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841" r:id="rId4"/>
    <p:sldMasterId id="2147483843" r:id="rId5"/>
    <p:sldMasterId id="2147483854" r:id="rId6"/>
    <p:sldMasterId id="2147483858" r:id="rId7"/>
  </p:sldMasterIdLst>
  <p:notesMasterIdLst>
    <p:notesMasterId r:id="rId70"/>
  </p:notesMasterIdLst>
  <p:handoutMasterIdLst>
    <p:handoutMasterId r:id="rId71"/>
  </p:handoutMasterIdLst>
  <p:sldIdLst>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x="12192000" cy="6858000"/>
  <p:notesSz cx="6797675" cy="9926638"/>
  <p:defaultTextStyle>
    <a:defPPr>
      <a:defRPr lang="en-US"/>
    </a:defPPr>
    <a:lvl1pPr marL="0" algn="l" defTabSz="914478" rtl="0" eaLnBrk="1" latinLnBrk="0" hangingPunct="1">
      <a:defRPr sz="1800" kern="1200">
        <a:solidFill>
          <a:schemeClr val="tx1"/>
        </a:solidFill>
        <a:latin typeface="+mn-lt"/>
        <a:ea typeface="+mn-ea"/>
        <a:cs typeface="+mn-cs"/>
      </a:defRPr>
    </a:lvl1pPr>
    <a:lvl2pPr marL="457240" algn="l" defTabSz="914478" rtl="0" eaLnBrk="1" latinLnBrk="0" hangingPunct="1">
      <a:defRPr sz="1800" kern="1200">
        <a:solidFill>
          <a:schemeClr val="tx1"/>
        </a:solidFill>
        <a:latin typeface="+mn-lt"/>
        <a:ea typeface="+mn-ea"/>
        <a:cs typeface="+mn-cs"/>
      </a:defRPr>
    </a:lvl2pPr>
    <a:lvl3pPr marL="914478" algn="l" defTabSz="914478" rtl="0" eaLnBrk="1" latinLnBrk="0" hangingPunct="1">
      <a:defRPr sz="1800" kern="1200">
        <a:solidFill>
          <a:schemeClr val="tx1"/>
        </a:solidFill>
        <a:latin typeface="+mn-lt"/>
        <a:ea typeface="+mn-ea"/>
        <a:cs typeface="+mn-cs"/>
      </a:defRPr>
    </a:lvl3pPr>
    <a:lvl4pPr marL="1371718" algn="l" defTabSz="914478" rtl="0" eaLnBrk="1" latinLnBrk="0" hangingPunct="1">
      <a:defRPr sz="1800" kern="1200">
        <a:solidFill>
          <a:schemeClr val="tx1"/>
        </a:solidFill>
        <a:latin typeface="+mn-lt"/>
        <a:ea typeface="+mn-ea"/>
        <a:cs typeface="+mn-cs"/>
      </a:defRPr>
    </a:lvl4pPr>
    <a:lvl5pPr marL="1828957" algn="l" defTabSz="914478" rtl="0" eaLnBrk="1" latinLnBrk="0" hangingPunct="1">
      <a:defRPr sz="1800" kern="1200">
        <a:solidFill>
          <a:schemeClr val="tx1"/>
        </a:solidFill>
        <a:latin typeface="+mn-lt"/>
        <a:ea typeface="+mn-ea"/>
        <a:cs typeface="+mn-cs"/>
      </a:defRPr>
    </a:lvl5pPr>
    <a:lvl6pPr marL="2286196" algn="l" defTabSz="914478" rtl="0" eaLnBrk="1" latinLnBrk="0" hangingPunct="1">
      <a:defRPr sz="1800" kern="1200">
        <a:solidFill>
          <a:schemeClr val="tx1"/>
        </a:solidFill>
        <a:latin typeface="+mn-lt"/>
        <a:ea typeface="+mn-ea"/>
        <a:cs typeface="+mn-cs"/>
      </a:defRPr>
    </a:lvl6pPr>
    <a:lvl7pPr marL="2743435" algn="l" defTabSz="914478" rtl="0" eaLnBrk="1" latinLnBrk="0" hangingPunct="1">
      <a:defRPr sz="1800" kern="1200">
        <a:solidFill>
          <a:schemeClr val="tx1"/>
        </a:solidFill>
        <a:latin typeface="+mn-lt"/>
        <a:ea typeface="+mn-ea"/>
        <a:cs typeface="+mn-cs"/>
      </a:defRPr>
    </a:lvl7pPr>
    <a:lvl8pPr marL="3200675" algn="l" defTabSz="914478" rtl="0" eaLnBrk="1" latinLnBrk="0" hangingPunct="1">
      <a:defRPr sz="1800" kern="1200">
        <a:solidFill>
          <a:schemeClr val="tx1"/>
        </a:solidFill>
        <a:latin typeface="+mn-lt"/>
        <a:ea typeface="+mn-ea"/>
        <a:cs typeface="+mn-cs"/>
      </a:defRPr>
    </a:lvl8pPr>
    <a:lvl9pPr marL="3657913" algn="l" defTabSz="9144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userDrawn="1">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D89C"/>
    <a:srgbClr val="62B230"/>
    <a:srgbClr val="D0E8C4"/>
    <a:srgbClr val="C7000B"/>
    <a:srgbClr val="00B0F0"/>
    <a:srgbClr val="151515"/>
    <a:srgbClr val="BF0013"/>
    <a:srgbClr val="404040"/>
    <a:srgbClr val="57575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317" autoAdjust="0"/>
  </p:normalViewPr>
  <p:slideViewPr>
    <p:cSldViewPr snapToGrid="0" snapToObjects="1">
      <p:cViewPr varScale="1">
        <p:scale>
          <a:sx n="52" d="100"/>
          <a:sy n="52" d="100"/>
        </p:scale>
        <p:origin x="1228"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3" d="100"/>
          <a:sy n="53" d="100"/>
        </p:scale>
        <p:origin x="2660" y="36"/>
      </p:cViewPr>
      <p:guideLst>
        <p:guide orient="horz"/>
        <p:guide pos="2141"/>
      </p:guideLst>
    </p:cSldViewPr>
  </p:notesViewPr>
  <p:gridSpacing cx="72000" cy="720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8CC198DB-AFBD-584A-8986-364FF2B03F46}"/>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dirty="0">
              <a:latin typeface="Huawei Sans" panose="020C0503030203020204" pitchFamily="34" charset="0"/>
            </a:endParaRPr>
          </a:p>
        </p:txBody>
      </p:sp>
      <p:sp>
        <p:nvSpPr>
          <p:cNvPr id="3" name="Date Placeholder 2">
            <a:extLst>
              <a:ext uri="{FF2B5EF4-FFF2-40B4-BE49-F238E27FC236}">
                <a16:creationId xmlns:a16="http://schemas.microsoft.com/office/drawing/2014/main" xmlns="" id="{AD01315C-523F-A043-8029-B9921497126E}"/>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E8CF71B8-DF2A-2E41-BE66-2E18A767DA8A}" type="datetimeFigureOut">
              <a:rPr lang="en-US" smtClean="0">
                <a:latin typeface="Huawei Sans" panose="020C0503030203020204" pitchFamily="34" charset="0"/>
              </a:rPr>
              <a:t>9/24/2020</a:t>
            </a:fld>
            <a:endParaRPr lang="en-US" dirty="0">
              <a:latin typeface="Huawei Sans" panose="020C0503030203020204" pitchFamily="34" charset="0"/>
            </a:endParaRPr>
          </a:p>
        </p:txBody>
      </p:sp>
      <p:sp>
        <p:nvSpPr>
          <p:cNvPr id="4" name="Footer Placeholder 3">
            <a:extLst>
              <a:ext uri="{FF2B5EF4-FFF2-40B4-BE49-F238E27FC236}">
                <a16:creationId xmlns:a16="http://schemas.microsoft.com/office/drawing/2014/main" xmlns="" id="{B9601424-70F4-1643-8E3A-557A0258D6B6}"/>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dirty="0">
              <a:latin typeface="Huawei Sans" panose="020C0503030203020204" pitchFamily="34" charset="0"/>
            </a:endParaRPr>
          </a:p>
        </p:txBody>
      </p:sp>
      <p:sp>
        <p:nvSpPr>
          <p:cNvPr id="5" name="Slide Number Placeholder 4">
            <a:extLst>
              <a:ext uri="{FF2B5EF4-FFF2-40B4-BE49-F238E27FC236}">
                <a16:creationId xmlns:a16="http://schemas.microsoft.com/office/drawing/2014/main" xmlns="" id="{E85BF48A-FF5C-8145-95A7-EE66A87C73DF}"/>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35F0CC5-85BE-A64A-BD47-54C66F7E93E3}" type="slidenum">
              <a:rPr lang="en-US" smtClean="0">
                <a:latin typeface="Huawei Sans" panose="020C0503030203020204" pitchFamily="34" charset="0"/>
              </a:rPr>
              <a:t>‹#›</a:t>
            </a:fld>
            <a:endParaRPr lang="en-US" dirty="0">
              <a:latin typeface="Huawei Sans" panose="020C0503030203020204" pitchFamily="34" charset="0"/>
            </a:endParaRPr>
          </a:p>
        </p:txBody>
      </p:sp>
    </p:spTree>
    <p:extLst>
      <p:ext uri="{BB962C8B-B14F-4D97-AF65-F5344CB8AC3E}">
        <p14:creationId xmlns:p14="http://schemas.microsoft.com/office/powerpoint/2010/main" val="4019095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31838" y="743151"/>
            <a:ext cx="5580062" cy="3117649"/>
          </a:xfrm>
          <a:prstGeom prst="rect">
            <a:avLst/>
          </a:prstGeom>
          <a:noFill/>
          <a:ln w="12700">
            <a:solidFill>
              <a:prstClr val="black"/>
            </a:solidFill>
          </a:ln>
        </p:spPr>
        <p:txBody>
          <a:bodyPr vert="horz" lIns="91440" tIns="45720" rIns="91440" bIns="45720" rtlCol="0" anchor="t" anchorCtr="0"/>
          <a:lstStyle/>
          <a:p>
            <a:endParaRPr lang="en-US"/>
          </a:p>
        </p:txBody>
      </p:sp>
      <p:sp>
        <p:nvSpPr>
          <p:cNvPr id="5" name="Notes Placeholder 4"/>
          <p:cNvSpPr>
            <a:spLocks noGrp="1"/>
          </p:cNvSpPr>
          <p:nvPr>
            <p:ph type="body" sz="quarter" idx="3"/>
          </p:nvPr>
        </p:nvSpPr>
        <p:spPr>
          <a:xfrm>
            <a:off x="731837" y="4300483"/>
            <a:ext cx="5580063" cy="5418958"/>
          </a:xfrm>
          <a:prstGeom prst="rect">
            <a:avLst/>
          </a:prstGeom>
        </p:spPr>
        <p:txBody>
          <a:bodyPr vert="horz" lIns="97200" tIns="45720" rIns="9720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4632111"/>
      </p:ext>
    </p:extLst>
  </p:cSld>
  <p:clrMap bg1="lt1" tx1="dk1" bg2="lt2" tx2="dk2" accent1="accent1" accent2="accent2" accent3="accent3" accent4="accent4" accent5="accent5" accent6="accent6" hlink="hlink" folHlink="folHlink"/>
  <p:notesStyle>
    <a:lvl1pPr marL="18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1pPr>
    <a:lvl2pPr marL="540000" indent="-180000" algn="l" defTabSz="1219304" rtl="0" eaLnBrk="1" fontAlgn="ctr" latinLnBrk="0" hangingPunct="1">
      <a:lnSpc>
        <a:spcPct val="125000"/>
      </a:lnSpc>
      <a:spcAft>
        <a:spcPts val="600"/>
      </a:spcAft>
      <a:buClrTx/>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2pPr>
    <a:lvl3pPr marL="900000" indent="-180000" algn="l" defTabSz="1219304" rtl="0" eaLnBrk="1" fontAlgn="ctr" latinLnBrk="0" hangingPunct="1">
      <a:lnSpc>
        <a:spcPct val="125000"/>
      </a:lnSpc>
      <a:spcAft>
        <a:spcPts val="600"/>
      </a:spcAft>
      <a:buFont typeface="微软雅黑" panose="020B0503020204020204" pitchFamily="34" charset="-122"/>
      <a:buChar char="▪"/>
      <a:defRPr sz="1100" kern="1200" baseline="0">
        <a:solidFill>
          <a:schemeClr val="tx1"/>
        </a:solidFill>
        <a:latin typeface="Huawei Sans" panose="020C0503030203020204" pitchFamily="34" charset="0"/>
        <a:ea typeface="方正兰亭黑简体" panose="02000000000000000000" pitchFamily="2" charset="-122"/>
        <a:cs typeface="+mn-cs"/>
      </a:defRPr>
    </a:lvl3pPr>
    <a:lvl4pPr marL="126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4pPr>
    <a:lvl5pPr marL="1620000" indent="-180000" algn="l" defTabSz="1219304" rtl="0" eaLnBrk="1" fontAlgn="ctr" latinLnBrk="0" hangingPunct="1">
      <a:lnSpc>
        <a:spcPct val="125000"/>
      </a:lnSpc>
      <a:spcAft>
        <a:spcPts val="600"/>
      </a:spcAft>
      <a:buFont typeface="Huawei Sans" panose="020C0503030203020204" pitchFamily="34" charset="0"/>
      <a:buChar char="~"/>
      <a:defRPr sz="1100" kern="1200" baseline="0">
        <a:solidFill>
          <a:schemeClr val="tx1"/>
        </a:solidFill>
        <a:latin typeface="Huawei Sans" panose="020C0503030203020204" pitchFamily="34" charset="0"/>
        <a:ea typeface="方正兰亭黑简体" panose="02000000000000000000" pitchFamily="2" charset="-122"/>
        <a:cs typeface="+mn-cs"/>
      </a:defRPr>
    </a:lvl5pPr>
    <a:lvl6pPr marL="3048261" algn="l" defTabSz="1219304" rtl="0" eaLnBrk="1" latinLnBrk="0" hangingPunct="1">
      <a:defRPr sz="1600" kern="1200">
        <a:solidFill>
          <a:schemeClr val="tx1"/>
        </a:solidFill>
        <a:latin typeface="+mn-lt"/>
        <a:ea typeface="+mn-ea"/>
        <a:cs typeface="+mn-cs"/>
      </a:defRPr>
    </a:lvl6pPr>
    <a:lvl7pPr marL="3657913" algn="l" defTabSz="1219304" rtl="0" eaLnBrk="1" latinLnBrk="0" hangingPunct="1">
      <a:defRPr sz="1600" kern="1200">
        <a:solidFill>
          <a:schemeClr val="tx1"/>
        </a:solidFill>
        <a:latin typeface="+mn-lt"/>
        <a:ea typeface="+mn-ea"/>
        <a:cs typeface="+mn-cs"/>
      </a:defRPr>
    </a:lvl7pPr>
    <a:lvl8pPr marL="4267566" algn="l" defTabSz="1219304" rtl="0" eaLnBrk="1" latinLnBrk="0" hangingPunct="1">
      <a:defRPr sz="1600" kern="1200">
        <a:solidFill>
          <a:schemeClr val="tx1"/>
        </a:solidFill>
        <a:latin typeface="+mn-lt"/>
        <a:ea typeface="+mn-ea"/>
        <a:cs typeface="+mn-cs"/>
      </a:defRPr>
    </a:lvl8pPr>
    <a:lvl9pPr marL="4877219" algn="l" defTabSz="1219304" rtl="0" eaLnBrk="1" latinLnBrk="0" hangingPunct="1">
      <a:defRPr sz="1600" kern="1200">
        <a:solidFill>
          <a:schemeClr val="tx1"/>
        </a:solidFill>
        <a:latin typeface="+mn-lt"/>
        <a:ea typeface="+mn-ea"/>
        <a:cs typeface="+mn-cs"/>
      </a:defRPr>
    </a:lvl9pPr>
  </p:notesStyle>
  <p:extLst mod="1">
    <p:ext uri="{620B2872-D7B9-4A21-9093-7833F8D536E1}">
      <p15:sldGuideLst xmlns:p15="http://schemas.microsoft.com/office/powerpoint/2012/main">
        <p15:guide id="2" orient="horz" pos="2704" userDrawn="1">
          <p15:clr>
            <a:srgbClr val="F26B43"/>
          </p15:clr>
        </p15:guide>
        <p15:guide id="3" orient="horz" pos="459" userDrawn="1">
          <p15:clr>
            <a:srgbClr val="F26B43"/>
          </p15:clr>
        </p15:guide>
        <p15:guide id="4" orient="horz" pos="2432" userDrawn="1">
          <p15:clr>
            <a:srgbClr val="F26B43"/>
          </p15:clr>
        </p15:guide>
        <p15:guide id="6" pos="3976" userDrawn="1">
          <p15:clr>
            <a:srgbClr val="F26B43"/>
          </p15:clr>
        </p15:guide>
        <p15:guide id="7" pos="461" userDrawn="1">
          <p15:clr>
            <a:srgbClr val="F26B43"/>
          </p15:clr>
        </p15:guide>
        <p15:guide id="8" pos="220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75795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Fan modules dissipate heat for the system so that the controller enclosure can operate normally at maximum power.</a:t>
            </a:r>
            <a:endParaRPr lang="zh-CN" altLang="zh-CN" dirty="0" smtClean="0"/>
          </a:p>
          <a:p>
            <a:pPr lvl="0"/>
            <a:r>
              <a:rPr lang="en-US" altLang="zh-CN" dirty="0" smtClean="0"/>
              <a:t>BBUs operate on standby to supply power to the storage system during failures of the external power supply.</a:t>
            </a:r>
            <a:endParaRPr lang="zh-CN" altLang="zh-CN" dirty="0" smtClean="0"/>
          </a:p>
          <a:p>
            <a:pPr lvl="0"/>
            <a:r>
              <a:rPr lang="en-US" altLang="zh-CN" dirty="0" smtClean="0"/>
              <a:t>Faulty BBUs can be isolated and removed without disrupting the storage system. The BBUs prevent data loss by allowing the system to write cache data to the built-in controller disks during power failures. After the external power supply is restored, storage software recovers data from the built-in disks of the controllers into the cache.</a:t>
            </a:r>
          </a:p>
          <a:p>
            <a:pPr lvl="0"/>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Systems with lithium batteries detect and update battery capacity by charging and discharging the batteries. </a:t>
            </a:r>
            <a:r>
              <a:rPr lang="en-US" altLang="zh-CN" dirty="0" smtClean="0"/>
              <a:t>In this way, t</a:t>
            </a:r>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he system detects and then avoids using batteries that fail to meet the power backup requirements of the system for more reliable data protection during power failures.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880968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Coffer disks store user data, system configurations, logs, and dirty data in the cache to protect against unexpected power outages.</a:t>
            </a:r>
            <a:endParaRPr lang="zh-CN" altLang="zh-CN" dirty="0" smtClean="0"/>
          </a:p>
          <a:p>
            <a:pPr lvl="0"/>
            <a:r>
              <a:rPr lang="en-US" altLang="zh-CN" dirty="0" smtClean="0"/>
              <a:t>There are built-in coffer disks and external coffer disks.</a:t>
            </a:r>
            <a:endParaRPr lang="zh-CN" altLang="zh-CN" dirty="0" smtClean="0"/>
          </a:p>
          <a:p>
            <a:pPr lvl="0"/>
            <a:r>
              <a:rPr lang="en-US" altLang="zh-CN" dirty="0" smtClean="0"/>
              <a:t>Built-in coffer disk</a:t>
            </a:r>
            <a:endParaRPr lang="zh-CN" altLang="zh-CN" dirty="0" smtClean="0"/>
          </a:p>
          <a:p>
            <a:pPr lvl="1"/>
            <a:r>
              <a:rPr lang="en-US" altLang="zh-CN" dirty="0" smtClean="0"/>
              <a:t>Each controller of </a:t>
            </a:r>
            <a:r>
              <a:rPr lang="en-US" altLang="zh-CN" dirty="0" err="1" smtClean="0"/>
              <a:t>OceanStor</a:t>
            </a:r>
            <a:r>
              <a:rPr lang="en-US" altLang="zh-CN" dirty="0" smtClean="0"/>
              <a:t> Dorado V6 has one or two built-in SSDs as coffer disks. See the product documentation for more details.</a:t>
            </a:r>
            <a:endParaRPr lang="zh-CN" altLang="zh-CN" dirty="0" smtClean="0"/>
          </a:p>
          <a:p>
            <a:pPr lvl="0"/>
            <a:r>
              <a:rPr lang="en-US" altLang="zh-CN" dirty="0" smtClean="0"/>
              <a:t>External coffer disk</a:t>
            </a:r>
            <a:endParaRPr lang="zh-CN" altLang="zh-CN" dirty="0" smtClean="0"/>
          </a:p>
          <a:p>
            <a:pPr marL="540000" marR="0" lvl="1" indent="-180000" algn="l" defTabSz="1219304" rtl="0" eaLnBrk="1" fontAlgn="ctr" latinLnBrk="0" hangingPunct="1">
              <a:lnSpc>
                <a:spcPct val="125000"/>
              </a:lnSpc>
              <a:spcBef>
                <a:spcPts val="0"/>
              </a:spcBef>
              <a:spcAft>
                <a:spcPts val="600"/>
              </a:spcAft>
              <a:buClrTx/>
              <a:buSzTx/>
              <a:buFont typeface="Huawei Sans" panose="020C0503030203020204" pitchFamily="34" charset="0"/>
              <a:buChar char="▫"/>
              <a:tabLst/>
              <a:defRPr/>
            </a:pPr>
            <a:r>
              <a:rPr lang="en-US" altLang="zh-CN" dirty="0" smtClean="0"/>
              <a:t>The storage system automatically selects four disks as coffer disks. Each coffer disk provides 2 GB space to form a RAID 1 group. The remaining space can store service data. If a coffer disk is faulty, the system automatically replaces the faulty coffer disk with a normal disk for redundancy.</a:t>
            </a:r>
          </a:p>
          <a:p>
            <a:pPr lvl="1"/>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800442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A 4 U controller enclosure has four power modules called PSU 0, PSU 1, PSU 2, and PSU 3. PSU 0 and PSU 1 form a power plane to power controllers A and C and provide mutual redundancy. PSU 2 and PSU 3 form the other power plane to power controllers B and D and provide mutual redundancy. It is recommended that you connect PSU 0 and PSU 2 to one PDU and PSU 1 and PSU 3 to another PDU for maximum reliability.</a:t>
            </a:r>
            <a:endParaRPr lang="zh-CN" altLang="zh-CN" dirty="0" smtClean="0"/>
          </a:p>
          <a:p>
            <a:pPr lvl="0"/>
            <a:r>
              <a:rPr lang="en-US" altLang="zh-CN" dirty="0" smtClean="0"/>
              <a:t>A 2 U controller enclosure has two power modules called PSU 0 and PSU 1 to power controllers A and B. The two modules form a power plane and provide mutual redundancy. Connect PSU 0 and PSU 1 to different PDUs for maximum reliability.</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853725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447439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 system </a:t>
            </a:r>
            <a:r>
              <a:rPr lang="en-US" altLang="zh-CN" dirty="0" err="1" smtClean="0"/>
              <a:t>subrack</a:t>
            </a:r>
            <a:r>
              <a:rPr lang="en-US" altLang="zh-CN" dirty="0" smtClean="0"/>
              <a:t> integrates a backplane for signal and power connectivity among modules.</a:t>
            </a:r>
            <a:endParaRPr lang="zh-CN" altLang="zh-CN" dirty="0" smtClean="0"/>
          </a:p>
          <a:p>
            <a:pPr lvl="0"/>
            <a:r>
              <a:rPr lang="en-US" altLang="zh-CN" dirty="0" smtClean="0"/>
              <a:t>The expansion module provides expansion ports to connect to a controller enclosure or another disk enclosure for data transmission.</a:t>
            </a:r>
            <a:endParaRPr lang="zh-CN" altLang="zh-CN" dirty="0" smtClean="0"/>
          </a:p>
          <a:p>
            <a:pPr lvl="0"/>
            <a:r>
              <a:rPr lang="en-US" altLang="zh-CN" dirty="0" smtClean="0"/>
              <a:t>The power module supplies power to the disk enclosure, allowing the enclosure to operate normally at maximum power.</a:t>
            </a:r>
            <a:endParaRPr lang="zh-CN" altLang="zh-CN" dirty="0" smtClean="0"/>
          </a:p>
          <a:p>
            <a:pPr lvl="0"/>
            <a:r>
              <a:rPr lang="en-US" altLang="zh-CN" dirty="0" smtClean="0"/>
              <a:t>Disks provide storage space for the storage system to save service data, system data, and cache data. Specific disks are used as coffer disks.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9922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Huawei </a:t>
            </a:r>
            <a:r>
              <a:rPr lang="en-US" altLang="zh-CN" dirty="0" err="1" smtClean="0"/>
              <a:t>OceanStor</a:t>
            </a:r>
            <a:r>
              <a:rPr lang="en-US" altLang="zh-CN" dirty="0" smtClean="0"/>
              <a:t> Dorado V6 all-flash storage systems support SAS, smart SAS, and smart </a:t>
            </a:r>
            <a:r>
              <a:rPr lang="en-US" altLang="zh-CN" dirty="0" err="1" smtClean="0"/>
              <a:t>NVMe</a:t>
            </a:r>
            <a:r>
              <a:rPr lang="en-US" altLang="zh-CN" dirty="0" smtClean="0"/>
              <a:t> disk enclosures.</a:t>
            </a:r>
            <a:endParaRPr lang="zh-CN" altLang="zh-CN" dirty="0" smtClean="0"/>
          </a:p>
          <a:p>
            <a:pPr lvl="0"/>
            <a:r>
              <a:rPr lang="en-US" altLang="zh-CN" dirty="0" smtClean="0"/>
              <a:t>Check the indicators after a disk enclosure is powered on to determine its operating status.</a:t>
            </a:r>
            <a:endParaRPr lang="zh-CN" altLang="zh-CN" dirty="0"/>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55906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Smart disk enclosures use RDMA over Converged Ethernet (</a:t>
            </a:r>
            <a:r>
              <a:rPr lang="en-US" altLang="zh-CN" dirty="0" err="1" smtClean="0"/>
              <a:t>RoCE</a:t>
            </a:r>
            <a:r>
              <a:rPr lang="en-US" altLang="zh-CN" dirty="0" smtClean="0"/>
              <a:t>) ports to connect to controller enclosures.</a:t>
            </a:r>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 They have </a:t>
            </a:r>
            <a:r>
              <a:rPr lang="en-US" altLang="zh-CN" sz="1100" kern="1200" baseline="0" dirty="0" err="1" smtClean="0">
                <a:solidFill>
                  <a:schemeClr val="tx1"/>
                </a:solidFill>
                <a:effectLst/>
                <a:latin typeface="Huawei Sans" panose="020C0503030203020204" pitchFamily="34" charset="0"/>
                <a:ea typeface="方正兰亭黑简体" panose="02000000000000000000" pitchFamily="2" charset="-122"/>
                <a:cs typeface="+mn-cs"/>
              </a:rPr>
              <a:t>Kunpeng</a:t>
            </a:r>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 CPUs and DDR memory for superior computing capabilities.</a:t>
            </a:r>
            <a:endParaRPr lang="zh-CN" altLang="zh-CN" dirty="0" smtClean="0"/>
          </a:p>
          <a:p>
            <a:pPr lvl="0"/>
            <a:r>
              <a:rPr lang="en-US" altLang="zh-CN" dirty="0" smtClean="0"/>
              <a:t>Smart disk enclosures are 2 U high. A smart SAS disk enclosure can house 25 SAS SSDs, and a smart NVMe disk enclosure can house 36 palm-sized NVMe SSDs.</a:t>
            </a:r>
            <a:endParaRPr lang="zh-CN" altLang="zh-CN" dirty="0"/>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10935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517883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Each expansion module provides one P0 and one P1 expansion port to connect to a controller enclosure or another disk enclosure for data transmission.</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271173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Huawei </a:t>
            </a:r>
            <a:r>
              <a:rPr lang="en-US" altLang="zh-CN" dirty="0" err="1" smtClean="0"/>
              <a:t>CloudEngine</a:t>
            </a:r>
            <a:r>
              <a:rPr lang="en-US" altLang="zh-CN" dirty="0" smtClean="0"/>
              <a:t> series fixed switches are next-generation Ethernet switches for data centers and provide high performance, high port density, and low latency. </a:t>
            </a:r>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The switches use a flexible front-to-rear or rear-to-front design for airflow and support IP SANs and distributed storage networks.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466665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35334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err="1" smtClean="0"/>
              <a:t>Fibre</a:t>
            </a:r>
            <a:r>
              <a:rPr lang="en-US" altLang="zh-CN" dirty="0" smtClean="0"/>
              <a:t> Channel switches are high-speed network transmission relay devices that transmit data over optical fibers. They accelerate transmission and protect against interference.</a:t>
            </a:r>
            <a:endParaRPr lang="zh-CN" altLang="zh-CN" dirty="0" smtClean="0"/>
          </a:p>
          <a:p>
            <a:pPr lvl="0"/>
            <a:r>
              <a:rPr lang="en-US" altLang="zh-CN" dirty="0" err="1" smtClean="0"/>
              <a:t>Fibre</a:t>
            </a:r>
            <a:r>
              <a:rPr lang="en-US" altLang="zh-CN" dirty="0" smtClean="0"/>
              <a:t> Channel switches are used on FC SANs.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57104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A serial cable connects the serial port of the storage system to the maintenance terminal.</a:t>
            </a:r>
            <a:endParaRPr lang="zh-CN" altLang="zh-CN" dirty="0" smtClean="0"/>
          </a:p>
          <a:p>
            <a:pPr lvl="0"/>
            <a:r>
              <a:rPr lang="en-US" altLang="zh-CN" dirty="0" smtClean="0"/>
              <a:t>Mini SAS HD cables connect to expansion ports on controller and disk enclosures. There are mini SAS HD electrical cables and mini SAS HD optical cables.</a:t>
            </a:r>
            <a:endParaRPr lang="zh-CN" altLang="zh-CN" dirty="0" smtClean="0"/>
          </a:p>
          <a:p>
            <a:pPr lvl="0"/>
            <a:r>
              <a:rPr lang="en-US" altLang="zh-CN" dirty="0" smtClean="0"/>
              <a:t>An active optical cable (AOC) connects a </a:t>
            </a:r>
            <a:r>
              <a:rPr lang="en-US" altLang="zh-CN" dirty="0" err="1" smtClean="0"/>
              <a:t>PCIe</a:t>
            </a:r>
            <a:r>
              <a:rPr lang="en-US" altLang="zh-CN" dirty="0" smtClean="0"/>
              <a:t> port on a controller enclosure to a data switch.</a:t>
            </a:r>
            <a:endParaRPr lang="zh-CN" altLang="zh-CN" dirty="0" smtClean="0"/>
          </a:p>
          <a:p>
            <a:pPr lvl="0"/>
            <a:r>
              <a:rPr lang="en-US" altLang="zh-CN" dirty="0" smtClean="0"/>
              <a:t>100G QSFP28 cables are for direct connection between controllers or for connection to smart disk enclosures.</a:t>
            </a:r>
            <a:endParaRPr lang="zh-CN" altLang="zh-CN" dirty="0" smtClean="0"/>
          </a:p>
          <a:p>
            <a:pPr lvl="0"/>
            <a:r>
              <a:rPr lang="en-US" altLang="zh-CN" dirty="0" smtClean="0"/>
              <a:t>25G SFP28 cables are for front-end networking.</a:t>
            </a:r>
            <a:endParaRPr lang="zh-CN" altLang="zh-CN" dirty="0" smtClean="0"/>
          </a:p>
          <a:p>
            <a:pPr lvl="0"/>
            <a:r>
              <a:rPr lang="en-US" altLang="zh-CN" dirty="0" smtClean="0"/>
              <a:t>Fourteen Data Rate (FDR) cables are dedicated for 56 </a:t>
            </a:r>
            <a:r>
              <a:rPr lang="en-US" altLang="zh-CN" dirty="0" err="1" smtClean="0"/>
              <a:t>Gbit</a:t>
            </a:r>
            <a:r>
              <a:rPr lang="en-US" altLang="zh-CN" dirty="0" smtClean="0"/>
              <a:t>/s IB interface modules.</a:t>
            </a:r>
            <a:endParaRPr lang="zh-CN" altLang="zh-CN" dirty="0" smtClean="0"/>
          </a:p>
          <a:p>
            <a:pPr lvl="0"/>
            <a:r>
              <a:rPr lang="en-US" altLang="zh-CN" dirty="0" smtClean="0"/>
              <a:t>Optical fibers connect the storage system to </a:t>
            </a:r>
            <a:r>
              <a:rPr lang="en-US" altLang="zh-CN" dirty="0" err="1" smtClean="0"/>
              <a:t>Fibre</a:t>
            </a:r>
            <a:r>
              <a:rPr lang="en-US" altLang="zh-CN" dirty="0" smtClean="0"/>
              <a:t> Channel switches. One end of the optical fiber connects to a </a:t>
            </a:r>
            <a:r>
              <a:rPr lang="en-US" altLang="zh-CN" dirty="0" err="1" smtClean="0"/>
              <a:t>Fibre</a:t>
            </a:r>
            <a:r>
              <a:rPr lang="en-US" altLang="zh-CN" dirty="0" smtClean="0"/>
              <a:t> Channel host bus adapter (HBA), and the other end connects to the </a:t>
            </a:r>
            <a:r>
              <a:rPr lang="en-US" altLang="zh-CN" dirty="0" err="1" smtClean="0"/>
              <a:t>Fibre</a:t>
            </a:r>
            <a:r>
              <a:rPr lang="en-US" altLang="zh-CN" dirty="0" smtClean="0"/>
              <a:t> Channel switch or the storage system. An optical fiber uses LC connectors at both ends. MPO-4*DLC optical fibers</a:t>
            </a:r>
            <a:r>
              <a:rPr lang="en-US" altLang="zh-CN" baseline="0" dirty="0" smtClean="0"/>
              <a:t> </a:t>
            </a:r>
            <a:r>
              <a:rPr lang="en-US" altLang="zh-CN" dirty="0" smtClean="0"/>
              <a:t>are dedicated for 8 </a:t>
            </a:r>
            <a:r>
              <a:rPr lang="en-US" altLang="zh-CN" dirty="0" err="1" smtClean="0"/>
              <a:t>Gbit</a:t>
            </a:r>
            <a:r>
              <a:rPr lang="en-US" altLang="zh-CN" dirty="0" smtClean="0"/>
              <a:t>/s </a:t>
            </a:r>
            <a:r>
              <a:rPr lang="en-US" altLang="zh-CN" dirty="0" err="1" smtClean="0"/>
              <a:t>Fibre</a:t>
            </a:r>
            <a:r>
              <a:rPr lang="en-US" altLang="zh-CN" dirty="0" smtClean="0"/>
              <a:t> Channel interface modules with</a:t>
            </a:r>
            <a:r>
              <a:rPr lang="en-US" altLang="zh-CN" baseline="0" dirty="0" smtClean="0"/>
              <a:t> </a:t>
            </a:r>
            <a:r>
              <a:rPr lang="en-US" altLang="zh-CN" dirty="0" smtClean="0"/>
              <a:t>8 ports and 16 </a:t>
            </a:r>
            <a:r>
              <a:rPr lang="en-US" altLang="zh-CN" dirty="0" err="1" smtClean="0"/>
              <a:t>Gbit</a:t>
            </a:r>
            <a:r>
              <a:rPr lang="en-US" altLang="zh-CN" dirty="0" smtClean="0"/>
              <a:t>/s </a:t>
            </a:r>
            <a:r>
              <a:rPr lang="en-US" altLang="zh-CN" dirty="0" err="1" smtClean="0"/>
              <a:t>Fibre</a:t>
            </a:r>
            <a:r>
              <a:rPr lang="en-US" altLang="zh-CN" dirty="0" smtClean="0"/>
              <a:t> Channel interface modules with 8 ports, and are used to connect the storage system to </a:t>
            </a:r>
            <a:r>
              <a:rPr lang="en-US" altLang="zh-CN" dirty="0" err="1" smtClean="0"/>
              <a:t>Fibre</a:t>
            </a:r>
            <a:r>
              <a:rPr lang="en-US" altLang="zh-CN" dirty="0" smtClean="0"/>
              <a:t> Channel switches.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40917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684430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 many types of disks can be classified by structure, dimension, interface, or application scenario.</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207551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Disk components:</a:t>
            </a:r>
            <a:endParaRPr lang="zh-CN" altLang="zh-CN" dirty="0" smtClean="0"/>
          </a:p>
          <a:p>
            <a:pPr lvl="1"/>
            <a:r>
              <a:rPr lang="en-US" altLang="zh-CN" dirty="0" smtClean="0"/>
              <a:t>A platter is coated with magnetic materials on both surfaces with polarized magnetic grains to represent a binary information unit, or bit.</a:t>
            </a:r>
            <a:endParaRPr lang="zh-CN" altLang="zh-CN" dirty="0" smtClean="0"/>
          </a:p>
          <a:p>
            <a:pPr lvl="1"/>
            <a:r>
              <a:rPr lang="en-US" altLang="zh-CN" dirty="0" smtClean="0"/>
              <a:t>A read/write head reads and writes data for platters. It changes the polarities of magnetic grains on the platter surface to save data.</a:t>
            </a:r>
            <a:endParaRPr lang="zh-CN" altLang="zh-CN" dirty="0" smtClean="0"/>
          </a:p>
          <a:p>
            <a:pPr lvl="1"/>
            <a:r>
              <a:rPr lang="en-US" altLang="zh-CN" dirty="0" smtClean="0"/>
              <a:t>The actuator arm moves the read/write head to the specified position.</a:t>
            </a:r>
            <a:endParaRPr lang="zh-CN" altLang="zh-CN" dirty="0" smtClean="0"/>
          </a:p>
          <a:p>
            <a:pPr lvl="1"/>
            <a:r>
              <a:rPr lang="en-US" altLang="zh-CN" dirty="0" smtClean="0"/>
              <a:t>The spindle has a motor and bearing underneath. It rotates the specified position on the platter to the read/write head.</a:t>
            </a:r>
            <a:endParaRPr lang="zh-CN" altLang="zh-CN" dirty="0" smtClean="0"/>
          </a:p>
          <a:p>
            <a:pPr lvl="1"/>
            <a:r>
              <a:rPr lang="en-US" altLang="zh-CN" dirty="0" smtClean="0"/>
              <a:t>The control circuit controls the speed of the platter and movement of the actuator arm, and delivers commands to the head.</a:t>
            </a:r>
            <a:endParaRPr lang="zh-CN" altLang="zh-CN" dirty="0"/>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53139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Each disk platter has two read/write heads to read and write data on the two surfaces of the platter.</a:t>
            </a:r>
            <a:endParaRPr lang="zh-CN" altLang="zh-CN" dirty="0" smtClean="0"/>
          </a:p>
          <a:p>
            <a:pPr lvl="0"/>
            <a:r>
              <a:rPr lang="en-US" altLang="zh-CN" dirty="0" smtClean="0"/>
              <a:t>Airflow prevents the head from touching the platter, so the head can move between tracks at a high speed. A long distance between the head and the platter results in weak signals, and a short distance may cause the head to rub against the platter surface. The platter surface must therefore be smooth and flat. Any foreign matter or dust will shorten the distance and cause the head to rub against the magnetic surface. This will result in permanent data corruption.</a:t>
            </a:r>
            <a:endParaRPr lang="zh-CN" altLang="zh-CN" dirty="0" smtClean="0"/>
          </a:p>
          <a:p>
            <a:pPr lvl="0"/>
            <a:r>
              <a:rPr lang="en-US" altLang="zh-CN" dirty="0" smtClean="0"/>
              <a:t>Working principles:</a:t>
            </a:r>
            <a:endParaRPr lang="zh-CN" altLang="zh-CN" dirty="0" smtClean="0"/>
          </a:p>
          <a:p>
            <a:pPr lvl="1"/>
            <a:r>
              <a:rPr lang="en-US" altLang="zh-CN" dirty="0" smtClean="0"/>
              <a:t>The read/write head starts in the landing zone near the platter spindle.</a:t>
            </a:r>
            <a:endParaRPr lang="zh-CN" altLang="zh-CN" dirty="0" smtClean="0"/>
          </a:p>
          <a:p>
            <a:pPr lvl="1"/>
            <a:r>
              <a:rPr lang="en-US" altLang="zh-CN" dirty="0" smtClean="0"/>
              <a:t>The spindle connects to all of the platters and a motor. The spindle motor rotates at a constant speed to drive the platters.</a:t>
            </a:r>
            <a:endParaRPr lang="zh-CN" altLang="zh-CN" dirty="0" smtClean="0"/>
          </a:p>
          <a:p>
            <a:pPr lvl="1"/>
            <a:r>
              <a:rPr lang="en-US" altLang="zh-CN" dirty="0" smtClean="0"/>
              <a:t>When the spindle rotates, there is a small gap between the head and the platter. This is called the flying height of the head.</a:t>
            </a:r>
            <a:endParaRPr lang="zh-CN" altLang="zh-CN" dirty="0" smtClean="0"/>
          </a:p>
          <a:p>
            <a:pPr lvl="1"/>
            <a:r>
              <a:rPr lang="en-US" altLang="zh-CN" dirty="0" smtClean="0"/>
              <a:t>The head is attached to the end of the actuator arm, which drives the head to the specified position above the platter where data needs to be written or read.</a:t>
            </a:r>
            <a:endParaRPr lang="zh-CN" altLang="zh-CN" dirty="0" smtClean="0"/>
          </a:p>
          <a:p>
            <a:pPr lvl="1"/>
            <a:r>
              <a:rPr lang="en-US" altLang="zh-CN" dirty="0" smtClean="0"/>
              <a:t>The head reads and writes data in binary format on the platter surface. The read data is stored in the flash chip of the disk and then transmitted to the program.</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980671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Platter surface: Each platter of a disk has two valid surfaces to store data. All valid surfaces are numbered in sequence, starting from 0 for the top. A surface number in a disk system is also referred to as a head number because each valid surface has a read/write head.</a:t>
            </a:r>
            <a:endParaRPr lang="zh-CN" altLang="zh-CN" dirty="0" smtClean="0"/>
          </a:p>
          <a:p>
            <a:pPr lvl="0"/>
            <a:r>
              <a:rPr lang="en-US" altLang="zh-CN" dirty="0" smtClean="0"/>
              <a:t>Track: Tracks are the concentric circles for data recording around the spindle on a platter. Tracks are numbered from the outermost circle to the innermost one, starting from 0. Each platter surface has 300 to 1024 tracks. New types of large-capacity disks have even more tracks on each surface. The tracks per inch (TPI) on a platter are generally used to measure the track density. Tracks are only magnetized areas on the platter surfaces and are invisible to human eyes.</a:t>
            </a:r>
            <a:endParaRPr lang="zh-CN" altLang="zh-CN" dirty="0" smtClean="0"/>
          </a:p>
          <a:p>
            <a:pPr lvl="0"/>
            <a:r>
              <a:rPr lang="en-US" altLang="zh-CN" dirty="0" smtClean="0"/>
              <a:t>Cylinder: A cylinder is formed by tracks with the same number on all platter surfaces of a disk. The heads of each cylinder are numbered from top to bottom, starting from 0. Data is read and written based on cylinders. Head 0 in a cylinder reads and writes data first, and then the other heads in the same cylinder read and write data in sequence. After all heads in a cylinder have completed reads and writes, the heads move to the next cylinder. Selection of cylinders is a mechanical switching process called seek. The position of heads in a disk is generally indicated by the cylinder number instead of the track number.</a:t>
            </a:r>
            <a:endParaRPr lang="zh-CN" altLang="zh-CN" dirty="0" smtClean="0"/>
          </a:p>
          <a:p>
            <a:pPr lvl="0"/>
            <a:r>
              <a:rPr lang="en-US" altLang="zh-CN" dirty="0" smtClean="0"/>
              <a:t>Sector: Each track is divided into smaller units called sectors to arrange data orderly. A sector is the smallest storage unit that can be independently addressed in a disk. Tracks may vary in the number of sectors. A sector can generally store 512 bytes of user data, but some disks can be formatted into even larger sectors of 4 kilobytes.</a:t>
            </a:r>
            <a:endParaRPr lang="zh-CN" altLang="zh-CN" dirty="0"/>
          </a:p>
        </p:txBody>
      </p:sp>
      <p:sp>
        <p:nvSpPr>
          <p:cNvPr id="4" name="幻灯片图像占位符 3"/>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45925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Disks may have one or multiple platters. However, a disk allows only one head to read and write data at a time. As a result, increasing the number of platters and heads can only improve the disk capacity. The throughput or I/O performance of the disk will not change.</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3145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Several factors affect disk performance.</a:t>
            </a:r>
            <a:endParaRPr lang="zh-CN" altLang="zh-CN" dirty="0" smtClean="0"/>
          </a:p>
          <a:p>
            <a:pPr lvl="1"/>
            <a:r>
              <a:rPr lang="en-US" altLang="zh-CN" dirty="0" smtClean="0"/>
              <a:t>Rotation speed: This is the number of platter revolutions per minute (rpm). When data is being read or written, the platter rotates while the head stays still. Fast platter rotations shorten data transmission time. When processing sequential I/</a:t>
            </a:r>
            <a:r>
              <a:rPr lang="en-US" altLang="zh-CN" dirty="0" err="1" smtClean="0"/>
              <a:t>Os</a:t>
            </a:r>
            <a:r>
              <a:rPr lang="en-US" altLang="zh-CN" dirty="0" smtClean="0"/>
              <a:t>, the actuator arm avoids frequent seeking, so the rotation speed is the primary factor in determining throughput and IOPS.</a:t>
            </a:r>
            <a:endParaRPr lang="zh-CN" altLang="zh-CN" dirty="0" smtClean="0"/>
          </a:p>
          <a:p>
            <a:pPr lvl="1"/>
            <a:r>
              <a:rPr lang="en-US" altLang="zh-CN" dirty="0" smtClean="0"/>
              <a:t>Seek speed: The actuator arm must change tracks frequently for random I/</a:t>
            </a:r>
            <a:r>
              <a:rPr lang="en-US" altLang="zh-CN" dirty="0" err="1" smtClean="0"/>
              <a:t>Os</a:t>
            </a:r>
            <a:r>
              <a:rPr lang="en-US" altLang="zh-CN" dirty="0" smtClean="0"/>
              <a:t>. Track changes take much longer time than data transmission. An actuator arm with a faster seek speed can therefore improve the IOPS of random I/</a:t>
            </a:r>
            <a:r>
              <a:rPr lang="en-US" altLang="zh-CN" dirty="0" err="1" smtClean="0"/>
              <a:t>Os</a:t>
            </a:r>
            <a:r>
              <a:rPr lang="en-US" altLang="zh-CN" dirty="0" smtClean="0"/>
              <a:t>.</a:t>
            </a:r>
            <a:endParaRPr lang="zh-CN" altLang="zh-CN" dirty="0" smtClean="0"/>
          </a:p>
          <a:p>
            <a:pPr lvl="1"/>
            <a:r>
              <a:rPr lang="en-US" altLang="zh-CN" dirty="0" smtClean="0"/>
              <a:t>Single platter capacity: A larger capacity for a single platter increases data storage within a unit of space for a higher data density. A higher data density with the same rotation and seek speed gives disks better performance.</a:t>
            </a:r>
            <a:endParaRPr lang="zh-CN" altLang="zh-CN" dirty="0" smtClean="0"/>
          </a:p>
          <a:p>
            <a:pPr lvl="1"/>
            <a:r>
              <a:rPr lang="en-US" altLang="zh-CN" dirty="0" smtClean="0"/>
              <a:t>Port speed: In theory, the current port speed is enough to support the maximum external transmission bandwidth of disks. The seek speed is the bottleneck for random I/</a:t>
            </a:r>
            <a:r>
              <a:rPr lang="en-US" altLang="zh-CN" dirty="0" err="1" smtClean="0"/>
              <a:t>Os</a:t>
            </a:r>
            <a:r>
              <a:rPr lang="en-US" altLang="zh-CN" dirty="0" smtClean="0"/>
              <a:t> with port speed having little impact on performance.</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855884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 average seek time is the average time required for a head to move from its initial position to a specified platter track. This is an important metric for the internal transfer rate of a disk and should be as short as possible.</a:t>
            </a:r>
            <a:endParaRPr lang="zh-CN" altLang="zh-CN" dirty="0" smtClean="0"/>
          </a:p>
          <a:p>
            <a:pPr lvl="0"/>
            <a:r>
              <a:rPr lang="en-US" altLang="zh-CN" dirty="0" smtClean="0"/>
              <a:t>The average latency time is how long a head must wait for a sector to move to the specified position after the head has reached the desired track. The average latency is generally half of the time required for the platter to rotate a full circle. Faster rotations therefore decrease latency.</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376625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1927509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 data transfer rate of a disk refers to how fast the disk can read and write data. It includes the internal and external data transfer rates and is measured in MB/s.</a:t>
            </a:r>
            <a:endParaRPr lang="zh-CN" altLang="zh-CN" dirty="0" smtClean="0"/>
          </a:p>
          <a:p>
            <a:pPr lvl="1"/>
            <a:r>
              <a:rPr lang="en-US" altLang="zh-CN" dirty="0" smtClean="0"/>
              <a:t>Internal transfer rate is also called sustained transfer rate. It is the highest rate at which a head reads and writes data. This excludes the seek time and the delay for the sector to move to the head. It is a measurement based on an ideal situation where the head does not need to change the track or read a specified sector, but reads and writes all sectors sequentially and cyclically on one track.</a:t>
            </a:r>
            <a:endParaRPr lang="zh-CN" altLang="zh-CN" dirty="0" smtClean="0"/>
          </a:p>
          <a:p>
            <a:pPr lvl="1"/>
            <a:r>
              <a:rPr lang="en-US" altLang="zh-CN" dirty="0" smtClean="0"/>
              <a:t>External transfer rate is also called burst data transfer rate or interface transfer rate. It refers to the data transfer rate between the system bus and the disk buffer and depends on the disk port type and buffer size.</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22441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IOPS is calculated using the seek time, rotation latency, and data transmission time.</a:t>
            </a:r>
            <a:endParaRPr lang="zh-CN" altLang="zh-CN" dirty="0" smtClean="0"/>
          </a:p>
          <a:p>
            <a:pPr lvl="1"/>
            <a:r>
              <a:rPr lang="en-US" altLang="zh-CN" dirty="0" smtClean="0"/>
              <a:t>The shorter the seek time, the faster the I/O. The current average seek time is 3 to 15 milliseconds.</a:t>
            </a:r>
            <a:endParaRPr lang="zh-CN" altLang="zh-CN" dirty="0" smtClean="0"/>
          </a:p>
          <a:p>
            <a:pPr lvl="1"/>
            <a:r>
              <a:rPr lang="en-US" altLang="zh-CN" dirty="0" smtClean="0"/>
              <a:t>The rotation latency refers to the time required for the platter to rotate the sector of the target data to the position below the head. The rotation latency depends on the rotation speed. Generally, the latency is half of the time required for the platter to rotate a full circle. For example, the average rotation latency of a 7200 rpm disk is about 4.17 </a:t>
            </a:r>
            <a:r>
              <a:rPr lang="en-US" altLang="zh-CN" dirty="0" err="1" smtClean="0"/>
              <a:t>ms</a:t>
            </a:r>
            <a:r>
              <a:rPr lang="en-US" altLang="zh-CN" dirty="0" smtClean="0"/>
              <a:t> (60 x 1000/7200/2), and the average rotation latency of a 15000 rpm disk is about 2 </a:t>
            </a:r>
            <a:r>
              <a:rPr lang="en-US" altLang="zh-CN" dirty="0" err="1" smtClean="0"/>
              <a:t>ms.</a:t>
            </a:r>
            <a:endParaRPr lang="zh-CN" altLang="zh-CN" dirty="0" smtClean="0"/>
          </a:p>
          <a:p>
            <a:pPr lvl="1"/>
            <a:r>
              <a:rPr lang="en-US" altLang="zh-CN" dirty="0" smtClean="0"/>
              <a:t>Data transmission time is the time required for transmitting the requested data and can be calculated by dividing the data size by the data transfer rate. For example, the data transfer rate of IDE/ATA disks can reach 133 MB/s and that of SATA II disks can reach 300 MB/s.</a:t>
            </a:r>
            <a:endParaRPr lang="zh-CN" altLang="zh-CN" dirty="0" smtClean="0"/>
          </a:p>
          <a:p>
            <a:pPr lvl="1"/>
            <a:r>
              <a:rPr lang="en-US" altLang="zh-CN" dirty="0" smtClean="0"/>
              <a:t>Random I/</a:t>
            </a:r>
            <a:r>
              <a:rPr lang="en-US" altLang="zh-CN" dirty="0" err="1" smtClean="0"/>
              <a:t>Os</a:t>
            </a:r>
            <a:r>
              <a:rPr lang="en-US" altLang="zh-CN" dirty="0" smtClean="0"/>
              <a:t> require the head to change tracks frequently. The data transmission time is much shorter than the time for track changes. In this case, data transmission time can be ignored.</a:t>
            </a:r>
            <a:endParaRPr lang="zh-CN" altLang="zh-CN" dirty="0" smtClean="0"/>
          </a:p>
          <a:p>
            <a:pPr lvl="0"/>
            <a:r>
              <a:rPr lang="en-US" altLang="zh-CN" dirty="0" smtClean="0"/>
              <a:t>Theoretically, the maximum IOPS of a disk can be calculated using the following formula: IOPS = 1000 </a:t>
            </a:r>
            <a:r>
              <a:rPr lang="en-US" altLang="zh-CN" dirty="0" err="1" smtClean="0"/>
              <a:t>ms</a:t>
            </a:r>
            <a:r>
              <a:rPr lang="en-US" altLang="zh-CN" dirty="0" smtClean="0"/>
              <a:t>/(Seek time + Rotation latency). The data transmission time is ignored. For example, if the average seek time is 3 </a:t>
            </a:r>
            <a:r>
              <a:rPr lang="en-US" altLang="zh-CN" dirty="0" err="1" smtClean="0"/>
              <a:t>ms</a:t>
            </a:r>
            <a:r>
              <a:rPr lang="en-US" altLang="zh-CN" dirty="0" smtClean="0"/>
              <a:t>, the theoretical maximum IOPS for 7200 rpm, 10k rpm, and 15k rpm disks is 140, 167, and 200, respectively.</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76956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Parallel transmission:</a:t>
            </a:r>
            <a:endParaRPr lang="zh-CN" altLang="zh-CN" dirty="0" smtClean="0"/>
          </a:p>
          <a:p>
            <a:pPr lvl="1"/>
            <a:r>
              <a:rPr lang="en-US" altLang="zh-CN" dirty="0" smtClean="0"/>
              <a:t>Parallel transmission features high efficiency, short distances, and low frequency.</a:t>
            </a:r>
            <a:endParaRPr lang="zh-CN" altLang="zh-CN" dirty="0" smtClean="0"/>
          </a:p>
          <a:p>
            <a:pPr lvl="1"/>
            <a:r>
              <a:rPr lang="en-US" altLang="zh-CN" dirty="0" smtClean="0"/>
              <a:t>In long-distance transmission, using multiple lines is more expensive than using a single line.</a:t>
            </a:r>
            <a:endParaRPr lang="zh-CN" altLang="zh-CN" dirty="0" smtClean="0"/>
          </a:p>
          <a:p>
            <a:pPr lvl="1"/>
            <a:r>
              <a:rPr lang="en-US" altLang="zh-CN" dirty="0" smtClean="0"/>
              <a:t>Long-distance transmission requires thicker conducting wires to reduce signal attenuation, but it is difficult to bundle them into a single cable.</a:t>
            </a:r>
            <a:endParaRPr lang="zh-CN" altLang="zh-CN" dirty="0" smtClean="0"/>
          </a:p>
          <a:p>
            <a:pPr lvl="1"/>
            <a:r>
              <a:rPr lang="en-US" altLang="zh-CN" dirty="0" smtClean="0"/>
              <a:t>In long-distance transmission, the time for data on each line to reach the peer end varies due to wire resistance or other factors. The next transmission can be initiated only after data on all lines has reached the peer end.</a:t>
            </a:r>
            <a:endParaRPr lang="zh-CN" altLang="zh-CN" dirty="0" smtClean="0"/>
          </a:p>
          <a:p>
            <a:pPr lvl="1"/>
            <a:r>
              <a:rPr lang="en-US" altLang="zh-CN" dirty="0" smtClean="0"/>
              <a:t>High transmission frequency causes serious circuit oscillation and generates interference between the lines. The frequency of parallel transmission must therefore be carefully set.</a:t>
            </a:r>
            <a:endParaRPr lang="zh-CN" altLang="zh-CN" dirty="0" smtClean="0"/>
          </a:p>
          <a:p>
            <a:pPr lvl="0"/>
            <a:r>
              <a:rPr lang="en-US" altLang="zh-CN" dirty="0" smtClean="0"/>
              <a:t>Serial transmission:</a:t>
            </a:r>
            <a:endParaRPr lang="zh-CN" altLang="zh-CN" dirty="0" smtClean="0"/>
          </a:p>
          <a:p>
            <a:pPr lvl="1"/>
            <a:r>
              <a:rPr lang="en-US" altLang="zh-CN" dirty="0" smtClean="0"/>
              <a:t>Serial transmission is less efficient than parallel transmission, but is generally faster with potential increases in transmission speed from increasing the transmission frequency.</a:t>
            </a:r>
            <a:endParaRPr lang="zh-CN" altLang="zh-CN" dirty="0" smtClean="0"/>
          </a:p>
          <a:p>
            <a:pPr lvl="1"/>
            <a:r>
              <a:rPr lang="en-US" altLang="zh-CN" dirty="0" smtClean="0"/>
              <a:t>Serial transmission is used for long-distance transmission. Currently, PCI interfaces use serial transmission. The </a:t>
            </a:r>
            <a:r>
              <a:rPr lang="en-US" altLang="zh-CN" dirty="0" err="1" smtClean="0"/>
              <a:t>PCIe</a:t>
            </a:r>
            <a:r>
              <a:rPr lang="en-US" altLang="zh-CN" dirty="0" smtClean="0"/>
              <a:t> interface is a typical example of serial transmission. The transmission rate of a single line is up to 2.5 </a:t>
            </a:r>
            <a:r>
              <a:rPr lang="en-US" altLang="zh-CN" dirty="0" err="1" smtClean="0"/>
              <a:t>Gbit</a:t>
            </a:r>
            <a:r>
              <a:rPr lang="en-US" altLang="zh-CN" dirty="0" smtClean="0"/>
              <a:t>/s.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41786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Disks are classified into IDE, SCSI, SATA, SAS, and </a:t>
            </a:r>
            <a:r>
              <a:rPr lang="en-US" altLang="zh-CN" dirty="0" err="1" smtClean="0"/>
              <a:t>Fibre</a:t>
            </a:r>
            <a:r>
              <a:rPr lang="en-US" altLang="zh-CN" dirty="0" smtClean="0"/>
              <a:t> Channel disks by port. These disks also differ in their mechanical bases.</a:t>
            </a:r>
            <a:endParaRPr lang="zh-CN" altLang="zh-CN" dirty="0" smtClean="0"/>
          </a:p>
          <a:p>
            <a:pPr lvl="0"/>
            <a:r>
              <a:rPr lang="en-US" altLang="zh-CN" dirty="0" smtClean="0"/>
              <a:t>IDE and SATA disks use the ATA mechanical base and are suitable for single-task processing.</a:t>
            </a:r>
            <a:endParaRPr lang="zh-CN" altLang="zh-CN" dirty="0" smtClean="0"/>
          </a:p>
          <a:p>
            <a:pPr lvl="0"/>
            <a:r>
              <a:rPr lang="en-US" altLang="zh-CN" dirty="0" smtClean="0"/>
              <a:t>SCSI, SAS, and </a:t>
            </a:r>
            <a:r>
              <a:rPr lang="en-US" altLang="zh-CN" dirty="0" err="1" smtClean="0"/>
              <a:t>Fibre</a:t>
            </a:r>
            <a:r>
              <a:rPr lang="en-US" altLang="zh-CN" dirty="0" smtClean="0"/>
              <a:t> Channel disks use the SCSI mechanical base and are suitable for multi-task processing.</a:t>
            </a:r>
            <a:endParaRPr lang="zh-CN" altLang="zh-CN" dirty="0" smtClean="0"/>
          </a:p>
          <a:p>
            <a:pPr lvl="0"/>
            <a:r>
              <a:rPr lang="en-US" altLang="zh-CN" dirty="0" smtClean="0"/>
              <a:t>Comparison:</a:t>
            </a:r>
            <a:endParaRPr lang="zh-CN" altLang="zh-CN" dirty="0" smtClean="0"/>
          </a:p>
          <a:p>
            <a:pPr lvl="1"/>
            <a:r>
              <a:rPr lang="en-US" altLang="zh-CN" dirty="0" smtClean="0"/>
              <a:t>SCSI disks provide faster processing than ATA disks under high data throughput.</a:t>
            </a:r>
            <a:endParaRPr lang="zh-CN" altLang="zh-CN" dirty="0" smtClean="0"/>
          </a:p>
          <a:p>
            <a:pPr lvl="1"/>
            <a:r>
              <a:rPr lang="en-US" altLang="zh-CN" dirty="0" smtClean="0"/>
              <a:t>ATA disks overheat during multi-task processing due to the frequent movement of the read/write head.</a:t>
            </a:r>
            <a:endParaRPr lang="zh-CN" altLang="zh-CN" dirty="0" smtClean="0"/>
          </a:p>
          <a:p>
            <a:pPr lvl="1"/>
            <a:r>
              <a:rPr lang="en-US" altLang="zh-CN" dirty="0" smtClean="0"/>
              <a:t>SCSI disks provide higher reliability than ATA disks.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56670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Multiple ATA versions have been released, including ATA-1 (IDE), ATA-2 (Enhanced IDE/Fast ATA), ATA-3 (Fast ATA-2), ATA-4 (ATA33), ATA-5 (ATA66), ATA-6 (ATA100), and ATA-7 (ATA133).</a:t>
            </a:r>
            <a:endParaRPr lang="zh-CN" altLang="zh-CN" dirty="0" smtClean="0"/>
          </a:p>
          <a:p>
            <a:pPr lvl="0"/>
            <a:r>
              <a:rPr lang="en-US" altLang="zh-CN" dirty="0" smtClean="0"/>
              <a:t>ATA ports have several advantages and disadvantages.</a:t>
            </a:r>
            <a:endParaRPr lang="zh-CN" altLang="zh-CN" dirty="0" smtClean="0"/>
          </a:p>
          <a:p>
            <a:pPr lvl="1"/>
            <a:r>
              <a:rPr lang="en-US" altLang="zh-CN" dirty="0" smtClean="0"/>
              <a:t>Their strengths are their low price and good compatibility.</a:t>
            </a:r>
          </a:p>
          <a:p>
            <a:pPr lvl="1"/>
            <a:r>
              <a:rPr lang="en-US" altLang="zh-CN" dirty="0" smtClean="0"/>
              <a:t>Their disadvantages are their low speed, limited applications, and strict restrictions on cable length.</a:t>
            </a:r>
            <a:endParaRPr lang="zh-CN" altLang="zh-CN" dirty="0" smtClean="0"/>
          </a:p>
          <a:p>
            <a:pPr lvl="0"/>
            <a:r>
              <a:rPr lang="en-US" altLang="zh-CN" dirty="0" smtClean="0"/>
              <a:t>The transmission rate of the PATA port is also inadequate for current user needs.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129055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During data transmission, the data and signal lines are separated and use independent transmission clock frequency. The transmission rate of SATA is 30 times that of PATA.</a:t>
            </a:r>
            <a:endParaRPr lang="zh-CN" altLang="zh-CN" dirty="0" smtClean="0"/>
          </a:p>
          <a:p>
            <a:pPr lvl="0"/>
            <a:r>
              <a:rPr lang="en-US" altLang="zh-CN" dirty="0" smtClean="0"/>
              <a:t>SATA ports feature a number of advantages:</a:t>
            </a:r>
            <a:endParaRPr lang="zh-CN" altLang="zh-CN" dirty="0" smtClean="0"/>
          </a:p>
          <a:p>
            <a:pPr lvl="1"/>
            <a:r>
              <a:rPr lang="en-US" altLang="zh-CN" dirty="0" smtClean="0"/>
              <a:t>A SATA port generally has 7+15 pins, uses a single channel, and transmits data faster than ATA.</a:t>
            </a:r>
            <a:endParaRPr lang="zh-CN" altLang="zh-CN" dirty="0" smtClean="0"/>
          </a:p>
          <a:p>
            <a:pPr lvl="1"/>
            <a:r>
              <a:rPr lang="en-US" altLang="zh-CN" dirty="0" smtClean="0"/>
              <a:t>SATA uses the cyclic redundancy check for instructions and data packets to ensure data transmission reliability.</a:t>
            </a:r>
            <a:endParaRPr lang="zh-CN" altLang="zh-CN" dirty="0" smtClean="0"/>
          </a:p>
          <a:p>
            <a:pPr lvl="1"/>
            <a:r>
              <a:rPr lang="en-US" altLang="zh-CN" dirty="0" smtClean="0"/>
              <a:t>SATA surpasses ATA in interference protection.</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443572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SCSI disks were developed to replace IDE disks to provide higher rotation speed and transmission rate. SCSI was originally a bus-type interface and worked independently of the system bus.</a:t>
            </a:r>
            <a:endParaRPr lang="zh-CN" altLang="zh-CN" dirty="0" smtClean="0"/>
          </a:p>
          <a:p>
            <a:pPr lvl="0"/>
            <a:r>
              <a:rPr lang="en-US" altLang="zh-CN" dirty="0" smtClean="0"/>
              <a:t>SCSI has the following advantages:</a:t>
            </a:r>
            <a:endParaRPr lang="zh-CN" altLang="zh-CN" dirty="0" smtClean="0"/>
          </a:p>
          <a:p>
            <a:pPr lvl="1"/>
            <a:r>
              <a:rPr lang="en-US" altLang="zh-CN" dirty="0" smtClean="0"/>
              <a:t>It is applicable to a wide range of devices. One SCSI controller card can connect to 15 devices simultaneously.</a:t>
            </a:r>
            <a:endParaRPr lang="zh-CN" altLang="zh-CN" dirty="0" smtClean="0"/>
          </a:p>
          <a:p>
            <a:pPr lvl="1"/>
            <a:r>
              <a:rPr lang="en-US" altLang="zh-CN" dirty="0" smtClean="0"/>
              <a:t>It provides high performance with multi-task processing, low CPU usage, fast rotation speed, and a high transmission rate.</a:t>
            </a:r>
            <a:endParaRPr lang="zh-CN" altLang="zh-CN" dirty="0" smtClean="0"/>
          </a:p>
          <a:p>
            <a:pPr lvl="1"/>
            <a:r>
              <a:rPr lang="en-US" altLang="zh-CN" dirty="0" smtClean="0"/>
              <a:t>SCSI disks support diverse applications as external or built-in components with hot-swappable replacement.</a:t>
            </a:r>
            <a:endParaRPr lang="zh-CN" altLang="zh-CN" dirty="0" smtClean="0"/>
          </a:p>
          <a:p>
            <a:pPr lvl="0"/>
            <a:r>
              <a:rPr lang="en-US" altLang="zh-CN" dirty="0" smtClean="0"/>
              <a:t>Its main disadvantages are its high cost and complex installation and configuration.</a:t>
            </a:r>
            <a:endParaRPr lang="zh-CN" altLang="zh-CN" dirty="0" smtClean="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414340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SAS is similar to SATA in its use of a serial architecture for a high transmission rate and streamlined internal space with shorter internal connections.</a:t>
            </a:r>
            <a:endParaRPr lang="zh-CN" altLang="zh-CN" dirty="0" smtClean="0"/>
          </a:p>
          <a:p>
            <a:pPr lvl="0"/>
            <a:r>
              <a:rPr lang="en-US" altLang="zh-CN" dirty="0" smtClean="0"/>
              <a:t>SAS improves the efficiency, availability, and scalability of the storage system. It is backward compatible with SATA for the physical and protocol layers.</a:t>
            </a:r>
            <a:endParaRPr lang="zh-CN" altLang="zh-CN" dirty="0" smtClean="0"/>
          </a:p>
          <a:p>
            <a:pPr lvl="0"/>
            <a:r>
              <a:rPr lang="en-US" altLang="zh-CN" dirty="0" smtClean="0"/>
              <a:t>Advantages:</a:t>
            </a:r>
            <a:endParaRPr lang="zh-CN" altLang="zh-CN" dirty="0" smtClean="0"/>
          </a:p>
          <a:p>
            <a:pPr lvl="1"/>
            <a:r>
              <a:rPr lang="en-US" altLang="zh-CN" dirty="0" smtClean="0"/>
              <a:t>SAS is superior to SCSI in its transmission rate, anti-interference, and longer connection distances.</a:t>
            </a:r>
            <a:endParaRPr lang="zh-CN" altLang="zh-CN" dirty="0" smtClean="0"/>
          </a:p>
          <a:p>
            <a:pPr lvl="0"/>
            <a:r>
              <a:rPr lang="en-US" altLang="zh-CN" dirty="0" smtClean="0"/>
              <a:t>Disadvantages:</a:t>
            </a:r>
            <a:endParaRPr lang="zh-CN" altLang="zh-CN" dirty="0" smtClean="0"/>
          </a:p>
          <a:p>
            <a:pPr lvl="1"/>
            <a:r>
              <a:rPr lang="en-US" altLang="zh-CN" dirty="0" smtClean="0"/>
              <a:t>SAS disks are more expensive.</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10225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Fiber Channel was originally designed for network transmission rather than disk ports. It has gradually been applied to disk systems in pursuit of higher speed.</a:t>
            </a:r>
          </a:p>
          <a:p>
            <a:pPr lvl="0"/>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Advantages:</a:t>
            </a:r>
            <a:endParaRPr lang="zh-CN"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Easy to upgrade. Supports optical fiber cables with a length over 10 km.</a:t>
            </a:r>
            <a:endParaRPr lang="zh-CN"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Large bandwidth</a:t>
            </a:r>
            <a:endParaRPr lang="zh-CN"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Strong universality</a:t>
            </a:r>
            <a:endParaRPr lang="zh-CN"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endParaRPr>
          </a:p>
          <a:p>
            <a:pPr lvl="0"/>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Disadvantages:</a:t>
            </a:r>
            <a:endParaRPr lang="zh-CN"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High cost</a:t>
            </a:r>
            <a:endParaRPr lang="zh-CN"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endParaRPr>
          </a:p>
          <a:p>
            <a:pPr lvl="1"/>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Complex to build</a:t>
            </a:r>
            <a:endParaRPr lang="zh-CN"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endParaRPr>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85302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02818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441109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SSD characteristics:</a:t>
            </a:r>
            <a:endParaRPr lang="zh-CN" altLang="zh-CN" dirty="0" smtClean="0"/>
          </a:p>
          <a:p>
            <a:pPr lvl="1"/>
            <a:r>
              <a:rPr lang="en-US" altLang="zh-CN" dirty="0" smtClean="0"/>
              <a:t>Traditional disks use magnetic materials to store data, but SSDs use NAND flash with cells as storage units. NAND flash is a non-volatile random access storage medium that can retain stored data after the power is turned off. It quickly and compactly stores digital information.</a:t>
            </a:r>
            <a:endParaRPr lang="zh-CN" altLang="zh-CN" dirty="0" smtClean="0"/>
          </a:p>
          <a:p>
            <a:pPr lvl="1"/>
            <a:r>
              <a:rPr lang="en-US" altLang="zh-CN" dirty="0" smtClean="0"/>
              <a:t>SSDs eliminate high-speed rotational components for higher performance, lower power consumption, and zero noise.</a:t>
            </a:r>
            <a:endParaRPr lang="zh-CN" altLang="zh-CN" dirty="0" smtClean="0"/>
          </a:p>
          <a:p>
            <a:pPr lvl="1"/>
            <a:r>
              <a:rPr lang="en-US" altLang="zh-CN" dirty="0" smtClean="0"/>
              <a:t>SSDs do not have mechanical parts, but this does not mean that they have an infinite life cycle. Because NAND flash is a non-volatile medium, original data must be erased before new data can be written. However, there is a limit to how many times each cell can be erased. Once the limit is reached, data reads and writes become invalid on that cell.</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56205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 host interface is the protocol and physical interface for the host to access an SSD. Common interfaces are SATA, SAS, and </a:t>
            </a:r>
            <a:r>
              <a:rPr lang="en-US" altLang="zh-CN" dirty="0" err="1" smtClean="0"/>
              <a:t>PCIe</a:t>
            </a:r>
            <a:r>
              <a:rPr lang="en-US" altLang="zh-CN" dirty="0" smtClean="0"/>
              <a:t>.</a:t>
            </a:r>
          </a:p>
          <a:p>
            <a:pPr lvl="0"/>
            <a:r>
              <a:rPr lang="en-US" altLang="zh-CN" dirty="0" smtClean="0"/>
              <a:t>The SSD controller is the core SSD component for read and write access between a host and the back-end media and for protocol conversion, table entry management, data caching, and data checking.</a:t>
            </a:r>
          </a:p>
          <a:p>
            <a:pPr lvl="0"/>
            <a:r>
              <a:rPr lang="en-US" altLang="zh-CN" dirty="0" smtClean="0"/>
              <a:t>DRAM is the cache for the flash translation layer (FTL) entries and data.</a:t>
            </a:r>
          </a:p>
          <a:p>
            <a:pPr lvl="0"/>
            <a:r>
              <a:rPr lang="en-US" altLang="zh-CN" dirty="0" smtClean="0"/>
              <a:t>NAND flash is a non-volatile random access storage medium that stores data.</a:t>
            </a:r>
          </a:p>
          <a:p>
            <a:pPr lvl="0"/>
            <a:r>
              <a:rPr lang="en-US" altLang="zh-CN" dirty="0" smtClean="0"/>
              <a:t>There are concurrent multiple channels with time-division multiplexing for flash granules in a channel. There is also support for TCQ and NCQ for simultaneous responses to multiple I/O requests.</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342056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NAND flash stores data using floating gate transistors. The threshold voltage changes based on the number of electric charges stored in a floating gate. Data is then represented using the read voltage of the transistor threshold.</a:t>
            </a:r>
            <a:endParaRPr lang="zh-CN" altLang="zh-CN" dirty="0" smtClean="0"/>
          </a:p>
          <a:p>
            <a:pPr lvl="0"/>
            <a:r>
              <a:rPr lang="en-US" altLang="zh-CN" dirty="0" smtClean="0"/>
              <a:t>A LUN is the smallest physical unit that can be independently encapsulated and typically contains multiple planes.</a:t>
            </a:r>
            <a:endParaRPr lang="zh-CN" altLang="zh-CN" dirty="0" smtClean="0"/>
          </a:p>
          <a:p>
            <a:pPr lvl="0"/>
            <a:r>
              <a:rPr lang="en-US" altLang="zh-CN" dirty="0" smtClean="0"/>
              <a:t>A plane has an independent page register. It typically contains 1,000 or 2,000 odd or even blocks.</a:t>
            </a:r>
            <a:endParaRPr lang="zh-CN" altLang="zh-CN" dirty="0" smtClean="0"/>
          </a:p>
          <a:p>
            <a:pPr lvl="0"/>
            <a:r>
              <a:rPr lang="en-US" altLang="zh-CN" dirty="0" smtClean="0"/>
              <a:t>A block is the smallest erasure unit and generally consists of multiple pages.</a:t>
            </a:r>
            <a:endParaRPr lang="zh-CN" altLang="zh-CN" dirty="0" smtClean="0"/>
          </a:p>
          <a:p>
            <a:pPr lvl="0"/>
            <a:r>
              <a:rPr lang="en-US" altLang="zh-CN" dirty="0" smtClean="0"/>
              <a:t>A page is the smallest programming and read unit and is usually 16 kilobytes.</a:t>
            </a:r>
            <a:endParaRPr lang="zh-CN" altLang="zh-CN" dirty="0" smtClean="0"/>
          </a:p>
          <a:p>
            <a:pPr lvl="0"/>
            <a:r>
              <a:rPr lang="en-US" altLang="zh-CN" dirty="0" smtClean="0"/>
              <a:t>A cell is the smallest erasable, programmable, and readable unit found in pages. A cell corresponds to a floating gate transistor that stores one or multiple bits.</a:t>
            </a:r>
            <a:endParaRPr lang="zh-CN" altLang="zh-CN" dirty="0" smtClean="0"/>
          </a:p>
          <a:p>
            <a:pPr lvl="0"/>
            <a:r>
              <a:rPr lang="en-US" altLang="zh-CN" dirty="0" smtClean="0"/>
              <a:t>A page is the basic unit of programming and reading, and a block is the basic unit of erasing.</a:t>
            </a:r>
            <a:endParaRPr lang="zh-CN" altLang="zh-CN" dirty="0" smtClean="0"/>
          </a:p>
          <a:p>
            <a:pPr lvl="0"/>
            <a:r>
              <a:rPr lang="en-US" altLang="zh-CN" dirty="0" smtClean="0"/>
              <a:t>Each P/E cycle causes some damage to the insulation layer of the floating gate transistor. If block erasure or programming fails, the block is labeled a bad block. When the number of bad blocks reaches a threshold (4%), the NAND flash reaches the end of its service life.</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697420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NAND flash chips have the following classifications based on the number of bits stored in a cell:</a:t>
            </a:r>
            <a:endParaRPr lang="zh-CN" altLang="zh-CN" dirty="0" smtClean="0"/>
          </a:p>
          <a:p>
            <a:pPr lvl="1"/>
            <a:r>
              <a:rPr lang="en-US" altLang="zh-CN" dirty="0" smtClean="0"/>
              <a:t>A single level cell (SLC) can store one bit of data: 0 or 1.</a:t>
            </a:r>
            <a:endParaRPr lang="zh-CN" altLang="zh-CN" dirty="0" smtClean="0"/>
          </a:p>
          <a:p>
            <a:pPr lvl="1"/>
            <a:r>
              <a:rPr lang="en-US" altLang="zh-CN" dirty="0" smtClean="0"/>
              <a:t>A multi level cell (MLC) can store two bits of data: 00, 01, 10, and 11.</a:t>
            </a:r>
            <a:endParaRPr lang="zh-CN" altLang="zh-CN" dirty="0" smtClean="0"/>
          </a:p>
          <a:p>
            <a:pPr lvl="1"/>
            <a:r>
              <a:rPr lang="en-US" altLang="zh-CN" dirty="0" smtClean="0"/>
              <a:t>A triple level cell (TLC) can store three bits of data: 000, 001, 010, 011, 100, 101, 110, and 111.</a:t>
            </a:r>
            <a:endParaRPr lang="zh-CN" altLang="zh-CN" dirty="0" smtClean="0"/>
          </a:p>
          <a:p>
            <a:pPr lvl="1"/>
            <a:r>
              <a:rPr lang="en-US" altLang="zh-CN" dirty="0" smtClean="0"/>
              <a:t>A quad level cell (QLC) can store four bits of data: 0000, 0001, 0010, 0011, 0100, 0101, 0110, 0111, 1000, 1001, 1010, 1011, 1100, 1101, 1110, and 1111.</a:t>
            </a:r>
            <a:endParaRPr lang="zh-CN" altLang="zh-CN" dirty="0" smtClean="0"/>
          </a:p>
          <a:p>
            <a:pPr lvl="0"/>
            <a:r>
              <a:rPr lang="en-US" altLang="zh-CN" dirty="0" smtClean="0"/>
              <a:t>These four types of cells have similar costs but store different amounts of data. Originally, the capacity of an SSD was only 64 GB or smaller. Now, a TLC SSD can store up to 2 TB of data. However, each cell type has a different life cycle, resulting in different SSD reliability. The life cycle is also an important factor in selecting SSDs.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1040151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This slide shows the logic diagram of a flash chip.</a:t>
            </a:r>
            <a:endParaRPr lang="zh-CN" altLang="zh-CN" dirty="0" smtClean="0"/>
          </a:p>
          <a:p>
            <a:pPr lvl="1"/>
            <a:r>
              <a:rPr lang="en-US" altLang="zh-CN" dirty="0" smtClean="0"/>
              <a:t>A page is logically formed by 146,688 cells. Each page can store 16 KB of content and 1952 bytes of ECC data. A page is the minimum I/O unit of the flash chip.</a:t>
            </a:r>
            <a:endParaRPr lang="zh-CN" altLang="zh-CN" dirty="0" smtClean="0"/>
          </a:p>
          <a:p>
            <a:pPr lvl="1"/>
            <a:r>
              <a:rPr lang="en-US" altLang="zh-CN" dirty="0" smtClean="0"/>
              <a:t>Every 768 pages form a block. Every 1478 blocks form a plane.</a:t>
            </a:r>
            <a:endParaRPr lang="zh-CN" altLang="zh-CN" dirty="0" smtClean="0"/>
          </a:p>
          <a:p>
            <a:pPr lvl="1"/>
            <a:r>
              <a:rPr lang="en-US" altLang="zh-CN" dirty="0" smtClean="0"/>
              <a:t>A flash chip consists of two planes, with</a:t>
            </a:r>
            <a:r>
              <a:rPr lang="en-US" altLang="zh-CN" baseline="0" dirty="0" smtClean="0"/>
              <a:t> one storing </a:t>
            </a:r>
            <a:r>
              <a:rPr lang="en-US" altLang="zh-CN" dirty="0" smtClean="0"/>
              <a:t>blocks with odd sequence numbers and the other storing even sequence numbers. The two planes can be operated concurrently.</a:t>
            </a:r>
            <a:endParaRPr lang="zh-CN" altLang="zh-CN" dirty="0" smtClean="0"/>
          </a:p>
          <a:p>
            <a:pPr lvl="0"/>
            <a:r>
              <a:rPr lang="en-US" altLang="zh-CN" sz="1100" b="0" i="0" kern="1200" baseline="0" dirty="0" smtClean="0">
                <a:solidFill>
                  <a:schemeClr val="tx1"/>
                </a:solidFill>
                <a:effectLst/>
                <a:latin typeface="Huawei Sans" panose="020C0503030203020204" pitchFamily="34" charset="0"/>
                <a:ea typeface="方正兰亭黑简体" panose="02000000000000000000" pitchFamily="2" charset="-122"/>
                <a:cs typeface="+mn-cs"/>
              </a:rPr>
              <a:t>ECC must be performed on the data stored in the NAND flash, so the size of the page in the NAND flash is not an integer of 16 KB, but with an extra group of bytes. For example, if the actual size of a 16 KB page is 16,384 plus 1,952 bytes, then the 16,384 bytes are for data storage, and the 1,952 bytes are for storing data check codes for ECC.</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1252914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 logical block address (LBA) may refer to an address of a data block or the data block that the address indicates.</a:t>
            </a:r>
          </a:p>
          <a:p>
            <a:pPr lvl="0"/>
            <a:r>
              <a:rPr lang="en-US" altLang="zh-CN" dirty="0" smtClean="0"/>
              <a:t>PBA is the physical block address.</a:t>
            </a:r>
          </a:p>
          <a:p>
            <a:pPr lvl="0"/>
            <a:r>
              <a:rPr lang="en-US" altLang="zh-CN" dirty="0" smtClean="0"/>
              <a:t>The host accesses the SSD through the LBA. Each LBA generally represents a sector of 512 bytes. The host OS accesses the SSD in units of 4 KB. The basic unit for the host to access the SSD is called host page.</a:t>
            </a:r>
          </a:p>
          <a:p>
            <a:pPr lvl="0"/>
            <a:r>
              <a:rPr lang="en-US" altLang="zh-CN" dirty="0" smtClean="0"/>
              <a:t>The flash page of an SSD is the basic unit for the SSD controller to access the flash chip, which is also called the physical page. Each time the host writes a host page, the SSD controller writes it to a physical page and records their mapping relationship.</a:t>
            </a:r>
          </a:p>
          <a:p>
            <a:pPr lvl="0"/>
            <a:r>
              <a:rPr lang="en-US" altLang="zh-CN" dirty="0" smtClean="0"/>
              <a:t>When the host reads a host page, the SSD finds the requested data according to the mapping relationship.</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1708072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This slide demonstrates how the flash translation layer, or FTL, works.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03629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These eight channels demonstrate how the host writes data to the SSD.</a:t>
            </a:r>
            <a:endParaRPr lang="zh-CN" altLang="zh-CN" dirty="0" smtClean="0"/>
          </a:p>
          <a:p>
            <a:pPr lvl="0"/>
            <a:r>
              <a:rPr lang="en-US" altLang="zh-CN" dirty="0" smtClean="0"/>
              <a:t>The SSD controller connects to eight flash dies through eight channels. For better explanation, the figure shows only one block in each die. Each 4</a:t>
            </a:r>
            <a:r>
              <a:rPr lang="en-US" altLang="zh-CN" baseline="0" dirty="0" smtClean="0"/>
              <a:t> KB</a:t>
            </a:r>
            <a:r>
              <a:rPr lang="en-US" altLang="zh-CN" dirty="0" smtClean="0"/>
              <a:t> square in the blocks represents a page.</a:t>
            </a:r>
            <a:endParaRPr lang="zh-CN" altLang="zh-CN" dirty="0" smtClean="0"/>
          </a:p>
          <a:p>
            <a:pPr lvl="1"/>
            <a:r>
              <a:rPr lang="en-US" altLang="zh-CN" dirty="0" smtClean="0"/>
              <a:t>The host writes 4 kilobytes to the block of channel 0 to occupy one page.</a:t>
            </a:r>
            <a:endParaRPr lang="zh-CN" altLang="zh-CN" dirty="0" smtClean="0"/>
          </a:p>
          <a:p>
            <a:pPr lvl="1"/>
            <a:r>
              <a:rPr lang="en-US" altLang="zh-CN" dirty="0" smtClean="0"/>
              <a:t>The host continues to write 16 kilobytes. This example shows 4 kilobytes being written to each block of channels 1 through 4.</a:t>
            </a:r>
            <a:endParaRPr lang="zh-CN" altLang="zh-CN" dirty="0" smtClean="0"/>
          </a:p>
          <a:p>
            <a:pPr lvl="1"/>
            <a:r>
              <a:rPr lang="en-US" altLang="zh-CN" dirty="0" smtClean="0"/>
              <a:t>The host continues to write data to the blocks until all blocks are full.</a:t>
            </a:r>
            <a:endParaRPr lang="zh-CN" altLang="zh-CN" dirty="0" smtClean="0"/>
          </a:p>
          <a:p>
            <a:pPr lvl="0"/>
            <a:r>
              <a:rPr lang="en-US" altLang="zh-CN" dirty="0" smtClean="0"/>
              <a:t>When the blocks on all channels are full, the SSD controller selects a new block to write data in the same way.</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4268571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Green indicates valid data and red indicates invalid data. Unnecessary data in the blocks becomes aged or invalid, and its mapping relationship is replaced.</a:t>
            </a:r>
          </a:p>
          <a:p>
            <a:pPr lvl="0"/>
            <a:r>
              <a:rPr lang="en-US" altLang="zh-CN" dirty="0" smtClean="0"/>
              <a:t>For example, host page A was originally stored in flash page X, and the mapping relationship was A to X. Later, the host rewrites the host page. Flash memory does not overwrite data, so the SSD writes the new data to a new page Y, establishes the new mapping relationship of A to Y, and cancels the original mapping relationship. The data in page X becomes aged and invalid, which is also known as garbage data.</a:t>
            </a:r>
          </a:p>
          <a:p>
            <a:pPr lvl="0"/>
            <a:r>
              <a:rPr lang="en-US" altLang="zh-CN" dirty="0" smtClean="0"/>
              <a:t>The host continues to write data to the SSD until it is full. In this case, the host cannot write more data unless the garbage data is cleared.</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46227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An 8-fold increase in read speed depends on whether the read data is evenly distributed in the blocks of each channel. If the 32 KB data is stored in the blocks of channels 1 through 4, the read speed can only support a 4-fold improvement at most. That is why smaller files are transmitted at a slower rate.</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52103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8619836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Short response time</a:t>
            </a:r>
            <a:endParaRPr lang="zh-CN" altLang="zh-CN" dirty="0" smtClean="0"/>
          </a:p>
          <a:p>
            <a:pPr lvl="1"/>
            <a:r>
              <a:rPr lang="en-US" altLang="zh-CN" dirty="0" smtClean="0"/>
              <a:t>Traditional HDDs have lower efficiency in data transmission because they waste time with seeking and mechanical latency. SSDs use NAND flash to eliminate seeking and mechanical latency for far faster responses to read and write requests.</a:t>
            </a:r>
            <a:endParaRPr lang="zh-CN" altLang="zh-CN" dirty="0" smtClean="0"/>
          </a:p>
          <a:p>
            <a:pPr lvl="0"/>
            <a:r>
              <a:rPr lang="en-US" altLang="zh-CN" dirty="0" smtClean="0"/>
              <a:t>High read/write efficiency</a:t>
            </a:r>
          </a:p>
          <a:p>
            <a:pPr lvl="1"/>
            <a:r>
              <a:rPr lang="en-US" altLang="zh-CN" dirty="0" smtClean="0"/>
              <a:t>HDDs perform random read/write operations by moving the head back and forth, resulting in low read/write efficiency. In contrast, SSDs calculate data storage locations with an internal controller to reduce the mechanical operations and streamline read/write processing.</a:t>
            </a:r>
            <a:endParaRPr lang="zh-CN" altLang="zh-CN" dirty="0" smtClean="0"/>
          </a:p>
          <a:p>
            <a:pPr lvl="0"/>
            <a:r>
              <a:rPr lang="en-US" altLang="zh-CN" dirty="0" smtClean="0"/>
              <a:t>In addition, deploying a large number of SSDs grants enormous advantages in power efficiency.</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8339264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80-20 rule</a:t>
            </a:r>
            <a:endParaRPr lang="zh-CN" altLang="zh-CN" dirty="0" smtClean="0"/>
          </a:p>
          <a:p>
            <a:pPr lvl="1"/>
            <a:r>
              <a:rPr lang="en-US" altLang="zh-CN" dirty="0" smtClean="0"/>
              <a:t>Hot data that needs to be frequently modified, read, or written accounts for 20% of the total storage capacity and corresponds to class-A applications.</a:t>
            </a:r>
            <a:endParaRPr lang="zh-CN" altLang="zh-CN" dirty="0" smtClean="0"/>
          </a:p>
          <a:p>
            <a:pPr lvl="0"/>
            <a:r>
              <a:rPr lang="en-US" altLang="zh-CN" dirty="0" smtClean="0"/>
              <a:t>Tiered storage</a:t>
            </a:r>
            <a:endParaRPr lang="zh-CN" altLang="zh-CN" dirty="0" smtClean="0"/>
          </a:p>
          <a:p>
            <a:pPr lvl="1"/>
            <a:r>
              <a:rPr lang="en-US" altLang="zh-CN" dirty="0" smtClean="0"/>
              <a:t>Hot data is stored on SSDs, and data of class B and class C applications is stored on high-speed HDDs and common HDDs, respectively. This improves performance and reduces investment.</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620515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2848718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A GE electrical interface module has four electrical ports with 1 </a:t>
            </a:r>
            <a:r>
              <a:rPr lang="en-US" altLang="zh-CN" dirty="0" err="1" smtClean="0"/>
              <a:t>Gbit</a:t>
            </a:r>
            <a:r>
              <a:rPr lang="en-US" altLang="zh-CN" dirty="0" smtClean="0"/>
              <a:t>/s and is used for </a:t>
            </a:r>
            <a:r>
              <a:rPr lang="en-US" altLang="zh-CN" dirty="0" err="1" smtClean="0"/>
              <a:t>HyperMetro</a:t>
            </a:r>
            <a:r>
              <a:rPr lang="en-US" altLang="zh-CN" dirty="0" smtClean="0"/>
              <a:t> quorum networking.</a:t>
            </a:r>
          </a:p>
          <a:p>
            <a:pPr lvl="0"/>
            <a:r>
              <a:rPr lang="en-US" altLang="zh-CN" dirty="0" smtClean="0"/>
              <a:t>A 40GE interface module provides two optical ports with 40 </a:t>
            </a:r>
            <a:r>
              <a:rPr lang="en-US" altLang="zh-CN" dirty="0" err="1" smtClean="0"/>
              <a:t>Gbit</a:t>
            </a:r>
            <a:r>
              <a:rPr lang="en-US" altLang="zh-CN" dirty="0" smtClean="0"/>
              <a:t>/s for connecting storage devices to application servers.</a:t>
            </a:r>
          </a:p>
          <a:p>
            <a:pPr lvl="0"/>
            <a:r>
              <a:rPr lang="en-US" altLang="zh-CN" dirty="0" smtClean="0"/>
              <a:t>A 100GE interface module provides two optical ports with 100 </a:t>
            </a:r>
            <a:r>
              <a:rPr lang="en-US" altLang="zh-CN" dirty="0" err="1" smtClean="0"/>
              <a:t>Gbit</a:t>
            </a:r>
            <a:r>
              <a:rPr lang="en-US" altLang="zh-CN" dirty="0" smtClean="0"/>
              <a:t>/s for connecting storage devices to application servers.</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6465777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A 25 </a:t>
            </a:r>
            <a:r>
              <a:rPr lang="en-US" altLang="zh-CN" dirty="0" err="1" smtClean="0"/>
              <a:t>Gbit</a:t>
            </a:r>
            <a:r>
              <a:rPr lang="en-US" altLang="zh-CN" dirty="0" smtClean="0"/>
              <a:t>/s RDMA interface module provides four optical ports with 25 </a:t>
            </a:r>
            <a:r>
              <a:rPr lang="en-US" altLang="zh-CN" dirty="0" err="1" smtClean="0"/>
              <a:t>Gbit</a:t>
            </a:r>
            <a:r>
              <a:rPr lang="en-US" altLang="zh-CN" dirty="0" smtClean="0"/>
              <a:t>/s for direct connections between two controller enclosures.</a:t>
            </a:r>
          </a:p>
          <a:p>
            <a:pPr lvl="0"/>
            <a:r>
              <a:rPr lang="en-US" altLang="zh-CN" dirty="0" smtClean="0"/>
              <a:t>A 100 </a:t>
            </a:r>
            <a:r>
              <a:rPr lang="en-US" altLang="zh-CN" dirty="0" err="1" smtClean="0"/>
              <a:t>Gbit</a:t>
            </a:r>
            <a:r>
              <a:rPr lang="en-US" altLang="zh-CN" dirty="0" smtClean="0"/>
              <a:t>/s RDMA interface module provides two optical ports with 100 </a:t>
            </a:r>
            <a:r>
              <a:rPr lang="en-US" altLang="zh-CN" dirty="0" err="1" smtClean="0"/>
              <a:t>Gbit</a:t>
            </a:r>
            <a:r>
              <a:rPr lang="en-US" altLang="zh-CN" dirty="0" smtClean="0"/>
              <a:t>/s for connecting controller enclosures to scale-out switches or smart disk enclosures. SO stands for scale-out and BE stands for back-end in the labels.</a:t>
            </a:r>
          </a:p>
          <a:p>
            <a:pPr lvl="0"/>
            <a:r>
              <a:rPr lang="en-US" altLang="zh-CN" dirty="0" smtClean="0"/>
              <a:t>A 12 </a:t>
            </a:r>
            <a:r>
              <a:rPr lang="en-US" altLang="zh-CN" dirty="0" err="1" smtClean="0"/>
              <a:t>Gbit</a:t>
            </a:r>
            <a:r>
              <a:rPr lang="en-US" altLang="zh-CN" dirty="0" smtClean="0"/>
              <a:t>/s SAS expansion module provides four mini SAS HD expansion ports with 4 x 12 </a:t>
            </a:r>
            <a:r>
              <a:rPr lang="en-US" altLang="zh-CN" dirty="0" err="1" smtClean="0"/>
              <a:t>Gbit</a:t>
            </a:r>
            <a:r>
              <a:rPr lang="en-US" altLang="zh-CN" dirty="0" smtClean="0"/>
              <a:t>/s to connect controller enclosures to 2 U SAS disk enclosures.</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372966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err="1" smtClean="0"/>
              <a:t>SmartIO</a:t>
            </a:r>
            <a:r>
              <a:rPr lang="en-US" altLang="zh-CN" dirty="0" smtClean="0"/>
              <a:t> interface modules support 8, 10, 16, 25, and 32 </a:t>
            </a:r>
            <a:r>
              <a:rPr lang="en-US" altLang="zh-CN" dirty="0" err="1" smtClean="0"/>
              <a:t>Gbit</a:t>
            </a:r>
            <a:r>
              <a:rPr lang="en-US" altLang="zh-CN" dirty="0" smtClean="0"/>
              <a:t>/s optical modules, which respectively provide 8 </a:t>
            </a:r>
            <a:r>
              <a:rPr lang="en-US" altLang="zh-CN" dirty="0" err="1" smtClean="0"/>
              <a:t>Gbit</a:t>
            </a:r>
            <a:r>
              <a:rPr lang="en-US" altLang="zh-CN" dirty="0" smtClean="0"/>
              <a:t>/s </a:t>
            </a:r>
            <a:r>
              <a:rPr lang="en-US" altLang="zh-CN" dirty="0" err="1" smtClean="0"/>
              <a:t>Fibre</a:t>
            </a:r>
            <a:r>
              <a:rPr lang="en-US" altLang="zh-CN" dirty="0" smtClean="0"/>
              <a:t> Channel, 10GE, 16 </a:t>
            </a:r>
            <a:r>
              <a:rPr lang="en-US" altLang="zh-CN" dirty="0" err="1" smtClean="0"/>
              <a:t>Gbit</a:t>
            </a:r>
            <a:r>
              <a:rPr lang="en-US" altLang="zh-CN" dirty="0" smtClean="0"/>
              <a:t>/s </a:t>
            </a:r>
            <a:r>
              <a:rPr lang="en-US" altLang="zh-CN" dirty="0" err="1" smtClean="0"/>
              <a:t>Fibre</a:t>
            </a:r>
            <a:r>
              <a:rPr lang="en-US" altLang="zh-CN" dirty="0" smtClean="0"/>
              <a:t> Channel, 25GE, and 32 </a:t>
            </a:r>
            <a:r>
              <a:rPr lang="en-US" altLang="zh-CN" dirty="0" err="1" smtClean="0"/>
              <a:t>Gbit</a:t>
            </a:r>
            <a:r>
              <a:rPr lang="en-US" altLang="zh-CN" dirty="0" smtClean="0"/>
              <a:t>/s </a:t>
            </a:r>
            <a:r>
              <a:rPr lang="en-US" altLang="zh-CN" dirty="0" err="1" smtClean="0"/>
              <a:t>Fibre</a:t>
            </a:r>
            <a:r>
              <a:rPr lang="en-US" altLang="zh-CN" dirty="0" smtClean="0"/>
              <a:t> Channel ports. </a:t>
            </a:r>
            <a:r>
              <a:rPr lang="en-US" altLang="zh-CN" dirty="0" err="1" smtClean="0"/>
              <a:t>SmartIO</a:t>
            </a:r>
            <a:r>
              <a:rPr lang="en-US" altLang="zh-CN" dirty="0" smtClean="0"/>
              <a:t> interface modules connect storage devices to application servers.</a:t>
            </a:r>
          </a:p>
          <a:p>
            <a:pPr lvl="0"/>
            <a:r>
              <a:rPr lang="en-US" altLang="zh-CN" dirty="0" smtClean="0"/>
              <a:t>The optical module rate must match the rate on the interface module label. Otherwise, the storage system will report an alarm and the port will become unavailable.</a:t>
            </a:r>
          </a:p>
          <a:p>
            <a:pPr lvl="0"/>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7417847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A </a:t>
            </a:r>
            <a:r>
              <a:rPr lang="en-US" altLang="zh-CN" dirty="0" err="1" smtClean="0"/>
              <a:t>PCIe</a:t>
            </a:r>
            <a:r>
              <a:rPr lang="en-US" altLang="zh-CN" dirty="0" smtClean="0"/>
              <a:t> interface module provides two </a:t>
            </a:r>
            <a:r>
              <a:rPr lang="en-US" altLang="zh-CN" dirty="0" err="1" smtClean="0"/>
              <a:t>PCIe</a:t>
            </a:r>
            <a:r>
              <a:rPr lang="en-US" altLang="zh-CN" dirty="0" smtClean="0"/>
              <a:t> ports for connecting controller enclosures to </a:t>
            </a:r>
            <a:r>
              <a:rPr lang="en-US" altLang="zh-CN" dirty="0" err="1" smtClean="0"/>
              <a:t>PCIe</a:t>
            </a:r>
            <a:r>
              <a:rPr lang="en-US" altLang="zh-CN" dirty="0" smtClean="0"/>
              <a:t> switches and exchanging control and data flows between the controller enclosures.</a:t>
            </a:r>
            <a:endParaRPr lang="zh-CN" altLang="zh-CN" dirty="0" smtClean="0"/>
          </a:p>
          <a:p>
            <a:pPr lvl="0"/>
            <a:r>
              <a:rPr lang="en-US" altLang="zh-CN" dirty="0" smtClean="0"/>
              <a:t>Indicators:</a:t>
            </a:r>
            <a:endParaRPr lang="zh-CN" altLang="zh-CN" dirty="0" smtClean="0"/>
          </a:p>
          <a:p>
            <a:pPr lvl="1"/>
            <a:r>
              <a:rPr lang="en-US" altLang="zh-CN" dirty="0" smtClean="0"/>
              <a:t>1. Interface module power indicator</a:t>
            </a:r>
            <a:endParaRPr lang="zh-CN" altLang="en-US" dirty="0" smtClean="0"/>
          </a:p>
          <a:p>
            <a:pPr lvl="1"/>
            <a:r>
              <a:rPr lang="en-US" altLang="zh-CN" dirty="0" smtClean="0"/>
              <a:t>2. Link/Speed indicator of a </a:t>
            </a:r>
            <a:r>
              <a:rPr lang="en-US" altLang="zh-CN" dirty="0" err="1" smtClean="0"/>
              <a:t>PCIe</a:t>
            </a:r>
            <a:r>
              <a:rPr lang="en-US" altLang="zh-CN" dirty="0" smtClean="0"/>
              <a:t> port</a:t>
            </a:r>
            <a:endParaRPr lang="zh-CN" altLang="en-US" dirty="0" smtClean="0"/>
          </a:p>
          <a:p>
            <a:pPr lvl="1"/>
            <a:r>
              <a:rPr lang="en-US" altLang="zh-CN" dirty="0" smtClean="0"/>
              <a:t>3. </a:t>
            </a:r>
            <a:r>
              <a:rPr lang="en-US" altLang="zh-CN" dirty="0" err="1" smtClean="0"/>
              <a:t>PCIe</a:t>
            </a:r>
            <a:r>
              <a:rPr lang="en-US" altLang="zh-CN" dirty="0" smtClean="0"/>
              <a:t> port</a:t>
            </a:r>
            <a:endParaRPr lang="zh-CN" altLang="en-US" dirty="0" smtClean="0"/>
          </a:p>
          <a:p>
            <a:pPr lvl="1"/>
            <a:r>
              <a:rPr lang="en-US" altLang="zh-CN" dirty="0" smtClean="0"/>
              <a:t>4. Handle</a:t>
            </a:r>
            <a:endParaRPr lang="zh-CN" altLang="en-US" dirty="0" smtClean="0"/>
          </a:p>
          <a:p>
            <a:pPr lvl="0"/>
            <a:r>
              <a:rPr lang="en-US" altLang="zh-CN" dirty="0" smtClean="0"/>
              <a:t>The 56 </a:t>
            </a:r>
            <a:r>
              <a:rPr lang="en-US" altLang="zh-CN" dirty="0" err="1" smtClean="0"/>
              <a:t>Gbit</a:t>
            </a:r>
            <a:r>
              <a:rPr lang="en-US" altLang="zh-CN" dirty="0" smtClean="0"/>
              <a:t>/s IB interface module provides two IB ports with a transmission rate of 4 x 14 </a:t>
            </a:r>
            <a:r>
              <a:rPr lang="en-US" altLang="zh-CN" dirty="0" err="1" smtClean="0"/>
              <a:t>Gbit</a:t>
            </a:r>
            <a:r>
              <a:rPr lang="en-US" altLang="zh-CN" dirty="0" smtClean="0"/>
              <a:t>/s.</a:t>
            </a:r>
            <a:endParaRPr lang="zh-CN" altLang="zh-CN" dirty="0" smtClean="0"/>
          </a:p>
          <a:p>
            <a:pPr lvl="0"/>
            <a:r>
              <a:rPr lang="en-US" altLang="zh-CN" smtClean="0"/>
              <a:t>Indicators:</a:t>
            </a:r>
            <a:endParaRPr lang="zh-CN" altLang="en-US" dirty="0" smtClean="0"/>
          </a:p>
          <a:p>
            <a:pPr lvl="1"/>
            <a:r>
              <a:rPr lang="en-US" altLang="zh-CN" dirty="0" smtClean="0"/>
              <a:t>1. Power indicator/Hot swap button</a:t>
            </a:r>
            <a:endParaRPr lang="zh-CN" altLang="en-US" dirty="0" smtClean="0"/>
          </a:p>
          <a:p>
            <a:pPr lvl="1"/>
            <a:r>
              <a:rPr lang="en-US" altLang="zh-CN" dirty="0" smtClean="0"/>
              <a:t>2. Link indicator of a 56 </a:t>
            </a:r>
            <a:r>
              <a:rPr lang="en-US" altLang="zh-CN" dirty="0" err="1" smtClean="0"/>
              <a:t>Gbit</a:t>
            </a:r>
            <a:r>
              <a:rPr lang="en-US" altLang="zh-CN" dirty="0" smtClean="0"/>
              <a:t>/s IB port</a:t>
            </a:r>
            <a:endParaRPr lang="zh-CN" altLang="en-US" dirty="0" smtClean="0"/>
          </a:p>
          <a:p>
            <a:pPr lvl="1"/>
            <a:r>
              <a:rPr lang="en-US" altLang="zh-CN" dirty="0" smtClean="0"/>
              <a:t>3. Active indicator of a 56 </a:t>
            </a:r>
            <a:r>
              <a:rPr lang="en-US" altLang="zh-CN" dirty="0" err="1" smtClean="0"/>
              <a:t>Gbit</a:t>
            </a:r>
            <a:r>
              <a:rPr lang="en-US" altLang="zh-CN" dirty="0" smtClean="0"/>
              <a:t>/s IB port</a:t>
            </a:r>
            <a:endParaRPr lang="zh-CN" altLang="en-US" dirty="0" smtClean="0"/>
          </a:p>
          <a:p>
            <a:pPr lvl="1"/>
            <a:r>
              <a:rPr lang="en-US" altLang="zh-CN" dirty="0" smtClean="0"/>
              <a:t>4. 56 </a:t>
            </a:r>
            <a:r>
              <a:rPr lang="en-US" altLang="zh-CN" dirty="0" err="1" smtClean="0"/>
              <a:t>Gbit</a:t>
            </a:r>
            <a:r>
              <a:rPr lang="en-US" altLang="zh-CN" dirty="0" smtClean="0"/>
              <a:t>/s IB port</a:t>
            </a:r>
            <a:endParaRPr lang="zh-CN" altLang="en-US" dirty="0" smtClean="0"/>
          </a:p>
          <a:p>
            <a:pPr lvl="1"/>
            <a:r>
              <a:rPr lang="en-US" altLang="zh-CN" dirty="0" smtClean="0"/>
              <a:t>5. Handle</a:t>
            </a:r>
            <a:endParaRPr lang="zh-CN" altLang="en-US" dirty="0" smtClean="0"/>
          </a:p>
          <a:p>
            <a:endParaRPr lang="zh-CN" altLang="en-US"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7404004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A 16 </a:t>
            </a:r>
            <a:r>
              <a:rPr lang="en-US" altLang="zh-CN" dirty="0" err="1" smtClean="0"/>
              <a:t>Gbit</a:t>
            </a:r>
            <a:r>
              <a:rPr lang="en-US" altLang="zh-CN" dirty="0" smtClean="0"/>
              <a:t>/s </a:t>
            </a:r>
            <a:r>
              <a:rPr lang="en-US" altLang="zh-CN" dirty="0" err="1" smtClean="0"/>
              <a:t>Fibre</a:t>
            </a:r>
            <a:r>
              <a:rPr lang="en-US" altLang="zh-CN" dirty="0" smtClean="0"/>
              <a:t> Channel interface module has two physical ports, which are converted into eight 16 </a:t>
            </a:r>
            <a:r>
              <a:rPr lang="en-US" altLang="zh-CN" dirty="0" err="1" smtClean="0"/>
              <a:t>Gbit</a:t>
            </a:r>
            <a:r>
              <a:rPr lang="en-US" altLang="zh-CN" dirty="0" smtClean="0"/>
              <a:t>/s </a:t>
            </a:r>
            <a:r>
              <a:rPr lang="en-US" altLang="zh-CN" dirty="0" err="1" smtClean="0"/>
              <a:t>Fibre</a:t>
            </a:r>
            <a:r>
              <a:rPr lang="en-US" altLang="zh-CN" dirty="0" smtClean="0"/>
              <a:t> Channel ports by dedicated cables. Each port provides a transmission rate of 16 </a:t>
            </a:r>
            <a:r>
              <a:rPr lang="en-US" altLang="zh-CN" dirty="0" err="1" smtClean="0"/>
              <a:t>Gbit</a:t>
            </a:r>
            <a:r>
              <a:rPr lang="en-US" altLang="zh-CN" dirty="0" smtClean="0"/>
              <a:t>/s. They serve as the service ports between the storage system and application server to receive data exchange commands from the application server.</a:t>
            </a:r>
            <a:endParaRPr lang="zh-CN" altLang="zh-CN" dirty="0" smtClean="0"/>
          </a:p>
          <a:p>
            <a:pPr lvl="0"/>
            <a:r>
              <a:rPr lang="en-US" altLang="zh-CN" dirty="0" smtClean="0"/>
              <a:t>A 10 </a:t>
            </a:r>
            <a:r>
              <a:rPr lang="en-US" altLang="zh-CN" dirty="0" err="1" smtClean="0"/>
              <a:t>Gbit</a:t>
            </a:r>
            <a:r>
              <a:rPr lang="en-US" altLang="zh-CN" dirty="0" smtClean="0"/>
              <a:t>/s </a:t>
            </a:r>
            <a:r>
              <a:rPr lang="en-US" altLang="zh-CN" dirty="0" err="1" smtClean="0"/>
              <a:t>FCoE</a:t>
            </a:r>
            <a:r>
              <a:rPr lang="en-US" altLang="zh-CN" dirty="0" smtClean="0"/>
              <a:t> interface module provides two </a:t>
            </a:r>
            <a:r>
              <a:rPr lang="en-US" altLang="zh-CN" dirty="0" err="1" smtClean="0"/>
              <a:t>FCoE</a:t>
            </a:r>
            <a:r>
              <a:rPr lang="en-US" altLang="zh-CN" dirty="0" smtClean="0"/>
              <a:t> ports with 10 </a:t>
            </a:r>
            <a:r>
              <a:rPr lang="en-US" altLang="zh-CN" dirty="0" err="1" smtClean="0"/>
              <a:t>Gbit</a:t>
            </a:r>
            <a:r>
              <a:rPr lang="en-US" altLang="zh-CN" dirty="0" smtClean="0"/>
              <a:t>/s, which connect the storage system to the application server for data transmission.</a:t>
            </a:r>
            <a:endParaRPr lang="zh-CN" altLang="zh-CN" dirty="0" smtClean="0"/>
          </a:p>
          <a:p>
            <a:pPr lvl="1"/>
            <a:r>
              <a:rPr lang="en-US" altLang="zh-CN" dirty="0" smtClean="0"/>
              <a:t>The 10 </a:t>
            </a:r>
            <a:r>
              <a:rPr lang="en-US" altLang="zh-CN" dirty="0" err="1" smtClean="0"/>
              <a:t>Gbit</a:t>
            </a:r>
            <a:r>
              <a:rPr lang="en-US" altLang="zh-CN" dirty="0" smtClean="0"/>
              <a:t>/s </a:t>
            </a:r>
            <a:r>
              <a:rPr lang="en-US" altLang="zh-CN" dirty="0" err="1" smtClean="0"/>
              <a:t>FCoE</a:t>
            </a:r>
            <a:r>
              <a:rPr lang="en-US" altLang="zh-CN" dirty="0" smtClean="0"/>
              <a:t> interface module supports only direct connections.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5454247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r>
              <a:rPr lang="en-US" altLang="zh-CN" dirty="0" smtClean="0"/>
              <a:t>Answers:</a:t>
            </a:r>
          </a:p>
          <a:p>
            <a:pPr lvl="1"/>
            <a:r>
              <a:rPr lang="en-US" altLang="zh-CN" dirty="0" smtClean="0"/>
              <a:t>ABCD</a:t>
            </a:r>
          </a:p>
          <a:p>
            <a:pPr lvl="1"/>
            <a:r>
              <a:rPr lang="en-US" altLang="zh-CN" dirty="0" smtClean="0"/>
              <a:t>BCD</a:t>
            </a:r>
            <a:endParaRPr lang="zh-CN" altLang="en-US"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464572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562511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sz="1100" kern="1200" baseline="0" dirty="0" smtClean="0">
                <a:solidFill>
                  <a:schemeClr val="tx1"/>
                </a:solidFill>
                <a:effectLst/>
                <a:latin typeface="Huawei Sans" panose="020C0503030203020204" pitchFamily="34" charset="0"/>
                <a:ea typeface="方正兰亭黑简体" panose="02000000000000000000" pitchFamily="2" charset="-122"/>
                <a:cs typeface="+mn-cs"/>
              </a:rPr>
              <a:t>A controller enclosure contains controllers and is the core component of a storage system. It comprises 5 parts.</a:t>
            </a:r>
            <a:endParaRPr lang="zh-CN" altLang="zh-CN" dirty="0" smtClean="0"/>
          </a:p>
          <a:p>
            <a:pPr lvl="1"/>
            <a:r>
              <a:rPr lang="en-US" altLang="zh-CN" dirty="0" smtClean="0"/>
              <a:t>The system </a:t>
            </a:r>
            <a:r>
              <a:rPr lang="en-US" altLang="zh-CN" dirty="0" err="1" smtClean="0"/>
              <a:t>subrack</a:t>
            </a:r>
            <a:r>
              <a:rPr lang="en-US" altLang="zh-CN" dirty="0" smtClean="0"/>
              <a:t> integrates a backplane for signal and power connectivity among modules.</a:t>
            </a:r>
            <a:endParaRPr lang="zh-CN" altLang="zh-CN" dirty="0" smtClean="0"/>
          </a:p>
          <a:p>
            <a:pPr lvl="1"/>
            <a:r>
              <a:rPr lang="en-US" altLang="zh-CN" dirty="0" smtClean="0"/>
              <a:t>BBUs protect storage system data by providing backup power during failures of the external power supply.</a:t>
            </a:r>
            <a:endParaRPr lang="zh-CN" altLang="zh-CN" dirty="0" smtClean="0"/>
          </a:p>
          <a:p>
            <a:pPr lvl="1"/>
            <a:r>
              <a:rPr lang="en-US" altLang="zh-CN" dirty="0" smtClean="0"/>
              <a:t>The management module provides management, maintenance, and serial ports.</a:t>
            </a:r>
            <a:endParaRPr lang="zh-CN" altLang="zh-CN" dirty="0" smtClean="0"/>
          </a:p>
          <a:p>
            <a:pPr lvl="1"/>
            <a:r>
              <a:rPr lang="en-US" altLang="zh-CN" dirty="0" smtClean="0"/>
              <a:t>The AC power module supplies electrical power to the controller enclosure.</a:t>
            </a:r>
            <a:endParaRPr lang="zh-CN" altLang="zh-CN" dirty="0" smtClean="0"/>
          </a:p>
          <a:p>
            <a:pPr lvl="1"/>
            <a:r>
              <a:rPr lang="en-US" altLang="zh-CN" dirty="0" smtClean="0"/>
              <a:t>Interface modules provide service or management ports and are field replaceable units.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20722018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备注占位符 4"/>
          <p:cNvSpPr>
            <a:spLocks noGrp="1"/>
          </p:cNvSpPr>
          <p:nvPr>
            <p:ph type="body" idx="1"/>
          </p:nvPr>
        </p:nvSpPr>
        <p:spPr/>
        <p:txBody>
          <a:bodyPr/>
          <a:lstStyle/>
          <a:p>
            <a:pPr lvl="0"/>
            <a:r>
              <a:rPr lang="en-US" altLang="zh-CN" dirty="0" smtClean="0"/>
              <a:t>Huawei training app</a:t>
            </a:r>
          </a:p>
          <a:p>
            <a:pPr lvl="1"/>
            <a:r>
              <a:rPr lang="en-US" altLang="zh-CN" dirty="0" smtClean="0"/>
              <a:t>Contains a huge library of Huawei certified learning videos.</a:t>
            </a:r>
          </a:p>
          <a:p>
            <a:pPr lvl="0"/>
            <a:r>
              <a:rPr lang="en-US" altLang="zh-CN" dirty="0" smtClean="0"/>
              <a:t>Enterprise technical support app</a:t>
            </a:r>
          </a:p>
          <a:p>
            <a:pPr lvl="1"/>
            <a:r>
              <a:rPr lang="en-US" altLang="zh-CN" dirty="0" smtClean="0"/>
              <a:t>Covers all popular product documents, cases, and bulletins from Huawei. Users can quickly query commands, alarms, and spare parts. They can also use it to scan and view the device information. Simple and intuitive video guides provide 24/7 enterprise technical support.</a:t>
            </a:r>
          </a:p>
          <a:p>
            <a:pPr lvl="0"/>
            <a:r>
              <a:rPr lang="en-US" altLang="zh-CN" dirty="0" smtClean="0"/>
              <a:t>Huawei enterprise business app</a:t>
            </a:r>
          </a:p>
          <a:p>
            <a:pPr lvl="1"/>
            <a:r>
              <a:rPr lang="en-US" altLang="zh-CN" dirty="0" smtClean="0"/>
              <a:t>Provides one-stop mobile ICT portals for customers and partners to learn</a:t>
            </a:r>
            <a:r>
              <a:rPr lang="en-US" altLang="zh-CN" baseline="0" dirty="0" smtClean="0"/>
              <a:t> about</a:t>
            </a:r>
            <a:r>
              <a:rPr lang="en-US" altLang="zh-CN" dirty="0" smtClean="0"/>
              <a:t> Huawei's comprehensive products and solutions for enterprise ICT anytime and anywhere.</a:t>
            </a:r>
          </a:p>
        </p:txBody>
      </p:sp>
      <p:sp>
        <p:nvSpPr>
          <p:cNvPr id="3" name="幻灯片图像占位符 2"/>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40255507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备注占位符 4"/>
          <p:cNvSpPr>
            <a:spLocks noGrp="1"/>
          </p:cNvSpPr>
          <p:nvPr>
            <p:ph type="body" idx="1"/>
          </p:nvPr>
        </p:nvSpPr>
        <p:spPr/>
        <p:txBody>
          <a:bodyPr/>
          <a:lstStyle/>
          <a:p>
            <a:r>
              <a:rPr lang="en-US" altLang="zh-CN" dirty="0" smtClean="0"/>
              <a:t>Popular tools</a:t>
            </a:r>
          </a:p>
          <a:p>
            <a:pPr lvl="1"/>
            <a:r>
              <a:rPr lang="en-US" altLang="zh-CN" dirty="0" err="1" smtClean="0"/>
              <a:t>HedEx</a:t>
            </a:r>
            <a:r>
              <a:rPr lang="en-US" altLang="zh-CN" dirty="0" smtClean="0"/>
              <a:t> Lite is the Huawei tool for product document management. It allows users to browse, search, update, and manage product documentation.</a:t>
            </a:r>
          </a:p>
          <a:p>
            <a:pPr lvl="1"/>
            <a:r>
              <a:rPr lang="en-US" altLang="zh-CN" dirty="0" err="1" smtClean="0"/>
              <a:t>eStor</a:t>
            </a:r>
            <a:r>
              <a:rPr lang="en-US" altLang="zh-CN" dirty="0" smtClean="0"/>
              <a:t> is a graphic storage simulation platform. The platform simulates Huawei </a:t>
            </a:r>
            <a:r>
              <a:rPr lang="en-US" altLang="zh-CN" dirty="0" err="1" smtClean="0"/>
              <a:t>OceanStor</a:t>
            </a:r>
            <a:r>
              <a:rPr lang="en-US" altLang="zh-CN" dirty="0" smtClean="0"/>
              <a:t> all-flash storage devices to help ICT practitioners and customers get familiar with Huawei storage products and quickly master their operations.</a:t>
            </a:r>
          </a:p>
          <a:p>
            <a:pPr lvl="1"/>
            <a:r>
              <a:rPr lang="en-US" altLang="zh-CN" dirty="0" smtClean="0"/>
              <a:t>The Network Documentation Tool Center is the documentation tool for network products. It assists in bidding, network planning, project delivery, upgrades, and maintenance.</a:t>
            </a:r>
          </a:p>
          <a:p>
            <a:pPr lvl="1"/>
            <a:r>
              <a:rPr lang="en-US" altLang="zh-CN" dirty="0" smtClean="0"/>
              <a:t>The Information Query Assistant provides command and alarm information querying for Huawei products.</a:t>
            </a:r>
          </a:p>
          <a:p>
            <a:pPr lvl="1"/>
            <a:endParaRPr lang="en-US" altLang="zh-CN" dirty="0" smtClean="0"/>
          </a:p>
        </p:txBody>
      </p:sp>
      <p:sp>
        <p:nvSpPr>
          <p:cNvPr id="3" name="幻灯片图像占位符 2"/>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3498802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750888" y="742950"/>
            <a:ext cx="5541962" cy="311785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357282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This slide shows the controller enclosures of Huawei </a:t>
            </a:r>
            <a:r>
              <a:rPr lang="en-US" altLang="zh-CN" dirty="0" err="1" smtClean="0"/>
              <a:t>OceanStor</a:t>
            </a:r>
            <a:r>
              <a:rPr lang="en-US" altLang="zh-CN" dirty="0" smtClean="0"/>
              <a:t> Dorado V6. The top diagram shows a 2 U enclosure with 25 2.5-inch SSDs. It can also support 36 palm-sized </a:t>
            </a:r>
            <a:r>
              <a:rPr lang="en-US" altLang="zh-CN" dirty="0" err="1" smtClean="0"/>
              <a:t>NVMe</a:t>
            </a:r>
            <a:r>
              <a:rPr lang="en-US" altLang="zh-CN" dirty="0" smtClean="0"/>
              <a:t> SSDs. The 4 U enclosure on the bottom does not have SSDs.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1720439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图像占位符 3"/>
          <p:cNvSpPr>
            <a:spLocks noGrp="1" noRot="1" noChangeAspect="1"/>
          </p:cNvSpPr>
          <p:nvPr>
            <p:ph type="sldImg"/>
          </p:nvPr>
        </p:nvSpPr>
        <p:spPr>
          <a:xfrm>
            <a:off x="750888" y="742950"/>
            <a:ext cx="5541962" cy="3117850"/>
          </a:xfrm>
        </p:spPr>
      </p:sp>
      <p:sp>
        <p:nvSpPr>
          <p:cNvPr id="5" name="备注占位符 4"/>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509035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备注占位符 2"/>
          <p:cNvSpPr>
            <a:spLocks noGrp="1"/>
          </p:cNvSpPr>
          <p:nvPr>
            <p:ph type="body" idx="1"/>
          </p:nvPr>
        </p:nvSpPr>
        <p:spPr/>
        <p:txBody>
          <a:bodyPr/>
          <a:lstStyle/>
          <a:p>
            <a:pPr lvl="0"/>
            <a:r>
              <a:rPr lang="en-US" altLang="zh-CN" dirty="0" smtClean="0"/>
              <a:t>The controller is a core module for processing storage system services. You can see how it works in the diagram on the right.</a:t>
            </a:r>
            <a:endParaRPr lang="zh-CN" altLang="zh-CN" dirty="0" smtClean="0"/>
          </a:p>
          <a:p>
            <a:pPr lvl="1"/>
            <a:r>
              <a:rPr lang="en-US" altLang="zh-CN" dirty="0" smtClean="0"/>
              <a:t>The controller CPU and cache process I/O requests from the host and manage storage system RAID.</a:t>
            </a:r>
            <a:endParaRPr lang="zh-CN" altLang="zh-CN" dirty="0" smtClean="0"/>
          </a:p>
          <a:p>
            <a:pPr lvl="1"/>
            <a:r>
              <a:rPr lang="en-US" altLang="zh-CN" dirty="0" smtClean="0"/>
              <a:t>Each controller has built-in disks to store system data. These disks also store cache data during power failures. Disks on different controllers are redundant of each other.</a:t>
            </a:r>
            <a:endParaRPr lang="zh-CN" altLang="zh-CN" dirty="0" smtClean="0"/>
          </a:p>
          <a:p>
            <a:pPr lvl="0"/>
            <a:r>
              <a:rPr lang="en-US" altLang="zh-CN" dirty="0" smtClean="0"/>
              <a:t>Front-end (FE) ports provide service communication between application servers and the storage system for processing host I/</a:t>
            </a:r>
            <a:r>
              <a:rPr lang="en-US" altLang="zh-CN" dirty="0" err="1" smtClean="0"/>
              <a:t>Os</a:t>
            </a:r>
            <a:r>
              <a:rPr lang="en-US" altLang="zh-CN" dirty="0" smtClean="0"/>
              <a:t>.</a:t>
            </a:r>
            <a:endParaRPr lang="zh-CN" altLang="zh-CN" dirty="0" smtClean="0"/>
          </a:p>
          <a:p>
            <a:pPr lvl="0"/>
            <a:r>
              <a:rPr lang="en-US" altLang="zh-CN" dirty="0" smtClean="0"/>
              <a:t>Back-end (BE) ports connect a controller enclosure to a disk enclosure and provide disks with channels for reading and writing data.</a:t>
            </a:r>
            <a:endParaRPr lang="zh-CN" altLang="zh-CN" dirty="0" smtClean="0"/>
          </a:p>
          <a:p>
            <a:pPr lvl="0"/>
            <a:r>
              <a:rPr lang="en-US" altLang="zh-CN" dirty="0" smtClean="0"/>
              <a:t>A cache is a memory chip on a disk controller. It provides fast data access and is a buffer between the internal storage and external interfaces.</a:t>
            </a:r>
            <a:endParaRPr lang="zh-CN" altLang="zh-CN" dirty="0" smtClean="0"/>
          </a:p>
          <a:p>
            <a:pPr lvl="0"/>
            <a:r>
              <a:rPr lang="en-US" altLang="zh-CN" dirty="0" smtClean="0"/>
              <a:t>An engine is a core component of a development program or system on an electronic platform. It usually provides support for programs or a set of systems.</a:t>
            </a:r>
            <a:endParaRPr lang="zh-CN" altLang="zh-CN" dirty="0"/>
          </a:p>
        </p:txBody>
      </p:sp>
      <p:sp>
        <p:nvSpPr>
          <p:cNvPr id="5" name="幻灯片图像占位符 4"/>
          <p:cNvSpPr>
            <a:spLocks noGrp="1" noRot="1" noChangeAspect="1"/>
          </p:cNvSpPr>
          <p:nvPr>
            <p:ph type="sldImg"/>
          </p:nvPr>
        </p:nvSpPr>
        <p:spPr>
          <a:xfrm>
            <a:off x="750888" y="742950"/>
            <a:ext cx="5541962" cy="3117850"/>
          </a:xfrm>
        </p:spPr>
      </p:sp>
    </p:spTree>
    <p:extLst>
      <p:ext uri="{BB962C8B-B14F-4D97-AF65-F5344CB8AC3E}">
        <p14:creationId xmlns:p14="http://schemas.microsoft.com/office/powerpoint/2010/main" val="320213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2#总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1"/>
            <a:ext cx="12192000" cy="5602224"/>
          </a:xfrm>
          <a:prstGeom prst="rect">
            <a:avLst/>
          </a:prstGeom>
          <a:ln>
            <a:noFill/>
            <a:prstDash val="dash"/>
          </a:ln>
        </p:spPr>
      </p:pic>
      <p:sp>
        <p:nvSpPr>
          <p:cNvPr id="8" name="L 形 7"/>
          <p:cNvSpPr/>
          <p:nvPr userDrawn="1"/>
        </p:nvSpPr>
        <p:spPr>
          <a:xfrm rot="16200000" flipH="1">
            <a:off x="6634196" y="2578036"/>
            <a:ext cx="701032" cy="717656"/>
          </a:xfrm>
          <a:prstGeom prst="corner">
            <a:avLst>
              <a:gd name="adj1" fmla="val 3243"/>
              <a:gd name="adj2" fmla="val 3048"/>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baseline="0">
              <a:latin typeface="Huawei Sans" panose="020C0503030203020204" pitchFamily="34" charset="0"/>
              <a:ea typeface="方正兰亭黑简体" panose="02000000000000000000" pitchFamily="2" charset="-122"/>
            </a:endParaRPr>
          </a:p>
        </p:txBody>
      </p:sp>
      <p:sp>
        <p:nvSpPr>
          <p:cNvPr id="9" name="Title 1">
            <a:extLst>
              <a:ext uri="{FF2B5EF4-FFF2-40B4-BE49-F238E27FC236}">
                <a16:creationId xmlns:a16="http://schemas.microsoft.com/office/drawing/2014/main" xmlns="" id="{8227DEE9-8BE9-0D49-BF96-9E83C5312E00}"/>
              </a:ext>
            </a:extLst>
          </p:cNvPr>
          <p:cNvSpPr>
            <a:spLocks noGrp="1"/>
          </p:cNvSpPr>
          <p:nvPr>
            <p:ph type="ctrTitle" hasCustomPrompt="1"/>
          </p:nvPr>
        </p:nvSpPr>
        <p:spPr>
          <a:xfrm>
            <a:off x="916560" y="907092"/>
            <a:ext cx="8125839" cy="690255"/>
          </a:xfrm>
          <a:prstGeom prst="rect">
            <a:avLst/>
          </a:prstGeom>
          <a:ln>
            <a:noFill/>
            <a:prstDash val="dash"/>
          </a:ln>
        </p:spPr>
        <p:txBody>
          <a:bodyPr lIns="0" tIns="0" rIns="0" bIns="0" anchor="t">
            <a:normAutofit/>
          </a:bodyPr>
          <a:lstStyle>
            <a:lvl1pPr>
              <a:defRPr lang="en-US" sz="3200" b="0" i="0" baseline="0" dirty="0">
                <a:latin typeface="Huawei Sans" panose="020C0503030203020204" pitchFamily="34" charset="0"/>
                <a:ea typeface="方正兰亭黑简体" panose="02000000000000000000" pitchFamily="2" charset="-122"/>
              </a:defRPr>
            </a:lvl1pPr>
          </a:lstStyle>
          <a:p>
            <a:pPr lvl="0" defTabSz="914034">
              <a:lnSpc>
                <a:spcPts val="3439"/>
              </a:lnSpc>
            </a:pPr>
            <a:r>
              <a:rPr lang="en-US" altLang="zh-CN" dirty="0" smtClean="0"/>
              <a:t>Click to Edit Title</a:t>
            </a:r>
            <a:endParaRPr lang="en-US" dirty="0"/>
          </a:p>
        </p:txBody>
      </p:sp>
      <p:sp>
        <p:nvSpPr>
          <p:cNvPr id="10" name="Text Placeholder 5">
            <a:extLst>
              <a:ext uri="{FF2B5EF4-FFF2-40B4-BE49-F238E27FC236}">
                <a16:creationId xmlns:a16="http://schemas.microsoft.com/office/drawing/2014/main" xmlns="" id="{2F43DA98-D48D-6947-95EF-BA3B05E68822}"/>
              </a:ext>
            </a:extLst>
          </p:cNvPr>
          <p:cNvSpPr>
            <a:spLocks noGrp="1"/>
          </p:cNvSpPr>
          <p:nvPr>
            <p:ph type="body" sz="quarter" idx="10" hasCustomPrompt="1"/>
          </p:nvPr>
        </p:nvSpPr>
        <p:spPr>
          <a:xfrm>
            <a:off x="916561" y="1949372"/>
            <a:ext cx="8125840" cy="643926"/>
          </a:xfrm>
        </p:spPr>
        <p:txBody>
          <a:bodyPr vert="horz" lIns="0" tIns="0" rIns="0" bIns="0" rtlCol="0">
            <a:noAutofit/>
          </a:bodyPr>
          <a:lstStyle>
            <a:lvl1pPr marL="228600" indent="-228600">
              <a:buNone/>
              <a:defRPr lang="en-US" sz="1400" baseline="0" dirty="0">
                <a:latin typeface="Huawei Sans" panose="020C0503030203020204" pitchFamily="34" charset="0"/>
                <a:ea typeface="方正兰亭黑简体" panose="02000000000000000000" pitchFamily="2" charset="-122"/>
                <a:cs typeface="Huawei Sans" panose="020C0503030203020204" pitchFamily="34" charset="0"/>
              </a:defRPr>
            </a:lvl1pPr>
          </a:lstStyle>
          <a:p>
            <a:pPr marL="0" lvl="0" indent="0">
              <a:lnSpc>
                <a:spcPct val="100000"/>
              </a:lnSpc>
              <a:spcBef>
                <a:spcPts val="0"/>
              </a:spcBef>
            </a:pPr>
            <a:r>
              <a:rPr lang="en-US" altLang="zh-CN" dirty="0" smtClean="0"/>
              <a:t>Click to Edit Title</a:t>
            </a:r>
            <a:endParaRPr lang="en-US" dirty="0"/>
          </a:p>
        </p:txBody>
      </p:sp>
    </p:spTree>
    <p:extLst>
      <p:ext uri="{BB962C8B-B14F-4D97-AF65-F5344CB8AC3E}">
        <p14:creationId xmlns:p14="http://schemas.microsoft.com/office/powerpoint/2010/main" val="106368496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3#更多信息(可选)">
    <p:spTree>
      <p:nvGrpSpPr>
        <p:cNvPr id="1" name=""/>
        <p:cNvGrpSpPr/>
        <p:nvPr/>
      </p:nvGrpSpPr>
      <p:grpSpPr>
        <a:xfrm>
          <a:off x="0" y="0"/>
          <a:ext cx="0" cy="0"/>
          <a:chOff x="0" y="0"/>
          <a:chExt cx="0" cy="0"/>
        </a:xfrm>
      </p:grpSpPr>
      <p:sp>
        <p:nvSpPr>
          <p:cNvPr id="3" name="文本占位符 6"/>
          <p:cNvSpPr>
            <a:spLocks noGrp="1"/>
          </p:cNvSpPr>
          <p:nvPr>
            <p:ph type="body" sz="quarter" idx="10" hasCustomPrompt="1"/>
          </p:nvPr>
        </p:nvSpPr>
        <p:spPr>
          <a:xfrm>
            <a:off x="1019175" y="1844675"/>
            <a:ext cx="10153650" cy="4082880"/>
          </a:xfrm>
          <a:prstGeom prst="rect">
            <a:avLst/>
          </a:prstGeom>
        </p:spPr>
        <p:txBody>
          <a:bodyPr/>
          <a:lstStyle>
            <a:lvl1pPr marL="0" marR="0" indent="0" algn="just" defTabSz="914034" rtl="0" eaLnBrk="1" fontAlgn="ctr" latinLnBrk="0" hangingPunct="1">
              <a:lnSpc>
                <a:spcPct val="140000"/>
              </a:lnSpc>
              <a:spcBef>
                <a:spcPts val="792"/>
              </a:spcBef>
              <a:spcAft>
                <a:spcPts val="0"/>
              </a:spcAft>
              <a:buClrTx/>
              <a:buSzPct val="50000"/>
              <a:buFont typeface="Wingdings" panose="05000000000000000000" pitchFamily="2" charset="2"/>
              <a:buNone/>
              <a:tabLst/>
              <a:defRPr baseline="0">
                <a:latin typeface="Huawei Sans" panose="020C0503030203020204" pitchFamily="34" charset="0"/>
                <a:ea typeface="方正兰亭黑简体" panose="02000000000000000000" pitchFamily="2" charset="-122"/>
                <a:cs typeface="Huawei Sans" panose="020C0503030203020204" pitchFamily="34" charset="0"/>
              </a:defRPr>
            </a:lvl1pPr>
            <a:lvl5pPr>
              <a:buNone/>
              <a:defRPr/>
            </a:lvl5pPr>
          </a:lstStyle>
          <a:p>
            <a:pPr marL="302279" marR="0" lvl="0" indent="-302279" algn="just" defTabSz="914034" rtl="0" eaLnBrk="1" fontAlgn="ctr" latinLnBrk="0" hangingPunct="1">
              <a:lnSpc>
                <a:spcPct val="140000"/>
              </a:lnSpc>
              <a:spcBef>
                <a:spcPts val="792"/>
              </a:spcBef>
              <a:spcAft>
                <a:spcPts val="0"/>
              </a:spcAft>
              <a:buClrTx/>
              <a:buSzPct val="50000"/>
              <a:buFont typeface="Wingdings" panose="05000000000000000000" pitchFamily="2" charset="2"/>
              <a:buChar char="l"/>
              <a:tabLst/>
              <a:defRPr/>
            </a:pPr>
            <a:r>
              <a:rPr lang="en-US" altLang="zh-CN" dirty="0" smtClean="0"/>
              <a:t>More information for trainees</a:t>
            </a:r>
            <a:endParaRPr lang="zh-CN" altLang="en-US" dirty="0" smtClean="0"/>
          </a:p>
          <a:p>
            <a:endParaRPr lang="zh-CN" altLang="en-US" dirty="0"/>
          </a:p>
        </p:txBody>
      </p:sp>
      <p:cxnSp>
        <p:nvCxnSpPr>
          <p:cNvPr id="12"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4104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3" name="文本框 16">
            <a:extLst>
              <a:ext uri="{FF2B5EF4-FFF2-40B4-BE49-F238E27FC236}">
                <a16:creationId xmlns:a16="http://schemas.microsoft.com/office/drawing/2014/main" xmlns="" id="{568EC886-2612-1F43-AB51-21A76A078357}"/>
              </a:ext>
            </a:extLst>
          </p:cNvPr>
          <p:cNvSpPr txBox="1"/>
          <p:nvPr userDrawn="1"/>
        </p:nvSpPr>
        <p:spPr>
          <a:xfrm>
            <a:off x="918916" y="630373"/>
            <a:ext cx="4357283" cy="707886"/>
          </a:xfrm>
          <a:prstGeom prst="rect">
            <a:avLst/>
          </a:prstGeom>
          <a:noFill/>
        </p:spPr>
        <p:txBody>
          <a:bodyPr wrap="none" rtlCol="0">
            <a:spAutoFit/>
          </a:bodyPr>
          <a:lstStyle/>
          <a:p>
            <a:pPr algn="l" defTabSz="1001624" rtl="0" eaLnBrk="0" fontAlgn="ctr" hangingPunct="0">
              <a:spcBef>
                <a:spcPct val="0"/>
              </a:spcBef>
              <a:spcAft>
                <a:spcPct val="0"/>
              </a:spcAft>
            </a:pPr>
            <a:r>
              <a:rPr lang="en-US" altLang="zh-CN" sz="4000" b="1"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More Information</a:t>
            </a:r>
            <a:endParaRPr lang="en-US" altLang="zh-CN" sz="4000" b="1"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354239715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4#学习推荐(可选)">
    <p:spTree>
      <p:nvGrpSpPr>
        <p:cNvPr id="1" name=""/>
        <p:cNvGrpSpPr/>
        <p:nvPr/>
      </p:nvGrpSpPr>
      <p:grpSpPr>
        <a:xfrm>
          <a:off x="0" y="0"/>
          <a:ext cx="0" cy="0"/>
          <a:chOff x="0" y="0"/>
          <a:chExt cx="0" cy="0"/>
        </a:xfrm>
      </p:grpSpPr>
      <p:sp>
        <p:nvSpPr>
          <p:cNvPr id="3" name="文本占位符 6"/>
          <p:cNvSpPr>
            <a:spLocks noGrp="1"/>
          </p:cNvSpPr>
          <p:nvPr>
            <p:ph type="body" sz="quarter" idx="10"/>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endParaRPr lang="zh-CN" altLang="en-US"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4248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5" name="文本框 16">
            <a:extLst>
              <a:ext uri="{FF2B5EF4-FFF2-40B4-BE49-F238E27FC236}">
                <a16:creationId xmlns:a16="http://schemas.microsoft.com/office/drawing/2014/main" xmlns="" id="{568EC886-2612-1F43-AB51-21A76A078357}"/>
              </a:ext>
            </a:extLst>
          </p:cNvPr>
          <p:cNvSpPr txBox="1"/>
          <p:nvPr userDrawn="1"/>
        </p:nvSpPr>
        <p:spPr>
          <a:xfrm>
            <a:off x="918916" y="630373"/>
            <a:ext cx="4509568" cy="707886"/>
          </a:xfrm>
          <a:prstGeom prst="rect">
            <a:avLst/>
          </a:prstGeom>
          <a:noFill/>
        </p:spPr>
        <p:txBody>
          <a:bodyPr wrap="none" rtlCol="0">
            <a:spAutoFit/>
          </a:bodyPr>
          <a:lstStyle/>
          <a:p>
            <a:pPr algn="l" defTabSz="1001624" rtl="0" eaLnBrk="0" fontAlgn="ctr" hangingPunct="0">
              <a:spcBef>
                <a:spcPct val="0"/>
              </a:spcBef>
              <a:spcAft>
                <a:spcPct val="0"/>
              </a:spcAft>
            </a:pPr>
            <a:r>
              <a:rPr lang="en-US" altLang="zh-CN" sz="4000" b="1"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Recommendations</a:t>
            </a:r>
            <a:endParaRPr lang="en-US" altLang="zh-CN" sz="4000" b="1"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4839310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7#标题和内容（两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1001920"/>
          </a:xfrm>
          <a:prstGeom prst="rect">
            <a:avLst/>
          </a:prstGeom>
        </p:spPr>
        <p:txBody>
          <a:bodyPr lIns="0" tIns="0" rIns="0" bIns="0" anchor="t">
            <a:normAutofit/>
          </a:bodyPr>
          <a:lstStyle>
            <a:lvl1pPr>
              <a:defRPr lang="zh-CN" altLang="en-US" baseline="0" dirty="0">
                <a:latin typeface="Huawei Sans" panose="020C0503030203020204" pitchFamily="34" charset="0"/>
                <a:ea typeface="方正兰亭黑简体" panose="02000000000000000000" pitchFamily="2" charset="-122"/>
              </a:defRPr>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
        <p:nvSpPr>
          <p:cNvPr id="9" name="文本占位符 6"/>
          <p:cNvSpPr>
            <a:spLocks noGrp="1"/>
          </p:cNvSpPr>
          <p:nvPr>
            <p:ph type="body" sz="quarter" idx="10" hasCustomPrompt="1"/>
          </p:nvPr>
        </p:nvSpPr>
        <p:spPr>
          <a:xfrm>
            <a:off x="731838" y="1484312"/>
            <a:ext cx="10728326" cy="4443243"/>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r>
              <a:rPr lang="en-US" altLang="zh-CN" dirty="0" smtClean="0"/>
              <a:t>Click here to edit</a:t>
            </a:r>
            <a:endParaRPr lang="zh-CN" altLang="en-US" dirty="0"/>
          </a:p>
        </p:txBody>
      </p:sp>
    </p:spTree>
    <p:extLst>
      <p:ext uri="{BB962C8B-B14F-4D97-AF65-F5344CB8AC3E}">
        <p14:creationId xmlns:p14="http://schemas.microsoft.com/office/powerpoint/2010/main" val="379103871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93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7*#标题和内容（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497095"/>
          </a:xfrm>
          <a:prstGeom prst="rect">
            <a:avLst/>
          </a:prstGeom>
        </p:spPr>
        <p:txBody>
          <a:bodyPr lIns="0" tIns="0" rIns="0" bIns="0" anchor="t">
            <a:normAutofit/>
          </a:bodyPr>
          <a:lstStyle>
            <a:lvl1pPr>
              <a:defRPr lang="zh-CN" altLang="en-US" baseline="0" dirty="0">
                <a:latin typeface="Huawei Sans" panose="020C0503030203020204" pitchFamily="34" charset="0"/>
                <a:ea typeface="方正兰亭黑简体" panose="02000000000000000000" pitchFamily="2" charset="-122"/>
              </a:defRPr>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
        <p:nvSpPr>
          <p:cNvPr id="9" name="文本占位符 6"/>
          <p:cNvSpPr>
            <a:spLocks noGrp="1"/>
          </p:cNvSpPr>
          <p:nvPr>
            <p:ph type="body" sz="quarter" idx="10" hasCustomPrompt="1"/>
          </p:nvPr>
        </p:nvSpPr>
        <p:spPr>
          <a:xfrm>
            <a:off x="731838" y="1052514"/>
            <a:ext cx="10728326" cy="4875042"/>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stStyle>
          <a:p>
            <a:r>
              <a:rPr lang="en-US" altLang="zh-CN" dirty="0" smtClean="0"/>
              <a:t>Click here to edit</a:t>
            </a:r>
            <a:endParaRPr lang="zh-CN" altLang="en-US" dirty="0"/>
          </a:p>
        </p:txBody>
      </p:sp>
    </p:spTree>
    <p:extLst>
      <p:ext uri="{BB962C8B-B14F-4D97-AF65-F5344CB8AC3E}">
        <p14:creationId xmlns:p14="http://schemas.microsoft.com/office/powerpoint/2010/main" val="178833010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595" userDrawn="1">
          <p15:clr>
            <a:srgbClr val="FBAE40"/>
          </p15:clr>
        </p15:guide>
        <p15:guide id="0" orient="horz" pos="66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8#仅标题（两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1001920"/>
          </a:xfrm>
          <a:prstGeom prst="rect">
            <a:avLst/>
          </a:prstGeom>
        </p:spPr>
        <p:txBody>
          <a:bodyPr lIns="0" tIns="0" rIns="0" bIns="0" anchor="t">
            <a:normAutofit/>
          </a:bodyPr>
          <a:lstStyle>
            <a:lvl1pPr>
              <a:defRPr lang="zh-CN" altLang="en-US" baseline="0" dirty="0"/>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Tree>
    <p:extLst>
      <p:ext uri="{BB962C8B-B14F-4D97-AF65-F5344CB8AC3E}">
        <p14:creationId xmlns:p14="http://schemas.microsoft.com/office/powerpoint/2010/main" val="369931020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8*#仅标题（一行标题）">
    <p:spTree>
      <p:nvGrpSpPr>
        <p:cNvPr id="1" name=""/>
        <p:cNvGrpSpPr/>
        <p:nvPr/>
      </p:nvGrpSpPr>
      <p:grpSpPr>
        <a:xfrm>
          <a:off x="0" y="0"/>
          <a:ext cx="0" cy="0"/>
          <a:chOff x="0" y="0"/>
          <a:chExt cx="0" cy="0"/>
        </a:xfrm>
      </p:grpSpPr>
      <p:sp>
        <p:nvSpPr>
          <p:cNvPr id="3" name="标题 1"/>
          <p:cNvSpPr>
            <a:spLocks noGrp="1"/>
          </p:cNvSpPr>
          <p:nvPr>
            <p:ph type="title" hasCustomPrompt="1"/>
          </p:nvPr>
        </p:nvSpPr>
        <p:spPr>
          <a:xfrm>
            <a:off x="731838" y="447468"/>
            <a:ext cx="10728325" cy="497095"/>
          </a:xfrm>
          <a:prstGeom prst="rect">
            <a:avLst/>
          </a:prstGeom>
        </p:spPr>
        <p:txBody>
          <a:bodyPr lIns="0" tIns="0" rIns="0" bIns="0" anchor="t">
            <a:normAutofit/>
          </a:bodyPr>
          <a:lstStyle>
            <a:lvl1pPr>
              <a:defRPr lang="zh-CN" altLang="en-US" baseline="0" dirty="0"/>
            </a:lvl1pPr>
          </a:lstStyle>
          <a:p>
            <a:pPr marL="0" lvl="0" indent="0" defTabSz="1187798">
              <a:lnSpc>
                <a:spcPts val="3430"/>
              </a:lnSpc>
              <a:spcBef>
                <a:spcPts val="0"/>
              </a:spcBef>
              <a:buFont typeface="Arial" panose="020B0604020202020204" pitchFamily="34" charset="0"/>
            </a:pPr>
            <a:r>
              <a:rPr lang="en-US" altLang="zh-CN" dirty="0" smtClean="0"/>
              <a:t>Title</a:t>
            </a:r>
            <a:endParaRPr lang="zh-CN" altLang="en-US" dirty="0"/>
          </a:p>
        </p:txBody>
      </p:sp>
    </p:spTree>
    <p:extLst>
      <p:ext uri="{BB962C8B-B14F-4D97-AF65-F5344CB8AC3E}">
        <p14:creationId xmlns:p14="http://schemas.microsoft.com/office/powerpoint/2010/main" val="386053612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595"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9#全白背景">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2297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5#谢谢">
    <p:bg>
      <p:bgPr>
        <a:solidFill>
          <a:srgbClr val="FFFFFF"/>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 xmlns:a16="http://schemas.microsoft.com/office/drawing/2014/main" id="{42AF307D-40F4-EC4C-9108-79E948007529}"/>
              </a:ext>
            </a:extLst>
          </p:cNvPr>
          <p:cNvSpPr txBox="1"/>
          <p:nvPr userDrawn="1"/>
        </p:nvSpPr>
        <p:spPr>
          <a:xfrm>
            <a:off x="607486" y="1402064"/>
            <a:ext cx="3921034" cy="854717"/>
          </a:xfrm>
          <a:prstGeom prst="rect">
            <a:avLst/>
          </a:prstGeom>
          <a:noFill/>
        </p:spPr>
        <p:txBody>
          <a:bodyPr wrap="square" rtlCol="0">
            <a:spAutoFit/>
          </a:bodyPr>
          <a:lstStyle/>
          <a:p>
            <a:pPr algn="l"/>
            <a:r>
              <a:rPr lang="en-US" sz="4940" dirty="0">
                <a:solidFill>
                  <a:schemeClr val="tx1"/>
                </a:solidFill>
              </a:rPr>
              <a:t>Thank you.</a:t>
            </a:r>
          </a:p>
        </p:txBody>
      </p:sp>
    </p:spTree>
    <p:extLst>
      <p:ext uri="{BB962C8B-B14F-4D97-AF65-F5344CB8AC3E}">
        <p14:creationId xmlns:p14="http://schemas.microsoft.com/office/powerpoint/2010/main" val="13069791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修订记录">
    <p:spTree>
      <p:nvGrpSpPr>
        <p:cNvPr id="1" name=""/>
        <p:cNvGrpSpPr/>
        <p:nvPr/>
      </p:nvGrpSpPr>
      <p:grpSpPr>
        <a:xfrm>
          <a:off x="0" y="0"/>
          <a:ext cx="0" cy="0"/>
          <a:chOff x="0" y="0"/>
          <a:chExt cx="0" cy="0"/>
        </a:xfrm>
      </p:grpSpPr>
      <p:sp>
        <p:nvSpPr>
          <p:cNvPr id="31" name="Rectangle 2"/>
          <p:cNvSpPr>
            <a:spLocks noChangeArrowheads="1"/>
          </p:cNvSpPr>
          <p:nvPr userDrawn="1"/>
        </p:nvSpPr>
        <p:spPr bwMode="auto">
          <a:xfrm>
            <a:off x="952501" y="368660"/>
            <a:ext cx="3368597" cy="479425"/>
          </a:xfrm>
          <a:prstGeom prst="rect">
            <a:avLst/>
          </a:prstGeom>
          <a:noFill/>
          <a:ln w="9525">
            <a:noFill/>
            <a:miter lim="800000"/>
            <a:headEnd/>
            <a:tailEnd/>
          </a:ln>
        </p:spPr>
        <p:txBody>
          <a:bodyPr lIns="78258" tIns="39127" rIns="78258" bIns="39127" anchor="ctr"/>
          <a:lstStyle/>
          <a:p>
            <a:pPr marL="0" marR="0" lvl="0" indent="0" algn="l" defTabSz="1001624" rtl="0" eaLnBrk="0" fontAlgn="ctr" latinLnBrk="0" hangingPunct="0">
              <a:lnSpc>
                <a:spcPct val="100000"/>
              </a:lnSpc>
              <a:spcBef>
                <a:spcPct val="0"/>
              </a:spcBef>
              <a:spcAft>
                <a:spcPct val="0"/>
              </a:spcAft>
              <a:buClrTx/>
              <a:buSzTx/>
              <a:buFontTx/>
              <a:buNone/>
              <a:tabLst/>
              <a:defRPr/>
            </a:pPr>
            <a:r>
              <a:rPr lang="en-US" altLang="zh-CN" sz="35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Revision Record</a:t>
            </a:r>
            <a:endParaRPr lang="zh-CN" altLang="en-US" sz="35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2" name="Text Box 58"/>
          <p:cNvSpPr txBox="1">
            <a:spLocks noChangeArrowheads="1"/>
          </p:cNvSpPr>
          <p:nvPr userDrawn="1"/>
        </p:nvSpPr>
        <p:spPr bwMode="auto">
          <a:xfrm>
            <a:off x="7487791" y="368660"/>
            <a:ext cx="3996445" cy="523220"/>
          </a:xfrm>
          <a:prstGeom prst="rect">
            <a:avLst/>
          </a:prstGeom>
          <a:noFill/>
          <a:ln w="9525" algn="ctr">
            <a:noFill/>
            <a:miter lim="800000"/>
            <a:headEnd/>
            <a:tailEnd/>
          </a:ln>
        </p:spPr>
        <p:txBody>
          <a:bodyPr wrap="square">
            <a:spAutoFit/>
          </a:bodyPr>
          <a:lstStyle/>
          <a:p>
            <a:pPr fontAlgn="ctr">
              <a:spcBef>
                <a:spcPct val="50000"/>
              </a:spcBef>
            </a:pPr>
            <a:r>
              <a:rPr lang="en-US" altLang="zh-CN" sz="2800"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Do Not Print this Page</a:t>
            </a:r>
            <a:endParaRPr lang="zh-CN" altLang="en-US" sz="280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graphicFrame>
        <p:nvGraphicFramePr>
          <p:cNvPr id="33" name="Group 3"/>
          <p:cNvGraphicFramePr>
            <a:graphicFrameLocks noGrp="1"/>
          </p:cNvGraphicFramePr>
          <p:nvPr userDrawn="1">
            <p:extLst>
              <p:ext uri="{D42A27DB-BD31-4B8C-83A1-F6EECF244321}">
                <p14:modId xmlns:p14="http://schemas.microsoft.com/office/powerpoint/2010/main" val="4002636019"/>
              </p:ext>
            </p:extLst>
          </p:nvPr>
        </p:nvGraphicFramePr>
        <p:xfrm>
          <a:off x="1007534" y="1383305"/>
          <a:ext cx="10165988" cy="1082675"/>
        </p:xfrm>
        <a:graphic>
          <a:graphicData uri="http://schemas.openxmlformats.org/drawingml/2006/table">
            <a:tbl>
              <a:tblPr/>
              <a:tblGrid>
                <a:gridCol w="3059004">
                  <a:extLst>
                    <a:ext uri="{9D8B030D-6E8A-4147-A177-3AD203B41FA5}">
                      <a16:colId xmlns="" xmlns:a16="http://schemas.microsoft.com/office/drawing/2014/main" val="20000"/>
                    </a:ext>
                  </a:extLst>
                </a:gridCol>
                <a:gridCol w="2155444">
                  <a:extLst>
                    <a:ext uri="{9D8B030D-6E8A-4147-A177-3AD203B41FA5}">
                      <a16:colId xmlns="" xmlns:a16="http://schemas.microsoft.com/office/drawing/2014/main" val="20001"/>
                    </a:ext>
                  </a:extLst>
                </a:gridCol>
                <a:gridCol w="2873927">
                  <a:extLst>
                    <a:ext uri="{9D8B030D-6E8A-4147-A177-3AD203B41FA5}">
                      <a16:colId xmlns="" xmlns:a16="http://schemas.microsoft.com/office/drawing/2014/main" val="20002"/>
                    </a:ext>
                  </a:extLst>
                </a:gridCol>
                <a:gridCol w="2077613">
                  <a:extLst>
                    <a:ext uri="{9D8B030D-6E8A-4147-A177-3AD203B41FA5}">
                      <a16:colId xmlns=""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j-lt"/>
                          <a:ea typeface="方正兰亭黑简体" panose="02000000000000000000" pitchFamily="2" charset="-122"/>
                        </a:rPr>
                        <a:t>Course Code</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j-lt"/>
                          <a:ea typeface="方正兰亭黑简体" panose="02000000000000000000" pitchFamily="2" charset="-122"/>
                        </a:rPr>
                        <a:t>Product</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j-lt"/>
                          <a:ea typeface="方正兰亭黑简体" panose="02000000000000000000" pitchFamily="2" charset="-122"/>
                        </a:rPr>
                        <a:t>Product Version</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800" b="1" i="0" u="none" strike="noStrike" cap="none" normalizeH="0" baseline="0" dirty="0">
                          <a:ln>
                            <a:noFill/>
                          </a:ln>
                          <a:solidFill>
                            <a:schemeClr val="tx1"/>
                          </a:solidFill>
                          <a:effectLst/>
                          <a:latin typeface="+mj-lt"/>
                          <a:ea typeface="方正兰亭黑简体" panose="02000000000000000000" pitchFamily="2" charset="-122"/>
                        </a:rPr>
                        <a:t>Course Version</a:t>
                      </a: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bl>
          </a:graphicData>
        </a:graphic>
      </p:graphicFrame>
      <p:graphicFrame>
        <p:nvGraphicFramePr>
          <p:cNvPr id="34" name="Group 21"/>
          <p:cNvGraphicFramePr>
            <a:graphicFrameLocks noGrp="1"/>
          </p:cNvGraphicFramePr>
          <p:nvPr userDrawn="1">
            <p:extLst>
              <p:ext uri="{D42A27DB-BD31-4B8C-83A1-F6EECF244321}">
                <p14:modId xmlns:p14="http://schemas.microsoft.com/office/powerpoint/2010/main" val="393756872"/>
              </p:ext>
            </p:extLst>
          </p:nvPr>
        </p:nvGraphicFramePr>
        <p:xfrm>
          <a:off x="1007533" y="2680416"/>
          <a:ext cx="10177140" cy="3527425"/>
        </p:xfrm>
        <a:graphic>
          <a:graphicData uri="http://schemas.openxmlformats.org/drawingml/2006/table">
            <a:tbl>
              <a:tblPr/>
              <a:tblGrid>
                <a:gridCol w="3085809">
                  <a:extLst>
                    <a:ext uri="{9D8B030D-6E8A-4147-A177-3AD203B41FA5}">
                      <a16:colId xmlns="" xmlns:a16="http://schemas.microsoft.com/office/drawing/2014/main" val="20000"/>
                    </a:ext>
                  </a:extLst>
                </a:gridCol>
                <a:gridCol w="2155920">
                  <a:extLst>
                    <a:ext uri="{9D8B030D-6E8A-4147-A177-3AD203B41FA5}">
                      <a16:colId xmlns="" xmlns:a16="http://schemas.microsoft.com/office/drawing/2014/main" val="20001"/>
                    </a:ext>
                  </a:extLst>
                </a:gridCol>
                <a:gridCol w="2912127">
                  <a:extLst>
                    <a:ext uri="{9D8B030D-6E8A-4147-A177-3AD203B41FA5}">
                      <a16:colId xmlns="" xmlns:a16="http://schemas.microsoft.com/office/drawing/2014/main" val="20002"/>
                    </a:ext>
                  </a:extLst>
                </a:gridCol>
                <a:gridCol w="2023284">
                  <a:extLst>
                    <a:ext uri="{9D8B030D-6E8A-4147-A177-3AD203B41FA5}">
                      <a16:colId xmlns="" xmlns:a16="http://schemas.microsoft.com/office/drawing/2014/main" val="20003"/>
                    </a:ext>
                  </a:extLst>
                </a:gridCol>
              </a:tblGrid>
              <a:tr h="5778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j-lt"/>
                          <a:ea typeface="方正兰亭黑简体" panose="02000000000000000000" pitchFamily="2" charset="-122"/>
                        </a:rPr>
                        <a:t>Author/ID</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j-lt"/>
                          <a:ea typeface="方正兰亭黑简体" panose="02000000000000000000" pitchFamily="2" charset="-122"/>
                        </a:rPr>
                        <a:t>Date</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j-lt"/>
                          <a:ea typeface="方正兰亭黑简体" panose="02000000000000000000" pitchFamily="2" charset="-122"/>
                        </a:rPr>
                        <a:t>Reviewer/ID</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r>
                        <a:rPr kumimoji="1" lang="en-US" altLang="zh-CN" sz="1600" b="1" i="0" u="none" strike="noStrike" cap="none" normalizeH="0" baseline="0" dirty="0">
                          <a:ln>
                            <a:noFill/>
                          </a:ln>
                          <a:solidFill>
                            <a:schemeClr val="tx1"/>
                          </a:solidFill>
                          <a:effectLst/>
                          <a:latin typeface="+mj-lt"/>
                          <a:ea typeface="方正兰亭黑简体" panose="02000000000000000000" pitchFamily="2" charset="-122"/>
                        </a:rPr>
                        <a:t>New</a:t>
                      </a:r>
                      <a:r>
                        <a:rPr kumimoji="1" lang="zh-CN" altLang="zh-CN" sz="1600" b="1" i="0" u="none" strike="noStrike" cap="none" normalizeH="0" baseline="0" dirty="0" smtClean="0">
                          <a:ln>
                            <a:noFill/>
                          </a:ln>
                          <a:solidFill>
                            <a:schemeClr val="tx1"/>
                          </a:solidFill>
                          <a:effectLst/>
                          <a:latin typeface="+mj-lt"/>
                          <a:ea typeface="方正兰亭黑简体" panose="02000000000000000000" pitchFamily="2" charset="-122"/>
                        </a:rPr>
                        <a:t>/</a:t>
                      </a:r>
                      <a:r>
                        <a:rPr kumimoji="1" lang="en-US" altLang="zh-CN" sz="1600" b="1" i="0" u="none" strike="noStrike" cap="none" normalizeH="0" baseline="0" dirty="0" smtClean="0">
                          <a:ln>
                            <a:noFill/>
                          </a:ln>
                          <a:solidFill>
                            <a:schemeClr val="tx1"/>
                          </a:solidFill>
                          <a:effectLst/>
                          <a:latin typeface="+mj-lt"/>
                          <a:ea typeface="方正兰亭黑简体" panose="02000000000000000000" pitchFamily="2" charset="-122"/>
                        </a:rPr>
                        <a:t>Update</a:t>
                      </a:r>
                      <a:endParaRPr kumimoji="1" lang="zh-CN" altLang="en-US" sz="1600" b="1" i="0" u="none" strike="noStrike" cap="none" normalizeH="0" baseline="0" dirty="0">
                        <a:ln>
                          <a:noFill/>
                        </a:ln>
                        <a:solidFill>
                          <a:schemeClr val="tx1"/>
                        </a:solidFill>
                        <a:effectLst/>
                        <a:latin typeface="+mj-lt"/>
                        <a:ea typeface="方正兰亭黑简体" panose="02000000000000000000" pitchFamily="2" charset="-122"/>
                      </a:endParaRPr>
                    </a:p>
                  </a:txBody>
                  <a:tcPr marL="102699" marR="102699" marT="40053" marB="4005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504825">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en-US"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88950">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40000"/>
                        </a:lnSpc>
                        <a:spcBef>
                          <a:spcPct val="30000"/>
                        </a:spcBef>
                        <a:spcAft>
                          <a:spcPct val="0"/>
                        </a:spcAft>
                        <a:buClr>
                          <a:srgbClr val="808080"/>
                        </a:buClr>
                        <a:buSzPct val="60000"/>
                        <a:buFont typeface="Wingdings" pitchFamily="2" charset="2"/>
                        <a:buNone/>
                        <a:tabLst/>
                      </a:pPr>
                      <a:endParaRPr kumimoji="0" lang="zh-CN" altLang="zh-CN" sz="1600" b="0" i="0" u="none" strike="noStrike" cap="none" normalizeH="0" baseline="0" dirty="0">
                        <a:ln>
                          <a:noFill/>
                        </a:ln>
                        <a:solidFill>
                          <a:schemeClr val="tx1"/>
                        </a:solidFill>
                        <a:effectLst/>
                        <a:latin typeface="+mj-lt"/>
                        <a:ea typeface="方正兰亭黑简体" panose="02000000000000000000" pitchFamily="2" charset="-122"/>
                      </a:endParaRPr>
                    </a:p>
                  </a:txBody>
                  <a:tcPr marL="104344" marR="104344" marT="39127" marB="391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2470491851"/>
                  </a:ext>
                </a:extLst>
              </a:tr>
            </a:tbl>
          </a:graphicData>
        </a:graphic>
      </p:graphicFrame>
      <p:sp>
        <p:nvSpPr>
          <p:cNvPr id="35" name="文本占位符 7"/>
          <p:cNvSpPr>
            <a:spLocks noGrp="1"/>
          </p:cNvSpPr>
          <p:nvPr>
            <p:ph type="body" sz="quarter" idx="17" hasCustomPrompt="1"/>
          </p:nvPr>
        </p:nvSpPr>
        <p:spPr>
          <a:xfrm>
            <a:off x="1007535" y="1954509"/>
            <a:ext cx="3024237"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Course Code</a:t>
            </a:r>
          </a:p>
        </p:txBody>
      </p:sp>
      <p:sp>
        <p:nvSpPr>
          <p:cNvPr id="36" name="文本占位符 7"/>
          <p:cNvSpPr>
            <a:spLocks noGrp="1"/>
          </p:cNvSpPr>
          <p:nvPr>
            <p:ph type="body" sz="quarter" idx="18" hasCustomPrompt="1"/>
          </p:nvPr>
        </p:nvSpPr>
        <p:spPr>
          <a:xfrm>
            <a:off x="4079776" y="1954509"/>
            <a:ext cx="21100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Product</a:t>
            </a:r>
          </a:p>
        </p:txBody>
      </p:sp>
      <p:sp>
        <p:nvSpPr>
          <p:cNvPr id="37" name="文本占位符 7"/>
          <p:cNvSpPr>
            <a:spLocks noGrp="1"/>
          </p:cNvSpPr>
          <p:nvPr>
            <p:ph type="body" sz="quarter" idx="19" hasCustomPrompt="1"/>
          </p:nvPr>
        </p:nvSpPr>
        <p:spPr>
          <a:xfrm>
            <a:off x="6239934" y="1954509"/>
            <a:ext cx="284439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X.X</a:t>
            </a:r>
          </a:p>
        </p:txBody>
      </p:sp>
      <p:sp>
        <p:nvSpPr>
          <p:cNvPr id="38" name="文本占位符 7"/>
          <p:cNvSpPr>
            <a:spLocks noGrp="1"/>
          </p:cNvSpPr>
          <p:nvPr>
            <p:ph type="body" sz="quarter" idx="20" hasCustomPrompt="1"/>
          </p:nvPr>
        </p:nvSpPr>
        <p:spPr>
          <a:xfrm>
            <a:off x="9084333" y="1954509"/>
            <a:ext cx="2089190"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X.X</a:t>
            </a:r>
          </a:p>
        </p:txBody>
      </p:sp>
      <p:sp>
        <p:nvSpPr>
          <p:cNvPr id="39" name="文本占位符 7"/>
          <p:cNvSpPr>
            <a:spLocks noGrp="1"/>
          </p:cNvSpPr>
          <p:nvPr>
            <p:ph type="body" sz="quarter" idx="13" hasCustomPrompt="1"/>
          </p:nvPr>
        </p:nvSpPr>
        <p:spPr>
          <a:xfrm>
            <a:off x="1007533" y="3239574"/>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Author/ID</a:t>
            </a:r>
          </a:p>
        </p:txBody>
      </p:sp>
      <p:sp>
        <p:nvSpPr>
          <p:cNvPr id="40" name="文本占位符 7"/>
          <p:cNvSpPr>
            <a:spLocks noGrp="1"/>
          </p:cNvSpPr>
          <p:nvPr>
            <p:ph type="body" sz="quarter" idx="14" hasCustomPrompt="1"/>
          </p:nvPr>
        </p:nvSpPr>
        <p:spPr>
          <a:xfrm>
            <a:off x="4079776" y="3239574"/>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2015.01.25</a:t>
            </a:r>
            <a:endParaRPr lang="zh-CN" altLang="en-US" dirty="0"/>
          </a:p>
        </p:txBody>
      </p:sp>
      <p:sp>
        <p:nvSpPr>
          <p:cNvPr id="41" name="文本占位符 7"/>
          <p:cNvSpPr>
            <a:spLocks noGrp="1"/>
          </p:cNvSpPr>
          <p:nvPr>
            <p:ph type="body" sz="quarter" idx="15" hasCustomPrompt="1"/>
          </p:nvPr>
        </p:nvSpPr>
        <p:spPr>
          <a:xfrm>
            <a:off x="6239933" y="3239574"/>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Reviewer/ID</a:t>
            </a:r>
          </a:p>
        </p:txBody>
      </p:sp>
      <p:sp>
        <p:nvSpPr>
          <p:cNvPr id="42" name="文本占位符 7"/>
          <p:cNvSpPr>
            <a:spLocks noGrp="1"/>
          </p:cNvSpPr>
          <p:nvPr>
            <p:ph type="body" sz="quarter" idx="16" hasCustomPrompt="1"/>
          </p:nvPr>
        </p:nvSpPr>
        <p:spPr>
          <a:xfrm>
            <a:off x="9168341" y="3239574"/>
            <a:ext cx="20107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Type</a:t>
            </a:r>
            <a:endParaRPr lang="zh-CN" altLang="en-US" dirty="0"/>
          </a:p>
        </p:txBody>
      </p:sp>
      <p:sp>
        <p:nvSpPr>
          <p:cNvPr id="43" name="文本占位符 7">
            <a:extLst>
              <a:ext uri="{FF2B5EF4-FFF2-40B4-BE49-F238E27FC236}">
                <a16:creationId xmlns="" xmlns:a16="http://schemas.microsoft.com/office/drawing/2014/main" id="{44F86C3E-C49E-485B-8EB0-960F41282238}"/>
              </a:ext>
            </a:extLst>
          </p:cNvPr>
          <p:cNvSpPr>
            <a:spLocks noGrp="1"/>
          </p:cNvSpPr>
          <p:nvPr>
            <p:ph type="body" sz="quarter" idx="21" hasCustomPrompt="1"/>
          </p:nvPr>
        </p:nvSpPr>
        <p:spPr>
          <a:xfrm>
            <a:off x="1019436" y="3758738"/>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Author/ID</a:t>
            </a:r>
          </a:p>
        </p:txBody>
      </p:sp>
      <p:sp>
        <p:nvSpPr>
          <p:cNvPr id="44" name="文本占位符 7">
            <a:extLst>
              <a:ext uri="{FF2B5EF4-FFF2-40B4-BE49-F238E27FC236}">
                <a16:creationId xmlns="" xmlns:a16="http://schemas.microsoft.com/office/drawing/2014/main" id="{DB3D228B-4BFD-4782-B68D-12F66EA8C589}"/>
              </a:ext>
            </a:extLst>
          </p:cNvPr>
          <p:cNvSpPr>
            <a:spLocks noGrp="1"/>
          </p:cNvSpPr>
          <p:nvPr>
            <p:ph type="body" sz="quarter" idx="22" hasCustomPrompt="1"/>
          </p:nvPr>
        </p:nvSpPr>
        <p:spPr>
          <a:xfrm>
            <a:off x="4091679" y="3758738"/>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2015.01.25</a:t>
            </a:r>
            <a:endParaRPr lang="zh-CN" altLang="en-US" dirty="0"/>
          </a:p>
        </p:txBody>
      </p:sp>
      <p:sp>
        <p:nvSpPr>
          <p:cNvPr id="45" name="文本占位符 7">
            <a:extLst>
              <a:ext uri="{FF2B5EF4-FFF2-40B4-BE49-F238E27FC236}">
                <a16:creationId xmlns="" xmlns:a16="http://schemas.microsoft.com/office/drawing/2014/main" id="{FECCD724-6B1F-4104-8A9B-6B6764A3F859}"/>
              </a:ext>
            </a:extLst>
          </p:cNvPr>
          <p:cNvSpPr>
            <a:spLocks noGrp="1"/>
          </p:cNvSpPr>
          <p:nvPr>
            <p:ph type="body" sz="quarter" idx="23" hasCustomPrompt="1"/>
          </p:nvPr>
        </p:nvSpPr>
        <p:spPr>
          <a:xfrm>
            <a:off x="6251836" y="3758738"/>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Reviewer/ID</a:t>
            </a:r>
          </a:p>
        </p:txBody>
      </p:sp>
      <p:sp>
        <p:nvSpPr>
          <p:cNvPr id="46" name="文本占位符 7">
            <a:extLst>
              <a:ext uri="{FF2B5EF4-FFF2-40B4-BE49-F238E27FC236}">
                <a16:creationId xmlns="" xmlns:a16="http://schemas.microsoft.com/office/drawing/2014/main" id="{57E1C633-41F6-4A25-9DB3-D6799CE610DD}"/>
              </a:ext>
            </a:extLst>
          </p:cNvPr>
          <p:cNvSpPr>
            <a:spLocks noGrp="1"/>
          </p:cNvSpPr>
          <p:nvPr>
            <p:ph type="body" sz="quarter" idx="24" hasCustomPrompt="1"/>
          </p:nvPr>
        </p:nvSpPr>
        <p:spPr>
          <a:xfrm>
            <a:off x="9180244" y="3758738"/>
            <a:ext cx="2016166"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Type</a:t>
            </a:r>
            <a:endParaRPr lang="zh-CN" altLang="en-US" dirty="0"/>
          </a:p>
        </p:txBody>
      </p:sp>
      <p:sp>
        <p:nvSpPr>
          <p:cNvPr id="47" name="文本占位符 7">
            <a:extLst>
              <a:ext uri="{FF2B5EF4-FFF2-40B4-BE49-F238E27FC236}">
                <a16:creationId xmlns="" xmlns:a16="http://schemas.microsoft.com/office/drawing/2014/main" id="{C68CBD59-B896-4217-9781-389A1B11CE8D}"/>
              </a:ext>
            </a:extLst>
          </p:cNvPr>
          <p:cNvSpPr>
            <a:spLocks noGrp="1"/>
          </p:cNvSpPr>
          <p:nvPr>
            <p:ph type="body" sz="quarter" idx="25" hasCustomPrompt="1"/>
          </p:nvPr>
        </p:nvSpPr>
        <p:spPr>
          <a:xfrm>
            <a:off x="995796" y="4227621"/>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Author/ID</a:t>
            </a:r>
          </a:p>
        </p:txBody>
      </p:sp>
      <p:sp>
        <p:nvSpPr>
          <p:cNvPr id="48" name="文本占位符 7">
            <a:extLst>
              <a:ext uri="{FF2B5EF4-FFF2-40B4-BE49-F238E27FC236}">
                <a16:creationId xmlns="" xmlns:a16="http://schemas.microsoft.com/office/drawing/2014/main" id="{791E82EE-AF55-486C-953D-3BD5CEE81CE4}"/>
              </a:ext>
            </a:extLst>
          </p:cNvPr>
          <p:cNvSpPr>
            <a:spLocks noGrp="1"/>
          </p:cNvSpPr>
          <p:nvPr>
            <p:ph type="body" sz="quarter" idx="26" hasCustomPrompt="1"/>
          </p:nvPr>
        </p:nvSpPr>
        <p:spPr>
          <a:xfrm>
            <a:off x="4068039" y="4227621"/>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2015.01.25</a:t>
            </a:r>
            <a:endParaRPr lang="zh-CN" altLang="en-US" dirty="0"/>
          </a:p>
        </p:txBody>
      </p:sp>
      <p:sp>
        <p:nvSpPr>
          <p:cNvPr id="49" name="文本占位符 7">
            <a:extLst>
              <a:ext uri="{FF2B5EF4-FFF2-40B4-BE49-F238E27FC236}">
                <a16:creationId xmlns="" xmlns:a16="http://schemas.microsoft.com/office/drawing/2014/main" id="{0F4FBCD0-2E04-4942-AFAF-B2774F425FB6}"/>
              </a:ext>
            </a:extLst>
          </p:cNvPr>
          <p:cNvSpPr>
            <a:spLocks noGrp="1"/>
          </p:cNvSpPr>
          <p:nvPr>
            <p:ph type="body" sz="quarter" idx="27" hasCustomPrompt="1"/>
          </p:nvPr>
        </p:nvSpPr>
        <p:spPr>
          <a:xfrm>
            <a:off x="6228196" y="4227621"/>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Reviewer/ID</a:t>
            </a:r>
          </a:p>
        </p:txBody>
      </p:sp>
      <p:sp>
        <p:nvSpPr>
          <p:cNvPr id="50" name="文本占位符 7">
            <a:extLst>
              <a:ext uri="{FF2B5EF4-FFF2-40B4-BE49-F238E27FC236}">
                <a16:creationId xmlns="" xmlns:a16="http://schemas.microsoft.com/office/drawing/2014/main" id="{701F8BDF-8D3E-4528-8B32-92CDA38CF25C}"/>
              </a:ext>
            </a:extLst>
          </p:cNvPr>
          <p:cNvSpPr>
            <a:spLocks noGrp="1"/>
          </p:cNvSpPr>
          <p:nvPr>
            <p:ph type="body" sz="quarter" idx="28" hasCustomPrompt="1"/>
          </p:nvPr>
        </p:nvSpPr>
        <p:spPr>
          <a:xfrm>
            <a:off x="9156604" y="4227621"/>
            <a:ext cx="2039806"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Type</a:t>
            </a:r>
            <a:endParaRPr lang="zh-CN" altLang="en-US" dirty="0"/>
          </a:p>
        </p:txBody>
      </p:sp>
      <p:sp>
        <p:nvSpPr>
          <p:cNvPr id="51" name="文本占位符 7">
            <a:extLst>
              <a:ext uri="{FF2B5EF4-FFF2-40B4-BE49-F238E27FC236}">
                <a16:creationId xmlns="" xmlns:a16="http://schemas.microsoft.com/office/drawing/2014/main" id="{2DAE044E-F1B2-424B-BDD0-3E92A10C4695}"/>
              </a:ext>
            </a:extLst>
          </p:cNvPr>
          <p:cNvSpPr>
            <a:spLocks noGrp="1"/>
          </p:cNvSpPr>
          <p:nvPr>
            <p:ph type="body" sz="quarter" idx="29" hasCustomPrompt="1"/>
          </p:nvPr>
        </p:nvSpPr>
        <p:spPr>
          <a:xfrm>
            <a:off x="1019436" y="4731677"/>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Author/ID</a:t>
            </a:r>
          </a:p>
        </p:txBody>
      </p:sp>
      <p:sp>
        <p:nvSpPr>
          <p:cNvPr id="52" name="文本占位符 7">
            <a:extLst>
              <a:ext uri="{FF2B5EF4-FFF2-40B4-BE49-F238E27FC236}">
                <a16:creationId xmlns="" xmlns:a16="http://schemas.microsoft.com/office/drawing/2014/main" id="{19929436-360F-44DC-A864-1DA42B59198F}"/>
              </a:ext>
            </a:extLst>
          </p:cNvPr>
          <p:cNvSpPr>
            <a:spLocks noGrp="1"/>
          </p:cNvSpPr>
          <p:nvPr>
            <p:ph type="body" sz="quarter" idx="30" hasCustomPrompt="1"/>
          </p:nvPr>
        </p:nvSpPr>
        <p:spPr>
          <a:xfrm>
            <a:off x="4091679" y="4731677"/>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2015.01.25</a:t>
            </a:r>
            <a:endParaRPr lang="zh-CN" altLang="en-US" dirty="0"/>
          </a:p>
        </p:txBody>
      </p:sp>
      <p:sp>
        <p:nvSpPr>
          <p:cNvPr id="53" name="文本占位符 7">
            <a:extLst>
              <a:ext uri="{FF2B5EF4-FFF2-40B4-BE49-F238E27FC236}">
                <a16:creationId xmlns="" xmlns:a16="http://schemas.microsoft.com/office/drawing/2014/main" id="{E3F04EDE-0D87-45F2-9033-289878AAF2FA}"/>
              </a:ext>
            </a:extLst>
          </p:cNvPr>
          <p:cNvSpPr>
            <a:spLocks noGrp="1"/>
          </p:cNvSpPr>
          <p:nvPr>
            <p:ph type="body" sz="quarter" idx="31" hasCustomPrompt="1"/>
          </p:nvPr>
        </p:nvSpPr>
        <p:spPr>
          <a:xfrm>
            <a:off x="6251836" y="4731677"/>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Reviewer/ID</a:t>
            </a:r>
          </a:p>
        </p:txBody>
      </p:sp>
      <p:sp>
        <p:nvSpPr>
          <p:cNvPr id="54" name="文本占位符 7">
            <a:extLst>
              <a:ext uri="{FF2B5EF4-FFF2-40B4-BE49-F238E27FC236}">
                <a16:creationId xmlns="" xmlns:a16="http://schemas.microsoft.com/office/drawing/2014/main" id="{3F9FD2BB-87FB-42F0-8418-F87E96763F68}"/>
              </a:ext>
            </a:extLst>
          </p:cNvPr>
          <p:cNvSpPr>
            <a:spLocks noGrp="1"/>
          </p:cNvSpPr>
          <p:nvPr>
            <p:ph type="body" sz="quarter" idx="32" hasCustomPrompt="1"/>
          </p:nvPr>
        </p:nvSpPr>
        <p:spPr>
          <a:xfrm>
            <a:off x="9180244" y="4731677"/>
            <a:ext cx="2004429"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Type</a:t>
            </a:r>
            <a:endParaRPr lang="zh-CN" altLang="en-US" dirty="0"/>
          </a:p>
        </p:txBody>
      </p:sp>
      <p:sp>
        <p:nvSpPr>
          <p:cNvPr id="55" name="文本占位符 7">
            <a:extLst>
              <a:ext uri="{FF2B5EF4-FFF2-40B4-BE49-F238E27FC236}">
                <a16:creationId xmlns="" xmlns:a16="http://schemas.microsoft.com/office/drawing/2014/main" id="{450C36C1-EC46-4EAC-8A54-EFB2EF58F730}"/>
              </a:ext>
            </a:extLst>
          </p:cNvPr>
          <p:cNvSpPr>
            <a:spLocks noGrp="1"/>
          </p:cNvSpPr>
          <p:nvPr>
            <p:ph type="body" sz="quarter" idx="33" hasCustomPrompt="1"/>
          </p:nvPr>
        </p:nvSpPr>
        <p:spPr>
          <a:xfrm>
            <a:off x="995796" y="5199729"/>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Author/ID</a:t>
            </a:r>
          </a:p>
        </p:txBody>
      </p:sp>
      <p:sp>
        <p:nvSpPr>
          <p:cNvPr id="56" name="文本占位符 7">
            <a:extLst>
              <a:ext uri="{FF2B5EF4-FFF2-40B4-BE49-F238E27FC236}">
                <a16:creationId xmlns="" xmlns:a16="http://schemas.microsoft.com/office/drawing/2014/main" id="{06E305FB-6351-4BDD-B27A-CA91C0B55424}"/>
              </a:ext>
            </a:extLst>
          </p:cNvPr>
          <p:cNvSpPr>
            <a:spLocks noGrp="1"/>
          </p:cNvSpPr>
          <p:nvPr>
            <p:ph type="body" sz="quarter" idx="34" hasCustomPrompt="1"/>
          </p:nvPr>
        </p:nvSpPr>
        <p:spPr>
          <a:xfrm>
            <a:off x="4068039" y="5199729"/>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2015.01.25</a:t>
            </a:r>
            <a:endParaRPr lang="zh-CN" altLang="en-US" dirty="0"/>
          </a:p>
        </p:txBody>
      </p:sp>
      <p:sp>
        <p:nvSpPr>
          <p:cNvPr id="57" name="文本占位符 7">
            <a:extLst>
              <a:ext uri="{FF2B5EF4-FFF2-40B4-BE49-F238E27FC236}">
                <a16:creationId xmlns="" xmlns:a16="http://schemas.microsoft.com/office/drawing/2014/main" id="{986CE630-9BBE-44AB-B3AC-29A48255E185}"/>
              </a:ext>
            </a:extLst>
          </p:cNvPr>
          <p:cNvSpPr>
            <a:spLocks noGrp="1"/>
          </p:cNvSpPr>
          <p:nvPr>
            <p:ph type="body" sz="quarter" idx="35" hasCustomPrompt="1"/>
          </p:nvPr>
        </p:nvSpPr>
        <p:spPr>
          <a:xfrm>
            <a:off x="6228196" y="5199729"/>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Reviewer/ID</a:t>
            </a:r>
          </a:p>
        </p:txBody>
      </p:sp>
      <p:sp>
        <p:nvSpPr>
          <p:cNvPr id="58" name="文本占位符 7">
            <a:extLst>
              <a:ext uri="{FF2B5EF4-FFF2-40B4-BE49-F238E27FC236}">
                <a16:creationId xmlns="" xmlns:a16="http://schemas.microsoft.com/office/drawing/2014/main" id="{4DDD786F-E21B-4BBC-A377-D2EC3EE50688}"/>
              </a:ext>
            </a:extLst>
          </p:cNvPr>
          <p:cNvSpPr>
            <a:spLocks noGrp="1"/>
          </p:cNvSpPr>
          <p:nvPr>
            <p:ph type="body" sz="quarter" idx="36" hasCustomPrompt="1"/>
          </p:nvPr>
        </p:nvSpPr>
        <p:spPr>
          <a:xfrm>
            <a:off x="9156604" y="5199729"/>
            <a:ext cx="2016221"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Type</a:t>
            </a:r>
            <a:endParaRPr lang="zh-CN" altLang="en-US" dirty="0"/>
          </a:p>
        </p:txBody>
      </p:sp>
      <p:sp>
        <p:nvSpPr>
          <p:cNvPr id="59" name="文本占位符 7">
            <a:extLst>
              <a:ext uri="{FF2B5EF4-FFF2-40B4-BE49-F238E27FC236}">
                <a16:creationId xmlns="" xmlns:a16="http://schemas.microsoft.com/office/drawing/2014/main" id="{EE728293-3BC5-4224-A4F0-27996EC76EA2}"/>
              </a:ext>
            </a:extLst>
          </p:cNvPr>
          <p:cNvSpPr>
            <a:spLocks noGrp="1"/>
          </p:cNvSpPr>
          <p:nvPr>
            <p:ph type="body" sz="quarter" idx="37" hasCustomPrompt="1"/>
          </p:nvPr>
        </p:nvSpPr>
        <p:spPr>
          <a:xfrm>
            <a:off x="1019436" y="5703785"/>
            <a:ext cx="3071784"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Author/ID</a:t>
            </a:r>
          </a:p>
        </p:txBody>
      </p:sp>
      <p:sp>
        <p:nvSpPr>
          <p:cNvPr id="60" name="文本占位符 7">
            <a:extLst>
              <a:ext uri="{FF2B5EF4-FFF2-40B4-BE49-F238E27FC236}">
                <a16:creationId xmlns="" xmlns:a16="http://schemas.microsoft.com/office/drawing/2014/main" id="{84C5C924-BCE5-46C8-9041-30EDC3D85E52}"/>
              </a:ext>
            </a:extLst>
          </p:cNvPr>
          <p:cNvSpPr>
            <a:spLocks noGrp="1"/>
          </p:cNvSpPr>
          <p:nvPr>
            <p:ph type="body" sz="quarter" idx="38" hasCustomPrompt="1"/>
          </p:nvPr>
        </p:nvSpPr>
        <p:spPr>
          <a:xfrm>
            <a:off x="4091679" y="5703785"/>
            <a:ext cx="2160157"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2015.01.25</a:t>
            </a:r>
            <a:endParaRPr lang="zh-CN" altLang="en-US" dirty="0"/>
          </a:p>
        </p:txBody>
      </p:sp>
      <p:sp>
        <p:nvSpPr>
          <p:cNvPr id="61" name="文本占位符 7">
            <a:extLst>
              <a:ext uri="{FF2B5EF4-FFF2-40B4-BE49-F238E27FC236}">
                <a16:creationId xmlns="" xmlns:a16="http://schemas.microsoft.com/office/drawing/2014/main" id="{1DBD4C29-C885-4339-873D-B55FBD81DDFE}"/>
              </a:ext>
            </a:extLst>
          </p:cNvPr>
          <p:cNvSpPr>
            <a:spLocks noGrp="1"/>
          </p:cNvSpPr>
          <p:nvPr>
            <p:ph type="body" sz="quarter" idx="39" hasCustomPrompt="1"/>
          </p:nvPr>
        </p:nvSpPr>
        <p:spPr>
          <a:xfrm>
            <a:off x="6251836" y="5703785"/>
            <a:ext cx="2928408" cy="504887"/>
          </a:xfrm>
          <a:prstGeom prst="rect">
            <a:avLst/>
          </a:prstGeom>
        </p:spPr>
        <p:txBody>
          <a:bodyPr anchor="ctr"/>
          <a:lstStyle>
            <a:lvl1pPr marL="0" marR="0" indent="0" algn="ctr" defTabSz="914377" rtl="0" eaLnBrk="1" fontAlgn="base" latinLnBrk="0" hangingPunct="1">
              <a:lnSpc>
                <a:spcPct val="100000"/>
              </a:lnSpc>
              <a:spcBef>
                <a:spcPct val="30000"/>
              </a:spcBef>
              <a:spcAft>
                <a:spcPct val="0"/>
              </a:spcAft>
              <a:buClr>
                <a:srgbClr val="808080"/>
              </a:buClr>
              <a:buSzPct val="60000"/>
              <a:buFont typeface="Wingdings" pitchFamily="2" charset="2"/>
              <a:buNone/>
              <a:tabLst/>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Reviewer/ID</a:t>
            </a:r>
          </a:p>
        </p:txBody>
      </p:sp>
      <p:sp>
        <p:nvSpPr>
          <p:cNvPr id="62" name="文本占位符 7">
            <a:extLst>
              <a:ext uri="{FF2B5EF4-FFF2-40B4-BE49-F238E27FC236}">
                <a16:creationId xmlns="" xmlns:a16="http://schemas.microsoft.com/office/drawing/2014/main" id="{6D84506C-645A-472E-A06C-3A65A7744312}"/>
              </a:ext>
            </a:extLst>
          </p:cNvPr>
          <p:cNvSpPr>
            <a:spLocks noGrp="1"/>
          </p:cNvSpPr>
          <p:nvPr>
            <p:ph type="body" sz="quarter" idx="40" hasCustomPrompt="1"/>
          </p:nvPr>
        </p:nvSpPr>
        <p:spPr>
          <a:xfrm>
            <a:off x="9180244" y="5703785"/>
            <a:ext cx="1993279" cy="504887"/>
          </a:xfrm>
          <a:prstGeom prst="rect">
            <a:avLst/>
          </a:prstGeom>
        </p:spPr>
        <p:txBody>
          <a:bodyPr anchor="ctr"/>
          <a:lstStyle>
            <a:lvl1pPr algn="ctr">
              <a:lnSpc>
                <a:spcPct val="100000"/>
              </a:lnSpc>
              <a:buNone/>
              <a:defRPr sz="1600" baseline="0">
                <a:latin typeface="Huawei Sans" panose="020C0503030203020204" pitchFamily="34" charset="0"/>
                <a:ea typeface="方正兰亭黑简体" panose="02000000000000000000" pitchFamily="2" charset="-122"/>
                <a:cs typeface="Huawei Sans" panose="020C0503030203020204" pitchFamily="34" charset="0"/>
              </a:defRPr>
            </a:lvl1pPr>
          </a:lstStyle>
          <a:p>
            <a:pPr lvl="0"/>
            <a:r>
              <a:rPr lang="en-US" altLang="zh-CN" dirty="0"/>
              <a:t>Type</a:t>
            </a:r>
            <a:endParaRPr lang="zh-CN" altLang="en-US" dirty="0"/>
          </a:p>
        </p:txBody>
      </p:sp>
    </p:spTree>
    <p:extLst>
      <p:ext uri="{BB962C8B-B14F-4D97-AF65-F5344CB8AC3E}">
        <p14:creationId xmlns:p14="http://schemas.microsoft.com/office/powerpoint/2010/main" val="28151966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3#前言">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hasCustomPrompt="1"/>
          </p:nvPr>
        </p:nvSpPr>
        <p:spPr>
          <a:xfrm>
            <a:off x="1019174" y="1844675"/>
            <a:ext cx="10153651" cy="4082668"/>
          </a:xfrm>
          <a:prstGeom prst="rect">
            <a:avLst/>
          </a:prstGeom>
        </p:spPr>
        <p:txBody>
          <a:bodyPr/>
          <a:lstStyle>
            <a:lvl1pPr marL="302279" indent="-302279" algn="just" eaLnBrk="1" fontAlgn="ctr" hangingPunct="1">
              <a:buClrTx/>
              <a:buSzPct val="50000"/>
              <a:buFont typeface="Wingdings" panose="05000000000000000000" pitchFamily="2" charset="2"/>
              <a:buChar char="l"/>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eaLnBrk="1" hangingPunct="1"/>
            <a:r>
              <a:rPr lang="en-US" altLang="zh-CN" dirty="0" smtClean="0"/>
              <a:t>The chapter describes ...</a:t>
            </a:r>
            <a:endParaRPr lang="zh-CN" altLang="en-US" dirty="0" smtClean="0"/>
          </a:p>
          <a:p>
            <a:pPr lvl="1"/>
            <a:r>
              <a:rPr lang="zh-CN" altLang="en-US" dirty="0" smtClean="0"/>
              <a:t>第二级</a:t>
            </a:r>
            <a:endParaRPr lang="zh-CN" altLang="en-US" dirty="0"/>
          </a:p>
          <a:p>
            <a:pPr lvl="2"/>
            <a:r>
              <a:rPr lang="zh-CN" altLang="en-US" dirty="0"/>
              <a:t>第三级</a:t>
            </a:r>
          </a:p>
          <a:p>
            <a:pPr lvl="3"/>
            <a:r>
              <a:rPr lang="zh-CN" altLang="en-US" dirty="0"/>
              <a:t>第四级</a:t>
            </a:r>
          </a:p>
          <a:p>
            <a:pPr lvl="4"/>
            <a:r>
              <a:rPr lang="zh-CN" altLang="en-US" dirty="0"/>
              <a:t>第五级</a:t>
            </a:r>
          </a:p>
          <a:p>
            <a:pPr eaLnBrk="1" hangingPunct="1"/>
            <a:endParaRPr lang="en-US" altLang="zh-CN"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2160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xmlns="" id="{568EC886-2612-1F43-AB51-21A76A078357}"/>
              </a:ext>
            </a:extLst>
          </p:cNvPr>
          <p:cNvSpPr txBox="1"/>
          <p:nvPr userDrawn="1"/>
        </p:nvSpPr>
        <p:spPr>
          <a:xfrm>
            <a:off x="918916" y="630373"/>
            <a:ext cx="2398413" cy="707886"/>
          </a:xfrm>
          <a:prstGeom prst="rect">
            <a:avLst/>
          </a:prstGeom>
          <a:noFill/>
        </p:spPr>
        <p:txBody>
          <a:bodyPr wrap="none" rtlCol="0">
            <a:spAutoFit/>
          </a:bodyPr>
          <a:lstStyle/>
          <a:p>
            <a:pPr marL="0" marR="0" lvl="0" indent="0" algn="l" defTabSz="914478" rtl="0" eaLnBrk="1" fontAlgn="auto" latinLnBrk="0" hangingPunct="1">
              <a:lnSpc>
                <a:spcPct val="100000"/>
              </a:lnSpc>
              <a:spcBef>
                <a:spcPts val="0"/>
              </a:spcBef>
              <a:spcAft>
                <a:spcPts val="0"/>
              </a:spcAft>
              <a:buClrTx/>
              <a:buSzTx/>
              <a:buFontTx/>
              <a:buNone/>
              <a:tabLst/>
              <a:defRPr/>
            </a:pPr>
            <a:r>
              <a:rPr lang="en-US" altLang="zh-CN" sz="40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Foreword</a:t>
            </a:r>
            <a:endParaRPr lang="zh-CN" altLang="en-US" sz="4000" b="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963532537"/>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4#目标">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hasCustomPrompt="1"/>
          </p:nvPr>
        </p:nvSpPr>
        <p:spPr>
          <a:xfrm>
            <a:off x="1019174" y="1844675"/>
            <a:ext cx="10153651" cy="4082668"/>
          </a:xfrm>
          <a:prstGeom prst="rect">
            <a:avLst/>
          </a:prstGeom>
        </p:spPr>
        <p:txBody>
          <a:bodyPr/>
          <a:lstStyle>
            <a:lvl1pPr marL="0" marR="0" indent="0" algn="just" defTabSz="914034" rtl="0" eaLnBrk="1" fontAlgn="ctr" latinLnBrk="0" hangingPunct="1">
              <a:lnSpc>
                <a:spcPct val="140000"/>
              </a:lnSpc>
              <a:spcBef>
                <a:spcPts val="792"/>
              </a:spcBef>
              <a:spcAft>
                <a:spcPts val="0"/>
              </a:spcAft>
              <a:buClrTx/>
              <a:buSzPct val="50000"/>
              <a:buFont typeface="Wingdings" panose="05000000000000000000" pitchFamily="2" charset="2"/>
              <a:buNone/>
              <a:tabLst/>
              <a:defRPr kumimoji="0" lang="en-US" altLang="zh-CN" sz="2200" b="0" i="0" u="none" strike="noStrike" kern="0" cap="none" spc="0" normalizeH="0" baseline="0" noProof="0" smtClean="0">
                <a:ln>
                  <a:noFill/>
                </a:ln>
                <a:solidFill>
                  <a:srgbClr val="000000"/>
                </a:solidFill>
                <a:effectLst/>
                <a:uLnTx/>
                <a:uFillTx/>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marL="302279" marR="0" lvl="0" indent="-302279" algn="just" defTabSz="914034" rtl="0" eaLnBrk="1" fontAlgn="ctr" latinLnBrk="0" hangingPunct="1">
              <a:lnSpc>
                <a:spcPct val="140000"/>
              </a:lnSpc>
              <a:spcBef>
                <a:spcPts val="792"/>
              </a:spcBef>
              <a:spcAft>
                <a:spcPts val="0"/>
              </a:spcAft>
              <a:buClrTx/>
              <a:buSzPct val="50000"/>
              <a:buFont typeface="Wingdings" panose="05000000000000000000" pitchFamily="2" charset="2"/>
              <a:buChar char="l"/>
              <a:tabLst/>
              <a:defRPr/>
            </a:pPr>
            <a:r>
              <a:rPr kumimoji="0" lang="en-US" altLang="zh-CN" sz="2200" b="0" i="0" u="none" strike="noStrike" kern="0" cap="none" spc="0" normalizeH="0" baseline="0" noProof="0" dirty="0" smtClean="0">
                <a:ln>
                  <a:noFill/>
                </a:ln>
                <a:solidFill>
                  <a:srgbClr val="000000"/>
                </a:solidFill>
                <a:effectLst/>
                <a:uLnTx/>
                <a:uFillTx/>
                <a:latin typeface="+mn-lt"/>
                <a:ea typeface="+mn-ea"/>
                <a:cs typeface="+mn-cs"/>
              </a:rPr>
              <a:t>On completion of this course, you will be able to:</a:t>
            </a:r>
            <a:endParaRPr lang="en-US" altLang="zh-CN" dirty="0" smtClean="0"/>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a:p>
            <a:pPr eaLnBrk="1" hangingPunct="1"/>
            <a:endParaRPr lang="en-US" altLang="zh-CN"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2340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xmlns="" id="{568EC886-2612-1F43-AB51-21A76A078357}"/>
              </a:ext>
            </a:extLst>
          </p:cNvPr>
          <p:cNvSpPr txBox="1"/>
          <p:nvPr userDrawn="1"/>
        </p:nvSpPr>
        <p:spPr>
          <a:xfrm>
            <a:off x="918916" y="630373"/>
            <a:ext cx="2576346" cy="707886"/>
          </a:xfrm>
          <a:prstGeom prst="rect">
            <a:avLst/>
          </a:prstGeom>
          <a:noFill/>
        </p:spPr>
        <p:txBody>
          <a:bodyPr wrap="none" rtlCol="0">
            <a:spAutoFit/>
          </a:bodyPr>
          <a:lstStyle/>
          <a:p>
            <a:pPr lvl="0" fontAlgn="ctr"/>
            <a:r>
              <a:rPr lang="en-US" altLang="zh-CN" sz="400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Objectives</a:t>
            </a:r>
            <a:endParaRPr lang="en-US" altLang="zh-CN" sz="400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142003276"/>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5#目录">
    <p:bg>
      <p:bgPr>
        <a:solidFill>
          <a:srgbClr val="EBEBEB"/>
        </a:solidFill>
        <a:effectLst/>
      </p:bgPr>
    </p:bg>
    <p:spTree>
      <p:nvGrpSpPr>
        <p:cNvPr id="1" name=""/>
        <p:cNvGrpSpPr/>
        <p:nvPr/>
      </p:nvGrpSpPr>
      <p:grpSpPr>
        <a:xfrm>
          <a:off x="0" y="0"/>
          <a:ext cx="0" cy="0"/>
          <a:chOff x="0" y="0"/>
          <a:chExt cx="0" cy="0"/>
        </a:xfrm>
      </p:grpSpPr>
      <p:sp>
        <p:nvSpPr>
          <p:cNvPr id="29" name="文本占位符 6"/>
          <p:cNvSpPr>
            <a:spLocks noGrp="1"/>
          </p:cNvSpPr>
          <p:nvPr>
            <p:ph type="body" sz="quarter" idx="10" hasCustomPrompt="1"/>
          </p:nvPr>
        </p:nvSpPr>
        <p:spPr>
          <a:xfrm>
            <a:off x="1019175" y="1844675"/>
            <a:ext cx="10153650" cy="4068811"/>
          </a:xfrm>
          <a:prstGeom prst="rect">
            <a:avLst/>
          </a:prstGeom>
        </p:spPr>
        <p:txBody>
          <a:bodyPr/>
          <a:lstStyle>
            <a:lvl1pPr marL="457017" marR="0" indent="-457017" algn="just" defTabSz="801367" rtl="0" eaLnBrk="1" fontAlgn="ctr" latinLnBrk="0" hangingPunct="1">
              <a:lnSpc>
                <a:spcPct val="140000"/>
              </a:lnSpc>
              <a:spcBef>
                <a:spcPct val="30000"/>
              </a:spcBef>
              <a:spcAft>
                <a:spcPct val="0"/>
              </a:spcAft>
              <a:buClrTx/>
              <a:buSzPct val="100000"/>
              <a:buFont typeface="+mj-lt"/>
              <a:buAutoNum type="arabicPeriod"/>
              <a:tabLst/>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fontAlgn="ctr">
              <a:buClrTx/>
              <a:buSzPct val="100000"/>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2pPr>
            <a:lvl3pPr>
              <a:defRPr/>
            </a:lvl3pPr>
            <a:lvl5pPr>
              <a:buNone/>
              <a:defRPr/>
            </a:lvl5pPr>
          </a:lstStyle>
          <a:p>
            <a:pPr marL="457200" indent="-457200">
              <a:buSzPct val="100000"/>
              <a:buFont typeface="+mj-lt"/>
              <a:buAutoNum type="arabicPeriod"/>
            </a:pPr>
            <a:r>
              <a:rPr lang="zh-CN" altLang="en-US" dirty="0"/>
              <a:t>一级目录一</a:t>
            </a:r>
            <a:endParaRPr lang="en-US" altLang="zh-CN" dirty="0"/>
          </a:p>
          <a:p>
            <a:pPr marL="653788" lvl="1" indent="-457017">
              <a:buSzPct val="100000"/>
              <a:buFont typeface="+mj-lt"/>
              <a:buAutoNum type="arabicPeriod"/>
            </a:pPr>
            <a:endParaRPr lang="en-US" altLang="zh-CN" dirty="0"/>
          </a:p>
          <a:p>
            <a:pPr marL="457200" indent="-457200">
              <a:buSzPct val="100000"/>
              <a:buFont typeface="+mj-lt"/>
              <a:buAutoNum type="arabicPeriod"/>
            </a:pPr>
            <a:r>
              <a:rPr lang="zh-CN" altLang="en-US" dirty="0"/>
              <a:t>一级目录二</a:t>
            </a:r>
            <a:endParaRPr lang="en-US" altLang="zh-CN" dirty="0"/>
          </a:p>
          <a:p>
            <a:pPr marL="457200" indent="-457200">
              <a:buSzPct val="100000"/>
              <a:buFont typeface="+mj-lt"/>
              <a:buAutoNum type="arabicPeriod"/>
            </a:pPr>
            <a:r>
              <a:rPr lang="zh-CN" altLang="en-US" dirty="0"/>
              <a:t>一级目录三</a:t>
            </a:r>
            <a:endParaRPr lang="en-US" altLang="zh-CN" dirty="0"/>
          </a:p>
          <a:p>
            <a:pPr marL="457200" indent="-457200">
              <a:buSzPct val="100000"/>
              <a:buFont typeface="+mj-lt"/>
              <a:buAutoNum type="arabicPeriod"/>
            </a:pPr>
            <a:r>
              <a:rPr lang="zh-CN" altLang="en-US" dirty="0"/>
              <a:t>一级目录四</a:t>
            </a:r>
            <a:endParaRPr lang="en-US" altLang="zh-CN" dirty="0"/>
          </a:p>
          <a:p>
            <a:endParaRPr lang="zh-CN" altLang="en-US" dirty="0"/>
          </a:p>
        </p:txBody>
      </p:sp>
      <p:cxnSp>
        <p:nvCxnSpPr>
          <p:cNvPr id="28"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2016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30" name="文本框 16">
            <a:extLst>
              <a:ext uri="{FF2B5EF4-FFF2-40B4-BE49-F238E27FC236}">
                <a16:creationId xmlns:a16="http://schemas.microsoft.com/office/drawing/2014/main" xmlns="" id="{568EC886-2612-1F43-AB51-21A76A078357}"/>
              </a:ext>
            </a:extLst>
          </p:cNvPr>
          <p:cNvSpPr txBox="1"/>
          <p:nvPr userDrawn="1"/>
        </p:nvSpPr>
        <p:spPr>
          <a:xfrm>
            <a:off x="918916" y="630373"/>
            <a:ext cx="2252540" cy="707886"/>
          </a:xfrm>
          <a:prstGeom prst="rect">
            <a:avLst/>
          </a:prstGeom>
          <a:noFill/>
        </p:spPr>
        <p:txBody>
          <a:bodyPr wrap="none" rtlCol="0">
            <a:spAutoFit/>
          </a:bodyPr>
          <a:lstStyle>
            <a:defPPr>
              <a:defRPr lang="en-US"/>
            </a:defPPr>
            <a:lvl1pPr defTabSz="1001223" eaLnBrk="0" fontAlgn="ctr" hangingPunct="0">
              <a:defRPr sz="3640" b="0" baseline="0">
                <a:solidFill>
                  <a:schemeClr val="tx1">
                    <a:lumMod val="75000"/>
                    <a:lumOff val="25000"/>
                  </a:schemeClr>
                </a:solidFill>
                <a:latin typeface="Huawei Sans" panose="020C0503030203020204" pitchFamily="34" charset="0"/>
                <a:ea typeface="方正兰亭黑简体" panose="02000000000000000000" pitchFamily="2" charset="-122"/>
                <a:cs typeface="Huawei Sans" panose="020C0503030203020204" pitchFamily="34" charset="0"/>
              </a:defRPr>
            </a:lvl1pPr>
          </a:lstStyle>
          <a:p>
            <a:pPr algn="l" defTabSz="1001624" eaLnBrk="0" fontAlgn="ctr" hangingPunct="0"/>
            <a:r>
              <a:rPr lang="en-US" altLang="zh-CN" sz="4000" b="0"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Contents</a:t>
            </a:r>
            <a:endParaRPr lang="en-US" altLang="zh-CN" sz="4000" b="0"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92727064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6#本节概述和学习目标(可选)">
    <p:bg>
      <p:bgPr>
        <a:solidFill>
          <a:srgbClr val="EBEBEB"/>
        </a:solidFill>
        <a:effectLst/>
      </p:bgPr>
    </p:bg>
    <p:spTree>
      <p:nvGrpSpPr>
        <p:cNvPr id="1" name=""/>
        <p:cNvGrpSpPr/>
        <p:nvPr/>
      </p:nvGrpSpPr>
      <p:grpSpPr>
        <a:xfrm>
          <a:off x="0" y="0"/>
          <a:ext cx="0" cy="0"/>
          <a:chOff x="0" y="0"/>
          <a:chExt cx="0" cy="0"/>
        </a:xfrm>
      </p:grpSpPr>
      <p:sp>
        <p:nvSpPr>
          <p:cNvPr id="15" name="文本占位符 6"/>
          <p:cNvSpPr>
            <a:spLocks noGrp="1"/>
          </p:cNvSpPr>
          <p:nvPr>
            <p:ph type="body" sz="quarter" idx="10"/>
          </p:nvPr>
        </p:nvSpPr>
        <p:spPr>
          <a:xfrm>
            <a:off x="1019174" y="1844675"/>
            <a:ext cx="10153651" cy="4082668"/>
          </a:xfrm>
          <a:prstGeom prst="rect">
            <a:avLst/>
          </a:prstGeom>
        </p:spPr>
        <p:txBody>
          <a:bodyPr/>
          <a:lstStyle>
            <a:lvl1pPr marL="302279" indent="-302279" algn="just" fontAlgn="ctr">
              <a:buClrTx/>
              <a:buSzPct val="50000"/>
              <a:buFont typeface="Wingdings" panose="05000000000000000000" pitchFamily="2" charset="2"/>
              <a:buChar char="l"/>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marL="654938" indent="-251899" fontAlgn="ctr">
              <a:buClrTx/>
              <a:buSzPct val="50000"/>
              <a:buFont typeface="Wingdings" panose="05000000000000000000" pitchFamily="2" charset="2"/>
              <a:buChar char="p"/>
              <a:defRPr baseline="0">
                <a:solidFill>
                  <a:schemeClr val="tx1"/>
                </a:solidFill>
                <a:latin typeface="Huawei Sans" panose="020C0503030203020204" pitchFamily="34" charset="0"/>
                <a:ea typeface="方正兰亭黑简体" panose="02000000000000000000" pitchFamily="2" charset="-122"/>
              </a:defRPr>
            </a:lvl2pPr>
            <a:lvl3pPr marL="1003998" indent="-201519" fontAlgn="ctr">
              <a:buSzPct val="50000"/>
              <a:buFont typeface="Wingdings" panose="05000000000000000000" pitchFamily="2" charset="2"/>
              <a:buChar char="n"/>
              <a:defRPr lang="zh-CN" altLang="en-US" baseline="0" dirty="0" smtClean="0">
                <a:solidFill>
                  <a:schemeClr val="tx1"/>
                </a:solidFill>
                <a:latin typeface="Huawei Sans" panose="020C0503030203020204" pitchFamily="34" charset="0"/>
                <a:ea typeface="方正兰亭黑简体" panose="02000000000000000000" pitchFamily="2" charset="-122"/>
              </a:defRPr>
            </a:lvl3pPr>
            <a:lvl4pPr fontAlgn="ctr">
              <a:defRPr baseline="0">
                <a:latin typeface="Huawei Sans" panose="020C0503030203020204" pitchFamily="34" charset="0"/>
                <a:ea typeface="方正兰亭黑简体" panose="02000000000000000000" pitchFamily="2" charset="-122"/>
              </a:defRPr>
            </a:lvl4pPr>
            <a:lvl5pPr marL="1802879" indent="-201519" fontAlgn="ctr">
              <a:buClrTx/>
              <a:buFont typeface="Huawei Sans" panose="020C0503030203020204" pitchFamily="34" charset="0"/>
              <a:buChar char="~"/>
              <a:defRPr baseline="0">
                <a:latin typeface="Huawei Sans" panose="020C0503030203020204" pitchFamily="34" charset="0"/>
                <a:ea typeface="方正兰亭黑简体" panose="02000000000000000000" pitchFamily="2" charset="-122"/>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a:p>
            <a:pPr eaLnBrk="1" hangingPunct="1"/>
            <a:endParaRPr lang="en-US" altLang="zh-CN" dirty="0"/>
          </a:p>
        </p:txBody>
      </p:sp>
      <p:cxnSp>
        <p:nvCxnSpPr>
          <p:cNvPr id="14"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5688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27" name="文本框 16">
            <a:extLst>
              <a:ext uri="{FF2B5EF4-FFF2-40B4-BE49-F238E27FC236}">
                <a16:creationId xmlns:a16="http://schemas.microsoft.com/office/drawing/2014/main" xmlns="" id="{568EC886-2612-1F43-AB51-21A76A078357}"/>
              </a:ext>
            </a:extLst>
          </p:cNvPr>
          <p:cNvSpPr txBox="1"/>
          <p:nvPr userDrawn="1"/>
        </p:nvSpPr>
        <p:spPr>
          <a:xfrm>
            <a:off x="918916" y="630373"/>
            <a:ext cx="5950668" cy="707886"/>
          </a:xfrm>
          <a:prstGeom prst="rect">
            <a:avLst/>
          </a:prstGeom>
          <a:noFill/>
        </p:spPr>
        <p:txBody>
          <a:bodyPr wrap="none" rtlCol="0">
            <a:spAutoFit/>
          </a:bodyPr>
          <a:lstStyle/>
          <a:p>
            <a:pPr lvl="0" fontAlgn="ctr"/>
            <a:r>
              <a:rPr lang="en-US" altLang="zh-CN" sz="40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Overview and Objectives</a:t>
            </a:r>
            <a:endPar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76088201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642">
          <p15:clr>
            <a:srgbClr val="FBAE40"/>
          </p15:clr>
        </p15:guide>
        <p15:guide id="2" pos="7038">
          <p15:clr>
            <a:srgbClr val="FBAE40"/>
          </p15:clr>
        </p15:guide>
        <p15:guide id="3" orient="horz" pos="116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10#思考题">
    <p:spTree>
      <p:nvGrpSpPr>
        <p:cNvPr id="1" name=""/>
        <p:cNvGrpSpPr/>
        <p:nvPr/>
      </p:nvGrpSpPr>
      <p:grpSpPr>
        <a:xfrm>
          <a:off x="0" y="0"/>
          <a:ext cx="0" cy="0"/>
          <a:chOff x="0" y="0"/>
          <a:chExt cx="0" cy="0"/>
        </a:xfrm>
      </p:grpSpPr>
      <p:sp>
        <p:nvSpPr>
          <p:cNvPr id="4" name="文本占位符 6"/>
          <p:cNvSpPr>
            <a:spLocks noGrp="1"/>
          </p:cNvSpPr>
          <p:nvPr>
            <p:ph type="body" sz="quarter" idx="10" hasCustomPrompt="1"/>
          </p:nvPr>
        </p:nvSpPr>
        <p:spPr>
          <a:xfrm>
            <a:off x="1019176" y="1844675"/>
            <a:ext cx="10153650" cy="4068812"/>
          </a:xfrm>
          <a:prstGeom prst="rect">
            <a:avLst/>
          </a:prstGeom>
        </p:spPr>
        <p:txBody>
          <a:bodyPr/>
          <a:lstStyle>
            <a:lvl1pPr marL="457200" marR="0" indent="-457200" algn="just" defTabSz="801688" rtl="0" eaLnBrk="1" fontAlgn="ctr" latinLnBrk="0" hangingPunct="1">
              <a:lnSpc>
                <a:spcPct val="140000"/>
              </a:lnSpc>
              <a:spcBef>
                <a:spcPct val="30000"/>
              </a:spcBef>
              <a:spcAft>
                <a:spcPct val="0"/>
              </a:spcAft>
              <a:buClr>
                <a:schemeClr val="tx1"/>
              </a:buClr>
              <a:buSzPct val="100000"/>
              <a:buFont typeface="+mj-lt"/>
              <a:buAutoNum type="arabicPeriod"/>
              <a:tabLst/>
              <a:defRPr sz="2000" baseline="0">
                <a:latin typeface="Huawei Sans" panose="020C0503030203020204" pitchFamily="34" charset="0"/>
                <a:ea typeface="方正兰亭黑简体" panose="02000000000000000000" pitchFamily="2" charset="-122"/>
                <a:cs typeface="Huawei Sans" panose="020C0503030203020204" pitchFamily="34" charset="0"/>
              </a:defRPr>
            </a:lvl1pPr>
            <a:lvl2pPr marL="744537" indent="-342900" algn="just" fontAlgn="ctr">
              <a:buSzPct val="100000"/>
              <a:buFont typeface="+mj-lt"/>
              <a:buAutoNum type="alphaUcPeriod"/>
              <a:defRPr sz="1800" baseline="0">
                <a:latin typeface="Huawei Sans" panose="020C0503030203020204" pitchFamily="34" charset="0"/>
              </a:defRPr>
            </a:lvl2pPr>
            <a:lvl3pPr>
              <a:defRPr/>
            </a:lvl3pPr>
            <a:lvl5pPr>
              <a:buNone/>
              <a:defRPr/>
            </a:lvl5pPr>
          </a:lstStyle>
          <a:p>
            <a:pPr marL="457200" marR="0" lvl="0" indent="-457200" algn="just" defTabSz="801688">
              <a:spcBef>
                <a:spcPct val="30000"/>
              </a:spcBef>
              <a:spcAft>
                <a:spcPct val="0"/>
              </a:spcAft>
              <a:buClr>
                <a:schemeClr val="tx1"/>
              </a:buClr>
              <a:buSzPct val="100000"/>
              <a:buFont typeface="+mj-lt"/>
              <a:buAutoNum type="arabicPeriod"/>
              <a:tabLst/>
            </a:pPr>
            <a:r>
              <a:rPr lang="en-US" altLang="zh-CN" dirty="0" smtClean="0"/>
              <a:t>Question description.</a:t>
            </a:r>
          </a:p>
          <a:p>
            <a:pPr lvl="1"/>
            <a:endParaRPr lang="en-US" altLang="zh-CN" dirty="0" smtClean="0"/>
          </a:p>
        </p:txBody>
      </p:sp>
      <p:cxnSp>
        <p:nvCxnSpPr>
          <p:cNvPr id="5"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1044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6" name="文本框 16">
            <a:extLst>
              <a:ext uri="{FF2B5EF4-FFF2-40B4-BE49-F238E27FC236}">
                <a16:creationId xmlns:a16="http://schemas.microsoft.com/office/drawing/2014/main" xmlns="" id="{568EC886-2612-1F43-AB51-21A76A078357}"/>
              </a:ext>
            </a:extLst>
          </p:cNvPr>
          <p:cNvSpPr txBox="1"/>
          <p:nvPr userDrawn="1"/>
        </p:nvSpPr>
        <p:spPr>
          <a:xfrm>
            <a:off x="918916" y="630373"/>
            <a:ext cx="1258678" cy="707886"/>
          </a:xfrm>
          <a:prstGeom prst="rect">
            <a:avLst/>
          </a:prstGeom>
          <a:noFill/>
        </p:spPr>
        <p:txBody>
          <a:bodyPr wrap="none" rtlCol="0">
            <a:spAutoFit/>
          </a:bodyPr>
          <a:lstStyle/>
          <a:p>
            <a:pPr lvl="0" fontAlgn="ctr"/>
            <a:r>
              <a:rPr lang="en-US" altLang="zh-CN" sz="40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Quiz</a:t>
            </a:r>
            <a:endPar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07444392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11#本节小结（可选）">
    <p:spTree>
      <p:nvGrpSpPr>
        <p:cNvPr id="1" name=""/>
        <p:cNvGrpSpPr/>
        <p:nvPr/>
      </p:nvGrpSpPr>
      <p:grpSpPr>
        <a:xfrm>
          <a:off x="0" y="0"/>
          <a:ext cx="0" cy="0"/>
          <a:chOff x="0" y="0"/>
          <a:chExt cx="0" cy="0"/>
        </a:xfrm>
      </p:grpSpPr>
      <p:sp>
        <p:nvSpPr>
          <p:cNvPr id="10" name="内容占位符 6"/>
          <p:cNvSpPr>
            <a:spLocks noGrp="1"/>
          </p:cNvSpPr>
          <p:nvPr>
            <p:ph sz="quarter" idx="10" hasCustomPrompt="1"/>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2pPr>
            <a:lvl3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3pPr>
            <a:lvl4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4pPr>
            <a:lvl5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5pPr>
          </a:lstStyle>
          <a:p>
            <a:r>
              <a:rPr lang="en-US" altLang="zh-CN" dirty="0" smtClean="0"/>
              <a:t>Click here to edit summary</a:t>
            </a:r>
            <a:endParaRPr lang="zh-CN" altLang="en-US" dirty="0" smtClean="0"/>
          </a:p>
          <a:p>
            <a:pPr lvl="1"/>
            <a:r>
              <a:rPr lang="zh-CN" altLang="en-US" dirty="0" smtClean="0"/>
              <a:t>第二</a:t>
            </a:r>
            <a:r>
              <a:rPr lang="zh-CN" altLang="en-US" dirty="0"/>
              <a:t>级</a:t>
            </a:r>
          </a:p>
          <a:p>
            <a:pPr lvl="2"/>
            <a:r>
              <a:rPr lang="zh-CN" altLang="en-US" dirty="0"/>
              <a:t>第三级</a:t>
            </a:r>
          </a:p>
          <a:p>
            <a:pPr lvl="3"/>
            <a:r>
              <a:rPr lang="zh-CN" altLang="en-US" dirty="0"/>
              <a:t>第四级</a:t>
            </a:r>
          </a:p>
          <a:p>
            <a:pPr lvl="4"/>
            <a:r>
              <a:rPr lang="zh-CN" altLang="en-US" dirty="0"/>
              <a:t>第五级</a:t>
            </a:r>
          </a:p>
        </p:txBody>
      </p:sp>
      <p:cxnSp>
        <p:nvCxnSpPr>
          <p:cNvPr id="11"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4032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2" name="文本框 16">
            <a:extLst>
              <a:ext uri="{FF2B5EF4-FFF2-40B4-BE49-F238E27FC236}">
                <a16:creationId xmlns:a16="http://schemas.microsoft.com/office/drawing/2014/main" xmlns="" id="{568EC886-2612-1F43-AB51-21A76A078357}"/>
              </a:ext>
            </a:extLst>
          </p:cNvPr>
          <p:cNvSpPr txBox="1"/>
          <p:nvPr userDrawn="1"/>
        </p:nvSpPr>
        <p:spPr>
          <a:xfrm>
            <a:off x="918916" y="630373"/>
            <a:ext cx="4265911" cy="707886"/>
          </a:xfrm>
          <a:prstGeom prst="rect">
            <a:avLst/>
          </a:prstGeom>
          <a:noFill/>
        </p:spPr>
        <p:txBody>
          <a:bodyPr wrap="none" rtlCol="0">
            <a:spAutoFit/>
          </a:bodyPr>
          <a:lstStyle/>
          <a:p>
            <a:pPr lvl="0" fontAlgn="ctr"/>
            <a:r>
              <a:rPr lang="en-US" altLang="zh-CN" sz="40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Section Summary</a:t>
            </a:r>
            <a:endParaRPr lang="en-US" altLang="zh-CN" sz="40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226455942"/>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12#本章总结">
    <p:spTree>
      <p:nvGrpSpPr>
        <p:cNvPr id="1" name=""/>
        <p:cNvGrpSpPr/>
        <p:nvPr/>
      </p:nvGrpSpPr>
      <p:grpSpPr>
        <a:xfrm>
          <a:off x="0" y="0"/>
          <a:ext cx="0" cy="0"/>
          <a:chOff x="0" y="0"/>
          <a:chExt cx="0" cy="0"/>
        </a:xfrm>
      </p:grpSpPr>
      <p:sp>
        <p:nvSpPr>
          <p:cNvPr id="10" name="内容占位符 6"/>
          <p:cNvSpPr>
            <a:spLocks noGrp="1"/>
          </p:cNvSpPr>
          <p:nvPr>
            <p:ph sz="quarter" idx="10" hasCustomPrompt="1"/>
          </p:nvPr>
        </p:nvSpPr>
        <p:spPr>
          <a:xfrm>
            <a:off x="1019175" y="1844675"/>
            <a:ext cx="10153650" cy="4082880"/>
          </a:xfrm>
          <a:prstGeom prst="rect">
            <a:avLst/>
          </a:prstGeom>
        </p:spPr>
        <p:txBody>
          <a:bodyPr/>
          <a:lstStyle>
            <a:lvl1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1pPr>
            <a:lvl2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2pPr>
            <a:lvl3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3pPr>
            <a:lvl4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4pPr>
            <a:lvl5pPr algn="just" fontAlgn="ctr">
              <a:buClrTx/>
              <a:defRPr baseline="0">
                <a:latin typeface="Huawei Sans" panose="020C0503030203020204" pitchFamily="34" charset="0"/>
                <a:ea typeface="方正兰亭黑简体" panose="02000000000000000000" pitchFamily="2" charset="-122"/>
                <a:cs typeface="Huawei Sans" panose="020C0503030203020204" pitchFamily="34" charset="0"/>
              </a:defRPr>
            </a:lvl5pPr>
          </a:lstStyle>
          <a:p>
            <a:pPr lvl="0"/>
            <a:r>
              <a:rPr lang="en-US" altLang="zh-CN" dirty="0" smtClean="0"/>
              <a:t>Click to edit</a:t>
            </a:r>
            <a:endParaRPr lang="zh-CN" altLang="en-US" dirty="0" smtClean="0"/>
          </a:p>
          <a:p>
            <a:pPr lvl="1"/>
            <a:r>
              <a:rPr lang="zh-CN" altLang="en-US" dirty="0" smtClean="0"/>
              <a:t>第二</a:t>
            </a:r>
            <a:r>
              <a:rPr lang="zh-CN" altLang="en-US" dirty="0"/>
              <a:t>级</a:t>
            </a:r>
          </a:p>
          <a:p>
            <a:pPr lvl="2"/>
            <a:r>
              <a:rPr lang="zh-CN" altLang="en-US" dirty="0"/>
              <a:t>第三级</a:t>
            </a:r>
          </a:p>
          <a:p>
            <a:pPr lvl="3"/>
            <a:r>
              <a:rPr lang="zh-CN" altLang="en-US" dirty="0"/>
              <a:t>第四级</a:t>
            </a:r>
          </a:p>
          <a:p>
            <a:pPr lvl="4"/>
            <a:r>
              <a:rPr lang="zh-CN" altLang="en-US" dirty="0"/>
              <a:t>第五级</a:t>
            </a:r>
          </a:p>
        </p:txBody>
      </p:sp>
      <p:cxnSp>
        <p:nvCxnSpPr>
          <p:cNvPr id="9" name="直线连接符 14">
            <a:extLst>
              <a:ext uri="{FF2B5EF4-FFF2-40B4-BE49-F238E27FC236}">
                <a16:creationId xmlns:a16="http://schemas.microsoft.com/office/drawing/2014/main" xmlns="" id="{C79E9F57-49BC-DC4A-B843-36D48051C848}"/>
              </a:ext>
            </a:extLst>
          </p:cNvPr>
          <p:cNvCxnSpPr>
            <a:cxnSpLocks/>
          </p:cNvCxnSpPr>
          <p:nvPr userDrawn="1"/>
        </p:nvCxnSpPr>
        <p:spPr>
          <a:xfrm flipH="1">
            <a:off x="1029917" y="1349255"/>
            <a:ext cx="2196000" cy="0"/>
          </a:xfrm>
          <a:prstGeom prst="line">
            <a:avLst/>
          </a:prstGeom>
          <a:ln w="28575">
            <a:solidFill>
              <a:srgbClr val="C7000B"/>
            </a:solidFill>
          </a:ln>
          <a:effectLst/>
        </p:spPr>
        <p:style>
          <a:lnRef idx="2">
            <a:schemeClr val="accent1"/>
          </a:lnRef>
          <a:fillRef idx="0">
            <a:schemeClr val="accent1"/>
          </a:fillRef>
          <a:effectRef idx="1">
            <a:schemeClr val="accent1"/>
          </a:effectRef>
          <a:fontRef idx="minor">
            <a:schemeClr val="tx1"/>
          </a:fontRef>
        </p:style>
      </p:cxnSp>
      <p:sp>
        <p:nvSpPr>
          <p:cNvPr id="11" name="文本框 16">
            <a:extLst>
              <a:ext uri="{FF2B5EF4-FFF2-40B4-BE49-F238E27FC236}">
                <a16:creationId xmlns:a16="http://schemas.microsoft.com/office/drawing/2014/main" xmlns="" id="{568EC886-2612-1F43-AB51-21A76A078357}"/>
              </a:ext>
            </a:extLst>
          </p:cNvPr>
          <p:cNvSpPr txBox="1"/>
          <p:nvPr userDrawn="1"/>
        </p:nvSpPr>
        <p:spPr>
          <a:xfrm>
            <a:off x="918916" y="630373"/>
            <a:ext cx="2417650" cy="707886"/>
          </a:xfrm>
          <a:prstGeom prst="rect">
            <a:avLst/>
          </a:prstGeom>
          <a:noFill/>
        </p:spPr>
        <p:txBody>
          <a:bodyPr wrap="none" rtlCol="0">
            <a:spAutoFit/>
          </a:bodyPr>
          <a:lstStyle/>
          <a:p>
            <a:pPr algn="l" defTabSz="1001624" rtl="0" eaLnBrk="0" fontAlgn="ctr" hangingPunct="0">
              <a:spcBef>
                <a:spcPct val="0"/>
              </a:spcBef>
              <a:spcAft>
                <a:spcPct val="0"/>
              </a:spcAft>
            </a:pPr>
            <a:r>
              <a:rPr lang="en-US" altLang="zh-CN" sz="4000" b="1" kern="1200" baseline="0" dirty="0" smtClean="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rPr>
              <a:t>Summary</a:t>
            </a:r>
            <a:endParaRPr lang="en-US" altLang="zh-CN" sz="4000" b="1" kern="1200" baseline="0" dirty="0">
              <a:solidFill>
                <a:srgbClr val="404040"/>
              </a:solidFill>
              <a:latin typeface="Huawei Sans" panose="020C0503030203020204" pitchFamily="34" charset="0"/>
              <a:ea typeface="方正兰亭黑简体" panose="02000000000000000000" pitchFamily="2" charset="-122"/>
              <a:cs typeface="Huawei Sans" panose="020C0503030203020204" pitchFamily="34" charset="0"/>
            </a:endParaRPr>
          </a:p>
        </p:txBody>
      </p:sp>
    </p:spTree>
    <p:extLst>
      <p:ext uri="{BB962C8B-B14F-4D97-AF65-F5344CB8AC3E}">
        <p14:creationId xmlns:p14="http://schemas.microsoft.com/office/powerpoint/2010/main" val="39895293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Placeholder 14">
            <a:extLst>
              <a:ext uri="{FF2B5EF4-FFF2-40B4-BE49-F238E27FC236}">
                <a16:creationId xmlns:a16="http://schemas.microsoft.com/office/drawing/2014/main" xmlns="" id="{AF72FAD7-C8C3-754A-A498-D3A7EC29AB73}"/>
              </a:ext>
            </a:extLst>
          </p:cNvPr>
          <p:cNvSpPr>
            <a:spLocks noGrp="1"/>
          </p:cNvSpPr>
          <p:nvPr>
            <p:ph type="body" idx="1"/>
          </p:nvPr>
        </p:nvSpPr>
        <p:spPr>
          <a:xfrm>
            <a:off x="908954" y="6270652"/>
            <a:ext cx="1981542" cy="153611"/>
          </a:xfrm>
          <a:prstGeom prst="rect">
            <a:avLst/>
          </a:prstGeom>
        </p:spPr>
        <p:txBody>
          <a:bodyPr vert="horz" lIns="0" tIns="0" rIns="0" bIns="0" rtlCol="0">
            <a:noAutofit/>
          </a:bodyPr>
          <a:lstStyle/>
          <a:p>
            <a:pPr>
              <a:lnSpc>
                <a:spcPct val="100000"/>
              </a:lnSpc>
            </a:pPr>
            <a:r>
              <a:rPr kumimoji="1" lang="en-US" altLang="zh-CN" sz="1000" dirty="0"/>
              <a:t>Security Level:</a:t>
            </a:r>
            <a:endParaRPr lang="en-US" altLang="zh-CN" sz="1000" dirty="0"/>
          </a:p>
        </p:txBody>
      </p:sp>
      <p:pic>
        <p:nvPicPr>
          <p:cNvPr id="8" name="图片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03089" y="5976169"/>
            <a:ext cx="2257507" cy="482533"/>
          </a:xfrm>
          <a:prstGeom prst="rect">
            <a:avLst/>
          </a:prstGeom>
        </p:spPr>
      </p:pic>
      <p:grpSp>
        <p:nvGrpSpPr>
          <p:cNvPr id="30"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31"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32"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3"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4"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5"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6"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7"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8"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9"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40"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41"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42"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3"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4"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5"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46"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47"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48"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49"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50"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51"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52"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53"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54"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55"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56"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57"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58"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59"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60"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61"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62"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63"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64"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65"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66"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67"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68"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69"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70"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3376951090"/>
      </p:ext>
    </p:extLst>
  </p:cSld>
  <p:clrMap bg1="lt1" tx1="dk1" bg2="lt2" tx2="dk2" accent1="accent1" accent2="accent2" accent3="accent3" accent4="accent4" accent5="accent5" accent6="accent6" hlink="hlink" folHlink="folHlink"/>
  <p:sldLayoutIdLst>
    <p:sldLayoutId id="2147483842"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Huawei Sans" panose="020C0503030203020204" pitchFamily="34" charset="0"/>
          <a:ea typeface="方正兰亭黑简体" panose="020000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748">
          <p15:clr>
            <a:srgbClr val="F26B43"/>
          </p15:clr>
        </p15:guide>
        <p15:guide id="2" pos="574">
          <p15:clr>
            <a:srgbClr val="F26B43"/>
          </p15:clr>
        </p15:guide>
        <p15:guide id="3" orient="horz" pos="572">
          <p15:clr>
            <a:srgbClr val="F26B43"/>
          </p15:clr>
        </p15:guide>
        <p15:guide id="4" orient="horz" pos="1230">
          <p15:clr>
            <a:srgbClr val="F26B43"/>
          </p15:clr>
        </p15:guide>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23" name="TextBox 2">
            <a:extLst>
              <a:ext uri="{FF2B5EF4-FFF2-40B4-BE49-F238E27FC236}">
                <a16:creationId xmlns:a16="http://schemas.microsoft.com/office/drawing/2014/main" xmlns="" id="{6785A3D6-1271-D247-9E96-1B376F4BE7BE}"/>
              </a:ext>
            </a:extLst>
          </p:cNvPr>
          <p:cNvSpPr txBox="1"/>
          <p:nvPr userDrawn="1"/>
        </p:nvSpPr>
        <p:spPr>
          <a:xfrm>
            <a:off x="1095467" y="6356939"/>
            <a:ext cx="1463467" cy="242864"/>
          </a:xfrm>
          <a:prstGeom prst="rect">
            <a:avLst/>
          </a:prstGeom>
          <a:noFill/>
        </p:spPr>
        <p:txBody>
          <a:bodyPr wrap="square" rtlCol="0">
            <a:spAutoFit/>
          </a:bodyPr>
          <a:lstStyle/>
          <a:p>
            <a:r>
              <a:rPr lang="en-US" sz="974" b="0"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Huawei Confidential</a:t>
            </a:r>
          </a:p>
        </p:txBody>
      </p:sp>
      <p:sp>
        <p:nvSpPr>
          <p:cNvPr id="2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74" baseline="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74"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pic>
        <p:nvPicPr>
          <p:cNvPr id="25" name="图片 2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95999" y="6319870"/>
            <a:ext cx="1269075" cy="271153"/>
          </a:xfrm>
          <a:prstGeom prst="rect">
            <a:avLst/>
          </a:prstGeom>
        </p:spPr>
      </p:pic>
      <p:grpSp>
        <p:nvGrpSpPr>
          <p:cNvPr id="27"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28"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29"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0"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1"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2"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3"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4"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5"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6"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37"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38"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39"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0"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1"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2"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43"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44"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65"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66"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67"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68"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69"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70"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71"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72"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73"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74"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75"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76"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77"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78"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79"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80"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81"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82"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83"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84"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85"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86"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87"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2516831641"/>
      </p:ext>
    </p:extLst>
  </p:cSld>
  <p:clrMap bg1="lt1" tx1="dk1" bg2="lt2" tx2="dk2" accent1="accent1" accent2="accent2" accent3="accent3" accent4="accent4" accent5="accent5" accent6="accent6" hlink="hlink" folHlink="folHlink"/>
  <p:sldLayoutIdLst>
    <p:sldLayoutId id="2147483875" r:id="rId1"/>
    <p:sldLayoutId id="2147483845" r:id="rId2"/>
    <p:sldLayoutId id="2147483846" r:id="rId3"/>
    <p:sldLayoutId id="2147483847" r:id="rId4"/>
    <p:sldLayoutId id="2147483848" r:id="rId5"/>
    <p:sldLayoutId id="2147483878" r:id="rId6"/>
    <p:sldLayoutId id="2147483850" r:id="rId7"/>
    <p:sldLayoutId id="2147483851" r:id="rId8"/>
    <p:sldLayoutId id="2147483852" r:id="rId9"/>
    <p:sldLayoutId id="2147483853" r:id="rId10"/>
  </p:sldLayoutIdLst>
  <p:timing>
    <p:tnLst>
      <p:par>
        <p:cTn id="1" dur="indefinite" restart="never" nodeType="tmRoot"/>
      </p:par>
    </p:tnLst>
  </p:timing>
  <p:txStyles>
    <p:titleStyle>
      <a:lvl1pPr algn="l" defTabSz="914034" rtl="0" eaLnBrk="1" fontAlgn="ctr" latinLnBrk="0" hangingPunct="1">
        <a:lnSpc>
          <a:spcPct val="90000"/>
        </a:lnSpc>
        <a:spcBef>
          <a:spcPct val="0"/>
        </a:spcBef>
        <a:buNone/>
        <a:defRPr lang="zh-CN" altLang="en-US" sz="3200" kern="1200" baseline="0" dirty="0">
          <a:solidFill>
            <a:schemeClr val="tx1"/>
          </a:solidFill>
          <a:latin typeface="Huawei Sans" panose="020C0503030203020204" pitchFamily="34" charset="0"/>
          <a:ea typeface="方正兰亭黑简体" panose="02000000000000000000" pitchFamily="2" charset="-122"/>
          <a:cs typeface="+mn-cs"/>
        </a:defRPr>
      </a:lvl1pPr>
    </p:titleStyle>
    <p:bodyStyle>
      <a:lvl1pPr marL="302279" indent="-302279" algn="l" defTabSz="914034" rtl="0" eaLnBrk="1" fontAlgn="ctr" latinLnBrk="0" hangingPunct="1">
        <a:lnSpc>
          <a:spcPct val="140000"/>
        </a:lnSpc>
        <a:spcBef>
          <a:spcPts val="792"/>
        </a:spcBef>
        <a:buSzPct val="50000"/>
        <a:buFont typeface="Wingdings" panose="05000000000000000000" pitchFamily="2" charset="2"/>
        <a:buChar char="l"/>
        <a:defRPr sz="2199" kern="1200">
          <a:solidFill>
            <a:schemeClr val="tx1"/>
          </a:solidFill>
          <a:latin typeface="Huawei Sans" panose="020C0503030203020204" pitchFamily="34" charset="0"/>
          <a:ea typeface="方正兰亭黑简体" panose="02000000000000000000" pitchFamily="2" charset="-122"/>
          <a:cs typeface="+mn-cs"/>
        </a:defRPr>
      </a:lvl1pPr>
      <a:lvl2pPr marL="654938" indent="-251899" algn="l" defTabSz="914034" rtl="0" eaLnBrk="1" fontAlgn="ctr" latinLnBrk="0" hangingPunct="1">
        <a:lnSpc>
          <a:spcPct val="140000"/>
        </a:lnSpc>
        <a:spcBef>
          <a:spcPts val="720"/>
        </a:spcBef>
        <a:buClrTx/>
        <a:buSzPct val="50000"/>
        <a:buFont typeface="Wingdings" panose="05000000000000000000" pitchFamily="2" charset="2"/>
        <a:buChar char="p"/>
        <a:defRPr sz="1999" kern="1200">
          <a:solidFill>
            <a:schemeClr val="tx1"/>
          </a:solidFill>
          <a:latin typeface="Huawei Sans" panose="020C0503030203020204" pitchFamily="34" charset="0"/>
          <a:ea typeface="方正兰亭黑简体" panose="02000000000000000000" pitchFamily="2" charset="-122"/>
          <a:cs typeface="+mn-cs"/>
        </a:defRPr>
      </a:lvl2pPr>
      <a:lvl3pPr marL="1003998" indent="-201519" algn="l" defTabSz="914034" rtl="0" eaLnBrk="1" fontAlgn="ctr" latinLnBrk="0" hangingPunct="1">
        <a:lnSpc>
          <a:spcPct val="140000"/>
        </a:lnSpc>
        <a:spcBef>
          <a:spcPts val="648"/>
        </a:spcBef>
        <a:buClrTx/>
        <a:buSzPct val="50000"/>
        <a:buFont typeface="Wingdings" panose="05000000000000000000" pitchFamily="2" charset="2"/>
        <a:buChar char="n"/>
        <a:defRPr sz="1799" kern="1200">
          <a:solidFill>
            <a:schemeClr val="tx1"/>
          </a:solidFill>
          <a:latin typeface="Huawei Sans" panose="020C0503030203020204" pitchFamily="34" charset="0"/>
          <a:ea typeface="方正兰亭黑简体" panose="02000000000000000000" pitchFamily="2" charset="-122"/>
          <a:cs typeface="+mn-cs"/>
        </a:defRPr>
      </a:lvl3pPr>
      <a:lvl4pPr marL="1399840" indent="-197921" algn="l" defTabSz="914034" rtl="0" eaLnBrk="1" fontAlgn="ctr" latinLnBrk="0" hangingPunct="1">
        <a:lnSpc>
          <a:spcPct val="140000"/>
        </a:lnSpc>
        <a:spcBef>
          <a:spcPts val="576"/>
        </a:spcBef>
        <a:buFont typeface="Huawei Sans" panose="020C0503030203020204" pitchFamily="34" charset="0"/>
        <a:buChar char="−"/>
        <a:defRPr sz="1599" kern="1200">
          <a:solidFill>
            <a:schemeClr val="tx1"/>
          </a:solidFill>
          <a:latin typeface="Huawei Sans" panose="020C0503030203020204" pitchFamily="34" charset="0"/>
          <a:ea typeface="方正兰亭黑简体" panose="02000000000000000000" pitchFamily="2" charset="-122"/>
          <a:cs typeface="+mn-cs"/>
        </a:defRPr>
      </a:lvl4pPr>
      <a:lvl5pPr marL="1802879" indent="-201519" algn="l" defTabSz="914034" rtl="0" eaLnBrk="1" fontAlgn="ctr" latinLnBrk="0" hangingPunct="1">
        <a:lnSpc>
          <a:spcPct val="140000"/>
        </a:lnSpc>
        <a:spcBef>
          <a:spcPts val="576"/>
        </a:spcBef>
        <a:buFont typeface="Huawei Sans" panose="020C0503030203020204" pitchFamily="34" charset="0"/>
        <a:buChar char="~"/>
        <a:defRPr sz="1399" kern="1200">
          <a:solidFill>
            <a:schemeClr val="tx1"/>
          </a:solidFill>
          <a:latin typeface="Huawei Sans" panose="020C0503030203020204" pitchFamily="34" charset="0"/>
          <a:ea typeface="方正兰亭黑简体" panose="02000000000000000000" pitchFamily="2" charset="-122"/>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42">
          <p15:clr>
            <a:srgbClr val="F26B43"/>
          </p15:clr>
        </p15:guide>
        <p15:guide id="2" pos="7038">
          <p15:clr>
            <a:srgbClr val="F26B43"/>
          </p15:clr>
        </p15:guide>
        <p15:guide id="3" orient="horz" pos="2341">
          <p15:clr>
            <a:srgbClr val="F26B43"/>
          </p15:clr>
        </p15:guide>
        <p15:guide id="4" orient="horz" pos="3906">
          <p15:clr>
            <a:srgbClr val="F26B43"/>
          </p15:clr>
        </p15:guide>
        <p15:guide id="5" orient="horz" pos="1162">
          <p15:clr>
            <a:srgbClr val="F26B43"/>
          </p15:clr>
        </p15:guide>
        <p15:guide id="6" pos="3840">
          <p15:clr>
            <a:srgbClr val="F26B43"/>
          </p15:clr>
        </p15:guide>
        <p15:guide id="7" orient="horz" pos="731">
          <p15:clr>
            <a:srgbClr val="F26B43"/>
          </p15:clr>
        </p15:guide>
        <p15:guide id="8" orient="horz" pos="867">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6"/>
          <p:cNvSpPr>
            <a:spLocks noGrp="1" noChangeArrowheads="1"/>
          </p:cNvSpPr>
          <p:nvPr>
            <p:ph type="title"/>
          </p:nvPr>
        </p:nvSpPr>
        <p:spPr bwMode="auto">
          <a:xfrm>
            <a:off x="734131" y="457499"/>
            <a:ext cx="10726032" cy="980113"/>
          </a:xfrm>
          <a:prstGeom prst="rect">
            <a:avLst/>
          </a:prstGeom>
        </p:spPr>
        <p:txBody>
          <a:bodyPr lIns="0" tIns="0" rIns="0" bIns="0" anchor="t">
            <a:normAutofit/>
          </a:bodyPr>
          <a:lstStyle/>
          <a:p>
            <a:pPr marL="0" lvl="0" indent="0" defTabSz="1187798">
              <a:lnSpc>
                <a:spcPts val="3430"/>
              </a:lnSpc>
              <a:spcBef>
                <a:spcPts val="0"/>
              </a:spcBef>
              <a:buFont typeface="Arial" panose="020B0604020202020204" pitchFamily="34" charset="0"/>
            </a:pPr>
            <a:r>
              <a:rPr lang="zh-CN" altLang="en-US" dirty="0" smtClean="0"/>
              <a:t>单击此处编辑母版标题样式</a:t>
            </a:r>
            <a:endParaRPr lang="zh-CN" altLang="en-US" dirty="0"/>
          </a:p>
        </p:txBody>
      </p:sp>
      <p:sp>
        <p:nvSpPr>
          <p:cNvPr id="28" name="Rectangle 57"/>
          <p:cNvSpPr>
            <a:spLocks noGrp="1" noChangeArrowheads="1"/>
          </p:cNvSpPr>
          <p:nvPr>
            <p:ph type="body" idx="1"/>
          </p:nvPr>
        </p:nvSpPr>
        <p:spPr bwMode="auto">
          <a:xfrm>
            <a:off x="731838" y="1484313"/>
            <a:ext cx="10728325" cy="4443760"/>
          </a:xfrm>
          <a:prstGeom prst="rect">
            <a:avLst/>
          </a:prstGeom>
          <a:noFill/>
          <a:ln w="9525">
            <a:noFill/>
            <a:miter lim="800000"/>
            <a:headEnd/>
            <a:tailEnd/>
          </a:ln>
        </p:spPr>
        <p:txBody>
          <a:bodyPr vert="horz" wrap="square" lIns="80141" tIns="40071" rIns="80141" bIns="40071" numCol="1" anchor="t" anchorCtr="0" compatLnSpc="1">
            <a:prstTxWarp prst="textNoShape">
              <a:avLst/>
            </a:prstTxWarp>
          </a:bodyPr>
          <a:lstStyle/>
          <a:p>
            <a:pPr lvl="0"/>
            <a:r>
              <a:rPr lang="zh-CN" altLang="en-US" dirty="0" smtClean="0"/>
              <a:t>单击此处编辑母版文本样式</a:t>
            </a:r>
          </a:p>
          <a:p>
            <a:pPr lvl="1"/>
            <a:r>
              <a:rPr lang="zh-CN" altLang="en-US" dirty="0" smtClean="0"/>
              <a:t>第二</a:t>
            </a:r>
            <a:r>
              <a:rPr lang="zh-CN" altLang="en-US" dirty="0"/>
              <a:t>级</a:t>
            </a:r>
          </a:p>
          <a:p>
            <a:pPr lvl="2"/>
            <a:r>
              <a:rPr lang="zh-CN" altLang="en-US" dirty="0"/>
              <a:t>第三级</a:t>
            </a:r>
          </a:p>
          <a:p>
            <a:pPr lvl="3"/>
            <a:r>
              <a:rPr lang="zh-CN" altLang="en-US" dirty="0"/>
              <a:t>第四级</a:t>
            </a:r>
          </a:p>
          <a:p>
            <a:pPr lvl="4"/>
            <a:r>
              <a:rPr lang="zh-CN" altLang="en-US" dirty="0"/>
              <a:t>第五级</a:t>
            </a:r>
          </a:p>
        </p:txBody>
      </p:sp>
      <p:sp>
        <p:nvSpPr>
          <p:cNvPr id="23" name="TextBox 2">
            <a:extLst>
              <a:ext uri="{FF2B5EF4-FFF2-40B4-BE49-F238E27FC236}">
                <a16:creationId xmlns:a16="http://schemas.microsoft.com/office/drawing/2014/main" xmlns="" id="{6785A3D6-1271-D247-9E96-1B376F4BE7BE}"/>
              </a:ext>
            </a:extLst>
          </p:cNvPr>
          <p:cNvSpPr txBox="1"/>
          <p:nvPr userDrawn="1"/>
        </p:nvSpPr>
        <p:spPr>
          <a:xfrm>
            <a:off x="1095467" y="6356939"/>
            <a:ext cx="1463467" cy="242864"/>
          </a:xfrm>
          <a:prstGeom prst="rect">
            <a:avLst/>
          </a:prstGeom>
          <a:noFill/>
        </p:spPr>
        <p:txBody>
          <a:bodyPr wrap="square" rtlCol="0">
            <a:spAutoFit/>
          </a:bodyPr>
          <a:lstStyle/>
          <a:p>
            <a:r>
              <a:rPr lang="en-US" sz="974" b="0"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t>Huawei Confidential</a:t>
            </a:r>
          </a:p>
        </p:txBody>
      </p:sp>
      <p:sp>
        <p:nvSpPr>
          <p:cNvPr id="24" name="TextBox 3">
            <a:extLst>
              <a:ext uri="{FF2B5EF4-FFF2-40B4-BE49-F238E27FC236}">
                <a16:creationId xmlns:a16="http://schemas.microsoft.com/office/drawing/2014/main" xmlns="" id="{EABEE2EE-BF4D-7A4A-B3C6-9E47668CCD98}"/>
              </a:ext>
            </a:extLst>
          </p:cNvPr>
          <p:cNvSpPr txBox="1"/>
          <p:nvPr userDrawn="1"/>
        </p:nvSpPr>
        <p:spPr>
          <a:xfrm>
            <a:off x="734131" y="6402806"/>
            <a:ext cx="499729" cy="150296"/>
          </a:xfrm>
          <a:prstGeom prst="rect">
            <a:avLst/>
          </a:prstGeom>
          <a:noFill/>
        </p:spPr>
        <p:txBody>
          <a:bodyPr wrap="square" lIns="0" tIns="0" rIns="0" bIns="0" rtlCol="0">
            <a:spAutoFit/>
          </a:bodyPr>
          <a:lstStyle/>
          <a:p>
            <a:pPr marL="0" marR="0" lvl="0" indent="0" algn="l" defTabSz="890849" rtl="0" eaLnBrk="1" fontAlgn="auto" latinLnBrk="0" hangingPunct="1">
              <a:lnSpc>
                <a:spcPct val="100000"/>
              </a:lnSpc>
              <a:spcBef>
                <a:spcPts val="0"/>
              </a:spcBef>
              <a:spcAft>
                <a:spcPts val="0"/>
              </a:spcAft>
              <a:buClrTx/>
              <a:buSzTx/>
              <a:buFontTx/>
              <a:buNone/>
              <a:tabLst/>
              <a:defRPr/>
            </a:pPr>
            <a:fld id="{C3837181-38C6-AD4F-B8BA-B444770388BB}" type="slidenum">
              <a:rPr lang="en-US" sz="974" baseline="0" smtClean="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rPr>
              <a:pPr marL="0" marR="0" lvl="0" indent="0" algn="l" defTabSz="890849" rtl="0" eaLnBrk="1" fontAlgn="auto" latinLnBrk="0" hangingPunct="1">
                <a:lnSpc>
                  <a:spcPct val="100000"/>
                </a:lnSpc>
                <a:spcBef>
                  <a:spcPts val="0"/>
                </a:spcBef>
                <a:spcAft>
                  <a:spcPts val="0"/>
                </a:spcAft>
                <a:buClrTx/>
                <a:buSzTx/>
                <a:buFontTx/>
                <a:buNone/>
                <a:tabLst/>
                <a:defRPr/>
              </a:pPr>
              <a:t>‹#›</a:t>
            </a:fld>
            <a:endParaRPr lang="en-US" sz="974" baseline="0" dirty="0">
              <a:solidFill>
                <a:srgbClr val="1D1D1B"/>
              </a:solidFill>
              <a:latin typeface="Huawei Sans" panose="020C0503030203020204" pitchFamily="34" charset="0"/>
              <a:ea typeface="方正兰亭黑简体" panose="02000000000000000000" pitchFamily="2" charset="-122"/>
              <a:cs typeface="Huawei Sans" panose="020C0503030203020204" pitchFamily="34" charset="0"/>
            </a:endParaRPr>
          </a:p>
        </p:txBody>
      </p:sp>
      <p:pic>
        <p:nvPicPr>
          <p:cNvPr id="25" name="图片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195999" y="6319870"/>
            <a:ext cx="1269075" cy="271153"/>
          </a:xfrm>
          <a:prstGeom prst="rect">
            <a:avLst/>
          </a:prstGeom>
        </p:spPr>
      </p:pic>
      <p:grpSp>
        <p:nvGrpSpPr>
          <p:cNvPr id="29"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30"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31"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2"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3"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4"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5"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6"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8"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39"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40"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41"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2"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3"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4"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65"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66"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67"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68"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69"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70"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71"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72"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73"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74"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75"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76"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77"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78"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79"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80"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81"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82"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83"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84"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85"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86"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87"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88"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89"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Tree>
    <p:extLst>
      <p:ext uri="{BB962C8B-B14F-4D97-AF65-F5344CB8AC3E}">
        <p14:creationId xmlns:p14="http://schemas.microsoft.com/office/powerpoint/2010/main" val="4229503669"/>
      </p:ext>
    </p:extLst>
  </p:cSld>
  <p:clrMap bg1="lt1" tx1="dk1" bg2="lt2" tx2="dk2" accent1="accent1" accent2="accent2" accent3="accent3" accent4="accent4" accent5="accent5" accent6="accent6" hlink="hlink" folHlink="folHlink"/>
  <p:sldLayoutIdLst>
    <p:sldLayoutId id="2147483855" r:id="rId1"/>
    <p:sldLayoutId id="2147483876" r:id="rId2"/>
    <p:sldLayoutId id="2147483856" r:id="rId3"/>
    <p:sldLayoutId id="2147483877" r:id="rId4"/>
    <p:sldLayoutId id="2147483857" r:id="rId5"/>
  </p:sldLayoutIdLst>
  <p:timing>
    <p:tnLst>
      <p:par>
        <p:cTn id="1" dur="indefinite" restart="never" nodeType="tmRoot"/>
      </p:par>
    </p:tnLst>
  </p:timing>
  <p:txStyles>
    <p:titleStyle>
      <a:lvl1pPr algn="l" defTabSz="914034" rtl="0" eaLnBrk="1" fontAlgn="base" latinLnBrk="0" hangingPunct="1">
        <a:lnSpc>
          <a:spcPct val="90000"/>
        </a:lnSpc>
        <a:spcBef>
          <a:spcPct val="0"/>
        </a:spcBef>
        <a:buNone/>
        <a:defRPr lang="zh-CN" altLang="en-US" sz="3200" kern="1200" baseline="0" dirty="0">
          <a:solidFill>
            <a:schemeClr val="tx1"/>
          </a:solidFill>
          <a:latin typeface="Huawei Sans" panose="020C0503030203020204" pitchFamily="34" charset="0"/>
          <a:ea typeface="方正兰亭黑简体" panose="02000000000000000000" pitchFamily="2" charset="-122"/>
          <a:cs typeface="+mn-cs"/>
        </a:defRPr>
      </a:lvl1pPr>
    </p:titleStyle>
    <p:bodyStyle>
      <a:lvl1pPr marL="302279" indent="-302279" algn="l" defTabSz="914034" rtl="0" eaLnBrk="1" fontAlgn="ctr" latinLnBrk="0" hangingPunct="1">
        <a:lnSpc>
          <a:spcPct val="140000"/>
        </a:lnSpc>
        <a:spcBef>
          <a:spcPts val="792"/>
        </a:spcBef>
        <a:buSzPct val="50000"/>
        <a:buFont typeface="Wingdings" panose="05000000000000000000" pitchFamily="2" charset="2"/>
        <a:buChar char="l"/>
        <a:defRPr sz="2199" kern="1200" baseline="0">
          <a:solidFill>
            <a:schemeClr val="tx1"/>
          </a:solidFill>
          <a:latin typeface="Huawei Sans" panose="020C0503030203020204" pitchFamily="34" charset="0"/>
          <a:ea typeface="方正兰亭黑简体" panose="02000000000000000000" pitchFamily="2" charset="-122"/>
          <a:cs typeface="+mn-cs"/>
        </a:defRPr>
      </a:lvl1pPr>
      <a:lvl2pPr marL="654938" indent="-251899" algn="l" defTabSz="914034" rtl="0" eaLnBrk="1" fontAlgn="ctr" latinLnBrk="0" hangingPunct="1">
        <a:lnSpc>
          <a:spcPct val="140000"/>
        </a:lnSpc>
        <a:spcBef>
          <a:spcPts val="720"/>
        </a:spcBef>
        <a:buClrTx/>
        <a:buSzPct val="50000"/>
        <a:buFont typeface="Wingdings" panose="05000000000000000000" pitchFamily="2" charset="2"/>
        <a:buChar char="p"/>
        <a:defRPr sz="1999" kern="1200" baseline="0">
          <a:solidFill>
            <a:schemeClr val="tx1"/>
          </a:solidFill>
          <a:latin typeface="Huawei Sans" panose="020C0503030203020204" pitchFamily="34" charset="0"/>
          <a:ea typeface="方正兰亭黑简体" panose="02000000000000000000" pitchFamily="2" charset="-122"/>
          <a:cs typeface="+mn-cs"/>
        </a:defRPr>
      </a:lvl2pPr>
      <a:lvl3pPr marL="1003998" indent="-201519" algn="l" defTabSz="914034" rtl="0" eaLnBrk="1" fontAlgn="ctr" latinLnBrk="0" hangingPunct="1">
        <a:lnSpc>
          <a:spcPct val="140000"/>
        </a:lnSpc>
        <a:spcBef>
          <a:spcPts val="648"/>
        </a:spcBef>
        <a:buClrTx/>
        <a:buSzPct val="50000"/>
        <a:buFont typeface="Wingdings" panose="05000000000000000000" pitchFamily="2" charset="2"/>
        <a:buChar char="n"/>
        <a:defRPr sz="1799" kern="1200" baseline="0">
          <a:solidFill>
            <a:schemeClr val="tx1"/>
          </a:solidFill>
          <a:latin typeface="Huawei Sans" panose="020C0503030203020204" pitchFamily="34" charset="0"/>
          <a:ea typeface="方正兰亭黑简体" panose="02000000000000000000" pitchFamily="2" charset="-122"/>
          <a:cs typeface="+mn-cs"/>
        </a:defRPr>
      </a:lvl3pPr>
      <a:lvl4pPr marL="1399840" indent="-197921" algn="l" defTabSz="914034" rtl="0" eaLnBrk="1" fontAlgn="ctr" latinLnBrk="0" hangingPunct="1">
        <a:lnSpc>
          <a:spcPct val="140000"/>
        </a:lnSpc>
        <a:spcBef>
          <a:spcPts val="576"/>
        </a:spcBef>
        <a:buFont typeface="Huawei Sans" panose="020C0503030203020204" pitchFamily="34" charset="0"/>
        <a:buChar char="−"/>
        <a:defRPr sz="1599" kern="1200" baseline="0">
          <a:solidFill>
            <a:schemeClr val="tx1"/>
          </a:solidFill>
          <a:latin typeface="Huawei Sans" panose="020C0503030203020204" pitchFamily="34" charset="0"/>
          <a:ea typeface="方正兰亭黑简体" panose="02000000000000000000" pitchFamily="2" charset="-122"/>
          <a:cs typeface="+mn-cs"/>
        </a:defRPr>
      </a:lvl4pPr>
      <a:lvl5pPr marL="1802879" indent="-201519" algn="l" defTabSz="914034" rtl="0" eaLnBrk="1" fontAlgn="ctr" latinLnBrk="0" hangingPunct="1">
        <a:lnSpc>
          <a:spcPct val="140000"/>
        </a:lnSpc>
        <a:spcBef>
          <a:spcPts val="576"/>
        </a:spcBef>
        <a:buFont typeface="Huawei Sans" panose="020C0503030203020204" pitchFamily="34" charset="0"/>
        <a:buChar char="~"/>
        <a:defRPr sz="1399" kern="1200" baseline="0">
          <a:solidFill>
            <a:schemeClr val="tx1"/>
          </a:solidFill>
          <a:latin typeface="Huawei Sans" panose="020C0503030203020204" pitchFamily="34" charset="0"/>
          <a:ea typeface="方正兰亭黑简体" panose="02000000000000000000" pitchFamily="2" charset="-122"/>
          <a:cs typeface="+mn-cs"/>
        </a:defRPr>
      </a:lvl5pPr>
      <a:lvl6pPr marL="2513594"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611"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628"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646" indent="-228509" algn="l" defTabSz="91403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61">
          <p15:clr>
            <a:srgbClr val="F26B43"/>
          </p15:clr>
        </p15:guide>
        <p15:guide id="2" pos="7219">
          <p15:clr>
            <a:srgbClr val="F26B43"/>
          </p15:clr>
        </p15:guide>
        <p15:guide id="3" orient="horz" pos="2341">
          <p15:clr>
            <a:srgbClr val="F26B43"/>
          </p15:clr>
        </p15:guide>
        <p15:guide id="4" orient="horz" pos="3906">
          <p15:clr>
            <a:srgbClr val="F26B43"/>
          </p15:clr>
        </p15:guide>
        <p15:guide id="6" pos="3840">
          <p15:clr>
            <a:srgbClr val="F26B43"/>
          </p15:clr>
        </p15:guide>
        <p15:guide id="7" orient="horz" pos="2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pSp>
        <p:nvGrpSpPr>
          <p:cNvPr id="29" name="Group 87">
            <a:extLst>
              <a:ext uri="{FF2B5EF4-FFF2-40B4-BE49-F238E27FC236}">
                <a16:creationId xmlns:a16="http://schemas.microsoft.com/office/drawing/2014/main" xmlns="" id="{37333705-F8D6-2847-B3CB-F2FAB51E2A3B}"/>
              </a:ext>
            </a:extLst>
          </p:cNvPr>
          <p:cNvGrpSpPr>
            <a:grpSpLocks noChangeAspect="1"/>
          </p:cNvGrpSpPr>
          <p:nvPr userDrawn="1"/>
        </p:nvGrpSpPr>
        <p:grpSpPr>
          <a:xfrm>
            <a:off x="12290471" y="2625389"/>
            <a:ext cx="1963323" cy="4233515"/>
            <a:chOff x="5343885" y="-48857"/>
            <a:chExt cx="3263586" cy="7037279"/>
          </a:xfrm>
        </p:grpSpPr>
        <p:sp>
          <p:nvSpPr>
            <p:cNvPr id="30" name="矩形 13">
              <a:extLst>
                <a:ext uri="{FF2B5EF4-FFF2-40B4-BE49-F238E27FC236}">
                  <a16:creationId xmlns:a16="http://schemas.microsoft.com/office/drawing/2014/main" xmlns="" id="{B14DFA89-D483-CF47-82CC-DD86D7CAB09E}"/>
                </a:ext>
              </a:extLst>
            </p:cNvPr>
            <p:cNvSpPr/>
            <p:nvPr userDrawn="1"/>
          </p:nvSpPr>
          <p:spPr>
            <a:xfrm>
              <a:off x="5356401" y="1934171"/>
              <a:ext cx="791510" cy="664397"/>
            </a:xfrm>
            <a:prstGeom prst="rect">
              <a:avLst/>
            </a:prstGeom>
            <a:solidFill>
              <a:srgbClr val="C4005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196/0/84</a:t>
              </a:r>
            </a:p>
          </p:txBody>
        </p:sp>
        <p:sp>
          <p:nvSpPr>
            <p:cNvPr id="31" name="文本框 15">
              <a:extLst>
                <a:ext uri="{FF2B5EF4-FFF2-40B4-BE49-F238E27FC236}">
                  <a16:creationId xmlns:a16="http://schemas.microsoft.com/office/drawing/2014/main" xmlns="" id="{8223ADA0-340A-794B-93B7-24AFF612A719}"/>
                </a:ext>
              </a:extLst>
            </p:cNvPr>
            <p:cNvSpPr txBox="1"/>
            <p:nvPr userDrawn="1"/>
          </p:nvSpPr>
          <p:spPr>
            <a:xfrm>
              <a:off x="5352723" y="1694497"/>
              <a:ext cx="1052647"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公司辅助色</a:t>
              </a:r>
            </a:p>
          </p:txBody>
        </p:sp>
        <p:sp>
          <p:nvSpPr>
            <p:cNvPr id="32" name="矩形 13">
              <a:extLst>
                <a:ext uri="{FF2B5EF4-FFF2-40B4-BE49-F238E27FC236}">
                  <a16:creationId xmlns:a16="http://schemas.microsoft.com/office/drawing/2014/main" xmlns="" id="{5F63E0E3-4F22-7948-AB1A-40A84ECA92EC}"/>
                </a:ext>
              </a:extLst>
            </p:cNvPr>
            <p:cNvSpPr/>
            <p:nvPr userDrawn="1"/>
          </p:nvSpPr>
          <p:spPr>
            <a:xfrm>
              <a:off x="6184680" y="1934171"/>
              <a:ext cx="791510" cy="664397"/>
            </a:xfrm>
            <a:prstGeom prst="rect">
              <a:avLst/>
            </a:prstGeom>
            <a:solidFill>
              <a:srgbClr val="CB377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203/55/120</a:t>
              </a:r>
            </a:p>
          </p:txBody>
        </p:sp>
        <p:sp>
          <p:nvSpPr>
            <p:cNvPr id="33" name="矩形 13">
              <a:extLst>
                <a:ext uri="{FF2B5EF4-FFF2-40B4-BE49-F238E27FC236}">
                  <a16:creationId xmlns:a16="http://schemas.microsoft.com/office/drawing/2014/main" xmlns="" id="{29C4A3C6-7C7B-7140-8F73-591E9F49143F}"/>
                </a:ext>
              </a:extLst>
            </p:cNvPr>
            <p:cNvSpPr/>
            <p:nvPr userDrawn="1"/>
          </p:nvSpPr>
          <p:spPr>
            <a:xfrm>
              <a:off x="5356401" y="3403061"/>
              <a:ext cx="791510" cy="664397"/>
            </a:xfrm>
            <a:prstGeom prst="rect">
              <a:avLst/>
            </a:prstGeom>
            <a:solidFill>
              <a:srgbClr val="ED6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237/109/0</a:t>
              </a:r>
            </a:p>
          </p:txBody>
        </p:sp>
        <p:sp>
          <p:nvSpPr>
            <p:cNvPr id="34" name="矩形 13">
              <a:extLst>
                <a:ext uri="{FF2B5EF4-FFF2-40B4-BE49-F238E27FC236}">
                  <a16:creationId xmlns:a16="http://schemas.microsoft.com/office/drawing/2014/main" xmlns="" id="{BE4C9A8D-46B0-5B40-BC47-DB6C4899227F}"/>
                </a:ext>
              </a:extLst>
            </p:cNvPr>
            <p:cNvSpPr/>
            <p:nvPr userDrawn="1"/>
          </p:nvSpPr>
          <p:spPr>
            <a:xfrm>
              <a:off x="6184680" y="2673360"/>
              <a:ext cx="791510" cy="664397"/>
            </a:xfrm>
            <a:prstGeom prst="rect">
              <a:avLst/>
            </a:prstGeom>
            <a:solidFill>
              <a:srgbClr val="9936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153/54/54</a:t>
              </a:r>
            </a:p>
          </p:txBody>
        </p:sp>
        <p:sp>
          <p:nvSpPr>
            <p:cNvPr id="35" name="矩形 13">
              <a:extLst>
                <a:ext uri="{FF2B5EF4-FFF2-40B4-BE49-F238E27FC236}">
                  <a16:creationId xmlns:a16="http://schemas.microsoft.com/office/drawing/2014/main" xmlns="" id="{612F2ED4-F7A4-9E48-95E1-8D07B3BBE962}"/>
                </a:ext>
              </a:extLst>
            </p:cNvPr>
            <p:cNvSpPr/>
            <p:nvPr userDrawn="1"/>
          </p:nvSpPr>
          <p:spPr>
            <a:xfrm>
              <a:off x="5356401" y="4866463"/>
              <a:ext cx="791510" cy="664397"/>
            </a:xfrm>
            <a:prstGeom prst="rect">
              <a:avLst/>
            </a:prstGeom>
            <a:solidFill>
              <a:srgbClr val="62B23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98/178/48</a:t>
              </a:r>
            </a:p>
          </p:txBody>
        </p:sp>
        <p:sp>
          <p:nvSpPr>
            <p:cNvPr id="36" name="矩形 13">
              <a:extLst>
                <a:ext uri="{FF2B5EF4-FFF2-40B4-BE49-F238E27FC236}">
                  <a16:creationId xmlns:a16="http://schemas.microsoft.com/office/drawing/2014/main" xmlns="" id="{A9E1D476-C288-8945-A68A-1F20C557294B}"/>
                </a:ext>
              </a:extLst>
            </p:cNvPr>
            <p:cNvSpPr/>
            <p:nvPr userDrawn="1"/>
          </p:nvSpPr>
          <p:spPr>
            <a:xfrm>
              <a:off x="6184680" y="3415851"/>
              <a:ext cx="791510" cy="664397"/>
            </a:xfrm>
            <a:prstGeom prst="rect">
              <a:avLst/>
            </a:prstGeom>
            <a:solidFill>
              <a:srgbClr val="F2894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242/137/68</a:t>
              </a:r>
              <a:endParaRPr kumimoji="1" lang="mr-IN" altLang="zh-CN" sz="500" b="1" dirty="0">
                <a:solidFill>
                  <a:srgbClr val="FFFFFF"/>
                </a:solidFill>
                <a:latin typeface="Arial" charset="0"/>
                <a:ea typeface="Arial" charset="0"/>
                <a:cs typeface="Arial" charset="0"/>
              </a:endParaRPr>
            </a:p>
          </p:txBody>
        </p:sp>
        <p:sp>
          <p:nvSpPr>
            <p:cNvPr id="37" name="矩形 13">
              <a:extLst>
                <a:ext uri="{FF2B5EF4-FFF2-40B4-BE49-F238E27FC236}">
                  <a16:creationId xmlns:a16="http://schemas.microsoft.com/office/drawing/2014/main" xmlns="" id="{42823EBB-E62E-F149-AC9A-09950051F283}"/>
                </a:ext>
              </a:extLst>
            </p:cNvPr>
            <p:cNvSpPr/>
            <p:nvPr userDrawn="1"/>
          </p:nvSpPr>
          <p:spPr>
            <a:xfrm>
              <a:off x="5353240" y="184963"/>
              <a:ext cx="791510" cy="664397"/>
            </a:xfrm>
            <a:prstGeom prst="rect">
              <a:avLst/>
            </a:prstGeom>
            <a:solidFill>
              <a:srgbClr val="C700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185C</a:t>
              </a:r>
            </a:p>
            <a:p>
              <a:pPr algn="ctr">
                <a:lnSpc>
                  <a:spcPts val="620"/>
                </a:lnSpc>
                <a:spcBef>
                  <a:spcPts val="0"/>
                </a:spcBef>
              </a:pPr>
              <a:r>
                <a:rPr kumimoji="1" lang="en-US" altLang="zh-CN" sz="500" b="1" dirty="0">
                  <a:solidFill>
                    <a:schemeClr val="tx2"/>
                  </a:solidFill>
                  <a:latin typeface="Arial" charset="0"/>
                  <a:ea typeface="Arial" charset="0"/>
                  <a:cs typeface="Arial" charset="0"/>
                </a:rPr>
                <a:t>RGB </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199/0/11  </a:t>
              </a:r>
            </a:p>
          </p:txBody>
        </p:sp>
        <p:sp>
          <p:nvSpPr>
            <p:cNvPr id="38" name="文本框 15">
              <a:extLst>
                <a:ext uri="{FF2B5EF4-FFF2-40B4-BE49-F238E27FC236}">
                  <a16:creationId xmlns:a16="http://schemas.microsoft.com/office/drawing/2014/main" xmlns="" id="{EA01C299-6FF2-3642-AAEC-A1DF62D9C654}"/>
                </a:ext>
              </a:extLst>
            </p:cNvPr>
            <p:cNvSpPr txBox="1"/>
            <p:nvPr userDrawn="1"/>
          </p:nvSpPr>
          <p:spPr>
            <a:xfrm>
              <a:off x="5343885" y="-48857"/>
              <a:ext cx="726488" cy="204645"/>
            </a:xfrm>
            <a:prstGeom prst="rect">
              <a:avLst/>
            </a:prstGeom>
            <a:noFill/>
          </p:spPr>
          <p:txBody>
            <a:bodyPr wrap="square" lIns="0" tIns="0" rIns="0" bIns="0" rtlCol="0" anchor="b" anchorCtr="0">
              <a:spAutoFit/>
            </a:bodyPr>
            <a:lstStyle/>
            <a:p>
              <a:pPr algn="l">
                <a:lnSpc>
                  <a:spcPct val="100000"/>
                </a:lnSpc>
              </a:pPr>
              <a:r>
                <a:rPr kumimoji="1" lang="zh-CN" altLang="en-US" sz="800" b="0" i="0" dirty="0">
                  <a:solidFill>
                    <a:schemeClr val="tx1"/>
                  </a:solidFill>
                  <a:latin typeface="Microsoft YaHei" panose="020B0503020204020204" pitchFamily="34" charset="-122"/>
                  <a:ea typeface="Microsoft YaHei" panose="020B0503020204020204" pitchFamily="34" charset="-122"/>
                </a:rPr>
                <a:t>公司色</a:t>
              </a:r>
            </a:p>
          </p:txBody>
        </p:sp>
        <p:sp>
          <p:nvSpPr>
            <p:cNvPr id="39" name="矩形 13">
              <a:extLst>
                <a:ext uri="{FF2B5EF4-FFF2-40B4-BE49-F238E27FC236}">
                  <a16:creationId xmlns:a16="http://schemas.microsoft.com/office/drawing/2014/main" xmlns="" id="{B84AB502-165F-764A-9621-65CA8CBBEAEA}"/>
                </a:ext>
              </a:extLst>
            </p:cNvPr>
            <p:cNvSpPr/>
            <p:nvPr userDrawn="1"/>
          </p:nvSpPr>
          <p:spPr>
            <a:xfrm>
              <a:off x="5352600" y="918047"/>
              <a:ext cx="791510" cy="664397"/>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chemeClr val="tx2"/>
                  </a:solidFill>
                  <a:latin typeface="Arial" charset="0"/>
                  <a:ea typeface="Arial" charset="0"/>
                  <a:cs typeface="Arial" charset="0"/>
                </a:rPr>
                <a:t>PANTONE 186C</a:t>
              </a:r>
            </a:p>
            <a:p>
              <a:pPr algn="ctr">
                <a:lnSpc>
                  <a:spcPts val="620"/>
                </a:lnSpc>
              </a:pPr>
              <a:r>
                <a:rPr kumimoji="1" lang="en-US" altLang="zh-CN" sz="500" b="1" dirty="0">
                  <a:solidFill>
                    <a:schemeClr val="tx2"/>
                  </a:solidFill>
                  <a:latin typeface="Arial" charset="0"/>
                  <a:ea typeface="Arial" charset="0"/>
                  <a:cs typeface="Arial" charset="0"/>
                </a:rPr>
                <a:t>RGB</a:t>
              </a:r>
              <a:br>
                <a:rPr kumimoji="1" lang="en-US" altLang="zh-CN" sz="500" b="1" dirty="0">
                  <a:solidFill>
                    <a:schemeClr val="tx2"/>
                  </a:solidFill>
                  <a:latin typeface="Arial" charset="0"/>
                  <a:ea typeface="Arial" charset="0"/>
                  <a:cs typeface="Arial" charset="0"/>
                </a:rPr>
              </a:br>
              <a:r>
                <a:rPr kumimoji="1" lang="en-US" altLang="zh-CN" sz="500" b="1" dirty="0">
                  <a:solidFill>
                    <a:schemeClr val="tx2"/>
                  </a:solidFill>
                  <a:latin typeface="Arial" charset="0"/>
                  <a:ea typeface="Arial" charset="0"/>
                  <a:cs typeface="Arial" charset="0"/>
                </a:rPr>
                <a:t>200/16/46  </a:t>
              </a:r>
            </a:p>
          </p:txBody>
        </p:sp>
        <p:sp>
          <p:nvSpPr>
            <p:cNvPr id="40" name="矩形 13">
              <a:extLst>
                <a:ext uri="{FF2B5EF4-FFF2-40B4-BE49-F238E27FC236}">
                  <a16:creationId xmlns:a16="http://schemas.microsoft.com/office/drawing/2014/main" xmlns="" id="{CB8870E8-3E95-764C-B621-A168E194CC7A}"/>
                </a:ext>
              </a:extLst>
            </p:cNvPr>
            <p:cNvSpPr/>
            <p:nvPr userDrawn="1"/>
          </p:nvSpPr>
          <p:spPr>
            <a:xfrm>
              <a:off x="5354164" y="2665974"/>
              <a:ext cx="791510" cy="664397"/>
            </a:xfrm>
            <a:prstGeom prst="rect">
              <a:avLst/>
            </a:prstGeom>
            <a:solidFill>
              <a:srgbClr val="7F000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127/0/1</a:t>
              </a:r>
            </a:p>
          </p:txBody>
        </p:sp>
        <p:sp>
          <p:nvSpPr>
            <p:cNvPr id="41" name="矩形 13">
              <a:extLst>
                <a:ext uri="{FF2B5EF4-FFF2-40B4-BE49-F238E27FC236}">
                  <a16:creationId xmlns:a16="http://schemas.microsoft.com/office/drawing/2014/main" xmlns="" id="{356EF69A-1936-544F-A95F-0664F4E186D5}"/>
                </a:ext>
              </a:extLst>
            </p:cNvPr>
            <p:cNvSpPr/>
            <p:nvPr userDrawn="1"/>
          </p:nvSpPr>
          <p:spPr>
            <a:xfrm>
              <a:off x="5354164" y="4134866"/>
              <a:ext cx="791510" cy="664397"/>
            </a:xfrm>
            <a:prstGeom prst="rect">
              <a:avLst/>
            </a:prstGeom>
            <a:solidFill>
              <a:srgbClr val="FCC8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52/200/0</a:t>
              </a:r>
            </a:p>
          </p:txBody>
        </p:sp>
        <p:sp>
          <p:nvSpPr>
            <p:cNvPr id="42" name="矩形 13">
              <a:extLst>
                <a:ext uri="{FF2B5EF4-FFF2-40B4-BE49-F238E27FC236}">
                  <a16:creationId xmlns:a16="http://schemas.microsoft.com/office/drawing/2014/main" xmlns="" id="{03EBAB43-95A5-1C4A-8458-B86EB3D51FCA}"/>
                </a:ext>
              </a:extLst>
            </p:cNvPr>
            <p:cNvSpPr/>
            <p:nvPr userDrawn="1"/>
          </p:nvSpPr>
          <p:spPr>
            <a:xfrm>
              <a:off x="5354164" y="5596166"/>
              <a:ext cx="791510" cy="664397"/>
            </a:xfrm>
            <a:prstGeom prst="rect">
              <a:avLst/>
            </a:prstGeom>
            <a:solidFill>
              <a:srgbClr val="30B5C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48/181/197</a:t>
              </a:r>
            </a:p>
          </p:txBody>
        </p:sp>
        <p:sp>
          <p:nvSpPr>
            <p:cNvPr id="43" name="矩形 13">
              <a:extLst>
                <a:ext uri="{FF2B5EF4-FFF2-40B4-BE49-F238E27FC236}">
                  <a16:creationId xmlns:a16="http://schemas.microsoft.com/office/drawing/2014/main" xmlns="" id="{371A8520-F934-304C-B57F-B49F768694E2}"/>
                </a:ext>
              </a:extLst>
            </p:cNvPr>
            <p:cNvSpPr/>
            <p:nvPr userDrawn="1"/>
          </p:nvSpPr>
          <p:spPr>
            <a:xfrm>
              <a:off x="6194511" y="4866463"/>
              <a:ext cx="791510" cy="664397"/>
            </a:xfrm>
            <a:prstGeom prst="rect">
              <a:avLst/>
            </a:prstGeom>
            <a:solidFill>
              <a:srgbClr val="81C15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129/193/95</a:t>
              </a:r>
            </a:p>
          </p:txBody>
        </p:sp>
        <p:sp>
          <p:nvSpPr>
            <p:cNvPr id="44" name="矩形 13">
              <a:extLst>
                <a:ext uri="{FF2B5EF4-FFF2-40B4-BE49-F238E27FC236}">
                  <a16:creationId xmlns:a16="http://schemas.microsoft.com/office/drawing/2014/main" xmlns="" id="{B83004D7-279B-C14E-9FCF-870FA1B74FDF}"/>
                </a:ext>
              </a:extLst>
            </p:cNvPr>
            <p:cNvSpPr/>
            <p:nvPr userDrawn="1"/>
          </p:nvSpPr>
          <p:spPr>
            <a:xfrm>
              <a:off x="6192274" y="4134866"/>
              <a:ext cx="791510" cy="664397"/>
            </a:xfrm>
            <a:prstGeom prst="rect">
              <a:avLst/>
            </a:prstGeom>
            <a:solidFill>
              <a:srgbClr val="FDD35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253/211/81</a:t>
              </a:r>
            </a:p>
          </p:txBody>
        </p:sp>
        <p:sp>
          <p:nvSpPr>
            <p:cNvPr id="45" name="矩形 13">
              <a:extLst>
                <a:ext uri="{FF2B5EF4-FFF2-40B4-BE49-F238E27FC236}">
                  <a16:creationId xmlns:a16="http://schemas.microsoft.com/office/drawing/2014/main" xmlns="" id="{99635968-4E69-CC41-9D78-6DF253FE3035}"/>
                </a:ext>
              </a:extLst>
            </p:cNvPr>
            <p:cNvSpPr/>
            <p:nvPr userDrawn="1"/>
          </p:nvSpPr>
          <p:spPr>
            <a:xfrm>
              <a:off x="6192274" y="5596166"/>
              <a:ext cx="791510" cy="664397"/>
            </a:xfrm>
            <a:prstGeom prst="rect">
              <a:avLst/>
            </a:prstGeom>
            <a:solidFill>
              <a:srgbClr val="56C4D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86/196/210</a:t>
              </a:r>
            </a:p>
          </p:txBody>
        </p:sp>
        <p:sp>
          <p:nvSpPr>
            <p:cNvPr id="46" name="矩形 13">
              <a:extLst>
                <a:ext uri="{FF2B5EF4-FFF2-40B4-BE49-F238E27FC236}">
                  <a16:creationId xmlns:a16="http://schemas.microsoft.com/office/drawing/2014/main" xmlns="" id="{BDBE4949-07B7-F046-AD95-68E4B0C11CCD}"/>
                </a:ext>
              </a:extLst>
            </p:cNvPr>
            <p:cNvSpPr/>
            <p:nvPr/>
          </p:nvSpPr>
          <p:spPr>
            <a:xfrm>
              <a:off x="6186245" y="184963"/>
              <a:ext cx="791510" cy="664397"/>
            </a:xfrm>
            <a:prstGeom prst="rect">
              <a:avLst/>
            </a:prstGeom>
            <a:solidFill>
              <a:srgbClr val="D339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211/57/65</a:t>
              </a:r>
            </a:p>
          </p:txBody>
        </p:sp>
        <p:sp>
          <p:nvSpPr>
            <p:cNvPr id="47" name="矩形 13">
              <a:extLst>
                <a:ext uri="{FF2B5EF4-FFF2-40B4-BE49-F238E27FC236}">
                  <a16:creationId xmlns:a16="http://schemas.microsoft.com/office/drawing/2014/main" xmlns="" id="{AA9F9E00-6A31-F14B-A2E4-79908835FD14}"/>
                </a:ext>
              </a:extLst>
            </p:cNvPr>
            <p:cNvSpPr/>
            <p:nvPr/>
          </p:nvSpPr>
          <p:spPr>
            <a:xfrm>
              <a:off x="6185604" y="918047"/>
              <a:ext cx="791510" cy="664397"/>
            </a:xfrm>
            <a:prstGeom prst="rect">
              <a:avLst/>
            </a:prstGeom>
            <a:solidFill>
              <a:srgbClr val="D3385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211/56/89</a:t>
              </a:r>
            </a:p>
          </p:txBody>
        </p:sp>
        <p:sp>
          <p:nvSpPr>
            <p:cNvPr id="48" name="矩形 13">
              <a:extLst>
                <a:ext uri="{FF2B5EF4-FFF2-40B4-BE49-F238E27FC236}">
                  <a16:creationId xmlns:a16="http://schemas.microsoft.com/office/drawing/2014/main" xmlns="" id="{38715A31-485E-B744-B409-43F9F04B48F7}"/>
                </a:ext>
              </a:extLst>
            </p:cNvPr>
            <p:cNvSpPr/>
            <p:nvPr/>
          </p:nvSpPr>
          <p:spPr>
            <a:xfrm>
              <a:off x="6996262" y="1934171"/>
              <a:ext cx="791510" cy="664397"/>
            </a:xfrm>
            <a:prstGeom prst="rect">
              <a:avLst/>
            </a:prstGeom>
            <a:solidFill>
              <a:srgbClr val="DD80A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221/128/170</a:t>
              </a:r>
            </a:p>
          </p:txBody>
        </p:sp>
        <p:sp>
          <p:nvSpPr>
            <p:cNvPr id="49" name="矩形 13">
              <a:extLst>
                <a:ext uri="{FF2B5EF4-FFF2-40B4-BE49-F238E27FC236}">
                  <a16:creationId xmlns:a16="http://schemas.microsoft.com/office/drawing/2014/main" xmlns="" id="{4AE1609B-25DD-2C4A-B05B-D18ADBC39C71}"/>
                </a:ext>
              </a:extLst>
            </p:cNvPr>
            <p:cNvSpPr/>
            <p:nvPr/>
          </p:nvSpPr>
          <p:spPr>
            <a:xfrm>
              <a:off x="6996262" y="2673360"/>
              <a:ext cx="791510" cy="664397"/>
            </a:xfrm>
            <a:prstGeom prst="rect">
              <a:avLst/>
            </a:prstGeom>
            <a:solidFill>
              <a:srgbClr val="BF808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191/128/130</a:t>
              </a:r>
            </a:p>
          </p:txBody>
        </p:sp>
        <p:sp>
          <p:nvSpPr>
            <p:cNvPr id="50" name="矩形 13">
              <a:extLst>
                <a:ext uri="{FF2B5EF4-FFF2-40B4-BE49-F238E27FC236}">
                  <a16:creationId xmlns:a16="http://schemas.microsoft.com/office/drawing/2014/main" xmlns="" id="{ECE90F9F-DBBC-0B49-A42C-8B62397E473E}"/>
                </a:ext>
              </a:extLst>
            </p:cNvPr>
            <p:cNvSpPr/>
            <p:nvPr/>
          </p:nvSpPr>
          <p:spPr>
            <a:xfrm>
              <a:off x="6996262" y="3415851"/>
              <a:ext cx="791510" cy="664397"/>
            </a:xfrm>
            <a:prstGeom prst="rect">
              <a:avLst/>
            </a:prstGeom>
            <a:solidFill>
              <a:srgbClr val="F6B78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246/183/140</a:t>
              </a:r>
              <a:endParaRPr kumimoji="1" lang="mr-IN" altLang="zh-CN" sz="500" b="1" dirty="0">
                <a:solidFill>
                  <a:srgbClr val="595757"/>
                </a:solidFill>
                <a:latin typeface="Arial" charset="0"/>
                <a:ea typeface="Arial" charset="0"/>
                <a:cs typeface="Arial" charset="0"/>
              </a:endParaRPr>
            </a:p>
          </p:txBody>
        </p:sp>
        <p:sp>
          <p:nvSpPr>
            <p:cNvPr id="51" name="矩形 13">
              <a:extLst>
                <a:ext uri="{FF2B5EF4-FFF2-40B4-BE49-F238E27FC236}">
                  <a16:creationId xmlns:a16="http://schemas.microsoft.com/office/drawing/2014/main" xmlns="" id="{D5B387BA-F8B8-B54E-966E-F24E271747C4}"/>
                </a:ext>
              </a:extLst>
            </p:cNvPr>
            <p:cNvSpPr/>
            <p:nvPr/>
          </p:nvSpPr>
          <p:spPr>
            <a:xfrm>
              <a:off x="7006093" y="4866463"/>
              <a:ext cx="791510" cy="664397"/>
            </a:xfrm>
            <a:prstGeom prst="rect">
              <a:avLst/>
            </a:prstGeom>
            <a:solidFill>
              <a:srgbClr val="AFD89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176/216/156</a:t>
              </a:r>
            </a:p>
          </p:txBody>
        </p:sp>
        <p:sp>
          <p:nvSpPr>
            <p:cNvPr id="52" name="矩形 13">
              <a:extLst>
                <a:ext uri="{FF2B5EF4-FFF2-40B4-BE49-F238E27FC236}">
                  <a16:creationId xmlns:a16="http://schemas.microsoft.com/office/drawing/2014/main" xmlns="" id="{E6C9B99E-8C1C-2B49-B82E-3C754B8E5C02}"/>
                </a:ext>
              </a:extLst>
            </p:cNvPr>
            <p:cNvSpPr/>
            <p:nvPr/>
          </p:nvSpPr>
          <p:spPr>
            <a:xfrm>
              <a:off x="7003856" y="4134866"/>
              <a:ext cx="791510" cy="664397"/>
            </a:xfrm>
            <a:prstGeom prst="rect">
              <a:avLst/>
            </a:prstGeom>
            <a:solidFill>
              <a:srgbClr val="FDE39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253/227/181</a:t>
              </a:r>
            </a:p>
          </p:txBody>
        </p:sp>
        <p:sp>
          <p:nvSpPr>
            <p:cNvPr id="53" name="矩形 13">
              <a:extLst>
                <a:ext uri="{FF2B5EF4-FFF2-40B4-BE49-F238E27FC236}">
                  <a16:creationId xmlns:a16="http://schemas.microsoft.com/office/drawing/2014/main" xmlns="" id="{0106BFA2-9DE1-3A42-A6C6-69BCE0FA34F4}"/>
                </a:ext>
              </a:extLst>
            </p:cNvPr>
            <p:cNvSpPr/>
            <p:nvPr/>
          </p:nvSpPr>
          <p:spPr>
            <a:xfrm>
              <a:off x="7003856" y="5596166"/>
              <a:ext cx="791510" cy="664397"/>
            </a:xfrm>
            <a:prstGeom prst="rect">
              <a:avLst/>
            </a:prstGeom>
            <a:solidFill>
              <a:srgbClr val="94DAE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148/218/226</a:t>
              </a:r>
            </a:p>
          </p:txBody>
        </p:sp>
        <p:sp>
          <p:nvSpPr>
            <p:cNvPr id="54" name="矩形 13">
              <a:extLst>
                <a:ext uri="{FF2B5EF4-FFF2-40B4-BE49-F238E27FC236}">
                  <a16:creationId xmlns:a16="http://schemas.microsoft.com/office/drawing/2014/main" xmlns="" id="{F760C1C5-4342-C346-A7D2-D101978EDF66}"/>
                </a:ext>
              </a:extLst>
            </p:cNvPr>
            <p:cNvSpPr/>
            <p:nvPr/>
          </p:nvSpPr>
          <p:spPr>
            <a:xfrm>
              <a:off x="6997826" y="184963"/>
              <a:ext cx="791510" cy="664397"/>
            </a:xfrm>
            <a:prstGeom prst="rect">
              <a:avLst/>
            </a:prstGeom>
            <a:solidFill>
              <a:srgbClr val="E28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226/129/137</a:t>
              </a:r>
            </a:p>
          </p:txBody>
        </p:sp>
        <p:sp>
          <p:nvSpPr>
            <p:cNvPr id="55" name="矩形 13">
              <a:extLst>
                <a:ext uri="{FF2B5EF4-FFF2-40B4-BE49-F238E27FC236}">
                  <a16:creationId xmlns:a16="http://schemas.microsoft.com/office/drawing/2014/main" xmlns="" id="{5BB50A4A-0B64-7E4C-824C-1EBCA1A992CF}"/>
                </a:ext>
              </a:extLst>
            </p:cNvPr>
            <p:cNvSpPr/>
            <p:nvPr/>
          </p:nvSpPr>
          <p:spPr>
            <a:xfrm>
              <a:off x="6997185" y="918047"/>
              <a:ext cx="791510" cy="664397"/>
            </a:xfrm>
            <a:prstGeom prst="rect">
              <a:avLst/>
            </a:prstGeom>
            <a:solidFill>
              <a:srgbClr val="E2819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226/129/152</a:t>
              </a:r>
            </a:p>
          </p:txBody>
        </p:sp>
        <p:sp>
          <p:nvSpPr>
            <p:cNvPr id="56" name="矩形 13">
              <a:extLst>
                <a:ext uri="{FF2B5EF4-FFF2-40B4-BE49-F238E27FC236}">
                  <a16:creationId xmlns:a16="http://schemas.microsoft.com/office/drawing/2014/main" xmlns="" id="{756A7E25-6C44-8A44-A8C5-61D19BC9EDAF}"/>
                </a:ext>
              </a:extLst>
            </p:cNvPr>
            <p:cNvSpPr/>
            <p:nvPr userDrawn="1"/>
          </p:nvSpPr>
          <p:spPr>
            <a:xfrm>
              <a:off x="7806130" y="1934171"/>
              <a:ext cx="791510" cy="664397"/>
            </a:xfrm>
            <a:prstGeom prst="rect">
              <a:avLst/>
            </a:prstGeom>
            <a:solidFill>
              <a:srgbClr val="EBB3C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235/179/204</a:t>
              </a:r>
            </a:p>
          </p:txBody>
        </p:sp>
        <p:sp>
          <p:nvSpPr>
            <p:cNvPr id="57" name="矩形 13">
              <a:extLst>
                <a:ext uri="{FF2B5EF4-FFF2-40B4-BE49-F238E27FC236}">
                  <a16:creationId xmlns:a16="http://schemas.microsoft.com/office/drawing/2014/main" xmlns="" id="{96588389-39CD-DF4E-B9AC-92091E25724E}"/>
                </a:ext>
              </a:extLst>
            </p:cNvPr>
            <p:cNvSpPr/>
            <p:nvPr/>
          </p:nvSpPr>
          <p:spPr>
            <a:xfrm>
              <a:off x="7806130" y="2673360"/>
              <a:ext cx="791510" cy="664397"/>
            </a:xfrm>
            <a:prstGeom prst="rect">
              <a:avLst/>
            </a:prstGeom>
            <a:solidFill>
              <a:srgbClr val="D8B3B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78" rtl="0" eaLnBrk="1" fontAlgn="auto" latinLnBrk="0" hangingPunct="1">
                <a:lnSpc>
                  <a:spcPts val="620"/>
                </a:lnSpc>
                <a:spcBef>
                  <a:spcPts val="0"/>
                </a:spcBef>
                <a:spcAft>
                  <a:spcPts val="0"/>
                </a:spcAft>
                <a:buClrTx/>
                <a:buSzTx/>
                <a:buFontTx/>
                <a:buNone/>
                <a:tabLst/>
                <a:defRPr/>
              </a:pPr>
              <a:r>
                <a:rPr kumimoji="1" lang="en-US" altLang="zh-CN" sz="500" b="1" dirty="0">
                  <a:solidFill>
                    <a:srgbClr val="595757"/>
                  </a:solidFill>
                  <a:latin typeface="Arial" charset="0"/>
                  <a:ea typeface="Arial" charset="0"/>
                  <a:cs typeface="Arial" charset="0"/>
                </a:rPr>
                <a:t>RGB 216/179/179</a:t>
              </a:r>
            </a:p>
          </p:txBody>
        </p:sp>
        <p:sp>
          <p:nvSpPr>
            <p:cNvPr id="58" name="矩形 13">
              <a:extLst>
                <a:ext uri="{FF2B5EF4-FFF2-40B4-BE49-F238E27FC236}">
                  <a16:creationId xmlns:a16="http://schemas.microsoft.com/office/drawing/2014/main" xmlns="" id="{20725C9F-31AE-DB44-B70A-B4ECDEC0BC00}"/>
                </a:ext>
              </a:extLst>
            </p:cNvPr>
            <p:cNvSpPr/>
            <p:nvPr/>
          </p:nvSpPr>
          <p:spPr>
            <a:xfrm>
              <a:off x="7806130" y="3415851"/>
              <a:ext cx="791510" cy="664397"/>
            </a:xfrm>
            <a:prstGeom prst="rect">
              <a:avLst/>
            </a:prstGeom>
            <a:solidFill>
              <a:srgbClr val="FAD3B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250/211/187</a:t>
              </a:r>
              <a:endParaRPr kumimoji="1" lang="mr-IN" altLang="zh-CN" sz="500" b="1" dirty="0">
                <a:solidFill>
                  <a:srgbClr val="595757"/>
                </a:solidFill>
                <a:latin typeface="Arial" charset="0"/>
                <a:ea typeface="Arial" charset="0"/>
                <a:cs typeface="Arial" charset="0"/>
              </a:endParaRPr>
            </a:p>
          </p:txBody>
        </p:sp>
        <p:sp>
          <p:nvSpPr>
            <p:cNvPr id="59" name="矩形 13">
              <a:extLst>
                <a:ext uri="{FF2B5EF4-FFF2-40B4-BE49-F238E27FC236}">
                  <a16:creationId xmlns:a16="http://schemas.microsoft.com/office/drawing/2014/main" xmlns="" id="{AC5BCC27-B68D-0743-8E0B-E25F8D01C3A4}"/>
                </a:ext>
              </a:extLst>
            </p:cNvPr>
            <p:cNvSpPr/>
            <p:nvPr/>
          </p:nvSpPr>
          <p:spPr>
            <a:xfrm>
              <a:off x="7815961" y="4866463"/>
              <a:ext cx="791510" cy="664397"/>
            </a:xfrm>
            <a:prstGeom prst="rect">
              <a:avLst/>
            </a:prstGeom>
            <a:solidFill>
              <a:srgbClr val="D0E8C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208/232/196</a:t>
              </a:r>
            </a:p>
          </p:txBody>
        </p:sp>
        <p:sp>
          <p:nvSpPr>
            <p:cNvPr id="60" name="矩形 13">
              <a:extLst>
                <a:ext uri="{FF2B5EF4-FFF2-40B4-BE49-F238E27FC236}">
                  <a16:creationId xmlns:a16="http://schemas.microsoft.com/office/drawing/2014/main" xmlns="" id="{51C2E83A-C975-6945-B2FD-5B22BBB53DB7}"/>
                </a:ext>
              </a:extLst>
            </p:cNvPr>
            <p:cNvSpPr/>
            <p:nvPr/>
          </p:nvSpPr>
          <p:spPr>
            <a:xfrm>
              <a:off x="7813724" y="4134866"/>
              <a:ext cx="791510" cy="664397"/>
            </a:xfrm>
            <a:prstGeom prst="rect">
              <a:avLst/>
            </a:prstGeom>
            <a:solidFill>
              <a:srgbClr val="FEEE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254/238/193</a:t>
              </a:r>
            </a:p>
          </p:txBody>
        </p:sp>
        <p:sp>
          <p:nvSpPr>
            <p:cNvPr id="61" name="矩形 13">
              <a:extLst>
                <a:ext uri="{FF2B5EF4-FFF2-40B4-BE49-F238E27FC236}">
                  <a16:creationId xmlns:a16="http://schemas.microsoft.com/office/drawing/2014/main" xmlns="" id="{BEE9A95F-6965-354F-A2C7-2E8C81DDA52F}"/>
                </a:ext>
              </a:extLst>
            </p:cNvPr>
            <p:cNvSpPr/>
            <p:nvPr/>
          </p:nvSpPr>
          <p:spPr>
            <a:xfrm>
              <a:off x="7813724" y="5596166"/>
              <a:ext cx="791510" cy="664397"/>
            </a:xfrm>
            <a:prstGeom prst="rect">
              <a:avLst/>
            </a:prstGeom>
            <a:solidFill>
              <a:srgbClr val="BEE9E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190/23/238</a:t>
              </a:r>
            </a:p>
          </p:txBody>
        </p:sp>
        <p:sp>
          <p:nvSpPr>
            <p:cNvPr id="62" name="矩形 13">
              <a:extLst>
                <a:ext uri="{FF2B5EF4-FFF2-40B4-BE49-F238E27FC236}">
                  <a16:creationId xmlns:a16="http://schemas.microsoft.com/office/drawing/2014/main" xmlns="" id="{509164EB-3DC4-7A4F-9E7C-06EBC981CD0A}"/>
                </a:ext>
              </a:extLst>
            </p:cNvPr>
            <p:cNvSpPr/>
            <p:nvPr/>
          </p:nvSpPr>
          <p:spPr>
            <a:xfrm>
              <a:off x="7807694" y="184963"/>
              <a:ext cx="791510" cy="664397"/>
            </a:xfrm>
            <a:prstGeom prst="rect">
              <a:avLst/>
            </a:prstGeom>
            <a:solidFill>
              <a:srgbClr val="EEB3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239/178/184</a:t>
              </a:r>
            </a:p>
          </p:txBody>
        </p:sp>
        <p:sp>
          <p:nvSpPr>
            <p:cNvPr id="63" name="矩形 13">
              <a:extLst>
                <a:ext uri="{FF2B5EF4-FFF2-40B4-BE49-F238E27FC236}">
                  <a16:creationId xmlns:a16="http://schemas.microsoft.com/office/drawing/2014/main" xmlns="" id="{667867DD-D3E6-3040-A7B5-39345C0CE2E3}"/>
                </a:ext>
              </a:extLst>
            </p:cNvPr>
            <p:cNvSpPr/>
            <p:nvPr/>
          </p:nvSpPr>
          <p:spPr>
            <a:xfrm>
              <a:off x="7807054" y="918047"/>
              <a:ext cx="791510" cy="664397"/>
            </a:xfrm>
            <a:prstGeom prst="rect">
              <a:avLst/>
            </a:prstGeom>
            <a:solidFill>
              <a:srgbClr val="EEB3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238/179/193</a:t>
              </a:r>
            </a:p>
          </p:txBody>
        </p:sp>
        <p:sp>
          <p:nvSpPr>
            <p:cNvPr id="64" name="矩形 13">
              <a:extLst>
                <a:ext uri="{FF2B5EF4-FFF2-40B4-BE49-F238E27FC236}">
                  <a16:creationId xmlns:a16="http://schemas.microsoft.com/office/drawing/2014/main" xmlns="" id="{9EE10597-3782-AB46-8453-89FA049C6C46}"/>
                </a:ext>
              </a:extLst>
            </p:cNvPr>
            <p:cNvSpPr/>
            <p:nvPr userDrawn="1"/>
          </p:nvSpPr>
          <p:spPr>
            <a:xfrm>
              <a:off x="5354169" y="6324025"/>
              <a:ext cx="513579" cy="664397"/>
            </a:xfrm>
            <a:prstGeom prst="rect">
              <a:avLst/>
            </a:prstGeom>
            <a:solidFill>
              <a:srgbClr val="22181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35/24/21</a:t>
              </a:r>
            </a:p>
          </p:txBody>
        </p:sp>
        <p:sp>
          <p:nvSpPr>
            <p:cNvPr id="65" name="矩形 13">
              <a:extLst>
                <a:ext uri="{FF2B5EF4-FFF2-40B4-BE49-F238E27FC236}">
                  <a16:creationId xmlns:a16="http://schemas.microsoft.com/office/drawing/2014/main" xmlns="" id="{966B3529-B594-884C-BED0-5887B34BBBB8}"/>
                </a:ext>
              </a:extLst>
            </p:cNvPr>
            <p:cNvSpPr/>
            <p:nvPr userDrawn="1"/>
          </p:nvSpPr>
          <p:spPr>
            <a:xfrm>
              <a:off x="5900626" y="6324025"/>
              <a:ext cx="513579" cy="664397"/>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 </a:t>
              </a:r>
            </a:p>
            <a:p>
              <a:pPr algn="ctr">
                <a:lnSpc>
                  <a:spcPts val="620"/>
                </a:lnSpc>
              </a:pPr>
              <a:r>
                <a:rPr kumimoji="1" lang="en-US" altLang="zh-CN" sz="500" b="1" dirty="0">
                  <a:solidFill>
                    <a:srgbClr val="FFFFFF"/>
                  </a:solidFill>
                  <a:latin typeface="Arial" charset="0"/>
                  <a:ea typeface="Arial" charset="0"/>
                  <a:cs typeface="Arial" charset="0"/>
                </a:rPr>
                <a:t>89/87/87</a:t>
              </a:r>
            </a:p>
          </p:txBody>
        </p:sp>
        <p:sp>
          <p:nvSpPr>
            <p:cNvPr id="66" name="矩形 13">
              <a:extLst>
                <a:ext uri="{FF2B5EF4-FFF2-40B4-BE49-F238E27FC236}">
                  <a16:creationId xmlns:a16="http://schemas.microsoft.com/office/drawing/2014/main" xmlns="" id="{0B0545C9-147F-584F-80D2-EF13876D7D33}"/>
                </a:ext>
              </a:extLst>
            </p:cNvPr>
            <p:cNvSpPr/>
            <p:nvPr userDrawn="1"/>
          </p:nvSpPr>
          <p:spPr>
            <a:xfrm>
              <a:off x="6450318" y="6324025"/>
              <a:ext cx="513579" cy="664397"/>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137/137/</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137</a:t>
              </a:r>
            </a:p>
          </p:txBody>
        </p:sp>
        <p:sp>
          <p:nvSpPr>
            <p:cNvPr id="67" name="矩形 13">
              <a:extLst>
                <a:ext uri="{FF2B5EF4-FFF2-40B4-BE49-F238E27FC236}">
                  <a16:creationId xmlns:a16="http://schemas.microsoft.com/office/drawing/2014/main" xmlns="" id="{44FD0A0B-0D45-3340-A523-465AC24134BF}"/>
                </a:ext>
              </a:extLst>
            </p:cNvPr>
            <p:cNvSpPr/>
            <p:nvPr userDrawn="1"/>
          </p:nvSpPr>
          <p:spPr>
            <a:xfrm>
              <a:off x="6998296" y="6324025"/>
              <a:ext cx="513579" cy="664397"/>
            </a:xfrm>
            <a:prstGeom prst="rect">
              <a:avLst/>
            </a:prstGeom>
            <a:solidFill>
              <a:srgbClr val="B5B5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FFFFFF"/>
                  </a:solidFill>
                  <a:latin typeface="Arial" charset="0"/>
                  <a:ea typeface="Arial" charset="0"/>
                  <a:cs typeface="Arial" charset="0"/>
                </a:rPr>
                <a:t>RGB</a:t>
              </a:r>
            </a:p>
            <a:p>
              <a:pPr algn="ctr">
                <a:lnSpc>
                  <a:spcPts val="620"/>
                </a:lnSpc>
              </a:pPr>
              <a:r>
                <a:rPr kumimoji="1" lang="en-US" altLang="zh-CN" sz="500" b="1" dirty="0">
                  <a:solidFill>
                    <a:srgbClr val="FFFFFF"/>
                  </a:solidFill>
                  <a:latin typeface="Arial" charset="0"/>
                  <a:ea typeface="Arial" charset="0"/>
                  <a:cs typeface="Arial" charset="0"/>
                </a:rPr>
                <a:t>181/181/</a:t>
              </a:r>
              <a:br>
                <a:rPr kumimoji="1" lang="en-US" altLang="zh-CN" sz="500" b="1" dirty="0">
                  <a:solidFill>
                    <a:srgbClr val="FFFFFF"/>
                  </a:solidFill>
                  <a:latin typeface="Arial" charset="0"/>
                  <a:ea typeface="Arial" charset="0"/>
                  <a:cs typeface="Arial" charset="0"/>
                </a:rPr>
              </a:br>
              <a:r>
                <a:rPr kumimoji="1" lang="en-US" altLang="zh-CN" sz="500" b="1" dirty="0">
                  <a:solidFill>
                    <a:srgbClr val="FFFFFF"/>
                  </a:solidFill>
                  <a:latin typeface="Arial" charset="0"/>
                  <a:ea typeface="Arial" charset="0"/>
                  <a:cs typeface="Arial" charset="0"/>
                </a:rPr>
                <a:t>181</a:t>
              </a:r>
            </a:p>
          </p:txBody>
        </p:sp>
        <p:sp>
          <p:nvSpPr>
            <p:cNvPr id="68" name="矩形 13">
              <a:extLst>
                <a:ext uri="{FF2B5EF4-FFF2-40B4-BE49-F238E27FC236}">
                  <a16:creationId xmlns:a16="http://schemas.microsoft.com/office/drawing/2014/main" xmlns="" id="{2C404A07-276B-3648-BB25-4EDB5905448C}"/>
                </a:ext>
              </a:extLst>
            </p:cNvPr>
            <p:cNvSpPr/>
            <p:nvPr userDrawn="1"/>
          </p:nvSpPr>
          <p:spPr>
            <a:xfrm>
              <a:off x="7541580" y="6324025"/>
              <a:ext cx="513579" cy="664397"/>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 221/221/</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221</a:t>
              </a:r>
            </a:p>
          </p:txBody>
        </p:sp>
        <p:sp>
          <p:nvSpPr>
            <p:cNvPr id="69" name="矩形 13">
              <a:extLst>
                <a:ext uri="{FF2B5EF4-FFF2-40B4-BE49-F238E27FC236}">
                  <a16:creationId xmlns:a16="http://schemas.microsoft.com/office/drawing/2014/main" xmlns="" id="{72B0F29C-A346-8946-9B8E-8F1B9DFF7AD0}"/>
                </a:ext>
              </a:extLst>
            </p:cNvPr>
            <p:cNvSpPr/>
            <p:nvPr userDrawn="1"/>
          </p:nvSpPr>
          <p:spPr>
            <a:xfrm>
              <a:off x="8083608" y="6324025"/>
              <a:ext cx="513579" cy="664397"/>
            </a:xfrm>
            <a:prstGeom prst="rect">
              <a:avLst/>
            </a:prstGeom>
            <a:solidFill>
              <a:srgbClr val="FFFFFF"/>
            </a:solidFill>
            <a:ln w="6350">
              <a:solidFill>
                <a:srgbClr val="B5B5B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20"/>
                </a:lnSpc>
              </a:pPr>
              <a:r>
                <a:rPr kumimoji="1" lang="en-US" altLang="zh-CN" sz="500" b="1" dirty="0">
                  <a:solidFill>
                    <a:srgbClr val="595757"/>
                  </a:solidFill>
                  <a:latin typeface="Arial" charset="0"/>
                  <a:ea typeface="Arial" charset="0"/>
                  <a:cs typeface="Arial" charset="0"/>
                </a:rPr>
                <a:t>RGB</a:t>
              </a:r>
            </a:p>
            <a:p>
              <a:pPr algn="ctr">
                <a:lnSpc>
                  <a:spcPts val="620"/>
                </a:lnSpc>
              </a:pPr>
              <a:r>
                <a:rPr kumimoji="1" lang="en-US" altLang="zh-CN" sz="500" b="1" dirty="0">
                  <a:solidFill>
                    <a:srgbClr val="595757"/>
                  </a:solidFill>
                  <a:latin typeface="Arial" charset="0"/>
                  <a:ea typeface="Arial" charset="0"/>
                  <a:cs typeface="Arial" charset="0"/>
                </a:rPr>
                <a:t>255/255/</a:t>
              </a:r>
              <a:br>
                <a:rPr kumimoji="1" lang="en-US" altLang="zh-CN" sz="500" b="1" dirty="0">
                  <a:solidFill>
                    <a:srgbClr val="595757"/>
                  </a:solidFill>
                  <a:latin typeface="Arial" charset="0"/>
                  <a:ea typeface="Arial" charset="0"/>
                  <a:cs typeface="Arial" charset="0"/>
                </a:rPr>
              </a:br>
              <a:r>
                <a:rPr kumimoji="1" lang="en-US" altLang="zh-CN" sz="500" b="1" dirty="0">
                  <a:solidFill>
                    <a:srgbClr val="595757"/>
                  </a:solidFill>
                  <a:latin typeface="Arial" charset="0"/>
                  <a:ea typeface="Arial" charset="0"/>
                  <a:cs typeface="Arial" charset="0"/>
                </a:rPr>
                <a:t>255</a:t>
              </a:r>
            </a:p>
          </p:txBody>
        </p:sp>
      </p:grpSp>
      <p:sp>
        <p:nvSpPr>
          <p:cNvPr id="70" name="Title Placeholder 1">
            <a:extLst>
              <a:ext uri="{FF2B5EF4-FFF2-40B4-BE49-F238E27FC236}">
                <a16:creationId xmlns="" xmlns:a16="http://schemas.microsoft.com/office/drawing/2014/main" id="{145F1158-B1AA-8F41-AF0A-FEA0EC1874AC}"/>
              </a:ext>
            </a:extLst>
          </p:cNvPr>
          <p:cNvSpPr>
            <a:spLocks noGrp="1"/>
          </p:cNvSpPr>
          <p:nvPr>
            <p:ph type="title"/>
          </p:nvPr>
        </p:nvSpPr>
        <p:spPr>
          <a:xfrm>
            <a:off x="616573" y="1474269"/>
            <a:ext cx="3984232" cy="2816080"/>
          </a:xfrm>
          <a:prstGeom prst="rect">
            <a:avLst/>
          </a:prstGeom>
        </p:spPr>
        <p:txBody>
          <a:bodyPr vert="horz" lIns="91440" tIns="45720" rIns="91440" bIns="45720" rtlCol="0" anchor="t">
            <a:normAutofit/>
          </a:bodyPr>
          <a:lstStyle/>
          <a:p>
            <a:r>
              <a:rPr lang="en-US" dirty="0"/>
              <a:t>Click to edit Master title style</a:t>
            </a:r>
          </a:p>
        </p:txBody>
      </p:sp>
      <p:sp>
        <p:nvSpPr>
          <p:cNvPr id="71" name="Text Placeholder 1">
            <a:extLst>
              <a:ext uri="{FF2B5EF4-FFF2-40B4-BE49-F238E27FC236}">
                <a16:creationId xmlns="" xmlns:a16="http://schemas.microsoft.com/office/drawing/2014/main" id="{F8FC7CCD-75EB-9C44-BC7D-29679334A8CA}"/>
              </a:ext>
            </a:extLst>
          </p:cNvPr>
          <p:cNvSpPr txBox="1">
            <a:spLocks/>
          </p:cNvSpPr>
          <p:nvPr userDrawn="1"/>
        </p:nvSpPr>
        <p:spPr>
          <a:xfrm>
            <a:off x="7979357" y="2794960"/>
            <a:ext cx="3225168" cy="2029962"/>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065"/>
              </a:lnSpc>
            </a:pPr>
            <a:r>
              <a:rPr kumimoji="1" lang="en-US" altLang="zh-CN" sz="850" b="1" baseline="0" dirty="0" smtClean="0">
                <a:solidFill>
                  <a:srgbClr val="1D1D1B"/>
                </a:solidFill>
                <a:latin typeface="+mj-lt"/>
              </a:rPr>
              <a:t>Copyright©2020 </a:t>
            </a:r>
            <a:r>
              <a:rPr kumimoji="1" lang="en-US" altLang="zh-CN" sz="850" b="1" baseline="0" dirty="0">
                <a:solidFill>
                  <a:srgbClr val="1D1D1B"/>
                </a:solidFill>
                <a:latin typeface="+mj-lt"/>
              </a:rPr>
              <a:t>Huawei Technologies Co., Ltd.</a:t>
            </a:r>
            <a:br>
              <a:rPr kumimoji="1" lang="en-US" altLang="zh-CN" sz="850" b="1" baseline="0" dirty="0">
                <a:solidFill>
                  <a:srgbClr val="1D1D1B"/>
                </a:solidFill>
                <a:latin typeface="+mj-lt"/>
              </a:rPr>
            </a:br>
            <a:r>
              <a:rPr kumimoji="1" lang="en-US" altLang="zh-CN" sz="850" b="1" baseline="0" dirty="0">
                <a:solidFill>
                  <a:srgbClr val="1D1D1B"/>
                </a:solidFill>
                <a:latin typeface="+mj-lt"/>
              </a:rPr>
              <a:t>All Rights Reserved.</a:t>
            </a:r>
            <a:r>
              <a:rPr kumimoji="1" lang="en-US" altLang="zh-CN" sz="779" dirty="0">
                <a:solidFill>
                  <a:srgbClr val="1D1D1B"/>
                </a:solidFill>
                <a:latin typeface="+mn-lt"/>
              </a:rPr>
              <a:t/>
            </a:r>
            <a:br>
              <a:rPr kumimoji="1" lang="en-US" altLang="zh-CN" sz="779" dirty="0">
                <a:solidFill>
                  <a:srgbClr val="1D1D1B"/>
                </a:solidFill>
                <a:latin typeface="+mn-lt"/>
              </a:rPr>
            </a:br>
            <a:r>
              <a:rPr kumimoji="1" lang="en-US" altLang="zh-CN" sz="779" dirty="0">
                <a:solidFill>
                  <a:srgbClr val="1D1D1B"/>
                </a:solidFill>
                <a:latin typeface="+mn-lt"/>
              </a:rPr>
              <a:t/>
            </a:r>
            <a:br>
              <a:rPr kumimoji="1" lang="en-US" altLang="zh-CN" sz="779" dirty="0">
                <a:solidFill>
                  <a:srgbClr val="1D1D1B"/>
                </a:solidFill>
                <a:latin typeface="+mn-lt"/>
              </a:rPr>
            </a:br>
            <a:r>
              <a:rPr kumimoji="1" lang="en-US" altLang="zh-CN" sz="850" baseline="0" dirty="0">
                <a:solidFill>
                  <a:srgbClr val="1D1D1B"/>
                </a:solidFill>
                <a:latin typeface="+mn-lt"/>
                <a:cs typeface="Arial" panose="020B0604020202020204" pitchFamily="34" charset="0"/>
              </a:rPr>
              <a:t>The information in this document may contain predictive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statements including, without limitation, statements regarding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 future financial and operating results, future product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portfolio, new technology, etc. There are a number of factors that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could cause actual results and developments to differ materially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from those expressed or implied in the predictive statements.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Therefore, such information is provided for reference purpose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only and constitutes neither an offer nor an acceptance. Huawei </a:t>
            </a:r>
            <a:br>
              <a:rPr kumimoji="1" lang="en-US" altLang="zh-CN" sz="850" baseline="0" dirty="0">
                <a:solidFill>
                  <a:srgbClr val="1D1D1B"/>
                </a:solidFill>
                <a:latin typeface="+mn-lt"/>
                <a:cs typeface="Arial" panose="020B0604020202020204" pitchFamily="34" charset="0"/>
              </a:rPr>
            </a:br>
            <a:r>
              <a:rPr kumimoji="1" lang="en-US" altLang="zh-CN" sz="850" baseline="0" dirty="0">
                <a:solidFill>
                  <a:srgbClr val="1D1D1B"/>
                </a:solidFill>
                <a:latin typeface="+mn-lt"/>
                <a:cs typeface="Arial" panose="020B0604020202020204" pitchFamily="34" charset="0"/>
              </a:rPr>
              <a:t>may change the information at any time without notice. </a:t>
            </a:r>
          </a:p>
          <a:p>
            <a:pPr>
              <a:lnSpc>
                <a:spcPts val="1065"/>
              </a:lnSpc>
            </a:pPr>
            <a:endParaRPr kumimoji="1" lang="zh-CN" altLang="en-US" sz="779" dirty="0">
              <a:solidFill>
                <a:srgbClr val="1D1D1B"/>
              </a:solidFill>
              <a:latin typeface="+mn-lt"/>
            </a:endParaRPr>
          </a:p>
        </p:txBody>
      </p:sp>
      <p:sp>
        <p:nvSpPr>
          <p:cNvPr id="72" name="Subtitle 6">
            <a:extLst>
              <a:ext uri="{FF2B5EF4-FFF2-40B4-BE49-F238E27FC236}">
                <a16:creationId xmlns="" xmlns:a16="http://schemas.microsoft.com/office/drawing/2014/main" id="{12B8F806-ABD5-064C-8793-5E22C72554FD}"/>
              </a:ext>
            </a:extLst>
          </p:cNvPr>
          <p:cNvSpPr txBox="1">
            <a:spLocks/>
          </p:cNvSpPr>
          <p:nvPr userDrawn="1"/>
        </p:nvSpPr>
        <p:spPr>
          <a:xfrm>
            <a:off x="7987276" y="1631849"/>
            <a:ext cx="3477701" cy="491114"/>
          </a:xfrm>
          <a:prstGeom prst="rect">
            <a:avLst/>
          </a:prstGeom>
        </p:spPr>
        <p:txBody>
          <a:bodyPr lIns="0" tIns="0" rIns="0" bIns="0">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rgbClr val="FFFFFF"/>
                </a:solidFill>
                <a:latin typeface="Microsoft YaHei" panose="020B0503020204020204" pitchFamily="34" charset="-122"/>
                <a:ea typeface="Microsoft YaHei" panose="020B0503020204020204" pitchFamily="3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681"/>
              </a:lnSpc>
              <a:spcBef>
                <a:spcPts val="0"/>
              </a:spcBef>
            </a:pPr>
            <a:r>
              <a:rPr kumimoji="1" lang="zh-CN" altLang="en-US" sz="1300" dirty="0">
                <a:solidFill>
                  <a:srgbClr val="1D1D1B"/>
                </a:solidFill>
                <a:latin typeface="Microsoft YaHei" charset="-122"/>
                <a:ea typeface="Microsoft YaHei" charset="-122"/>
                <a:cs typeface="Microsoft YaHei" charset="-122"/>
              </a:rPr>
              <a:t>把数字世界带入每个人、每个家庭、</a:t>
            </a:r>
            <a:r>
              <a:rPr kumimoji="1" lang="en-US" altLang="zh-CN" sz="1300" dirty="0">
                <a:solidFill>
                  <a:srgbClr val="1D1D1B"/>
                </a:solidFill>
                <a:latin typeface="Microsoft YaHei" charset="-122"/>
                <a:ea typeface="Microsoft YaHei" charset="-122"/>
                <a:cs typeface="Microsoft YaHei" charset="-122"/>
              </a:rPr>
              <a:t/>
            </a:r>
            <a:br>
              <a:rPr kumimoji="1" lang="en-US" altLang="zh-CN" sz="1300" dirty="0">
                <a:solidFill>
                  <a:srgbClr val="1D1D1B"/>
                </a:solidFill>
                <a:latin typeface="Microsoft YaHei" charset="-122"/>
                <a:ea typeface="Microsoft YaHei" charset="-122"/>
                <a:cs typeface="Microsoft YaHei" charset="-122"/>
              </a:rPr>
            </a:br>
            <a:r>
              <a:rPr kumimoji="1" lang="zh-CN" altLang="en-US" sz="1300" dirty="0">
                <a:solidFill>
                  <a:srgbClr val="1D1D1B"/>
                </a:solidFill>
                <a:latin typeface="Microsoft YaHei" charset="-122"/>
                <a:ea typeface="Microsoft YaHei" charset="-122"/>
                <a:cs typeface="Microsoft YaHei" charset="-122"/>
              </a:rPr>
              <a:t>每个组织，构建万物互联的智能世界。</a:t>
            </a:r>
          </a:p>
        </p:txBody>
      </p:sp>
      <p:sp>
        <p:nvSpPr>
          <p:cNvPr id="73" name="Subtitle 6">
            <a:extLst>
              <a:ext uri="{FF2B5EF4-FFF2-40B4-BE49-F238E27FC236}">
                <a16:creationId xmlns="" xmlns:a16="http://schemas.microsoft.com/office/drawing/2014/main" id="{F1235B6F-D691-2C40-93D4-EC5427ADDFB0}"/>
              </a:ext>
            </a:extLst>
          </p:cNvPr>
          <p:cNvSpPr txBox="1">
            <a:spLocks/>
          </p:cNvSpPr>
          <p:nvPr userDrawn="1"/>
        </p:nvSpPr>
        <p:spPr>
          <a:xfrm>
            <a:off x="7977672" y="2106124"/>
            <a:ext cx="3481833" cy="582808"/>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icrosoft YaHei" panose="020B0503020204020204" pitchFamily="34" charset="-122"/>
                <a:ea typeface="Microsoft YaHei" panose="020B0503020204020204" pitchFamily="34" charset="-122"/>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94"/>
              </a:lnSpc>
            </a:pPr>
            <a:r>
              <a:rPr kumimoji="1" lang="en-US" altLang="zh-CN" sz="1200" dirty="0">
                <a:solidFill>
                  <a:srgbClr val="1D1D1B"/>
                </a:solidFill>
                <a:latin typeface="+mn-lt"/>
                <a:cs typeface="Arial" panose="020B0604020202020204" pitchFamily="34" charset="0"/>
              </a:rPr>
              <a:t>Bring digital to every person, home, and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organization for a fully connected, </a:t>
            </a:r>
            <a:br>
              <a:rPr kumimoji="1" lang="en-US" altLang="zh-CN" sz="1200" dirty="0">
                <a:solidFill>
                  <a:srgbClr val="1D1D1B"/>
                </a:solidFill>
                <a:latin typeface="+mn-lt"/>
                <a:cs typeface="Arial" panose="020B0604020202020204" pitchFamily="34" charset="0"/>
              </a:rPr>
            </a:br>
            <a:r>
              <a:rPr kumimoji="1" lang="en-US" altLang="zh-CN" sz="1200" dirty="0">
                <a:solidFill>
                  <a:srgbClr val="1D1D1B"/>
                </a:solidFill>
                <a:latin typeface="+mn-lt"/>
                <a:cs typeface="Arial" panose="020B0604020202020204" pitchFamily="34" charset="0"/>
              </a:rPr>
              <a:t>intelligent world.</a:t>
            </a:r>
            <a:endParaRPr kumimoji="1" lang="zh-CN" altLang="en-US" sz="1200" dirty="0">
              <a:solidFill>
                <a:srgbClr val="1D1D1B"/>
              </a:solidFill>
              <a:latin typeface="+mn-lt"/>
              <a:ea typeface="Microsoft YaHei" charset="-122"/>
              <a:cs typeface="Microsoft YaHei" charset="-122"/>
            </a:endParaRPr>
          </a:p>
        </p:txBody>
      </p:sp>
      <p:pic>
        <p:nvPicPr>
          <p:cNvPr id="74" name="图片 7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75497" y="5251150"/>
            <a:ext cx="1869596" cy="399462"/>
          </a:xfrm>
          <a:prstGeom prst="rect">
            <a:avLst/>
          </a:prstGeom>
        </p:spPr>
      </p:pic>
    </p:spTree>
    <p:extLst>
      <p:ext uri="{BB962C8B-B14F-4D97-AF65-F5344CB8AC3E}">
        <p14:creationId xmlns:p14="http://schemas.microsoft.com/office/powerpoint/2010/main" val="154100982"/>
      </p:ext>
    </p:extLst>
  </p:cSld>
  <p:clrMap bg1="lt1" tx1="dk1" bg2="lt2" tx2="dk2" accent1="accent1" accent2="accent2" accent3="accent3" accent4="accent4" accent5="accent5" accent6="accent6" hlink="hlink" folHlink="folHlink"/>
  <p:sldLayoutIdLst>
    <p:sldLayoutId id="2147483859" r:id="rId1"/>
  </p:sldLayoutIdLst>
  <p:timing>
    <p:tnLst>
      <p:par>
        <p:cTn id="1" dur="indefinite" restart="never" nodeType="tmRoot"/>
      </p:par>
    </p:tnLst>
  </p:timing>
  <p:hf hdr="0" ftr="0" dt="0"/>
  <p:txStyles>
    <p:titleStyle>
      <a:lvl1pPr algn="l" defTabSz="1187323" rtl="0" eaLnBrk="1" latinLnBrk="0" hangingPunct="1">
        <a:lnSpc>
          <a:spcPct val="90000"/>
        </a:lnSpc>
        <a:spcBef>
          <a:spcPct val="0"/>
        </a:spcBef>
        <a:buNone/>
        <a:defRPr sz="4998" b="0" kern="1200">
          <a:solidFill>
            <a:schemeClr val="tx1"/>
          </a:solidFill>
          <a:latin typeface="Huawei Sans" panose="020C0503030203020204" pitchFamily="34" charset="0"/>
          <a:ea typeface="方正兰亭黑简体" panose="02000000000000000000" pitchFamily="2" charset="-122"/>
          <a:cs typeface="Huawei Sans" panose="020C0503030203020204" pitchFamily="34" charset="0"/>
        </a:defRPr>
      </a:lvl1pPr>
    </p:titleStyle>
    <p:bodyStyle>
      <a:lvl1pPr marL="0" indent="0" algn="l" defTabSz="1187323" rtl="0" eaLnBrk="1" latinLnBrk="0" hangingPunct="1">
        <a:lnSpc>
          <a:spcPct val="90000"/>
        </a:lnSpc>
        <a:spcBef>
          <a:spcPts val="1298"/>
        </a:spcBef>
        <a:buFont typeface="Arial" panose="020B0604020202020204" pitchFamily="34" charset="0"/>
        <a:buNone/>
        <a:defRPr sz="1818" kern="1200">
          <a:solidFill>
            <a:srgbClr val="FFFFFF"/>
          </a:solidFill>
          <a:latin typeface="Microsoft YaHei" panose="020B0503020204020204" pitchFamily="34" charset="-122"/>
          <a:ea typeface="Microsoft YaHei" panose="020B0503020204020204" pitchFamily="34" charset="-122"/>
          <a:cs typeface="+mn-cs"/>
        </a:defRPr>
      </a:lvl1pPr>
      <a:lvl2pPr marL="593662" indent="0" algn="l" defTabSz="1187323" rtl="0" eaLnBrk="1" latinLnBrk="0" hangingPunct="1">
        <a:lnSpc>
          <a:spcPct val="90000"/>
        </a:lnSpc>
        <a:spcBef>
          <a:spcPts val="650"/>
        </a:spcBef>
        <a:buFont typeface="Arial" panose="020B0604020202020204" pitchFamily="34" charset="0"/>
        <a:buNone/>
        <a:defRPr sz="3117" kern="1200">
          <a:solidFill>
            <a:schemeClr val="tx1"/>
          </a:solidFill>
          <a:latin typeface="+mn-lt"/>
          <a:ea typeface="+mn-ea"/>
          <a:cs typeface="+mn-cs"/>
        </a:defRPr>
      </a:lvl2pPr>
      <a:lvl3pPr marL="1187323" indent="0" algn="l" defTabSz="1187323" rtl="0" eaLnBrk="1" latinLnBrk="0" hangingPunct="1">
        <a:lnSpc>
          <a:spcPct val="90000"/>
        </a:lnSpc>
        <a:spcBef>
          <a:spcPts val="650"/>
        </a:spcBef>
        <a:buFont typeface="Arial" panose="020B0604020202020204" pitchFamily="34" charset="0"/>
        <a:buNone/>
        <a:defRPr sz="2597" kern="1200">
          <a:solidFill>
            <a:schemeClr val="tx1"/>
          </a:solidFill>
          <a:latin typeface="+mn-lt"/>
          <a:ea typeface="+mn-ea"/>
          <a:cs typeface="+mn-cs"/>
        </a:defRPr>
      </a:lvl3pPr>
      <a:lvl4pPr marL="1780986" indent="0" algn="l"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4pPr>
      <a:lvl5pPr marL="2374648" indent="0" algn="l" defTabSz="1187323" rtl="0" eaLnBrk="1" latinLnBrk="0" hangingPunct="1">
        <a:lnSpc>
          <a:spcPct val="90000"/>
        </a:lnSpc>
        <a:spcBef>
          <a:spcPts val="650"/>
        </a:spcBef>
        <a:buFont typeface="Arial" panose="020B0604020202020204" pitchFamily="34" charset="0"/>
        <a:buNone/>
        <a:defRPr sz="2337" kern="1200">
          <a:solidFill>
            <a:schemeClr val="tx1"/>
          </a:solidFill>
          <a:latin typeface="+mn-lt"/>
          <a:ea typeface="+mn-ea"/>
          <a:cs typeface="+mn-cs"/>
        </a:defRPr>
      </a:lvl5pPr>
      <a:lvl6pPr marL="3265140"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6pPr>
      <a:lvl7pPr marL="3858802"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7pPr>
      <a:lvl8pPr marL="4452463"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8pPr>
      <a:lvl9pPr marL="5046125" indent="-296831" algn="l" defTabSz="1187323" rtl="0" eaLnBrk="1" latinLnBrk="0" hangingPunct="1">
        <a:lnSpc>
          <a:spcPct val="90000"/>
        </a:lnSpc>
        <a:spcBef>
          <a:spcPts val="650"/>
        </a:spcBef>
        <a:buFont typeface="Arial" panose="020B0604020202020204" pitchFamily="34" charset="0"/>
        <a:buChar char="•"/>
        <a:defRPr sz="2337" kern="1200">
          <a:solidFill>
            <a:schemeClr val="tx1"/>
          </a:solidFill>
          <a:latin typeface="+mn-lt"/>
          <a:ea typeface="+mn-ea"/>
          <a:cs typeface="+mn-cs"/>
        </a:defRPr>
      </a:lvl9pPr>
    </p:bodyStyle>
    <p:otherStyle>
      <a:defPPr>
        <a:defRPr lang="en-US"/>
      </a:defPPr>
      <a:lvl1pPr marL="0" algn="l" defTabSz="1187323" rtl="0" eaLnBrk="1" latinLnBrk="0" hangingPunct="1">
        <a:defRPr sz="2337" kern="1200">
          <a:solidFill>
            <a:schemeClr val="tx1"/>
          </a:solidFill>
          <a:latin typeface="+mn-lt"/>
          <a:ea typeface="+mn-ea"/>
          <a:cs typeface="+mn-cs"/>
        </a:defRPr>
      </a:lvl1pPr>
      <a:lvl2pPr marL="593662" algn="l" defTabSz="1187323" rtl="0" eaLnBrk="1" latinLnBrk="0" hangingPunct="1">
        <a:defRPr sz="2337" kern="1200">
          <a:solidFill>
            <a:schemeClr val="tx1"/>
          </a:solidFill>
          <a:latin typeface="+mn-lt"/>
          <a:ea typeface="+mn-ea"/>
          <a:cs typeface="+mn-cs"/>
        </a:defRPr>
      </a:lvl2pPr>
      <a:lvl3pPr marL="1187323" algn="l" defTabSz="1187323" rtl="0" eaLnBrk="1" latinLnBrk="0" hangingPunct="1">
        <a:defRPr sz="2337" kern="1200">
          <a:solidFill>
            <a:schemeClr val="tx1"/>
          </a:solidFill>
          <a:latin typeface="+mn-lt"/>
          <a:ea typeface="+mn-ea"/>
          <a:cs typeface="+mn-cs"/>
        </a:defRPr>
      </a:lvl3pPr>
      <a:lvl4pPr marL="1780986" algn="l" defTabSz="1187323" rtl="0" eaLnBrk="1" latinLnBrk="0" hangingPunct="1">
        <a:defRPr sz="2337" kern="1200">
          <a:solidFill>
            <a:schemeClr val="tx1"/>
          </a:solidFill>
          <a:latin typeface="+mn-lt"/>
          <a:ea typeface="+mn-ea"/>
          <a:cs typeface="+mn-cs"/>
        </a:defRPr>
      </a:lvl4pPr>
      <a:lvl5pPr marL="2374648" algn="l" defTabSz="1187323" rtl="0" eaLnBrk="1" latinLnBrk="0" hangingPunct="1">
        <a:defRPr sz="2337" kern="1200">
          <a:solidFill>
            <a:schemeClr val="tx1"/>
          </a:solidFill>
          <a:latin typeface="+mn-lt"/>
          <a:ea typeface="+mn-ea"/>
          <a:cs typeface="+mn-cs"/>
        </a:defRPr>
      </a:lvl5pPr>
      <a:lvl6pPr marL="2968309" algn="l" defTabSz="1187323" rtl="0" eaLnBrk="1" latinLnBrk="0" hangingPunct="1">
        <a:defRPr sz="2337" kern="1200">
          <a:solidFill>
            <a:schemeClr val="tx1"/>
          </a:solidFill>
          <a:latin typeface="+mn-lt"/>
          <a:ea typeface="+mn-ea"/>
          <a:cs typeface="+mn-cs"/>
        </a:defRPr>
      </a:lvl6pPr>
      <a:lvl7pPr marL="3561971" algn="l" defTabSz="1187323" rtl="0" eaLnBrk="1" latinLnBrk="0" hangingPunct="1">
        <a:defRPr sz="2337" kern="1200">
          <a:solidFill>
            <a:schemeClr val="tx1"/>
          </a:solidFill>
          <a:latin typeface="+mn-lt"/>
          <a:ea typeface="+mn-ea"/>
          <a:cs typeface="+mn-cs"/>
        </a:defRPr>
      </a:lvl7pPr>
      <a:lvl8pPr marL="4155634" algn="l" defTabSz="1187323" rtl="0" eaLnBrk="1" latinLnBrk="0" hangingPunct="1">
        <a:defRPr sz="2337" kern="1200">
          <a:solidFill>
            <a:schemeClr val="tx1"/>
          </a:solidFill>
          <a:latin typeface="+mn-lt"/>
          <a:ea typeface="+mn-ea"/>
          <a:cs typeface="+mn-cs"/>
        </a:defRPr>
      </a:lvl8pPr>
      <a:lvl9pPr marL="4749295" algn="l" defTabSz="1187323" rtl="0" eaLnBrk="1" latinLnBrk="0" hangingPunct="1">
        <a:defRPr sz="2337"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1">
          <p15:clr>
            <a:srgbClr val="F26B43"/>
          </p15:clr>
        </p15:guide>
        <p15:guide id="2" pos="3842">
          <p15:clr>
            <a:srgbClr val="F26B43"/>
          </p15:clr>
        </p15:guide>
        <p15:guide id="3" pos="370">
          <p15:clr>
            <a:srgbClr val="F26B43"/>
          </p15:clr>
        </p15:guide>
        <p15:guide id="4" pos="719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1.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2.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3.xml"/><Relationship Id="rId5" Type="http://schemas.openxmlformats.org/officeDocument/2006/relationships/image" Target="../media/image72.png"/><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jpeg"/><Relationship Id="rId9" Type="http://schemas.openxmlformats.org/officeDocument/2006/relationships/image" Target="../media/image7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15.xml"/><Relationship Id="rId5" Type="http://schemas.openxmlformats.org/officeDocument/2006/relationships/image" Target="../media/image85.png"/><Relationship Id="rId4" Type="http://schemas.openxmlformats.org/officeDocument/2006/relationships/image" Target="../media/image84.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15.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5.xml"/><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0.xml"/><Relationship Id="rId1" Type="http://schemas.openxmlformats.org/officeDocument/2006/relationships/slideLayout" Target="../slideLayouts/slideLayout10.xml"/><Relationship Id="rId6" Type="http://schemas.openxmlformats.org/officeDocument/2006/relationships/image" Target="../media/image95.tmp"/><Relationship Id="rId5" Type="http://schemas.openxmlformats.org/officeDocument/2006/relationships/image" Target="../media/image94.tmp"/><Relationship Id="rId4"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hyperlink" Target="https://e.huawei.com/en/" TargetMode="External"/><Relationship Id="rId2" Type="http://schemas.openxmlformats.org/officeDocument/2006/relationships/notesSlide" Target="../notesSlides/notesSlide61.xml"/><Relationship Id="rId1" Type="http://schemas.openxmlformats.org/officeDocument/2006/relationships/slideLayout" Target="../slideLayouts/slideLayout11.xml"/><Relationship Id="rId5" Type="http://schemas.openxmlformats.org/officeDocument/2006/relationships/hyperlink" Target="https://www.huawei.com/en/learning" TargetMode="External"/><Relationship Id="rId4" Type="http://schemas.openxmlformats.org/officeDocument/2006/relationships/hyperlink" Target="https://support.huawei.com/enterprise/en/index.html"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ctrTitle"/>
          </p:nvPr>
        </p:nvSpPr>
        <p:spPr/>
        <p:txBody>
          <a:bodyPr wrap="square">
            <a:noAutofit/>
          </a:bodyPr>
          <a:lstStyle/>
          <a:p>
            <a:r>
              <a:rPr lang="en-US" dirty="0" smtClean="0">
                <a:latin typeface="Huawei Sans" panose="020C0503030203020204" pitchFamily="34" charset="0"/>
              </a:rPr>
              <a:t>Intelligent Storage Components</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a:lstStyle/>
          <a:p>
            <a:endParaRPr lang="zh-CN" altLang="en-US"/>
          </a:p>
        </p:txBody>
      </p:sp>
    </p:spTree>
    <p:extLst>
      <p:ext uri="{BB962C8B-B14F-4D97-AF65-F5344CB8AC3E}">
        <p14:creationId xmlns:p14="http://schemas.microsoft.com/office/powerpoint/2010/main" val="1302283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BBU and Fan Module</a:t>
            </a:r>
            <a:endParaRPr lang="en-US" altLang="zh-CN" dirty="0">
              <a:latin typeface="Huawei Sans" panose="020C0503030203020204" pitchFamily="34" charset="0"/>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4542" y="1310543"/>
            <a:ext cx="2578357" cy="2180155"/>
          </a:xfrm>
          <a:prstGeom prst="rect">
            <a:avLst/>
          </a:prstGeom>
        </p:spPr>
      </p:pic>
      <p:sp>
        <p:nvSpPr>
          <p:cNvPr id="5" name="文本框 4"/>
          <p:cNvSpPr txBox="1"/>
          <p:nvPr/>
        </p:nvSpPr>
        <p:spPr>
          <a:xfrm>
            <a:off x="3755988" y="2860755"/>
            <a:ext cx="1499128" cy="369332"/>
          </a:xfrm>
          <a:prstGeom prst="rect">
            <a:avLst/>
          </a:prstGeom>
          <a:noFill/>
        </p:spPr>
        <p:txBody>
          <a:bodyPr wrap="square" rtlCol="0">
            <a:noAutofit/>
          </a:bodyPr>
          <a:lstStyle/>
          <a:p>
            <a:pPr fontAlgn="ctr"/>
            <a:r>
              <a:rPr lang="en-US" b="1" dirty="0" smtClean="0">
                <a:latin typeface="Huawei Sans" panose="020C0503030203020204" pitchFamily="34" charset="0"/>
              </a:rPr>
              <a:t>Fan module</a:t>
            </a:r>
            <a:endParaRPr lang="en-US" altLang="zh-CN" b="1" dirty="0">
              <a:latin typeface="Huawei Sans" panose="020C0503030203020204" pitchFamily="34" charset="0"/>
            </a:endParaRPr>
          </a:p>
        </p:txBody>
      </p:sp>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t="11212" b="9608"/>
          <a:stretch/>
        </p:blipFill>
        <p:spPr>
          <a:xfrm>
            <a:off x="5568026" y="2205759"/>
            <a:ext cx="4651826" cy="265326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9221" y="3532389"/>
            <a:ext cx="3123452" cy="2073891"/>
          </a:xfrm>
          <a:prstGeom prst="rect">
            <a:avLst/>
          </a:prstGeom>
        </p:spPr>
      </p:pic>
      <p:sp>
        <p:nvSpPr>
          <p:cNvPr id="9" name="文本框 8"/>
          <p:cNvSpPr txBox="1"/>
          <p:nvPr/>
        </p:nvSpPr>
        <p:spPr>
          <a:xfrm>
            <a:off x="6013370" y="1867204"/>
            <a:ext cx="989373" cy="307777"/>
          </a:xfrm>
          <a:prstGeom prst="rect">
            <a:avLst/>
          </a:prstGeom>
          <a:noFill/>
        </p:spPr>
        <p:txBody>
          <a:bodyPr wrap="square" rtlCol="0">
            <a:noAutofit/>
          </a:bodyPr>
          <a:lstStyle/>
          <a:p>
            <a:pPr fontAlgn="ctr"/>
            <a:r>
              <a:rPr lang="en-US" sz="1400" dirty="0" smtClean="0">
                <a:latin typeface="Huawei Sans" panose="020C0503030203020204" pitchFamily="34" charset="0"/>
              </a:rPr>
              <a:t>BBU latch</a:t>
            </a:r>
            <a:endParaRPr lang="en-US" altLang="zh-CN" sz="1400" dirty="0">
              <a:latin typeface="Huawei Sans" panose="020C0503030203020204" pitchFamily="34" charset="0"/>
            </a:endParaRPr>
          </a:p>
        </p:txBody>
      </p:sp>
      <p:sp>
        <p:nvSpPr>
          <p:cNvPr id="10" name="文本框 9"/>
          <p:cNvSpPr txBox="1"/>
          <p:nvPr/>
        </p:nvSpPr>
        <p:spPr>
          <a:xfrm>
            <a:off x="8188421" y="1851788"/>
            <a:ext cx="941283" cy="307777"/>
          </a:xfrm>
          <a:prstGeom prst="rect">
            <a:avLst/>
          </a:prstGeom>
          <a:noFill/>
        </p:spPr>
        <p:txBody>
          <a:bodyPr wrap="square" rtlCol="0">
            <a:noAutofit/>
          </a:bodyPr>
          <a:lstStyle/>
          <a:p>
            <a:pPr fontAlgn="ctr"/>
            <a:r>
              <a:rPr lang="en-US" sz="1400" dirty="0" smtClean="0">
                <a:latin typeface="Huawei Sans" panose="020C0503030203020204" pitchFamily="34" charset="0"/>
              </a:rPr>
              <a:t>Fan latch</a:t>
            </a:r>
            <a:endParaRPr lang="en-US" altLang="zh-CN" sz="1400" dirty="0">
              <a:latin typeface="Huawei Sans" panose="020C0503030203020204" pitchFamily="34" charset="0"/>
            </a:endParaRPr>
          </a:p>
        </p:txBody>
      </p:sp>
      <p:sp>
        <p:nvSpPr>
          <p:cNvPr id="11" name="文本框 10"/>
          <p:cNvSpPr txBox="1"/>
          <p:nvPr/>
        </p:nvSpPr>
        <p:spPr>
          <a:xfrm>
            <a:off x="8409789" y="4861222"/>
            <a:ext cx="2143134" cy="307777"/>
          </a:xfrm>
          <a:prstGeom prst="rect">
            <a:avLst/>
          </a:prstGeom>
          <a:noFill/>
        </p:spPr>
        <p:txBody>
          <a:bodyPr wrap="square" rtlCol="0">
            <a:noAutofit/>
          </a:bodyPr>
          <a:lstStyle/>
          <a:p>
            <a:pPr algn="ctr" fontAlgn="ctr"/>
            <a:r>
              <a:rPr lang="en-US" sz="1400" dirty="0" smtClean="0">
                <a:latin typeface="Huawei Sans" panose="020C0503030203020204" pitchFamily="34" charset="0"/>
              </a:rPr>
              <a:t>Running/Alarm indicator of the fan</a:t>
            </a:r>
            <a:endParaRPr lang="en-US" altLang="zh-CN" sz="1400" dirty="0">
              <a:latin typeface="Huawei Sans" panose="020C0503030203020204" pitchFamily="34" charset="0"/>
            </a:endParaRPr>
          </a:p>
        </p:txBody>
      </p:sp>
      <p:sp>
        <p:nvSpPr>
          <p:cNvPr id="12" name="文本框 11"/>
          <p:cNvSpPr txBox="1"/>
          <p:nvPr/>
        </p:nvSpPr>
        <p:spPr>
          <a:xfrm>
            <a:off x="5851971" y="4845778"/>
            <a:ext cx="1946857" cy="307777"/>
          </a:xfrm>
          <a:prstGeom prst="rect">
            <a:avLst/>
          </a:prstGeom>
          <a:noFill/>
        </p:spPr>
        <p:txBody>
          <a:bodyPr wrap="square" rtlCol="0">
            <a:noAutofit/>
          </a:bodyPr>
          <a:lstStyle/>
          <a:p>
            <a:pPr algn="ctr" fontAlgn="ctr"/>
            <a:r>
              <a:rPr lang="en-US" sz="1400" dirty="0" smtClean="0">
                <a:latin typeface="Huawei Sans" panose="020C0503030203020204" pitchFamily="34" charset="0"/>
              </a:rPr>
              <a:t>Running/Alarm indicator of the BBU</a:t>
            </a:r>
            <a:endParaRPr lang="en-US" altLang="zh-CN" sz="1400" dirty="0">
              <a:latin typeface="Huawei Sans" panose="020C0503030203020204" pitchFamily="34" charset="0"/>
            </a:endParaRPr>
          </a:p>
        </p:txBody>
      </p:sp>
      <p:sp>
        <p:nvSpPr>
          <p:cNvPr id="13" name="文本框 12"/>
          <p:cNvSpPr txBox="1"/>
          <p:nvPr/>
        </p:nvSpPr>
        <p:spPr>
          <a:xfrm>
            <a:off x="7421922" y="5275984"/>
            <a:ext cx="1370888" cy="369332"/>
          </a:xfrm>
          <a:prstGeom prst="rect">
            <a:avLst/>
          </a:prstGeom>
          <a:noFill/>
        </p:spPr>
        <p:txBody>
          <a:bodyPr wrap="square" rtlCol="0">
            <a:noAutofit/>
          </a:bodyPr>
          <a:lstStyle/>
          <a:p>
            <a:pPr fontAlgn="ctr"/>
            <a:r>
              <a:rPr lang="en-US" b="1" dirty="0" smtClean="0">
                <a:latin typeface="Huawei Sans" panose="020C0503030203020204" pitchFamily="34" charset="0"/>
              </a:rPr>
              <a:t>Front view</a:t>
            </a:r>
            <a:endParaRPr lang="en-US" altLang="zh-CN" b="1" dirty="0">
              <a:latin typeface="Huawei Sans" panose="020C0503030203020204" pitchFamily="34" charset="0"/>
            </a:endParaRPr>
          </a:p>
        </p:txBody>
      </p:sp>
      <p:sp>
        <p:nvSpPr>
          <p:cNvPr id="6" name="文本框 5"/>
          <p:cNvSpPr txBox="1"/>
          <p:nvPr/>
        </p:nvSpPr>
        <p:spPr>
          <a:xfrm>
            <a:off x="2954945" y="5178929"/>
            <a:ext cx="644728" cy="369332"/>
          </a:xfrm>
          <a:prstGeom prst="rect">
            <a:avLst/>
          </a:prstGeom>
          <a:noFill/>
        </p:spPr>
        <p:txBody>
          <a:bodyPr wrap="square" rtlCol="0">
            <a:noAutofit/>
          </a:bodyPr>
          <a:lstStyle/>
          <a:p>
            <a:pPr fontAlgn="ctr"/>
            <a:r>
              <a:rPr lang="en-US" b="1" dirty="0" smtClean="0">
                <a:latin typeface="Huawei Sans" panose="020C0503030203020204" pitchFamily="34" charset="0"/>
              </a:rPr>
              <a:t>BBU</a:t>
            </a:r>
            <a:endParaRPr lang="en-US" altLang="zh-CN" b="1" dirty="0">
              <a:latin typeface="Huawei Sans" panose="020C0503030203020204" pitchFamily="34" charset="0"/>
            </a:endParaRPr>
          </a:p>
        </p:txBody>
      </p:sp>
    </p:spTree>
    <p:extLst>
      <p:ext uri="{BB962C8B-B14F-4D97-AF65-F5344CB8AC3E}">
        <p14:creationId xmlns:p14="http://schemas.microsoft.com/office/powerpoint/2010/main" val="2377809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Coffer Disk</a:t>
            </a:r>
            <a:endParaRPr lang="en-US" altLang="zh-CN" dirty="0">
              <a:latin typeface="Huawei Sans" panose="020C0503030203020204" pitchFamily="34" charset="0"/>
            </a:endParaRPr>
          </a:p>
        </p:txBody>
      </p:sp>
      <p:grpSp>
        <p:nvGrpSpPr>
          <p:cNvPr id="4" name="组合 3"/>
          <p:cNvGrpSpPr/>
          <p:nvPr/>
        </p:nvGrpSpPr>
        <p:grpSpPr bwMode="gray">
          <a:xfrm>
            <a:off x="721049" y="1391722"/>
            <a:ext cx="5071108" cy="4068118"/>
            <a:chOff x="487802" y="2220499"/>
            <a:chExt cx="5071108" cy="4068118"/>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889000" y="2220499"/>
              <a:ext cx="4669910" cy="4068118"/>
            </a:xfrm>
            <a:prstGeom prst="rect">
              <a:avLst/>
            </a:prstGeom>
          </p:spPr>
        </p:pic>
        <p:sp>
          <p:nvSpPr>
            <p:cNvPr id="9" name="文本框 8"/>
            <p:cNvSpPr txBox="1"/>
            <p:nvPr/>
          </p:nvSpPr>
          <p:spPr bwMode="gray">
            <a:xfrm>
              <a:off x="778929" y="3090336"/>
              <a:ext cx="2228495" cy="307777"/>
            </a:xfrm>
            <a:prstGeom prst="rect">
              <a:avLst/>
            </a:prstGeom>
            <a:solidFill>
              <a:schemeClr val="bg1"/>
            </a:solidFill>
            <a:ln>
              <a:noFill/>
            </a:ln>
          </p:spPr>
          <p:txBody>
            <a:bodyPr wrap="square" rtlCol="0">
              <a:noAutofit/>
            </a:bodyPr>
            <a:lstStyle/>
            <a:p>
              <a:pPr fontAlgn="ctr"/>
              <a:r>
                <a:rPr lang="en-US" sz="1400" dirty="0" smtClean="0">
                  <a:latin typeface="Huawei Sans" panose="020C0503030203020204" pitchFamily="34" charset="0"/>
                </a:rPr>
                <a:t>Alarm/Location indicator</a:t>
              </a:r>
              <a:endParaRPr lang="en-US" altLang="zh-CN" sz="1400" dirty="0">
                <a:latin typeface="Huawei Sans" panose="020C0503030203020204" pitchFamily="34" charset="0"/>
              </a:endParaRPr>
            </a:p>
          </p:txBody>
        </p:sp>
        <p:sp>
          <p:nvSpPr>
            <p:cNvPr id="10" name="文本框 9"/>
            <p:cNvSpPr txBox="1"/>
            <p:nvPr/>
          </p:nvSpPr>
          <p:spPr bwMode="gray">
            <a:xfrm>
              <a:off x="487802" y="3381179"/>
              <a:ext cx="1790597" cy="258059"/>
            </a:xfrm>
            <a:prstGeom prst="rect">
              <a:avLst/>
            </a:prstGeom>
            <a:solidFill>
              <a:schemeClr val="bg1"/>
            </a:solidFill>
            <a:ln>
              <a:noFill/>
            </a:ln>
          </p:spPr>
          <p:txBody>
            <a:bodyPr wrap="square" rtlCol="0">
              <a:noAutofit/>
            </a:bodyPr>
            <a:lstStyle/>
            <a:p>
              <a:pPr algn="r" fontAlgn="ctr"/>
              <a:r>
                <a:rPr lang="en-US" sz="1400" dirty="0" smtClean="0">
                  <a:latin typeface="Huawei Sans" panose="020C0503030203020204" pitchFamily="34" charset="0"/>
                </a:rPr>
                <a:t>Running indicator</a:t>
              </a:r>
              <a:endParaRPr lang="en-US" altLang="zh-CN" sz="1400" dirty="0">
                <a:latin typeface="Huawei Sans" panose="020C0503030203020204" pitchFamily="34" charset="0"/>
              </a:endParaRPr>
            </a:p>
          </p:txBody>
        </p:sp>
        <p:sp>
          <p:nvSpPr>
            <p:cNvPr id="7" name="文本框 6"/>
            <p:cNvSpPr txBox="1"/>
            <p:nvPr/>
          </p:nvSpPr>
          <p:spPr bwMode="gray">
            <a:xfrm>
              <a:off x="633014" y="4055747"/>
              <a:ext cx="1260162" cy="307777"/>
            </a:xfrm>
            <a:prstGeom prst="rect">
              <a:avLst/>
            </a:prstGeom>
            <a:solidFill>
              <a:schemeClr val="bg1"/>
            </a:solidFill>
            <a:ln>
              <a:noFill/>
            </a:ln>
          </p:spPr>
          <p:txBody>
            <a:bodyPr wrap="square" rtlCol="0">
              <a:noAutofit/>
            </a:bodyPr>
            <a:lstStyle/>
            <a:p>
              <a:pPr algn="r" fontAlgn="ctr"/>
              <a:r>
                <a:rPr lang="en-US" sz="1400" dirty="0" smtClean="0">
                  <a:latin typeface="Huawei Sans" panose="020C0503030203020204" pitchFamily="34" charset="0"/>
                </a:rPr>
                <a:t>Latch</a:t>
              </a:r>
              <a:endParaRPr lang="en-US" altLang="zh-CN" sz="1400" dirty="0">
                <a:latin typeface="Huawei Sans" panose="020C0503030203020204" pitchFamily="34" charset="0"/>
              </a:endParaRPr>
            </a:p>
          </p:txBody>
        </p:sp>
        <p:sp>
          <p:nvSpPr>
            <p:cNvPr id="11" name="文本框 10"/>
            <p:cNvSpPr txBox="1"/>
            <p:nvPr/>
          </p:nvSpPr>
          <p:spPr bwMode="gray">
            <a:xfrm>
              <a:off x="743688" y="4837762"/>
              <a:ext cx="1260162" cy="307777"/>
            </a:xfrm>
            <a:prstGeom prst="rect">
              <a:avLst/>
            </a:prstGeom>
            <a:solidFill>
              <a:schemeClr val="bg1"/>
            </a:solidFill>
            <a:ln>
              <a:noFill/>
            </a:ln>
          </p:spPr>
          <p:txBody>
            <a:bodyPr wrap="square" rtlCol="0">
              <a:noAutofit/>
            </a:bodyPr>
            <a:lstStyle/>
            <a:p>
              <a:pPr algn="r" fontAlgn="ctr"/>
              <a:r>
                <a:rPr lang="en-US" sz="1400" dirty="0" smtClean="0">
                  <a:latin typeface="Huawei Sans" panose="020C0503030203020204" pitchFamily="34" charset="0"/>
                </a:rPr>
                <a:t>Handle</a:t>
              </a:r>
              <a:endParaRPr lang="en-US" altLang="zh-CN" sz="1400" dirty="0">
                <a:latin typeface="Huawei Sans" panose="020C0503030203020204" pitchFamily="34" charset="0"/>
              </a:endParaRPr>
            </a:p>
          </p:txBody>
        </p:sp>
        <p:sp>
          <p:nvSpPr>
            <p:cNvPr id="12" name="文本框 11"/>
            <p:cNvSpPr txBox="1"/>
            <p:nvPr/>
          </p:nvSpPr>
          <p:spPr bwMode="gray">
            <a:xfrm>
              <a:off x="743688" y="5611312"/>
              <a:ext cx="1260162" cy="307777"/>
            </a:xfrm>
            <a:prstGeom prst="rect">
              <a:avLst/>
            </a:prstGeom>
            <a:solidFill>
              <a:schemeClr val="bg1"/>
            </a:solidFill>
            <a:ln>
              <a:noFill/>
            </a:ln>
          </p:spPr>
          <p:txBody>
            <a:bodyPr wrap="square" rtlCol="0">
              <a:noAutofit/>
            </a:bodyPr>
            <a:lstStyle/>
            <a:p>
              <a:pPr algn="r" fontAlgn="ctr"/>
              <a:r>
                <a:rPr lang="en-US" sz="1400" dirty="0" smtClean="0">
                  <a:latin typeface="Huawei Sans" panose="020C0503030203020204" pitchFamily="34" charset="0"/>
                </a:rPr>
                <a:t>Label</a:t>
              </a:r>
              <a:endParaRPr lang="en-US" altLang="zh-CN" sz="1400" dirty="0">
                <a:latin typeface="Huawei Sans" panose="020C0503030203020204" pitchFamily="34" charset="0"/>
              </a:endParaRPr>
            </a:p>
          </p:txBody>
        </p:sp>
        <p:sp>
          <p:nvSpPr>
            <p:cNvPr id="13" name="文本框 12"/>
            <p:cNvSpPr txBox="1"/>
            <p:nvPr/>
          </p:nvSpPr>
          <p:spPr bwMode="gray">
            <a:xfrm>
              <a:off x="3911000" y="5302595"/>
              <a:ext cx="744127" cy="307777"/>
            </a:xfrm>
            <a:prstGeom prst="rect">
              <a:avLst/>
            </a:prstGeom>
            <a:solidFill>
              <a:schemeClr val="bg1"/>
            </a:solidFill>
            <a:ln>
              <a:noFill/>
            </a:ln>
          </p:spPr>
          <p:txBody>
            <a:bodyPr wrap="square" rtlCol="0">
              <a:noAutofit/>
            </a:bodyPr>
            <a:lstStyle/>
            <a:p>
              <a:pPr algn="ctr" fontAlgn="ctr"/>
              <a:r>
                <a:rPr lang="en-US" sz="1400" dirty="0" smtClean="0">
                  <a:latin typeface="Huawei Sans" panose="020C0503030203020204" pitchFamily="34" charset="0"/>
                </a:rPr>
                <a:t>Disk</a:t>
              </a:r>
              <a:endParaRPr lang="en-US" altLang="zh-CN" sz="1400" dirty="0">
                <a:latin typeface="Huawei Sans" panose="020C0503030203020204" pitchFamily="34" charset="0"/>
              </a:endParaRPr>
            </a:p>
          </p:txBody>
        </p:sp>
      </p:grpSp>
      <p:sp>
        <p:nvSpPr>
          <p:cNvPr id="14" name="文本框 13"/>
          <p:cNvSpPr txBox="1"/>
          <p:nvPr/>
        </p:nvSpPr>
        <p:spPr>
          <a:xfrm>
            <a:off x="1623060" y="1691640"/>
            <a:ext cx="2484537" cy="435787"/>
          </a:xfrm>
          <a:prstGeom prst="rect">
            <a:avLst/>
          </a:prstGeom>
          <a:noFill/>
        </p:spPr>
        <p:txBody>
          <a:bodyPr wrap="square" rtlCol="0">
            <a:noAutofit/>
          </a:bodyPr>
          <a:lstStyle/>
          <a:p>
            <a:pPr algn="ctr" fontAlgn="ctr"/>
            <a:r>
              <a:rPr lang="en-US" b="1" dirty="0" smtClean="0">
                <a:latin typeface="Huawei Sans" panose="020C0503030203020204" pitchFamily="34" charset="0"/>
              </a:rPr>
              <a:t>2.5-inch coffer disk</a:t>
            </a:r>
            <a:endParaRPr lang="en-US" altLang="zh-CN" b="1" dirty="0">
              <a:latin typeface="Huawei Sans" panose="020C0503030203020204" pitchFamily="34" charset="0"/>
            </a:endParaRPr>
          </a:p>
        </p:txBody>
      </p:sp>
      <p:grpSp>
        <p:nvGrpSpPr>
          <p:cNvPr id="21" name="组合 20"/>
          <p:cNvGrpSpPr/>
          <p:nvPr/>
        </p:nvGrpSpPr>
        <p:grpSpPr bwMode="gray">
          <a:xfrm>
            <a:off x="6048143" y="1465947"/>
            <a:ext cx="5103062" cy="3699933"/>
            <a:chOff x="5802005" y="2463800"/>
            <a:chExt cx="5103062" cy="3699933"/>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5005" t="5890" r="4533" b="5237"/>
            <a:stretch/>
          </p:blipFill>
          <p:spPr bwMode="gray">
            <a:xfrm>
              <a:off x="7442200" y="2463800"/>
              <a:ext cx="3462867" cy="3699933"/>
            </a:xfrm>
            <a:prstGeom prst="rect">
              <a:avLst/>
            </a:prstGeom>
          </p:spPr>
        </p:pic>
        <p:sp>
          <p:nvSpPr>
            <p:cNvPr id="15" name="文本框 14"/>
            <p:cNvSpPr txBox="1"/>
            <p:nvPr/>
          </p:nvSpPr>
          <p:spPr bwMode="gray">
            <a:xfrm>
              <a:off x="6198873" y="3220510"/>
              <a:ext cx="2228495" cy="307777"/>
            </a:xfrm>
            <a:prstGeom prst="rect">
              <a:avLst/>
            </a:prstGeom>
            <a:solidFill>
              <a:schemeClr val="bg1"/>
            </a:solidFill>
          </p:spPr>
          <p:txBody>
            <a:bodyPr wrap="square" rtlCol="0">
              <a:noAutofit/>
            </a:bodyPr>
            <a:lstStyle/>
            <a:p>
              <a:pPr fontAlgn="ctr"/>
              <a:r>
                <a:rPr lang="en-US" sz="1400" dirty="0" smtClean="0">
                  <a:latin typeface="Huawei Sans" panose="020C0503030203020204" pitchFamily="34" charset="0"/>
                </a:rPr>
                <a:t>Alarm/Location indicator</a:t>
              </a:r>
              <a:endParaRPr lang="en-US" altLang="zh-CN" sz="1400" dirty="0">
                <a:latin typeface="Huawei Sans" panose="020C0503030203020204" pitchFamily="34" charset="0"/>
              </a:endParaRPr>
            </a:p>
          </p:txBody>
        </p:sp>
        <p:sp>
          <p:nvSpPr>
            <p:cNvPr id="16" name="文本框 15"/>
            <p:cNvSpPr txBox="1"/>
            <p:nvPr/>
          </p:nvSpPr>
          <p:spPr bwMode="gray">
            <a:xfrm>
              <a:off x="5802005" y="3528288"/>
              <a:ext cx="1790597" cy="237652"/>
            </a:xfrm>
            <a:prstGeom prst="rect">
              <a:avLst/>
            </a:prstGeom>
            <a:solidFill>
              <a:schemeClr val="bg1"/>
            </a:solidFill>
          </p:spPr>
          <p:txBody>
            <a:bodyPr wrap="square" rtlCol="0">
              <a:noAutofit/>
            </a:bodyPr>
            <a:lstStyle/>
            <a:p>
              <a:pPr algn="r" fontAlgn="ctr"/>
              <a:r>
                <a:rPr lang="en-US" sz="1400" dirty="0" smtClean="0">
                  <a:latin typeface="Huawei Sans" panose="020C0503030203020204" pitchFamily="34" charset="0"/>
                </a:rPr>
                <a:t>Running indicator</a:t>
              </a:r>
              <a:endParaRPr lang="en-US" altLang="zh-CN" sz="1400" dirty="0">
                <a:latin typeface="Huawei Sans" panose="020C0503030203020204" pitchFamily="34" charset="0"/>
              </a:endParaRPr>
            </a:p>
          </p:txBody>
        </p:sp>
        <p:sp>
          <p:nvSpPr>
            <p:cNvPr id="17" name="文本框 16"/>
            <p:cNvSpPr txBox="1"/>
            <p:nvPr/>
          </p:nvSpPr>
          <p:spPr bwMode="gray">
            <a:xfrm>
              <a:off x="6129158" y="4207501"/>
              <a:ext cx="1260162" cy="307777"/>
            </a:xfrm>
            <a:prstGeom prst="rect">
              <a:avLst/>
            </a:prstGeom>
            <a:solidFill>
              <a:schemeClr val="bg1"/>
            </a:solidFill>
          </p:spPr>
          <p:txBody>
            <a:bodyPr wrap="square" rtlCol="0">
              <a:noAutofit/>
            </a:bodyPr>
            <a:lstStyle/>
            <a:p>
              <a:pPr algn="r" fontAlgn="ctr"/>
              <a:r>
                <a:rPr lang="en-US" sz="1400" dirty="0" smtClean="0">
                  <a:latin typeface="Huawei Sans" panose="020C0503030203020204" pitchFamily="34" charset="0"/>
                </a:rPr>
                <a:t>Latch</a:t>
              </a:r>
              <a:endParaRPr lang="en-US" altLang="zh-CN" sz="1400" dirty="0">
                <a:latin typeface="Huawei Sans" panose="020C0503030203020204" pitchFamily="34" charset="0"/>
              </a:endParaRPr>
            </a:p>
          </p:txBody>
        </p:sp>
        <p:sp>
          <p:nvSpPr>
            <p:cNvPr id="18" name="文本框 17"/>
            <p:cNvSpPr txBox="1"/>
            <p:nvPr/>
          </p:nvSpPr>
          <p:spPr bwMode="gray">
            <a:xfrm>
              <a:off x="6125229" y="5073154"/>
              <a:ext cx="1260162" cy="307777"/>
            </a:xfrm>
            <a:prstGeom prst="rect">
              <a:avLst/>
            </a:prstGeom>
            <a:solidFill>
              <a:schemeClr val="bg1"/>
            </a:solidFill>
          </p:spPr>
          <p:txBody>
            <a:bodyPr wrap="square" rtlCol="0">
              <a:noAutofit/>
            </a:bodyPr>
            <a:lstStyle/>
            <a:p>
              <a:pPr algn="r" fontAlgn="ctr"/>
              <a:r>
                <a:rPr lang="en-US" sz="1400" dirty="0" smtClean="0">
                  <a:latin typeface="Huawei Sans" panose="020C0503030203020204" pitchFamily="34" charset="0"/>
                </a:rPr>
                <a:t>Handle</a:t>
              </a:r>
              <a:endParaRPr lang="en-US" altLang="zh-CN" sz="1400" dirty="0">
                <a:latin typeface="Huawei Sans" panose="020C0503030203020204" pitchFamily="34" charset="0"/>
              </a:endParaRPr>
            </a:p>
          </p:txBody>
        </p:sp>
        <p:sp>
          <p:nvSpPr>
            <p:cNvPr id="19" name="文本框 18"/>
            <p:cNvSpPr txBox="1"/>
            <p:nvPr/>
          </p:nvSpPr>
          <p:spPr bwMode="gray">
            <a:xfrm>
              <a:off x="6155553" y="5784918"/>
              <a:ext cx="1260162" cy="307777"/>
            </a:xfrm>
            <a:prstGeom prst="rect">
              <a:avLst/>
            </a:prstGeom>
            <a:solidFill>
              <a:schemeClr val="bg1"/>
            </a:solidFill>
          </p:spPr>
          <p:txBody>
            <a:bodyPr wrap="square" rtlCol="0">
              <a:noAutofit/>
            </a:bodyPr>
            <a:lstStyle/>
            <a:p>
              <a:pPr algn="r" fontAlgn="ctr"/>
              <a:r>
                <a:rPr lang="en-US" sz="1400" dirty="0" smtClean="0">
                  <a:latin typeface="Huawei Sans" panose="020C0503030203020204" pitchFamily="34" charset="0"/>
                </a:rPr>
                <a:t>Label</a:t>
              </a:r>
              <a:endParaRPr lang="en-US" altLang="zh-CN" sz="1400" dirty="0">
                <a:latin typeface="Huawei Sans" panose="020C0503030203020204" pitchFamily="34" charset="0"/>
              </a:endParaRPr>
            </a:p>
          </p:txBody>
        </p:sp>
        <p:sp>
          <p:nvSpPr>
            <p:cNvPr id="20" name="文本框 19"/>
            <p:cNvSpPr txBox="1"/>
            <p:nvPr/>
          </p:nvSpPr>
          <p:spPr bwMode="gray">
            <a:xfrm>
              <a:off x="9283516" y="5385724"/>
              <a:ext cx="744127" cy="307777"/>
            </a:xfrm>
            <a:prstGeom prst="rect">
              <a:avLst/>
            </a:prstGeom>
            <a:solidFill>
              <a:schemeClr val="bg1"/>
            </a:solidFill>
          </p:spPr>
          <p:txBody>
            <a:bodyPr wrap="square" rtlCol="0">
              <a:noAutofit/>
            </a:bodyPr>
            <a:lstStyle/>
            <a:p>
              <a:pPr algn="ctr" fontAlgn="ctr"/>
              <a:r>
                <a:rPr lang="en-US" sz="1400" dirty="0" smtClean="0">
                  <a:latin typeface="Huawei Sans" panose="020C0503030203020204" pitchFamily="34" charset="0"/>
                </a:rPr>
                <a:t>Disk</a:t>
              </a:r>
              <a:endParaRPr lang="en-US" altLang="zh-CN" sz="1400" dirty="0">
                <a:latin typeface="Huawei Sans" panose="020C0503030203020204" pitchFamily="34" charset="0"/>
              </a:endParaRPr>
            </a:p>
          </p:txBody>
        </p:sp>
      </p:grpSp>
      <p:sp>
        <p:nvSpPr>
          <p:cNvPr id="22" name="文本框 21"/>
          <p:cNvSpPr txBox="1"/>
          <p:nvPr/>
        </p:nvSpPr>
        <p:spPr>
          <a:xfrm>
            <a:off x="6240438" y="1664781"/>
            <a:ext cx="3803690" cy="435787"/>
          </a:xfrm>
          <a:prstGeom prst="rect">
            <a:avLst/>
          </a:prstGeom>
          <a:noFill/>
        </p:spPr>
        <p:txBody>
          <a:bodyPr wrap="square" rtlCol="0">
            <a:noAutofit/>
          </a:bodyPr>
          <a:lstStyle/>
          <a:p>
            <a:pPr algn="ctr" fontAlgn="ctr"/>
            <a:r>
              <a:rPr lang="en-US" b="1" dirty="0" smtClean="0">
                <a:latin typeface="Huawei Sans" panose="020C0503030203020204" pitchFamily="34" charset="0"/>
              </a:rPr>
              <a:t>Palm-sized </a:t>
            </a:r>
            <a:r>
              <a:rPr lang="en-US" b="1" dirty="0" err="1" smtClean="0">
                <a:latin typeface="Huawei Sans" panose="020C0503030203020204" pitchFamily="34" charset="0"/>
              </a:rPr>
              <a:t>NVMe</a:t>
            </a:r>
            <a:r>
              <a:rPr lang="en-US" b="1" dirty="0" smtClean="0">
                <a:latin typeface="Huawei Sans" panose="020C0503030203020204" pitchFamily="34" charset="0"/>
              </a:rPr>
              <a:t> coffer SSD</a:t>
            </a:r>
            <a:endParaRPr lang="en-US" b="1" dirty="0">
              <a:latin typeface="Huawei Sans" panose="020C0503030203020204" pitchFamily="34" charset="0"/>
            </a:endParaRPr>
          </a:p>
        </p:txBody>
      </p:sp>
      <p:sp>
        <p:nvSpPr>
          <p:cNvPr id="5" name="文本框 4"/>
          <p:cNvSpPr txBox="1"/>
          <p:nvPr/>
        </p:nvSpPr>
        <p:spPr>
          <a:xfrm>
            <a:off x="765290" y="5486249"/>
            <a:ext cx="8246168" cy="369332"/>
          </a:xfrm>
          <a:prstGeom prst="rect">
            <a:avLst/>
          </a:prstGeom>
          <a:noFill/>
        </p:spPr>
        <p:txBody>
          <a:bodyPr wrap="square" rtlCol="0">
            <a:noAutofit/>
          </a:bodyPr>
          <a:lstStyle/>
          <a:p>
            <a:pPr fontAlgn="ctr"/>
            <a:r>
              <a:rPr lang="en-US" dirty="0" smtClean="0">
                <a:latin typeface="Huawei Sans" panose="020C0503030203020204" pitchFamily="34" charset="0"/>
              </a:rPr>
              <a:t>Note: </a:t>
            </a:r>
            <a:r>
              <a:rPr lang="en-US" dirty="0">
                <a:latin typeface="Huawei Sans" panose="020C0503030203020204" pitchFamily="34" charset="0"/>
              </a:rPr>
              <a:t>The slide shows </a:t>
            </a:r>
            <a:r>
              <a:rPr lang="en-US" dirty="0" smtClean="0">
                <a:latin typeface="Huawei Sans" panose="020C0503030203020204" pitchFamily="34" charset="0"/>
              </a:rPr>
              <a:t>the disks for Huawei </a:t>
            </a:r>
            <a:r>
              <a:rPr lang="en-US" dirty="0" err="1">
                <a:latin typeface="Huawei Sans" panose="020C0503030203020204" pitchFamily="34" charset="0"/>
              </a:rPr>
              <a:t>OceanStor</a:t>
            </a:r>
            <a:r>
              <a:rPr lang="en-US" dirty="0">
                <a:latin typeface="Huawei Sans" panose="020C0503030203020204" pitchFamily="34" charset="0"/>
              </a:rPr>
              <a:t> Dorado V6.</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3698121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Power Module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a:xfrm>
            <a:off x="731838" y="1052514"/>
            <a:ext cx="10850562" cy="4875042"/>
          </a:xfrm>
        </p:spPr>
        <p:txBody>
          <a:bodyPr wrap="square">
            <a:noAutofit/>
          </a:bodyPr>
          <a:lstStyle/>
          <a:p>
            <a:pPr algn="l"/>
            <a:r>
              <a:rPr lang="en-US" dirty="0" smtClean="0"/>
              <a:t>The </a:t>
            </a:r>
            <a:r>
              <a:rPr lang="en-US" dirty="0"/>
              <a:t>controller enclosure employs an AC power module for its normal operations.</a:t>
            </a:r>
            <a:endParaRPr lang="en-US" altLang="zh-CN" dirty="0">
              <a:latin typeface="Huawei Sans" panose="020C050303020302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966" y="2321678"/>
            <a:ext cx="3539173" cy="2416629"/>
          </a:xfrm>
          <a:prstGeom prst="rect">
            <a:avLst/>
          </a:prstGeom>
        </p:spPr>
      </p:pic>
      <p:grpSp>
        <p:nvGrpSpPr>
          <p:cNvPr id="11" name="组合 10"/>
          <p:cNvGrpSpPr/>
          <p:nvPr/>
        </p:nvGrpSpPr>
        <p:grpSpPr>
          <a:xfrm>
            <a:off x="6825344" y="1805387"/>
            <a:ext cx="4147456" cy="3480171"/>
            <a:chOff x="6825344" y="2229932"/>
            <a:chExt cx="4147456" cy="3480171"/>
          </a:xfrm>
        </p:grpSpPr>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11551" b="10126"/>
            <a:stretch/>
          </p:blipFill>
          <p:spPr>
            <a:xfrm>
              <a:off x="6825344" y="2969377"/>
              <a:ext cx="4147456" cy="2432957"/>
            </a:xfrm>
            <a:prstGeom prst="rect">
              <a:avLst/>
            </a:prstGeom>
          </p:spPr>
        </p:pic>
        <p:sp>
          <p:nvSpPr>
            <p:cNvPr id="6" name="文本框 5"/>
            <p:cNvSpPr txBox="1"/>
            <p:nvPr/>
          </p:nvSpPr>
          <p:spPr>
            <a:xfrm>
              <a:off x="7536801" y="2661600"/>
              <a:ext cx="771365" cy="307777"/>
            </a:xfrm>
            <a:prstGeom prst="rect">
              <a:avLst/>
            </a:prstGeom>
            <a:noFill/>
          </p:spPr>
          <p:txBody>
            <a:bodyPr wrap="square" rtlCol="0">
              <a:noAutofit/>
            </a:bodyPr>
            <a:lstStyle/>
            <a:p>
              <a:pPr fontAlgn="ctr"/>
              <a:r>
                <a:rPr lang="en-US" sz="1400" dirty="0" smtClean="0">
                  <a:latin typeface="Huawei Sans" panose="020C0503030203020204" pitchFamily="34" charset="0"/>
                </a:rPr>
                <a:t>Handle</a:t>
              </a:r>
              <a:endParaRPr lang="en-US" altLang="zh-CN" sz="1400" dirty="0">
                <a:latin typeface="Huawei Sans" panose="020C0503030203020204" pitchFamily="34" charset="0"/>
              </a:endParaRPr>
            </a:p>
          </p:txBody>
        </p:sp>
        <p:sp>
          <p:nvSpPr>
            <p:cNvPr id="7" name="文本框 6"/>
            <p:cNvSpPr txBox="1"/>
            <p:nvPr/>
          </p:nvSpPr>
          <p:spPr>
            <a:xfrm>
              <a:off x="9074801" y="2229932"/>
              <a:ext cx="1207532" cy="523220"/>
            </a:xfrm>
            <a:prstGeom prst="rect">
              <a:avLst/>
            </a:prstGeom>
            <a:noFill/>
          </p:spPr>
          <p:txBody>
            <a:bodyPr wrap="square" rtlCol="0">
              <a:noAutofit/>
            </a:bodyPr>
            <a:lstStyle/>
            <a:p>
              <a:pPr algn="ctr" fontAlgn="ctr"/>
              <a:r>
                <a:rPr lang="en-US" sz="1400" dirty="0" smtClean="0">
                  <a:latin typeface="Huawei Sans" panose="020C0503030203020204" pitchFamily="34" charset="0"/>
                </a:rPr>
                <a:t>Running/</a:t>
              </a:r>
            </a:p>
            <a:p>
              <a:pPr algn="ctr" fontAlgn="ctr"/>
              <a:r>
                <a:rPr lang="en-US" sz="1400" dirty="0" smtClean="0">
                  <a:latin typeface="Huawei Sans" panose="020C0503030203020204" pitchFamily="34" charset="0"/>
                </a:rPr>
                <a:t>Alarm indicator</a:t>
              </a:r>
              <a:endParaRPr lang="en-US" altLang="zh-CN" sz="1400" dirty="0">
                <a:latin typeface="Huawei Sans" panose="020C0503030203020204" pitchFamily="34" charset="0"/>
              </a:endParaRPr>
            </a:p>
          </p:txBody>
        </p:sp>
        <p:sp>
          <p:nvSpPr>
            <p:cNvPr id="8" name="文本框 7"/>
            <p:cNvSpPr txBox="1"/>
            <p:nvPr/>
          </p:nvSpPr>
          <p:spPr>
            <a:xfrm>
              <a:off x="10123713" y="2656712"/>
              <a:ext cx="628698" cy="307777"/>
            </a:xfrm>
            <a:prstGeom prst="rect">
              <a:avLst/>
            </a:prstGeom>
            <a:noFill/>
          </p:spPr>
          <p:txBody>
            <a:bodyPr wrap="square" rtlCol="0">
              <a:noAutofit/>
            </a:bodyPr>
            <a:lstStyle/>
            <a:p>
              <a:pPr fontAlgn="ctr"/>
              <a:r>
                <a:rPr lang="en-US" sz="1400" dirty="0" smtClean="0">
                  <a:latin typeface="Huawei Sans" panose="020C0503030203020204" pitchFamily="34" charset="0"/>
                </a:rPr>
                <a:t>Latch</a:t>
              </a:r>
              <a:endParaRPr lang="en-US" altLang="zh-CN" sz="1400" dirty="0">
                <a:latin typeface="Huawei Sans" panose="020C0503030203020204" pitchFamily="34" charset="0"/>
              </a:endParaRPr>
            </a:p>
          </p:txBody>
        </p:sp>
        <p:sp>
          <p:nvSpPr>
            <p:cNvPr id="9" name="文本框 8"/>
            <p:cNvSpPr txBox="1"/>
            <p:nvPr/>
          </p:nvSpPr>
          <p:spPr>
            <a:xfrm>
              <a:off x="9074801" y="5402326"/>
              <a:ext cx="1261884" cy="307777"/>
            </a:xfrm>
            <a:prstGeom prst="rect">
              <a:avLst/>
            </a:prstGeom>
            <a:noFill/>
          </p:spPr>
          <p:txBody>
            <a:bodyPr wrap="square" rtlCol="0">
              <a:noAutofit/>
            </a:bodyPr>
            <a:lstStyle/>
            <a:p>
              <a:pPr fontAlgn="ctr"/>
              <a:r>
                <a:rPr lang="en-US" sz="1400" dirty="0" smtClean="0">
                  <a:latin typeface="Huawei Sans" panose="020C0503030203020204" pitchFamily="34" charset="0"/>
                </a:rPr>
                <a:t>Power socket</a:t>
              </a:r>
              <a:endParaRPr lang="en-US" altLang="zh-CN" sz="1400" dirty="0">
                <a:latin typeface="Huawei Sans" panose="020C0503030203020204" pitchFamily="34" charset="0"/>
              </a:endParaRPr>
            </a:p>
          </p:txBody>
        </p:sp>
      </p:grpSp>
      <p:sp>
        <p:nvSpPr>
          <p:cNvPr id="10" name="文本框 9"/>
          <p:cNvSpPr txBox="1"/>
          <p:nvPr/>
        </p:nvSpPr>
        <p:spPr>
          <a:xfrm>
            <a:off x="739992" y="5399505"/>
            <a:ext cx="8246168" cy="369332"/>
          </a:xfrm>
          <a:prstGeom prst="rect">
            <a:avLst/>
          </a:prstGeom>
          <a:noFill/>
        </p:spPr>
        <p:txBody>
          <a:bodyPr wrap="square" rtlCol="0">
            <a:noAutofit/>
          </a:bodyPr>
          <a:lstStyle/>
          <a:p>
            <a:pPr fontAlgn="ctr"/>
            <a:r>
              <a:rPr lang="en-US" dirty="0" smtClean="0">
                <a:latin typeface="Huawei Sans" panose="020C0503030203020204" pitchFamily="34" charset="0"/>
              </a:rPr>
              <a:t>Note: </a:t>
            </a:r>
            <a:r>
              <a:rPr lang="en-US" dirty="0">
                <a:latin typeface="Huawei Sans" panose="020C0503030203020204" pitchFamily="34" charset="0"/>
              </a:rPr>
              <a:t>The slide shows </a:t>
            </a:r>
            <a:r>
              <a:rPr lang="en-US" dirty="0" smtClean="0">
                <a:latin typeface="Huawei Sans" panose="020C0503030203020204" pitchFamily="34" charset="0"/>
              </a:rPr>
              <a:t>the power module of Huawei </a:t>
            </a:r>
            <a:r>
              <a:rPr lang="en-US" dirty="0" err="1">
                <a:latin typeface="Huawei Sans" panose="020C0503030203020204" pitchFamily="34" charset="0"/>
              </a:rPr>
              <a:t>OceanStor</a:t>
            </a:r>
            <a:r>
              <a:rPr lang="en-US" dirty="0">
                <a:latin typeface="Huawei Sans" panose="020C0503030203020204" pitchFamily="34" charset="0"/>
              </a:rPr>
              <a:t> Dorado V6.</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1721121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en-US" dirty="0" smtClean="0">
                <a:solidFill>
                  <a:schemeClr val="bg1">
                    <a:lumMod val="50000"/>
                  </a:schemeClr>
                </a:solidFill>
                <a:latin typeface="Huawei Sans" panose="020C0503030203020204" pitchFamily="34" charset="0"/>
              </a:rPr>
              <a:t>Controller Enclosures</a:t>
            </a:r>
            <a:endParaRPr lang="en-US" altLang="zh-CN" dirty="0" smtClean="0">
              <a:solidFill>
                <a:schemeClr val="bg1">
                  <a:lumMod val="50000"/>
                </a:schemeClr>
              </a:solidFill>
              <a:latin typeface="Huawei Sans" panose="020C0503030203020204" pitchFamily="34" charset="0"/>
            </a:endParaRPr>
          </a:p>
          <a:p>
            <a:r>
              <a:rPr lang="en-US" b="1" dirty="0" smtClean="0">
                <a:latin typeface="Huawei Sans" panose="020C0503030203020204" pitchFamily="34" charset="0"/>
              </a:rPr>
              <a:t>Disk Enclosures</a:t>
            </a:r>
            <a:endParaRPr lang="en-US" altLang="zh-CN" b="1" dirty="0" smtClean="0">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Expansion Modules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Interface Modules</a:t>
            </a:r>
            <a:endParaRPr lang="en-US" altLang="zh-CN" dirty="0" smtClean="0">
              <a:solidFill>
                <a:schemeClr val="bg1">
                  <a:lumMod val="50000"/>
                </a:schemeClr>
              </a:solidFill>
              <a:latin typeface="Huawei Sans" panose="020C0503030203020204" pitchFamily="34" charset="0"/>
            </a:endParaRP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4143000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Disk Enclosure</a:t>
            </a:r>
            <a:endParaRPr lang="en-US" altLang="zh-CN" dirty="0">
              <a:latin typeface="Huawei Sans" panose="020C0503030203020204" pitchFamily="34" charset="0"/>
            </a:endParaRPr>
          </a:p>
        </p:txBody>
      </p:sp>
      <p:sp>
        <p:nvSpPr>
          <p:cNvPr id="8" name="文本占位符 7"/>
          <p:cNvSpPr>
            <a:spLocks noGrp="1"/>
          </p:cNvSpPr>
          <p:nvPr>
            <p:ph type="body" sz="quarter" idx="10"/>
          </p:nvPr>
        </p:nvSpPr>
        <p:spPr/>
        <p:txBody>
          <a:bodyPr wrap="square">
            <a:noAutofit/>
          </a:bodyPr>
          <a:lstStyle/>
          <a:p>
            <a:r>
              <a:rPr lang="en-US" dirty="0"/>
              <a:t>The disk enclosure uses a modular design with a system </a:t>
            </a:r>
            <a:r>
              <a:rPr lang="en-US" dirty="0" err="1"/>
              <a:t>subrack</a:t>
            </a:r>
            <a:r>
              <a:rPr lang="en-US" dirty="0"/>
              <a:t>, expansion modules, power modules, and disks.</a:t>
            </a:r>
            <a:endParaRPr lang="en-US" altLang="zh-CN" dirty="0">
              <a:latin typeface="Huawei Sans" panose="020C0503030203020204" pitchFamily="34" charset="0"/>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243" t="4903" r="2826" b="4510"/>
          <a:stretch/>
        </p:blipFill>
        <p:spPr>
          <a:xfrm>
            <a:off x="3379412" y="2013836"/>
            <a:ext cx="6129867" cy="3869267"/>
          </a:xfrm>
          <a:prstGeom prst="rect">
            <a:avLst/>
          </a:prstGeom>
        </p:spPr>
      </p:pic>
      <p:sp>
        <p:nvSpPr>
          <p:cNvPr id="15" name="文本框 14"/>
          <p:cNvSpPr txBox="1"/>
          <p:nvPr/>
        </p:nvSpPr>
        <p:spPr>
          <a:xfrm>
            <a:off x="5682839" y="3576324"/>
            <a:ext cx="1523012" cy="280027"/>
          </a:xfrm>
          <a:prstGeom prst="rect">
            <a:avLst/>
          </a:prstGeom>
          <a:solidFill>
            <a:schemeClr val="bg1"/>
          </a:solidFill>
          <a:ln w="12700">
            <a:solidFill>
              <a:srgbClr val="C00000"/>
            </a:solidFill>
          </a:ln>
        </p:spPr>
        <p:txBody>
          <a:bodyPr wrap="square" rtlCol="0">
            <a:noAutofit/>
          </a:bodyPr>
          <a:lstStyle/>
          <a:p>
            <a:pPr algn="ctr" fontAlgn="ctr"/>
            <a:r>
              <a:rPr lang="en-US" altLang="zh-CN" sz="1400" dirty="0">
                <a:latin typeface="Huawei Sans" panose="020C0503030203020204" pitchFamily="34" charset="0"/>
              </a:rPr>
              <a:t>System </a:t>
            </a:r>
            <a:r>
              <a:rPr lang="en-US" altLang="zh-CN" sz="1400" dirty="0" err="1">
                <a:latin typeface="Huawei Sans" panose="020C0503030203020204" pitchFamily="34" charset="0"/>
              </a:rPr>
              <a:t>Subrack</a:t>
            </a:r>
            <a:endParaRPr lang="en-US" altLang="zh-CN" sz="1400" dirty="0">
              <a:latin typeface="Huawei Sans" panose="020C0503030203020204" pitchFamily="34" charset="0"/>
            </a:endParaRPr>
          </a:p>
        </p:txBody>
      </p:sp>
      <p:sp>
        <p:nvSpPr>
          <p:cNvPr id="16" name="文本框 15"/>
          <p:cNvSpPr txBox="1"/>
          <p:nvPr/>
        </p:nvSpPr>
        <p:spPr>
          <a:xfrm>
            <a:off x="7869779" y="2665734"/>
            <a:ext cx="1239931" cy="504000"/>
          </a:xfrm>
          <a:prstGeom prst="rect">
            <a:avLst/>
          </a:prstGeom>
          <a:solidFill>
            <a:schemeClr val="bg1"/>
          </a:solidFill>
          <a:ln w="12700">
            <a:solidFill>
              <a:srgbClr val="C00000"/>
            </a:solidFill>
          </a:ln>
        </p:spPr>
        <p:txBody>
          <a:bodyPr wrap="square" rtlCol="0">
            <a:noAutofit/>
          </a:bodyPr>
          <a:lstStyle/>
          <a:p>
            <a:pPr algn="ctr"/>
            <a:r>
              <a:rPr lang="en-US" altLang="zh-CN" sz="1400" dirty="0">
                <a:latin typeface="Huawei Sans" panose="020C0503030203020204" pitchFamily="34" charset="0"/>
              </a:rPr>
              <a:t>Expansion Module</a:t>
            </a:r>
          </a:p>
        </p:txBody>
      </p:sp>
      <p:sp>
        <p:nvSpPr>
          <p:cNvPr id="18" name="文本框 17"/>
          <p:cNvSpPr txBox="1"/>
          <p:nvPr/>
        </p:nvSpPr>
        <p:spPr>
          <a:xfrm>
            <a:off x="6444345" y="2098495"/>
            <a:ext cx="1239931" cy="504000"/>
          </a:xfrm>
          <a:prstGeom prst="rect">
            <a:avLst/>
          </a:prstGeom>
          <a:solidFill>
            <a:schemeClr val="bg1"/>
          </a:solidFill>
          <a:ln w="12700">
            <a:solidFill>
              <a:srgbClr val="C00000"/>
            </a:solidFill>
          </a:ln>
        </p:spPr>
        <p:txBody>
          <a:bodyPr wrap="square" rtlCol="0">
            <a:noAutofit/>
          </a:bodyPr>
          <a:lstStyle/>
          <a:p>
            <a:pPr algn="ctr" fontAlgn="ctr"/>
            <a:r>
              <a:rPr lang="en-US" altLang="zh-CN" sz="1400" dirty="0">
                <a:latin typeface="Huawei Sans" panose="020C0503030203020204" pitchFamily="34" charset="0"/>
              </a:rPr>
              <a:t>Power Module</a:t>
            </a:r>
          </a:p>
        </p:txBody>
      </p:sp>
      <p:sp>
        <p:nvSpPr>
          <p:cNvPr id="19" name="文本框 18"/>
          <p:cNvSpPr txBox="1"/>
          <p:nvPr/>
        </p:nvSpPr>
        <p:spPr>
          <a:xfrm>
            <a:off x="3906885" y="4491457"/>
            <a:ext cx="1239931" cy="504000"/>
          </a:xfrm>
          <a:prstGeom prst="rect">
            <a:avLst/>
          </a:prstGeom>
          <a:solidFill>
            <a:schemeClr val="bg1"/>
          </a:solidFill>
          <a:ln w="12700">
            <a:solidFill>
              <a:srgbClr val="C00000"/>
            </a:solidFill>
          </a:ln>
        </p:spPr>
        <p:txBody>
          <a:bodyPr wrap="square" rtlCol="0">
            <a:noAutofit/>
          </a:bodyPr>
          <a:lstStyle/>
          <a:p>
            <a:pPr algn="ctr" fontAlgn="ctr"/>
            <a:r>
              <a:rPr lang="en-US" altLang="zh-CN" sz="1400" dirty="0"/>
              <a:t>Disk Drive Module</a:t>
            </a:r>
            <a:endParaRPr lang="en-US" altLang="zh-CN" sz="1400" dirty="0">
              <a:latin typeface="Huawei Sans" panose="020C0503030203020204" pitchFamily="34" charset="0"/>
            </a:endParaRPr>
          </a:p>
        </p:txBody>
      </p:sp>
    </p:spTree>
    <p:extLst>
      <p:ext uri="{BB962C8B-B14F-4D97-AF65-F5344CB8AC3E}">
        <p14:creationId xmlns:p14="http://schemas.microsoft.com/office/powerpoint/2010/main" val="3355186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t>Disk Enclosure: Front View</a:t>
            </a:r>
            <a:endParaRPr lang="en-US" altLang="zh-CN" dirty="0">
              <a:latin typeface="Huawei Sans" panose="020C0503030203020204" pitchFamily="34" charset="0"/>
            </a:endParaRPr>
          </a:p>
        </p:txBody>
      </p:sp>
      <p:sp>
        <p:nvSpPr>
          <p:cNvPr id="108" name="文本框 107"/>
          <p:cNvSpPr txBox="1"/>
          <p:nvPr/>
        </p:nvSpPr>
        <p:spPr>
          <a:xfrm>
            <a:off x="1565991" y="2531195"/>
            <a:ext cx="3379451" cy="369332"/>
          </a:xfrm>
          <a:prstGeom prst="rect">
            <a:avLst/>
          </a:prstGeom>
          <a:noFill/>
        </p:spPr>
        <p:txBody>
          <a:bodyPr wrap="square" rtlCol="0">
            <a:noAutofit/>
          </a:bodyPr>
          <a:lstStyle/>
          <a:p>
            <a:pPr fontAlgn="ctr"/>
            <a:r>
              <a:rPr lang="en-US" dirty="0" smtClean="0">
                <a:latin typeface="Huawei Sans" panose="020C0503030203020204" pitchFamily="34" charset="0"/>
              </a:rPr>
              <a:t>2 U 25-slot SAS disk enclosure</a:t>
            </a:r>
            <a:endParaRPr lang="en-US" altLang="zh-CN" dirty="0">
              <a:latin typeface="Huawei Sans" panose="020C0503030203020204" pitchFamily="34" charset="0"/>
            </a:endParaRPr>
          </a:p>
        </p:txBody>
      </p:sp>
      <p:sp>
        <p:nvSpPr>
          <p:cNvPr id="110" name="文本框 109"/>
          <p:cNvSpPr txBox="1"/>
          <p:nvPr/>
        </p:nvSpPr>
        <p:spPr>
          <a:xfrm>
            <a:off x="1222104" y="4143031"/>
            <a:ext cx="4317207" cy="369332"/>
          </a:xfrm>
          <a:prstGeom prst="rect">
            <a:avLst/>
          </a:prstGeom>
          <a:noFill/>
        </p:spPr>
        <p:txBody>
          <a:bodyPr wrap="square" rtlCol="0">
            <a:noAutofit/>
          </a:bodyPr>
          <a:lstStyle/>
          <a:p>
            <a:pPr fontAlgn="ctr"/>
            <a:r>
              <a:rPr lang="en-US" dirty="0" smtClean="0">
                <a:latin typeface="Huawei Sans" panose="020C0503030203020204" pitchFamily="34" charset="0"/>
              </a:rPr>
              <a:t>2 U 36-slot smart </a:t>
            </a:r>
            <a:r>
              <a:rPr lang="en-US" dirty="0" err="1" smtClean="0">
                <a:latin typeface="Huawei Sans" panose="020C0503030203020204" pitchFamily="34" charset="0"/>
              </a:rPr>
              <a:t>NVMe</a:t>
            </a:r>
            <a:r>
              <a:rPr lang="en-US" dirty="0" smtClean="0">
                <a:latin typeface="Huawei Sans" panose="020C0503030203020204" pitchFamily="34" charset="0"/>
              </a:rPr>
              <a:t> disk enclosure</a:t>
            </a:r>
            <a:endParaRPr lang="en-US" altLang="zh-CN" dirty="0">
              <a:latin typeface="Huawei Sans" panose="020C0503030203020204" pitchFamily="34" charset="0"/>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158" y="1589685"/>
            <a:ext cx="4781696" cy="869399"/>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05" y="3180965"/>
            <a:ext cx="4787906" cy="866294"/>
          </a:xfrm>
          <a:prstGeom prst="rect">
            <a:avLst/>
          </a:prstGeom>
        </p:spPr>
      </p:pic>
      <p:grpSp>
        <p:nvGrpSpPr>
          <p:cNvPr id="21" name="组合 20"/>
          <p:cNvGrpSpPr/>
          <p:nvPr/>
        </p:nvGrpSpPr>
        <p:grpSpPr>
          <a:xfrm>
            <a:off x="5810250" y="991659"/>
            <a:ext cx="5649913" cy="4716426"/>
            <a:chOff x="6095999" y="1358202"/>
            <a:chExt cx="5649913" cy="4716426"/>
          </a:xfrm>
        </p:grpSpPr>
        <p:grpSp>
          <p:nvGrpSpPr>
            <p:cNvPr id="69" name="组合 68"/>
            <p:cNvGrpSpPr/>
            <p:nvPr/>
          </p:nvGrpSpPr>
          <p:grpSpPr>
            <a:xfrm>
              <a:off x="6095999" y="1358202"/>
              <a:ext cx="5649913" cy="4716426"/>
              <a:chOff x="3511313" y="2716439"/>
              <a:chExt cx="5649913" cy="4716426"/>
            </a:xfrm>
          </p:grpSpPr>
          <p:graphicFrame>
            <p:nvGraphicFramePr>
              <p:cNvPr id="70" name="内容占位符 5"/>
              <p:cNvGraphicFramePr>
                <a:graphicFrameLocks/>
              </p:cNvGraphicFramePr>
              <p:nvPr>
                <p:extLst>
                  <p:ext uri="{D42A27DB-BD31-4B8C-83A1-F6EECF244321}">
                    <p14:modId xmlns:p14="http://schemas.microsoft.com/office/powerpoint/2010/main" val="395734265"/>
                  </p:ext>
                </p:extLst>
              </p:nvPr>
            </p:nvGraphicFramePr>
            <p:xfrm>
              <a:off x="3511313" y="2716439"/>
              <a:ext cx="5649913" cy="4716426"/>
            </p:xfrm>
            <a:graphic>
              <a:graphicData uri="http://schemas.openxmlformats.org/drawingml/2006/table">
                <a:tbl>
                  <a:tblPr firstRow="1" bandRow="1"/>
                  <a:tblGrid>
                    <a:gridCol w="1064064"/>
                    <a:gridCol w="4585849"/>
                  </a:tblGrid>
                  <a:tr h="381765">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dirty="0">
                              <a:solidFill>
                                <a:schemeClr val="tx1"/>
                              </a:solidFill>
                              <a:latin typeface="Huawei Sans" panose="020C0503030203020204" pitchFamily="34" charset="0"/>
                            </a:rPr>
                            <a:t>Icon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a:solidFill>
                                <a:schemeClr val="tx1"/>
                              </a:solidFill>
                              <a:latin typeface="Huawei Sans" panose="020C0503030203020204" pitchFamily="34" charset="0"/>
                            </a:rPr>
                            <a:t>Description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8126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en-US" altLang="zh-CN" sz="1400" dirty="0" smtClean="0">
                              <a:latin typeface="Huawei Sans" panose="020C0503030203020204" pitchFamily="34" charset="0"/>
                            </a:rPr>
                            <a:t>Enclosure ID indicator</a:t>
                          </a:r>
                          <a:endParaRPr lang="en-US" altLang="zh-CN"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en-US" sz="1400" dirty="0" smtClean="0">
                              <a:latin typeface="Huawei Sans" panose="020C0503030203020204" pitchFamily="34" charset="0"/>
                            </a:rPr>
                            <a:t>Enclosure l</a:t>
                          </a:r>
                          <a:r>
                            <a:rPr sz="1400" dirty="0" smtClean="0">
                              <a:latin typeface="Huawei Sans" panose="020C0503030203020204" pitchFamily="34" charset="0"/>
                            </a:rPr>
                            <a:t>ocation indicator</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smtClean="0">
                              <a:latin typeface="Huawei Sans" panose="020C0503030203020204" pitchFamily="34" charset="0"/>
                            </a:rPr>
                            <a:t>Blinking blue: The disk enclosure is being located.</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smtClean="0">
                              <a:latin typeface="Huawei Sans" panose="020C0503030203020204" pitchFamily="34" charset="0"/>
                            </a:rPr>
                            <a:t>Off</a:t>
                          </a:r>
                          <a:r>
                            <a:rPr sz="1400" dirty="0">
                              <a:latin typeface="Huawei Sans" panose="020C0503030203020204" pitchFamily="34" charset="0"/>
                            </a:rPr>
                            <a:t>: The disk enclosure is not located.</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en-US" sz="1400" dirty="0" smtClean="0">
                              <a:latin typeface="Huawei Sans" panose="020C0503030203020204" pitchFamily="34" charset="0"/>
                            </a:rPr>
                            <a:t>Enclosure</a:t>
                          </a:r>
                          <a:r>
                            <a:rPr lang="en-US" sz="1400" baseline="0" dirty="0" smtClean="0">
                              <a:latin typeface="Huawei Sans" panose="020C0503030203020204" pitchFamily="34" charset="0"/>
                            </a:rPr>
                            <a:t> a</a:t>
                          </a:r>
                          <a:r>
                            <a:rPr sz="1400" dirty="0" smtClean="0">
                              <a:latin typeface="Huawei Sans" panose="020C0503030203020204" pitchFamily="34" charset="0"/>
                            </a:rPr>
                            <a:t>larm indicator</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Steady yellow: An alarm is reported by the disk enclosure.</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Off: The disk enclosure is working properly.</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3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lang="en-US" sz="1400" dirty="0" smtClean="0">
                              <a:latin typeface="Huawei Sans" panose="020C0503030203020204" pitchFamily="34" charset="0"/>
                            </a:rPr>
                            <a:t>Enclosure p</a:t>
                          </a:r>
                          <a:r>
                            <a:rPr sz="1400" dirty="0" smtClean="0">
                              <a:latin typeface="Huawei Sans" panose="020C0503030203020204" pitchFamily="34" charset="0"/>
                            </a:rPr>
                            <a:t>ower indicator</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gn="l" defTabSz="914400" rtl="0" eaLnBrk="1" latinLnBrk="0" hangingPunct="1">
                            <a:lnSpc>
                              <a:spcPct val="100000"/>
                            </a:lnSpc>
                            <a:buFont typeface="+mj-lt"/>
                            <a:buAutoNum type="arabicPeriod"/>
                          </a:pPr>
                          <a:r>
                            <a:rPr sz="1400" dirty="0">
                              <a:solidFill>
                                <a:schemeClr val="dk1"/>
                              </a:solidFill>
                              <a:latin typeface="Huawei Sans" panose="020C0503030203020204" pitchFamily="34" charset="0"/>
                            </a:rPr>
                            <a:t>Steady green: The disk enclosure is </a:t>
                          </a:r>
                          <a:r>
                            <a:rPr sz="1400" dirty="0" smtClean="0">
                              <a:solidFill>
                                <a:schemeClr val="dk1"/>
                              </a:solidFill>
                              <a:latin typeface="Huawei Sans" panose="020C0503030203020204" pitchFamily="34" charset="0"/>
                            </a:rPr>
                            <a:t>on</a:t>
                          </a:r>
                          <a:r>
                            <a:rPr sz="1400" dirty="0">
                              <a:solidFill>
                                <a:schemeClr val="dk1"/>
                              </a:solidFill>
                              <a:latin typeface="Huawei Sans" panose="020C0503030203020204" pitchFamily="34" charset="0"/>
                            </a:rPr>
                            <a:t>.</a:t>
                          </a:r>
                          <a:endParaRPr lang="en-US" altLang="zh-CN" sz="1400" kern="1200" dirty="0" smtClean="0">
                            <a:solidFill>
                              <a:schemeClr val="dk1"/>
                            </a:solidFill>
                            <a:latin typeface="Huawei Sans" panose="020C0503030203020204" pitchFamily="34" charset="0"/>
                            <a:ea typeface="+mn-ea"/>
                            <a:cs typeface="Huawei Sans" panose="020C0503030203020204" pitchFamily="34" charset="0"/>
                          </a:endParaRPr>
                        </a:p>
                        <a:p>
                          <a:pPr marL="228600" indent="-228600" algn="l" defTabSz="914400" rtl="0" eaLnBrk="1" latinLnBrk="0" hangingPunct="1">
                            <a:lnSpc>
                              <a:spcPct val="100000"/>
                            </a:lnSpc>
                            <a:buFont typeface="+mj-lt"/>
                            <a:buAutoNum type="arabicPeriod"/>
                          </a:pPr>
                          <a:r>
                            <a:rPr sz="1400" dirty="0">
                              <a:solidFill>
                                <a:schemeClr val="dk1"/>
                              </a:solidFill>
                              <a:latin typeface="Huawei Sans" panose="020C0503030203020204" pitchFamily="34" charset="0"/>
                            </a:rPr>
                            <a:t>Off: The disk enclosure is powered off.</a:t>
                          </a:r>
                          <a:endParaRPr lang="en-US" altLang="zh-CN" sz="1400" kern="1200" dirty="0" smtClean="0">
                            <a:solidFill>
                              <a:schemeClr val="dk1"/>
                            </a:solidFill>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352">
                    <a:tc>
                      <a:txBody>
                        <a:body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indent="0" algn="l" defTabSz="914400" rtl="0" eaLnBrk="1" latinLnBrk="0" hangingPunct="1">
                            <a:lnSpc>
                              <a:spcPct val="100000"/>
                            </a:lnSpc>
                            <a:buFont typeface="+mj-lt"/>
                            <a:buNone/>
                          </a:pPr>
                          <a:r>
                            <a:rPr sz="1400" dirty="0">
                              <a:solidFill>
                                <a:schemeClr val="dk1"/>
                              </a:solidFill>
                              <a:latin typeface="Huawei Sans" panose="020C0503030203020204" pitchFamily="34" charset="0"/>
                            </a:rPr>
                            <a:t>Power indicator/Power button</a:t>
                          </a:r>
                          <a:endParaRPr lang="en-US" altLang="zh-CN" sz="1400" kern="1200" dirty="0" smtClean="0">
                            <a:solidFill>
                              <a:schemeClr val="dk1"/>
                            </a:solidFill>
                            <a:latin typeface="Huawei Sans" panose="020C0503030203020204" pitchFamily="34" charset="0"/>
                            <a:ea typeface="+mn-ea"/>
                            <a:cs typeface="Huawei Sans" panose="020C0503030203020204" pitchFamily="34" charset="0"/>
                          </a:endParaRPr>
                        </a:p>
                        <a:p>
                          <a:pPr marL="228600" indent="-228600" algn="l" defTabSz="914400" rtl="0" eaLnBrk="1" latinLnBrk="0" hangingPunct="1">
                            <a:lnSpc>
                              <a:spcPct val="100000"/>
                            </a:lnSpc>
                            <a:buFont typeface="+mj-lt"/>
                            <a:buAutoNum type="arabicPeriod"/>
                          </a:pPr>
                          <a:r>
                            <a:rPr lang="en-US" sz="1400" dirty="0" smtClean="0">
                              <a:solidFill>
                                <a:schemeClr val="dk1"/>
                              </a:solidFill>
                              <a:latin typeface="Huawei Sans" panose="020C0503030203020204" pitchFamily="34" charset="0"/>
                            </a:rPr>
                            <a:t>The controller enclosure controls disk enclosure power. The power button on the disk enclosure is invalid and cannot control disk enclosure power separately.</a:t>
                          </a:r>
                          <a:endParaRPr lang="en-US" altLang="zh-CN" sz="1400" kern="1200" dirty="0" smtClean="0">
                            <a:solidFill>
                              <a:schemeClr val="dk1"/>
                            </a:solidFill>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71" name="Picture 3"/>
              <p:cNvPicPr>
                <a:picLocks noChangeAspect="1" noChangeArrowheads="1"/>
              </p:cNvPicPr>
              <p:nvPr/>
            </p:nvPicPr>
            <p:blipFill>
              <a:blip r:embed="rId5" cstate="print"/>
              <a:srcRect/>
              <a:stretch>
                <a:fillRect/>
              </a:stretch>
            </p:blipFill>
            <p:spPr bwMode="auto">
              <a:xfrm>
                <a:off x="3757539" y="3144650"/>
                <a:ext cx="607220" cy="398483"/>
              </a:xfrm>
              <a:prstGeom prst="rect">
                <a:avLst/>
              </a:prstGeom>
              <a:noFill/>
              <a:ln w="9525">
                <a:noFill/>
                <a:miter lim="800000"/>
                <a:headEnd/>
                <a:tailEnd/>
              </a:ln>
            </p:spPr>
          </p:pic>
          <p:pic>
            <p:nvPicPr>
              <p:cNvPr id="72" name="Picture 6"/>
              <p:cNvPicPr>
                <a:picLocks noChangeAspect="1" noChangeArrowheads="1"/>
              </p:cNvPicPr>
              <p:nvPr/>
            </p:nvPicPr>
            <p:blipFill rotWithShape="1">
              <a:blip r:embed="rId6" cstate="print"/>
              <a:srcRect l="11185" t="8737" r="13147" b="7170"/>
              <a:stretch/>
            </p:blipFill>
            <p:spPr bwMode="auto">
              <a:xfrm>
                <a:off x="3813499" y="6741647"/>
                <a:ext cx="495300" cy="353483"/>
              </a:xfrm>
              <a:prstGeom prst="rect">
                <a:avLst/>
              </a:prstGeom>
              <a:noFill/>
              <a:ln w="9525">
                <a:noFill/>
                <a:miter lim="800000"/>
                <a:headEnd/>
                <a:tailEnd/>
              </a:ln>
            </p:spPr>
          </p:pic>
          <p:pic>
            <p:nvPicPr>
              <p:cNvPr id="77" name="Picture 7"/>
              <p:cNvPicPr>
                <a:picLocks noChangeAspect="1" noChangeArrowheads="1"/>
              </p:cNvPicPr>
              <p:nvPr/>
            </p:nvPicPr>
            <p:blipFill>
              <a:blip r:embed="rId7" cstate="print"/>
              <a:srcRect/>
              <a:stretch>
                <a:fillRect/>
              </a:stretch>
            </p:blipFill>
            <p:spPr bwMode="auto">
              <a:xfrm>
                <a:off x="3773488" y="3887223"/>
                <a:ext cx="550143" cy="453712"/>
              </a:xfrm>
              <a:prstGeom prst="rect">
                <a:avLst/>
              </a:prstGeom>
              <a:noFill/>
              <a:ln w="9525">
                <a:noFill/>
                <a:miter lim="800000"/>
                <a:headEnd/>
                <a:tailEnd/>
              </a:ln>
            </p:spPr>
          </p:pic>
          <p:pic>
            <p:nvPicPr>
              <p:cNvPr id="79" name="图片 78"/>
              <p:cNvPicPr>
                <a:picLocks noChangeAspect="1"/>
              </p:cNvPicPr>
              <p:nvPr/>
            </p:nvPicPr>
            <p:blipFill>
              <a:blip r:embed="rId8"/>
              <a:stretch>
                <a:fillRect/>
              </a:stretch>
            </p:blipFill>
            <p:spPr>
              <a:xfrm>
                <a:off x="3769049" y="4934055"/>
                <a:ext cx="584200" cy="281040"/>
              </a:xfrm>
              <a:prstGeom prst="rect">
                <a:avLst/>
              </a:prstGeom>
            </p:spPr>
          </p:pic>
        </p:grpSp>
        <p:pic>
          <p:nvPicPr>
            <p:cNvPr id="19" name="图片 18"/>
            <p:cNvPicPr>
              <a:picLocks noChangeAspect="1"/>
            </p:cNvPicPr>
            <p:nvPr/>
          </p:nvPicPr>
          <p:blipFill>
            <a:blip r:embed="rId9"/>
            <a:stretch>
              <a:fillRect/>
            </a:stretch>
          </p:blipFill>
          <p:spPr>
            <a:xfrm>
              <a:off x="6398185" y="4268812"/>
              <a:ext cx="480876" cy="480876"/>
            </a:xfrm>
            <a:prstGeom prst="rect">
              <a:avLst/>
            </a:prstGeom>
          </p:spPr>
        </p:pic>
      </p:grpSp>
      <p:sp>
        <p:nvSpPr>
          <p:cNvPr id="3" name="文本框 2"/>
          <p:cNvSpPr txBox="1"/>
          <p:nvPr/>
        </p:nvSpPr>
        <p:spPr>
          <a:xfrm>
            <a:off x="701185" y="5142046"/>
            <a:ext cx="5013815" cy="923330"/>
          </a:xfrm>
          <a:prstGeom prst="rect">
            <a:avLst/>
          </a:prstGeom>
          <a:noFill/>
        </p:spPr>
        <p:txBody>
          <a:bodyPr wrap="square" rtlCol="0">
            <a:noAutofit/>
          </a:bodyPr>
          <a:lstStyle/>
          <a:p>
            <a:pPr fontAlgn="ctr"/>
            <a:r>
              <a:rPr lang="en-US" sz="1600" dirty="0" smtClean="0">
                <a:latin typeface="Huawei Sans" panose="020C0503030203020204" pitchFamily="34" charset="0"/>
              </a:rPr>
              <a:t>Note: </a:t>
            </a:r>
            <a:r>
              <a:rPr lang="en-US" sz="1600" dirty="0">
                <a:latin typeface="Huawei Sans" panose="020C0503030203020204" pitchFamily="34" charset="0"/>
              </a:rPr>
              <a:t>The slide shows the disk enclosures of Huawei </a:t>
            </a:r>
            <a:r>
              <a:rPr lang="en-US" sz="1600" dirty="0" err="1">
                <a:latin typeface="Huawei Sans" panose="020C0503030203020204" pitchFamily="34" charset="0"/>
              </a:rPr>
              <a:t>OceanStor</a:t>
            </a:r>
            <a:r>
              <a:rPr lang="en-US" sz="1600" dirty="0">
                <a:latin typeface="Huawei Sans" panose="020C0503030203020204" pitchFamily="34" charset="0"/>
              </a:rPr>
              <a:t> Dorado V6.</a:t>
            </a:r>
            <a:endParaRPr lang="en-US" altLang="zh-CN" sz="1600" dirty="0">
              <a:latin typeface="Huawei Sans" panose="020C0503030203020204" pitchFamily="34" charset="0"/>
            </a:endParaRPr>
          </a:p>
        </p:txBody>
      </p:sp>
    </p:spTree>
    <p:extLst>
      <p:ext uri="{BB962C8B-B14F-4D97-AF65-F5344CB8AC3E}">
        <p14:creationId xmlns:p14="http://schemas.microsoft.com/office/powerpoint/2010/main" val="41503617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t>Disk Enclosure: Rear View</a:t>
            </a:r>
            <a:endParaRPr lang="en-US" altLang="zh-CN" dirty="0">
              <a:latin typeface="Huawei Sans" panose="020C0503030203020204" pitchFamily="34" charset="0"/>
            </a:endParaRPr>
          </a:p>
        </p:txBody>
      </p:sp>
      <p:sp>
        <p:nvSpPr>
          <p:cNvPr id="109" name="文本框 108"/>
          <p:cNvSpPr txBox="1"/>
          <p:nvPr/>
        </p:nvSpPr>
        <p:spPr>
          <a:xfrm>
            <a:off x="2750236" y="3322264"/>
            <a:ext cx="2579552" cy="369332"/>
          </a:xfrm>
          <a:prstGeom prst="rect">
            <a:avLst/>
          </a:prstGeom>
          <a:noFill/>
        </p:spPr>
        <p:txBody>
          <a:bodyPr wrap="square" rtlCol="0">
            <a:noAutofit/>
          </a:bodyPr>
          <a:lstStyle/>
          <a:p>
            <a:pPr fontAlgn="ctr"/>
            <a:r>
              <a:rPr lang="en-US" dirty="0" smtClean="0">
                <a:latin typeface="Huawei Sans" panose="020C0503030203020204" pitchFamily="34" charset="0"/>
              </a:rPr>
              <a:t>2 U SAS disk enclosure</a:t>
            </a:r>
            <a:endParaRPr lang="en-US" altLang="zh-CN" dirty="0">
              <a:latin typeface="Huawei Sans" panose="020C0503030203020204" pitchFamily="34" charset="0"/>
            </a:endParaRPr>
          </a:p>
        </p:txBody>
      </p:sp>
      <p:sp>
        <p:nvSpPr>
          <p:cNvPr id="111" name="文本框 110"/>
          <p:cNvSpPr txBox="1"/>
          <p:nvPr/>
        </p:nvSpPr>
        <p:spPr>
          <a:xfrm>
            <a:off x="2399161" y="5461069"/>
            <a:ext cx="3517310" cy="369332"/>
          </a:xfrm>
          <a:prstGeom prst="rect">
            <a:avLst/>
          </a:prstGeom>
          <a:noFill/>
        </p:spPr>
        <p:txBody>
          <a:bodyPr wrap="square" rtlCol="0">
            <a:noAutofit/>
          </a:bodyPr>
          <a:lstStyle/>
          <a:p>
            <a:pPr fontAlgn="ctr"/>
            <a:r>
              <a:rPr lang="en-US" dirty="0" smtClean="0">
                <a:latin typeface="Huawei Sans" panose="020C0503030203020204" pitchFamily="34" charset="0"/>
              </a:rPr>
              <a:t>2 U smart </a:t>
            </a:r>
            <a:r>
              <a:rPr lang="en-US" dirty="0" err="1" smtClean="0">
                <a:latin typeface="Huawei Sans" panose="020C0503030203020204" pitchFamily="34" charset="0"/>
              </a:rPr>
              <a:t>NVMe</a:t>
            </a:r>
            <a:r>
              <a:rPr lang="en-US" dirty="0" smtClean="0">
                <a:latin typeface="Huawei Sans" panose="020C0503030203020204" pitchFamily="34" charset="0"/>
              </a:rPr>
              <a:t> disk enclosure</a:t>
            </a:r>
            <a:endParaRPr lang="en-US" altLang="zh-CN" dirty="0">
              <a:latin typeface="Huawei Sans" panose="020C0503030203020204" pitchFamily="34" charset="0"/>
            </a:endParaRPr>
          </a:p>
        </p:txBody>
      </p:sp>
      <p:grpSp>
        <p:nvGrpSpPr>
          <p:cNvPr id="124" name="组合 123"/>
          <p:cNvGrpSpPr/>
          <p:nvPr/>
        </p:nvGrpSpPr>
        <p:grpSpPr>
          <a:xfrm>
            <a:off x="828173" y="1042729"/>
            <a:ext cx="6581732" cy="2226489"/>
            <a:chOff x="987268" y="1358415"/>
            <a:chExt cx="6581732" cy="2226489"/>
          </a:xfrm>
        </p:grpSpPr>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t="1" b="29049"/>
            <a:stretch/>
          </p:blipFill>
          <p:spPr>
            <a:xfrm>
              <a:off x="987268" y="1785373"/>
              <a:ext cx="6581732" cy="1237370"/>
            </a:xfrm>
            <a:prstGeom prst="rect">
              <a:avLst/>
            </a:prstGeom>
          </p:spPr>
        </p:pic>
        <p:cxnSp>
          <p:nvCxnSpPr>
            <p:cNvPr id="39" name="直接连接符 38"/>
            <p:cNvCxnSpPr>
              <a:endCxn id="3" idx="0"/>
            </p:cNvCxnSpPr>
            <p:nvPr/>
          </p:nvCxnSpPr>
          <p:spPr>
            <a:xfrm>
              <a:off x="3458550" y="2747240"/>
              <a:ext cx="0" cy="45593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3269161" y="3203177"/>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1</a:t>
              </a:r>
              <a:endParaRPr lang="en-US" altLang="zh-CN" dirty="0">
                <a:solidFill>
                  <a:schemeClr val="tx1"/>
                </a:solidFill>
                <a:latin typeface="Huawei Sans" panose="020C0503030203020204" pitchFamily="34" charset="0"/>
              </a:endParaRPr>
            </a:p>
          </p:txBody>
        </p:sp>
        <p:cxnSp>
          <p:nvCxnSpPr>
            <p:cNvPr id="69" name="直接连接符 68"/>
            <p:cNvCxnSpPr>
              <a:endCxn id="70" idx="0"/>
            </p:cNvCxnSpPr>
            <p:nvPr/>
          </p:nvCxnSpPr>
          <p:spPr>
            <a:xfrm>
              <a:off x="4506300" y="2844564"/>
              <a:ext cx="0" cy="3615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4316911" y="3206126"/>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2</a:t>
              </a:r>
              <a:endParaRPr lang="en-US" altLang="zh-CN" dirty="0">
                <a:solidFill>
                  <a:schemeClr val="tx1"/>
                </a:solidFill>
                <a:latin typeface="Huawei Sans" panose="020C0503030203020204" pitchFamily="34" charset="0"/>
              </a:endParaRPr>
            </a:p>
          </p:txBody>
        </p:sp>
        <p:cxnSp>
          <p:nvCxnSpPr>
            <p:cNvPr id="71" name="直接连接符 70"/>
            <p:cNvCxnSpPr/>
            <p:nvPr/>
          </p:nvCxnSpPr>
          <p:spPr>
            <a:xfrm>
              <a:off x="5063022" y="2844564"/>
              <a:ext cx="0" cy="35861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a:off x="4856722" y="3206126"/>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3</a:t>
              </a:r>
              <a:endParaRPr lang="en-US" altLang="zh-CN" dirty="0">
                <a:solidFill>
                  <a:schemeClr val="tx1"/>
                </a:solidFill>
                <a:latin typeface="Huawei Sans" panose="020C0503030203020204" pitchFamily="34" charset="0"/>
              </a:endParaRPr>
            </a:p>
          </p:txBody>
        </p:sp>
        <p:sp>
          <p:nvSpPr>
            <p:cNvPr id="24" name="矩形 23"/>
            <p:cNvSpPr/>
            <p:nvPr/>
          </p:nvSpPr>
          <p:spPr>
            <a:xfrm>
              <a:off x="5915072" y="1749149"/>
              <a:ext cx="1323928" cy="1295166"/>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9" name="矩形 78"/>
            <p:cNvSpPr/>
            <p:nvPr/>
          </p:nvSpPr>
          <p:spPr>
            <a:xfrm>
              <a:off x="2700919" y="1893329"/>
              <a:ext cx="2996375" cy="531998"/>
            </a:xfrm>
            <a:prstGeom prst="rect">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82" name="直接连接符 81"/>
            <p:cNvCxnSpPr>
              <a:stCxn id="83" idx="2"/>
              <a:endCxn id="79" idx="0"/>
            </p:cNvCxnSpPr>
            <p:nvPr/>
          </p:nvCxnSpPr>
          <p:spPr>
            <a:xfrm>
              <a:off x="4199107" y="1737193"/>
              <a:ext cx="0" cy="1561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83" name="矩形 82"/>
            <p:cNvSpPr/>
            <p:nvPr/>
          </p:nvSpPr>
          <p:spPr>
            <a:xfrm>
              <a:off x="4009718" y="1358415"/>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4</a:t>
              </a:r>
              <a:endParaRPr lang="en-US" altLang="zh-CN" dirty="0">
                <a:solidFill>
                  <a:schemeClr val="tx1"/>
                </a:solidFill>
                <a:latin typeface="Huawei Sans" panose="020C0503030203020204" pitchFamily="34" charset="0"/>
              </a:endParaRPr>
            </a:p>
          </p:txBody>
        </p:sp>
        <p:sp>
          <p:nvSpPr>
            <p:cNvPr id="88" name="矩形 87"/>
            <p:cNvSpPr/>
            <p:nvPr/>
          </p:nvSpPr>
          <p:spPr>
            <a:xfrm>
              <a:off x="6387647" y="3203177"/>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5</a:t>
              </a:r>
              <a:endParaRPr lang="en-US" altLang="zh-CN" dirty="0">
                <a:solidFill>
                  <a:schemeClr val="tx1"/>
                </a:solidFill>
                <a:latin typeface="Huawei Sans" panose="020C0503030203020204" pitchFamily="34" charset="0"/>
              </a:endParaRPr>
            </a:p>
          </p:txBody>
        </p:sp>
        <p:cxnSp>
          <p:nvCxnSpPr>
            <p:cNvPr id="91" name="直接连接符 90"/>
            <p:cNvCxnSpPr>
              <a:stCxn id="24" idx="2"/>
              <a:endCxn id="88" idx="0"/>
            </p:cNvCxnSpPr>
            <p:nvPr/>
          </p:nvCxnSpPr>
          <p:spPr>
            <a:xfrm>
              <a:off x="6577036" y="3044315"/>
              <a:ext cx="0" cy="1588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797560" y="3886506"/>
            <a:ext cx="6623232" cy="1541567"/>
            <a:chOff x="945769" y="4308825"/>
            <a:chExt cx="6623232" cy="1541567"/>
          </a:xfrm>
        </p:grpSpPr>
        <p:pic>
          <p:nvPicPr>
            <p:cNvPr id="94" name="Picture 60"/>
            <p:cNvPicPr>
              <a:picLocks noChangeAspect="1" noChangeArrowheads="1"/>
            </p:cNvPicPr>
            <p:nvPr/>
          </p:nvPicPr>
          <p:blipFill rotWithShape="1">
            <a:blip r:embed="rId4">
              <a:extLst>
                <a:ext uri="{28A0092B-C50C-407E-A947-70E740481C1C}">
                  <a14:useLocalDpi xmlns:a14="http://schemas.microsoft.com/office/drawing/2010/main" val="0"/>
                </a:ext>
              </a:extLst>
            </a:blip>
            <a:srcRect l="557"/>
            <a:stretch/>
          </p:blipFill>
          <p:spPr bwMode="auto">
            <a:xfrm>
              <a:off x="945769" y="4308825"/>
              <a:ext cx="6623232" cy="105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矩形 94"/>
            <p:cNvSpPr/>
            <p:nvPr/>
          </p:nvSpPr>
          <p:spPr>
            <a:xfrm>
              <a:off x="3229723" y="5469508"/>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6</a:t>
              </a:r>
              <a:endParaRPr lang="en-US" altLang="zh-CN" dirty="0">
                <a:solidFill>
                  <a:schemeClr val="tx1"/>
                </a:solidFill>
                <a:latin typeface="Huawei Sans" panose="020C0503030203020204" pitchFamily="34" charset="0"/>
              </a:endParaRPr>
            </a:p>
          </p:txBody>
        </p:sp>
        <p:cxnSp>
          <p:nvCxnSpPr>
            <p:cNvPr id="98" name="直接连接符 97"/>
            <p:cNvCxnSpPr>
              <a:endCxn id="95" idx="0"/>
            </p:cNvCxnSpPr>
            <p:nvPr/>
          </p:nvCxnSpPr>
          <p:spPr>
            <a:xfrm>
              <a:off x="2639464" y="5234584"/>
              <a:ext cx="77964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 name="直接连接符 101"/>
            <p:cNvCxnSpPr>
              <a:endCxn id="95" idx="0"/>
            </p:cNvCxnSpPr>
            <p:nvPr/>
          </p:nvCxnSpPr>
          <p:spPr>
            <a:xfrm>
              <a:off x="3064067" y="5234584"/>
              <a:ext cx="355045"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endCxn id="95" idx="0"/>
            </p:cNvCxnSpPr>
            <p:nvPr/>
          </p:nvCxnSpPr>
          <p:spPr>
            <a:xfrm flipH="1">
              <a:off x="3419112" y="5234584"/>
              <a:ext cx="77964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a:endCxn id="95" idx="0"/>
            </p:cNvCxnSpPr>
            <p:nvPr/>
          </p:nvCxnSpPr>
          <p:spPr>
            <a:xfrm flipH="1">
              <a:off x="3419112" y="5234584"/>
              <a:ext cx="355045"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3" name="矩形 112"/>
            <p:cNvSpPr/>
            <p:nvPr/>
          </p:nvSpPr>
          <p:spPr>
            <a:xfrm>
              <a:off x="4771087" y="5469508"/>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7</a:t>
              </a:r>
              <a:endParaRPr lang="en-US" altLang="zh-CN" dirty="0">
                <a:solidFill>
                  <a:schemeClr val="tx1"/>
                </a:solidFill>
                <a:latin typeface="Huawei Sans" panose="020C0503030203020204" pitchFamily="34" charset="0"/>
              </a:endParaRPr>
            </a:p>
          </p:txBody>
        </p:sp>
        <p:cxnSp>
          <p:nvCxnSpPr>
            <p:cNvPr id="114" name="直接连接符 113"/>
            <p:cNvCxnSpPr>
              <a:endCxn id="113" idx="0"/>
            </p:cNvCxnSpPr>
            <p:nvPr/>
          </p:nvCxnSpPr>
          <p:spPr>
            <a:xfrm>
              <a:off x="4581698" y="5234584"/>
              <a:ext cx="378778"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a:endCxn id="113" idx="0"/>
            </p:cNvCxnSpPr>
            <p:nvPr/>
          </p:nvCxnSpPr>
          <p:spPr>
            <a:xfrm>
              <a:off x="4856722" y="5234584"/>
              <a:ext cx="103754"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a:endCxn id="113" idx="0"/>
            </p:cNvCxnSpPr>
            <p:nvPr/>
          </p:nvCxnSpPr>
          <p:spPr>
            <a:xfrm flipH="1">
              <a:off x="4960476" y="5234584"/>
              <a:ext cx="275024" cy="23492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18" name="矩形 117"/>
            <p:cNvSpPr/>
            <p:nvPr/>
          </p:nvSpPr>
          <p:spPr>
            <a:xfrm>
              <a:off x="6706474" y="5471614"/>
              <a:ext cx="378778" cy="378778"/>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8</a:t>
              </a:r>
              <a:endParaRPr lang="en-US" altLang="zh-CN" dirty="0">
                <a:solidFill>
                  <a:schemeClr val="tx1"/>
                </a:solidFill>
                <a:latin typeface="Huawei Sans" panose="020C0503030203020204" pitchFamily="34" charset="0"/>
              </a:endParaRPr>
            </a:p>
          </p:txBody>
        </p:sp>
        <p:cxnSp>
          <p:nvCxnSpPr>
            <p:cNvPr id="119" name="直接连接符 118"/>
            <p:cNvCxnSpPr>
              <a:endCxn id="118" idx="0"/>
            </p:cNvCxnSpPr>
            <p:nvPr/>
          </p:nvCxnSpPr>
          <p:spPr>
            <a:xfrm>
              <a:off x="6872130" y="5149516"/>
              <a:ext cx="23733" cy="3220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aphicFrame>
        <p:nvGraphicFramePr>
          <p:cNvPr id="125" name="表格 124"/>
          <p:cNvGraphicFramePr>
            <a:graphicFrameLocks noGrp="1"/>
          </p:cNvGraphicFramePr>
          <p:nvPr>
            <p:extLst>
              <p:ext uri="{D42A27DB-BD31-4B8C-83A1-F6EECF244321}">
                <p14:modId xmlns:p14="http://schemas.microsoft.com/office/powerpoint/2010/main" val="176643912"/>
              </p:ext>
            </p:extLst>
          </p:nvPr>
        </p:nvGraphicFramePr>
        <p:xfrm>
          <a:off x="7821387" y="1175784"/>
          <a:ext cx="3498692" cy="3337560"/>
        </p:xfrm>
        <a:graphic>
          <a:graphicData uri="http://schemas.openxmlformats.org/drawingml/2006/table">
            <a:tbl>
              <a:tblPr firstRow="1" bandRow="1"/>
              <a:tblGrid>
                <a:gridCol w="670222"/>
                <a:gridCol w="2828470"/>
              </a:tblGrid>
              <a:tr h="370840">
                <a:tc>
                  <a:txBody>
                    <a:bodyPr/>
                    <a:lstStyle/>
                    <a:p>
                      <a:pPr algn="l" fontAlgn="ctr"/>
                      <a:r>
                        <a:rPr lang="en-US" sz="1600" b="1" dirty="0" smtClean="0">
                          <a:latin typeface="Huawei Sans" panose="020C0503030203020204" pitchFamily="34" charset="0"/>
                        </a:rPr>
                        <a:t>No.</a:t>
                      </a:r>
                      <a:endParaRPr lang="en-US" altLang="zh-CN" sz="1600" b="1"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l" fontAlgn="ctr"/>
                      <a:r>
                        <a:rPr lang="en-US" sz="1600" b="1" dirty="0" smtClean="0">
                          <a:latin typeface="Huawei Sans" panose="020C0503030203020204" pitchFamily="34" charset="0"/>
                        </a:rPr>
                        <a:t>Description</a:t>
                      </a:r>
                      <a:endParaRPr lang="en-US" altLang="zh-CN" sz="1600" b="1"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pPr algn="l" fontAlgn="ctr"/>
                      <a:r>
                        <a:rPr lang="en-US" sz="1600" dirty="0" smtClean="0">
                          <a:latin typeface="Huawei Sans" panose="020C0503030203020204" pitchFamily="34" charset="0"/>
                        </a:rPr>
                        <a:t>1</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smtClean="0">
                          <a:latin typeface="Huawei Sans" panose="020C0503030203020204" pitchFamily="34" charset="0"/>
                        </a:rPr>
                        <a:t>Serial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sz="1600" dirty="0" smtClean="0">
                          <a:latin typeface="Huawei Sans" panose="020C0503030203020204" pitchFamily="34" charset="0"/>
                        </a:rPr>
                        <a:t>2</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smtClean="0">
                          <a:latin typeface="Huawei Sans" panose="020C0503030203020204" pitchFamily="34" charset="0"/>
                        </a:rPr>
                        <a:t>Mini SAS HD expansion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sz="1600" dirty="0" smtClean="0">
                          <a:latin typeface="Huawei Sans" panose="020C0503030203020204" pitchFamily="34" charset="0"/>
                        </a:rPr>
                        <a:t>3</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smtClean="0">
                          <a:latin typeface="Huawei Sans" panose="020C0503030203020204" pitchFamily="34" charset="0"/>
                        </a:rPr>
                        <a:t>ID display</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sz="1600" dirty="0" smtClean="0">
                          <a:latin typeface="Huawei Sans" panose="020C0503030203020204" pitchFamily="34" charset="0"/>
                        </a:rPr>
                        <a:t>4</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smtClean="0">
                          <a:latin typeface="Huawei Sans" panose="020C0503030203020204" pitchFamily="34" charset="0"/>
                        </a:rPr>
                        <a:t>Expansion module</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sz="1600" dirty="0" smtClean="0">
                          <a:latin typeface="Huawei Sans" panose="020C0503030203020204" pitchFamily="34" charset="0"/>
                        </a:rPr>
                        <a:t>5</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smtClean="0">
                          <a:latin typeface="Huawei Sans" panose="020C0503030203020204" pitchFamily="34" charset="0"/>
                        </a:rPr>
                        <a:t>Power module</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sz="1600" dirty="0" smtClean="0">
                          <a:latin typeface="Huawei Sans" panose="020C0503030203020204" pitchFamily="34" charset="0"/>
                        </a:rPr>
                        <a:t>6</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smtClean="0">
                          <a:latin typeface="Huawei Sans" panose="020C0503030203020204" pitchFamily="34" charset="0"/>
                        </a:rPr>
                        <a:t>Onboard expansion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sz="1600" dirty="0" smtClean="0">
                          <a:latin typeface="Huawei Sans" panose="020C0503030203020204" pitchFamily="34" charset="0"/>
                        </a:rPr>
                        <a:t>7</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sz="1600" dirty="0" smtClean="0">
                          <a:latin typeface="Huawei Sans" panose="020C0503030203020204" pitchFamily="34" charset="0"/>
                        </a:rPr>
                        <a:t>Onboard management port</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sz="1600" dirty="0" smtClean="0">
                          <a:latin typeface="Huawei Sans" panose="020C0503030203020204" pitchFamily="34" charset="0"/>
                        </a:rPr>
                        <a:t>8</a:t>
                      </a:r>
                      <a:endParaRPr lang="en-US" altLang="zh-CN" sz="1600"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l" fontAlgn="ctr"/>
                      <a:r>
                        <a:rPr lang="en-US" sz="1600" dirty="0" smtClean="0">
                          <a:latin typeface="Huawei Sans" panose="020C0503030203020204" pitchFamily="34" charset="0"/>
                        </a:rPr>
                        <a:t>Power module</a:t>
                      </a:r>
                      <a:endParaRPr lang="en-US" altLang="zh-CN" sz="1600"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5" name="矩形 4"/>
          <p:cNvSpPr/>
          <p:nvPr/>
        </p:nvSpPr>
        <p:spPr>
          <a:xfrm>
            <a:off x="7738223" y="4938747"/>
            <a:ext cx="4204096" cy="584775"/>
          </a:xfrm>
          <a:prstGeom prst="rect">
            <a:avLst/>
          </a:prstGeom>
        </p:spPr>
        <p:txBody>
          <a:bodyPr wrap="square">
            <a:spAutoFit/>
          </a:bodyPr>
          <a:lstStyle/>
          <a:p>
            <a:pPr fontAlgn="ctr"/>
            <a:r>
              <a:rPr lang="en-US" altLang="zh-CN" sz="1600" dirty="0">
                <a:latin typeface="Huawei Sans" panose="020C0503030203020204" pitchFamily="34" charset="0"/>
              </a:rPr>
              <a:t>Note: The slide shows the disk enclosures of Huawei </a:t>
            </a:r>
            <a:r>
              <a:rPr lang="en-US" altLang="zh-CN" sz="1600" dirty="0" err="1">
                <a:latin typeface="Huawei Sans" panose="020C0503030203020204" pitchFamily="34" charset="0"/>
              </a:rPr>
              <a:t>OceanStor</a:t>
            </a:r>
            <a:r>
              <a:rPr lang="en-US" altLang="zh-CN" sz="1600" dirty="0">
                <a:latin typeface="Huawei Sans" panose="020C0503030203020204" pitchFamily="34" charset="0"/>
              </a:rPr>
              <a:t> Dorado V6.</a:t>
            </a:r>
          </a:p>
        </p:txBody>
      </p:sp>
    </p:spTree>
    <p:extLst>
      <p:ext uri="{BB962C8B-B14F-4D97-AF65-F5344CB8AC3E}">
        <p14:creationId xmlns:p14="http://schemas.microsoft.com/office/powerpoint/2010/main" val="6523920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en-US" dirty="0" smtClean="0">
                <a:solidFill>
                  <a:schemeClr val="bg1">
                    <a:lumMod val="50000"/>
                  </a:schemeClr>
                </a:solidFill>
                <a:latin typeface="Huawei Sans" panose="020C0503030203020204" pitchFamily="34" charset="0"/>
              </a:rPr>
              <a:t>Controller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 Enclosures</a:t>
            </a:r>
            <a:endParaRPr lang="en-US" altLang="zh-CN" dirty="0" smtClean="0">
              <a:solidFill>
                <a:schemeClr val="bg1">
                  <a:lumMod val="50000"/>
                </a:schemeClr>
              </a:solidFill>
              <a:latin typeface="Huawei Sans" panose="020C0503030203020204" pitchFamily="34" charset="0"/>
            </a:endParaRPr>
          </a:p>
          <a:p>
            <a:r>
              <a:rPr lang="en-US" b="1" dirty="0" smtClean="0">
                <a:latin typeface="Huawei Sans" panose="020C0503030203020204" pitchFamily="34" charset="0"/>
              </a:rPr>
              <a:t>Expansion Modules</a:t>
            </a:r>
            <a:endParaRPr lang="en-US" altLang="zh-CN" b="1" dirty="0" smtClean="0">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Interface Modules</a:t>
            </a:r>
            <a:endParaRPr lang="en-US" altLang="zh-CN" dirty="0" smtClean="0">
              <a:solidFill>
                <a:schemeClr val="bg1">
                  <a:lumMod val="50000"/>
                </a:schemeClr>
              </a:solidFill>
              <a:latin typeface="Huawei Sans" panose="020C0503030203020204" pitchFamily="34" charset="0"/>
            </a:endParaRPr>
          </a:p>
          <a:p>
            <a:endParaRPr lang="en-US" altLang="zh-CN" dirty="0" smtClean="0">
              <a:solidFill>
                <a:schemeClr val="bg1">
                  <a:lumMod val="50000"/>
                </a:schemeClr>
              </a:solidFill>
              <a:latin typeface="Huawei Sans" panose="020C0503030203020204" pitchFamily="34" charset="0"/>
            </a:endParaRPr>
          </a:p>
          <a:p>
            <a:endParaRPr lang="en-US" altLang="zh-CN" dirty="0" smtClean="0">
              <a:solidFill>
                <a:schemeClr val="bg1">
                  <a:lumMod val="50000"/>
                </a:schemeClr>
              </a:solidFill>
              <a:latin typeface="Huawei Sans" panose="020C0503030203020204" pitchFamily="34" charset="0"/>
            </a:endParaRPr>
          </a:p>
        </p:txBody>
      </p:sp>
    </p:spTree>
    <p:extLst>
      <p:ext uri="{BB962C8B-B14F-4D97-AF65-F5344CB8AC3E}">
        <p14:creationId xmlns:p14="http://schemas.microsoft.com/office/powerpoint/2010/main" val="219408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Expansion Module</a:t>
            </a:r>
            <a:endParaRPr lang="en-US" altLang="zh-CN" dirty="0">
              <a:latin typeface="Huawei Sans" panose="020C0503030203020204" pitchFamily="34"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462" y="1754811"/>
            <a:ext cx="5172538" cy="184659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295307"/>
            <a:ext cx="5416204" cy="2794761"/>
          </a:xfrm>
          <a:prstGeom prst="rect">
            <a:avLst/>
          </a:prstGeom>
        </p:spPr>
      </p:pic>
      <p:sp>
        <p:nvSpPr>
          <p:cNvPr id="6" name="文本框 5"/>
          <p:cNvSpPr txBox="1"/>
          <p:nvPr/>
        </p:nvSpPr>
        <p:spPr>
          <a:xfrm>
            <a:off x="731838" y="3692688"/>
            <a:ext cx="6423553" cy="646331"/>
          </a:xfrm>
          <a:prstGeom prst="rect">
            <a:avLst/>
          </a:prstGeom>
          <a:noFill/>
        </p:spPr>
        <p:txBody>
          <a:bodyPr wrap="square" rtlCol="0">
            <a:noAutofit/>
          </a:bodyPr>
          <a:lstStyle/>
          <a:p>
            <a:pPr fontAlgn="ctr"/>
            <a:r>
              <a:rPr lang="en-US" sz="1600" dirty="0" smtClean="0">
                <a:latin typeface="Huawei Sans" panose="020C0503030203020204" pitchFamily="34" charset="0"/>
              </a:rPr>
              <a:t>Expansion module of a 2 U SAS disk enclosure</a:t>
            </a:r>
            <a:endParaRPr lang="en-US" altLang="zh-CN" sz="1600" dirty="0" smtClean="0">
              <a:latin typeface="Huawei Sans" panose="020C0503030203020204" pitchFamily="34" charset="0"/>
            </a:endParaRPr>
          </a:p>
        </p:txBody>
      </p:sp>
      <p:sp>
        <p:nvSpPr>
          <p:cNvPr id="7" name="文本框 6"/>
          <p:cNvSpPr txBox="1"/>
          <p:nvPr/>
        </p:nvSpPr>
        <p:spPr>
          <a:xfrm>
            <a:off x="5768447" y="5279370"/>
            <a:ext cx="5691715" cy="646331"/>
          </a:xfrm>
          <a:prstGeom prst="rect">
            <a:avLst/>
          </a:prstGeom>
          <a:noFill/>
        </p:spPr>
        <p:txBody>
          <a:bodyPr wrap="square" rtlCol="0">
            <a:noAutofit/>
          </a:bodyPr>
          <a:lstStyle/>
          <a:p>
            <a:pPr fontAlgn="ctr"/>
            <a:r>
              <a:rPr lang="en-US" sz="1600" dirty="0" smtClean="0">
                <a:latin typeface="Huawei Sans" panose="020C0503030203020204" pitchFamily="34" charset="0"/>
              </a:rPr>
              <a:t>Expansion module of a 2 U smart </a:t>
            </a:r>
            <a:r>
              <a:rPr lang="en-US" sz="1600" dirty="0" err="1" smtClean="0">
                <a:latin typeface="Huawei Sans" panose="020C0503030203020204" pitchFamily="34" charset="0"/>
              </a:rPr>
              <a:t>NVMe</a:t>
            </a:r>
            <a:r>
              <a:rPr lang="en-US" sz="1600" dirty="0" smtClean="0">
                <a:latin typeface="Huawei Sans" panose="020C0503030203020204" pitchFamily="34" charset="0"/>
              </a:rPr>
              <a:t> disk enclosure</a:t>
            </a:r>
            <a:endParaRPr lang="en-US" altLang="zh-CN" sz="1600" dirty="0" smtClean="0">
              <a:latin typeface="Huawei Sans" panose="020C0503030203020204" pitchFamily="34" charset="0"/>
            </a:endParaRPr>
          </a:p>
        </p:txBody>
      </p:sp>
      <p:sp>
        <p:nvSpPr>
          <p:cNvPr id="3" name="矩形 2"/>
          <p:cNvSpPr/>
          <p:nvPr/>
        </p:nvSpPr>
        <p:spPr>
          <a:xfrm>
            <a:off x="684212" y="1227698"/>
            <a:ext cx="9888537" cy="369332"/>
          </a:xfrm>
          <a:prstGeom prst="rect">
            <a:avLst/>
          </a:prstGeom>
        </p:spPr>
        <p:txBody>
          <a:bodyPr wrap="square">
            <a:spAutoFit/>
          </a:bodyPr>
          <a:lstStyle/>
          <a:p>
            <a:r>
              <a:rPr lang="en-US" altLang="zh-CN" dirty="0"/>
              <a:t>The expansion module connects to a controller enclosure through expansion ports.</a:t>
            </a:r>
          </a:p>
        </p:txBody>
      </p:sp>
    </p:spTree>
    <p:extLst>
      <p:ext uri="{BB962C8B-B14F-4D97-AF65-F5344CB8AC3E}">
        <p14:creationId xmlns:p14="http://schemas.microsoft.com/office/powerpoint/2010/main" val="243426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CE Switch</a:t>
            </a:r>
            <a:endParaRPr lang="en-US" altLang="zh-CN" dirty="0">
              <a:latin typeface="Huawei Sans" panose="020C0503030203020204" pitchFamily="34" charset="0"/>
            </a:endParaRPr>
          </a:p>
        </p:txBody>
      </p:sp>
      <p:sp>
        <p:nvSpPr>
          <p:cNvPr id="3" name="左大括号 2"/>
          <p:cNvSpPr/>
          <p:nvPr/>
        </p:nvSpPr>
        <p:spPr bwMode="auto">
          <a:xfrm rot="16200000">
            <a:off x="5468033" y="-400083"/>
            <a:ext cx="329316" cy="5463122"/>
          </a:xfrm>
          <a:prstGeom prst="leftBrac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nchor="ctr">
            <a:noAutofit/>
          </a:bodyPr>
          <a:lstStyle/>
          <a:p>
            <a:pPr algn="ctr" fontAlgn="ctr"/>
            <a:endParaRPr lang="en-US" altLang="zh-CN" sz="1200" dirty="0">
              <a:latin typeface="Huawei Sans" panose="020C0503030203020204" pitchFamily="34" charset="0"/>
              <a:ea typeface="+mn-ea"/>
            </a:endParaRPr>
          </a:p>
        </p:txBody>
      </p:sp>
      <p:sp>
        <p:nvSpPr>
          <p:cNvPr id="4" name="矩形 3"/>
          <p:cNvSpPr/>
          <p:nvPr/>
        </p:nvSpPr>
        <p:spPr>
          <a:xfrm>
            <a:off x="4642618" y="2541093"/>
            <a:ext cx="1973617"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48 x 10GE electrical ports</a:t>
            </a:r>
            <a:endParaRPr lang="en-US" sz="1200" dirty="0">
              <a:latin typeface="Huawei Sans" panose="020C0503030203020204" pitchFamily="34" charset="0"/>
            </a:endParaRPr>
          </a:p>
        </p:txBody>
      </p:sp>
      <p:cxnSp>
        <p:nvCxnSpPr>
          <p:cNvPr id="5" name="直接连接符 4"/>
          <p:cNvCxnSpPr>
            <a:endCxn id="6" idx="0"/>
          </p:cNvCxnSpPr>
          <p:nvPr/>
        </p:nvCxnSpPr>
        <p:spPr bwMode="auto">
          <a:xfrm>
            <a:off x="9309843" y="2166820"/>
            <a:ext cx="0" cy="396045"/>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nvSpPr>
        <p:spPr>
          <a:xfrm>
            <a:off x="8309408" y="2562865"/>
            <a:ext cx="2000869"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4 x 60 </a:t>
            </a:r>
            <a:r>
              <a:rPr lang="en-US" sz="1200" dirty="0" err="1" smtClean="0">
                <a:latin typeface="Huawei Sans" panose="020C0503030203020204" pitchFamily="34" charset="0"/>
              </a:rPr>
              <a:t>Gbit</a:t>
            </a:r>
            <a:r>
              <a:rPr lang="en-US" sz="1200" dirty="0" smtClean="0">
                <a:latin typeface="Huawei Sans" panose="020C0503030203020204" pitchFamily="34" charset="0"/>
              </a:rPr>
              <a:t>/s optical ports</a:t>
            </a:r>
            <a:endParaRPr lang="en-US" sz="1200" dirty="0">
              <a:latin typeface="Huawei Sans" panose="020C0503030203020204" pitchFamily="34" charset="0"/>
            </a:endParaRPr>
          </a:p>
        </p:txBody>
      </p:sp>
      <p:sp>
        <p:nvSpPr>
          <p:cNvPr id="7" name="矩形 6"/>
          <p:cNvSpPr/>
          <p:nvPr/>
        </p:nvSpPr>
        <p:spPr>
          <a:xfrm>
            <a:off x="7860196" y="4732396"/>
            <a:ext cx="603050"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PWR1</a:t>
            </a:r>
            <a:endParaRPr lang="en-US" altLang="zh-CN" sz="1200" dirty="0">
              <a:latin typeface="Huawei Sans" panose="020C0503030203020204" pitchFamily="34" charset="0"/>
            </a:endParaRPr>
          </a:p>
        </p:txBody>
      </p:sp>
      <p:sp>
        <p:nvSpPr>
          <p:cNvPr id="8" name="矩形 7"/>
          <p:cNvSpPr/>
          <p:nvPr/>
        </p:nvSpPr>
        <p:spPr>
          <a:xfrm>
            <a:off x="4835860" y="4696392"/>
            <a:ext cx="579389"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FAN1</a:t>
            </a:r>
            <a:endParaRPr lang="en-US" altLang="zh-CN" sz="1200" dirty="0">
              <a:latin typeface="Huawei Sans" panose="020C0503030203020204" pitchFamily="34" charset="0"/>
            </a:endParaRPr>
          </a:p>
        </p:txBody>
      </p:sp>
      <p:sp>
        <p:nvSpPr>
          <p:cNvPr id="9" name="矩形 8"/>
          <p:cNvSpPr/>
          <p:nvPr/>
        </p:nvSpPr>
        <p:spPr>
          <a:xfrm>
            <a:off x="8904312" y="4732396"/>
            <a:ext cx="603050"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PWR2</a:t>
            </a:r>
            <a:endParaRPr lang="en-US" altLang="zh-CN" sz="1200" dirty="0">
              <a:latin typeface="Huawei Sans" panose="020C0503030203020204" pitchFamily="34" charset="0"/>
            </a:endParaRPr>
          </a:p>
        </p:txBody>
      </p:sp>
      <p:sp>
        <p:nvSpPr>
          <p:cNvPr id="10" name="矩形 9"/>
          <p:cNvSpPr/>
          <p:nvPr/>
        </p:nvSpPr>
        <p:spPr>
          <a:xfrm>
            <a:off x="6528048" y="4696392"/>
            <a:ext cx="579389"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FAN2</a:t>
            </a:r>
            <a:endParaRPr lang="en-US" altLang="zh-CN" sz="1200" dirty="0">
              <a:latin typeface="Huawei Sans" panose="020C0503030203020204" pitchFamily="34" charset="0"/>
            </a:endParaRPr>
          </a:p>
        </p:txBody>
      </p:sp>
      <p:sp>
        <p:nvSpPr>
          <p:cNvPr id="11" name="矩形 10"/>
          <p:cNvSpPr/>
          <p:nvPr/>
        </p:nvSpPr>
        <p:spPr>
          <a:xfrm>
            <a:off x="5671226" y="1040244"/>
            <a:ext cx="981359" cy="307777"/>
          </a:xfrm>
          <a:prstGeom prst="rect">
            <a:avLst/>
          </a:prstGeom>
        </p:spPr>
        <p:txBody>
          <a:bodyPr wrap="square">
            <a:noAutofit/>
          </a:bodyPr>
          <a:lstStyle/>
          <a:p>
            <a:pPr fontAlgn="ctr"/>
            <a:r>
              <a:rPr lang="en-US" sz="1400" dirty="0" smtClean="0">
                <a:latin typeface="Huawei Sans" panose="020C0503030203020204" pitchFamily="34" charset="0"/>
              </a:rPr>
              <a:t>Rear view</a:t>
            </a:r>
            <a:endParaRPr lang="en-US" sz="1400" dirty="0">
              <a:latin typeface="Huawei Sans" panose="020C0503030203020204" pitchFamily="34" charset="0"/>
            </a:endParaRPr>
          </a:p>
        </p:txBody>
      </p:sp>
      <p:sp>
        <p:nvSpPr>
          <p:cNvPr id="12" name="矩形 11"/>
          <p:cNvSpPr/>
          <p:nvPr/>
        </p:nvSpPr>
        <p:spPr>
          <a:xfrm>
            <a:off x="5671226" y="3499548"/>
            <a:ext cx="1047082" cy="307777"/>
          </a:xfrm>
          <a:prstGeom prst="rect">
            <a:avLst/>
          </a:prstGeom>
        </p:spPr>
        <p:txBody>
          <a:bodyPr wrap="square">
            <a:noAutofit/>
          </a:bodyPr>
          <a:lstStyle/>
          <a:p>
            <a:pPr fontAlgn="ctr"/>
            <a:r>
              <a:rPr lang="en-US" sz="1400" dirty="0" smtClean="0">
                <a:latin typeface="Huawei Sans" panose="020C0503030203020204" pitchFamily="34" charset="0"/>
              </a:rPr>
              <a:t>Front view</a:t>
            </a:r>
            <a:endParaRPr lang="en-US" sz="1400" dirty="0">
              <a:latin typeface="Huawei Sans" panose="020C0503030203020204" pitchFamily="34" charset="0"/>
            </a:endParaRPr>
          </a:p>
        </p:txBody>
      </p:sp>
      <p:sp>
        <p:nvSpPr>
          <p:cNvPr id="13" name="矩形 12"/>
          <p:cNvSpPr/>
          <p:nvPr/>
        </p:nvSpPr>
        <p:spPr>
          <a:xfrm>
            <a:off x="1919536" y="5064595"/>
            <a:ext cx="3164649"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Two Ethernet management ports (combo)</a:t>
            </a:r>
            <a:endParaRPr lang="en-US" sz="1200" dirty="0">
              <a:latin typeface="Huawei Sans" panose="020C0503030203020204" pitchFamily="34" charset="0"/>
            </a:endParaRPr>
          </a:p>
        </p:txBody>
      </p:sp>
      <p:cxnSp>
        <p:nvCxnSpPr>
          <p:cNvPr id="14" name="直接连接符 13"/>
          <p:cNvCxnSpPr>
            <a:endCxn id="13" idx="0"/>
          </p:cNvCxnSpPr>
          <p:nvPr/>
        </p:nvCxnSpPr>
        <p:spPr bwMode="auto">
          <a:xfrm>
            <a:off x="3287688" y="4552376"/>
            <a:ext cx="214173" cy="512219"/>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矩形 14"/>
          <p:cNvSpPr/>
          <p:nvPr/>
        </p:nvSpPr>
        <p:spPr>
          <a:xfrm>
            <a:off x="3359696" y="3220228"/>
            <a:ext cx="734496"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Console</a:t>
            </a:r>
            <a:endParaRPr lang="en-US" altLang="zh-CN" sz="1200" dirty="0">
              <a:latin typeface="Huawei Sans" panose="020C0503030203020204" pitchFamily="34" charset="0"/>
            </a:endParaRPr>
          </a:p>
        </p:txBody>
      </p:sp>
      <p:sp>
        <p:nvSpPr>
          <p:cNvPr id="17" name="矩形 16"/>
          <p:cNvSpPr/>
          <p:nvPr/>
        </p:nvSpPr>
        <p:spPr>
          <a:xfrm>
            <a:off x="3768329" y="4704916"/>
            <a:ext cx="808235" cy="276999"/>
          </a:xfrm>
          <a:prstGeom prst="rect">
            <a:avLst/>
          </a:prstGeom>
          <a:ln>
            <a:solidFill>
              <a:schemeClr val="bg1">
                <a:lumMod val="50000"/>
              </a:schemeClr>
            </a:solidFill>
          </a:ln>
        </p:spPr>
        <p:style>
          <a:lnRef idx="2">
            <a:schemeClr val="accent1"/>
          </a:lnRef>
          <a:fillRef idx="1">
            <a:schemeClr val="lt1"/>
          </a:fillRef>
          <a:effectRef idx="0">
            <a:schemeClr val="accent1"/>
          </a:effectRef>
          <a:fontRef idx="minor">
            <a:schemeClr val="dk1"/>
          </a:fontRef>
        </p:style>
        <p:txBody>
          <a:bodyPr wrap="square">
            <a:noAutofit/>
          </a:bodyPr>
          <a:lstStyle/>
          <a:p>
            <a:pPr fontAlgn="ctr"/>
            <a:r>
              <a:rPr lang="en-US" sz="1200" dirty="0" smtClean="0">
                <a:latin typeface="Huawei Sans" panose="020C0503030203020204" pitchFamily="34" charset="0"/>
              </a:rPr>
              <a:t>USB port</a:t>
            </a:r>
            <a:endParaRPr lang="en-US" sz="1200" dirty="0">
              <a:latin typeface="Huawei Sans" panose="020C0503030203020204" pitchFamily="34" charset="0"/>
            </a:endParaRPr>
          </a:p>
        </p:txBody>
      </p:sp>
      <p:pic>
        <p:nvPicPr>
          <p:cNvPr id="18" name="图片 17"/>
          <p:cNvPicPr>
            <a:picLocks noChangeAspect="1"/>
          </p:cNvPicPr>
          <p:nvPr/>
        </p:nvPicPr>
        <p:blipFill>
          <a:blip r:embed="rId3"/>
          <a:stretch>
            <a:fillRect/>
          </a:stretch>
        </p:blipFill>
        <p:spPr>
          <a:xfrm>
            <a:off x="2675620" y="1420028"/>
            <a:ext cx="7100771" cy="677416"/>
          </a:xfrm>
          <a:prstGeom prst="rect">
            <a:avLst/>
          </a:prstGeom>
        </p:spPr>
      </p:pic>
      <p:pic>
        <p:nvPicPr>
          <p:cNvPr id="19" name="图片 18"/>
          <p:cNvPicPr>
            <a:picLocks noChangeAspect="1"/>
          </p:cNvPicPr>
          <p:nvPr/>
        </p:nvPicPr>
        <p:blipFill>
          <a:blip r:embed="rId4"/>
          <a:stretch>
            <a:fillRect/>
          </a:stretch>
        </p:blipFill>
        <p:spPr>
          <a:xfrm>
            <a:off x="2711624" y="3901375"/>
            <a:ext cx="7128792" cy="714253"/>
          </a:xfrm>
          <a:prstGeom prst="rect">
            <a:avLst/>
          </a:prstGeom>
        </p:spPr>
      </p:pic>
      <p:cxnSp>
        <p:nvCxnSpPr>
          <p:cNvPr id="20" name="直接连接符 19"/>
          <p:cNvCxnSpPr>
            <a:stCxn id="15" idx="2"/>
          </p:cNvCxnSpPr>
          <p:nvPr/>
        </p:nvCxnSpPr>
        <p:spPr bwMode="auto">
          <a:xfrm flipH="1">
            <a:off x="3719736" y="3497227"/>
            <a:ext cx="7208" cy="623101"/>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文本框 20"/>
          <p:cNvSpPr txBox="1"/>
          <p:nvPr/>
        </p:nvSpPr>
        <p:spPr>
          <a:xfrm>
            <a:off x="700817" y="5492473"/>
            <a:ext cx="6708888" cy="369332"/>
          </a:xfrm>
          <a:prstGeom prst="rect">
            <a:avLst/>
          </a:prstGeom>
          <a:noFill/>
        </p:spPr>
        <p:txBody>
          <a:bodyPr wrap="square" rtlCol="0">
            <a:noAutofit/>
          </a:bodyPr>
          <a:lstStyle/>
          <a:p>
            <a:pPr fontAlgn="ctr"/>
            <a:r>
              <a:rPr lang="en-US" sz="1600" dirty="0" smtClean="0">
                <a:latin typeface="Huawei Sans" panose="020C0503030203020204" pitchFamily="34" charset="0"/>
              </a:rPr>
              <a:t>Note: Huawei CE6800 series switches are used as an example.</a:t>
            </a:r>
            <a:endParaRPr lang="en-US" altLang="zh-CN" sz="1600" dirty="0">
              <a:latin typeface="Huawei Sans" panose="020C0503030203020204" pitchFamily="34" charset="0"/>
            </a:endParaRPr>
          </a:p>
        </p:txBody>
      </p:sp>
      <p:cxnSp>
        <p:nvCxnSpPr>
          <p:cNvPr id="16" name="直接连接符 15"/>
          <p:cNvCxnSpPr>
            <a:stCxn id="17" idx="0"/>
          </p:cNvCxnSpPr>
          <p:nvPr/>
        </p:nvCxnSpPr>
        <p:spPr bwMode="auto">
          <a:xfrm flipH="1" flipV="1">
            <a:off x="3726944" y="4468530"/>
            <a:ext cx="445503" cy="236386"/>
          </a:xfrm>
          <a:prstGeom prst="line">
            <a:avLst/>
          </a:prstGeom>
          <a:noFill/>
          <a:ln w="25400">
            <a:solidFill>
              <a:schemeClr val="bg1">
                <a:lumMod val="50000"/>
              </a:schemeClr>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65340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lstStyle/>
          <a:p>
            <a:r>
              <a:rPr lang="en-US" altLang="zh-CN" dirty="0" smtClean="0"/>
              <a:t>This chapter </a:t>
            </a:r>
            <a:r>
              <a:rPr lang="en-US" altLang="zh-CN" dirty="0"/>
              <a:t>will examine the design and processes of storage system components, including the controller enclosure, disk enclosure, disks, interface modules, and enclosure connections.</a:t>
            </a:r>
          </a:p>
        </p:txBody>
      </p:sp>
    </p:spTree>
    <p:extLst>
      <p:ext uri="{BB962C8B-B14F-4D97-AF65-F5344CB8AC3E}">
        <p14:creationId xmlns:p14="http://schemas.microsoft.com/office/powerpoint/2010/main" val="84205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err="1" smtClean="0">
                <a:latin typeface="Huawei Sans" panose="020C0503030203020204" pitchFamily="34" charset="0"/>
              </a:rPr>
              <a:t>Fibre</a:t>
            </a:r>
            <a:r>
              <a:rPr lang="en-US" dirty="0" smtClean="0">
                <a:latin typeface="Huawei Sans" panose="020C0503030203020204" pitchFamily="34" charset="0"/>
              </a:rPr>
              <a:t> Channel Switch</a:t>
            </a:r>
            <a:endParaRPr lang="en-US" altLang="zh-CN" dirty="0">
              <a:latin typeface="Huawei Sans" panose="020C0503030203020204" pitchFamily="34" charset="0"/>
            </a:endParaRPr>
          </a:p>
        </p:txBody>
      </p:sp>
      <p:pic>
        <p:nvPicPr>
          <p:cNvPr id="7" name="Picture 2"/>
          <p:cNvPicPr>
            <a:picLocks noChangeAspect="1" noChangeArrowheads="1"/>
          </p:cNvPicPr>
          <p:nvPr/>
        </p:nvPicPr>
        <p:blipFill>
          <a:blip r:embed="rId3" cstate="print"/>
          <a:srcRect/>
          <a:stretch>
            <a:fillRect/>
          </a:stretch>
        </p:blipFill>
        <p:spPr bwMode="auto">
          <a:xfrm>
            <a:off x="2392726" y="2203533"/>
            <a:ext cx="6966585" cy="1038416"/>
          </a:xfrm>
          <a:prstGeom prst="rect">
            <a:avLst/>
          </a:prstGeom>
          <a:noFill/>
          <a:ln w="9525">
            <a:noFill/>
            <a:miter lim="800000"/>
            <a:headEnd/>
            <a:tailEnd/>
          </a:ln>
        </p:spPr>
      </p:pic>
      <p:sp>
        <p:nvSpPr>
          <p:cNvPr id="8" name="椭圆 7"/>
          <p:cNvSpPr/>
          <p:nvPr/>
        </p:nvSpPr>
        <p:spPr bwMode="auto">
          <a:xfrm>
            <a:off x="3832886" y="2593877"/>
            <a:ext cx="720080" cy="432048"/>
          </a:xfrm>
          <a:prstGeom prst="ellips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effectLst/>
              <a:latin typeface="Huawei Sans" panose="020C0503030203020204" pitchFamily="34" charset="0"/>
              <a:ea typeface="宋体" charset="-122"/>
            </a:endParaRPr>
          </a:p>
        </p:txBody>
      </p:sp>
      <p:cxnSp>
        <p:nvCxnSpPr>
          <p:cNvPr id="9" name="直接连接符 8"/>
          <p:cNvCxnSpPr>
            <a:stCxn id="8" idx="0"/>
          </p:cNvCxnSpPr>
          <p:nvPr/>
        </p:nvCxnSpPr>
        <p:spPr bwMode="auto">
          <a:xfrm flipH="1" flipV="1">
            <a:off x="3976902" y="2161829"/>
            <a:ext cx="216024" cy="432048"/>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48"/>
          <p:cNvSpPr txBox="1"/>
          <p:nvPr/>
        </p:nvSpPr>
        <p:spPr>
          <a:xfrm>
            <a:off x="2706046" y="1425393"/>
            <a:ext cx="1846920" cy="954107"/>
          </a:xfrm>
          <a:prstGeom prst="rect">
            <a:avLst/>
          </a:prstGeom>
          <a:noFill/>
        </p:spPr>
        <p:txBody>
          <a:bodyPr wrap="square" rtlCol="0">
            <a:noAutofit/>
          </a:bodyPr>
          <a:lstStyle/>
          <a:p>
            <a:pPr algn="ctr" fontAlgn="ctr"/>
            <a:r>
              <a:rPr lang="en-US" sz="1400" dirty="0" smtClean="0">
                <a:latin typeface="Huawei Sans" panose="020C0503030203020204" pitchFamily="34" charset="0"/>
              </a:rPr>
              <a:t>Management ports (serial port and Ethernet port)</a:t>
            </a:r>
            <a:endParaRPr lang="en-US" altLang="zh-CN" sz="1400" dirty="0">
              <a:latin typeface="Huawei Sans" panose="020C0503030203020204" pitchFamily="34" charset="0"/>
              <a:ea typeface="黑体" pitchFamily="49" charset="-122"/>
            </a:endParaRPr>
          </a:p>
        </p:txBody>
      </p:sp>
      <p:sp>
        <p:nvSpPr>
          <p:cNvPr id="11" name="TextBox 49"/>
          <p:cNvSpPr txBox="1"/>
          <p:nvPr/>
        </p:nvSpPr>
        <p:spPr>
          <a:xfrm>
            <a:off x="4291557" y="1846697"/>
            <a:ext cx="1149458" cy="523220"/>
          </a:xfrm>
          <a:prstGeom prst="rect">
            <a:avLst/>
          </a:prstGeom>
          <a:noFill/>
        </p:spPr>
        <p:txBody>
          <a:bodyPr wrap="square" rtlCol="0">
            <a:noAutofit/>
          </a:bodyPr>
          <a:lstStyle/>
          <a:p>
            <a:pPr algn="ctr" fontAlgn="ctr"/>
            <a:r>
              <a:rPr lang="en-US" sz="1400" dirty="0" smtClean="0">
                <a:latin typeface="Huawei Sans" panose="020C0503030203020204" pitchFamily="34" charset="0"/>
              </a:rPr>
              <a:t>USB port</a:t>
            </a:r>
            <a:endParaRPr lang="en-US" altLang="zh-CN" sz="1400" dirty="0">
              <a:latin typeface="Huawei Sans" panose="020C0503030203020204" pitchFamily="34" charset="0"/>
              <a:ea typeface="黑体" pitchFamily="49" charset="-122"/>
              <a:cs typeface="Arial" pitchFamily="34" charset="0"/>
            </a:endParaRPr>
          </a:p>
        </p:txBody>
      </p:sp>
      <p:sp>
        <p:nvSpPr>
          <p:cNvPr id="12" name="左中括号 11"/>
          <p:cNvSpPr/>
          <p:nvPr/>
        </p:nvSpPr>
        <p:spPr bwMode="auto">
          <a:xfrm rot="5400000">
            <a:off x="6245154" y="1117713"/>
            <a:ext cx="216024" cy="3024336"/>
          </a:xfrm>
          <a:prstGeom prst="leftBracke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effectLst/>
              <a:latin typeface="Huawei Sans" panose="020C0503030203020204" pitchFamily="34" charset="0"/>
              <a:ea typeface="宋体" charset="-122"/>
            </a:endParaRPr>
          </a:p>
        </p:txBody>
      </p:sp>
      <p:cxnSp>
        <p:nvCxnSpPr>
          <p:cNvPr id="13" name="直接连接符 12"/>
          <p:cNvCxnSpPr>
            <a:stCxn id="12" idx="1"/>
          </p:cNvCxnSpPr>
          <p:nvPr/>
        </p:nvCxnSpPr>
        <p:spPr bwMode="auto">
          <a:xfrm flipV="1">
            <a:off x="6353166" y="2161829"/>
            <a:ext cx="0" cy="360040"/>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52"/>
          <p:cNvSpPr txBox="1"/>
          <p:nvPr/>
        </p:nvSpPr>
        <p:spPr>
          <a:xfrm>
            <a:off x="5439112" y="1873797"/>
            <a:ext cx="2137033" cy="523220"/>
          </a:xfrm>
          <a:prstGeom prst="rect">
            <a:avLst/>
          </a:prstGeom>
          <a:noFill/>
        </p:spPr>
        <p:txBody>
          <a:bodyPr wrap="square" rtlCol="0">
            <a:noAutofit/>
          </a:bodyPr>
          <a:lstStyle/>
          <a:p>
            <a:pPr algn="ctr" fontAlgn="ctr"/>
            <a:r>
              <a:rPr lang="en-US" sz="1400" dirty="0" smtClean="0">
                <a:latin typeface="Huawei Sans" panose="020C0503030203020204" pitchFamily="34" charset="0"/>
              </a:rPr>
              <a:t>24 </a:t>
            </a:r>
            <a:r>
              <a:rPr lang="en-US" sz="1400" dirty="0" err="1" smtClean="0">
                <a:latin typeface="Huawei Sans" panose="020C0503030203020204" pitchFamily="34" charset="0"/>
              </a:rPr>
              <a:t>Fibre</a:t>
            </a:r>
            <a:r>
              <a:rPr lang="en-US" sz="1400" dirty="0" smtClean="0">
                <a:latin typeface="Huawei Sans" panose="020C0503030203020204" pitchFamily="34" charset="0"/>
              </a:rPr>
              <a:t> Channel ports</a:t>
            </a:r>
            <a:endParaRPr lang="en-US" altLang="zh-CN" sz="1400" dirty="0">
              <a:latin typeface="Huawei Sans" panose="020C0503030203020204" pitchFamily="34" charset="0"/>
              <a:ea typeface="黑体" pitchFamily="49" charset="-122"/>
              <a:cs typeface="Arial" pitchFamily="34" charset="0"/>
            </a:endParaRPr>
          </a:p>
        </p:txBody>
      </p:sp>
      <p:sp>
        <p:nvSpPr>
          <p:cNvPr id="15" name="椭圆 14"/>
          <p:cNvSpPr/>
          <p:nvPr/>
        </p:nvSpPr>
        <p:spPr bwMode="auto">
          <a:xfrm>
            <a:off x="8153366" y="2593877"/>
            <a:ext cx="864096" cy="504056"/>
          </a:xfrm>
          <a:prstGeom prst="ellips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effectLst/>
              <a:latin typeface="Huawei Sans" panose="020C0503030203020204" pitchFamily="34" charset="0"/>
              <a:ea typeface="宋体" charset="-122"/>
            </a:endParaRPr>
          </a:p>
        </p:txBody>
      </p:sp>
      <p:cxnSp>
        <p:nvCxnSpPr>
          <p:cNvPr id="16" name="直接连接符 15"/>
          <p:cNvCxnSpPr>
            <a:stCxn id="15" idx="0"/>
          </p:cNvCxnSpPr>
          <p:nvPr/>
        </p:nvCxnSpPr>
        <p:spPr bwMode="auto">
          <a:xfrm flipV="1">
            <a:off x="8585414" y="2161829"/>
            <a:ext cx="0" cy="432048"/>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Box 55"/>
          <p:cNvSpPr txBox="1"/>
          <p:nvPr/>
        </p:nvSpPr>
        <p:spPr>
          <a:xfrm>
            <a:off x="7768602" y="1856255"/>
            <a:ext cx="1590709" cy="523220"/>
          </a:xfrm>
          <a:prstGeom prst="rect">
            <a:avLst/>
          </a:prstGeom>
          <a:noFill/>
        </p:spPr>
        <p:txBody>
          <a:bodyPr wrap="square" rtlCol="0">
            <a:noAutofit/>
          </a:bodyPr>
          <a:lstStyle/>
          <a:p>
            <a:pPr algn="ctr" fontAlgn="ctr"/>
            <a:r>
              <a:rPr lang="en-US" sz="1400" dirty="0" smtClean="0">
                <a:latin typeface="Huawei Sans" panose="020C0503030203020204" pitchFamily="34" charset="0"/>
              </a:rPr>
              <a:t>Power socket</a:t>
            </a:r>
            <a:endParaRPr lang="en-US" altLang="zh-CN" sz="1400" dirty="0">
              <a:latin typeface="Huawei Sans" panose="020C0503030203020204" pitchFamily="34" charset="0"/>
              <a:ea typeface="黑体" pitchFamily="49" charset="-122"/>
            </a:endParaRPr>
          </a:p>
        </p:txBody>
      </p:sp>
      <p:cxnSp>
        <p:nvCxnSpPr>
          <p:cNvPr id="18" name="直接连接符 17"/>
          <p:cNvCxnSpPr/>
          <p:nvPr/>
        </p:nvCxnSpPr>
        <p:spPr bwMode="auto">
          <a:xfrm flipV="1">
            <a:off x="4624974" y="2161829"/>
            <a:ext cx="0" cy="576066"/>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文本框 19"/>
          <p:cNvSpPr txBox="1"/>
          <p:nvPr/>
        </p:nvSpPr>
        <p:spPr>
          <a:xfrm>
            <a:off x="677190" y="5696499"/>
            <a:ext cx="5073825" cy="369332"/>
          </a:xfrm>
          <a:prstGeom prst="rect">
            <a:avLst/>
          </a:prstGeom>
          <a:noFill/>
        </p:spPr>
        <p:txBody>
          <a:bodyPr wrap="square" rtlCol="0">
            <a:noAutofit/>
          </a:bodyPr>
          <a:lstStyle/>
          <a:p>
            <a:pPr fontAlgn="ctr"/>
            <a:r>
              <a:rPr lang="en-US" dirty="0" smtClean="0">
                <a:latin typeface="Huawei Sans" panose="020C0503030203020204" pitchFamily="34" charset="0"/>
              </a:rPr>
              <a:t>Note: Huawei SNS2124 is used as an example.</a:t>
            </a:r>
            <a:endParaRPr lang="en-US" altLang="zh-CN" dirty="0">
              <a:latin typeface="Huawei Sans" panose="020C0503030203020204" pitchFamily="34" charset="0"/>
            </a:endParaRPr>
          </a:p>
        </p:txBody>
      </p:sp>
      <p:pic>
        <p:nvPicPr>
          <p:cNvPr id="39" name="Picture 2"/>
          <p:cNvPicPr>
            <a:picLocks noChangeAspect="1" noChangeArrowheads="1"/>
          </p:cNvPicPr>
          <p:nvPr/>
        </p:nvPicPr>
        <p:blipFill>
          <a:blip r:embed="rId4" cstate="print"/>
          <a:srcRect/>
          <a:stretch>
            <a:fillRect/>
          </a:stretch>
        </p:blipFill>
        <p:spPr bwMode="auto">
          <a:xfrm>
            <a:off x="2392726" y="4416517"/>
            <a:ext cx="7624763" cy="847725"/>
          </a:xfrm>
          <a:prstGeom prst="rect">
            <a:avLst/>
          </a:prstGeom>
          <a:noFill/>
          <a:ln w="9525">
            <a:noFill/>
            <a:miter lim="800000"/>
            <a:headEnd/>
            <a:tailEnd/>
          </a:ln>
        </p:spPr>
      </p:pic>
      <p:sp>
        <p:nvSpPr>
          <p:cNvPr id="40" name="矩形 39"/>
          <p:cNvSpPr/>
          <p:nvPr/>
        </p:nvSpPr>
        <p:spPr bwMode="auto">
          <a:xfrm>
            <a:off x="4904921" y="4616170"/>
            <a:ext cx="1080120" cy="504056"/>
          </a:xfrm>
          <a:prstGeom prst="rect">
            <a:avLst/>
          </a:prstGeom>
          <a:noFill/>
          <a:ln w="28575">
            <a:solidFill>
              <a:srgbClr val="99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solidFill>
                <a:schemeClr val="tx1"/>
              </a:solidFill>
              <a:effectLst/>
              <a:latin typeface="Huawei Sans" panose="020C0503030203020204" pitchFamily="34" charset="0"/>
              <a:ea typeface="宋体" charset="-122"/>
            </a:endParaRPr>
          </a:p>
        </p:txBody>
      </p:sp>
      <p:sp>
        <p:nvSpPr>
          <p:cNvPr id="41" name="矩形 40"/>
          <p:cNvSpPr/>
          <p:nvPr/>
        </p:nvSpPr>
        <p:spPr bwMode="auto">
          <a:xfrm>
            <a:off x="6057049" y="4616170"/>
            <a:ext cx="1080120" cy="504056"/>
          </a:xfrm>
          <a:prstGeom prst="rect">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solidFill>
                <a:schemeClr val="tx1"/>
              </a:solidFill>
              <a:effectLst/>
              <a:latin typeface="Huawei Sans" panose="020C0503030203020204" pitchFamily="34" charset="0"/>
              <a:ea typeface="宋体" charset="-122"/>
            </a:endParaRPr>
          </a:p>
        </p:txBody>
      </p:sp>
      <p:sp>
        <p:nvSpPr>
          <p:cNvPr id="42" name="矩形 41"/>
          <p:cNvSpPr/>
          <p:nvPr/>
        </p:nvSpPr>
        <p:spPr bwMode="auto">
          <a:xfrm>
            <a:off x="7209177" y="4616170"/>
            <a:ext cx="1080120" cy="504056"/>
          </a:xfrm>
          <a:prstGeom prst="rect">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ctr" latinLnBrk="0" hangingPunct="1">
              <a:lnSpc>
                <a:spcPct val="100000"/>
              </a:lnSpc>
              <a:spcBef>
                <a:spcPct val="0"/>
              </a:spcBef>
              <a:spcAft>
                <a:spcPct val="0"/>
              </a:spcAft>
              <a:buClr>
                <a:srgbClr val="CC9900"/>
              </a:buClr>
              <a:buSzTx/>
              <a:buFont typeface="Wingdings" pitchFamily="2" charset="2"/>
              <a:buChar char="n"/>
              <a:tabLst/>
            </a:pPr>
            <a:endParaRPr kumimoji="0" lang="en-US" altLang="zh-CN" sz="1800" b="0" i="0" u="none" strike="noStrike" cap="none" normalizeH="0" baseline="0" dirty="0" smtClean="0">
              <a:ln>
                <a:noFill/>
              </a:ln>
              <a:solidFill>
                <a:schemeClr val="tx1"/>
              </a:solidFill>
              <a:effectLst/>
              <a:latin typeface="Huawei Sans" panose="020C0503030203020204" pitchFamily="34" charset="0"/>
              <a:ea typeface="宋体" charset="-122"/>
            </a:endParaRPr>
          </a:p>
        </p:txBody>
      </p:sp>
      <p:cxnSp>
        <p:nvCxnSpPr>
          <p:cNvPr id="43" name="直接连接符 42"/>
          <p:cNvCxnSpPr>
            <a:stCxn id="40" idx="0"/>
          </p:cNvCxnSpPr>
          <p:nvPr/>
        </p:nvCxnSpPr>
        <p:spPr bwMode="auto">
          <a:xfrm flipV="1">
            <a:off x="5444981" y="4184122"/>
            <a:ext cx="612068" cy="432048"/>
          </a:xfrm>
          <a:prstGeom prst="line">
            <a:avLst/>
          </a:prstGeom>
          <a:noFill/>
          <a:ln w="28575">
            <a:solidFill>
              <a:srgbClr val="99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直接连接符 43"/>
          <p:cNvCxnSpPr/>
          <p:nvPr/>
        </p:nvCxnSpPr>
        <p:spPr bwMode="auto">
          <a:xfrm flipV="1">
            <a:off x="6561105" y="4184122"/>
            <a:ext cx="0" cy="432048"/>
          </a:xfrm>
          <a:prstGeom prst="line">
            <a:avLst/>
          </a:prstGeom>
          <a:noFill/>
          <a:ln w="28575">
            <a:solidFill>
              <a:srgbClr val="FF000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直接连接符 44"/>
          <p:cNvCxnSpPr>
            <a:stCxn id="42" idx="0"/>
          </p:cNvCxnSpPr>
          <p:nvPr/>
        </p:nvCxnSpPr>
        <p:spPr bwMode="auto">
          <a:xfrm flipH="1" flipV="1">
            <a:off x="7065161" y="4184122"/>
            <a:ext cx="684076" cy="432048"/>
          </a:xfrm>
          <a:prstGeom prst="line">
            <a:avLst/>
          </a:prstGeom>
          <a:noFill/>
          <a:ln w="28575">
            <a:solidFill>
              <a:srgbClr val="00B0F0"/>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TextBox 11"/>
          <p:cNvSpPr txBox="1"/>
          <p:nvPr/>
        </p:nvSpPr>
        <p:spPr>
          <a:xfrm>
            <a:off x="5423097" y="3780839"/>
            <a:ext cx="2311203" cy="403283"/>
          </a:xfrm>
          <a:prstGeom prst="rect">
            <a:avLst/>
          </a:prstGeom>
          <a:noFill/>
        </p:spPr>
        <p:txBody>
          <a:bodyPr wrap="square" rtlCol="0">
            <a:noAutofit/>
          </a:bodyPr>
          <a:lstStyle/>
          <a:p>
            <a:pPr algn="ctr" fontAlgn="ctr"/>
            <a:r>
              <a:rPr lang="en-US" sz="1400" dirty="0" smtClean="0">
                <a:latin typeface="Huawei Sans" panose="020C0503030203020204" pitchFamily="34" charset="0"/>
              </a:rPr>
              <a:t>Link aggregation groups</a:t>
            </a:r>
            <a:endParaRPr lang="en-US" altLang="zh-CN" sz="1400" dirty="0">
              <a:latin typeface="Huawei Sans" panose="020C0503030203020204" pitchFamily="34" charset="0"/>
              <a:ea typeface="黑体" pitchFamily="49" charset="-122"/>
            </a:endParaRPr>
          </a:p>
        </p:txBody>
      </p:sp>
    </p:spTree>
    <p:extLst>
      <p:ext uri="{BB962C8B-B14F-4D97-AF65-F5344CB8AC3E}">
        <p14:creationId xmlns:p14="http://schemas.microsoft.com/office/powerpoint/2010/main" val="12174246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Device Cables</a:t>
            </a:r>
            <a:endParaRPr lang="en-US" altLang="zh-CN" dirty="0">
              <a:latin typeface="Huawei Sans" panose="020C0503030203020204" pitchFamily="34" charset="0"/>
            </a:endParaRPr>
          </a:p>
        </p:txBody>
      </p:sp>
      <p:pic>
        <p:nvPicPr>
          <p:cNvPr id="8" name="图片 7"/>
          <p:cNvPicPr>
            <a:picLocks noChangeAspect="1"/>
          </p:cNvPicPr>
          <p:nvPr/>
        </p:nvPicPr>
        <p:blipFill>
          <a:blip r:embed="rId3"/>
          <a:stretch>
            <a:fillRect/>
          </a:stretch>
        </p:blipFill>
        <p:spPr>
          <a:xfrm>
            <a:off x="1722972" y="1594741"/>
            <a:ext cx="1098249" cy="1154093"/>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8537" y="1434443"/>
            <a:ext cx="1056750" cy="1421043"/>
          </a:xfrm>
          <a:prstGeom prst="rect">
            <a:avLst/>
          </a:prstGeom>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145" y="4053978"/>
            <a:ext cx="1768167" cy="1106078"/>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2758" y="1460653"/>
            <a:ext cx="1266617" cy="133757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3452" y="4105596"/>
            <a:ext cx="1402064" cy="1072166"/>
          </a:xfrm>
          <a:prstGeom prst="rect">
            <a:avLst/>
          </a:prstGeom>
        </p:spPr>
      </p:pic>
      <p:sp>
        <p:nvSpPr>
          <p:cNvPr id="19" name="文本框 18"/>
          <p:cNvSpPr txBox="1"/>
          <p:nvPr/>
        </p:nvSpPr>
        <p:spPr>
          <a:xfrm>
            <a:off x="1449595" y="2815482"/>
            <a:ext cx="1645002" cy="369332"/>
          </a:xfrm>
          <a:prstGeom prst="rect">
            <a:avLst/>
          </a:prstGeom>
          <a:noFill/>
        </p:spPr>
        <p:txBody>
          <a:bodyPr wrap="square" rtlCol="0">
            <a:noAutofit/>
          </a:bodyPr>
          <a:lstStyle/>
          <a:p>
            <a:pPr fontAlgn="ctr"/>
            <a:r>
              <a:rPr lang="en-US" dirty="0" smtClean="0">
                <a:latin typeface="Huawei Sans" panose="020C0503030203020204" pitchFamily="34" charset="0"/>
              </a:rPr>
              <a:t>1. Serial cable</a:t>
            </a:r>
            <a:endParaRPr lang="en-US" altLang="zh-CN" dirty="0">
              <a:latin typeface="Huawei Sans" panose="020C0503030203020204" pitchFamily="34" charset="0"/>
            </a:endParaRPr>
          </a:p>
        </p:txBody>
      </p:sp>
      <p:sp>
        <p:nvSpPr>
          <p:cNvPr id="20" name="文本框 19"/>
          <p:cNvSpPr txBox="1"/>
          <p:nvPr/>
        </p:nvSpPr>
        <p:spPr>
          <a:xfrm>
            <a:off x="3262857" y="2798228"/>
            <a:ext cx="2173883" cy="369332"/>
          </a:xfrm>
          <a:prstGeom prst="rect">
            <a:avLst/>
          </a:prstGeom>
          <a:noFill/>
        </p:spPr>
        <p:txBody>
          <a:bodyPr wrap="square" rtlCol="0">
            <a:noAutofit/>
          </a:bodyPr>
          <a:lstStyle/>
          <a:p>
            <a:pPr algn="ctr" fontAlgn="ctr"/>
            <a:r>
              <a:rPr lang="en-US" dirty="0" smtClean="0">
                <a:latin typeface="Huawei Sans" panose="020C0503030203020204" pitchFamily="34" charset="0"/>
              </a:rPr>
              <a:t>2. Mini SAS HD electrical cable</a:t>
            </a:r>
            <a:endParaRPr lang="en-US" altLang="zh-CN" dirty="0">
              <a:latin typeface="Huawei Sans" panose="020C0503030203020204" pitchFamily="34" charset="0"/>
            </a:endParaRPr>
          </a:p>
        </p:txBody>
      </p:sp>
      <p:sp>
        <p:nvSpPr>
          <p:cNvPr id="21" name="文本框 20"/>
          <p:cNvSpPr txBox="1"/>
          <p:nvPr/>
        </p:nvSpPr>
        <p:spPr>
          <a:xfrm>
            <a:off x="5605000" y="2802492"/>
            <a:ext cx="2213016" cy="369332"/>
          </a:xfrm>
          <a:prstGeom prst="rect">
            <a:avLst/>
          </a:prstGeom>
          <a:noFill/>
        </p:spPr>
        <p:txBody>
          <a:bodyPr wrap="square" rtlCol="0">
            <a:noAutofit/>
          </a:bodyPr>
          <a:lstStyle/>
          <a:p>
            <a:pPr algn="ctr" fontAlgn="ctr"/>
            <a:r>
              <a:rPr lang="en-US" dirty="0" smtClean="0">
                <a:latin typeface="Huawei Sans" panose="020C0503030203020204" pitchFamily="34" charset="0"/>
              </a:rPr>
              <a:t>3. Mini SAS HD optical cable</a:t>
            </a:r>
            <a:endParaRPr lang="en-US" altLang="zh-CN" dirty="0">
              <a:latin typeface="Huawei Sans" panose="020C0503030203020204" pitchFamily="34" charset="0"/>
            </a:endParaRPr>
          </a:p>
        </p:txBody>
      </p:sp>
      <p:sp>
        <p:nvSpPr>
          <p:cNvPr id="22" name="文本框 21"/>
          <p:cNvSpPr txBox="1"/>
          <p:nvPr/>
        </p:nvSpPr>
        <p:spPr>
          <a:xfrm>
            <a:off x="8792421" y="2763721"/>
            <a:ext cx="1535998" cy="369332"/>
          </a:xfrm>
          <a:prstGeom prst="rect">
            <a:avLst/>
          </a:prstGeom>
          <a:noFill/>
        </p:spPr>
        <p:txBody>
          <a:bodyPr wrap="square" rtlCol="0">
            <a:noAutofit/>
          </a:bodyPr>
          <a:lstStyle/>
          <a:p>
            <a:pPr fontAlgn="ctr"/>
            <a:r>
              <a:rPr lang="en-US" dirty="0" smtClean="0">
                <a:latin typeface="Huawei Sans" panose="020C0503030203020204" pitchFamily="34" charset="0"/>
              </a:rPr>
              <a:t>4. AOC cable</a:t>
            </a:r>
            <a:endParaRPr lang="en-US" altLang="zh-CN" dirty="0">
              <a:latin typeface="Huawei Sans" panose="020C0503030203020204" pitchFamily="34" charset="0"/>
            </a:endParaRPr>
          </a:p>
        </p:txBody>
      </p:sp>
      <p:sp>
        <p:nvSpPr>
          <p:cNvPr id="24" name="文本框 23"/>
          <p:cNvSpPr txBox="1"/>
          <p:nvPr/>
        </p:nvSpPr>
        <p:spPr>
          <a:xfrm>
            <a:off x="1001946" y="5248651"/>
            <a:ext cx="1815119" cy="369332"/>
          </a:xfrm>
          <a:prstGeom prst="rect">
            <a:avLst/>
          </a:prstGeom>
          <a:noFill/>
        </p:spPr>
        <p:txBody>
          <a:bodyPr wrap="square" rtlCol="0">
            <a:noAutofit/>
          </a:bodyPr>
          <a:lstStyle/>
          <a:p>
            <a:pPr algn="ctr" fontAlgn="ctr"/>
            <a:r>
              <a:rPr lang="en-US" dirty="0" smtClean="0">
                <a:latin typeface="Huawei Sans" panose="020C0503030203020204" pitchFamily="34" charset="0"/>
              </a:rPr>
              <a:t>5. 100G QSFP28 cable</a:t>
            </a:r>
            <a:endParaRPr lang="en-US" altLang="zh-CN" dirty="0">
              <a:latin typeface="Huawei Sans" panose="020C0503030203020204" pitchFamily="34" charset="0"/>
            </a:endParaRPr>
          </a:p>
        </p:txBody>
      </p:sp>
      <p:sp>
        <p:nvSpPr>
          <p:cNvPr id="25" name="文本框 24"/>
          <p:cNvSpPr txBox="1"/>
          <p:nvPr/>
        </p:nvSpPr>
        <p:spPr>
          <a:xfrm>
            <a:off x="3421568" y="5233963"/>
            <a:ext cx="2083311" cy="646331"/>
          </a:xfrm>
          <a:prstGeom prst="rect">
            <a:avLst/>
          </a:prstGeom>
          <a:noFill/>
        </p:spPr>
        <p:txBody>
          <a:bodyPr wrap="square" rtlCol="0">
            <a:noAutofit/>
          </a:bodyPr>
          <a:lstStyle/>
          <a:p>
            <a:pPr algn="ctr" fontAlgn="ctr"/>
            <a:r>
              <a:rPr lang="en-US" dirty="0" smtClean="0">
                <a:latin typeface="Huawei Sans" panose="020C0503030203020204" pitchFamily="34" charset="0"/>
              </a:rPr>
              <a:t>6. 25G SFP28 cable</a:t>
            </a:r>
            <a:endParaRPr lang="en-US" altLang="zh-CN" dirty="0">
              <a:latin typeface="Huawei Sans" panose="020C0503030203020204" pitchFamily="34" charset="0"/>
            </a:endParaRPr>
          </a:p>
        </p:txBody>
      </p:sp>
      <p:pic>
        <p:nvPicPr>
          <p:cNvPr id="27" name="图片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0691" y="4053978"/>
            <a:ext cx="1103029" cy="1144341"/>
          </a:xfrm>
          <a:prstGeom prst="rect">
            <a:avLst/>
          </a:prstGeom>
        </p:spPr>
      </p:pic>
      <p:sp>
        <p:nvSpPr>
          <p:cNvPr id="28" name="文本框 27"/>
          <p:cNvSpPr txBox="1"/>
          <p:nvPr/>
        </p:nvSpPr>
        <p:spPr>
          <a:xfrm>
            <a:off x="5607444" y="5234125"/>
            <a:ext cx="1492716" cy="369332"/>
          </a:xfrm>
          <a:prstGeom prst="rect">
            <a:avLst/>
          </a:prstGeom>
          <a:noFill/>
        </p:spPr>
        <p:txBody>
          <a:bodyPr wrap="square" rtlCol="0">
            <a:noAutofit/>
          </a:bodyPr>
          <a:lstStyle/>
          <a:p>
            <a:pPr fontAlgn="ctr"/>
            <a:r>
              <a:rPr lang="en-US" dirty="0" smtClean="0">
                <a:latin typeface="Huawei Sans" panose="020C0503030203020204" pitchFamily="34" charset="0"/>
              </a:rPr>
              <a:t>7. FDR cable</a:t>
            </a:r>
            <a:endParaRPr lang="en-US" altLang="zh-CN" dirty="0">
              <a:latin typeface="Huawei Sans" panose="020C0503030203020204" pitchFamily="34" charset="0"/>
            </a:endParaRPr>
          </a:p>
        </p:txBody>
      </p:sp>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19561" y="4092933"/>
            <a:ext cx="1075402" cy="1141192"/>
          </a:xfrm>
          <a:prstGeom prst="rect">
            <a:avLst/>
          </a:prstGeom>
        </p:spPr>
      </p:pic>
      <p:sp>
        <p:nvSpPr>
          <p:cNvPr id="30" name="文本框 29"/>
          <p:cNvSpPr txBox="1"/>
          <p:nvPr/>
        </p:nvSpPr>
        <p:spPr>
          <a:xfrm>
            <a:off x="7187612" y="5233963"/>
            <a:ext cx="2026752" cy="369332"/>
          </a:xfrm>
          <a:prstGeom prst="rect">
            <a:avLst/>
          </a:prstGeom>
          <a:noFill/>
        </p:spPr>
        <p:txBody>
          <a:bodyPr wrap="square" rtlCol="0">
            <a:noAutofit/>
          </a:bodyPr>
          <a:lstStyle/>
          <a:p>
            <a:pPr algn="ctr" fontAlgn="ctr"/>
            <a:r>
              <a:rPr lang="en-US" dirty="0" smtClean="0">
                <a:latin typeface="Huawei Sans" panose="020C0503030203020204" pitchFamily="34" charset="0"/>
              </a:rPr>
              <a:t>8. MPO-4*DLC optical fiber</a:t>
            </a:r>
            <a:endParaRPr lang="en-US" altLang="zh-CN" dirty="0">
              <a:latin typeface="Huawei Sans" panose="020C0503030203020204" pitchFamily="34" charset="0"/>
            </a:endParaRPr>
          </a:p>
        </p:txBody>
      </p:sp>
      <p:pic>
        <p:nvPicPr>
          <p:cNvPr id="32" name="图片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20208" y="1565572"/>
            <a:ext cx="1021024" cy="1092141"/>
          </a:xfrm>
          <a:prstGeom prst="rect">
            <a:avLst/>
          </a:prstGeom>
        </p:spPr>
      </p:pic>
      <p:pic>
        <p:nvPicPr>
          <p:cNvPr id="33" name="图片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41754" y="1447435"/>
            <a:ext cx="1009799" cy="1245922"/>
          </a:xfrm>
          <a:prstGeom prst="rect">
            <a:avLst/>
          </a:prstGeom>
        </p:spPr>
      </p:pic>
      <p:sp>
        <p:nvSpPr>
          <p:cNvPr id="34" name="文本框 33"/>
          <p:cNvSpPr txBox="1"/>
          <p:nvPr/>
        </p:nvSpPr>
        <p:spPr>
          <a:xfrm>
            <a:off x="9647925" y="5243266"/>
            <a:ext cx="1745991" cy="369332"/>
          </a:xfrm>
          <a:prstGeom prst="rect">
            <a:avLst/>
          </a:prstGeom>
          <a:noFill/>
        </p:spPr>
        <p:txBody>
          <a:bodyPr wrap="square" rtlCol="0">
            <a:noAutofit/>
          </a:bodyPr>
          <a:lstStyle/>
          <a:p>
            <a:pPr fontAlgn="ctr"/>
            <a:r>
              <a:rPr lang="en-US" dirty="0" smtClean="0">
                <a:latin typeface="Huawei Sans" panose="020C0503030203020204" pitchFamily="34" charset="0"/>
              </a:rPr>
              <a:t>9. Optical fiber</a:t>
            </a:r>
            <a:endParaRPr lang="en-US" altLang="zh-CN" dirty="0">
              <a:latin typeface="Huawei Sans" panose="020C0503030203020204" pitchFamily="34" charset="0"/>
            </a:endParaRPr>
          </a:p>
        </p:txBody>
      </p:sp>
      <p:pic>
        <p:nvPicPr>
          <p:cNvPr id="31" name="图片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7769" y="4113653"/>
            <a:ext cx="1357891" cy="1070760"/>
          </a:xfrm>
          <a:prstGeom prst="rect">
            <a:avLst/>
          </a:prstGeom>
        </p:spPr>
      </p:pic>
    </p:spTree>
    <p:extLst>
      <p:ext uri="{BB962C8B-B14F-4D97-AF65-F5344CB8AC3E}">
        <p14:creationId xmlns:p14="http://schemas.microsoft.com/office/powerpoint/2010/main" val="3812379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en-US" dirty="0" smtClean="0">
                <a:solidFill>
                  <a:schemeClr val="bg1">
                    <a:lumMod val="50000"/>
                  </a:schemeClr>
                </a:solidFill>
                <a:latin typeface="Huawei Sans" panose="020C0503030203020204" pitchFamily="34" charset="0"/>
              </a:rPr>
              <a:t>Controller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Expansion Modules</a:t>
            </a:r>
            <a:endParaRPr lang="en-US" altLang="zh-CN" dirty="0" smtClean="0">
              <a:solidFill>
                <a:schemeClr val="bg1">
                  <a:lumMod val="50000"/>
                </a:schemeClr>
              </a:solidFill>
              <a:latin typeface="Huawei Sans" panose="020C0503030203020204" pitchFamily="34" charset="0"/>
            </a:endParaRPr>
          </a:p>
          <a:p>
            <a:r>
              <a:rPr lang="en-US" b="1" dirty="0" smtClean="0">
                <a:latin typeface="Huawei Sans" panose="020C0503030203020204" pitchFamily="34" charset="0"/>
              </a:rPr>
              <a:t>Disks</a:t>
            </a:r>
            <a:endParaRPr lang="en-US" altLang="zh-CN" b="1" dirty="0" smtClean="0">
              <a:latin typeface="Huawei Sans" panose="020C0503030203020204" pitchFamily="34" charset="0"/>
            </a:endParaRPr>
          </a:p>
          <a:p>
            <a:pPr lvl="1">
              <a:buSzPct val="60000"/>
              <a:buFont typeface="Wingdings" panose="05000000000000000000" pitchFamily="2" charset="2"/>
              <a:buChar char="n"/>
            </a:pPr>
            <a:r>
              <a:rPr lang="en-US" dirty="0" smtClean="0">
                <a:latin typeface="Huawei Sans" panose="020C0503030203020204" pitchFamily="34" charset="0"/>
              </a:rPr>
              <a:t>HDDs</a:t>
            </a:r>
            <a:endParaRPr lang="en-US" altLang="zh-CN" dirty="0" smtClean="0">
              <a:latin typeface="Huawei Sans" panose="020C0503030203020204" pitchFamily="34" charset="0"/>
            </a:endParaRPr>
          </a:p>
          <a:p>
            <a:pPr lvl="1">
              <a:buSzPct val="50000"/>
              <a:buFont typeface="Wingdings" panose="05000000000000000000" pitchFamily="2" charset="2"/>
              <a:buChar char="p"/>
            </a:pPr>
            <a:r>
              <a:rPr lang="en-US" dirty="0" smtClean="0">
                <a:solidFill>
                  <a:schemeClr val="bg1">
                    <a:lumMod val="50000"/>
                  </a:schemeClr>
                </a:solidFill>
                <a:latin typeface="Huawei Sans" panose="020C0503030203020204" pitchFamily="34" charset="0"/>
              </a:rPr>
              <a:t>SSDs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Interface Modules</a:t>
            </a:r>
            <a:endParaRPr lang="en-US" altLang="zh-CN" dirty="0" smtClean="0">
              <a:solidFill>
                <a:schemeClr val="bg1">
                  <a:lumMod val="50000"/>
                </a:schemeClr>
              </a:solidFill>
              <a:latin typeface="Huawei Sans" panose="020C0503030203020204" pitchFamily="34" charset="0"/>
            </a:endParaRP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40924754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Disk Types</a:t>
            </a:r>
            <a:endParaRPr lang="en-US" altLang="zh-CN" dirty="0">
              <a:latin typeface="Huawei Sans" panose="020C0503030203020204" pitchFamily="34" charset="0"/>
            </a:endParaRP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16846" r="3927"/>
          <a:stretch/>
        </p:blipFill>
        <p:spPr>
          <a:xfrm>
            <a:off x="5215750" y="3669601"/>
            <a:ext cx="1754810" cy="2214890"/>
          </a:xfrm>
          <a:prstGeom prst="rect">
            <a:avLst/>
          </a:prstGeom>
        </p:spPr>
      </p:pic>
      <p:sp>
        <p:nvSpPr>
          <p:cNvPr id="8" name="文本框 7"/>
          <p:cNvSpPr txBox="1"/>
          <p:nvPr/>
        </p:nvSpPr>
        <p:spPr>
          <a:xfrm>
            <a:off x="3888405" y="3241212"/>
            <a:ext cx="5131769" cy="396063"/>
          </a:xfrm>
          <a:prstGeom prst="rect">
            <a:avLst/>
          </a:prstGeom>
          <a:noFill/>
        </p:spPr>
        <p:txBody>
          <a:bodyPr wrap="square" rtlCol="0">
            <a:noAutofit/>
          </a:bodyPr>
          <a:lstStyle/>
          <a:p>
            <a:pPr fontAlgn="ctr"/>
            <a:r>
              <a:rPr lang="en-US" sz="2200" b="1" dirty="0">
                <a:latin typeface="Huawei Sans" panose="020C0503030203020204" pitchFamily="34" charset="0"/>
              </a:rPr>
              <a:t>How many disk types are there?</a:t>
            </a:r>
            <a:endParaRPr lang="en-US" altLang="zh-CN" sz="2200" b="1" dirty="0">
              <a:latin typeface="Huawei Sans" panose="020C0503030203020204" pitchFamily="34" charset="0"/>
            </a:endParaRPr>
          </a:p>
        </p:txBody>
      </p:sp>
      <p:sp>
        <p:nvSpPr>
          <p:cNvPr id="14" name="椭圆 13"/>
          <p:cNvSpPr/>
          <p:nvPr/>
        </p:nvSpPr>
        <p:spPr>
          <a:xfrm>
            <a:off x="8231992" y="422587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a:t>
            </a:r>
            <a:endParaRPr lang="en-US" altLang="zh-CN" dirty="0">
              <a:solidFill>
                <a:schemeClr val="tx1"/>
              </a:solidFill>
              <a:latin typeface="Huawei Sans" panose="020C0503030203020204" pitchFamily="34" charset="0"/>
            </a:endParaRPr>
          </a:p>
        </p:txBody>
      </p:sp>
      <p:grpSp>
        <p:nvGrpSpPr>
          <p:cNvPr id="20" name="组合 19"/>
          <p:cNvGrpSpPr/>
          <p:nvPr/>
        </p:nvGrpSpPr>
        <p:grpSpPr>
          <a:xfrm>
            <a:off x="2176876" y="3974530"/>
            <a:ext cx="2089183" cy="1149023"/>
            <a:chOff x="2403057" y="3934632"/>
            <a:chExt cx="2089183" cy="1149023"/>
          </a:xfrm>
        </p:grpSpPr>
        <p:sp>
          <p:nvSpPr>
            <p:cNvPr id="7" name="椭圆 6"/>
            <p:cNvSpPr/>
            <p:nvPr/>
          </p:nvSpPr>
          <p:spPr>
            <a:xfrm>
              <a:off x="3343217" y="3934632"/>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lang="en-US" sz="1400" dirty="0" smtClean="0">
                  <a:solidFill>
                    <a:schemeClr val="tx1"/>
                  </a:solidFill>
                  <a:latin typeface="Huawei Sans" panose="020C0503030203020204" pitchFamily="34" charset="0"/>
                </a:rPr>
                <a:t>Structure</a:t>
              </a:r>
              <a:endParaRPr lang="en-US" altLang="zh-CN" sz="1400" dirty="0">
                <a:solidFill>
                  <a:schemeClr val="tx1"/>
                </a:solidFill>
                <a:latin typeface="Huawei Sans" panose="020C0503030203020204" pitchFamily="34" charset="0"/>
              </a:endParaRPr>
            </a:p>
          </p:txBody>
        </p:sp>
        <p:sp>
          <p:nvSpPr>
            <p:cNvPr id="15" name="文本框 14"/>
            <p:cNvSpPr txBox="1"/>
            <p:nvPr/>
          </p:nvSpPr>
          <p:spPr>
            <a:xfrm>
              <a:off x="2403057" y="4124239"/>
              <a:ext cx="692818" cy="646331"/>
            </a:xfrm>
            <a:prstGeom prst="rect">
              <a:avLst/>
            </a:prstGeom>
            <a:noFill/>
          </p:spPr>
          <p:txBody>
            <a:bodyPr wrap="square" lIns="0" rIns="0" rtlCol="0">
              <a:noAutofit/>
            </a:bodyPr>
            <a:lstStyle/>
            <a:p>
              <a:pPr fontAlgn="ctr"/>
              <a:r>
                <a:rPr lang="en-US" dirty="0" smtClean="0">
                  <a:latin typeface="Huawei Sans" panose="020C0503030203020204" pitchFamily="34" charset="0"/>
                </a:rPr>
                <a:t>HDD</a:t>
              </a:r>
            </a:p>
            <a:p>
              <a:pPr fontAlgn="ctr"/>
              <a:r>
                <a:rPr lang="en-US" dirty="0" smtClean="0">
                  <a:latin typeface="Huawei Sans" panose="020C0503030203020204" pitchFamily="34" charset="0"/>
                </a:rPr>
                <a:t>SSD</a:t>
              </a:r>
              <a:endParaRPr lang="en-US" altLang="zh-CN" dirty="0">
                <a:latin typeface="Huawei Sans" panose="020C0503030203020204" pitchFamily="34" charset="0"/>
              </a:endParaRPr>
            </a:p>
          </p:txBody>
        </p:sp>
        <p:pic>
          <p:nvPicPr>
            <p:cNvPr id="16" name="Picture 15" descr="未标题-52"/>
            <p:cNvPicPr>
              <a:picLocks noChangeAspect="1" noChangeArrowheads="1"/>
            </p:cNvPicPr>
            <p:nvPr/>
          </p:nvPicPr>
          <p:blipFill>
            <a:blip r:embed="rId4" cstate="print"/>
            <a:srcRect/>
            <a:stretch>
              <a:fillRect/>
            </a:stretch>
          </p:blipFill>
          <p:spPr bwMode="auto">
            <a:xfrm flipH="1">
              <a:off x="3178322" y="4366507"/>
              <a:ext cx="295469" cy="257871"/>
            </a:xfrm>
            <a:prstGeom prst="rect">
              <a:avLst/>
            </a:prstGeom>
            <a:noFill/>
            <a:ln w="9525">
              <a:noFill/>
              <a:miter lim="800000"/>
              <a:headEnd/>
              <a:tailEnd/>
            </a:ln>
          </p:spPr>
        </p:pic>
      </p:grpSp>
      <p:grpSp>
        <p:nvGrpSpPr>
          <p:cNvPr id="21" name="组合 20"/>
          <p:cNvGrpSpPr/>
          <p:nvPr/>
        </p:nvGrpSpPr>
        <p:grpSpPr>
          <a:xfrm>
            <a:off x="1882114" y="1793944"/>
            <a:ext cx="2598760" cy="1477328"/>
            <a:chOff x="2302488" y="2057552"/>
            <a:chExt cx="2598760" cy="1477328"/>
          </a:xfrm>
        </p:grpSpPr>
        <p:sp>
          <p:nvSpPr>
            <p:cNvPr id="10" name="椭圆 9"/>
            <p:cNvSpPr/>
            <p:nvPr/>
          </p:nvSpPr>
          <p:spPr>
            <a:xfrm>
              <a:off x="3752225" y="230429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fontAlgn="ctr"/>
              <a:r>
                <a:rPr lang="en-US" sz="1400" dirty="0" smtClean="0">
                  <a:solidFill>
                    <a:schemeClr val="tx1"/>
                  </a:solidFill>
                  <a:latin typeface="Huawei Sans" panose="020C0503030203020204" pitchFamily="34" charset="0"/>
                </a:rPr>
                <a:t>Dimensions</a:t>
              </a:r>
              <a:endParaRPr lang="en-US" altLang="zh-CN" sz="1400" dirty="0">
                <a:solidFill>
                  <a:schemeClr val="tx1"/>
                </a:solidFill>
                <a:latin typeface="Huawei Sans" panose="020C0503030203020204" pitchFamily="34" charset="0"/>
              </a:endParaRPr>
            </a:p>
          </p:txBody>
        </p:sp>
        <p:pic>
          <p:nvPicPr>
            <p:cNvPr id="17" name="Picture 15" descr="未标题-52"/>
            <p:cNvPicPr>
              <a:picLocks noChangeAspect="1" noChangeArrowheads="1"/>
            </p:cNvPicPr>
            <p:nvPr/>
          </p:nvPicPr>
          <p:blipFill>
            <a:blip r:embed="rId4" cstate="print"/>
            <a:srcRect/>
            <a:stretch>
              <a:fillRect/>
            </a:stretch>
          </p:blipFill>
          <p:spPr bwMode="auto">
            <a:xfrm flipH="1">
              <a:off x="3475573" y="2667280"/>
              <a:ext cx="295469" cy="257871"/>
            </a:xfrm>
            <a:prstGeom prst="rect">
              <a:avLst/>
            </a:prstGeom>
            <a:noFill/>
            <a:ln w="9525">
              <a:noFill/>
              <a:miter lim="800000"/>
              <a:headEnd/>
              <a:tailEnd/>
            </a:ln>
          </p:spPr>
        </p:pic>
        <p:sp>
          <p:nvSpPr>
            <p:cNvPr id="18" name="文本框 17"/>
            <p:cNvSpPr txBox="1"/>
            <p:nvPr/>
          </p:nvSpPr>
          <p:spPr>
            <a:xfrm>
              <a:off x="2302488" y="2057552"/>
              <a:ext cx="1160895" cy="1477328"/>
            </a:xfrm>
            <a:prstGeom prst="rect">
              <a:avLst/>
            </a:prstGeom>
            <a:noFill/>
          </p:spPr>
          <p:txBody>
            <a:bodyPr wrap="square" lIns="0" rIns="0" rtlCol="0">
              <a:noAutofit/>
            </a:bodyPr>
            <a:lstStyle/>
            <a:p>
              <a:pPr fontAlgn="ctr"/>
              <a:r>
                <a:rPr lang="en-US" dirty="0" smtClean="0">
                  <a:latin typeface="Huawei Sans" panose="020C0503030203020204" pitchFamily="34" charset="0"/>
                </a:rPr>
                <a:t>1.8-inch</a:t>
              </a:r>
              <a:endParaRPr lang="en-US" altLang="zh-CN" dirty="0" smtClean="0">
                <a:latin typeface="Huawei Sans" panose="020C0503030203020204" pitchFamily="34" charset="0"/>
              </a:endParaRPr>
            </a:p>
            <a:p>
              <a:pPr fontAlgn="ctr"/>
              <a:r>
                <a:rPr lang="en-US" dirty="0" smtClean="0">
                  <a:latin typeface="Huawei Sans" panose="020C0503030203020204" pitchFamily="34" charset="0"/>
                </a:rPr>
                <a:t>2.5-inch</a:t>
              </a:r>
            </a:p>
            <a:p>
              <a:pPr fontAlgn="ctr"/>
              <a:r>
                <a:rPr lang="en-US" dirty="0" smtClean="0">
                  <a:latin typeface="Huawei Sans" panose="020C0503030203020204" pitchFamily="34" charset="0"/>
                </a:rPr>
                <a:t>3.5-inch</a:t>
              </a:r>
            </a:p>
            <a:p>
              <a:pPr fontAlgn="ctr"/>
              <a:r>
                <a:rPr lang="en-US" dirty="0" smtClean="0">
                  <a:latin typeface="Huawei Sans" panose="020C0503030203020204" pitchFamily="34" charset="0"/>
                </a:rPr>
                <a:t>5.25-inch</a:t>
              </a:r>
            </a:p>
            <a:p>
              <a:pPr fontAlgn="ctr"/>
              <a:r>
                <a:rPr lang="en-US" dirty="0" smtClean="0">
                  <a:latin typeface="Huawei Sans" panose="020C0503030203020204" pitchFamily="34" charset="0"/>
                </a:rPr>
                <a:t>...</a:t>
              </a:r>
              <a:endParaRPr lang="en-US" altLang="zh-CN" dirty="0">
                <a:latin typeface="Huawei Sans" panose="020C0503030203020204" pitchFamily="34" charset="0"/>
              </a:endParaRPr>
            </a:p>
          </p:txBody>
        </p:sp>
      </p:grpSp>
      <p:grpSp>
        <p:nvGrpSpPr>
          <p:cNvPr id="23" name="组合 22"/>
          <p:cNvGrpSpPr/>
          <p:nvPr/>
        </p:nvGrpSpPr>
        <p:grpSpPr>
          <a:xfrm>
            <a:off x="5215750" y="944228"/>
            <a:ext cx="2230592" cy="2308324"/>
            <a:chOff x="5530641" y="1348006"/>
            <a:chExt cx="2230592" cy="2308324"/>
          </a:xfrm>
        </p:grpSpPr>
        <p:sp>
          <p:nvSpPr>
            <p:cNvPr id="9" name="椭圆 8"/>
            <p:cNvSpPr/>
            <p:nvPr/>
          </p:nvSpPr>
          <p:spPr>
            <a:xfrm>
              <a:off x="6612210" y="1964313"/>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noAutofit/>
            </a:bodyPr>
            <a:lstStyle/>
            <a:p>
              <a:pPr algn="ctr" fontAlgn="ctr"/>
              <a:r>
                <a:rPr lang="en-US" sz="1400" dirty="0" smtClean="0">
                  <a:solidFill>
                    <a:schemeClr val="tx1"/>
                  </a:solidFill>
                  <a:latin typeface="Huawei Sans" panose="020C0503030203020204" pitchFamily="34" charset="0"/>
                </a:rPr>
                <a:t>Interface</a:t>
              </a:r>
              <a:endParaRPr lang="en-US" altLang="zh-CN" sz="1400" dirty="0">
                <a:solidFill>
                  <a:schemeClr val="tx1"/>
                </a:solidFill>
                <a:latin typeface="Huawei Sans" panose="020C0503030203020204" pitchFamily="34" charset="0"/>
              </a:endParaRPr>
            </a:p>
          </p:txBody>
        </p:sp>
        <p:pic>
          <p:nvPicPr>
            <p:cNvPr id="19" name="Picture 15" descr="未标题-52"/>
            <p:cNvPicPr>
              <a:picLocks noChangeAspect="1" noChangeArrowheads="1"/>
            </p:cNvPicPr>
            <p:nvPr/>
          </p:nvPicPr>
          <p:blipFill>
            <a:blip r:embed="rId4" cstate="print"/>
            <a:srcRect/>
            <a:stretch>
              <a:fillRect/>
            </a:stretch>
          </p:blipFill>
          <p:spPr bwMode="auto">
            <a:xfrm flipH="1">
              <a:off x="6464475" y="2433354"/>
              <a:ext cx="295469" cy="257871"/>
            </a:xfrm>
            <a:prstGeom prst="rect">
              <a:avLst/>
            </a:prstGeom>
            <a:noFill/>
            <a:ln w="9525">
              <a:noFill/>
              <a:miter lim="800000"/>
              <a:headEnd/>
              <a:tailEnd/>
            </a:ln>
          </p:spPr>
        </p:pic>
        <p:sp>
          <p:nvSpPr>
            <p:cNvPr id="22" name="文本框 21"/>
            <p:cNvSpPr txBox="1"/>
            <p:nvPr/>
          </p:nvSpPr>
          <p:spPr>
            <a:xfrm>
              <a:off x="5530641" y="1348006"/>
              <a:ext cx="843501" cy="2308324"/>
            </a:xfrm>
            <a:prstGeom prst="rect">
              <a:avLst/>
            </a:prstGeom>
            <a:noFill/>
          </p:spPr>
          <p:txBody>
            <a:bodyPr wrap="square" lIns="0" rIns="0" rtlCol="0">
              <a:noAutofit/>
            </a:bodyPr>
            <a:lstStyle/>
            <a:p>
              <a:pPr fontAlgn="ctr"/>
              <a:r>
                <a:rPr lang="en-US" dirty="0" smtClean="0">
                  <a:latin typeface="Huawei Sans" panose="020C0503030203020204" pitchFamily="34" charset="0"/>
                </a:rPr>
                <a:t>IDE</a:t>
              </a:r>
            </a:p>
            <a:p>
              <a:pPr fontAlgn="ctr"/>
              <a:r>
                <a:rPr lang="en-US" dirty="0" smtClean="0">
                  <a:latin typeface="Huawei Sans" panose="020C0503030203020204" pitchFamily="34" charset="0"/>
                </a:rPr>
                <a:t>SCSI</a:t>
              </a:r>
            </a:p>
            <a:p>
              <a:pPr fontAlgn="ctr"/>
              <a:r>
                <a:rPr lang="en-US" dirty="0" smtClean="0">
                  <a:latin typeface="Huawei Sans" panose="020C0503030203020204" pitchFamily="34" charset="0"/>
                </a:rPr>
                <a:t>SATA</a:t>
              </a:r>
            </a:p>
            <a:p>
              <a:pPr fontAlgn="ctr"/>
              <a:r>
                <a:rPr lang="en-US" dirty="0" smtClean="0">
                  <a:latin typeface="Huawei Sans" panose="020C0503030203020204" pitchFamily="34" charset="0"/>
                </a:rPr>
                <a:t>SAS</a:t>
              </a:r>
            </a:p>
            <a:p>
              <a:pPr fontAlgn="ctr"/>
              <a:r>
                <a:rPr lang="en-US" dirty="0" smtClean="0">
                  <a:latin typeface="Huawei Sans" panose="020C0503030203020204" pitchFamily="34" charset="0"/>
                </a:rPr>
                <a:t>FC</a:t>
              </a:r>
            </a:p>
            <a:p>
              <a:pPr fontAlgn="ctr"/>
              <a:r>
                <a:rPr lang="en-US" dirty="0" err="1" smtClean="0">
                  <a:latin typeface="Huawei Sans" panose="020C0503030203020204" pitchFamily="34" charset="0"/>
                </a:rPr>
                <a:t>NVMe</a:t>
              </a:r>
              <a:endParaRPr lang="en-US" altLang="zh-CN" dirty="0" smtClean="0">
                <a:latin typeface="Huawei Sans" panose="020C0503030203020204" pitchFamily="34" charset="0"/>
              </a:endParaRPr>
            </a:p>
            <a:p>
              <a:pPr fontAlgn="ctr"/>
              <a:r>
                <a:rPr lang="en-US" dirty="0" smtClean="0">
                  <a:latin typeface="Huawei Sans" panose="020C0503030203020204" pitchFamily="34" charset="0"/>
                </a:rPr>
                <a:t>...</a:t>
              </a:r>
              <a:endParaRPr lang="en-US" altLang="zh-CN" dirty="0" smtClean="0">
                <a:latin typeface="Huawei Sans" panose="020C0503030203020204" pitchFamily="34" charset="0"/>
              </a:endParaRPr>
            </a:p>
            <a:p>
              <a:pPr fontAlgn="ctr"/>
              <a:endParaRPr lang="en-US" altLang="zh-CN" dirty="0">
                <a:latin typeface="Huawei Sans" panose="020C0503030203020204" pitchFamily="34" charset="0"/>
              </a:endParaRPr>
            </a:p>
          </p:txBody>
        </p:sp>
      </p:grpSp>
      <p:grpSp>
        <p:nvGrpSpPr>
          <p:cNvPr id="28" name="组合 27"/>
          <p:cNvGrpSpPr/>
          <p:nvPr/>
        </p:nvGrpSpPr>
        <p:grpSpPr>
          <a:xfrm>
            <a:off x="8277975" y="2388165"/>
            <a:ext cx="3353173" cy="1149023"/>
            <a:chOff x="8565288" y="2813625"/>
            <a:chExt cx="3353173" cy="1149023"/>
          </a:xfrm>
        </p:grpSpPr>
        <p:sp>
          <p:nvSpPr>
            <p:cNvPr id="11" name="椭圆 10"/>
            <p:cNvSpPr/>
            <p:nvPr/>
          </p:nvSpPr>
          <p:spPr>
            <a:xfrm>
              <a:off x="8565288" y="2813625"/>
              <a:ext cx="1149023" cy="1149023"/>
            </a:xfrm>
            <a:prstGeom prst="ellipse">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noAutofit/>
            </a:bodyPr>
            <a:lstStyle/>
            <a:p>
              <a:pPr algn="ctr" fontAlgn="ctr"/>
              <a:r>
                <a:rPr lang="en-US" sz="1400" dirty="0" smtClean="0">
                  <a:solidFill>
                    <a:schemeClr val="tx1"/>
                  </a:solidFill>
                  <a:latin typeface="Huawei Sans" panose="020C0503030203020204" pitchFamily="34" charset="0"/>
                </a:rPr>
                <a:t>Application</a:t>
              </a:r>
            </a:p>
            <a:p>
              <a:pPr algn="ctr" fontAlgn="ctr"/>
              <a:r>
                <a:rPr lang="en-US" sz="1400" dirty="0" smtClean="0">
                  <a:solidFill>
                    <a:schemeClr val="tx1"/>
                  </a:solidFill>
                  <a:latin typeface="Huawei Sans" panose="020C0503030203020204" pitchFamily="34" charset="0"/>
                </a:rPr>
                <a:t>scenario</a:t>
              </a:r>
              <a:endParaRPr lang="en-US" altLang="zh-CN" sz="1400" dirty="0">
                <a:solidFill>
                  <a:schemeClr val="tx1"/>
                </a:solidFill>
                <a:latin typeface="Huawei Sans" panose="020C0503030203020204" pitchFamily="34" charset="0"/>
              </a:endParaRPr>
            </a:p>
          </p:txBody>
        </p:sp>
        <p:pic>
          <p:nvPicPr>
            <p:cNvPr id="25" name="Picture 15" descr="未标题-52"/>
            <p:cNvPicPr>
              <a:picLocks noChangeAspect="1" noChangeArrowheads="1"/>
            </p:cNvPicPr>
            <p:nvPr/>
          </p:nvPicPr>
          <p:blipFill>
            <a:blip r:embed="rId4" cstate="print"/>
            <a:srcRect/>
            <a:stretch>
              <a:fillRect/>
            </a:stretch>
          </p:blipFill>
          <p:spPr bwMode="auto">
            <a:xfrm>
              <a:off x="9652457" y="3280870"/>
              <a:ext cx="331455" cy="289277"/>
            </a:xfrm>
            <a:prstGeom prst="rect">
              <a:avLst/>
            </a:prstGeom>
            <a:noFill/>
            <a:ln w="9525">
              <a:noFill/>
              <a:miter lim="800000"/>
              <a:headEnd/>
              <a:tailEnd/>
            </a:ln>
          </p:spPr>
        </p:pic>
        <p:sp>
          <p:nvSpPr>
            <p:cNvPr id="27" name="文本框 26"/>
            <p:cNvSpPr txBox="1"/>
            <p:nvPr/>
          </p:nvSpPr>
          <p:spPr>
            <a:xfrm>
              <a:off x="10098732" y="2936385"/>
              <a:ext cx="1819729" cy="923330"/>
            </a:xfrm>
            <a:prstGeom prst="rect">
              <a:avLst/>
            </a:prstGeom>
            <a:noFill/>
          </p:spPr>
          <p:txBody>
            <a:bodyPr wrap="square" lIns="0" rIns="0" rtlCol="0">
              <a:noAutofit/>
            </a:bodyPr>
            <a:lstStyle/>
            <a:p>
              <a:pPr fontAlgn="ctr"/>
              <a:r>
                <a:rPr lang="en-US" dirty="0" smtClean="0">
                  <a:latin typeface="Huawei Sans" panose="020C0503030203020204" pitchFamily="34" charset="0"/>
                </a:rPr>
                <a:t>Enterprise-class</a:t>
              </a:r>
              <a:endParaRPr lang="en-US" altLang="zh-CN" dirty="0" smtClean="0">
                <a:latin typeface="Huawei Sans" panose="020C0503030203020204" pitchFamily="34" charset="0"/>
              </a:endParaRPr>
            </a:p>
            <a:p>
              <a:pPr fontAlgn="ctr"/>
              <a:r>
                <a:rPr lang="en-US" dirty="0" smtClean="0">
                  <a:latin typeface="Huawei Sans" panose="020C0503030203020204" pitchFamily="34" charset="0"/>
                </a:rPr>
                <a:t>Desktop-class</a:t>
              </a:r>
              <a:endParaRPr lang="en-US" altLang="zh-CN" dirty="0" smtClean="0">
                <a:latin typeface="Huawei Sans" panose="020C0503030203020204" pitchFamily="34" charset="0"/>
              </a:endParaRPr>
            </a:p>
            <a:p>
              <a:pPr fontAlgn="ctr"/>
              <a:r>
                <a:rPr lang="en-US" dirty="0" smtClean="0">
                  <a:latin typeface="Huawei Sans" panose="020C0503030203020204" pitchFamily="34" charset="0"/>
                </a:rPr>
                <a:t>...</a:t>
              </a: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6183771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nvPr>
        </p:nvSpPr>
        <p:spPr/>
        <p:txBody>
          <a:bodyPr wrap="square">
            <a:noAutofit/>
          </a:bodyPr>
          <a:lstStyle/>
          <a:p>
            <a:r>
              <a:rPr lang="en-US" dirty="0" smtClean="0">
                <a:latin typeface="Huawei Sans" panose="020C0503030203020204" pitchFamily="34" charset="0"/>
              </a:rPr>
              <a:t>HDD Structure</a:t>
            </a:r>
            <a:endParaRPr lang="en-US" altLang="zh-CN" dirty="0">
              <a:latin typeface="Huawei Sans" panose="020C0503030203020204" pitchFamily="34" charset="0"/>
            </a:endParaRPr>
          </a:p>
        </p:txBody>
      </p:sp>
      <p:sp>
        <p:nvSpPr>
          <p:cNvPr id="2" name="文本占位符 1"/>
          <p:cNvSpPr>
            <a:spLocks noGrp="1"/>
          </p:cNvSpPr>
          <p:nvPr>
            <p:ph type="body" sz="quarter" idx="10"/>
          </p:nvPr>
        </p:nvSpPr>
        <p:spPr/>
        <p:txBody>
          <a:bodyPr wrap="square">
            <a:noAutofit/>
          </a:bodyPr>
          <a:lstStyle/>
          <a:p>
            <a:r>
              <a:rPr lang="en-US" dirty="0"/>
              <a:t>An HDD has platters, an actuator arm, read/write heads, a spindle, a port, and control circuits.</a:t>
            </a:r>
            <a:endParaRPr lang="en-US" altLang="zh-CN" dirty="0">
              <a:latin typeface="Huawei Sans" panose="020C0503030203020204" pitchFamily="34" charset="0"/>
            </a:endParaRPr>
          </a:p>
        </p:txBody>
      </p:sp>
      <p:grpSp>
        <p:nvGrpSpPr>
          <p:cNvPr id="5" name="组合 4"/>
          <p:cNvGrpSpPr/>
          <p:nvPr/>
        </p:nvGrpSpPr>
        <p:grpSpPr>
          <a:xfrm>
            <a:off x="2055780" y="1928680"/>
            <a:ext cx="8694406" cy="3578527"/>
            <a:chOff x="1511494" y="2075116"/>
            <a:chExt cx="9396760" cy="3867610"/>
          </a:xfrm>
        </p:grpSpPr>
        <p:pic>
          <p:nvPicPr>
            <p:cNvPr id="3" name="Picture 5" descr="硬盘"/>
            <p:cNvPicPr>
              <a:picLocks noChangeAspect="1" noChangeArrowheads="1"/>
            </p:cNvPicPr>
            <p:nvPr/>
          </p:nvPicPr>
          <p:blipFill>
            <a:blip r:embed="rId3" cstate="print"/>
            <a:srcRect/>
            <a:stretch>
              <a:fillRect/>
            </a:stretch>
          </p:blipFill>
          <p:spPr bwMode="auto">
            <a:xfrm>
              <a:off x="3782626" y="2224805"/>
              <a:ext cx="4401778" cy="3140121"/>
            </a:xfrm>
            <a:prstGeom prst="rect">
              <a:avLst/>
            </a:prstGeom>
            <a:noFill/>
            <a:ln w="9525">
              <a:noFill/>
              <a:miter lim="800000"/>
              <a:headEnd/>
              <a:tailEnd/>
            </a:ln>
          </p:spPr>
        </p:pic>
        <p:sp>
          <p:nvSpPr>
            <p:cNvPr id="4" name="线形标注 2(带边框和强调线) 3"/>
            <p:cNvSpPr/>
            <p:nvPr/>
          </p:nvSpPr>
          <p:spPr>
            <a:xfrm>
              <a:off x="8496047" y="2075116"/>
              <a:ext cx="1709853" cy="408878"/>
            </a:xfrm>
            <a:prstGeom prst="accentBorderCallout2">
              <a:avLst>
                <a:gd name="adj1" fmla="val 18750"/>
                <a:gd name="adj2" fmla="val -8333"/>
                <a:gd name="adj3" fmla="val 18750"/>
                <a:gd name="adj4" fmla="val -16667"/>
                <a:gd name="adj5" fmla="val 157954"/>
                <a:gd name="adj6" fmla="val -10101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Platter</a:t>
              </a:r>
              <a:endParaRPr lang="en-US" altLang="zh-CN" dirty="0">
                <a:solidFill>
                  <a:schemeClr val="tx1"/>
                </a:solidFill>
                <a:latin typeface="Huawei Sans" panose="020C0503030203020204" pitchFamily="34" charset="0"/>
              </a:endParaRPr>
            </a:p>
          </p:txBody>
        </p:sp>
        <p:sp>
          <p:nvSpPr>
            <p:cNvPr id="6" name="线形标注 2(带边框和强调线) 5"/>
            <p:cNvSpPr/>
            <p:nvPr/>
          </p:nvSpPr>
          <p:spPr>
            <a:xfrm>
              <a:off x="8414271" y="3284545"/>
              <a:ext cx="1709853" cy="408878"/>
            </a:xfrm>
            <a:prstGeom prst="accentBorderCallout2">
              <a:avLst>
                <a:gd name="adj1" fmla="val 18750"/>
                <a:gd name="adj2" fmla="val -8333"/>
                <a:gd name="adj3" fmla="val 18750"/>
                <a:gd name="adj4" fmla="val -16667"/>
                <a:gd name="adj5" fmla="val 87046"/>
                <a:gd name="adj6" fmla="val -101884"/>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Spindle</a:t>
              </a:r>
              <a:endParaRPr lang="en-US" altLang="zh-CN" dirty="0">
                <a:solidFill>
                  <a:schemeClr val="tx1"/>
                </a:solidFill>
                <a:latin typeface="Huawei Sans" panose="020C0503030203020204" pitchFamily="34" charset="0"/>
              </a:endParaRPr>
            </a:p>
          </p:txBody>
        </p:sp>
        <p:sp>
          <p:nvSpPr>
            <p:cNvPr id="7" name="线形标注 2(带边框和强调线) 6"/>
            <p:cNvSpPr/>
            <p:nvPr/>
          </p:nvSpPr>
          <p:spPr>
            <a:xfrm flipH="1">
              <a:off x="2683368" y="5533848"/>
              <a:ext cx="2139949" cy="408878"/>
            </a:xfrm>
            <a:prstGeom prst="accentBorderCallout2">
              <a:avLst>
                <a:gd name="adj1" fmla="val 18750"/>
                <a:gd name="adj2" fmla="val -8333"/>
                <a:gd name="adj3" fmla="val 18750"/>
                <a:gd name="adj4" fmla="val -16667"/>
                <a:gd name="adj5" fmla="val -315978"/>
                <a:gd name="adj6" fmla="val -4289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Read/write head</a:t>
              </a:r>
              <a:endParaRPr lang="en-US" altLang="zh-CN" dirty="0">
                <a:solidFill>
                  <a:schemeClr val="tx1"/>
                </a:solidFill>
                <a:latin typeface="Huawei Sans" panose="020C0503030203020204" pitchFamily="34" charset="0"/>
              </a:endParaRPr>
            </a:p>
          </p:txBody>
        </p:sp>
        <p:sp>
          <p:nvSpPr>
            <p:cNvPr id="8" name="线形标注 2(带边框和强调线) 7"/>
            <p:cNvSpPr/>
            <p:nvPr/>
          </p:nvSpPr>
          <p:spPr>
            <a:xfrm flipH="1">
              <a:off x="1761130" y="2454941"/>
              <a:ext cx="1709853" cy="408878"/>
            </a:xfrm>
            <a:prstGeom prst="accentBorderCallout2">
              <a:avLst>
                <a:gd name="adj1" fmla="val 18750"/>
                <a:gd name="adj2" fmla="val -8333"/>
                <a:gd name="adj3" fmla="val 18750"/>
                <a:gd name="adj4" fmla="val -16667"/>
                <a:gd name="adj5" fmla="val 245227"/>
                <a:gd name="adj6" fmla="val -93623"/>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Actuator arm</a:t>
              </a:r>
              <a:endParaRPr lang="en-US" altLang="zh-CN" dirty="0" smtClean="0">
                <a:solidFill>
                  <a:schemeClr val="tx1"/>
                </a:solidFill>
                <a:latin typeface="Huawei Sans" panose="020C0503030203020204" pitchFamily="34" charset="0"/>
              </a:endParaRPr>
            </a:p>
          </p:txBody>
        </p:sp>
        <p:sp>
          <p:nvSpPr>
            <p:cNvPr id="11" name="线形标注 2(带边框和强调线) 10"/>
            <p:cNvSpPr/>
            <p:nvPr/>
          </p:nvSpPr>
          <p:spPr>
            <a:xfrm>
              <a:off x="9198401" y="5341248"/>
              <a:ext cx="1709853" cy="408878"/>
            </a:xfrm>
            <a:prstGeom prst="accentBorderCallout2">
              <a:avLst>
                <a:gd name="adj1" fmla="val 18750"/>
                <a:gd name="adj2" fmla="val -8333"/>
                <a:gd name="adj3" fmla="val 18750"/>
                <a:gd name="adj4" fmla="val -16667"/>
                <a:gd name="adj5" fmla="val -272955"/>
                <a:gd name="adj6" fmla="val -75797"/>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Port</a:t>
              </a:r>
              <a:endParaRPr lang="en-US" dirty="0">
                <a:solidFill>
                  <a:schemeClr val="tx1"/>
                </a:solidFill>
                <a:latin typeface="Huawei Sans" panose="020C0503030203020204" pitchFamily="34" charset="0"/>
              </a:endParaRPr>
            </a:p>
          </p:txBody>
        </p:sp>
        <p:sp>
          <p:nvSpPr>
            <p:cNvPr id="12" name="线形标注 2(带边框和强调线) 11"/>
            <p:cNvSpPr/>
            <p:nvPr/>
          </p:nvSpPr>
          <p:spPr>
            <a:xfrm flipH="1">
              <a:off x="1511494" y="3850656"/>
              <a:ext cx="1945408" cy="408878"/>
            </a:xfrm>
            <a:prstGeom prst="accentBorderCallout2">
              <a:avLst>
                <a:gd name="adj1" fmla="val 18750"/>
                <a:gd name="adj2" fmla="val -8333"/>
                <a:gd name="adj3" fmla="val 18750"/>
                <a:gd name="adj4" fmla="val -16667"/>
                <a:gd name="adj5" fmla="val 125226"/>
                <a:gd name="adj6" fmla="val -61015"/>
              </a:avLst>
            </a:prstGeom>
            <a:noFill/>
            <a:ln w="19050">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Control circuit</a:t>
              </a:r>
              <a:endParaRPr lang="en-US" dirty="0">
                <a:solidFill>
                  <a:schemeClr val="tx1"/>
                </a:solidFill>
                <a:latin typeface="Huawei Sans" panose="020C0503030203020204" pitchFamily="34" charset="0"/>
              </a:endParaRPr>
            </a:p>
          </p:txBody>
        </p:sp>
      </p:grpSp>
    </p:spTree>
    <p:extLst>
      <p:ext uri="{BB962C8B-B14F-4D97-AF65-F5344CB8AC3E}">
        <p14:creationId xmlns:p14="http://schemas.microsoft.com/office/powerpoint/2010/main" val="35620430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HDD Design</a:t>
            </a:r>
            <a:endParaRPr lang="en-US" altLang="zh-CN" dirty="0">
              <a:latin typeface="Huawei Sans" panose="020C0503030203020204" pitchFamily="34" charset="0"/>
            </a:endParaRPr>
          </a:p>
        </p:txBody>
      </p:sp>
      <p:grpSp>
        <p:nvGrpSpPr>
          <p:cNvPr id="72" name="组合 71"/>
          <p:cNvGrpSpPr/>
          <p:nvPr/>
        </p:nvGrpSpPr>
        <p:grpSpPr>
          <a:xfrm>
            <a:off x="2662216" y="1257934"/>
            <a:ext cx="6861540" cy="4411524"/>
            <a:chOff x="5794049" y="1606941"/>
            <a:chExt cx="6861540" cy="4411524"/>
          </a:xfrm>
        </p:grpSpPr>
        <p:sp>
          <p:nvSpPr>
            <p:cNvPr id="6" name="椭圆 5"/>
            <p:cNvSpPr/>
            <p:nvPr/>
          </p:nvSpPr>
          <p:spPr>
            <a:xfrm>
              <a:off x="5967962" y="2658595"/>
              <a:ext cx="4876800" cy="2356624"/>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4" name="文本框 23"/>
            <p:cNvSpPr txBox="1"/>
            <p:nvPr/>
          </p:nvSpPr>
          <p:spPr>
            <a:xfrm>
              <a:off x="6414063" y="2681910"/>
              <a:ext cx="881973" cy="369332"/>
            </a:xfrm>
            <a:prstGeom prst="rect">
              <a:avLst/>
            </a:prstGeom>
            <a:noFill/>
          </p:spPr>
          <p:txBody>
            <a:bodyPr wrap="square" rtlCol="0">
              <a:noAutofit/>
            </a:bodyPr>
            <a:lstStyle/>
            <a:p>
              <a:pPr fontAlgn="ctr"/>
              <a:r>
                <a:rPr lang="en-US" dirty="0" smtClean="0">
                  <a:solidFill>
                    <a:srgbClr val="C7000B"/>
                  </a:solidFill>
                  <a:latin typeface="Huawei Sans" panose="020C0503030203020204" pitchFamily="34" charset="0"/>
                </a:rPr>
                <a:t>Platter</a:t>
              </a:r>
              <a:endParaRPr lang="en-US" altLang="zh-CN" dirty="0">
                <a:solidFill>
                  <a:srgbClr val="C7000B"/>
                </a:solidFill>
                <a:latin typeface="Huawei Sans" panose="020C0503030203020204" pitchFamily="34" charset="0"/>
              </a:endParaRPr>
            </a:p>
          </p:txBody>
        </p:sp>
        <p:cxnSp>
          <p:nvCxnSpPr>
            <p:cNvPr id="26" name="直接箭头连接符 25"/>
            <p:cNvCxnSpPr>
              <a:stCxn id="24" idx="2"/>
            </p:cNvCxnSpPr>
            <p:nvPr/>
          </p:nvCxnSpPr>
          <p:spPr>
            <a:xfrm>
              <a:off x="6855050" y="3051242"/>
              <a:ext cx="48891" cy="288758"/>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29" name="等腰三角形 28"/>
            <p:cNvSpPr/>
            <p:nvPr/>
          </p:nvSpPr>
          <p:spPr>
            <a:xfrm rot="3764139">
              <a:off x="6801759" y="3890070"/>
              <a:ext cx="365992" cy="1719653"/>
            </a:xfrm>
            <a:prstGeom prst="triangle">
              <a:avLst/>
            </a:prstGeom>
            <a:solidFill>
              <a:schemeClr val="bg1">
                <a:lumMod val="65000"/>
              </a:schemeClr>
            </a:solidFill>
            <a:ln>
              <a:solidFill>
                <a:schemeClr val="bg1">
                  <a:lumMod val="75000"/>
                </a:schemeClr>
              </a:solidFill>
            </a:ln>
            <a:scene3d>
              <a:camera prst="orthographicFront"/>
              <a:lightRig rig="threePt" dir="t"/>
            </a:scene3d>
            <a:sp3d>
              <a:bevelT w="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文本框 32"/>
            <p:cNvSpPr txBox="1"/>
            <p:nvPr/>
          </p:nvSpPr>
          <p:spPr>
            <a:xfrm>
              <a:off x="5794049" y="3979088"/>
              <a:ext cx="1268296" cy="369332"/>
            </a:xfrm>
            <a:prstGeom prst="rect">
              <a:avLst/>
            </a:prstGeom>
            <a:noFill/>
          </p:spPr>
          <p:txBody>
            <a:bodyPr wrap="square" rtlCol="0">
              <a:noAutofit/>
            </a:bodyPr>
            <a:lstStyle/>
            <a:p>
              <a:pPr fontAlgn="ctr"/>
              <a:r>
                <a:rPr lang="en-US" dirty="0" smtClean="0">
                  <a:solidFill>
                    <a:srgbClr val="C7000B"/>
                  </a:solidFill>
                  <a:latin typeface="Huawei Sans" panose="020C0503030203020204" pitchFamily="34" charset="0"/>
                </a:rPr>
                <a:t>R/W Head</a:t>
              </a:r>
              <a:endParaRPr lang="en-US" altLang="zh-CN" dirty="0">
                <a:solidFill>
                  <a:srgbClr val="C7000B"/>
                </a:solidFill>
                <a:latin typeface="Huawei Sans" panose="020C0503030203020204" pitchFamily="34" charset="0"/>
              </a:endParaRPr>
            </a:p>
          </p:txBody>
        </p:sp>
        <p:cxnSp>
          <p:nvCxnSpPr>
            <p:cNvPr id="34" name="直接箭头连接符 33"/>
            <p:cNvCxnSpPr>
              <a:stCxn id="33" idx="3"/>
            </p:cNvCxnSpPr>
            <p:nvPr/>
          </p:nvCxnSpPr>
          <p:spPr>
            <a:xfrm>
              <a:off x="7062345" y="4163754"/>
              <a:ext cx="306305" cy="6821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6884892" y="5095135"/>
              <a:ext cx="2005618" cy="641995"/>
            </a:xfrm>
            <a:prstGeom prst="rect">
              <a:avLst/>
            </a:prstGeom>
            <a:noFill/>
          </p:spPr>
          <p:txBody>
            <a:bodyPr wrap="square" rtlCol="0">
              <a:noAutofit/>
            </a:bodyPr>
            <a:lstStyle/>
            <a:p>
              <a:pPr algn="ctr" fontAlgn="ctr"/>
              <a:r>
                <a:rPr lang="en-US" dirty="0" smtClean="0">
                  <a:solidFill>
                    <a:srgbClr val="C7000B"/>
                  </a:solidFill>
                  <a:latin typeface="Huawei Sans" panose="020C0503030203020204" pitchFamily="34" charset="0"/>
                </a:rPr>
                <a:t>The head hovers over the platter.</a:t>
              </a:r>
              <a:endParaRPr lang="en-US" altLang="zh-CN" dirty="0">
                <a:solidFill>
                  <a:srgbClr val="C7000B"/>
                </a:solidFill>
                <a:latin typeface="Huawei Sans" panose="020C0503030203020204" pitchFamily="34" charset="0"/>
              </a:endParaRPr>
            </a:p>
          </p:txBody>
        </p:sp>
        <p:cxnSp>
          <p:nvCxnSpPr>
            <p:cNvPr id="44" name="直接箭头连接符 43"/>
            <p:cNvCxnSpPr/>
            <p:nvPr/>
          </p:nvCxnSpPr>
          <p:spPr>
            <a:xfrm flipH="1" flipV="1">
              <a:off x="7811310" y="4589627"/>
              <a:ext cx="10742" cy="45803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flipH="1" flipV="1">
              <a:off x="7698125" y="4629042"/>
              <a:ext cx="10742" cy="458037"/>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9496739" y="4818136"/>
              <a:ext cx="3158850" cy="1200329"/>
            </a:xfrm>
            <a:prstGeom prst="rect">
              <a:avLst/>
            </a:prstGeom>
            <a:noFill/>
          </p:spPr>
          <p:txBody>
            <a:bodyPr wrap="square" rtlCol="0">
              <a:noAutofit/>
            </a:bodyPr>
            <a:lstStyle/>
            <a:p>
              <a:pPr algn="ctr" fontAlgn="ctr"/>
              <a:r>
                <a:rPr lang="en-US" dirty="0" smtClean="0">
                  <a:latin typeface="Huawei Sans" panose="020C0503030203020204" pitchFamily="34" charset="0"/>
                </a:rPr>
                <a:t>The distance between the head and the disk is small.</a:t>
              </a:r>
              <a:endParaRPr lang="en-US" altLang="zh-CN" dirty="0">
                <a:latin typeface="Huawei Sans" panose="020C0503030203020204" pitchFamily="34" charset="0"/>
              </a:endParaRPr>
            </a:p>
          </p:txBody>
        </p:sp>
        <p:sp>
          <p:nvSpPr>
            <p:cNvPr id="48" name="文本框 47"/>
            <p:cNvSpPr txBox="1"/>
            <p:nvPr/>
          </p:nvSpPr>
          <p:spPr>
            <a:xfrm>
              <a:off x="7446579" y="1606941"/>
              <a:ext cx="1895374" cy="1384995"/>
            </a:xfrm>
            <a:prstGeom prst="rect">
              <a:avLst/>
            </a:prstGeom>
            <a:noFill/>
          </p:spPr>
          <p:txBody>
            <a:bodyPr wrap="square" rtlCol="0">
              <a:noAutofit/>
            </a:bodyPr>
            <a:lstStyle/>
            <a:p>
              <a:pPr algn="ctr" fontAlgn="ctr"/>
              <a:r>
                <a:rPr lang="en-US" sz="2800" dirty="0" smtClean="0">
                  <a:solidFill>
                    <a:srgbClr val="C7000B"/>
                  </a:solidFill>
                  <a:latin typeface="Huawei Sans" panose="020C0503030203020204" pitchFamily="34" charset="0"/>
                </a:rPr>
                <a:t>Basic operation</a:t>
              </a:r>
              <a:endParaRPr lang="en-US" altLang="zh-CN" sz="2800" dirty="0">
                <a:solidFill>
                  <a:srgbClr val="C7000B"/>
                </a:solidFill>
                <a:latin typeface="Huawei Sans" panose="020C0503030203020204" pitchFamily="34" charset="0"/>
              </a:endParaRPr>
            </a:p>
          </p:txBody>
        </p:sp>
        <p:sp>
          <p:nvSpPr>
            <p:cNvPr id="49" name="文本框 48"/>
            <p:cNvSpPr txBox="1"/>
            <p:nvPr/>
          </p:nvSpPr>
          <p:spPr>
            <a:xfrm>
              <a:off x="9549859" y="2057484"/>
              <a:ext cx="2247314" cy="726677"/>
            </a:xfrm>
            <a:prstGeom prst="rect">
              <a:avLst/>
            </a:prstGeom>
            <a:noFill/>
          </p:spPr>
          <p:txBody>
            <a:bodyPr wrap="square" rtlCol="0">
              <a:noAutofit/>
            </a:bodyPr>
            <a:lstStyle/>
            <a:p>
              <a:pPr algn="ctr" fontAlgn="ctr"/>
              <a:r>
                <a:rPr lang="en-US" dirty="0" smtClean="0">
                  <a:latin typeface="Huawei Sans" panose="020C0503030203020204" pitchFamily="34" charset="0"/>
                </a:rPr>
                <a:t>The platter is driven by a motor.</a:t>
              </a:r>
              <a:endParaRPr lang="en-US" altLang="zh-CN" dirty="0">
                <a:latin typeface="Huawei Sans" panose="020C0503030203020204" pitchFamily="34" charset="0"/>
              </a:endParaRPr>
            </a:p>
          </p:txBody>
        </p:sp>
        <p:sp>
          <p:nvSpPr>
            <p:cNvPr id="50" name="右弧形箭头 49"/>
            <p:cNvSpPr/>
            <p:nvPr/>
          </p:nvSpPr>
          <p:spPr>
            <a:xfrm>
              <a:off x="10605552" y="2826753"/>
              <a:ext cx="735086" cy="2017869"/>
            </a:xfrm>
            <a:prstGeom prst="curvedLeft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52" name="任意多边形 51"/>
            <p:cNvSpPr/>
            <p:nvPr/>
          </p:nvSpPr>
          <p:spPr>
            <a:xfrm rot="21264372">
              <a:off x="8075662" y="4242603"/>
              <a:ext cx="1196427" cy="159312"/>
            </a:xfrm>
            <a:custGeom>
              <a:avLst/>
              <a:gdLst>
                <a:gd name="connsiteX0" fmla="*/ 0 w 1250830"/>
                <a:gd name="connsiteY0" fmla="*/ 207034 h 255832"/>
                <a:gd name="connsiteX1" fmla="*/ 983411 w 1250830"/>
                <a:gd name="connsiteY1" fmla="*/ 241540 h 255832"/>
                <a:gd name="connsiteX2" fmla="*/ 1250830 w 1250830"/>
                <a:gd name="connsiteY2" fmla="*/ 0 h 255832"/>
                <a:gd name="connsiteX0" fmla="*/ 0 w 1328468"/>
                <a:gd name="connsiteY0" fmla="*/ 181155 h 228060"/>
                <a:gd name="connsiteX1" fmla="*/ 983411 w 1328468"/>
                <a:gd name="connsiteY1" fmla="*/ 215661 h 228060"/>
                <a:gd name="connsiteX2" fmla="*/ 1328468 w 1328468"/>
                <a:gd name="connsiteY2" fmla="*/ 0 h 228060"/>
                <a:gd name="connsiteX0" fmla="*/ 0 w 1328468"/>
                <a:gd name="connsiteY0" fmla="*/ 181155 h 228060"/>
                <a:gd name="connsiteX1" fmla="*/ 983411 w 1328468"/>
                <a:gd name="connsiteY1" fmla="*/ 215661 h 228060"/>
                <a:gd name="connsiteX2" fmla="*/ 1328468 w 1328468"/>
                <a:gd name="connsiteY2" fmla="*/ 0 h 228060"/>
                <a:gd name="connsiteX0" fmla="*/ 0 w 1209291"/>
                <a:gd name="connsiteY0" fmla="*/ 114819 h 156906"/>
                <a:gd name="connsiteX1" fmla="*/ 983411 w 1209291"/>
                <a:gd name="connsiteY1" fmla="*/ 149325 h 156906"/>
                <a:gd name="connsiteX2" fmla="*/ 1209291 w 1209291"/>
                <a:gd name="connsiteY2" fmla="*/ 0 h 156906"/>
              </a:gdLst>
              <a:ahLst/>
              <a:cxnLst>
                <a:cxn ang="0">
                  <a:pos x="connsiteX0" y="connsiteY0"/>
                </a:cxn>
                <a:cxn ang="0">
                  <a:pos x="connsiteX1" y="connsiteY1"/>
                </a:cxn>
                <a:cxn ang="0">
                  <a:pos x="connsiteX2" y="connsiteY2"/>
                </a:cxn>
              </a:cxnLst>
              <a:rect l="l" t="t" r="r" b="b"/>
              <a:pathLst>
                <a:path w="1209291" h="156906">
                  <a:moveTo>
                    <a:pt x="0" y="114819"/>
                  </a:moveTo>
                  <a:cubicBezTo>
                    <a:pt x="387469" y="149325"/>
                    <a:pt x="781863" y="168461"/>
                    <a:pt x="983411" y="149325"/>
                  </a:cubicBezTo>
                  <a:cubicBezTo>
                    <a:pt x="1184959" y="130189"/>
                    <a:pt x="1136685" y="103517"/>
                    <a:pt x="1209291"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文本框 52"/>
            <p:cNvSpPr txBox="1"/>
            <p:nvPr/>
          </p:nvSpPr>
          <p:spPr>
            <a:xfrm>
              <a:off x="9135066" y="3605835"/>
              <a:ext cx="1710725" cy="369332"/>
            </a:xfrm>
            <a:prstGeom prst="rect">
              <a:avLst/>
            </a:prstGeom>
            <a:noFill/>
          </p:spPr>
          <p:txBody>
            <a:bodyPr wrap="square" rtlCol="0">
              <a:noAutofit/>
            </a:bodyPr>
            <a:lstStyle/>
            <a:p>
              <a:pPr fontAlgn="ctr"/>
              <a:r>
                <a:rPr lang="en-US" dirty="0" smtClean="0">
                  <a:solidFill>
                    <a:srgbClr val="C7000B"/>
                  </a:solidFill>
                  <a:latin typeface="Huawei Sans" panose="020C0503030203020204" pitchFamily="34" charset="0"/>
                </a:rPr>
                <a:t>Magnetic data</a:t>
              </a:r>
              <a:endParaRPr lang="en-US" altLang="zh-CN" dirty="0">
                <a:solidFill>
                  <a:srgbClr val="C7000B"/>
                </a:solidFill>
                <a:latin typeface="Huawei Sans" panose="020C0503030203020204" pitchFamily="34" charset="0"/>
              </a:endParaRPr>
            </a:p>
          </p:txBody>
        </p:sp>
        <p:cxnSp>
          <p:nvCxnSpPr>
            <p:cNvPr id="54" name="直接箭头连接符 53"/>
            <p:cNvCxnSpPr/>
            <p:nvPr/>
          </p:nvCxnSpPr>
          <p:spPr>
            <a:xfrm flipH="1">
              <a:off x="9164343" y="3944158"/>
              <a:ext cx="84209" cy="362032"/>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66" name="椭圆 65"/>
            <p:cNvSpPr/>
            <p:nvPr/>
          </p:nvSpPr>
          <p:spPr>
            <a:xfrm>
              <a:off x="7721860" y="3511943"/>
              <a:ext cx="1349825" cy="63736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 name="椭圆 6"/>
            <p:cNvSpPr/>
            <p:nvPr/>
          </p:nvSpPr>
          <p:spPr>
            <a:xfrm>
              <a:off x="7813354" y="3547308"/>
              <a:ext cx="1186016" cy="542536"/>
            </a:xfrm>
            <a:prstGeom prst="ellipse">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文本框 67"/>
            <p:cNvSpPr txBox="1"/>
            <p:nvPr/>
          </p:nvSpPr>
          <p:spPr>
            <a:xfrm>
              <a:off x="7969432" y="2886353"/>
              <a:ext cx="1593706" cy="369332"/>
            </a:xfrm>
            <a:prstGeom prst="rect">
              <a:avLst/>
            </a:prstGeom>
            <a:noFill/>
          </p:spPr>
          <p:txBody>
            <a:bodyPr wrap="square" rtlCol="0">
              <a:noAutofit/>
            </a:bodyPr>
            <a:lstStyle/>
            <a:p>
              <a:pPr fontAlgn="ctr"/>
              <a:r>
                <a:rPr lang="en-US" dirty="0" smtClean="0">
                  <a:solidFill>
                    <a:srgbClr val="C7000B"/>
                  </a:solidFill>
                  <a:latin typeface="Huawei Sans" panose="020C0503030203020204" pitchFamily="34" charset="0"/>
                </a:rPr>
                <a:t>Landing zone</a:t>
              </a:r>
              <a:endParaRPr lang="en-US" altLang="zh-CN" dirty="0">
                <a:solidFill>
                  <a:srgbClr val="C7000B"/>
                </a:solidFill>
                <a:latin typeface="Huawei Sans" panose="020C0503030203020204" pitchFamily="34" charset="0"/>
              </a:endParaRPr>
            </a:p>
          </p:txBody>
        </p:sp>
        <p:cxnSp>
          <p:nvCxnSpPr>
            <p:cNvPr id="69" name="直接箭头连接符 68"/>
            <p:cNvCxnSpPr>
              <a:stCxn id="68" idx="2"/>
              <a:endCxn id="66" idx="0"/>
            </p:cNvCxnSpPr>
            <p:nvPr/>
          </p:nvCxnSpPr>
          <p:spPr>
            <a:xfrm flipH="1">
              <a:off x="8396773" y="3255685"/>
              <a:ext cx="369512" cy="256258"/>
            </a:xfrm>
            <a:prstGeom prst="straightConnector1">
              <a:avLst/>
            </a:prstGeom>
            <a:ln>
              <a:solidFill>
                <a:srgbClr val="151515"/>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7957055" y="3608495"/>
              <a:ext cx="952505" cy="369332"/>
            </a:xfrm>
            <a:prstGeom prst="rect">
              <a:avLst/>
            </a:prstGeom>
            <a:noFill/>
          </p:spPr>
          <p:txBody>
            <a:bodyPr wrap="square" rtlCol="0">
              <a:noAutofit/>
            </a:bodyPr>
            <a:lstStyle/>
            <a:p>
              <a:pPr fontAlgn="ctr"/>
              <a:r>
                <a:rPr lang="en-US" dirty="0" smtClean="0">
                  <a:solidFill>
                    <a:srgbClr val="C7000B"/>
                  </a:solidFill>
                  <a:latin typeface="Huawei Sans" panose="020C0503030203020204" pitchFamily="34" charset="0"/>
                </a:rPr>
                <a:t>Spindle</a:t>
              </a:r>
              <a:endParaRPr lang="en-US" altLang="zh-CN" dirty="0">
                <a:solidFill>
                  <a:srgbClr val="C7000B"/>
                </a:solidFill>
                <a:latin typeface="Huawei Sans" panose="020C0503030203020204" pitchFamily="34" charset="0"/>
              </a:endParaRPr>
            </a:p>
          </p:txBody>
        </p:sp>
        <p:sp>
          <p:nvSpPr>
            <p:cNvPr id="32" name="立方体 31"/>
            <p:cNvSpPr/>
            <p:nvPr/>
          </p:nvSpPr>
          <p:spPr>
            <a:xfrm rot="1280853">
              <a:off x="7367670" y="4223392"/>
              <a:ext cx="692843" cy="228600"/>
            </a:xfrm>
            <a:prstGeom prst="cube">
              <a:avLst>
                <a:gd name="adj" fmla="val 84283"/>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1211086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Data Organization on a Disk</a:t>
            </a:r>
            <a:endParaRPr lang="en-US" altLang="zh-CN" dirty="0">
              <a:latin typeface="Huawei Sans" panose="020C0503030203020204" pitchFamily="34" charset="0"/>
            </a:endParaRPr>
          </a:p>
        </p:txBody>
      </p:sp>
      <p:sp>
        <p:nvSpPr>
          <p:cNvPr id="3" name="文本占位符 2"/>
          <p:cNvSpPr>
            <a:spLocks noGrp="1"/>
          </p:cNvSpPr>
          <p:nvPr>
            <p:ph type="body" sz="quarter" idx="4294967295"/>
          </p:nvPr>
        </p:nvSpPr>
        <p:spPr>
          <a:xfrm>
            <a:off x="1272123" y="1135528"/>
            <a:ext cx="11307762" cy="4418012"/>
          </a:xfrm>
        </p:spPr>
        <p:txBody>
          <a:bodyPr wrap="square">
            <a:noAutofit/>
          </a:bodyPr>
          <a:lstStyle/>
          <a:p>
            <a:endParaRPr lang="en-US" altLang="zh-CN" sz="1800" dirty="0" smtClean="0">
              <a:latin typeface="Huawei Sans" panose="020C0503030203020204" pitchFamily="34" charset="0"/>
            </a:endParaRPr>
          </a:p>
          <a:p>
            <a:pPr lvl="1"/>
            <a:endParaRPr lang="en-US" altLang="zh-CN" sz="1800" dirty="0" smtClean="0">
              <a:latin typeface="Huawei Sans" panose="020C0503030203020204" pitchFamily="34" charset="0"/>
            </a:endParaRPr>
          </a:p>
          <a:p>
            <a:endParaRPr lang="en-US" altLang="zh-CN" sz="2000" dirty="0">
              <a:latin typeface="Huawei Sans" panose="020C0503030203020204" pitchFamily="34" charset="0"/>
            </a:endParaRPr>
          </a:p>
        </p:txBody>
      </p:sp>
      <p:grpSp>
        <p:nvGrpSpPr>
          <p:cNvPr id="4" name="Groep 53"/>
          <p:cNvGrpSpPr/>
          <p:nvPr/>
        </p:nvGrpSpPr>
        <p:grpSpPr>
          <a:xfrm>
            <a:off x="3993748" y="4638850"/>
            <a:ext cx="1901668" cy="1184857"/>
            <a:chOff x="3755653" y="5016405"/>
            <a:chExt cx="1901668" cy="1184857"/>
          </a:xfrm>
        </p:grpSpPr>
        <p:sp>
          <p:nvSpPr>
            <p:cNvPr id="5" name="Cilinder 309"/>
            <p:cNvSpPr/>
            <p:nvPr/>
          </p:nvSpPr>
          <p:spPr bwMode="auto">
            <a:xfrm>
              <a:off x="3755653" y="5370047"/>
              <a:ext cx="1901668" cy="831215"/>
            </a:xfrm>
            <a:prstGeom prst="can">
              <a:avLst>
                <a:gd name="adj" fmla="val 50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6" name="Cilinder 313"/>
            <p:cNvSpPr/>
            <p:nvPr/>
          </p:nvSpPr>
          <p:spPr bwMode="auto">
            <a:xfrm>
              <a:off x="3977460" y="5073741"/>
              <a:ext cx="1458054" cy="567700"/>
            </a:xfrm>
            <a:prstGeom prst="can">
              <a:avLst>
                <a:gd name="adj" fmla="val 50000"/>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grpSp>
          <p:nvGrpSpPr>
            <p:cNvPr id="7" name="Groep 323"/>
            <p:cNvGrpSpPr/>
            <p:nvPr/>
          </p:nvGrpSpPr>
          <p:grpSpPr>
            <a:xfrm>
              <a:off x="4497908" y="5016405"/>
              <a:ext cx="417158" cy="268140"/>
              <a:chOff x="4380260" y="2009848"/>
              <a:chExt cx="417158" cy="629248"/>
            </a:xfrm>
          </p:grpSpPr>
          <p:sp>
            <p:nvSpPr>
              <p:cNvPr id="8" name="Oval 20"/>
              <p:cNvSpPr>
                <a:spLocks noChangeArrowheads="1"/>
              </p:cNvSpPr>
              <p:nvPr/>
            </p:nvSpPr>
            <p:spPr bwMode="auto">
              <a:xfrm>
                <a:off x="4380260" y="2009848"/>
                <a:ext cx="415753" cy="183276"/>
              </a:xfrm>
              <a:prstGeom prst="ellipse">
                <a:avLst/>
              </a:prstGeom>
              <a:solidFill>
                <a:schemeClr val="bg1">
                  <a:lumMod val="85000"/>
                </a:schemeClr>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9" name="Oval 21"/>
              <p:cNvSpPr>
                <a:spLocks noChangeArrowheads="1"/>
              </p:cNvSpPr>
              <p:nvPr/>
            </p:nvSpPr>
            <p:spPr bwMode="auto">
              <a:xfrm>
                <a:off x="4380260" y="2455820"/>
                <a:ext cx="415753" cy="183276"/>
              </a:xfrm>
              <a:prstGeom prst="arc">
                <a:avLst>
                  <a:gd name="adj1" fmla="val 134257"/>
                  <a:gd name="adj2" fmla="val 1067355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10" name="Line 22"/>
              <p:cNvSpPr>
                <a:spLocks noChangeShapeType="1"/>
              </p:cNvSpPr>
              <p:nvPr/>
            </p:nvSpPr>
            <p:spPr bwMode="auto">
              <a:xfrm>
                <a:off x="4380260" y="2093849"/>
                <a:ext cx="0" cy="4702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11" name="Line 23"/>
              <p:cNvSpPr>
                <a:spLocks noChangeShapeType="1"/>
              </p:cNvSpPr>
              <p:nvPr/>
            </p:nvSpPr>
            <p:spPr bwMode="auto">
              <a:xfrm>
                <a:off x="4797418" y="2089267"/>
                <a:ext cx="0" cy="4681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grpSp>
      <p:grpSp>
        <p:nvGrpSpPr>
          <p:cNvPr id="12" name="Groep 312"/>
          <p:cNvGrpSpPr/>
          <p:nvPr/>
        </p:nvGrpSpPr>
        <p:grpSpPr>
          <a:xfrm>
            <a:off x="5916331" y="5088847"/>
            <a:ext cx="1219703" cy="241972"/>
            <a:chOff x="5187311" y="5437114"/>
            <a:chExt cx="1134517" cy="350411"/>
          </a:xfrm>
        </p:grpSpPr>
        <p:sp>
          <p:nvSpPr>
            <p:cNvPr id="13" name="Freeform 146"/>
            <p:cNvSpPr>
              <a:spLocks/>
            </p:cNvSpPr>
            <p:nvPr/>
          </p:nvSpPr>
          <p:spPr bwMode="auto">
            <a:xfrm>
              <a:off x="5215026" y="5520249"/>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14" name="Freeform 146"/>
            <p:cNvSpPr>
              <a:spLocks/>
            </p:cNvSpPr>
            <p:nvPr/>
          </p:nvSpPr>
          <p:spPr bwMode="auto">
            <a:xfrm>
              <a:off x="5187311" y="5437114"/>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sp>
        <p:nvSpPr>
          <p:cNvPr id="15" name="Text Box 147"/>
          <p:cNvSpPr txBox="1">
            <a:spLocks noChangeArrowheads="1"/>
          </p:cNvSpPr>
          <p:nvPr/>
        </p:nvSpPr>
        <p:spPr bwMode="auto">
          <a:xfrm>
            <a:off x="4417491" y="5434792"/>
            <a:ext cx="1051607" cy="338554"/>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algn="ctr" fontAlgn="ctr"/>
            <a:r>
              <a:rPr lang="en-US" sz="1600" dirty="0" smtClean="0">
                <a:latin typeface="Huawei Sans" panose="020C0503030203020204" pitchFamily="34" charset="0"/>
              </a:rPr>
              <a:t>Motor</a:t>
            </a:r>
            <a:endParaRPr lang="en-US" altLang="nl-NL" sz="1600" dirty="0">
              <a:latin typeface="Huawei Sans" panose="020C0503030203020204" pitchFamily="34" charset="0"/>
            </a:endParaRPr>
          </a:p>
        </p:txBody>
      </p:sp>
      <p:sp>
        <p:nvSpPr>
          <p:cNvPr id="16" name="Kubus 35"/>
          <p:cNvSpPr/>
          <p:nvPr/>
        </p:nvSpPr>
        <p:spPr bwMode="auto">
          <a:xfrm rot="1206916">
            <a:off x="5694753" y="3850700"/>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137976 w 475322"/>
              <a:gd name="connsiteY1" fmla="*/ 100686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238415 w 475322"/>
              <a:gd name="connsiteY1" fmla="*/ 42126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101152 w 475322"/>
              <a:gd name="connsiteY1" fmla="*/ 138986 h 266912"/>
              <a:gd name="connsiteX2" fmla="*/ 238415 w 475322"/>
              <a:gd name="connsiteY2" fmla="*/ 42126 h 266912"/>
              <a:gd name="connsiteX3" fmla="*/ 455514 w 475322"/>
              <a:gd name="connsiteY3" fmla="*/ 0 h 266912"/>
              <a:gd name="connsiteX4" fmla="*/ 475322 w 475322"/>
              <a:gd name="connsiteY4" fmla="*/ 43805 h 266912"/>
              <a:gd name="connsiteX5" fmla="*/ 471715 w 475322"/>
              <a:gd name="connsiteY5" fmla="*/ 47194 h 266912"/>
              <a:gd name="connsiteX6" fmla="*/ 391077 w 475322"/>
              <a:gd name="connsiteY6" fmla="*/ 262426 h 266912"/>
              <a:gd name="connsiteX7" fmla="*/ 25945 w 475322"/>
              <a:gd name="connsiteY7" fmla="*/ 266912 h 266912"/>
              <a:gd name="connsiteX8" fmla="*/ 0 w 475322"/>
              <a:gd name="connsiteY8" fmla="*/ 214959 h 266912"/>
              <a:gd name="connsiteX9" fmla="*/ 3403 w 475322"/>
              <a:gd name="connsiteY9" fmla="*/ 216379 h 266912"/>
              <a:gd name="connsiteX10" fmla="*/ 360817 w 475322"/>
              <a:gd name="connsiteY10" fmla="*/ 206809 h 266912"/>
              <a:gd name="connsiteX11" fmla="*/ 450534 w 475322"/>
              <a:gd name="connsiteY11" fmla="*/ 1645 h 266912"/>
              <a:gd name="connsiteX12" fmla="*/ 364217 w 475322"/>
              <a:gd name="connsiteY12" fmla="*/ 208231 h 266912"/>
              <a:gd name="connsiteX13" fmla="*/ 365898 w 475322"/>
              <a:gd name="connsiteY13" fmla="*/ 208749 h 266912"/>
              <a:gd name="connsiteX14" fmla="*/ 0 w 475322"/>
              <a:gd name="connsiteY14" fmla="*/ 214959 h 266912"/>
              <a:gd name="connsiteX15" fmla="*/ 364217 w 475322"/>
              <a:gd name="connsiteY15"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36905 w 475322"/>
              <a:gd name="connsiteY1" fmla="*/ 175437 h 266912"/>
              <a:gd name="connsiteX2" fmla="*/ 101152 w 475322"/>
              <a:gd name="connsiteY2" fmla="*/ 138986 h 266912"/>
              <a:gd name="connsiteX3" fmla="*/ 238415 w 475322"/>
              <a:gd name="connsiteY3" fmla="*/ 42126 h 266912"/>
              <a:gd name="connsiteX4" fmla="*/ 455514 w 475322"/>
              <a:gd name="connsiteY4" fmla="*/ 0 h 266912"/>
              <a:gd name="connsiteX5" fmla="*/ 475322 w 475322"/>
              <a:gd name="connsiteY5" fmla="*/ 43805 h 266912"/>
              <a:gd name="connsiteX6" fmla="*/ 471715 w 475322"/>
              <a:gd name="connsiteY6" fmla="*/ 47194 h 266912"/>
              <a:gd name="connsiteX7" fmla="*/ 391077 w 475322"/>
              <a:gd name="connsiteY7" fmla="*/ 262426 h 266912"/>
              <a:gd name="connsiteX8" fmla="*/ 25945 w 475322"/>
              <a:gd name="connsiteY8" fmla="*/ 266912 h 266912"/>
              <a:gd name="connsiteX9" fmla="*/ 0 w 475322"/>
              <a:gd name="connsiteY9" fmla="*/ 214959 h 266912"/>
              <a:gd name="connsiteX10" fmla="*/ 3403 w 475322"/>
              <a:gd name="connsiteY10" fmla="*/ 216379 h 266912"/>
              <a:gd name="connsiteX11" fmla="*/ 360817 w 475322"/>
              <a:gd name="connsiteY11" fmla="*/ 206809 h 266912"/>
              <a:gd name="connsiteX12" fmla="*/ 450534 w 475322"/>
              <a:gd name="connsiteY12" fmla="*/ 1645 h 266912"/>
              <a:gd name="connsiteX13" fmla="*/ 364217 w 475322"/>
              <a:gd name="connsiteY13" fmla="*/ 208231 h 266912"/>
              <a:gd name="connsiteX14" fmla="*/ 365898 w 475322"/>
              <a:gd name="connsiteY14" fmla="*/ 208749 h 266912"/>
              <a:gd name="connsiteX15" fmla="*/ 0 w 475322"/>
              <a:gd name="connsiteY15" fmla="*/ 214959 h 266912"/>
              <a:gd name="connsiteX16" fmla="*/ 364217 w 475322"/>
              <a:gd name="connsiteY16"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36905" y="175437"/>
                </a:lnTo>
                <a:lnTo>
                  <a:pt x="101152" y="138986"/>
                </a:lnTo>
                <a:lnTo>
                  <a:pt x="238415" y="42126"/>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a:glow>
              <a:schemeClr val="bg1"/>
            </a:glow>
            <a:outerShdw blurRad="50800" dist="50800" dir="5400000" algn="ctr" rotWithShape="0">
              <a:srgbClr val="000000">
                <a:alpha val="0"/>
              </a:srgbClr>
            </a:outerShdw>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17" name="Kubus 35"/>
          <p:cNvSpPr/>
          <p:nvPr/>
        </p:nvSpPr>
        <p:spPr bwMode="auto">
          <a:xfrm rot="1206916">
            <a:off x="5684593" y="3251260"/>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18" name="Oval 16"/>
          <p:cNvSpPr>
            <a:spLocks noChangeArrowheads="1"/>
          </p:cNvSpPr>
          <p:nvPr/>
        </p:nvSpPr>
        <p:spPr bwMode="auto">
          <a:xfrm>
            <a:off x="3365464" y="2201893"/>
            <a:ext cx="3157476" cy="1234062"/>
          </a:xfrm>
          <a:prstGeom prst="arc">
            <a:avLst>
              <a:gd name="adj1" fmla="val 20859127"/>
              <a:gd name="adj2" fmla="val 11550592"/>
            </a:avLst>
          </a:prstGeom>
          <a:solidFill>
            <a:schemeClr val="bg1"/>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19" name="Kubus 35"/>
          <p:cNvSpPr/>
          <p:nvPr/>
        </p:nvSpPr>
        <p:spPr bwMode="auto">
          <a:xfrm rot="1206916">
            <a:off x="5694753" y="2651820"/>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20" name="Oval 16"/>
          <p:cNvSpPr>
            <a:spLocks noChangeArrowheads="1"/>
          </p:cNvSpPr>
          <p:nvPr/>
        </p:nvSpPr>
        <p:spPr bwMode="auto">
          <a:xfrm>
            <a:off x="3365742" y="1598820"/>
            <a:ext cx="3157476" cy="1234062"/>
          </a:xfrm>
          <a:prstGeom prst="ellipse">
            <a:avLst/>
          </a:prstGeom>
          <a:solidFill>
            <a:schemeClr val="bg1"/>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21" name="Oval 14"/>
          <p:cNvSpPr>
            <a:spLocks noChangeArrowheads="1"/>
          </p:cNvSpPr>
          <p:nvPr/>
        </p:nvSpPr>
        <p:spPr bwMode="auto">
          <a:xfrm>
            <a:off x="3579201" y="1668948"/>
            <a:ext cx="2743200" cy="100584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22" name="Oval 15"/>
          <p:cNvSpPr>
            <a:spLocks noChangeArrowheads="1"/>
          </p:cNvSpPr>
          <p:nvPr/>
        </p:nvSpPr>
        <p:spPr bwMode="auto">
          <a:xfrm>
            <a:off x="3717588" y="1754477"/>
            <a:ext cx="2466427" cy="82296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23" name="Line 105"/>
          <p:cNvSpPr>
            <a:spLocks noChangeShapeType="1"/>
          </p:cNvSpPr>
          <p:nvPr/>
        </p:nvSpPr>
        <p:spPr bwMode="auto">
          <a:xfrm>
            <a:off x="4102440" y="1445125"/>
            <a:ext cx="685431" cy="1246280"/>
          </a:xfrm>
          <a:prstGeom prst="line">
            <a:avLst/>
          </a:prstGeom>
          <a:noFill/>
          <a:ln>
            <a:solidFill>
              <a:schemeClr val="tx1"/>
            </a:solidFill>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24" name="Text Box 112"/>
          <p:cNvSpPr txBox="1">
            <a:spLocks noChangeArrowheads="1"/>
          </p:cNvSpPr>
          <p:nvPr/>
        </p:nvSpPr>
        <p:spPr bwMode="auto">
          <a:xfrm>
            <a:off x="3141621" y="4631640"/>
            <a:ext cx="80823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dirty="0" smtClean="0">
                <a:latin typeface="Huawei Sans" panose="020C0503030203020204" pitchFamily="34" charset="0"/>
              </a:rPr>
              <a:t>Platter</a:t>
            </a:r>
            <a:endParaRPr lang="en-US" altLang="nl-NL" sz="1600" dirty="0">
              <a:latin typeface="Huawei Sans" panose="020C0503030203020204" pitchFamily="34" charset="0"/>
            </a:endParaRPr>
          </a:p>
        </p:txBody>
      </p:sp>
      <p:sp>
        <p:nvSpPr>
          <p:cNvPr id="26" name="Lijntoelichting 2 (rand en accentlijn) 147"/>
          <p:cNvSpPr/>
          <p:nvPr/>
        </p:nvSpPr>
        <p:spPr bwMode="auto">
          <a:xfrm flipH="1">
            <a:off x="1830600" y="3729230"/>
            <a:ext cx="912018" cy="438156"/>
          </a:xfrm>
          <a:prstGeom prst="accentBorderCallout2">
            <a:avLst>
              <a:gd name="adj1" fmla="val 18750"/>
              <a:gd name="adj2" fmla="val -8333"/>
              <a:gd name="adj3" fmla="val 18750"/>
              <a:gd name="adj4" fmla="val -16667"/>
              <a:gd name="adj5" fmla="val 65070"/>
              <a:gd name="adj6" fmla="val -88873"/>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27" name="Lijntoelichting 2 (rand en accentlijn) 148"/>
          <p:cNvSpPr/>
          <p:nvPr/>
        </p:nvSpPr>
        <p:spPr bwMode="auto">
          <a:xfrm flipH="1">
            <a:off x="3163134" y="1058943"/>
            <a:ext cx="797213" cy="414498"/>
          </a:xfrm>
          <a:prstGeom prst="accentBorderCallout2">
            <a:avLst>
              <a:gd name="adj1" fmla="val 18750"/>
              <a:gd name="adj2" fmla="val -8333"/>
              <a:gd name="adj3" fmla="val 18750"/>
              <a:gd name="adj4" fmla="val -16667"/>
              <a:gd name="adj5" fmla="val 376877"/>
              <a:gd name="adj6" fmla="val -11327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28" name="Lijntoelichting 2 (rand en accentlijn) 149"/>
          <p:cNvSpPr/>
          <p:nvPr/>
        </p:nvSpPr>
        <p:spPr bwMode="auto">
          <a:xfrm rot="5400000" flipH="1">
            <a:off x="5422832" y="831232"/>
            <a:ext cx="350892" cy="670475"/>
          </a:xfrm>
          <a:prstGeom prst="accentBorderCallout2">
            <a:avLst>
              <a:gd name="adj1" fmla="val 18750"/>
              <a:gd name="adj2" fmla="val -23031"/>
              <a:gd name="adj3" fmla="val 16684"/>
              <a:gd name="adj4" fmla="val -20342"/>
              <a:gd name="adj5" fmla="val 39104"/>
              <a:gd name="adj6" fmla="val -121919"/>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29" name="Lijntoelichting 2 (rand en accentlijn) 150"/>
          <p:cNvSpPr/>
          <p:nvPr/>
        </p:nvSpPr>
        <p:spPr bwMode="auto">
          <a:xfrm>
            <a:off x="7071230" y="1249119"/>
            <a:ext cx="1636178" cy="438156"/>
          </a:xfrm>
          <a:prstGeom prst="accentBorderCallout2">
            <a:avLst>
              <a:gd name="adj1" fmla="val 25074"/>
              <a:gd name="adj2" fmla="val -4099"/>
              <a:gd name="adj3" fmla="val 25272"/>
              <a:gd name="adj4" fmla="val -18413"/>
              <a:gd name="adj5" fmla="val 208151"/>
              <a:gd name="adj6" fmla="val -74310"/>
            </a:avLst>
          </a:prstGeom>
          <a:no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noAutofit/>
          </a:bodyPr>
          <a:lstStyle/>
          <a:p>
            <a:pPr fontAlgn="ctr"/>
            <a:endParaRPr lang="en-US" sz="1600" dirty="0">
              <a:latin typeface="Huawei Sans" panose="020C0503030203020204" pitchFamily="34" charset="0"/>
              <a:cs typeface="Arial" panose="020B0604020202020204" pitchFamily="34" charset="0"/>
            </a:endParaRPr>
          </a:p>
        </p:txBody>
      </p:sp>
      <p:sp>
        <p:nvSpPr>
          <p:cNvPr id="30" name="Tekstvak 2"/>
          <p:cNvSpPr txBox="1"/>
          <p:nvPr/>
        </p:nvSpPr>
        <p:spPr>
          <a:xfrm>
            <a:off x="1814744" y="3763789"/>
            <a:ext cx="965976" cy="584775"/>
          </a:xfrm>
          <a:prstGeom prst="rect">
            <a:avLst/>
          </a:prstGeom>
          <a:noFill/>
          <a:ln>
            <a:noFill/>
          </a:ln>
        </p:spPr>
        <p:txBody>
          <a:bodyPr wrap="square" rtlCol="0">
            <a:noAutofit/>
          </a:bodyPr>
          <a:lstStyle/>
          <a:p>
            <a:pPr algn="ctr" fontAlgn="ctr"/>
            <a:r>
              <a:rPr lang="en-US" sz="1600" dirty="0" smtClean="0">
                <a:solidFill>
                  <a:srgbClr val="C7000B"/>
                </a:solidFill>
                <a:latin typeface="Huawei Sans" panose="020C0503030203020204" pitchFamily="34" charset="0"/>
              </a:rPr>
              <a:t>Cylinder</a:t>
            </a:r>
            <a:endParaRPr lang="en-US" sz="1600" b="1" dirty="0">
              <a:solidFill>
                <a:srgbClr val="C7000B"/>
              </a:solidFill>
              <a:latin typeface="Huawei Sans" panose="020C0503030203020204" pitchFamily="34" charset="0"/>
            </a:endParaRPr>
          </a:p>
        </p:txBody>
      </p:sp>
      <p:sp>
        <p:nvSpPr>
          <p:cNvPr id="31" name="Tekstvak 152"/>
          <p:cNvSpPr txBox="1"/>
          <p:nvPr/>
        </p:nvSpPr>
        <p:spPr>
          <a:xfrm>
            <a:off x="3195641" y="1102675"/>
            <a:ext cx="781415" cy="338554"/>
          </a:xfrm>
          <a:prstGeom prst="rect">
            <a:avLst/>
          </a:prstGeom>
          <a:noFill/>
          <a:ln>
            <a:noFill/>
          </a:ln>
        </p:spPr>
        <p:txBody>
          <a:bodyPr wrap="square" rtlCol="0">
            <a:noAutofit/>
          </a:bodyPr>
          <a:lstStyle/>
          <a:p>
            <a:pPr algn="ctr" fontAlgn="ctr"/>
            <a:r>
              <a:rPr lang="en-US" sz="1600" dirty="0" smtClean="0">
                <a:solidFill>
                  <a:srgbClr val="C7000B"/>
                </a:solidFill>
                <a:latin typeface="Huawei Sans" panose="020C0503030203020204" pitchFamily="34" charset="0"/>
              </a:rPr>
              <a:t>Sector</a:t>
            </a:r>
            <a:endParaRPr lang="en-US" sz="1600" b="1" dirty="0">
              <a:solidFill>
                <a:srgbClr val="C7000B"/>
              </a:solidFill>
              <a:latin typeface="Huawei Sans" panose="020C0503030203020204" pitchFamily="34" charset="0"/>
            </a:endParaRPr>
          </a:p>
        </p:txBody>
      </p:sp>
      <p:sp>
        <p:nvSpPr>
          <p:cNvPr id="32" name="Tekstvak 153"/>
          <p:cNvSpPr txBox="1"/>
          <p:nvPr/>
        </p:nvSpPr>
        <p:spPr>
          <a:xfrm>
            <a:off x="5250786" y="1003661"/>
            <a:ext cx="699639" cy="338554"/>
          </a:xfrm>
          <a:prstGeom prst="rect">
            <a:avLst/>
          </a:prstGeom>
          <a:noFill/>
          <a:ln>
            <a:noFill/>
          </a:ln>
        </p:spPr>
        <p:txBody>
          <a:bodyPr wrap="square" rtlCol="0">
            <a:noAutofit/>
          </a:bodyPr>
          <a:lstStyle/>
          <a:p>
            <a:pPr algn="ctr" fontAlgn="ctr"/>
            <a:r>
              <a:rPr lang="en-US" sz="1600" dirty="0" smtClean="0">
                <a:solidFill>
                  <a:srgbClr val="C7000B"/>
                </a:solidFill>
                <a:latin typeface="Huawei Sans" panose="020C0503030203020204" pitchFamily="34" charset="0"/>
              </a:rPr>
              <a:t>Track</a:t>
            </a:r>
            <a:endParaRPr lang="en-US" sz="1600" b="1" dirty="0">
              <a:solidFill>
                <a:srgbClr val="C7000B"/>
              </a:solidFill>
              <a:latin typeface="Huawei Sans" panose="020C0503030203020204" pitchFamily="34" charset="0"/>
            </a:endParaRPr>
          </a:p>
        </p:txBody>
      </p:sp>
      <p:sp>
        <p:nvSpPr>
          <p:cNvPr id="33" name="Tekstvak 154"/>
          <p:cNvSpPr txBox="1"/>
          <p:nvPr/>
        </p:nvSpPr>
        <p:spPr>
          <a:xfrm>
            <a:off x="7081003" y="1314308"/>
            <a:ext cx="1622493" cy="338554"/>
          </a:xfrm>
          <a:prstGeom prst="rect">
            <a:avLst/>
          </a:prstGeom>
          <a:noFill/>
          <a:ln>
            <a:noFill/>
          </a:ln>
        </p:spPr>
        <p:txBody>
          <a:bodyPr wrap="square" rtlCol="0">
            <a:noAutofit/>
          </a:bodyPr>
          <a:lstStyle/>
          <a:p>
            <a:pPr algn="ctr" fontAlgn="ctr"/>
            <a:r>
              <a:rPr lang="en-US" sz="1600" dirty="0" smtClean="0">
                <a:latin typeface="Huawei Sans" panose="020C0503030203020204" pitchFamily="34" charset="0"/>
              </a:rPr>
              <a:t>Head</a:t>
            </a:r>
            <a:endParaRPr lang="en-US" sz="1600" dirty="0">
              <a:latin typeface="Huawei Sans" panose="020C0503030203020204" pitchFamily="34" charset="0"/>
            </a:endParaRPr>
          </a:p>
        </p:txBody>
      </p:sp>
      <p:grpSp>
        <p:nvGrpSpPr>
          <p:cNvPr id="34" name="Groep 6"/>
          <p:cNvGrpSpPr/>
          <p:nvPr/>
        </p:nvGrpSpPr>
        <p:grpSpPr>
          <a:xfrm>
            <a:off x="4735901" y="1993401"/>
            <a:ext cx="417158" cy="268140"/>
            <a:chOff x="4380260" y="2009848"/>
            <a:chExt cx="417158" cy="629248"/>
          </a:xfrm>
        </p:grpSpPr>
        <p:sp>
          <p:nvSpPr>
            <p:cNvPr id="35" name="Oval 20"/>
            <p:cNvSpPr>
              <a:spLocks noChangeArrowheads="1"/>
            </p:cNvSpPr>
            <p:nvPr/>
          </p:nvSpPr>
          <p:spPr bwMode="auto">
            <a:xfrm>
              <a:off x="4380260" y="2009848"/>
              <a:ext cx="415753" cy="183276"/>
            </a:xfrm>
            <a:prstGeom prst="ellipse">
              <a:avLst/>
            </a:prstGeom>
            <a:solidFill>
              <a:schemeClr val="bg1">
                <a:lumMod val="85000"/>
              </a:schemeClr>
            </a:solid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36" name="Oval 21"/>
            <p:cNvSpPr>
              <a:spLocks noChangeArrowheads="1"/>
            </p:cNvSpPr>
            <p:nvPr/>
          </p:nvSpPr>
          <p:spPr bwMode="auto">
            <a:xfrm>
              <a:off x="4380260" y="2455820"/>
              <a:ext cx="415753" cy="183276"/>
            </a:xfrm>
            <a:prstGeom prst="arc">
              <a:avLst>
                <a:gd name="adj1" fmla="val 134257"/>
                <a:gd name="adj2" fmla="val 10673556"/>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37" name="Line 22"/>
            <p:cNvSpPr>
              <a:spLocks noChangeShapeType="1"/>
            </p:cNvSpPr>
            <p:nvPr/>
          </p:nvSpPr>
          <p:spPr bwMode="auto">
            <a:xfrm>
              <a:off x="4380260" y="2093849"/>
              <a:ext cx="0" cy="47022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38" name="Line 23"/>
            <p:cNvSpPr>
              <a:spLocks noChangeShapeType="1"/>
            </p:cNvSpPr>
            <p:nvPr/>
          </p:nvSpPr>
          <p:spPr bwMode="auto">
            <a:xfrm>
              <a:off x="4797418" y="2089267"/>
              <a:ext cx="0" cy="46811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grpSp>
        <p:nvGrpSpPr>
          <p:cNvPr id="39" name="Groep 43"/>
          <p:cNvGrpSpPr/>
          <p:nvPr/>
        </p:nvGrpSpPr>
        <p:grpSpPr>
          <a:xfrm>
            <a:off x="5675767" y="2066037"/>
            <a:ext cx="1981904" cy="450785"/>
            <a:chOff x="5268762" y="2284836"/>
            <a:chExt cx="1981904" cy="450785"/>
          </a:xfrm>
        </p:grpSpPr>
        <p:sp>
          <p:nvSpPr>
            <p:cNvPr id="40" name="Kubus 35"/>
            <p:cNvSpPr/>
            <p:nvPr/>
          </p:nvSpPr>
          <p:spPr bwMode="auto">
            <a:xfrm rot="1206916">
              <a:off x="5268762" y="2284836"/>
              <a:ext cx="426848" cy="266152"/>
            </a:xfrm>
            <a:custGeom>
              <a:avLst/>
              <a:gdLst>
                <a:gd name="connsiteX0" fmla="*/ 0 w 427817"/>
                <a:gd name="connsiteY0" fmla="*/ 60861 h 243445"/>
                <a:gd name="connsiteX1" fmla="*/ 366956 w 427817"/>
                <a:gd name="connsiteY1" fmla="*/ 60861 h 243445"/>
                <a:gd name="connsiteX2" fmla="*/ 366956 w 427817"/>
                <a:gd name="connsiteY2" fmla="*/ 243445 h 243445"/>
                <a:gd name="connsiteX3" fmla="*/ 0 w 427817"/>
                <a:gd name="connsiteY3" fmla="*/ 243445 h 243445"/>
                <a:gd name="connsiteX4" fmla="*/ 0 w 427817"/>
                <a:gd name="connsiteY4" fmla="*/ 60861 h 243445"/>
                <a:gd name="connsiteX0" fmla="*/ 366956 w 427817"/>
                <a:gd name="connsiteY0" fmla="*/ 60861 h 243445"/>
                <a:gd name="connsiteX1" fmla="*/ 427817 w 427817"/>
                <a:gd name="connsiteY1" fmla="*/ 0 h 243445"/>
                <a:gd name="connsiteX2" fmla="*/ 427817 w 427817"/>
                <a:gd name="connsiteY2" fmla="*/ 182584 h 243445"/>
                <a:gd name="connsiteX3" fmla="*/ 366956 w 427817"/>
                <a:gd name="connsiteY3" fmla="*/ 243445 h 243445"/>
                <a:gd name="connsiteX4" fmla="*/ 366956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366956 w 427817"/>
                <a:gd name="connsiteY3" fmla="*/ 60861 h 243445"/>
                <a:gd name="connsiteX4" fmla="*/ 0 w 427817"/>
                <a:gd name="connsiteY4" fmla="*/ 60861 h 243445"/>
                <a:gd name="connsiteX0" fmla="*/ 0 w 427817"/>
                <a:gd name="connsiteY0" fmla="*/ 60861 h 243445"/>
                <a:gd name="connsiteX1" fmla="*/ 60861 w 427817"/>
                <a:gd name="connsiteY1" fmla="*/ 0 h 243445"/>
                <a:gd name="connsiteX2" fmla="*/ 427817 w 427817"/>
                <a:gd name="connsiteY2" fmla="*/ 0 h 243445"/>
                <a:gd name="connsiteX3" fmla="*/ 427817 w 427817"/>
                <a:gd name="connsiteY3" fmla="*/ 182584 h 243445"/>
                <a:gd name="connsiteX4" fmla="*/ 366956 w 427817"/>
                <a:gd name="connsiteY4" fmla="*/ 243445 h 243445"/>
                <a:gd name="connsiteX5" fmla="*/ 0 w 427817"/>
                <a:gd name="connsiteY5" fmla="*/ 243445 h 243445"/>
                <a:gd name="connsiteX6" fmla="*/ 0 w 427817"/>
                <a:gd name="connsiteY6" fmla="*/ 60861 h 243445"/>
                <a:gd name="connsiteX7" fmla="*/ 0 w 427817"/>
                <a:gd name="connsiteY7" fmla="*/ 60861 h 243445"/>
                <a:gd name="connsiteX8" fmla="*/ 366956 w 427817"/>
                <a:gd name="connsiteY8" fmla="*/ 60861 h 243445"/>
                <a:gd name="connsiteX9" fmla="*/ 427817 w 427817"/>
                <a:gd name="connsiteY9" fmla="*/ 0 h 243445"/>
                <a:gd name="connsiteX10" fmla="*/ 366956 w 427817"/>
                <a:gd name="connsiteY10" fmla="*/ 60861 h 243445"/>
                <a:gd name="connsiteX11" fmla="*/ 366956 w 427817"/>
                <a:gd name="connsiteY11" fmla="*/ 243445 h 243445"/>
                <a:gd name="connsiteX0" fmla="*/ 0 w 427817"/>
                <a:gd name="connsiteY0" fmla="*/ 60861 h 245826"/>
                <a:gd name="connsiteX1" fmla="*/ 366956 w 427817"/>
                <a:gd name="connsiteY1" fmla="*/ 60861 h 245826"/>
                <a:gd name="connsiteX2" fmla="*/ 366956 w 427817"/>
                <a:gd name="connsiteY2" fmla="*/ 243445 h 245826"/>
                <a:gd name="connsiteX3" fmla="*/ 0 w 427817"/>
                <a:gd name="connsiteY3" fmla="*/ 243445 h 245826"/>
                <a:gd name="connsiteX4" fmla="*/ 0 w 427817"/>
                <a:gd name="connsiteY4" fmla="*/ 60861 h 245826"/>
                <a:gd name="connsiteX0" fmla="*/ 366956 w 427817"/>
                <a:gd name="connsiteY0" fmla="*/ 60861 h 245826"/>
                <a:gd name="connsiteX1" fmla="*/ 427817 w 427817"/>
                <a:gd name="connsiteY1" fmla="*/ 0 h 245826"/>
                <a:gd name="connsiteX2" fmla="*/ 427817 w 427817"/>
                <a:gd name="connsiteY2" fmla="*/ 182584 h 245826"/>
                <a:gd name="connsiteX3" fmla="*/ 366956 w 427817"/>
                <a:gd name="connsiteY3" fmla="*/ 243445 h 245826"/>
                <a:gd name="connsiteX4" fmla="*/ 366956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366956 w 427817"/>
                <a:gd name="connsiteY3" fmla="*/ 60861 h 245826"/>
                <a:gd name="connsiteX4" fmla="*/ 0 w 427817"/>
                <a:gd name="connsiteY4" fmla="*/ 60861 h 245826"/>
                <a:gd name="connsiteX0" fmla="*/ 0 w 427817"/>
                <a:gd name="connsiteY0" fmla="*/ 60861 h 245826"/>
                <a:gd name="connsiteX1" fmla="*/ 60861 w 427817"/>
                <a:gd name="connsiteY1" fmla="*/ 0 h 245826"/>
                <a:gd name="connsiteX2" fmla="*/ 427817 w 427817"/>
                <a:gd name="connsiteY2" fmla="*/ 0 h 245826"/>
                <a:gd name="connsiteX3" fmla="*/ 427817 w 427817"/>
                <a:gd name="connsiteY3" fmla="*/ 182584 h 245826"/>
                <a:gd name="connsiteX4" fmla="*/ 366956 w 427817"/>
                <a:gd name="connsiteY4" fmla="*/ 243445 h 245826"/>
                <a:gd name="connsiteX5" fmla="*/ 0 w 427817"/>
                <a:gd name="connsiteY5" fmla="*/ 243445 h 245826"/>
                <a:gd name="connsiteX6" fmla="*/ 0 w 427817"/>
                <a:gd name="connsiteY6" fmla="*/ 60861 h 245826"/>
                <a:gd name="connsiteX7" fmla="*/ 0 w 427817"/>
                <a:gd name="connsiteY7" fmla="*/ 60861 h 245826"/>
                <a:gd name="connsiteX8" fmla="*/ 366956 w 427817"/>
                <a:gd name="connsiteY8" fmla="*/ 60861 h 245826"/>
                <a:gd name="connsiteX9" fmla="*/ 427817 w 427817"/>
                <a:gd name="connsiteY9" fmla="*/ 0 h 245826"/>
                <a:gd name="connsiteX10" fmla="*/ 366956 w 427817"/>
                <a:gd name="connsiteY10" fmla="*/ 60861 h 245826"/>
                <a:gd name="connsiteX11" fmla="*/ 364575 w 427817"/>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6956 w 439171"/>
                <a:gd name="connsiteY10" fmla="*/ 60861 h 245826"/>
                <a:gd name="connsiteX11" fmla="*/ 364575 w 439171"/>
                <a:gd name="connsiteY11" fmla="*/ 245826 h 245826"/>
                <a:gd name="connsiteX0" fmla="*/ 0 w 439171"/>
                <a:gd name="connsiteY0" fmla="*/ 60861 h 245826"/>
                <a:gd name="connsiteX1" fmla="*/ 366956 w 439171"/>
                <a:gd name="connsiteY1" fmla="*/ 60861 h 245826"/>
                <a:gd name="connsiteX2" fmla="*/ 366956 w 439171"/>
                <a:gd name="connsiteY2" fmla="*/ 243445 h 245826"/>
                <a:gd name="connsiteX3" fmla="*/ 0 w 439171"/>
                <a:gd name="connsiteY3" fmla="*/ 243445 h 245826"/>
                <a:gd name="connsiteX4" fmla="*/ 0 w 439171"/>
                <a:gd name="connsiteY4" fmla="*/ 60861 h 245826"/>
                <a:gd name="connsiteX0" fmla="*/ 366956 w 439171"/>
                <a:gd name="connsiteY0" fmla="*/ 60861 h 245826"/>
                <a:gd name="connsiteX1" fmla="*/ 427817 w 439171"/>
                <a:gd name="connsiteY1" fmla="*/ 0 h 245826"/>
                <a:gd name="connsiteX2" fmla="*/ 427817 w 439171"/>
                <a:gd name="connsiteY2" fmla="*/ 182584 h 245826"/>
                <a:gd name="connsiteX3" fmla="*/ 366956 w 439171"/>
                <a:gd name="connsiteY3" fmla="*/ 243445 h 245826"/>
                <a:gd name="connsiteX4" fmla="*/ 366956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366956 w 439171"/>
                <a:gd name="connsiteY3" fmla="*/ 60861 h 245826"/>
                <a:gd name="connsiteX4" fmla="*/ 0 w 439171"/>
                <a:gd name="connsiteY4" fmla="*/ 60861 h 245826"/>
                <a:gd name="connsiteX0" fmla="*/ 0 w 439171"/>
                <a:gd name="connsiteY0" fmla="*/ 60861 h 245826"/>
                <a:gd name="connsiteX1" fmla="*/ 60861 w 439171"/>
                <a:gd name="connsiteY1" fmla="*/ 0 h 245826"/>
                <a:gd name="connsiteX2" fmla="*/ 427817 w 439171"/>
                <a:gd name="connsiteY2" fmla="*/ 0 h 245826"/>
                <a:gd name="connsiteX3" fmla="*/ 439171 w 439171"/>
                <a:gd name="connsiteY3" fmla="*/ 16075 h 245826"/>
                <a:gd name="connsiteX4" fmla="*/ 366956 w 439171"/>
                <a:gd name="connsiteY4" fmla="*/ 243445 h 245826"/>
                <a:gd name="connsiteX5" fmla="*/ 0 w 439171"/>
                <a:gd name="connsiteY5" fmla="*/ 243445 h 245826"/>
                <a:gd name="connsiteX6" fmla="*/ 0 w 439171"/>
                <a:gd name="connsiteY6" fmla="*/ 60861 h 245826"/>
                <a:gd name="connsiteX7" fmla="*/ 0 w 439171"/>
                <a:gd name="connsiteY7" fmla="*/ 60861 h 245826"/>
                <a:gd name="connsiteX8" fmla="*/ 366956 w 439171"/>
                <a:gd name="connsiteY8" fmla="*/ 60861 h 245826"/>
                <a:gd name="connsiteX9" fmla="*/ 427817 w 439171"/>
                <a:gd name="connsiteY9" fmla="*/ 0 h 245826"/>
                <a:gd name="connsiteX10" fmla="*/ 360685 w 439171"/>
                <a:gd name="connsiteY10" fmla="*/ 177371 h 245826"/>
                <a:gd name="connsiteX11" fmla="*/ 364575 w 439171"/>
                <a:gd name="connsiteY11" fmla="*/ 245826 h 245826"/>
                <a:gd name="connsiteX0" fmla="*/ 0 w 439171"/>
                <a:gd name="connsiteY0" fmla="*/ 85527 h 270492"/>
                <a:gd name="connsiteX1" fmla="*/ 366956 w 439171"/>
                <a:gd name="connsiteY1" fmla="*/ 85527 h 270492"/>
                <a:gd name="connsiteX2" fmla="*/ 366956 w 439171"/>
                <a:gd name="connsiteY2" fmla="*/ 268111 h 270492"/>
                <a:gd name="connsiteX3" fmla="*/ 0 w 439171"/>
                <a:gd name="connsiteY3" fmla="*/ 268111 h 270492"/>
                <a:gd name="connsiteX4" fmla="*/ 0 w 439171"/>
                <a:gd name="connsiteY4" fmla="*/ 85527 h 270492"/>
                <a:gd name="connsiteX0" fmla="*/ 366956 w 439171"/>
                <a:gd name="connsiteY0" fmla="*/ 85527 h 270492"/>
                <a:gd name="connsiteX1" fmla="*/ 427817 w 439171"/>
                <a:gd name="connsiteY1" fmla="*/ 24666 h 270492"/>
                <a:gd name="connsiteX2" fmla="*/ 427817 w 439171"/>
                <a:gd name="connsiteY2" fmla="*/ 207250 h 270492"/>
                <a:gd name="connsiteX3" fmla="*/ 366956 w 439171"/>
                <a:gd name="connsiteY3" fmla="*/ 268111 h 270492"/>
                <a:gd name="connsiteX4" fmla="*/ 366956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366956 w 439171"/>
                <a:gd name="connsiteY3" fmla="*/ 85527 h 270492"/>
                <a:gd name="connsiteX4" fmla="*/ 0 w 439171"/>
                <a:gd name="connsiteY4" fmla="*/ 85527 h 270492"/>
                <a:gd name="connsiteX0" fmla="*/ 0 w 439171"/>
                <a:gd name="connsiteY0" fmla="*/ 85527 h 270492"/>
                <a:gd name="connsiteX1" fmla="*/ 60861 w 439171"/>
                <a:gd name="connsiteY1" fmla="*/ 24666 h 270492"/>
                <a:gd name="connsiteX2" fmla="*/ 427817 w 439171"/>
                <a:gd name="connsiteY2" fmla="*/ 24666 h 270492"/>
                <a:gd name="connsiteX3" fmla="*/ 439171 w 439171"/>
                <a:gd name="connsiteY3" fmla="*/ 40741 h 270492"/>
                <a:gd name="connsiteX4" fmla="*/ 366956 w 439171"/>
                <a:gd name="connsiteY4" fmla="*/ 268111 h 270492"/>
                <a:gd name="connsiteX5" fmla="*/ 0 w 439171"/>
                <a:gd name="connsiteY5" fmla="*/ 268111 h 270492"/>
                <a:gd name="connsiteX6" fmla="*/ 0 w 439171"/>
                <a:gd name="connsiteY6" fmla="*/ 85527 h 270492"/>
                <a:gd name="connsiteX7" fmla="*/ 0 w 439171"/>
                <a:gd name="connsiteY7" fmla="*/ 85527 h 270492"/>
                <a:gd name="connsiteX8" fmla="*/ 366956 w 439171"/>
                <a:gd name="connsiteY8" fmla="*/ 85527 h 270492"/>
                <a:gd name="connsiteX9" fmla="*/ 417786 w 439171"/>
                <a:gd name="connsiteY9" fmla="*/ 0 h 270492"/>
                <a:gd name="connsiteX10" fmla="*/ 360685 w 439171"/>
                <a:gd name="connsiteY10" fmla="*/ 202037 h 270492"/>
                <a:gd name="connsiteX11" fmla="*/ 364575 w 439171"/>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9498 w 461713"/>
                <a:gd name="connsiteY8" fmla="*/ 85527 h 270492"/>
                <a:gd name="connsiteX9" fmla="*/ 440328 w 461713"/>
                <a:gd name="connsiteY9" fmla="*/ 0 h 270492"/>
                <a:gd name="connsiteX10" fmla="*/ 383227 w 461713"/>
                <a:gd name="connsiteY10" fmla="*/ 202037 h 270492"/>
                <a:gd name="connsiteX11" fmla="*/ 387117 w 461713"/>
                <a:gd name="connsiteY11" fmla="*/ 270492 h 270492"/>
                <a:gd name="connsiteX0" fmla="*/ 22542 w 461713"/>
                <a:gd name="connsiteY0" fmla="*/ 85527 h 270492"/>
                <a:gd name="connsiteX1" fmla="*/ 389498 w 461713"/>
                <a:gd name="connsiteY1" fmla="*/ 85527 h 270492"/>
                <a:gd name="connsiteX2" fmla="*/ 389498 w 461713"/>
                <a:gd name="connsiteY2" fmla="*/ 268111 h 270492"/>
                <a:gd name="connsiteX3" fmla="*/ 22542 w 461713"/>
                <a:gd name="connsiteY3" fmla="*/ 268111 h 270492"/>
                <a:gd name="connsiteX4" fmla="*/ 22542 w 461713"/>
                <a:gd name="connsiteY4" fmla="*/ 85527 h 270492"/>
                <a:gd name="connsiteX0" fmla="*/ 389498 w 461713"/>
                <a:gd name="connsiteY0" fmla="*/ 85527 h 270492"/>
                <a:gd name="connsiteX1" fmla="*/ 450359 w 461713"/>
                <a:gd name="connsiteY1" fmla="*/ 24666 h 270492"/>
                <a:gd name="connsiteX2" fmla="*/ 450359 w 461713"/>
                <a:gd name="connsiteY2" fmla="*/ 207250 h 270492"/>
                <a:gd name="connsiteX3" fmla="*/ 389498 w 461713"/>
                <a:gd name="connsiteY3" fmla="*/ 268111 h 270492"/>
                <a:gd name="connsiteX4" fmla="*/ 389498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389498 w 461713"/>
                <a:gd name="connsiteY3" fmla="*/ 85527 h 270492"/>
                <a:gd name="connsiteX4" fmla="*/ 22542 w 461713"/>
                <a:gd name="connsiteY4" fmla="*/ 85527 h 270492"/>
                <a:gd name="connsiteX0" fmla="*/ 22542 w 461713"/>
                <a:gd name="connsiteY0" fmla="*/ 85527 h 270492"/>
                <a:gd name="connsiteX1" fmla="*/ 83403 w 461713"/>
                <a:gd name="connsiteY1" fmla="*/ 24666 h 270492"/>
                <a:gd name="connsiteX2" fmla="*/ 450359 w 461713"/>
                <a:gd name="connsiteY2" fmla="*/ 24666 h 270492"/>
                <a:gd name="connsiteX3" fmla="*/ 461713 w 461713"/>
                <a:gd name="connsiteY3" fmla="*/ 40741 h 270492"/>
                <a:gd name="connsiteX4" fmla="*/ 389498 w 461713"/>
                <a:gd name="connsiteY4" fmla="*/ 268111 h 270492"/>
                <a:gd name="connsiteX5" fmla="*/ 22542 w 461713"/>
                <a:gd name="connsiteY5" fmla="*/ 268111 h 270492"/>
                <a:gd name="connsiteX6" fmla="*/ 22542 w 461713"/>
                <a:gd name="connsiteY6" fmla="*/ 85527 h 270492"/>
                <a:gd name="connsiteX7" fmla="*/ 0 w 461713"/>
                <a:gd name="connsiteY7" fmla="*/ 217578 h 270492"/>
                <a:gd name="connsiteX8" fmla="*/ 384139 w 461713"/>
                <a:gd name="connsiteY8" fmla="*/ 204280 h 270492"/>
                <a:gd name="connsiteX9" fmla="*/ 440328 w 461713"/>
                <a:gd name="connsiteY9" fmla="*/ 0 h 270492"/>
                <a:gd name="connsiteX10" fmla="*/ 383227 w 461713"/>
                <a:gd name="connsiteY10" fmla="*/ 202037 h 270492"/>
                <a:gd name="connsiteX11" fmla="*/ 387117 w 461713"/>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53762 w 465116"/>
                <a:gd name="connsiteY2" fmla="*/ 24666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6806 w 465116"/>
                <a:gd name="connsiteY1" fmla="*/ 24666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6630 w 465116"/>
                <a:gd name="connsiteY10" fmla="*/ 202037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90942 w 465116"/>
                <a:gd name="connsiteY10" fmla="*/ 205701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87542 w 465116"/>
                <a:gd name="connsiteY8" fmla="*/ 204280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88452 w 465116"/>
                <a:gd name="connsiteY10" fmla="*/ 206523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71025 w 465116"/>
                <a:gd name="connsiteY1" fmla="*/ 55304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56503 w 465116"/>
                <a:gd name="connsiteY10" fmla="*/ 204344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5527 h 270492"/>
                <a:gd name="connsiteX1" fmla="*/ 392901 w 465116"/>
                <a:gd name="connsiteY1" fmla="*/ 85527 h 270492"/>
                <a:gd name="connsiteX2" fmla="*/ 392901 w 465116"/>
                <a:gd name="connsiteY2" fmla="*/ 268111 h 270492"/>
                <a:gd name="connsiteX3" fmla="*/ 25945 w 465116"/>
                <a:gd name="connsiteY3" fmla="*/ 268111 h 270492"/>
                <a:gd name="connsiteX4" fmla="*/ 25945 w 465116"/>
                <a:gd name="connsiteY4" fmla="*/ 85527 h 270492"/>
                <a:gd name="connsiteX0" fmla="*/ 392901 w 465116"/>
                <a:gd name="connsiteY0" fmla="*/ 85527 h 270492"/>
                <a:gd name="connsiteX1" fmla="*/ 453762 w 465116"/>
                <a:gd name="connsiteY1" fmla="*/ 24666 h 270492"/>
                <a:gd name="connsiteX2" fmla="*/ 453762 w 465116"/>
                <a:gd name="connsiteY2" fmla="*/ 207250 h 270492"/>
                <a:gd name="connsiteX3" fmla="*/ 392901 w 465116"/>
                <a:gd name="connsiteY3" fmla="*/ 268111 h 270492"/>
                <a:gd name="connsiteX4" fmla="*/ 392901 w 465116"/>
                <a:gd name="connsiteY4" fmla="*/ 85527 h 270492"/>
                <a:gd name="connsiteX0" fmla="*/ 25945 w 465116"/>
                <a:gd name="connsiteY0" fmla="*/ 85527 h 270492"/>
                <a:gd name="connsiteX1" fmla="*/ 86806 w 465116"/>
                <a:gd name="connsiteY1" fmla="*/ 24666 h 270492"/>
                <a:gd name="connsiteX2" fmla="*/ 453762 w 465116"/>
                <a:gd name="connsiteY2" fmla="*/ 24666 h 270492"/>
                <a:gd name="connsiteX3" fmla="*/ 392901 w 465116"/>
                <a:gd name="connsiteY3" fmla="*/ 85527 h 270492"/>
                <a:gd name="connsiteX4" fmla="*/ 25945 w 465116"/>
                <a:gd name="connsiteY4" fmla="*/ 85527 h 270492"/>
                <a:gd name="connsiteX0" fmla="*/ 0 w 465116"/>
                <a:gd name="connsiteY0" fmla="*/ 216158 h 270492"/>
                <a:gd name="connsiteX1" fmla="*/ 89858 w 465116"/>
                <a:gd name="connsiteY1" fmla="*/ 66893 h 270492"/>
                <a:gd name="connsiteX2" fmla="*/ 438751 w 465116"/>
                <a:gd name="connsiteY2" fmla="*/ 1642 h 270492"/>
                <a:gd name="connsiteX3" fmla="*/ 465116 w 465116"/>
                <a:gd name="connsiteY3" fmla="*/ 40741 h 270492"/>
                <a:gd name="connsiteX4" fmla="*/ 392901 w 465116"/>
                <a:gd name="connsiteY4" fmla="*/ 268111 h 270492"/>
                <a:gd name="connsiteX5" fmla="*/ 25945 w 465116"/>
                <a:gd name="connsiteY5" fmla="*/ 268111 h 270492"/>
                <a:gd name="connsiteX6" fmla="*/ 0 w 465116"/>
                <a:gd name="connsiteY6" fmla="*/ 216158 h 270492"/>
                <a:gd name="connsiteX7" fmla="*/ 3403 w 465116"/>
                <a:gd name="connsiteY7" fmla="*/ 217578 h 270492"/>
                <a:gd name="connsiteX8" fmla="*/ 360817 w 465116"/>
                <a:gd name="connsiteY8" fmla="*/ 208008 h 270492"/>
                <a:gd name="connsiteX9" fmla="*/ 443731 w 465116"/>
                <a:gd name="connsiteY9" fmla="*/ 0 h 270492"/>
                <a:gd name="connsiteX10" fmla="*/ 364217 w 465116"/>
                <a:gd name="connsiteY10" fmla="*/ 209430 h 270492"/>
                <a:gd name="connsiteX11" fmla="*/ 390520 w 465116"/>
                <a:gd name="connsiteY11" fmla="*/ 270492 h 270492"/>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53762 w 465116"/>
                <a:gd name="connsiteY2" fmla="*/ 23024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8850"/>
                <a:gd name="connsiteX1" fmla="*/ 392901 w 465116"/>
                <a:gd name="connsiteY1" fmla="*/ 83885 h 268850"/>
                <a:gd name="connsiteX2" fmla="*/ 392901 w 465116"/>
                <a:gd name="connsiteY2" fmla="*/ 266469 h 268850"/>
                <a:gd name="connsiteX3" fmla="*/ 25945 w 465116"/>
                <a:gd name="connsiteY3" fmla="*/ 266469 h 268850"/>
                <a:gd name="connsiteX4" fmla="*/ 25945 w 465116"/>
                <a:gd name="connsiteY4" fmla="*/ 83885 h 268850"/>
                <a:gd name="connsiteX0" fmla="*/ 392901 w 465116"/>
                <a:gd name="connsiteY0" fmla="*/ 83885 h 268850"/>
                <a:gd name="connsiteX1" fmla="*/ 453762 w 465116"/>
                <a:gd name="connsiteY1" fmla="*/ 23024 h 268850"/>
                <a:gd name="connsiteX2" fmla="*/ 453762 w 465116"/>
                <a:gd name="connsiteY2" fmla="*/ 205608 h 268850"/>
                <a:gd name="connsiteX3" fmla="*/ 392901 w 465116"/>
                <a:gd name="connsiteY3" fmla="*/ 266469 h 268850"/>
                <a:gd name="connsiteX4" fmla="*/ 392901 w 465116"/>
                <a:gd name="connsiteY4" fmla="*/ 83885 h 268850"/>
                <a:gd name="connsiteX0" fmla="*/ 25945 w 465116"/>
                <a:gd name="connsiteY0" fmla="*/ 83885 h 268850"/>
                <a:gd name="connsiteX1" fmla="*/ 86806 w 465116"/>
                <a:gd name="connsiteY1" fmla="*/ 23024 h 268850"/>
                <a:gd name="connsiteX2" fmla="*/ 462145 w 465116"/>
                <a:gd name="connsiteY2" fmla="*/ 22802 h 268850"/>
                <a:gd name="connsiteX3" fmla="*/ 392901 w 465116"/>
                <a:gd name="connsiteY3" fmla="*/ 83885 h 268850"/>
                <a:gd name="connsiteX4" fmla="*/ 25945 w 465116"/>
                <a:gd name="connsiteY4" fmla="*/ 83885 h 268850"/>
                <a:gd name="connsiteX0" fmla="*/ 0 w 465116"/>
                <a:gd name="connsiteY0" fmla="*/ 214516 h 268850"/>
                <a:gd name="connsiteX1" fmla="*/ 89858 w 465116"/>
                <a:gd name="connsiteY1" fmla="*/ 65251 h 268850"/>
                <a:gd name="connsiteX2" fmla="*/ 438751 w 465116"/>
                <a:gd name="connsiteY2" fmla="*/ 0 h 268850"/>
                <a:gd name="connsiteX3" fmla="*/ 465116 w 465116"/>
                <a:gd name="connsiteY3" fmla="*/ 39099 h 268850"/>
                <a:gd name="connsiteX4" fmla="*/ 392901 w 465116"/>
                <a:gd name="connsiteY4" fmla="*/ 266469 h 268850"/>
                <a:gd name="connsiteX5" fmla="*/ 25945 w 465116"/>
                <a:gd name="connsiteY5" fmla="*/ 266469 h 268850"/>
                <a:gd name="connsiteX6" fmla="*/ 0 w 465116"/>
                <a:gd name="connsiteY6" fmla="*/ 214516 h 268850"/>
                <a:gd name="connsiteX7" fmla="*/ 3403 w 465116"/>
                <a:gd name="connsiteY7" fmla="*/ 215936 h 268850"/>
                <a:gd name="connsiteX8" fmla="*/ 360817 w 465116"/>
                <a:gd name="connsiteY8" fmla="*/ 206366 h 268850"/>
                <a:gd name="connsiteX9" fmla="*/ 450534 w 465116"/>
                <a:gd name="connsiteY9" fmla="*/ 1201 h 268850"/>
                <a:gd name="connsiteX10" fmla="*/ 364217 w 465116"/>
                <a:gd name="connsiteY10" fmla="*/ 207788 h 268850"/>
                <a:gd name="connsiteX11" fmla="*/ 390520 w 465116"/>
                <a:gd name="connsiteY11" fmla="*/ 268850 h 268850"/>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1 h 266469"/>
                <a:gd name="connsiteX10" fmla="*/ 364217 w 465116"/>
                <a:gd name="connsiteY10" fmla="*/ 207788 h 266469"/>
                <a:gd name="connsiteX11" fmla="*/ 365898 w 465116"/>
                <a:gd name="connsiteY11" fmla="*/ 208306 h 266469"/>
                <a:gd name="connsiteX0" fmla="*/ 25945 w 465116"/>
                <a:gd name="connsiteY0" fmla="*/ 83885 h 266469"/>
                <a:gd name="connsiteX1" fmla="*/ 392901 w 465116"/>
                <a:gd name="connsiteY1" fmla="*/ 83885 h 266469"/>
                <a:gd name="connsiteX2" fmla="*/ 392901 w 465116"/>
                <a:gd name="connsiteY2" fmla="*/ 266469 h 266469"/>
                <a:gd name="connsiteX3" fmla="*/ 25945 w 465116"/>
                <a:gd name="connsiteY3" fmla="*/ 266469 h 266469"/>
                <a:gd name="connsiteX4" fmla="*/ 25945 w 465116"/>
                <a:gd name="connsiteY4" fmla="*/ 83885 h 266469"/>
                <a:gd name="connsiteX0" fmla="*/ 392901 w 465116"/>
                <a:gd name="connsiteY0" fmla="*/ 83885 h 266469"/>
                <a:gd name="connsiteX1" fmla="*/ 453762 w 465116"/>
                <a:gd name="connsiteY1" fmla="*/ 23024 h 266469"/>
                <a:gd name="connsiteX2" fmla="*/ 453762 w 465116"/>
                <a:gd name="connsiteY2" fmla="*/ 205608 h 266469"/>
                <a:gd name="connsiteX3" fmla="*/ 392901 w 465116"/>
                <a:gd name="connsiteY3" fmla="*/ 266469 h 266469"/>
                <a:gd name="connsiteX4" fmla="*/ 392901 w 465116"/>
                <a:gd name="connsiteY4" fmla="*/ 83885 h 266469"/>
                <a:gd name="connsiteX0" fmla="*/ 25945 w 465116"/>
                <a:gd name="connsiteY0" fmla="*/ 83885 h 266469"/>
                <a:gd name="connsiteX1" fmla="*/ 86806 w 465116"/>
                <a:gd name="connsiteY1" fmla="*/ 23024 h 266469"/>
                <a:gd name="connsiteX2" fmla="*/ 462145 w 465116"/>
                <a:gd name="connsiteY2" fmla="*/ 22802 h 266469"/>
                <a:gd name="connsiteX3" fmla="*/ 392901 w 465116"/>
                <a:gd name="connsiteY3" fmla="*/ 83885 h 266469"/>
                <a:gd name="connsiteX4" fmla="*/ 25945 w 465116"/>
                <a:gd name="connsiteY4" fmla="*/ 83885 h 266469"/>
                <a:gd name="connsiteX0" fmla="*/ 0 w 465116"/>
                <a:gd name="connsiteY0" fmla="*/ 214516 h 266469"/>
                <a:gd name="connsiteX1" fmla="*/ 89858 w 465116"/>
                <a:gd name="connsiteY1" fmla="*/ 65251 h 266469"/>
                <a:gd name="connsiteX2" fmla="*/ 438751 w 465116"/>
                <a:gd name="connsiteY2" fmla="*/ 0 h 266469"/>
                <a:gd name="connsiteX3" fmla="*/ 465116 w 465116"/>
                <a:gd name="connsiteY3" fmla="*/ 39099 h 266469"/>
                <a:gd name="connsiteX4" fmla="*/ 392901 w 465116"/>
                <a:gd name="connsiteY4" fmla="*/ 266469 h 266469"/>
                <a:gd name="connsiteX5" fmla="*/ 25945 w 465116"/>
                <a:gd name="connsiteY5" fmla="*/ 266469 h 266469"/>
                <a:gd name="connsiteX6" fmla="*/ 0 w 465116"/>
                <a:gd name="connsiteY6" fmla="*/ 214516 h 266469"/>
                <a:gd name="connsiteX7" fmla="*/ 3403 w 465116"/>
                <a:gd name="connsiteY7" fmla="*/ 215936 h 266469"/>
                <a:gd name="connsiteX8" fmla="*/ 360817 w 465116"/>
                <a:gd name="connsiteY8" fmla="*/ 206366 h 266469"/>
                <a:gd name="connsiteX9" fmla="*/ 450534 w 465116"/>
                <a:gd name="connsiteY9" fmla="*/ 1202 h 266469"/>
                <a:gd name="connsiteX10" fmla="*/ 364217 w 465116"/>
                <a:gd name="connsiteY10" fmla="*/ 207788 h 266469"/>
                <a:gd name="connsiteX11" fmla="*/ 365898 w 465116"/>
                <a:gd name="connsiteY11" fmla="*/ 208306 h 266469"/>
                <a:gd name="connsiteX0" fmla="*/ 25945 w 465116"/>
                <a:gd name="connsiteY0" fmla="*/ 84328 h 266912"/>
                <a:gd name="connsiteX1" fmla="*/ 392901 w 465116"/>
                <a:gd name="connsiteY1" fmla="*/ 84328 h 266912"/>
                <a:gd name="connsiteX2" fmla="*/ 392901 w 465116"/>
                <a:gd name="connsiteY2" fmla="*/ 266912 h 266912"/>
                <a:gd name="connsiteX3" fmla="*/ 25945 w 465116"/>
                <a:gd name="connsiteY3" fmla="*/ 266912 h 266912"/>
                <a:gd name="connsiteX4" fmla="*/ 25945 w 465116"/>
                <a:gd name="connsiteY4" fmla="*/ 84328 h 266912"/>
                <a:gd name="connsiteX0" fmla="*/ 392901 w 465116"/>
                <a:gd name="connsiteY0" fmla="*/ 84328 h 266912"/>
                <a:gd name="connsiteX1" fmla="*/ 453762 w 465116"/>
                <a:gd name="connsiteY1" fmla="*/ 23467 h 266912"/>
                <a:gd name="connsiteX2" fmla="*/ 453762 w 465116"/>
                <a:gd name="connsiteY2" fmla="*/ 206051 h 266912"/>
                <a:gd name="connsiteX3" fmla="*/ 392901 w 465116"/>
                <a:gd name="connsiteY3" fmla="*/ 266912 h 266912"/>
                <a:gd name="connsiteX4" fmla="*/ 392901 w 465116"/>
                <a:gd name="connsiteY4" fmla="*/ 84328 h 266912"/>
                <a:gd name="connsiteX0" fmla="*/ 25945 w 465116"/>
                <a:gd name="connsiteY0" fmla="*/ 84328 h 266912"/>
                <a:gd name="connsiteX1" fmla="*/ 86806 w 465116"/>
                <a:gd name="connsiteY1" fmla="*/ 23467 h 266912"/>
                <a:gd name="connsiteX2" fmla="*/ 462145 w 465116"/>
                <a:gd name="connsiteY2" fmla="*/ 23245 h 266912"/>
                <a:gd name="connsiteX3" fmla="*/ 392901 w 465116"/>
                <a:gd name="connsiteY3" fmla="*/ 84328 h 266912"/>
                <a:gd name="connsiteX4" fmla="*/ 25945 w 465116"/>
                <a:gd name="connsiteY4" fmla="*/ 84328 h 266912"/>
                <a:gd name="connsiteX0" fmla="*/ 0 w 465116"/>
                <a:gd name="connsiteY0" fmla="*/ 214959 h 266912"/>
                <a:gd name="connsiteX1" fmla="*/ 89858 w 465116"/>
                <a:gd name="connsiteY1" fmla="*/ 65694 h 266912"/>
                <a:gd name="connsiteX2" fmla="*/ 455514 w 465116"/>
                <a:gd name="connsiteY2" fmla="*/ 0 h 266912"/>
                <a:gd name="connsiteX3" fmla="*/ 465116 w 465116"/>
                <a:gd name="connsiteY3" fmla="*/ 39542 h 266912"/>
                <a:gd name="connsiteX4" fmla="*/ 392901 w 465116"/>
                <a:gd name="connsiteY4" fmla="*/ 266912 h 266912"/>
                <a:gd name="connsiteX5" fmla="*/ 25945 w 465116"/>
                <a:gd name="connsiteY5" fmla="*/ 266912 h 266912"/>
                <a:gd name="connsiteX6" fmla="*/ 0 w 465116"/>
                <a:gd name="connsiteY6" fmla="*/ 214959 h 266912"/>
                <a:gd name="connsiteX7" fmla="*/ 3403 w 465116"/>
                <a:gd name="connsiteY7" fmla="*/ 216379 h 266912"/>
                <a:gd name="connsiteX8" fmla="*/ 360817 w 465116"/>
                <a:gd name="connsiteY8" fmla="*/ 206809 h 266912"/>
                <a:gd name="connsiteX9" fmla="*/ 450534 w 465116"/>
                <a:gd name="connsiteY9" fmla="*/ 1645 h 266912"/>
                <a:gd name="connsiteX10" fmla="*/ 364217 w 465116"/>
                <a:gd name="connsiteY10" fmla="*/ 208231 h 266912"/>
                <a:gd name="connsiteX11" fmla="*/ 365898 w 465116"/>
                <a:gd name="connsiteY11" fmla="*/ 208749 h 266912"/>
                <a:gd name="connsiteX0" fmla="*/ 25945 w 471969"/>
                <a:gd name="connsiteY0" fmla="*/ 84328 h 266912"/>
                <a:gd name="connsiteX1" fmla="*/ 392901 w 471969"/>
                <a:gd name="connsiteY1" fmla="*/ 84328 h 266912"/>
                <a:gd name="connsiteX2" fmla="*/ 392901 w 471969"/>
                <a:gd name="connsiteY2" fmla="*/ 266912 h 266912"/>
                <a:gd name="connsiteX3" fmla="*/ 25945 w 471969"/>
                <a:gd name="connsiteY3" fmla="*/ 266912 h 266912"/>
                <a:gd name="connsiteX4" fmla="*/ 25945 w 471969"/>
                <a:gd name="connsiteY4" fmla="*/ 84328 h 266912"/>
                <a:gd name="connsiteX0" fmla="*/ 392901 w 471969"/>
                <a:gd name="connsiteY0" fmla="*/ 84328 h 266912"/>
                <a:gd name="connsiteX1" fmla="*/ 453762 w 471969"/>
                <a:gd name="connsiteY1" fmla="*/ 23467 h 266912"/>
                <a:gd name="connsiteX2" fmla="*/ 453762 w 471969"/>
                <a:gd name="connsiteY2" fmla="*/ 206051 h 266912"/>
                <a:gd name="connsiteX3" fmla="*/ 392901 w 471969"/>
                <a:gd name="connsiteY3" fmla="*/ 266912 h 266912"/>
                <a:gd name="connsiteX4" fmla="*/ 392901 w 471969"/>
                <a:gd name="connsiteY4" fmla="*/ 84328 h 266912"/>
                <a:gd name="connsiteX0" fmla="*/ 25945 w 471969"/>
                <a:gd name="connsiteY0" fmla="*/ 84328 h 266912"/>
                <a:gd name="connsiteX1" fmla="*/ 86806 w 471969"/>
                <a:gd name="connsiteY1" fmla="*/ 23467 h 266912"/>
                <a:gd name="connsiteX2" fmla="*/ 462145 w 471969"/>
                <a:gd name="connsiteY2" fmla="*/ 23245 h 266912"/>
                <a:gd name="connsiteX3" fmla="*/ 392901 w 471969"/>
                <a:gd name="connsiteY3" fmla="*/ 84328 h 266912"/>
                <a:gd name="connsiteX4" fmla="*/ 25945 w 471969"/>
                <a:gd name="connsiteY4" fmla="*/ 84328 h 266912"/>
                <a:gd name="connsiteX0" fmla="*/ 0 w 471969"/>
                <a:gd name="connsiteY0" fmla="*/ 214959 h 266912"/>
                <a:gd name="connsiteX1" fmla="*/ 89858 w 471969"/>
                <a:gd name="connsiteY1" fmla="*/ 65694 h 266912"/>
                <a:gd name="connsiteX2" fmla="*/ 455514 w 471969"/>
                <a:gd name="connsiteY2" fmla="*/ 0 h 266912"/>
                <a:gd name="connsiteX3" fmla="*/ 465116 w 471969"/>
                <a:gd name="connsiteY3" fmla="*/ 39542 h 266912"/>
                <a:gd name="connsiteX4" fmla="*/ 471961 w 471969"/>
                <a:gd name="connsiteY4" fmla="*/ 54743 h 266912"/>
                <a:gd name="connsiteX5" fmla="*/ 392901 w 471969"/>
                <a:gd name="connsiteY5" fmla="*/ 266912 h 266912"/>
                <a:gd name="connsiteX6" fmla="*/ 25945 w 471969"/>
                <a:gd name="connsiteY6" fmla="*/ 266912 h 266912"/>
                <a:gd name="connsiteX7" fmla="*/ 0 w 471969"/>
                <a:gd name="connsiteY7" fmla="*/ 214959 h 266912"/>
                <a:gd name="connsiteX8" fmla="*/ 3403 w 471969"/>
                <a:gd name="connsiteY8" fmla="*/ 216379 h 266912"/>
                <a:gd name="connsiteX9" fmla="*/ 360817 w 471969"/>
                <a:gd name="connsiteY9" fmla="*/ 206809 h 266912"/>
                <a:gd name="connsiteX10" fmla="*/ 450534 w 471969"/>
                <a:gd name="connsiteY10" fmla="*/ 1645 h 266912"/>
                <a:gd name="connsiteX11" fmla="*/ 364217 w 471969"/>
                <a:gd name="connsiteY11" fmla="*/ 208231 h 266912"/>
                <a:gd name="connsiteX12" fmla="*/ 365898 w 471969"/>
                <a:gd name="connsiteY12" fmla="*/ 208749 h 266912"/>
                <a:gd name="connsiteX0" fmla="*/ 25945 w 471723"/>
                <a:gd name="connsiteY0" fmla="*/ 84328 h 266912"/>
                <a:gd name="connsiteX1" fmla="*/ 392901 w 471723"/>
                <a:gd name="connsiteY1" fmla="*/ 84328 h 266912"/>
                <a:gd name="connsiteX2" fmla="*/ 392901 w 471723"/>
                <a:gd name="connsiteY2" fmla="*/ 266912 h 266912"/>
                <a:gd name="connsiteX3" fmla="*/ 25945 w 471723"/>
                <a:gd name="connsiteY3" fmla="*/ 266912 h 266912"/>
                <a:gd name="connsiteX4" fmla="*/ 25945 w 471723"/>
                <a:gd name="connsiteY4" fmla="*/ 84328 h 266912"/>
                <a:gd name="connsiteX0" fmla="*/ 392901 w 471723"/>
                <a:gd name="connsiteY0" fmla="*/ 84328 h 266912"/>
                <a:gd name="connsiteX1" fmla="*/ 453762 w 471723"/>
                <a:gd name="connsiteY1" fmla="*/ 23467 h 266912"/>
                <a:gd name="connsiteX2" fmla="*/ 453762 w 471723"/>
                <a:gd name="connsiteY2" fmla="*/ 206051 h 266912"/>
                <a:gd name="connsiteX3" fmla="*/ 392901 w 471723"/>
                <a:gd name="connsiteY3" fmla="*/ 266912 h 266912"/>
                <a:gd name="connsiteX4" fmla="*/ 392901 w 471723"/>
                <a:gd name="connsiteY4" fmla="*/ 84328 h 266912"/>
                <a:gd name="connsiteX0" fmla="*/ 25945 w 471723"/>
                <a:gd name="connsiteY0" fmla="*/ 84328 h 266912"/>
                <a:gd name="connsiteX1" fmla="*/ 86806 w 471723"/>
                <a:gd name="connsiteY1" fmla="*/ 23467 h 266912"/>
                <a:gd name="connsiteX2" fmla="*/ 462145 w 471723"/>
                <a:gd name="connsiteY2" fmla="*/ 23245 h 266912"/>
                <a:gd name="connsiteX3" fmla="*/ 392901 w 471723"/>
                <a:gd name="connsiteY3" fmla="*/ 84328 h 266912"/>
                <a:gd name="connsiteX4" fmla="*/ 25945 w 471723"/>
                <a:gd name="connsiteY4" fmla="*/ 84328 h 266912"/>
                <a:gd name="connsiteX0" fmla="*/ 0 w 471723"/>
                <a:gd name="connsiteY0" fmla="*/ 214959 h 266912"/>
                <a:gd name="connsiteX1" fmla="*/ 89858 w 471723"/>
                <a:gd name="connsiteY1" fmla="*/ 65694 h 266912"/>
                <a:gd name="connsiteX2" fmla="*/ 455514 w 471723"/>
                <a:gd name="connsiteY2" fmla="*/ 0 h 266912"/>
                <a:gd name="connsiteX3" fmla="*/ 465116 w 471723"/>
                <a:gd name="connsiteY3" fmla="*/ 39542 h 266912"/>
                <a:gd name="connsiteX4" fmla="*/ 471715 w 471723"/>
                <a:gd name="connsiteY4" fmla="*/ 47194 h 266912"/>
                <a:gd name="connsiteX5" fmla="*/ 392901 w 471723"/>
                <a:gd name="connsiteY5" fmla="*/ 266912 h 266912"/>
                <a:gd name="connsiteX6" fmla="*/ 25945 w 471723"/>
                <a:gd name="connsiteY6" fmla="*/ 266912 h 266912"/>
                <a:gd name="connsiteX7" fmla="*/ 0 w 471723"/>
                <a:gd name="connsiteY7" fmla="*/ 214959 h 266912"/>
                <a:gd name="connsiteX8" fmla="*/ 3403 w 471723"/>
                <a:gd name="connsiteY8" fmla="*/ 216379 h 266912"/>
                <a:gd name="connsiteX9" fmla="*/ 360817 w 471723"/>
                <a:gd name="connsiteY9" fmla="*/ 206809 h 266912"/>
                <a:gd name="connsiteX10" fmla="*/ 450534 w 471723"/>
                <a:gd name="connsiteY10" fmla="*/ 1645 h 266912"/>
                <a:gd name="connsiteX11" fmla="*/ 364217 w 471723"/>
                <a:gd name="connsiteY11" fmla="*/ 208231 h 266912"/>
                <a:gd name="connsiteX12" fmla="*/ 365898 w 471723"/>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2901 w 475322"/>
                <a:gd name="connsiteY5" fmla="*/ 266912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 name="connsiteX0" fmla="*/ 25945 w 475322"/>
                <a:gd name="connsiteY0" fmla="*/ 84328 h 266912"/>
                <a:gd name="connsiteX1" fmla="*/ 392901 w 475322"/>
                <a:gd name="connsiteY1" fmla="*/ 84328 h 266912"/>
                <a:gd name="connsiteX2" fmla="*/ 392901 w 475322"/>
                <a:gd name="connsiteY2" fmla="*/ 266912 h 266912"/>
                <a:gd name="connsiteX3" fmla="*/ 25945 w 475322"/>
                <a:gd name="connsiteY3" fmla="*/ 266912 h 266912"/>
                <a:gd name="connsiteX4" fmla="*/ 25945 w 475322"/>
                <a:gd name="connsiteY4" fmla="*/ 84328 h 266912"/>
                <a:gd name="connsiteX0" fmla="*/ 392901 w 475322"/>
                <a:gd name="connsiteY0" fmla="*/ 84328 h 266912"/>
                <a:gd name="connsiteX1" fmla="*/ 453762 w 475322"/>
                <a:gd name="connsiteY1" fmla="*/ 23467 h 266912"/>
                <a:gd name="connsiteX2" fmla="*/ 453762 w 475322"/>
                <a:gd name="connsiteY2" fmla="*/ 206051 h 266912"/>
                <a:gd name="connsiteX3" fmla="*/ 392901 w 475322"/>
                <a:gd name="connsiteY3" fmla="*/ 266912 h 266912"/>
                <a:gd name="connsiteX4" fmla="*/ 392901 w 475322"/>
                <a:gd name="connsiteY4" fmla="*/ 84328 h 266912"/>
                <a:gd name="connsiteX0" fmla="*/ 25945 w 475322"/>
                <a:gd name="connsiteY0" fmla="*/ 84328 h 266912"/>
                <a:gd name="connsiteX1" fmla="*/ 86806 w 475322"/>
                <a:gd name="connsiteY1" fmla="*/ 23467 h 266912"/>
                <a:gd name="connsiteX2" fmla="*/ 462145 w 475322"/>
                <a:gd name="connsiteY2" fmla="*/ 23245 h 266912"/>
                <a:gd name="connsiteX3" fmla="*/ 392901 w 475322"/>
                <a:gd name="connsiteY3" fmla="*/ 84328 h 266912"/>
                <a:gd name="connsiteX4" fmla="*/ 25945 w 475322"/>
                <a:gd name="connsiteY4" fmla="*/ 84328 h 266912"/>
                <a:gd name="connsiteX0" fmla="*/ 0 w 475322"/>
                <a:gd name="connsiteY0" fmla="*/ 214959 h 266912"/>
                <a:gd name="connsiteX1" fmla="*/ 89858 w 475322"/>
                <a:gd name="connsiteY1" fmla="*/ 65694 h 266912"/>
                <a:gd name="connsiteX2" fmla="*/ 455514 w 475322"/>
                <a:gd name="connsiteY2" fmla="*/ 0 h 266912"/>
                <a:gd name="connsiteX3" fmla="*/ 475322 w 475322"/>
                <a:gd name="connsiteY3" fmla="*/ 43805 h 266912"/>
                <a:gd name="connsiteX4" fmla="*/ 471715 w 475322"/>
                <a:gd name="connsiteY4" fmla="*/ 47194 h 266912"/>
                <a:gd name="connsiteX5" fmla="*/ 391077 w 475322"/>
                <a:gd name="connsiteY5" fmla="*/ 262426 h 266912"/>
                <a:gd name="connsiteX6" fmla="*/ 25945 w 475322"/>
                <a:gd name="connsiteY6" fmla="*/ 266912 h 266912"/>
                <a:gd name="connsiteX7" fmla="*/ 0 w 475322"/>
                <a:gd name="connsiteY7" fmla="*/ 214959 h 266912"/>
                <a:gd name="connsiteX8" fmla="*/ 3403 w 475322"/>
                <a:gd name="connsiteY8" fmla="*/ 216379 h 266912"/>
                <a:gd name="connsiteX9" fmla="*/ 360817 w 475322"/>
                <a:gd name="connsiteY9" fmla="*/ 206809 h 266912"/>
                <a:gd name="connsiteX10" fmla="*/ 450534 w 475322"/>
                <a:gd name="connsiteY10" fmla="*/ 1645 h 266912"/>
                <a:gd name="connsiteX11" fmla="*/ 364217 w 475322"/>
                <a:gd name="connsiteY11" fmla="*/ 208231 h 266912"/>
                <a:gd name="connsiteX12" fmla="*/ 365898 w 475322"/>
                <a:gd name="connsiteY12" fmla="*/ 208749 h 266912"/>
                <a:gd name="connsiteX13" fmla="*/ 0 w 475322"/>
                <a:gd name="connsiteY13" fmla="*/ 214959 h 266912"/>
                <a:gd name="connsiteX14" fmla="*/ 364217 w 475322"/>
                <a:gd name="connsiteY14" fmla="*/ 208231 h 266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5322" h="266912" stroke="0" extrusionOk="0">
                  <a:moveTo>
                    <a:pt x="25945" y="84328"/>
                  </a:moveTo>
                  <a:lnTo>
                    <a:pt x="392901" y="84328"/>
                  </a:lnTo>
                  <a:lnTo>
                    <a:pt x="392901" y="266912"/>
                  </a:lnTo>
                  <a:lnTo>
                    <a:pt x="25945" y="266912"/>
                  </a:lnTo>
                  <a:lnTo>
                    <a:pt x="25945" y="84328"/>
                  </a:lnTo>
                  <a:close/>
                </a:path>
                <a:path w="475322" h="266912" fill="darkenLess" stroke="0" extrusionOk="0">
                  <a:moveTo>
                    <a:pt x="392901" y="84328"/>
                  </a:moveTo>
                  <a:lnTo>
                    <a:pt x="453762" y="23467"/>
                  </a:lnTo>
                  <a:lnTo>
                    <a:pt x="453762" y="206051"/>
                  </a:lnTo>
                  <a:lnTo>
                    <a:pt x="392901" y="266912"/>
                  </a:lnTo>
                  <a:lnTo>
                    <a:pt x="392901" y="84328"/>
                  </a:lnTo>
                  <a:close/>
                </a:path>
                <a:path w="475322" h="266912" fill="lightenLess" stroke="0" extrusionOk="0">
                  <a:moveTo>
                    <a:pt x="25945" y="84328"/>
                  </a:moveTo>
                  <a:lnTo>
                    <a:pt x="86806" y="23467"/>
                  </a:lnTo>
                  <a:lnTo>
                    <a:pt x="462145" y="23245"/>
                  </a:lnTo>
                  <a:lnTo>
                    <a:pt x="392901" y="84328"/>
                  </a:lnTo>
                  <a:lnTo>
                    <a:pt x="25945" y="84328"/>
                  </a:lnTo>
                  <a:close/>
                </a:path>
                <a:path w="475322" h="266912" fill="none" extrusionOk="0">
                  <a:moveTo>
                    <a:pt x="0" y="214959"/>
                  </a:moveTo>
                  <a:lnTo>
                    <a:pt x="89858" y="65694"/>
                  </a:lnTo>
                  <a:lnTo>
                    <a:pt x="455514" y="0"/>
                  </a:lnTo>
                  <a:lnTo>
                    <a:pt x="475322" y="43805"/>
                  </a:lnTo>
                  <a:cubicBezTo>
                    <a:pt x="475032" y="47177"/>
                    <a:pt x="472005" y="43822"/>
                    <a:pt x="471715" y="47194"/>
                  </a:cubicBezTo>
                  <a:lnTo>
                    <a:pt x="391077" y="262426"/>
                  </a:lnTo>
                  <a:lnTo>
                    <a:pt x="25945" y="266912"/>
                  </a:lnTo>
                  <a:lnTo>
                    <a:pt x="0" y="214959"/>
                  </a:lnTo>
                  <a:close/>
                  <a:moveTo>
                    <a:pt x="3403" y="216379"/>
                  </a:moveTo>
                  <a:lnTo>
                    <a:pt x="360817" y="206809"/>
                  </a:lnTo>
                  <a:lnTo>
                    <a:pt x="450534" y="1645"/>
                  </a:lnTo>
                  <a:moveTo>
                    <a:pt x="364217" y="208231"/>
                  </a:moveTo>
                  <a:cubicBezTo>
                    <a:pt x="384135" y="262522"/>
                    <a:pt x="389088" y="267399"/>
                    <a:pt x="365898" y="208749"/>
                  </a:cubicBezTo>
                  <a:lnTo>
                    <a:pt x="0" y="214959"/>
                  </a:lnTo>
                  <a:lnTo>
                    <a:pt x="364217" y="208231"/>
                  </a:lnTo>
                  <a:close/>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41" name="Trapezium 36"/>
            <p:cNvSpPr/>
            <p:nvPr/>
          </p:nvSpPr>
          <p:spPr bwMode="auto">
            <a:xfrm rot="16940315">
              <a:off x="6326825" y="1809806"/>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42" name="Rechthoek 39"/>
            <p:cNvSpPr/>
            <p:nvPr/>
          </p:nvSpPr>
          <p:spPr bwMode="auto">
            <a:xfrm rot="840000">
              <a:off x="5580551" y="2692606"/>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sp>
        <p:nvSpPr>
          <p:cNvPr id="43" name="Trapezium 3"/>
          <p:cNvSpPr/>
          <p:nvPr/>
        </p:nvSpPr>
        <p:spPr bwMode="auto">
          <a:xfrm>
            <a:off x="4692668" y="2570328"/>
            <a:ext cx="509631" cy="114236"/>
          </a:xfrm>
          <a:custGeom>
            <a:avLst/>
            <a:gdLst>
              <a:gd name="connsiteX0" fmla="*/ 0 w 587722"/>
              <a:gd name="connsiteY0" fmla="*/ 206626 h 206626"/>
              <a:gd name="connsiteX1" fmla="*/ 51657 w 587722"/>
              <a:gd name="connsiteY1" fmla="*/ 0 h 206626"/>
              <a:gd name="connsiteX2" fmla="*/ 536066 w 587722"/>
              <a:gd name="connsiteY2" fmla="*/ 0 h 206626"/>
              <a:gd name="connsiteX3" fmla="*/ 587722 w 587722"/>
              <a:gd name="connsiteY3" fmla="*/ 206626 h 206626"/>
              <a:gd name="connsiteX4" fmla="*/ 0 w 587722"/>
              <a:gd name="connsiteY4" fmla="*/ 206626 h 206626"/>
              <a:gd name="connsiteX0" fmla="*/ 0 w 587722"/>
              <a:gd name="connsiteY0" fmla="*/ 206626 h 249660"/>
              <a:gd name="connsiteX1" fmla="*/ 51657 w 587722"/>
              <a:gd name="connsiteY1" fmla="*/ 0 h 249660"/>
              <a:gd name="connsiteX2" fmla="*/ 536066 w 587722"/>
              <a:gd name="connsiteY2" fmla="*/ 0 h 249660"/>
              <a:gd name="connsiteX3" fmla="*/ 587722 w 587722"/>
              <a:gd name="connsiteY3" fmla="*/ 206626 h 249660"/>
              <a:gd name="connsiteX4" fmla="*/ 292500 w 587722"/>
              <a:gd name="connsiteY4" fmla="*/ 249468 h 249660"/>
              <a:gd name="connsiteX5" fmla="*/ 0 w 587722"/>
              <a:gd name="connsiteY5" fmla="*/ 206626 h 249660"/>
              <a:gd name="connsiteX0" fmla="*/ 0 w 560589"/>
              <a:gd name="connsiteY0" fmla="*/ 219705 h 249660"/>
              <a:gd name="connsiteX1" fmla="*/ 24524 w 560589"/>
              <a:gd name="connsiteY1" fmla="*/ 0 h 249660"/>
              <a:gd name="connsiteX2" fmla="*/ 508933 w 560589"/>
              <a:gd name="connsiteY2" fmla="*/ 0 h 249660"/>
              <a:gd name="connsiteX3" fmla="*/ 560589 w 560589"/>
              <a:gd name="connsiteY3" fmla="*/ 206626 h 249660"/>
              <a:gd name="connsiteX4" fmla="*/ 265367 w 560589"/>
              <a:gd name="connsiteY4" fmla="*/ 249468 h 249660"/>
              <a:gd name="connsiteX5" fmla="*/ 0 w 560589"/>
              <a:gd name="connsiteY5" fmla="*/ 219705 h 249660"/>
              <a:gd name="connsiteX0" fmla="*/ 0 w 549071"/>
              <a:gd name="connsiteY0" fmla="*/ 219705 h 249767"/>
              <a:gd name="connsiteX1" fmla="*/ 24524 w 549071"/>
              <a:gd name="connsiteY1" fmla="*/ 0 h 249767"/>
              <a:gd name="connsiteX2" fmla="*/ 508933 w 549071"/>
              <a:gd name="connsiteY2" fmla="*/ 0 h 249767"/>
              <a:gd name="connsiteX3" fmla="*/ 549071 w 549071"/>
              <a:gd name="connsiteY3" fmla="*/ 225316 h 249767"/>
              <a:gd name="connsiteX4" fmla="*/ 265367 w 549071"/>
              <a:gd name="connsiteY4" fmla="*/ 249468 h 249767"/>
              <a:gd name="connsiteX5" fmla="*/ 0 w 549071"/>
              <a:gd name="connsiteY5" fmla="*/ 219705 h 249767"/>
              <a:gd name="connsiteX0" fmla="*/ 0 w 549071"/>
              <a:gd name="connsiteY0" fmla="*/ 219705 h 249955"/>
              <a:gd name="connsiteX1" fmla="*/ 24524 w 549071"/>
              <a:gd name="connsiteY1" fmla="*/ 0 h 249955"/>
              <a:gd name="connsiteX2" fmla="*/ 508933 w 549071"/>
              <a:gd name="connsiteY2" fmla="*/ 0 h 249955"/>
              <a:gd name="connsiteX3" fmla="*/ 549071 w 549071"/>
              <a:gd name="connsiteY3" fmla="*/ 225316 h 249955"/>
              <a:gd name="connsiteX4" fmla="*/ 265367 w 549071"/>
              <a:gd name="connsiteY4" fmla="*/ 249468 h 249955"/>
              <a:gd name="connsiteX5" fmla="*/ 0 w 549071"/>
              <a:gd name="connsiteY5" fmla="*/ 219705 h 249955"/>
              <a:gd name="connsiteX0" fmla="*/ 0 w 549071"/>
              <a:gd name="connsiteY0" fmla="*/ 219705 h 249955"/>
              <a:gd name="connsiteX1" fmla="*/ 24524 w 549071"/>
              <a:gd name="connsiteY1" fmla="*/ 0 h 249955"/>
              <a:gd name="connsiteX2" fmla="*/ 508933 w 549071"/>
              <a:gd name="connsiteY2" fmla="*/ 0 h 249955"/>
              <a:gd name="connsiteX3" fmla="*/ 549071 w 549071"/>
              <a:gd name="connsiteY3" fmla="*/ 225316 h 249955"/>
              <a:gd name="connsiteX4" fmla="*/ 265367 w 549071"/>
              <a:gd name="connsiteY4" fmla="*/ 249468 h 249955"/>
              <a:gd name="connsiteX5" fmla="*/ 110276 w 549071"/>
              <a:gd name="connsiteY5" fmla="*/ 238238 h 249955"/>
              <a:gd name="connsiteX6" fmla="*/ 0 w 549071"/>
              <a:gd name="connsiteY6" fmla="*/ 219705 h 249955"/>
              <a:gd name="connsiteX0" fmla="*/ 0 w 552341"/>
              <a:gd name="connsiteY0" fmla="*/ 226488 h 249955"/>
              <a:gd name="connsiteX1" fmla="*/ 27794 w 552341"/>
              <a:gd name="connsiteY1" fmla="*/ 0 h 249955"/>
              <a:gd name="connsiteX2" fmla="*/ 512203 w 552341"/>
              <a:gd name="connsiteY2" fmla="*/ 0 h 249955"/>
              <a:gd name="connsiteX3" fmla="*/ 552341 w 552341"/>
              <a:gd name="connsiteY3" fmla="*/ 225316 h 249955"/>
              <a:gd name="connsiteX4" fmla="*/ 268637 w 552341"/>
              <a:gd name="connsiteY4" fmla="*/ 249468 h 249955"/>
              <a:gd name="connsiteX5" fmla="*/ 113546 w 552341"/>
              <a:gd name="connsiteY5" fmla="*/ 238238 h 249955"/>
              <a:gd name="connsiteX6" fmla="*/ 0 w 552341"/>
              <a:gd name="connsiteY6" fmla="*/ 226488 h 249955"/>
              <a:gd name="connsiteX0" fmla="*/ 0 w 552341"/>
              <a:gd name="connsiteY0" fmla="*/ 226601 h 250068"/>
              <a:gd name="connsiteX1" fmla="*/ 27794 w 552341"/>
              <a:gd name="connsiteY1" fmla="*/ 113 h 250068"/>
              <a:gd name="connsiteX2" fmla="*/ 280258 w 552341"/>
              <a:gd name="connsiteY2" fmla="*/ 5237 h 250068"/>
              <a:gd name="connsiteX3" fmla="*/ 512203 w 552341"/>
              <a:gd name="connsiteY3" fmla="*/ 113 h 250068"/>
              <a:gd name="connsiteX4" fmla="*/ 552341 w 552341"/>
              <a:gd name="connsiteY4" fmla="*/ 225429 h 250068"/>
              <a:gd name="connsiteX5" fmla="*/ 268637 w 552341"/>
              <a:gd name="connsiteY5" fmla="*/ 249581 h 250068"/>
              <a:gd name="connsiteX6" fmla="*/ 113546 w 552341"/>
              <a:gd name="connsiteY6" fmla="*/ 238351 h 250068"/>
              <a:gd name="connsiteX7" fmla="*/ 0 w 552341"/>
              <a:gd name="connsiteY7" fmla="*/ 226601 h 250068"/>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28099 h 251566"/>
              <a:gd name="connsiteX1" fmla="*/ 27794 w 552341"/>
              <a:gd name="connsiteY1" fmla="*/ 1611 h 251566"/>
              <a:gd name="connsiteX2" fmla="*/ 280258 w 552341"/>
              <a:gd name="connsiteY2" fmla="*/ 6735 h 251566"/>
              <a:gd name="connsiteX3" fmla="*/ 507128 w 552341"/>
              <a:gd name="connsiteY3" fmla="*/ 0 h 251566"/>
              <a:gd name="connsiteX4" fmla="*/ 552341 w 552341"/>
              <a:gd name="connsiteY4" fmla="*/ 226927 h 251566"/>
              <a:gd name="connsiteX5" fmla="*/ 268637 w 552341"/>
              <a:gd name="connsiteY5" fmla="*/ 251079 h 251566"/>
              <a:gd name="connsiteX6" fmla="*/ 113546 w 552341"/>
              <a:gd name="connsiteY6" fmla="*/ 239849 h 251566"/>
              <a:gd name="connsiteX7" fmla="*/ 0 w 552341"/>
              <a:gd name="connsiteY7" fmla="*/ 228099 h 251566"/>
              <a:gd name="connsiteX0" fmla="*/ 0 w 552341"/>
              <a:gd name="connsiteY0" fmla="*/ 231564 h 255031"/>
              <a:gd name="connsiteX1" fmla="*/ 27794 w 552341"/>
              <a:gd name="connsiteY1" fmla="*/ 5076 h 255031"/>
              <a:gd name="connsiteX2" fmla="*/ 280258 w 552341"/>
              <a:gd name="connsiteY2" fmla="*/ 10200 h 255031"/>
              <a:gd name="connsiteX3" fmla="*/ 513814 w 552341"/>
              <a:gd name="connsiteY3" fmla="*/ 0 h 255031"/>
              <a:gd name="connsiteX4" fmla="*/ 552341 w 552341"/>
              <a:gd name="connsiteY4" fmla="*/ 230392 h 255031"/>
              <a:gd name="connsiteX5" fmla="*/ 268637 w 552341"/>
              <a:gd name="connsiteY5" fmla="*/ 254544 h 255031"/>
              <a:gd name="connsiteX6" fmla="*/ 113546 w 552341"/>
              <a:gd name="connsiteY6" fmla="*/ 243314 h 255031"/>
              <a:gd name="connsiteX7" fmla="*/ 0 w 552341"/>
              <a:gd name="connsiteY7" fmla="*/ 231564 h 255031"/>
              <a:gd name="connsiteX0" fmla="*/ 0 w 552341"/>
              <a:gd name="connsiteY0" fmla="*/ 231564 h 255999"/>
              <a:gd name="connsiteX1" fmla="*/ 27794 w 552341"/>
              <a:gd name="connsiteY1" fmla="*/ 5076 h 255999"/>
              <a:gd name="connsiteX2" fmla="*/ 280258 w 552341"/>
              <a:gd name="connsiteY2" fmla="*/ 10200 h 255999"/>
              <a:gd name="connsiteX3" fmla="*/ 513814 w 552341"/>
              <a:gd name="connsiteY3" fmla="*/ 0 h 255999"/>
              <a:gd name="connsiteX4" fmla="*/ 552341 w 552341"/>
              <a:gd name="connsiteY4" fmla="*/ 230392 h 255999"/>
              <a:gd name="connsiteX5" fmla="*/ 268637 w 552341"/>
              <a:gd name="connsiteY5" fmla="*/ 254544 h 255999"/>
              <a:gd name="connsiteX6" fmla="*/ 113546 w 552341"/>
              <a:gd name="connsiteY6" fmla="*/ 243314 h 255999"/>
              <a:gd name="connsiteX7" fmla="*/ 0 w 552341"/>
              <a:gd name="connsiteY7" fmla="*/ 231564 h 255999"/>
              <a:gd name="connsiteX0" fmla="*/ 0 w 552341"/>
              <a:gd name="connsiteY0" fmla="*/ 231564 h 256754"/>
              <a:gd name="connsiteX1" fmla="*/ 27794 w 552341"/>
              <a:gd name="connsiteY1" fmla="*/ 5076 h 256754"/>
              <a:gd name="connsiteX2" fmla="*/ 280258 w 552341"/>
              <a:gd name="connsiteY2" fmla="*/ 10200 h 256754"/>
              <a:gd name="connsiteX3" fmla="*/ 513814 w 552341"/>
              <a:gd name="connsiteY3" fmla="*/ 0 h 256754"/>
              <a:gd name="connsiteX4" fmla="*/ 552341 w 552341"/>
              <a:gd name="connsiteY4" fmla="*/ 230392 h 256754"/>
              <a:gd name="connsiteX5" fmla="*/ 268637 w 552341"/>
              <a:gd name="connsiteY5" fmla="*/ 254544 h 256754"/>
              <a:gd name="connsiteX6" fmla="*/ 108568 w 552341"/>
              <a:gd name="connsiteY6" fmla="*/ 248438 h 256754"/>
              <a:gd name="connsiteX7" fmla="*/ 0 w 552341"/>
              <a:gd name="connsiteY7" fmla="*/ 231564 h 256754"/>
              <a:gd name="connsiteX0" fmla="*/ 0 w 552341"/>
              <a:gd name="connsiteY0" fmla="*/ 231564 h 255503"/>
              <a:gd name="connsiteX1" fmla="*/ 27794 w 552341"/>
              <a:gd name="connsiteY1" fmla="*/ 5076 h 255503"/>
              <a:gd name="connsiteX2" fmla="*/ 280258 w 552341"/>
              <a:gd name="connsiteY2" fmla="*/ 10200 h 255503"/>
              <a:gd name="connsiteX3" fmla="*/ 513814 w 552341"/>
              <a:gd name="connsiteY3" fmla="*/ 0 h 255503"/>
              <a:gd name="connsiteX4" fmla="*/ 552341 w 552341"/>
              <a:gd name="connsiteY4" fmla="*/ 230392 h 255503"/>
              <a:gd name="connsiteX5" fmla="*/ 266929 w 552341"/>
              <a:gd name="connsiteY5" fmla="*/ 252885 h 255503"/>
              <a:gd name="connsiteX6" fmla="*/ 108568 w 552341"/>
              <a:gd name="connsiteY6" fmla="*/ 248438 h 255503"/>
              <a:gd name="connsiteX7" fmla="*/ 0 w 552341"/>
              <a:gd name="connsiteY7" fmla="*/ 231564 h 25550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8568 w 552341"/>
              <a:gd name="connsiteY6" fmla="*/ 248438 h 253413"/>
              <a:gd name="connsiteX7" fmla="*/ 0 w 552341"/>
              <a:gd name="connsiteY7" fmla="*/ 231564 h 25341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6811 w 552341"/>
              <a:gd name="connsiteY6" fmla="*/ 243412 h 253413"/>
              <a:gd name="connsiteX7" fmla="*/ 0 w 552341"/>
              <a:gd name="connsiteY7" fmla="*/ 231564 h 253413"/>
              <a:gd name="connsiteX0" fmla="*/ 0 w 552341"/>
              <a:gd name="connsiteY0" fmla="*/ 231564 h 253413"/>
              <a:gd name="connsiteX1" fmla="*/ 27794 w 552341"/>
              <a:gd name="connsiteY1" fmla="*/ 5076 h 253413"/>
              <a:gd name="connsiteX2" fmla="*/ 280258 w 552341"/>
              <a:gd name="connsiteY2" fmla="*/ 10200 h 253413"/>
              <a:gd name="connsiteX3" fmla="*/ 513814 w 552341"/>
              <a:gd name="connsiteY3" fmla="*/ 0 h 253413"/>
              <a:gd name="connsiteX4" fmla="*/ 552341 w 552341"/>
              <a:gd name="connsiteY4" fmla="*/ 230392 h 253413"/>
              <a:gd name="connsiteX5" fmla="*/ 266929 w 552341"/>
              <a:gd name="connsiteY5" fmla="*/ 252885 h 253413"/>
              <a:gd name="connsiteX6" fmla="*/ 108568 w 552341"/>
              <a:gd name="connsiteY6" fmla="*/ 248438 h 253413"/>
              <a:gd name="connsiteX7" fmla="*/ 0 w 552341"/>
              <a:gd name="connsiteY7" fmla="*/ 231564 h 253413"/>
              <a:gd name="connsiteX0" fmla="*/ 0 w 552341"/>
              <a:gd name="connsiteY0" fmla="*/ 231319 h 253168"/>
              <a:gd name="connsiteX1" fmla="*/ 27794 w 552341"/>
              <a:gd name="connsiteY1" fmla="*/ 4831 h 253168"/>
              <a:gd name="connsiteX2" fmla="*/ 280258 w 552341"/>
              <a:gd name="connsiteY2" fmla="*/ 9955 h 253168"/>
              <a:gd name="connsiteX3" fmla="*/ 486355 w 552341"/>
              <a:gd name="connsiteY3" fmla="*/ 0 h 253168"/>
              <a:gd name="connsiteX4" fmla="*/ 552341 w 552341"/>
              <a:gd name="connsiteY4" fmla="*/ 230147 h 253168"/>
              <a:gd name="connsiteX5" fmla="*/ 266929 w 552341"/>
              <a:gd name="connsiteY5" fmla="*/ 252640 h 253168"/>
              <a:gd name="connsiteX6" fmla="*/ 108568 w 552341"/>
              <a:gd name="connsiteY6" fmla="*/ 248193 h 253168"/>
              <a:gd name="connsiteX7" fmla="*/ 0 w 552341"/>
              <a:gd name="connsiteY7" fmla="*/ 231319 h 253168"/>
              <a:gd name="connsiteX0" fmla="*/ 0 w 563403"/>
              <a:gd name="connsiteY0" fmla="*/ 228005 h 253168"/>
              <a:gd name="connsiteX1" fmla="*/ 38856 w 563403"/>
              <a:gd name="connsiteY1" fmla="*/ 4831 h 253168"/>
              <a:gd name="connsiteX2" fmla="*/ 291320 w 563403"/>
              <a:gd name="connsiteY2" fmla="*/ 9955 h 253168"/>
              <a:gd name="connsiteX3" fmla="*/ 497417 w 563403"/>
              <a:gd name="connsiteY3" fmla="*/ 0 h 253168"/>
              <a:gd name="connsiteX4" fmla="*/ 563403 w 563403"/>
              <a:gd name="connsiteY4" fmla="*/ 230147 h 253168"/>
              <a:gd name="connsiteX5" fmla="*/ 277991 w 563403"/>
              <a:gd name="connsiteY5" fmla="*/ 252640 h 253168"/>
              <a:gd name="connsiteX6" fmla="*/ 119630 w 563403"/>
              <a:gd name="connsiteY6" fmla="*/ 248193 h 253168"/>
              <a:gd name="connsiteX7" fmla="*/ 0 w 563403"/>
              <a:gd name="connsiteY7" fmla="*/ 228005 h 253168"/>
              <a:gd name="connsiteX0" fmla="*/ 0 w 563403"/>
              <a:gd name="connsiteY0" fmla="*/ 228367 h 253530"/>
              <a:gd name="connsiteX1" fmla="*/ 46973 w 563403"/>
              <a:gd name="connsiteY1" fmla="*/ 0 h 253530"/>
              <a:gd name="connsiteX2" fmla="*/ 291320 w 563403"/>
              <a:gd name="connsiteY2" fmla="*/ 10317 h 253530"/>
              <a:gd name="connsiteX3" fmla="*/ 497417 w 563403"/>
              <a:gd name="connsiteY3" fmla="*/ 362 h 253530"/>
              <a:gd name="connsiteX4" fmla="*/ 563403 w 563403"/>
              <a:gd name="connsiteY4" fmla="*/ 230509 h 253530"/>
              <a:gd name="connsiteX5" fmla="*/ 277991 w 563403"/>
              <a:gd name="connsiteY5" fmla="*/ 253002 h 253530"/>
              <a:gd name="connsiteX6" fmla="*/ 119630 w 563403"/>
              <a:gd name="connsiteY6" fmla="*/ 248555 h 253530"/>
              <a:gd name="connsiteX7" fmla="*/ 0 w 563403"/>
              <a:gd name="connsiteY7" fmla="*/ 228367 h 253530"/>
              <a:gd name="connsiteX0" fmla="*/ 0 w 563403"/>
              <a:gd name="connsiteY0" fmla="*/ 228367 h 253530"/>
              <a:gd name="connsiteX1" fmla="*/ 46973 w 563403"/>
              <a:gd name="connsiteY1" fmla="*/ 0 h 253530"/>
              <a:gd name="connsiteX2" fmla="*/ 291320 w 563403"/>
              <a:gd name="connsiteY2" fmla="*/ 10317 h 253530"/>
              <a:gd name="connsiteX3" fmla="*/ 497417 w 563403"/>
              <a:gd name="connsiteY3" fmla="*/ 362 h 253530"/>
              <a:gd name="connsiteX4" fmla="*/ 563403 w 563403"/>
              <a:gd name="connsiteY4" fmla="*/ 230509 h 253530"/>
              <a:gd name="connsiteX5" fmla="*/ 277991 w 563403"/>
              <a:gd name="connsiteY5" fmla="*/ 253002 h 253530"/>
              <a:gd name="connsiteX6" fmla="*/ 122336 w 563403"/>
              <a:gd name="connsiteY6" fmla="*/ 246824 h 253530"/>
              <a:gd name="connsiteX7" fmla="*/ 0 w 563403"/>
              <a:gd name="connsiteY7" fmla="*/ 228367 h 253530"/>
              <a:gd name="connsiteX0" fmla="*/ 0 w 563403"/>
              <a:gd name="connsiteY0" fmla="*/ 228367 h 248031"/>
              <a:gd name="connsiteX1" fmla="*/ 46973 w 563403"/>
              <a:gd name="connsiteY1" fmla="*/ 0 h 248031"/>
              <a:gd name="connsiteX2" fmla="*/ 291320 w 563403"/>
              <a:gd name="connsiteY2" fmla="*/ 10317 h 248031"/>
              <a:gd name="connsiteX3" fmla="*/ 497417 w 563403"/>
              <a:gd name="connsiteY3" fmla="*/ 362 h 248031"/>
              <a:gd name="connsiteX4" fmla="*/ 563403 w 563403"/>
              <a:gd name="connsiteY4" fmla="*/ 230509 h 248031"/>
              <a:gd name="connsiteX5" fmla="*/ 280220 w 563403"/>
              <a:gd name="connsiteY5" fmla="*/ 230792 h 248031"/>
              <a:gd name="connsiteX6" fmla="*/ 122336 w 563403"/>
              <a:gd name="connsiteY6" fmla="*/ 246824 h 248031"/>
              <a:gd name="connsiteX7" fmla="*/ 0 w 563403"/>
              <a:gd name="connsiteY7" fmla="*/ 228367 h 248031"/>
              <a:gd name="connsiteX0" fmla="*/ 0 w 540882"/>
              <a:gd name="connsiteY0" fmla="*/ 228367 h 248031"/>
              <a:gd name="connsiteX1" fmla="*/ 46973 w 540882"/>
              <a:gd name="connsiteY1" fmla="*/ 0 h 248031"/>
              <a:gd name="connsiteX2" fmla="*/ 291320 w 540882"/>
              <a:gd name="connsiteY2" fmla="*/ 10317 h 248031"/>
              <a:gd name="connsiteX3" fmla="*/ 497417 w 540882"/>
              <a:gd name="connsiteY3" fmla="*/ 362 h 248031"/>
              <a:gd name="connsiteX4" fmla="*/ 540882 w 540882"/>
              <a:gd name="connsiteY4" fmla="*/ 206816 h 248031"/>
              <a:gd name="connsiteX5" fmla="*/ 280220 w 540882"/>
              <a:gd name="connsiteY5" fmla="*/ 230792 h 248031"/>
              <a:gd name="connsiteX6" fmla="*/ 122336 w 540882"/>
              <a:gd name="connsiteY6" fmla="*/ 246824 h 248031"/>
              <a:gd name="connsiteX7" fmla="*/ 0 w 540882"/>
              <a:gd name="connsiteY7" fmla="*/ 228367 h 248031"/>
              <a:gd name="connsiteX0" fmla="*/ 1 w 535949"/>
              <a:gd name="connsiteY0" fmla="*/ 204426 h 248031"/>
              <a:gd name="connsiteX1" fmla="*/ 42040 w 535949"/>
              <a:gd name="connsiteY1" fmla="*/ 0 h 248031"/>
              <a:gd name="connsiteX2" fmla="*/ 286387 w 535949"/>
              <a:gd name="connsiteY2" fmla="*/ 10317 h 248031"/>
              <a:gd name="connsiteX3" fmla="*/ 492484 w 535949"/>
              <a:gd name="connsiteY3" fmla="*/ 362 h 248031"/>
              <a:gd name="connsiteX4" fmla="*/ 535949 w 535949"/>
              <a:gd name="connsiteY4" fmla="*/ 206816 h 248031"/>
              <a:gd name="connsiteX5" fmla="*/ 275287 w 535949"/>
              <a:gd name="connsiteY5" fmla="*/ 230792 h 248031"/>
              <a:gd name="connsiteX6" fmla="*/ 117403 w 535949"/>
              <a:gd name="connsiteY6" fmla="*/ 246824 h 248031"/>
              <a:gd name="connsiteX7" fmla="*/ 1 w 535949"/>
              <a:gd name="connsiteY7" fmla="*/ 204426 h 248031"/>
              <a:gd name="connsiteX0" fmla="*/ -1 w 560619"/>
              <a:gd name="connsiteY0" fmla="*/ 204426 h 248031"/>
              <a:gd name="connsiteX1" fmla="*/ 42038 w 560619"/>
              <a:gd name="connsiteY1" fmla="*/ 0 h 248031"/>
              <a:gd name="connsiteX2" fmla="*/ 286385 w 560619"/>
              <a:gd name="connsiteY2" fmla="*/ 10317 h 248031"/>
              <a:gd name="connsiteX3" fmla="*/ 492482 w 560619"/>
              <a:gd name="connsiteY3" fmla="*/ 362 h 248031"/>
              <a:gd name="connsiteX4" fmla="*/ 560619 w 560619"/>
              <a:gd name="connsiteY4" fmla="*/ 204888 h 248031"/>
              <a:gd name="connsiteX5" fmla="*/ 275285 w 560619"/>
              <a:gd name="connsiteY5" fmla="*/ 230792 h 248031"/>
              <a:gd name="connsiteX6" fmla="*/ 117401 w 560619"/>
              <a:gd name="connsiteY6" fmla="*/ 246824 h 248031"/>
              <a:gd name="connsiteX7" fmla="*/ -1 w 560619"/>
              <a:gd name="connsiteY7" fmla="*/ 204426 h 248031"/>
              <a:gd name="connsiteX0" fmla="*/ 1 w 560621"/>
              <a:gd name="connsiteY0" fmla="*/ 204426 h 236941"/>
              <a:gd name="connsiteX1" fmla="*/ 42040 w 560621"/>
              <a:gd name="connsiteY1" fmla="*/ 0 h 236941"/>
              <a:gd name="connsiteX2" fmla="*/ 286387 w 560621"/>
              <a:gd name="connsiteY2" fmla="*/ 10317 h 236941"/>
              <a:gd name="connsiteX3" fmla="*/ 492484 w 560621"/>
              <a:gd name="connsiteY3" fmla="*/ 362 h 236941"/>
              <a:gd name="connsiteX4" fmla="*/ 560621 w 560621"/>
              <a:gd name="connsiteY4" fmla="*/ 204888 h 236941"/>
              <a:gd name="connsiteX5" fmla="*/ 275287 w 560621"/>
              <a:gd name="connsiteY5" fmla="*/ 230792 h 236941"/>
              <a:gd name="connsiteX6" fmla="*/ 130855 w 560621"/>
              <a:gd name="connsiteY6" fmla="*/ 234755 h 236941"/>
              <a:gd name="connsiteX7" fmla="*/ 1 w 560621"/>
              <a:gd name="connsiteY7" fmla="*/ 204426 h 236941"/>
              <a:gd name="connsiteX0" fmla="*/ -1 w 560619"/>
              <a:gd name="connsiteY0" fmla="*/ 204426 h 243055"/>
              <a:gd name="connsiteX1" fmla="*/ 42038 w 560619"/>
              <a:gd name="connsiteY1" fmla="*/ 0 h 243055"/>
              <a:gd name="connsiteX2" fmla="*/ 286385 w 560619"/>
              <a:gd name="connsiteY2" fmla="*/ 10317 h 243055"/>
              <a:gd name="connsiteX3" fmla="*/ 492482 w 560619"/>
              <a:gd name="connsiteY3" fmla="*/ 362 h 243055"/>
              <a:gd name="connsiteX4" fmla="*/ 560619 w 560619"/>
              <a:gd name="connsiteY4" fmla="*/ 204888 h 243055"/>
              <a:gd name="connsiteX5" fmla="*/ 272817 w 560619"/>
              <a:gd name="connsiteY5" fmla="*/ 242761 h 243055"/>
              <a:gd name="connsiteX6" fmla="*/ 130853 w 560619"/>
              <a:gd name="connsiteY6" fmla="*/ 234755 h 243055"/>
              <a:gd name="connsiteX7" fmla="*/ -1 w 560619"/>
              <a:gd name="connsiteY7" fmla="*/ 204426 h 243055"/>
              <a:gd name="connsiteX0" fmla="*/ 1 w 560621"/>
              <a:gd name="connsiteY0" fmla="*/ 204426 h 243055"/>
              <a:gd name="connsiteX1" fmla="*/ 42040 w 560621"/>
              <a:gd name="connsiteY1" fmla="*/ 0 h 243055"/>
              <a:gd name="connsiteX2" fmla="*/ 286387 w 560621"/>
              <a:gd name="connsiteY2" fmla="*/ 10317 h 243055"/>
              <a:gd name="connsiteX3" fmla="*/ 492484 w 560621"/>
              <a:gd name="connsiteY3" fmla="*/ 362 h 243055"/>
              <a:gd name="connsiteX4" fmla="*/ 560621 w 560621"/>
              <a:gd name="connsiteY4" fmla="*/ 204888 h 243055"/>
              <a:gd name="connsiteX5" fmla="*/ 272819 w 560621"/>
              <a:gd name="connsiteY5" fmla="*/ 242761 h 243055"/>
              <a:gd name="connsiteX6" fmla="*/ 122659 w 560621"/>
              <a:gd name="connsiteY6" fmla="*/ 236534 h 243055"/>
              <a:gd name="connsiteX7" fmla="*/ 1 w 560621"/>
              <a:gd name="connsiteY7" fmla="*/ 204426 h 243055"/>
              <a:gd name="connsiteX0" fmla="*/ -1 w 560619"/>
              <a:gd name="connsiteY0" fmla="*/ 204426 h 243055"/>
              <a:gd name="connsiteX1" fmla="*/ 42038 w 560619"/>
              <a:gd name="connsiteY1" fmla="*/ 0 h 243055"/>
              <a:gd name="connsiteX2" fmla="*/ 286385 w 560619"/>
              <a:gd name="connsiteY2" fmla="*/ 10317 h 243055"/>
              <a:gd name="connsiteX3" fmla="*/ 492482 w 560619"/>
              <a:gd name="connsiteY3" fmla="*/ 362 h 243055"/>
              <a:gd name="connsiteX4" fmla="*/ 560619 w 560619"/>
              <a:gd name="connsiteY4" fmla="*/ 204888 h 243055"/>
              <a:gd name="connsiteX5" fmla="*/ 272817 w 560619"/>
              <a:gd name="connsiteY5" fmla="*/ 242761 h 243055"/>
              <a:gd name="connsiteX6" fmla="*/ 122657 w 560619"/>
              <a:gd name="connsiteY6" fmla="*/ 236534 h 243055"/>
              <a:gd name="connsiteX7" fmla="*/ -1 w 560619"/>
              <a:gd name="connsiteY7" fmla="*/ 204426 h 243055"/>
              <a:gd name="connsiteX0" fmla="*/ 1 w 560621"/>
              <a:gd name="connsiteY0" fmla="*/ 204426 h 243055"/>
              <a:gd name="connsiteX1" fmla="*/ 42040 w 560621"/>
              <a:gd name="connsiteY1" fmla="*/ 0 h 243055"/>
              <a:gd name="connsiteX2" fmla="*/ 286387 w 560621"/>
              <a:gd name="connsiteY2" fmla="*/ 10317 h 243055"/>
              <a:gd name="connsiteX3" fmla="*/ 492484 w 560621"/>
              <a:gd name="connsiteY3" fmla="*/ 362 h 243055"/>
              <a:gd name="connsiteX4" fmla="*/ 560621 w 560621"/>
              <a:gd name="connsiteY4" fmla="*/ 204888 h 243055"/>
              <a:gd name="connsiteX5" fmla="*/ 272819 w 560621"/>
              <a:gd name="connsiteY5" fmla="*/ 242761 h 243055"/>
              <a:gd name="connsiteX6" fmla="*/ 122659 w 560621"/>
              <a:gd name="connsiteY6" fmla="*/ 236534 h 243055"/>
              <a:gd name="connsiteX7" fmla="*/ 1 w 560621"/>
              <a:gd name="connsiteY7" fmla="*/ 204426 h 243055"/>
              <a:gd name="connsiteX0" fmla="*/ 0 w 562849"/>
              <a:gd name="connsiteY0" fmla="*/ 226634 h 243055"/>
              <a:gd name="connsiteX1" fmla="*/ 44268 w 562849"/>
              <a:gd name="connsiteY1" fmla="*/ 0 h 243055"/>
              <a:gd name="connsiteX2" fmla="*/ 288615 w 562849"/>
              <a:gd name="connsiteY2" fmla="*/ 10317 h 243055"/>
              <a:gd name="connsiteX3" fmla="*/ 494712 w 562849"/>
              <a:gd name="connsiteY3" fmla="*/ 362 h 243055"/>
              <a:gd name="connsiteX4" fmla="*/ 562849 w 562849"/>
              <a:gd name="connsiteY4" fmla="*/ 204888 h 243055"/>
              <a:gd name="connsiteX5" fmla="*/ 275047 w 562849"/>
              <a:gd name="connsiteY5" fmla="*/ 242761 h 243055"/>
              <a:gd name="connsiteX6" fmla="*/ 124887 w 562849"/>
              <a:gd name="connsiteY6" fmla="*/ 236534 h 243055"/>
              <a:gd name="connsiteX7" fmla="*/ 0 w 562849"/>
              <a:gd name="connsiteY7" fmla="*/ 226634 h 243055"/>
              <a:gd name="connsiteX0" fmla="*/ 0 w 562849"/>
              <a:gd name="connsiteY0" fmla="*/ 226634 h 242828"/>
              <a:gd name="connsiteX1" fmla="*/ 44268 w 562849"/>
              <a:gd name="connsiteY1" fmla="*/ 0 h 242828"/>
              <a:gd name="connsiteX2" fmla="*/ 288615 w 562849"/>
              <a:gd name="connsiteY2" fmla="*/ 10317 h 242828"/>
              <a:gd name="connsiteX3" fmla="*/ 494712 w 562849"/>
              <a:gd name="connsiteY3" fmla="*/ 362 h 242828"/>
              <a:gd name="connsiteX4" fmla="*/ 562849 w 562849"/>
              <a:gd name="connsiteY4" fmla="*/ 204888 h 242828"/>
              <a:gd name="connsiteX5" fmla="*/ 427756 w 562849"/>
              <a:gd name="connsiteY5" fmla="*/ 235132 h 242828"/>
              <a:gd name="connsiteX6" fmla="*/ 275047 w 562849"/>
              <a:gd name="connsiteY6" fmla="*/ 242761 h 242828"/>
              <a:gd name="connsiteX7" fmla="*/ 124887 w 562849"/>
              <a:gd name="connsiteY7" fmla="*/ 236534 h 242828"/>
              <a:gd name="connsiteX8" fmla="*/ 0 w 562849"/>
              <a:gd name="connsiteY8" fmla="*/ 226634 h 242828"/>
              <a:gd name="connsiteX0" fmla="*/ 0 w 560541"/>
              <a:gd name="connsiteY0" fmla="*/ 226634 h 242828"/>
              <a:gd name="connsiteX1" fmla="*/ 44268 w 560541"/>
              <a:gd name="connsiteY1" fmla="*/ 0 h 242828"/>
              <a:gd name="connsiteX2" fmla="*/ 288615 w 560541"/>
              <a:gd name="connsiteY2" fmla="*/ 10317 h 242828"/>
              <a:gd name="connsiteX3" fmla="*/ 494712 w 560541"/>
              <a:gd name="connsiteY3" fmla="*/ 362 h 242828"/>
              <a:gd name="connsiteX4" fmla="*/ 560542 w 560541"/>
              <a:gd name="connsiteY4" fmla="*/ 223685 h 242828"/>
              <a:gd name="connsiteX5" fmla="*/ 427756 w 560541"/>
              <a:gd name="connsiteY5" fmla="*/ 235132 h 242828"/>
              <a:gd name="connsiteX6" fmla="*/ 275047 w 560541"/>
              <a:gd name="connsiteY6" fmla="*/ 242761 h 242828"/>
              <a:gd name="connsiteX7" fmla="*/ 124887 w 560541"/>
              <a:gd name="connsiteY7" fmla="*/ 236534 h 242828"/>
              <a:gd name="connsiteX8" fmla="*/ 0 w 560541"/>
              <a:gd name="connsiteY8" fmla="*/ 226634 h 242828"/>
              <a:gd name="connsiteX0" fmla="*/ 0 w 560543"/>
              <a:gd name="connsiteY0" fmla="*/ 226634 h 242828"/>
              <a:gd name="connsiteX1" fmla="*/ 44268 w 560543"/>
              <a:gd name="connsiteY1" fmla="*/ 0 h 242828"/>
              <a:gd name="connsiteX2" fmla="*/ 288615 w 560543"/>
              <a:gd name="connsiteY2" fmla="*/ 10317 h 242828"/>
              <a:gd name="connsiteX3" fmla="*/ 494712 w 560543"/>
              <a:gd name="connsiteY3" fmla="*/ 362 h 242828"/>
              <a:gd name="connsiteX4" fmla="*/ 560542 w 560543"/>
              <a:gd name="connsiteY4" fmla="*/ 223685 h 242828"/>
              <a:gd name="connsiteX5" fmla="*/ 427756 w 560543"/>
              <a:gd name="connsiteY5" fmla="*/ 235132 h 242828"/>
              <a:gd name="connsiteX6" fmla="*/ 275047 w 560543"/>
              <a:gd name="connsiteY6" fmla="*/ 242761 h 242828"/>
              <a:gd name="connsiteX7" fmla="*/ 124887 w 560543"/>
              <a:gd name="connsiteY7" fmla="*/ 236534 h 242828"/>
              <a:gd name="connsiteX8" fmla="*/ 0 w 560543"/>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27756 w 560701"/>
              <a:gd name="connsiteY5" fmla="*/ 235132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828"/>
              <a:gd name="connsiteX1" fmla="*/ 44268 w 560701"/>
              <a:gd name="connsiteY1" fmla="*/ 0 h 242828"/>
              <a:gd name="connsiteX2" fmla="*/ 288615 w 560701"/>
              <a:gd name="connsiteY2" fmla="*/ 10317 h 242828"/>
              <a:gd name="connsiteX3" fmla="*/ 494712 w 560701"/>
              <a:gd name="connsiteY3" fmla="*/ 362 h 242828"/>
              <a:gd name="connsiteX4" fmla="*/ 560701 w 560701"/>
              <a:gd name="connsiteY4" fmla="*/ 230511 h 242828"/>
              <a:gd name="connsiteX5" fmla="*/ 430540 w 560701"/>
              <a:gd name="connsiteY5" fmla="*/ 236815 h 242828"/>
              <a:gd name="connsiteX6" fmla="*/ 275047 w 560701"/>
              <a:gd name="connsiteY6" fmla="*/ 242761 h 242828"/>
              <a:gd name="connsiteX7" fmla="*/ 124887 w 560701"/>
              <a:gd name="connsiteY7" fmla="*/ 236534 h 242828"/>
              <a:gd name="connsiteX8" fmla="*/ 0 w 560701"/>
              <a:gd name="connsiteY8" fmla="*/ 226634 h 242828"/>
              <a:gd name="connsiteX0" fmla="*/ 0 w 560701"/>
              <a:gd name="connsiteY0" fmla="*/ 226634 h 242767"/>
              <a:gd name="connsiteX1" fmla="*/ 44268 w 560701"/>
              <a:gd name="connsiteY1" fmla="*/ 0 h 242767"/>
              <a:gd name="connsiteX2" fmla="*/ 288615 w 560701"/>
              <a:gd name="connsiteY2" fmla="*/ 10317 h 242767"/>
              <a:gd name="connsiteX3" fmla="*/ 494712 w 560701"/>
              <a:gd name="connsiteY3" fmla="*/ 362 h 242767"/>
              <a:gd name="connsiteX4" fmla="*/ 560701 w 560701"/>
              <a:gd name="connsiteY4" fmla="*/ 230511 h 242767"/>
              <a:gd name="connsiteX5" fmla="*/ 430540 w 560701"/>
              <a:gd name="connsiteY5" fmla="*/ 236815 h 242767"/>
              <a:gd name="connsiteX6" fmla="*/ 275047 w 560701"/>
              <a:gd name="connsiteY6" fmla="*/ 242761 h 242767"/>
              <a:gd name="connsiteX7" fmla="*/ 124887 w 560701"/>
              <a:gd name="connsiteY7" fmla="*/ 236534 h 242767"/>
              <a:gd name="connsiteX8" fmla="*/ 0 w 560701"/>
              <a:gd name="connsiteY8" fmla="*/ 226634 h 242767"/>
              <a:gd name="connsiteX0" fmla="*/ 0 w 560701"/>
              <a:gd name="connsiteY0" fmla="*/ 226634 h 245430"/>
              <a:gd name="connsiteX1" fmla="*/ 44268 w 560701"/>
              <a:gd name="connsiteY1" fmla="*/ 0 h 245430"/>
              <a:gd name="connsiteX2" fmla="*/ 288615 w 560701"/>
              <a:gd name="connsiteY2" fmla="*/ 10317 h 245430"/>
              <a:gd name="connsiteX3" fmla="*/ 494712 w 560701"/>
              <a:gd name="connsiteY3" fmla="*/ 362 h 245430"/>
              <a:gd name="connsiteX4" fmla="*/ 560701 w 560701"/>
              <a:gd name="connsiteY4" fmla="*/ 230511 h 245430"/>
              <a:gd name="connsiteX5" fmla="*/ 430540 w 560701"/>
              <a:gd name="connsiteY5" fmla="*/ 236815 h 245430"/>
              <a:gd name="connsiteX6" fmla="*/ 275047 w 560701"/>
              <a:gd name="connsiteY6" fmla="*/ 242761 h 245430"/>
              <a:gd name="connsiteX7" fmla="*/ 122341 w 560701"/>
              <a:gd name="connsiteY7" fmla="*/ 245092 h 245430"/>
              <a:gd name="connsiteX8" fmla="*/ 0 w 560701"/>
              <a:gd name="connsiteY8" fmla="*/ 226634 h 245430"/>
              <a:gd name="connsiteX0" fmla="*/ 0 w 560701"/>
              <a:gd name="connsiteY0" fmla="*/ 226634 h 245430"/>
              <a:gd name="connsiteX1" fmla="*/ 44268 w 560701"/>
              <a:gd name="connsiteY1" fmla="*/ 0 h 245430"/>
              <a:gd name="connsiteX2" fmla="*/ 288615 w 560701"/>
              <a:gd name="connsiteY2" fmla="*/ 10317 h 245430"/>
              <a:gd name="connsiteX3" fmla="*/ 494712 w 560701"/>
              <a:gd name="connsiteY3" fmla="*/ 362 h 245430"/>
              <a:gd name="connsiteX4" fmla="*/ 560701 w 560701"/>
              <a:gd name="connsiteY4" fmla="*/ 230511 h 245430"/>
              <a:gd name="connsiteX5" fmla="*/ 430540 w 560701"/>
              <a:gd name="connsiteY5" fmla="*/ 236815 h 245430"/>
              <a:gd name="connsiteX6" fmla="*/ 275047 w 560701"/>
              <a:gd name="connsiteY6" fmla="*/ 242761 h 245430"/>
              <a:gd name="connsiteX7" fmla="*/ 122341 w 560701"/>
              <a:gd name="connsiteY7" fmla="*/ 245092 h 245430"/>
              <a:gd name="connsiteX8" fmla="*/ 0 w 560701"/>
              <a:gd name="connsiteY8" fmla="*/ 226634 h 245430"/>
              <a:gd name="connsiteX0" fmla="*/ 0 w 560701"/>
              <a:gd name="connsiteY0" fmla="*/ 226634 h 245431"/>
              <a:gd name="connsiteX1" fmla="*/ 44268 w 560701"/>
              <a:gd name="connsiteY1" fmla="*/ 0 h 245431"/>
              <a:gd name="connsiteX2" fmla="*/ 288615 w 560701"/>
              <a:gd name="connsiteY2" fmla="*/ 10317 h 245431"/>
              <a:gd name="connsiteX3" fmla="*/ 494712 w 560701"/>
              <a:gd name="connsiteY3" fmla="*/ 362 h 245431"/>
              <a:gd name="connsiteX4" fmla="*/ 560701 w 560701"/>
              <a:gd name="connsiteY4" fmla="*/ 230511 h 245431"/>
              <a:gd name="connsiteX5" fmla="*/ 430540 w 560701"/>
              <a:gd name="connsiteY5" fmla="*/ 236815 h 245431"/>
              <a:gd name="connsiteX6" fmla="*/ 275047 w 560701"/>
              <a:gd name="connsiteY6" fmla="*/ 242761 h 245431"/>
              <a:gd name="connsiteX7" fmla="*/ 122341 w 560701"/>
              <a:gd name="connsiteY7" fmla="*/ 245093 h 245431"/>
              <a:gd name="connsiteX8" fmla="*/ 0 w 560701"/>
              <a:gd name="connsiteY8" fmla="*/ 226634 h 245431"/>
              <a:gd name="connsiteX0" fmla="*/ 0 w 560701"/>
              <a:gd name="connsiteY0" fmla="*/ 226634 h 242765"/>
              <a:gd name="connsiteX1" fmla="*/ 44268 w 560701"/>
              <a:gd name="connsiteY1" fmla="*/ 0 h 242765"/>
              <a:gd name="connsiteX2" fmla="*/ 288615 w 560701"/>
              <a:gd name="connsiteY2" fmla="*/ 10317 h 242765"/>
              <a:gd name="connsiteX3" fmla="*/ 494712 w 560701"/>
              <a:gd name="connsiteY3" fmla="*/ 362 h 242765"/>
              <a:gd name="connsiteX4" fmla="*/ 560701 w 560701"/>
              <a:gd name="connsiteY4" fmla="*/ 230511 h 242765"/>
              <a:gd name="connsiteX5" fmla="*/ 430540 w 560701"/>
              <a:gd name="connsiteY5" fmla="*/ 236815 h 242765"/>
              <a:gd name="connsiteX6" fmla="*/ 275047 w 560701"/>
              <a:gd name="connsiteY6" fmla="*/ 242761 h 242765"/>
              <a:gd name="connsiteX7" fmla="*/ 127594 w 560701"/>
              <a:gd name="connsiteY7" fmla="*/ 234804 h 242765"/>
              <a:gd name="connsiteX8" fmla="*/ 0 w 560701"/>
              <a:gd name="connsiteY8" fmla="*/ 226634 h 242765"/>
              <a:gd name="connsiteX0" fmla="*/ 0 w 560701"/>
              <a:gd name="connsiteY0" fmla="*/ 226634 h 243013"/>
              <a:gd name="connsiteX1" fmla="*/ 44268 w 560701"/>
              <a:gd name="connsiteY1" fmla="*/ 0 h 243013"/>
              <a:gd name="connsiteX2" fmla="*/ 288615 w 560701"/>
              <a:gd name="connsiteY2" fmla="*/ 10317 h 243013"/>
              <a:gd name="connsiteX3" fmla="*/ 494712 w 560701"/>
              <a:gd name="connsiteY3" fmla="*/ 362 h 243013"/>
              <a:gd name="connsiteX4" fmla="*/ 560701 w 560701"/>
              <a:gd name="connsiteY4" fmla="*/ 230511 h 243013"/>
              <a:gd name="connsiteX5" fmla="*/ 430540 w 560701"/>
              <a:gd name="connsiteY5" fmla="*/ 236815 h 243013"/>
              <a:gd name="connsiteX6" fmla="*/ 275047 w 560701"/>
              <a:gd name="connsiteY6" fmla="*/ 242761 h 243013"/>
              <a:gd name="connsiteX7" fmla="*/ 127594 w 560701"/>
              <a:gd name="connsiteY7" fmla="*/ 234804 h 243013"/>
              <a:gd name="connsiteX8" fmla="*/ 0 w 560701"/>
              <a:gd name="connsiteY8" fmla="*/ 226634 h 243013"/>
              <a:gd name="connsiteX0" fmla="*/ 0 w 560701"/>
              <a:gd name="connsiteY0" fmla="*/ 226634 h 243013"/>
              <a:gd name="connsiteX1" fmla="*/ 44268 w 560701"/>
              <a:gd name="connsiteY1" fmla="*/ 0 h 243013"/>
              <a:gd name="connsiteX2" fmla="*/ 288615 w 560701"/>
              <a:gd name="connsiteY2" fmla="*/ 10317 h 243013"/>
              <a:gd name="connsiteX3" fmla="*/ 494712 w 560701"/>
              <a:gd name="connsiteY3" fmla="*/ 362 h 243013"/>
              <a:gd name="connsiteX4" fmla="*/ 560701 w 560701"/>
              <a:gd name="connsiteY4" fmla="*/ 230511 h 243013"/>
              <a:gd name="connsiteX5" fmla="*/ 430540 w 560701"/>
              <a:gd name="connsiteY5" fmla="*/ 236815 h 243013"/>
              <a:gd name="connsiteX6" fmla="*/ 275047 w 560701"/>
              <a:gd name="connsiteY6" fmla="*/ 242761 h 243013"/>
              <a:gd name="connsiteX7" fmla="*/ 127594 w 560701"/>
              <a:gd name="connsiteY7" fmla="*/ 234804 h 243013"/>
              <a:gd name="connsiteX8" fmla="*/ 0 w 560701"/>
              <a:gd name="connsiteY8" fmla="*/ 226634 h 243013"/>
              <a:gd name="connsiteX0" fmla="*/ 0 w 560701"/>
              <a:gd name="connsiteY0" fmla="*/ 226634 h 243003"/>
              <a:gd name="connsiteX1" fmla="*/ 44268 w 560701"/>
              <a:gd name="connsiteY1" fmla="*/ 0 h 243003"/>
              <a:gd name="connsiteX2" fmla="*/ 288615 w 560701"/>
              <a:gd name="connsiteY2" fmla="*/ 10317 h 243003"/>
              <a:gd name="connsiteX3" fmla="*/ 494712 w 560701"/>
              <a:gd name="connsiteY3" fmla="*/ 362 h 243003"/>
              <a:gd name="connsiteX4" fmla="*/ 560701 w 560701"/>
              <a:gd name="connsiteY4" fmla="*/ 230511 h 243003"/>
              <a:gd name="connsiteX5" fmla="*/ 430540 w 560701"/>
              <a:gd name="connsiteY5" fmla="*/ 236815 h 243003"/>
              <a:gd name="connsiteX6" fmla="*/ 275047 w 560701"/>
              <a:gd name="connsiteY6" fmla="*/ 242761 h 243003"/>
              <a:gd name="connsiteX7" fmla="*/ 133084 w 560701"/>
              <a:gd name="connsiteY7" fmla="*/ 234755 h 243003"/>
              <a:gd name="connsiteX8" fmla="*/ 0 w 560701"/>
              <a:gd name="connsiteY8" fmla="*/ 226634 h 243003"/>
              <a:gd name="connsiteX0" fmla="*/ 0 w 560701"/>
              <a:gd name="connsiteY0" fmla="*/ 226634 h 247634"/>
              <a:gd name="connsiteX1" fmla="*/ 44268 w 560701"/>
              <a:gd name="connsiteY1" fmla="*/ 0 h 247634"/>
              <a:gd name="connsiteX2" fmla="*/ 288615 w 560701"/>
              <a:gd name="connsiteY2" fmla="*/ 10317 h 247634"/>
              <a:gd name="connsiteX3" fmla="*/ 494712 w 560701"/>
              <a:gd name="connsiteY3" fmla="*/ 362 h 247634"/>
              <a:gd name="connsiteX4" fmla="*/ 560701 w 560701"/>
              <a:gd name="connsiteY4" fmla="*/ 230511 h 247634"/>
              <a:gd name="connsiteX5" fmla="*/ 430540 w 560701"/>
              <a:gd name="connsiteY5" fmla="*/ 236815 h 247634"/>
              <a:gd name="connsiteX6" fmla="*/ 275047 w 560701"/>
              <a:gd name="connsiteY6" fmla="*/ 242761 h 247634"/>
              <a:gd name="connsiteX7" fmla="*/ 130536 w 560701"/>
              <a:gd name="connsiteY7" fmla="*/ 243312 h 247634"/>
              <a:gd name="connsiteX8" fmla="*/ 0 w 560701"/>
              <a:gd name="connsiteY8" fmla="*/ 226634 h 24763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226634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226634 h 243864"/>
              <a:gd name="connsiteX0" fmla="*/ 0 w 560701"/>
              <a:gd name="connsiteY0" fmla="*/ 97867 h 243864"/>
              <a:gd name="connsiteX1" fmla="*/ 44268 w 560701"/>
              <a:gd name="connsiteY1" fmla="*/ 0 h 243864"/>
              <a:gd name="connsiteX2" fmla="*/ 288615 w 560701"/>
              <a:gd name="connsiteY2" fmla="*/ 10317 h 243864"/>
              <a:gd name="connsiteX3" fmla="*/ 494712 w 560701"/>
              <a:gd name="connsiteY3" fmla="*/ 362 h 243864"/>
              <a:gd name="connsiteX4" fmla="*/ 560701 w 560701"/>
              <a:gd name="connsiteY4" fmla="*/ 230511 h 243864"/>
              <a:gd name="connsiteX5" fmla="*/ 430540 w 560701"/>
              <a:gd name="connsiteY5" fmla="*/ 236815 h 243864"/>
              <a:gd name="connsiteX6" fmla="*/ 275047 w 560701"/>
              <a:gd name="connsiteY6" fmla="*/ 242761 h 243864"/>
              <a:gd name="connsiteX7" fmla="*/ 130536 w 560701"/>
              <a:gd name="connsiteY7" fmla="*/ 243312 h 243864"/>
              <a:gd name="connsiteX8" fmla="*/ 0 w 560701"/>
              <a:gd name="connsiteY8" fmla="*/ 97867 h 243864"/>
              <a:gd name="connsiteX0" fmla="*/ 0 w 537255"/>
              <a:gd name="connsiteY0" fmla="*/ 97867 h 243864"/>
              <a:gd name="connsiteX1" fmla="*/ 44268 w 537255"/>
              <a:gd name="connsiteY1" fmla="*/ 0 h 243864"/>
              <a:gd name="connsiteX2" fmla="*/ 288615 w 537255"/>
              <a:gd name="connsiteY2" fmla="*/ 10317 h 243864"/>
              <a:gd name="connsiteX3" fmla="*/ 494712 w 537255"/>
              <a:gd name="connsiteY3" fmla="*/ 362 h 243864"/>
              <a:gd name="connsiteX4" fmla="*/ 537255 w 537255"/>
              <a:gd name="connsiteY4" fmla="*/ 112043 h 243864"/>
              <a:gd name="connsiteX5" fmla="*/ 430540 w 537255"/>
              <a:gd name="connsiteY5" fmla="*/ 236815 h 243864"/>
              <a:gd name="connsiteX6" fmla="*/ 275047 w 537255"/>
              <a:gd name="connsiteY6" fmla="*/ 242761 h 243864"/>
              <a:gd name="connsiteX7" fmla="*/ 130536 w 537255"/>
              <a:gd name="connsiteY7" fmla="*/ 243312 h 243864"/>
              <a:gd name="connsiteX8" fmla="*/ 0 w 537255"/>
              <a:gd name="connsiteY8" fmla="*/ 97867 h 243864"/>
              <a:gd name="connsiteX0" fmla="*/ 0 w 523858"/>
              <a:gd name="connsiteY0" fmla="*/ 97867 h 243864"/>
              <a:gd name="connsiteX1" fmla="*/ 44268 w 523858"/>
              <a:gd name="connsiteY1" fmla="*/ 0 h 243864"/>
              <a:gd name="connsiteX2" fmla="*/ 288615 w 523858"/>
              <a:gd name="connsiteY2" fmla="*/ 10317 h 243864"/>
              <a:gd name="connsiteX3" fmla="*/ 494712 w 523858"/>
              <a:gd name="connsiteY3" fmla="*/ 362 h 243864"/>
              <a:gd name="connsiteX4" fmla="*/ 523858 w 523858"/>
              <a:gd name="connsiteY4" fmla="*/ 122345 h 243864"/>
              <a:gd name="connsiteX5" fmla="*/ 430540 w 523858"/>
              <a:gd name="connsiteY5" fmla="*/ 236815 h 243864"/>
              <a:gd name="connsiteX6" fmla="*/ 275047 w 523858"/>
              <a:gd name="connsiteY6" fmla="*/ 242761 h 243864"/>
              <a:gd name="connsiteX7" fmla="*/ 130536 w 523858"/>
              <a:gd name="connsiteY7" fmla="*/ 243312 h 243864"/>
              <a:gd name="connsiteX8" fmla="*/ 0 w 523858"/>
              <a:gd name="connsiteY8" fmla="*/ 97867 h 243864"/>
              <a:gd name="connsiteX0" fmla="*/ 0 w 523858"/>
              <a:gd name="connsiteY0" fmla="*/ 97867 h 242761"/>
              <a:gd name="connsiteX1" fmla="*/ 44268 w 523858"/>
              <a:gd name="connsiteY1" fmla="*/ 0 h 242761"/>
              <a:gd name="connsiteX2" fmla="*/ 288615 w 523858"/>
              <a:gd name="connsiteY2" fmla="*/ 10317 h 242761"/>
              <a:gd name="connsiteX3" fmla="*/ 494712 w 523858"/>
              <a:gd name="connsiteY3" fmla="*/ 362 h 242761"/>
              <a:gd name="connsiteX4" fmla="*/ 523858 w 523858"/>
              <a:gd name="connsiteY4" fmla="*/ 122345 h 242761"/>
              <a:gd name="connsiteX5" fmla="*/ 430540 w 523858"/>
              <a:gd name="connsiteY5" fmla="*/ 236815 h 242761"/>
              <a:gd name="connsiteX6" fmla="*/ 275047 w 523858"/>
              <a:gd name="connsiteY6" fmla="*/ 242761 h 242761"/>
              <a:gd name="connsiteX7" fmla="*/ 153981 w 523858"/>
              <a:gd name="connsiteY7" fmla="*/ 111969 h 242761"/>
              <a:gd name="connsiteX8" fmla="*/ 0 w 523858"/>
              <a:gd name="connsiteY8" fmla="*/ 97867 h 242761"/>
              <a:gd name="connsiteX0" fmla="*/ 0 w 523858"/>
              <a:gd name="connsiteY0" fmla="*/ 97867 h 236946"/>
              <a:gd name="connsiteX1" fmla="*/ 44268 w 523858"/>
              <a:gd name="connsiteY1" fmla="*/ 0 h 236946"/>
              <a:gd name="connsiteX2" fmla="*/ 288615 w 523858"/>
              <a:gd name="connsiteY2" fmla="*/ 10317 h 236946"/>
              <a:gd name="connsiteX3" fmla="*/ 494712 w 523858"/>
              <a:gd name="connsiteY3" fmla="*/ 362 h 236946"/>
              <a:gd name="connsiteX4" fmla="*/ 523858 w 523858"/>
              <a:gd name="connsiteY4" fmla="*/ 122345 h 236946"/>
              <a:gd name="connsiteX5" fmla="*/ 430540 w 523858"/>
              <a:gd name="connsiteY5" fmla="*/ 236815 h 236946"/>
              <a:gd name="connsiteX6" fmla="*/ 275046 w 523858"/>
              <a:gd name="connsiteY6" fmla="*/ 121718 h 236946"/>
              <a:gd name="connsiteX7" fmla="*/ 153981 w 523858"/>
              <a:gd name="connsiteY7" fmla="*/ 111969 h 236946"/>
              <a:gd name="connsiteX8" fmla="*/ 0 w 523858"/>
              <a:gd name="connsiteY8" fmla="*/ 97867 h 236946"/>
              <a:gd name="connsiteX0" fmla="*/ 0 w 523858"/>
              <a:gd name="connsiteY0" fmla="*/ 97867 h 124906"/>
              <a:gd name="connsiteX1" fmla="*/ 44268 w 523858"/>
              <a:gd name="connsiteY1" fmla="*/ 0 h 124906"/>
              <a:gd name="connsiteX2" fmla="*/ 288615 w 523858"/>
              <a:gd name="connsiteY2" fmla="*/ 10317 h 124906"/>
              <a:gd name="connsiteX3" fmla="*/ 494712 w 523858"/>
              <a:gd name="connsiteY3" fmla="*/ 362 h 124906"/>
              <a:gd name="connsiteX4" fmla="*/ 523858 w 523858"/>
              <a:gd name="connsiteY4" fmla="*/ 122345 h 124906"/>
              <a:gd name="connsiteX5" fmla="*/ 423841 w 523858"/>
              <a:gd name="connsiteY5" fmla="*/ 123499 h 124906"/>
              <a:gd name="connsiteX6" fmla="*/ 275046 w 523858"/>
              <a:gd name="connsiteY6" fmla="*/ 121718 h 124906"/>
              <a:gd name="connsiteX7" fmla="*/ 153981 w 523858"/>
              <a:gd name="connsiteY7" fmla="*/ 111969 h 124906"/>
              <a:gd name="connsiteX8" fmla="*/ 0 w 523858"/>
              <a:gd name="connsiteY8" fmla="*/ 97867 h 124906"/>
              <a:gd name="connsiteX0" fmla="*/ 0 w 523858"/>
              <a:gd name="connsiteY0" fmla="*/ 97867 h 124906"/>
              <a:gd name="connsiteX1" fmla="*/ 44268 w 523858"/>
              <a:gd name="connsiteY1" fmla="*/ 0 h 124906"/>
              <a:gd name="connsiteX2" fmla="*/ 288615 w 523858"/>
              <a:gd name="connsiteY2" fmla="*/ 10317 h 124906"/>
              <a:gd name="connsiteX3" fmla="*/ 494711 w 523858"/>
              <a:gd name="connsiteY3" fmla="*/ 8089 h 124906"/>
              <a:gd name="connsiteX4" fmla="*/ 523858 w 523858"/>
              <a:gd name="connsiteY4" fmla="*/ 122345 h 124906"/>
              <a:gd name="connsiteX5" fmla="*/ 423841 w 523858"/>
              <a:gd name="connsiteY5" fmla="*/ 123499 h 124906"/>
              <a:gd name="connsiteX6" fmla="*/ 275046 w 523858"/>
              <a:gd name="connsiteY6" fmla="*/ 121718 h 124906"/>
              <a:gd name="connsiteX7" fmla="*/ 153981 w 523858"/>
              <a:gd name="connsiteY7" fmla="*/ 111969 h 124906"/>
              <a:gd name="connsiteX8" fmla="*/ 0 w 523858"/>
              <a:gd name="connsiteY8" fmla="*/ 97867 h 124906"/>
              <a:gd name="connsiteX0" fmla="*/ 0 w 523858"/>
              <a:gd name="connsiteY0" fmla="*/ 97867 h 124343"/>
              <a:gd name="connsiteX1" fmla="*/ 44268 w 523858"/>
              <a:gd name="connsiteY1" fmla="*/ 0 h 124343"/>
              <a:gd name="connsiteX2" fmla="*/ 288615 w 523858"/>
              <a:gd name="connsiteY2" fmla="*/ 10317 h 124343"/>
              <a:gd name="connsiteX3" fmla="*/ 494711 w 523858"/>
              <a:gd name="connsiteY3" fmla="*/ 8089 h 124343"/>
              <a:gd name="connsiteX4" fmla="*/ 523858 w 523858"/>
              <a:gd name="connsiteY4" fmla="*/ 122345 h 124343"/>
              <a:gd name="connsiteX5" fmla="*/ 423841 w 523858"/>
              <a:gd name="connsiteY5" fmla="*/ 123499 h 124343"/>
              <a:gd name="connsiteX6" fmla="*/ 275046 w 523858"/>
              <a:gd name="connsiteY6" fmla="*/ 113992 h 124343"/>
              <a:gd name="connsiteX7" fmla="*/ 153981 w 523858"/>
              <a:gd name="connsiteY7" fmla="*/ 111969 h 124343"/>
              <a:gd name="connsiteX8" fmla="*/ 0 w 523858"/>
              <a:gd name="connsiteY8" fmla="*/ 97867 h 124343"/>
              <a:gd name="connsiteX0" fmla="*/ 0 w 523858"/>
              <a:gd name="connsiteY0" fmla="*/ 97867 h 124649"/>
              <a:gd name="connsiteX1" fmla="*/ 44268 w 523858"/>
              <a:gd name="connsiteY1" fmla="*/ 0 h 124649"/>
              <a:gd name="connsiteX2" fmla="*/ 288615 w 523858"/>
              <a:gd name="connsiteY2" fmla="*/ 10317 h 124649"/>
              <a:gd name="connsiteX3" fmla="*/ 494711 w 523858"/>
              <a:gd name="connsiteY3" fmla="*/ 8089 h 124649"/>
              <a:gd name="connsiteX4" fmla="*/ 523858 w 523858"/>
              <a:gd name="connsiteY4" fmla="*/ 122345 h 124649"/>
              <a:gd name="connsiteX5" fmla="*/ 423841 w 523858"/>
              <a:gd name="connsiteY5" fmla="*/ 123499 h 124649"/>
              <a:gd name="connsiteX6" fmla="*/ 281744 w 523858"/>
              <a:gd name="connsiteY6" fmla="*/ 119142 h 124649"/>
              <a:gd name="connsiteX7" fmla="*/ 153981 w 523858"/>
              <a:gd name="connsiteY7" fmla="*/ 111969 h 124649"/>
              <a:gd name="connsiteX8" fmla="*/ 0 w 523858"/>
              <a:gd name="connsiteY8" fmla="*/ 97867 h 124649"/>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53981 w 523858"/>
              <a:gd name="connsiteY7" fmla="*/ 111969 h 122345"/>
              <a:gd name="connsiteX8" fmla="*/ 0 w 523858"/>
              <a:gd name="connsiteY8" fmla="*/ 97867 h 122345"/>
              <a:gd name="connsiteX0" fmla="*/ 0 w 523858"/>
              <a:gd name="connsiteY0" fmla="*/ 97867 h 122345"/>
              <a:gd name="connsiteX1" fmla="*/ 44268 w 523858"/>
              <a:gd name="connsiteY1" fmla="*/ 0 h 122345"/>
              <a:gd name="connsiteX2" fmla="*/ 288615 w 523858"/>
              <a:gd name="connsiteY2" fmla="*/ 10317 h 122345"/>
              <a:gd name="connsiteX3" fmla="*/ 494711 w 523858"/>
              <a:gd name="connsiteY3" fmla="*/ 8089 h 122345"/>
              <a:gd name="connsiteX4" fmla="*/ 523858 w 523858"/>
              <a:gd name="connsiteY4" fmla="*/ 122345 h 122345"/>
              <a:gd name="connsiteX5" fmla="*/ 423841 w 523858"/>
              <a:gd name="connsiteY5" fmla="*/ 118348 h 122345"/>
              <a:gd name="connsiteX6" fmla="*/ 281744 w 523858"/>
              <a:gd name="connsiteY6" fmla="*/ 119142 h 122345"/>
              <a:gd name="connsiteX7" fmla="*/ 137234 w 523858"/>
              <a:gd name="connsiteY7" fmla="*/ 114544 h 122345"/>
              <a:gd name="connsiteX8" fmla="*/ 0 w 523858"/>
              <a:gd name="connsiteY8" fmla="*/ 97867 h 122345"/>
              <a:gd name="connsiteX0" fmla="*/ 0 w 536697"/>
              <a:gd name="connsiteY0" fmla="*/ 97867 h 120164"/>
              <a:gd name="connsiteX1" fmla="*/ 44268 w 536697"/>
              <a:gd name="connsiteY1" fmla="*/ 0 h 120164"/>
              <a:gd name="connsiteX2" fmla="*/ 288615 w 536697"/>
              <a:gd name="connsiteY2" fmla="*/ 10317 h 120164"/>
              <a:gd name="connsiteX3" fmla="*/ 494711 w 536697"/>
              <a:gd name="connsiteY3" fmla="*/ 8089 h 120164"/>
              <a:gd name="connsiteX4" fmla="*/ 536697 w 536697"/>
              <a:gd name="connsiteY4" fmla="*/ 112243 h 120164"/>
              <a:gd name="connsiteX5" fmla="*/ 423841 w 536697"/>
              <a:gd name="connsiteY5" fmla="*/ 118348 h 120164"/>
              <a:gd name="connsiteX6" fmla="*/ 281744 w 536697"/>
              <a:gd name="connsiteY6" fmla="*/ 119142 h 120164"/>
              <a:gd name="connsiteX7" fmla="*/ 137234 w 536697"/>
              <a:gd name="connsiteY7" fmla="*/ 114544 h 120164"/>
              <a:gd name="connsiteX8" fmla="*/ 0 w 536697"/>
              <a:gd name="connsiteY8" fmla="*/ 97867 h 120164"/>
              <a:gd name="connsiteX0" fmla="*/ 0 w 541832"/>
              <a:gd name="connsiteY0" fmla="*/ 107969 h 120164"/>
              <a:gd name="connsiteX1" fmla="*/ 49403 w 541832"/>
              <a:gd name="connsiteY1" fmla="*/ 0 h 120164"/>
              <a:gd name="connsiteX2" fmla="*/ 293750 w 541832"/>
              <a:gd name="connsiteY2" fmla="*/ 10317 h 120164"/>
              <a:gd name="connsiteX3" fmla="*/ 499846 w 541832"/>
              <a:gd name="connsiteY3" fmla="*/ 8089 h 120164"/>
              <a:gd name="connsiteX4" fmla="*/ 541832 w 541832"/>
              <a:gd name="connsiteY4" fmla="*/ 112243 h 120164"/>
              <a:gd name="connsiteX5" fmla="*/ 428976 w 541832"/>
              <a:gd name="connsiteY5" fmla="*/ 118348 h 120164"/>
              <a:gd name="connsiteX6" fmla="*/ 286879 w 541832"/>
              <a:gd name="connsiteY6" fmla="*/ 119142 h 120164"/>
              <a:gd name="connsiteX7" fmla="*/ 142369 w 541832"/>
              <a:gd name="connsiteY7" fmla="*/ 114544 h 120164"/>
              <a:gd name="connsiteX8" fmla="*/ 0 w 541832"/>
              <a:gd name="connsiteY8" fmla="*/ 107969 h 120164"/>
              <a:gd name="connsiteX0" fmla="*/ 0 w 541832"/>
              <a:gd name="connsiteY0" fmla="*/ 107969 h 120164"/>
              <a:gd name="connsiteX1" fmla="*/ 49403 w 541832"/>
              <a:gd name="connsiteY1" fmla="*/ 0 h 120164"/>
              <a:gd name="connsiteX2" fmla="*/ 293750 w 541832"/>
              <a:gd name="connsiteY2" fmla="*/ 10317 h 120164"/>
              <a:gd name="connsiteX3" fmla="*/ 499846 w 541832"/>
              <a:gd name="connsiteY3" fmla="*/ 8089 h 120164"/>
              <a:gd name="connsiteX4" fmla="*/ 541832 w 541832"/>
              <a:gd name="connsiteY4" fmla="*/ 112243 h 120164"/>
              <a:gd name="connsiteX5" fmla="*/ 428976 w 541832"/>
              <a:gd name="connsiteY5" fmla="*/ 118348 h 120164"/>
              <a:gd name="connsiteX6" fmla="*/ 286879 w 541832"/>
              <a:gd name="connsiteY6" fmla="*/ 119142 h 120164"/>
              <a:gd name="connsiteX7" fmla="*/ 142369 w 541832"/>
              <a:gd name="connsiteY7" fmla="*/ 114544 h 120164"/>
              <a:gd name="connsiteX8" fmla="*/ 0 w 541832"/>
              <a:gd name="connsiteY8" fmla="*/ 107969 h 120164"/>
              <a:gd name="connsiteX0" fmla="*/ 0 w 541832"/>
              <a:gd name="connsiteY0" fmla="*/ 102919 h 115114"/>
              <a:gd name="connsiteX1" fmla="*/ 41700 w 541832"/>
              <a:gd name="connsiteY1" fmla="*/ 0 h 115114"/>
              <a:gd name="connsiteX2" fmla="*/ 293750 w 541832"/>
              <a:gd name="connsiteY2" fmla="*/ 5267 h 115114"/>
              <a:gd name="connsiteX3" fmla="*/ 499846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2919 h 115114"/>
              <a:gd name="connsiteX1" fmla="*/ 41700 w 541832"/>
              <a:gd name="connsiteY1" fmla="*/ 0 h 115114"/>
              <a:gd name="connsiteX2" fmla="*/ 293750 w 541832"/>
              <a:gd name="connsiteY2" fmla="*/ 5267 h 115114"/>
              <a:gd name="connsiteX3" fmla="*/ 492144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2919 h 115114"/>
              <a:gd name="connsiteX1" fmla="*/ 41700 w 541832"/>
              <a:gd name="connsiteY1" fmla="*/ 0 h 115114"/>
              <a:gd name="connsiteX2" fmla="*/ 293750 w 541832"/>
              <a:gd name="connsiteY2" fmla="*/ 5267 h 115114"/>
              <a:gd name="connsiteX3" fmla="*/ 492144 w 541832"/>
              <a:gd name="connsiteY3" fmla="*/ 3039 h 115114"/>
              <a:gd name="connsiteX4" fmla="*/ 541832 w 541832"/>
              <a:gd name="connsiteY4" fmla="*/ 107193 h 115114"/>
              <a:gd name="connsiteX5" fmla="*/ 428976 w 541832"/>
              <a:gd name="connsiteY5" fmla="*/ 113298 h 115114"/>
              <a:gd name="connsiteX6" fmla="*/ 286879 w 541832"/>
              <a:gd name="connsiteY6" fmla="*/ 114092 h 115114"/>
              <a:gd name="connsiteX7" fmla="*/ 142369 w 541832"/>
              <a:gd name="connsiteY7" fmla="*/ 109494 h 115114"/>
              <a:gd name="connsiteX8" fmla="*/ 0 w 541832"/>
              <a:gd name="connsiteY8" fmla="*/ 102919 h 115114"/>
              <a:gd name="connsiteX0" fmla="*/ 0 w 541832"/>
              <a:gd name="connsiteY0" fmla="*/ 109982 h 122177"/>
              <a:gd name="connsiteX1" fmla="*/ 41700 w 541832"/>
              <a:gd name="connsiteY1" fmla="*/ 7063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9982 h 122177"/>
              <a:gd name="connsiteX0" fmla="*/ 0 w 541832"/>
              <a:gd name="connsiteY0" fmla="*/ 109982 h 122177"/>
              <a:gd name="connsiteX1" fmla="*/ 39132 w 541832"/>
              <a:gd name="connsiteY1" fmla="*/ 4537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9982 h 122177"/>
              <a:gd name="connsiteX0" fmla="*/ 0 w 541832"/>
              <a:gd name="connsiteY0" fmla="*/ 107456 h 122177"/>
              <a:gd name="connsiteX1" fmla="*/ 39132 w 541832"/>
              <a:gd name="connsiteY1" fmla="*/ 4537 h 122177"/>
              <a:gd name="connsiteX2" fmla="*/ 293750 w 541832"/>
              <a:gd name="connsiteY2" fmla="*/ 12330 h 122177"/>
              <a:gd name="connsiteX3" fmla="*/ 492144 w 541832"/>
              <a:gd name="connsiteY3" fmla="*/ 0 h 122177"/>
              <a:gd name="connsiteX4" fmla="*/ 541832 w 541832"/>
              <a:gd name="connsiteY4" fmla="*/ 114256 h 122177"/>
              <a:gd name="connsiteX5" fmla="*/ 428976 w 541832"/>
              <a:gd name="connsiteY5" fmla="*/ 120361 h 122177"/>
              <a:gd name="connsiteX6" fmla="*/ 286879 w 541832"/>
              <a:gd name="connsiteY6" fmla="*/ 121155 h 122177"/>
              <a:gd name="connsiteX7" fmla="*/ 142369 w 541832"/>
              <a:gd name="connsiteY7" fmla="*/ 116557 h 122177"/>
              <a:gd name="connsiteX8" fmla="*/ 0 w 541832"/>
              <a:gd name="connsiteY8" fmla="*/ 107456 h 122177"/>
              <a:gd name="connsiteX0" fmla="*/ 0 w 546968"/>
              <a:gd name="connsiteY0" fmla="*/ 107456 h 122177"/>
              <a:gd name="connsiteX1" fmla="*/ 39132 w 546968"/>
              <a:gd name="connsiteY1" fmla="*/ 4537 h 122177"/>
              <a:gd name="connsiteX2" fmla="*/ 293750 w 546968"/>
              <a:gd name="connsiteY2" fmla="*/ 12330 h 122177"/>
              <a:gd name="connsiteX3" fmla="*/ 492144 w 546968"/>
              <a:gd name="connsiteY3" fmla="*/ 0 h 122177"/>
              <a:gd name="connsiteX4" fmla="*/ 546968 w 546968"/>
              <a:gd name="connsiteY4" fmla="*/ 116781 h 122177"/>
              <a:gd name="connsiteX5" fmla="*/ 428976 w 546968"/>
              <a:gd name="connsiteY5" fmla="*/ 120361 h 122177"/>
              <a:gd name="connsiteX6" fmla="*/ 286879 w 546968"/>
              <a:gd name="connsiteY6" fmla="*/ 121155 h 122177"/>
              <a:gd name="connsiteX7" fmla="*/ 142369 w 546968"/>
              <a:gd name="connsiteY7" fmla="*/ 116557 h 122177"/>
              <a:gd name="connsiteX8" fmla="*/ 0 w 546968"/>
              <a:gd name="connsiteY8" fmla="*/ 107456 h 122177"/>
              <a:gd name="connsiteX0" fmla="*/ 0 w 546968"/>
              <a:gd name="connsiteY0" fmla="*/ 107456 h 122177"/>
              <a:gd name="connsiteX1" fmla="*/ 39132 w 546968"/>
              <a:gd name="connsiteY1" fmla="*/ 4537 h 122177"/>
              <a:gd name="connsiteX2" fmla="*/ 293750 w 546968"/>
              <a:gd name="connsiteY2" fmla="*/ 12330 h 122177"/>
              <a:gd name="connsiteX3" fmla="*/ 492144 w 546968"/>
              <a:gd name="connsiteY3" fmla="*/ 0 h 122177"/>
              <a:gd name="connsiteX4" fmla="*/ 546968 w 546968"/>
              <a:gd name="connsiteY4" fmla="*/ 114255 h 122177"/>
              <a:gd name="connsiteX5" fmla="*/ 428976 w 546968"/>
              <a:gd name="connsiteY5" fmla="*/ 120361 h 122177"/>
              <a:gd name="connsiteX6" fmla="*/ 286879 w 546968"/>
              <a:gd name="connsiteY6" fmla="*/ 121155 h 122177"/>
              <a:gd name="connsiteX7" fmla="*/ 142369 w 546968"/>
              <a:gd name="connsiteY7" fmla="*/ 116557 h 122177"/>
              <a:gd name="connsiteX8" fmla="*/ 0 w 546968"/>
              <a:gd name="connsiteY8" fmla="*/ 107456 h 122177"/>
              <a:gd name="connsiteX0" fmla="*/ 0 w 546968"/>
              <a:gd name="connsiteY0" fmla="*/ 107456 h 121155"/>
              <a:gd name="connsiteX1" fmla="*/ 39132 w 546968"/>
              <a:gd name="connsiteY1" fmla="*/ 4537 h 121155"/>
              <a:gd name="connsiteX2" fmla="*/ 293750 w 546968"/>
              <a:gd name="connsiteY2" fmla="*/ 12330 h 121155"/>
              <a:gd name="connsiteX3" fmla="*/ 492144 w 546968"/>
              <a:gd name="connsiteY3" fmla="*/ 0 h 121155"/>
              <a:gd name="connsiteX4" fmla="*/ 546968 w 546968"/>
              <a:gd name="connsiteY4" fmla="*/ 114255 h 121155"/>
              <a:gd name="connsiteX5" fmla="*/ 431545 w 546968"/>
              <a:gd name="connsiteY5" fmla="*/ 117836 h 121155"/>
              <a:gd name="connsiteX6" fmla="*/ 286879 w 546968"/>
              <a:gd name="connsiteY6" fmla="*/ 121155 h 121155"/>
              <a:gd name="connsiteX7" fmla="*/ 142369 w 546968"/>
              <a:gd name="connsiteY7" fmla="*/ 116557 h 121155"/>
              <a:gd name="connsiteX8" fmla="*/ 0 w 546968"/>
              <a:gd name="connsiteY8" fmla="*/ 107456 h 121155"/>
              <a:gd name="connsiteX0" fmla="*/ 0 w 549535"/>
              <a:gd name="connsiteY0" fmla="*/ 107456 h 121155"/>
              <a:gd name="connsiteX1" fmla="*/ 39132 w 549535"/>
              <a:gd name="connsiteY1" fmla="*/ 4537 h 121155"/>
              <a:gd name="connsiteX2" fmla="*/ 293750 w 549535"/>
              <a:gd name="connsiteY2" fmla="*/ 12330 h 121155"/>
              <a:gd name="connsiteX3" fmla="*/ 492144 w 549535"/>
              <a:gd name="connsiteY3" fmla="*/ 0 h 121155"/>
              <a:gd name="connsiteX4" fmla="*/ 549535 w 549535"/>
              <a:gd name="connsiteY4" fmla="*/ 109203 h 121155"/>
              <a:gd name="connsiteX5" fmla="*/ 431545 w 549535"/>
              <a:gd name="connsiteY5" fmla="*/ 117836 h 121155"/>
              <a:gd name="connsiteX6" fmla="*/ 286879 w 549535"/>
              <a:gd name="connsiteY6" fmla="*/ 121155 h 121155"/>
              <a:gd name="connsiteX7" fmla="*/ 142369 w 549535"/>
              <a:gd name="connsiteY7" fmla="*/ 116557 h 121155"/>
              <a:gd name="connsiteX8" fmla="*/ 0 w 549535"/>
              <a:gd name="connsiteY8" fmla="*/ 107456 h 12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535" h="121155">
                <a:moveTo>
                  <a:pt x="0" y="107456"/>
                </a:moveTo>
                <a:lnTo>
                  <a:pt x="39132" y="4537"/>
                </a:lnTo>
                <a:cubicBezTo>
                  <a:pt x="118878" y="11922"/>
                  <a:pt x="209075" y="13436"/>
                  <a:pt x="293750" y="12330"/>
                </a:cubicBezTo>
                <a:cubicBezTo>
                  <a:pt x="369373" y="10085"/>
                  <a:pt x="412451" y="4027"/>
                  <a:pt x="492144" y="0"/>
                </a:cubicBezTo>
                <a:lnTo>
                  <a:pt x="549535" y="109203"/>
                </a:lnTo>
                <a:cubicBezTo>
                  <a:pt x="545115" y="103607"/>
                  <a:pt x="474181" y="118401"/>
                  <a:pt x="431545" y="117836"/>
                </a:cubicBezTo>
                <a:cubicBezTo>
                  <a:pt x="375301" y="122516"/>
                  <a:pt x="336853" y="118935"/>
                  <a:pt x="286879" y="121155"/>
                </a:cubicBezTo>
                <a:lnTo>
                  <a:pt x="142369" y="116557"/>
                </a:lnTo>
                <a:cubicBezTo>
                  <a:pt x="82381" y="111143"/>
                  <a:pt x="40886" y="113107"/>
                  <a:pt x="0" y="107456"/>
                </a:cubicBezTo>
                <a:close/>
              </a:path>
            </a:pathLst>
          </a:custGeom>
          <a:solidFill>
            <a:srgbClr val="99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44" name="Line 83"/>
          <p:cNvSpPr>
            <a:spLocks noChangeShapeType="1"/>
          </p:cNvSpPr>
          <p:nvPr/>
        </p:nvSpPr>
        <p:spPr bwMode="auto">
          <a:xfrm rot="1549073">
            <a:off x="4950841" y="2331310"/>
            <a:ext cx="328955" cy="28362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45" name="Line 83"/>
          <p:cNvSpPr>
            <a:spLocks noChangeShapeType="1"/>
          </p:cNvSpPr>
          <p:nvPr/>
        </p:nvSpPr>
        <p:spPr bwMode="auto">
          <a:xfrm rot="1549073">
            <a:off x="4760938" y="2245893"/>
            <a:ext cx="28509" cy="4379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nvGrpSpPr>
          <p:cNvPr id="46" name="Groep 26"/>
          <p:cNvGrpSpPr/>
          <p:nvPr/>
        </p:nvGrpSpPr>
        <p:grpSpPr>
          <a:xfrm>
            <a:off x="3501520" y="2025321"/>
            <a:ext cx="327334" cy="338554"/>
            <a:chOff x="3206275" y="2402876"/>
            <a:chExt cx="327334" cy="338554"/>
          </a:xfrm>
        </p:grpSpPr>
        <p:sp>
          <p:nvSpPr>
            <p:cNvPr id="47" name="Line 85"/>
            <p:cNvSpPr>
              <a:spLocks noChangeShapeType="1"/>
            </p:cNvSpPr>
            <p:nvPr/>
          </p:nvSpPr>
          <p:spPr bwMode="auto">
            <a:xfrm rot="-240000">
              <a:off x="3296788" y="2470329"/>
              <a:ext cx="139600" cy="2214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48" name="Text Box 93"/>
            <p:cNvSpPr txBox="1">
              <a:spLocks noChangeArrowheads="1"/>
            </p:cNvSpPr>
            <p:nvPr/>
          </p:nvSpPr>
          <p:spPr bwMode="auto">
            <a:xfrm rot="21060000">
              <a:off x="3206275" y="2402876"/>
              <a:ext cx="327334" cy="338554"/>
            </a:xfrm>
            <a:prstGeom prst="rect">
              <a:avLst/>
            </a:prstGeom>
            <a:noFill/>
            <a:ln>
              <a:solidFill>
                <a:schemeClr val="tx1"/>
              </a:solidFill>
            </a:ln>
            <a:effectLst/>
            <a:scene3d>
              <a:camera prst="orthographicFront">
                <a:rot lat="2400000" lon="600000" rev="60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smtClean="0">
                  <a:latin typeface="Huawei Sans" panose="020C0503030203020204" pitchFamily="34" charset="0"/>
                </a:rPr>
                <a:t>A</a:t>
              </a:r>
              <a:endParaRPr lang="en-US" sz="1600" b="1" dirty="0">
                <a:latin typeface="Huawei Sans" panose="020C0503030203020204" pitchFamily="34" charset="0"/>
              </a:endParaRPr>
            </a:p>
          </p:txBody>
        </p:sp>
        <p:cxnSp>
          <p:nvCxnSpPr>
            <p:cNvPr id="49" name="Rechte verbindingslijn 18"/>
            <p:cNvCxnSpPr/>
            <p:nvPr/>
          </p:nvCxnSpPr>
          <p:spPr bwMode="auto">
            <a:xfrm rot="120000" flipH="1">
              <a:off x="3370411" y="2686840"/>
              <a:ext cx="137476" cy="357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grpSp>
        <p:nvGrpSpPr>
          <p:cNvPr id="50" name="Groep 175"/>
          <p:cNvGrpSpPr/>
          <p:nvPr/>
        </p:nvGrpSpPr>
        <p:grpSpPr>
          <a:xfrm>
            <a:off x="3502924" y="2631781"/>
            <a:ext cx="312906" cy="338554"/>
            <a:chOff x="3218251" y="2402876"/>
            <a:chExt cx="312906" cy="338554"/>
          </a:xfrm>
        </p:grpSpPr>
        <p:sp>
          <p:nvSpPr>
            <p:cNvPr id="51"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52" name="Text Box 93"/>
            <p:cNvSpPr txBox="1">
              <a:spLocks noChangeArrowheads="1"/>
            </p:cNvSpPr>
            <p:nvPr/>
          </p:nvSpPr>
          <p:spPr bwMode="auto">
            <a:xfrm rot="21060000">
              <a:off x="3218251" y="2402876"/>
              <a:ext cx="312906"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smtClean="0">
                  <a:latin typeface="Huawei Sans" panose="020C0503030203020204" pitchFamily="34" charset="0"/>
                </a:rPr>
                <a:t>B</a:t>
              </a:r>
              <a:endParaRPr lang="en-US" altLang="nl-NL" sz="1600" b="1" dirty="0">
                <a:latin typeface="Huawei Sans" panose="020C0503030203020204" pitchFamily="34" charset="0"/>
              </a:endParaRPr>
            </a:p>
          </p:txBody>
        </p:sp>
        <p:cxnSp>
          <p:nvCxnSpPr>
            <p:cNvPr id="53" name="Rechte verbindingslijn 178"/>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54" name="Oval 15"/>
          <p:cNvSpPr>
            <a:spLocks noChangeArrowheads="1"/>
          </p:cNvSpPr>
          <p:nvPr/>
        </p:nvSpPr>
        <p:spPr bwMode="auto">
          <a:xfrm>
            <a:off x="3766284" y="2354599"/>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55" name="Rechthoek 39"/>
          <p:cNvSpPr/>
          <p:nvPr/>
        </p:nvSpPr>
        <p:spPr bwMode="auto">
          <a:xfrm rot="840000">
            <a:off x="6006542" y="3059590"/>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nvGrpSpPr>
          <p:cNvPr id="56" name="Groep 285"/>
          <p:cNvGrpSpPr/>
          <p:nvPr/>
        </p:nvGrpSpPr>
        <p:grpSpPr>
          <a:xfrm>
            <a:off x="3491962" y="3231221"/>
            <a:ext cx="314510" cy="338554"/>
            <a:chOff x="3217449" y="2402876"/>
            <a:chExt cx="314510" cy="338554"/>
          </a:xfrm>
        </p:grpSpPr>
        <p:sp>
          <p:nvSpPr>
            <p:cNvPr id="57"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58" name="Text Box 93"/>
            <p:cNvSpPr txBox="1">
              <a:spLocks noChangeArrowheads="1"/>
            </p:cNvSpPr>
            <p:nvPr/>
          </p:nvSpPr>
          <p:spPr bwMode="auto">
            <a:xfrm rot="21060000">
              <a:off x="3217449" y="2402876"/>
              <a:ext cx="314510"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smtClean="0">
                  <a:latin typeface="Huawei Sans" panose="020C0503030203020204" pitchFamily="34" charset="0"/>
                </a:rPr>
                <a:t>C</a:t>
              </a:r>
              <a:endParaRPr lang="en-US" altLang="nl-NL" sz="1600" b="1" dirty="0">
                <a:latin typeface="Huawei Sans" panose="020C0503030203020204" pitchFamily="34" charset="0"/>
              </a:endParaRPr>
            </a:p>
          </p:txBody>
        </p:sp>
        <p:cxnSp>
          <p:nvCxnSpPr>
            <p:cNvPr id="59" name="Rechte verbindingslijn 293"/>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0" name="Oval 15"/>
          <p:cNvSpPr>
            <a:spLocks noChangeArrowheads="1"/>
          </p:cNvSpPr>
          <p:nvPr/>
        </p:nvSpPr>
        <p:spPr bwMode="auto">
          <a:xfrm>
            <a:off x="3756124" y="2954039"/>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1" name="Rechthoek 39"/>
          <p:cNvSpPr/>
          <p:nvPr/>
        </p:nvSpPr>
        <p:spPr bwMode="auto">
          <a:xfrm rot="840000">
            <a:off x="5996382" y="3659030"/>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nvGrpSpPr>
          <p:cNvPr id="62" name="Groep 298"/>
          <p:cNvGrpSpPr/>
          <p:nvPr/>
        </p:nvGrpSpPr>
        <p:grpSpPr>
          <a:xfrm>
            <a:off x="3490901" y="3830661"/>
            <a:ext cx="336952" cy="338554"/>
            <a:chOff x="3206228" y="2402876"/>
            <a:chExt cx="336952" cy="338554"/>
          </a:xfrm>
        </p:grpSpPr>
        <p:sp>
          <p:nvSpPr>
            <p:cNvPr id="63" name="Line 85"/>
            <p:cNvSpPr>
              <a:spLocks noChangeShapeType="1"/>
            </p:cNvSpPr>
            <p:nvPr/>
          </p:nvSpPr>
          <p:spPr bwMode="auto">
            <a:xfrm rot="21360000">
              <a:off x="3307130" y="2476867"/>
              <a:ext cx="129485" cy="1524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64" name="Text Box 93"/>
            <p:cNvSpPr txBox="1">
              <a:spLocks noChangeArrowheads="1"/>
            </p:cNvSpPr>
            <p:nvPr/>
          </p:nvSpPr>
          <p:spPr bwMode="auto">
            <a:xfrm rot="21060000">
              <a:off x="3206228" y="2402876"/>
              <a:ext cx="336952" cy="338554"/>
            </a:xfrm>
            <a:prstGeom prst="rect">
              <a:avLst/>
            </a:prstGeom>
            <a:noFill/>
            <a:ln>
              <a:solidFill>
                <a:schemeClr val="tx1"/>
              </a:solidFill>
            </a:ln>
            <a:effectLst/>
            <a:scene3d>
              <a:camera prst="orthographicFront">
                <a:rot lat="2400000" lon="600000" rev="840000"/>
              </a:camera>
              <a:lightRig rig="threePt" dir="t"/>
            </a:scene3d>
            <a:sp3d z="50800"/>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r>
                <a:rPr lang="en-US" sz="1600" b="1" dirty="0" smtClean="0">
                  <a:latin typeface="Huawei Sans" panose="020C0503030203020204" pitchFamily="34" charset="0"/>
                </a:rPr>
                <a:t>D</a:t>
              </a:r>
              <a:endParaRPr lang="en-US" altLang="nl-NL" sz="1600" b="1" dirty="0">
                <a:latin typeface="Huawei Sans" panose="020C0503030203020204" pitchFamily="34" charset="0"/>
              </a:endParaRPr>
            </a:p>
          </p:txBody>
        </p:sp>
        <p:cxnSp>
          <p:nvCxnSpPr>
            <p:cNvPr id="65" name="Rechte verbindingslijn 306"/>
            <p:cNvCxnSpPr/>
            <p:nvPr/>
          </p:nvCxnSpPr>
          <p:spPr bwMode="auto">
            <a:xfrm flipH="1">
              <a:off x="3369828" y="2687850"/>
              <a:ext cx="149214" cy="3236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66" name="Oval 15"/>
          <p:cNvSpPr>
            <a:spLocks noChangeArrowheads="1"/>
          </p:cNvSpPr>
          <p:nvPr/>
        </p:nvSpPr>
        <p:spPr bwMode="auto">
          <a:xfrm>
            <a:off x="3766284" y="3553479"/>
            <a:ext cx="2416999" cy="771231"/>
          </a:xfrm>
          <a:prstGeom prst="arc">
            <a:avLst>
              <a:gd name="adj1" fmla="val 21285021"/>
              <a:gd name="adj2" fmla="val 275794"/>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7" name="Rechthoek 39"/>
          <p:cNvSpPr/>
          <p:nvPr/>
        </p:nvSpPr>
        <p:spPr bwMode="auto">
          <a:xfrm rot="840000">
            <a:off x="6006542" y="4258470"/>
            <a:ext cx="1657474" cy="43015"/>
          </a:xfrm>
          <a:custGeom>
            <a:avLst/>
            <a:gdLst>
              <a:gd name="connsiteX0" fmla="*/ 0 w 1645920"/>
              <a:gd name="connsiteY0" fmla="*/ 0 h 45895"/>
              <a:gd name="connsiteX1" fmla="*/ 1645920 w 1645920"/>
              <a:gd name="connsiteY1" fmla="*/ 0 h 45895"/>
              <a:gd name="connsiteX2" fmla="*/ 1645920 w 1645920"/>
              <a:gd name="connsiteY2" fmla="*/ 45895 h 45895"/>
              <a:gd name="connsiteX3" fmla="*/ 0 w 1645920"/>
              <a:gd name="connsiteY3" fmla="*/ 45895 h 45895"/>
              <a:gd name="connsiteX4" fmla="*/ 0 w 1645920"/>
              <a:gd name="connsiteY4" fmla="*/ 0 h 45895"/>
              <a:gd name="connsiteX0" fmla="*/ 0 w 1664392"/>
              <a:gd name="connsiteY0" fmla="*/ 0 h 60922"/>
              <a:gd name="connsiteX1" fmla="*/ 1645920 w 1664392"/>
              <a:gd name="connsiteY1" fmla="*/ 0 h 60922"/>
              <a:gd name="connsiteX2" fmla="*/ 1664392 w 1664392"/>
              <a:gd name="connsiteY2" fmla="*/ 60922 h 60922"/>
              <a:gd name="connsiteX3" fmla="*/ 0 w 1664392"/>
              <a:gd name="connsiteY3" fmla="*/ 45895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13870 w 1664392"/>
              <a:gd name="connsiteY3" fmla="*/ 32620 h 60922"/>
              <a:gd name="connsiteX4" fmla="*/ 0 w 1664392"/>
              <a:gd name="connsiteY4" fmla="*/ 0 h 60922"/>
              <a:gd name="connsiteX0" fmla="*/ 0 w 1664392"/>
              <a:gd name="connsiteY0" fmla="*/ 0 h 60922"/>
              <a:gd name="connsiteX1" fmla="*/ 1645920 w 1664392"/>
              <a:gd name="connsiteY1" fmla="*/ 0 h 60922"/>
              <a:gd name="connsiteX2" fmla="*/ 1664392 w 1664392"/>
              <a:gd name="connsiteY2" fmla="*/ 60922 h 60922"/>
              <a:gd name="connsiteX3" fmla="*/ 6362 w 1664392"/>
              <a:gd name="connsiteY3" fmla="*/ 32037 h 60922"/>
              <a:gd name="connsiteX4" fmla="*/ 0 w 1664392"/>
              <a:gd name="connsiteY4" fmla="*/ 0 h 60922"/>
              <a:gd name="connsiteX0" fmla="*/ 0 w 1665544"/>
              <a:gd name="connsiteY0" fmla="*/ 0 h 65543"/>
              <a:gd name="connsiteX1" fmla="*/ 1647072 w 1665544"/>
              <a:gd name="connsiteY1" fmla="*/ 4621 h 65543"/>
              <a:gd name="connsiteX2" fmla="*/ 1665544 w 1665544"/>
              <a:gd name="connsiteY2" fmla="*/ 65543 h 65543"/>
              <a:gd name="connsiteX3" fmla="*/ 7514 w 1665544"/>
              <a:gd name="connsiteY3" fmla="*/ 36658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5210 w 1665544"/>
              <a:gd name="connsiteY3" fmla="*/ 27416 h 65543"/>
              <a:gd name="connsiteX4" fmla="*/ 0 w 1665544"/>
              <a:gd name="connsiteY4" fmla="*/ 0 h 65543"/>
              <a:gd name="connsiteX0" fmla="*/ 0 w 1665544"/>
              <a:gd name="connsiteY0" fmla="*/ 0 h 65543"/>
              <a:gd name="connsiteX1" fmla="*/ 1647072 w 1665544"/>
              <a:gd name="connsiteY1" fmla="*/ 4621 h 65543"/>
              <a:gd name="connsiteX2" fmla="*/ 1665544 w 1665544"/>
              <a:gd name="connsiteY2" fmla="*/ 65543 h 65543"/>
              <a:gd name="connsiteX3" fmla="*/ 7526 w 1665544"/>
              <a:gd name="connsiteY3" fmla="*/ 17021 h 65543"/>
              <a:gd name="connsiteX4" fmla="*/ 0 w 1665544"/>
              <a:gd name="connsiteY4" fmla="*/ 0 h 65543"/>
              <a:gd name="connsiteX0" fmla="*/ 0 w 1660354"/>
              <a:gd name="connsiteY0" fmla="*/ 0 h 54567"/>
              <a:gd name="connsiteX1" fmla="*/ 1647072 w 1660354"/>
              <a:gd name="connsiteY1" fmla="*/ 4621 h 54567"/>
              <a:gd name="connsiteX2" fmla="*/ 1660354 w 1660354"/>
              <a:gd name="connsiteY2" fmla="*/ 54567 h 54567"/>
              <a:gd name="connsiteX3" fmla="*/ 7526 w 1660354"/>
              <a:gd name="connsiteY3" fmla="*/ 17021 h 54567"/>
              <a:gd name="connsiteX4" fmla="*/ 0 w 1660354"/>
              <a:gd name="connsiteY4" fmla="*/ 0 h 54567"/>
              <a:gd name="connsiteX0" fmla="*/ 0 w 1657474"/>
              <a:gd name="connsiteY0" fmla="*/ 0 h 43015"/>
              <a:gd name="connsiteX1" fmla="*/ 1647072 w 1657474"/>
              <a:gd name="connsiteY1" fmla="*/ 4621 h 43015"/>
              <a:gd name="connsiteX2" fmla="*/ 1657474 w 1657474"/>
              <a:gd name="connsiteY2" fmla="*/ 43015 h 43015"/>
              <a:gd name="connsiteX3" fmla="*/ 7526 w 1657474"/>
              <a:gd name="connsiteY3" fmla="*/ 17021 h 43015"/>
              <a:gd name="connsiteX4" fmla="*/ 0 w 1657474"/>
              <a:gd name="connsiteY4" fmla="*/ 0 h 4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474" h="43015">
                <a:moveTo>
                  <a:pt x="0" y="0"/>
                </a:moveTo>
                <a:lnTo>
                  <a:pt x="1647072" y="4621"/>
                </a:lnTo>
                <a:lnTo>
                  <a:pt x="1657474" y="43015"/>
                </a:lnTo>
                <a:lnTo>
                  <a:pt x="7526" y="17021"/>
                </a:lnTo>
                <a:lnTo>
                  <a:pt x="0" y="0"/>
                </a:lnTo>
                <a:close/>
              </a:path>
            </a:pathLst>
          </a:custGeom>
          <a:solidFill>
            <a:srgbClr val="ECEC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68" name="Oval 14"/>
          <p:cNvSpPr>
            <a:spLocks noChangeArrowheads="1"/>
          </p:cNvSpPr>
          <p:nvPr/>
        </p:nvSpPr>
        <p:spPr bwMode="auto">
          <a:xfrm>
            <a:off x="3576607" y="2273833"/>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69" name="Oval 15"/>
          <p:cNvSpPr>
            <a:spLocks noChangeArrowheads="1"/>
          </p:cNvSpPr>
          <p:nvPr/>
        </p:nvSpPr>
        <p:spPr bwMode="auto">
          <a:xfrm>
            <a:off x="3711544" y="2345073"/>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0" name="Trapezium 36"/>
          <p:cNvSpPr/>
          <p:nvPr/>
        </p:nvSpPr>
        <p:spPr bwMode="auto">
          <a:xfrm rot="16940315">
            <a:off x="6752816" y="2176790"/>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71" name="Oval 15"/>
          <p:cNvSpPr>
            <a:spLocks noChangeArrowheads="1"/>
          </p:cNvSpPr>
          <p:nvPr/>
        </p:nvSpPr>
        <p:spPr bwMode="auto">
          <a:xfrm>
            <a:off x="3711544" y="3543953"/>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2" name="Oval 14"/>
          <p:cNvSpPr>
            <a:spLocks noChangeArrowheads="1"/>
          </p:cNvSpPr>
          <p:nvPr/>
        </p:nvSpPr>
        <p:spPr bwMode="auto">
          <a:xfrm>
            <a:off x="3576607" y="3472713"/>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3" name="Oval 16"/>
          <p:cNvSpPr>
            <a:spLocks noChangeArrowheads="1"/>
          </p:cNvSpPr>
          <p:nvPr/>
        </p:nvSpPr>
        <p:spPr bwMode="auto">
          <a:xfrm>
            <a:off x="3355304" y="2801333"/>
            <a:ext cx="3157476" cy="1234062"/>
          </a:xfrm>
          <a:prstGeom prst="arc">
            <a:avLst>
              <a:gd name="adj1" fmla="val 20859127"/>
              <a:gd name="adj2" fmla="val 11550592"/>
            </a:avLst>
          </a:prstGeom>
          <a:no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
        <p:nvSpPr>
          <p:cNvPr id="74" name="Oval 15"/>
          <p:cNvSpPr>
            <a:spLocks noChangeArrowheads="1"/>
          </p:cNvSpPr>
          <p:nvPr/>
        </p:nvSpPr>
        <p:spPr bwMode="auto">
          <a:xfrm>
            <a:off x="3701384" y="2944513"/>
            <a:ext cx="2471739" cy="822960"/>
          </a:xfrm>
          <a:prstGeom prst="arc">
            <a:avLst>
              <a:gd name="adj1" fmla="val 562007"/>
              <a:gd name="adj2" fmla="val 1115607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5" name="Oval 14"/>
          <p:cNvSpPr>
            <a:spLocks noChangeArrowheads="1"/>
          </p:cNvSpPr>
          <p:nvPr/>
        </p:nvSpPr>
        <p:spPr bwMode="auto">
          <a:xfrm>
            <a:off x="3566447" y="2873273"/>
            <a:ext cx="2739437" cy="1005840"/>
          </a:xfrm>
          <a:prstGeom prst="arc">
            <a:avLst>
              <a:gd name="adj1" fmla="val 21089903"/>
              <a:gd name="adj2" fmla="val 11329445"/>
            </a:avLst>
          </a:prstGeom>
          <a:noFill/>
          <a:ln w="12700">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sp>
        <p:nvSpPr>
          <p:cNvPr id="76" name="Trapezium 36"/>
          <p:cNvSpPr/>
          <p:nvPr/>
        </p:nvSpPr>
        <p:spPr bwMode="auto">
          <a:xfrm rot="16940315">
            <a:off x="6752816" y="3375670"/>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sp>
        <p:nvSpPr>
          <p:cNvPr id="77" name="Trapezium 36"/>
          <p:cNvSpPr/>
          <p:nvPr/>
        </p:nvSpPr>
        <p:spPr bwMode="auto">
          <a:xfrm rot="16940315">
            <a:off x="6742656" y="2776230"/>
            <a:ext cx="194961" cy="1652720"/>
          </a:xfrm>
          <a:custGeom>
            <a:avLst/>
            <a:gdLst>
              <a:gd name="connsiteX0" fmla="*/ 0 w 209281"/>
              <a:gd name="connsiteY0" fmla="*/ 1694084 h 1694084"/>
              <a:gd name="connsiteX1" fmla="*/ 53628 w 209281"/>
              <a:gd name="connsiteY1" fmla="*/ 0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4084 h 1694084"/>
              <a:gd name="connsiteX1" fmla="*/ 76090 w 209281"/>
              <a:gd name="connsiteY1" fmla="*/ 2399 h 1694084"/>
              <a:gd name="connsiteX2" fmla="*/ 155653 w 209281"/>
              <a:gd name="connsiteY2" fmla="*/ 0 h 1694084"/>
              <a:gd name="connsiteX3" fmla="*/ 209281 w 209281"/>
              <a:gd name="connsiteY3" fmla="*/ 1694084 h 1694084"/>
              <a:gd name="connsiteX4" fmla="*/ 0 w 209281"/>
              <a:gd name="connsiteY4" fmla="*/ 1694084 h 1694084"/>
              <a:gd name="connsiteX0" fmla="*/ 0 w 209281"/>
              <a:gd name="connsiteY0" fmla="*/ 1691685 h 1691685"/>
              <a:gd name="connsiteX1" fmla="*/ 76090 w 209281"/>
              <a:gd name="connsiteY1" fmla="*/ 0 h 1691685"/>
              <a:gd name="connsiteX2" fmla="*/ 160159 w 209281"/>
              <a:gd name="connsiteY2" fmla="*/ 40492 h 1691685"/>
              <a:gd name="connsiteX3" fmla="*/ 209281 w 209281"/>
              <a:gd name="connsiteY3" fmla="*/ 1691685 h 1691685"/>
              <a:gd name="connsiteX4" fmla="*/ 0 w 209281"/>
              <a:gd name="connsiteY4" fmla="*/ 1691685 h 1691685"/>
              <a:gd name="connsiteX0" fmla="*/ 0 w 209936"/>
              <a:gd name="connsiteY0" fmla="*/ 1691685 h 1691685"/>
              <a:gd name="connsiteX1" fmla="*/ 76090 w 209936"/>
              <a:gd name="connsiteY1" fmla="*/ 0 h 1691685"/>
              <a:gd name="connsiteX2" fmla="*/ 160159 w 209936"/>
              <a:gd name="connsiteY2" fmla="*/ 40492 h 1691685"/>
              <a:gd name="connsiteX3" fmla="*/ 209936 w 209936"/>
              <a:gd name="connsiteY3" fmla="*/ 1650103 h 1691685"/>
              <a:gd name="connsiteX4" fmla="*/ 0 w 209936"/>
              <a:gd name="connsiteY4" fmla="*/ 1691685 h 1691685"/>
              <a:gd name="connsiteX0" fmla="*/ 0 w 200631"/>
              <a:gd name="connsiteY0" fmla="*/ 1689650 h 1689650"/>
              <a:gd name="connsiteX1" fmla="*/ 66785 w 200631"/>
              <a:gd name="connsiteY1" fmla="*/ 0 h 1689650"/>
              <a:gd name="connsiteX2" fmla="*/ 150854 w 200631"/>
              <a:gd name="connsiteY2" fmla="*/ 40492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9650 h 1689650"/>
              <a:gd name="connsiteX1" fmla="*/ 66785 w 200631"/>
              <a:gd name="connsiteY1" fmla="*/ 0 h 1689650"/>
              <a:gd name="connsiteX2" fmla="*/ 149545 w 200631"/>
              <a:gd name="connsiteY2" fmla="*/ 45653 h 1689650"/>
              <a:gd name="connsiteX3" fmla="*/ 200631 w 200631"/>
              <a:gd name="connsiteY3" fmla="*/ 1650103 h 1689650"/>
              <a:gd name="connsiteX4" fmla="*/ 0 w 200631"/>
              <a:gd name="connsiteY4" fmla="*/ 1689650 h 1689650"/>
              <a:gd name="connsiteX0" fmla="*/ 0 w 200631"/>
              <a:gd name="connsiteY0" fmla="*/ 1686523 h 1686523"/>
              <a:gd name="connsiteX1" fmla="*/ 74781 w 200631"/>
              <a:gd name="connsiteY1" fmla="*/ 0 h 1686523"/>
              <a:gd name="connsiteX2" fmla="*/ 149545 w 200631"/>
              <a:gd name="connsiteY2" fmla="*/ 42526 h 1686523"/>
              <a:gd name="connsiteX3" fmla="*/ 200631 w 200631"/>
              <a:gd name="connsiteY3" fmla="*/ 1646976 h 1686523"/>
              <a:gd name="connsiteX4" fmla="*/ 0 w 200631"/>
              <a:gd name="connsiteY4" fmla="*/ 1686523 h 1686523"/>
              <a:gd name="connsiteX0" fmla="*/ 0 w 177369"/>
              <a:gd name="connsiteY0" fmla="*/ 1681435 h 1681435"/>
              <a:gd name="connsiteX1" fmla="*/ 51519 w 177369"/>
              <a:gd name="connsiteY1" fmla="*/ 0 h 1681435"/>
              <a:gd name="connsiteX2" fmla="*/ 126283 w 177369"/>
              <a:gd name="connsiteY2" fmla="*/ 42526 h 1681435"/>
              <a:gd name="connsiteX3" fmla="*/ 177369 w 177369"/>
              <a:gd name="connsiteY3" fmla="*/ 1646976 h 1681435"/>
              <a:gd name="connsiteX4" fmla="*/ 0 w 177369"/>
              <a:gd name="connsiteY4" fmla="*/ 1681435 h 1681435"/>
              <a:gd name="connsiteX0" fmla="*/ 0 w 193653"/>
              <a:gd name="connsiteY0" fmla="*/ 1684997 h 1684997"/>
              <a:gd name="connsiteX1" fmla="*/ 67803 w 193653"/>
              <a:gd name="connsiteY1" fmla="*/ 0 h 1684997"/>
              <a:gd name="connsiteX2" fmla="*/ 142567 w 193653"/>
              <a:gd name="connsiteY2" fmla="*/ 42526 h 1684997"/>
              <a:gd name="connsiteX3" fmla="*/ 193653 w 193653"/>
              <a:gd name="connsiteY3" fmla="*/ 1646976 h 1684997"/>
              <a:gd name="connsiteX4" fmla="*/ 0 w 193653"/>
              <a:gd name="connsiteY4" fmla="*/ 1684997 h 1684997"/>
              <a:gd name="connsiteX0" fmla="*/ 0 w 194961"/>
              <a:gd name="connsiteY0" fmla="*/ 1684997 h 1684997"/>
              <a:gd name="connsiteX1" fmla="*/ 67803 w 194961"/>
              <a:gd name="connsiteY1" fmla="*/ 0 h 1684997"/>
              <a:gd name="connsiteX2" fmla="*/ 142567 w 194961"/>
              <a:gd name="connsiteY2" fmla="*/ 42526 h 1684997"/>
              <a:gd name="connsiteX3" fmla="*/ 194961 w 194961"/>
              <a:gd name="connsiteY3" fmla="*/ 1641814 h 1684997"/>
              <a:gd name="connsiteX4" fmla="*/ 0 w 194961"/>
              <a:gd name="connsiteY4" fmla="*/ 1684997 h 1684997"/>
              <a:gd name="connsiteX0" fmla="*/ 0 w 194961"/>
              <a:gd name="connsiteY0" fmla="*/ 1684997 h 1684997"/>
              <a:gd name="connsiteX1" fmla="*/ 67803 w 194961"/>
              <a:gd name="connsiteY1" fmla="*/ 0 h 1684997"/>
              <a:gd name="connsiteX2" fmla="*/ 144020 w 194961"/>
              <a:gd name="connsiteY2" fmla="*/ 71459 h 1684997"/>
              <a:gd name="connsiteX3" fmla="*/ 194961 w 194961"/>
              <a:gd name="connsiteY3" fmla="*/ 1641814 h 1684997"/>
              <a:gd name="connsiteX4" fmla="*/ 0 w 194961"/>
              <a:gd name="connsiteY4" fmla="*/ 1684997 h 1684997"/>
              <a:gd name="connsiteX0" fmla="*/ 0 w 194961"/>
              <a:gd name="connsiteY0" fmla="*/ 1652720 h 1652720"/>
              <a:gd name="connsiteX1" fmla="*/ 65113 w 194961"/>
              <a:gd name="connsiteY1" fmla="*/ 0 h 1652720"/>
              <a:gd name="connsiteX2" fmla="*/ 144020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4019 w 194961"/>
              <a:gd name="connsiteY2" fmla="*/ 39182 h 1652720"/>
              <a:gd name="connsiteX3" fmla="*/ 194961 w 194961"/>
              <a:gd name="connsiteY3" fmla="*/ 1609537 h 1652720"/>
              <a:gd name="connsiteX4" fmla="*/ 0 w 194961"/>
              <a:gd name="connsiteY4" fmla="*/ 1652720 h 1652720"/>
              <a:gd name="connsiteX0" fmla="*/ 0 w 194961"/>
              <a:gd name="connsiteY0" fmla="*/ 1652720 h 1652720"/>
              <a:gd name="connsiteX1" fmla="*/ 65113 w 194961"/>
              <a:gd name="connsiteY1" fmla="*/ 0 h 1652720"/>
              <a:gd name="connsiteX2" fmla="*/ 143220 w 194961"/>
              <a:gd name="connsiteY2" fmla="*/ 46670 h 1652720"/>
              <a:gd name="connsiteX3" fmla="*/ 194961 w 194961"/>
              <a:gd name="connsiteY3" fmla="*/ 1609537 h 1652720"/>
              <a:gd name="connsiteX4" fmla="*/ 0 w 194961"/>
              <a:gd name="connsiteY4" fmla="*/ 1652720 h 1652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61" h="1652720">
                <a:moveTo>
                  <a:pt x="0" y="1652720"/>
                </a:moveTo>
                <a:lnTo>
                  <a:pt x="65113" y="0"/>
                </a:lnTo>
                <a:lnTo>
                  <a:pt x="143220" y="46670"/>
                </a:lnTo>
                <a:lnTo>
                  <a:pt x="194961" y="1609537"/>
                </a:lnTo>
                <a:lnTo>
                  <a:pt x="0" y="1652720"/>
                </a:lnTo>
                <a:close/>
              </a:path>
            </a:pathLst>
          </a:cu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endParaRPr>
          </a:p>
        </p:txBody>
      </p:sp>
      <p:grpSp>
        <p:nvGrpSpPr>
          <p:cNvPr id="78" name="Groep 42"/>
          <p:cNvGrpSpPr/>
          <p:nvPr/>
        </p:nvGrpSpPr>
        <p:grpSpPr>
          <a:xfrm>
            <a:off x="6220683" y="1883207"/>
            <a:ext cx="2618055" cy="3617041"/>
            <a:chOff x="5925438" y="2260762"/>
            <a:chExt cx="2618055" cy="3617041"/>
          </a:xfrm>
        </p:grpSpPr>
        <p:sp>
          <p:nvSpPr>
            <p:cNvPr id="79" name="Cilinder 206"/>
            <p:cNvSpPr/>
            <p:nvPr/>
          </p:nvSpPr>
          <p:spPr bwMode="auto">
            <a:xfrm>
              <a:off x="6912398" y="5119823"/>
              <a:ext cx="848175" cy="407894"/>
            </a:xfrm>
            <a:prstGeom prst="can">
              <a:avLst>
                <a:gd name="adj" fmla="val 50000"/>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80" name="Text Box 111"/>
            <p:cNvSpPr txBox="1">
              <a:spLocks noChangeArrowheads="1"/>
            </p:cNvSpPr>
            <p:nvPr/>
          </p:nvSpPr>
          <p:spPr bwMode="auto">
            <a:xfrm>
              <a:off x="5925438" y="4765902"/>
              <a:ext cx="122919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algn="ctr" fontAlgn="ctr"/>
              <a:r>
                <a:rPr lang="en-US" sz="1600" dirty="0" smtClean="0">
                  <a:latin typeface="Huawei Sans" panose="020C0503030203020204" pitchFamily="34" charset="0"/>
                </a:rPr>
                <a:t>Actuator arm</a:t>
              </a:r>
              <a:endParaRPr lang="en-US" altLang="nl-NL" sz="1600" dirty="0">
                <a:latin typeface="Huawei Sans" panose="020C0503030203020204" pitchFamily="34" charset="0"/>
              </a:endParaRPr>
            </a:p>
          </p:txBody>
        </p:sp>
        <p:sp>
          <p:nvSpPr>
            <p:cNvPr id="81" name="Rectangle 114"/>
            <p:cNvSpPr>
              <a:spLocks noChangeArrowheads="1"/>
            </p:cNvSpPr>
            <p:nvPr/>
          </p:nvSpPr>
          <p:spPr bwMode="auto">
            <a:xfrm>
              <a:off x="7227326" y="4836888"/>
              <a:ext cx="234563" cy="8400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endParaRPr lang="en-US" sz="1600" dirty="0">
                <a:latin typeface="Huawei Sans" panose="020C0503030203020204" pitchFamily="34" charset="0"/>
              </a:endParaRPr>
            </a:p>
          </p:txBody>
        </p:sp>
        <p:grpSp>
          <p:nvGrpSpPr>
            <p:cNvPr id="82" name="Groep 158"/>
            <p:cNvGrpSpPr/>
            <p:nvPr/>
          </p:nvGrpSpPr>
          <p:grpSpPr>
            <a:xfrm>
              <a:off x="7743847" y="5058923"/>
              <a:ext cx="799646" cy="241972"/>
              <a:chOff x="5187311" y="5437114"/>
              <a:chExt cx="1134517" cy="350411"/>
            </a:xfrm>
          </p:grpSpPr>
          <p:sp>
            <p:nvSpPr>
              <p:cNvPr id="86" name="Freeform 146"/>
              <p:cNvSpPr>
                <a:spLocks/>
              </p:cNvSpPr>
              <p:nvPr/>
            </p:nvSpPr>
            <p:spPr bwMode="auto">
              <a:xfrm>
                <a:off x="5215026" y="5520249"/>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sp>
            <p:nvSpPr>
              <p:cNvPr id="87" name="Freeform 146"/>
              <p:cNvSpPr>
                <a:spLocks/>
              </p:cNvSpPr>
              <p:nvPr/>
            </p:nvSpPr>
            <p:spPr bwMode="auto">
              <a:xfrm>
                <a:off x="5187311" y="5437114"/>
                <a:ext cx="1106802" cy="267276"/>
              </a:xfrm>
              <a:custGeom>
                <a:avLst/>
                <a:gdLst>
                  <a:gd name="T0" fmla="*/ 2 w 728"/>
                  <a:gd name="T1" fmla="*/ 81 h 223"/>
                  <a:gd name="T2" fmla="*/ 20 w 728"/>
                  <a:gd name="T3" fmla="*/ 69 h 223"/>
                  <a:gd name="T4" fmla="*/ 122 w 728"/>
                  <a:gd name="T5" fmla="*/ 9 h 223"/>
                  <a:gd name="T6" fmla="*/ 227 w 728"/>
                  <a:gd name="T7" fmla="*/ 18 h 223"/>
                  <a:gd name="T8" fmla="*/ 299 w 728"/>
                  <a:gd name="T9" fmla="*/ 120 h 223"/>
                  <a:gd name="T10" fmla="*/ 398 w 728"/>
                  <a:gd name="T11" fmla="*/ 207 h 223"/>
                  <a:gd name="T12" fmla="*/ 569 w 728"/>
                  <a:gd name="T13" fmla="*/ 219 h 223"/>
                  <a:gd name="T14" fmla="*/ 728 w 728"/>
                  <a:gd name="T15" fmla="*/ 192 h 2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8" h="223">
                    <a:moveTo>
                      <a:pt x="2" y="81"/>
                    </a:moveTo>
                    <a:cubicBezTo>
                      <a:pt x="1" y="81"/>
                      <a:pt x="0" y="81"/>
                      <a:pt x="20" y="69"/>
                    </a:cubicBezTo>
                    <a:cubicBezTo>
                      <a:pt x="40" y="57"/>
                      <a:pt x="88" y="17"/>
                      <a:pt x="122" y="9"/>
                    </a:cubicBezTo>
                    <a:cubicBezTo>
                      <a:pt x="156" y="1"/>
                      <a:pt x="198" y="0"/>
                      <a:pt x="227" y="18"/>
                    </a:cubicBezTo>
                    <a:cubicBezTo>
                      <a:pt x="256" y="36"/>
                      <a:pt x="271" y="89"/>
                      <a:pt x="299" y="120"/>
                    </a:cubicBezTo>
                    <a:cubicBezTo>
                      <a:pt x="327" y="151"/>
                      <a:pt x="353" y="191"/>
                      <a:pt x="398" y="207"/>
                    </a:cubicBezTo>
                    <a:cubicBezTo>
                      <a:pt x="443" y="223"/>
                      <a:pt x="514" y="222"/>
                      <a:pt x="569" y="219"/>
                    </a:cubicBezTo>
                    <a:cubicBezTo>
                      <a:pt x="624" y="216"/>
                      <a:pt x="676" y="204"/>
                      <a:pt x="728" y="192"/>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p>
                <a:pPr fontAlgn="ctr"/>
                <a:endParaRPr lang="en-US" sz="1600" dirty="0">
                  <a:latin typeface="Huawei Sans" panose="020C0503030203020204" pitchFamily="34" charset="0"/>
                </a:endParaRPr>
              </a:p>
            </p:txBody>
          </p:sp>
        </p:grpSp>
        <p:sp>
          <p:nvSpPr>
            <p:cNvPr id="83" name="Cilinder 205"/>
            <p:cNvSpPr/>
            <p:nvPr/>
          </p:nvSpPr>
          <p:spPr bwMode="auto">
            <a:xfrm>
              <a:off x="7011327" y="4935179"/>
              <a:ext cx="650316" cy="273434"/>
            </a:xfrm>
            <a:prstGeom prst="can">
              <a:avLst>
                <a:gd name="adj" fmla="val 50000"/>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84" name="Cilinder 40"/>
            <p:cNvSpPr/>
            <p:nvPr/>
          </p:nvSpPr>
          <p:spPr bwMode="auto">
            <a:xfrm>
              <a:off x="7207967" y="2260762"/>
              <a:ext cx="257036" cy="2745658"/>
            </a:xfrm>
            <a:prstGeom prst="can">
              <a:avLst>
                <a:gd name="adj" fmla="val 23147"/>
              </a:avLst>
            </a:prstGeom>
            <a:solidFill>
              <a:srgbClr val="00669A"/>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effectLst/>
                <a:latin typeface="Huawei Sans" panose="020C0503030203020204" pitchFamily="34" charset="0"/>
                <a:cs typeface="Arial" panose="020B0604020202020204" pitchFamily="34" charset="0"/>
              </a:endParaRPr>
            </a:p>
          </p:txBody>
        </p:sp>
        <p:sp>
          <p:nvSpPr>
            <p:cNvPr id="85" name="Text Box 147"/>
            <p:cNvSpPr txBox="1">
              <a:spLocks noChangeArrowheads="1"/>
            </p:cNvSpPr>
            <p:nvPr/>
          </p:nvSpPr>
          <p:spPr bwMode="auto">
            <a:xfrm>
              <a:off x="6983045" y="5539249"/>
              <a:ext cx="764953" cy="33855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noAutofit/>
            </a:bodyPr>
            <a:lstStyle/>
            <a:p>
              <a:pPr fontAlgn="ctr"/>
              <a:r>
                <a:rPr lang="en-US" sz="1600" dirty="0" smtClean="0">
                  <a:latin typeface="Huawei Sans" panose="020C0503030203020204" pitchFamily="34" charset="0"/>
                </a:rPr>
                <a:t>Motor</a:t>
              </a:r>
              <a:endParaRPr lang="en-US" altLang="nl-NL" sz="1600" dirty="0">
                <a:latin typeface="Huawei Sans" panose="020C0503030203020204" pitchFamily="34" charset="0"/>
              </a:endParaRPr>
            </a:p>
          </p:txBody>
        </p:sp>
      </p:grpSp>
      <p:sp>
        <p:nvSpPr>
          <p:cNvPr id="88" name="Oval 16"/>
          <p:cNvSpPr>
            <a:spLocks noChangeArrowheads="1"/>
          </p:cNvSpPr>
          <p:nvPr/>
        </p:nvSpPr>
        <p:spPr bwMode="auto">
          <a:xfrm>
            <a:off x="3365464" y="3400773"/>
            <a:ext cx="3157476" cy="1234062"/>
          </a:xfrm>
          <a:prstGeom prst="arc">
            <a:avLst>
              <a:gd name="adj1" fmla="val 20859127"/>
              <a:gd name="adj2" fmla="val 11550592"/>
            </a:avLst>
          </a:prstGeom>
          <a:noFill/>
          <a:ln w="12700">
            <a:solidFill>
              <a:schemeClr val="tx1"/>
            </a:solidFill>
            <a:round/>
            <a:headEnd/>
            <a:tailEnd/>
          </a:ln>
          <a:effectLst/>
          <a:extLst/>
        </p:spPr>
        <p:txBody>
          <a:bodyPr wrap="square" anchor="ctr">
            <a:noAutofit/>
          </a:bodyPr>
          <a:lstStyle/>
          <a:p>
            <a:pPr fontAlgn="ctr"/>
            <a:endParaRPr lang="en-US" sz="1600" dirty="0">
              <a:latin typeface="Huawei Sans" panose="020C0503030203020204" pitchFamily="34" charset="0"/>
            </a:endParaRPr>
          </a:p>
        </p:txBody>
      </p:sp>
    </p:spTree>
    <p:extLst>
      <p:ext uri="{BB962C8B-B14F-4D97-AF65-F5344CB8AC3E}">
        <p14:creationId xmlns:p14="http://schemas.microsoft.com/office/powerpoint/2010/main" val="3610370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Disk Capacity and Cache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smtClean="0">
                <a:latin typeface="Huawei Sans" panose="020C0503030203020204" pitchFamily="34" charset="0"/>
              </a:rPr>
              <a:t>Disk capacity</a:t>
            </a:r>
            <a:endParaRPr lang="en-US" altLang="zh-CN" dirty="0" smtClean="0">
              <a:latin typeface="Huawei Sans" panose="020C0503030203020204" pitchFamily="34" charset="0"/>
            </a:endParaRPr>
          </a:p>
          <a:p>
            <a:pPr lvl="1"/>
            <a:r>
              <a:rPr lang="en-US" dirty="0" smtClean="0">
                <a:latin typeface="Huawei Sans" panose="020C0503030203020204" pitchFamily="34" charset="0"/>
              </a:rPr>
              <a:t>Disk capacity = Number of cylinders x Number of heads x Number of sectors x 512 bytes.</a:t>
            </a:r>
          </a:p>
          <a:p>
            <a:pPr lvl="1"/>
            <a:r>
              <a:rPr lang="en-US" dirty="0" smtClean="0">
                <a:latin typeface="Huawei Sans" panose="020C0503030203020204" pitchFamily="34" charset="0"/>
              </a:rPr>
              <a:t>The unit is MB or GB. The disk capacity is determined by the </a:t>
            </a:r>
            <a:r>
              <a:rPr lang="en-US" b="1" dirty="0" smtClean="0">
                <a:solidFill>
                  <a:srgbClr val="C7000B"/>
                </a:solidFill>
              </a:rPr>
              <a:t>capacity of a single platter </a:t>
            </a:r>
            <a:r>
              <a:rPr lang="en-US" dirty="0" smtClean="0">
                <a:latin typeface="Huawei Sans" panose="020C0503030203020204" pitchFamily="34" charset="0"/>
              </a:rPr>
              <a:t>and the </a:t>
            </a:r>
            <a:r>
              <a:rPr lang="en-US" b="1" dirty="0" smtClean="0">
                <a:solidFill>
                  <a:srgbClr val="C7000B"/>
                </a:solidFill>
                <a:latin typeface="Huawei Sans" panose="020C0503030203020204" pitchFamily="34" charset="0"/>
              </a:rPr>
              <a:t>number of platters</a:t>
            </a:r>
            <a:r>
              <a:rPr lang="en-US" dirty="0" smtClean="0">
                <a:latin typeface="Huawei Sans" panose="020C0503030203020204" pitchFamily="34" charset="0"/>
              </a:rPr>
              <a:t>.</a:t>
            </a:r>
            <a:endParaRPr lang="en-US" altLang="zh-CN" dirty="0" smtClean="0">
              <a:latin typeface="Huawei Sans" panose="020C0503030203020204" pitchFamily="34" charset="0"/>
            </a:endParaRPr>
          </a:p>
          <a:p>
            <a:r>
              <a:rPr lang="en-US" dirty="0" smtClean="0">
                <a:latin typeface="Huawei Sans" panose="020C0503030203020204" pitchFamily="34" charset="0"/>
              </a:rPr>
              <a:t>Cache</a:t>
            </a:r>
          </a:p>
          <a:p>
            <a:pPr lvl="1"/>
            <a:r>
              <a:rPr lang="en-US" dirty="0" smtClean="0"/>
              <a:t>The </a:t>
            </a:r>
            <a:r>
              <a:rPr lang="en-US" dirty="0"/>
              <a:t>superior processing speed of a CPU over a disk forces the CPU to wait until the disk completes a read/write operation before issuing a new command. Adding a cache to the disk to improve the read/write speed solves this problem.</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1467663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t>Disk Performance Factors</a:t>
            </a:r>
            <a:endParaRPr lang="en-US" altLang="zh-CN" dirty="0">
              <a:latin typeface="Huawei Sans" panose="020C0503030203020204" pitchFamily="34" charset="0"/>
            </a:endParaRPr>
          </a:p>
        </p:txBody>
      </p:sp>
      <p:pic>
        <p:nvPicPr>
          <p:cNvPr id="4" name="Picture 5" descr="硬盘"/>
          <p:cNvPicPr>
            <a:picLocks noChangeAspect="1" noChangeArrowheads="1"/>
          </p:cNvPicPr>
          <p:nvPr/>
        </p:nvPicPr>
        <p:blipFill>
          <a:blip r:embed="rId3" cstate="print"/>
          <a:srcRect/>
          <a:stretch>
            <a:fillRect/>
          </a:stretch>
        </p:blipFill>
        <p:spPr bwMode="auto">
          <a:xfrm rot="16200000">
            <a:off x="1048359" y="2765606"/>
            <a:ext cx="2057335" cy="1741517"/>
          </a:xfrm>
          <a:prstGeom prst="rect">
            <a:avLst/>
          </a:prstGeom>
          <a:noFill/>
          <a:ln w="9525">
            <a:noFill/>
            <a:miter lim="800000"/>
            <a:headEnd/>
            <a:tailEnd/>
          </a:ln>
        </p:spPr>
      </p:pic>
      <p:sp>
        <p:nvSpPr>
          <p:cNvPr id="5" name="圆角矩形 4"/>
          <p:cNvSpPr/>
          <p:nvPr/>
        </p:nvSpPr>
        <p:spPr>
          <a:xfrm>
            <a:off x="3319922" y="3738028"/>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2400" dirty="0" smtClean="0">
                <a:solidFill>
                  <a:schemeClr val="tx1"/>
                </a:solidFill>
                <a:latin typeface="Huawei Sans" panose="020C0503030203020204" pitchFamily="34" charset="0"/>
              </a:rPr>
              <a:t>Single platter capacity</a:t>
            </a:r>
            <a:endParaRPr lang="en-US" altLang="zh-CN" sz="2400" b="1" dirty="0" smtClean="0">
              <a:solidFill>
                <a:schemeClr val="tx1"/>
              </a:solidFill>
              <a:latin typeface="Huawei Sans" panose="020C0503030203020204" pitchFamily="34" charset="0"/>
            </a:endParaRPr>
          </a:p>
        </p:txBody>
      </p:sp>
      <p:sp>
        <p:nvSpPr>
          <p:cNvPr id="6" name="圆角矩形 5"/>
          <p:cNvSpPr/>
          <p:nvPr/>
        </p:nvSpPr>
        <p:spPr>
          <a:xfrm>
            <a:off x="3319924" y="1496816"/>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2400" dirty="0" smtClean="0">
                <a:solidFill>
                  <a:schemeClr val="tx1"/>
                </a:solidFill>
                <a:latin typeface="Huawei Sans" panose="020C0503030203020204" pitchFamily="34" charset="0"/>
              </a:rPr>
              <a:t>Rotation speed</a:t>
            </a:r>
            <a:endParaRPr lang="en-US" altLang="zh-CN" sz="2400" b="1" dirty="0" smtClean="0">
              <a:solidFill>
                <a:schemeClr val="tx1"/>
              </a:solidFill>
              <a:latin typeface="Huawei Sans" panose="020C0503030203020204" pitchFamily="34" charset="0"/>
            </a:endParaRPr>
          </a:p>
        </p:txBody>
      </p:sp>
      <p:sp>
        <p:nvSpPr>
          <p:cNvPr id="7" name="圆角矩形 6"/>
          <p:cNvSpPr/>
          <p:nvPr/>
        </p:nvSpPr>
        <p:spPr>
          <a:xfrm>
            <a:off x="3319923" y="2617422"/>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78" rtl="0" eaLnBrk="1" latinLnBrk="0" hangingPunct="1">
              <a:defRPr sz="1800" kern="1200">
                <a:solidFill>
                  <a:schemeClr val="lt1"/>
                </a:solidFill>
                <a:latin typeface="Arial"/>
                <a:ea typeface="+mn-ea"/>
                <a:cs typeface="+mn-cs"/>
              </a:defRPr>
            </a:lvl1pPr>
            <a:lvl2pPr marL="457240" algn="l" defTabSz="914478" rtl="0" eaLnBrk="1" latinLnBrk="0" hangingPunct="1">
              <a:defRPr sz="1800" kern="1200">
                <a:solidFill>
                  <a:schemeClr val="lt1"/>
                </a:solidFill>
                <a:latin typeface="Arial"/>
                <a:ea typeface="+mn-ea"/>
                <a:cs typeface="+mn-cs"/>
              </a:defRPr>
            </a:lvl2pPr>
            <a:lvl3pPr marL="914478" algn="l" defTabSz="914478" rtl="0" eaLnBrk="1" latinLnBrk="0" hangingPunct="1">
              <a:defRPr sz="1800" kern="1200">
                <a:solidFill>
                  <a:schemeClr val="lt1"/>
                </a:solidFill>
                <a:latin typeface="Arial"/>
                <a:ea typeface="+mn-ea"/>
                <a:cs typeface="+mn-cs"/>
              </a:defRPr>
            </a:lvl3pPr>
            <a:lvl4pPr marL="1371718" algn="l" defTabSz="914478" rtl="0" eaLnBrk="1" latinLnBrk="0" hangingPunct="1">
              <a:defRPr sz="1800" kern="1200">
                <a:solidFill>
                  <a:schemeClr val="lt1"/>
                </a:solidFill>
                <a:latin typeface="Arial"/>
                <a:ea typeface="+mn-ea"/>
                <a:cs typeface="+mn-cs"/>
              </a:defRPr>
            </a:lvl4pPr>
            <a:lvl5pPr marL="1828957" algn="l" defTabSz="914478" rtl="0" eaLnBrk="1" latinLnBrk="0" hangingPunct="1">
              <a:defRPr sz="1800" kern="1200">
                <a:solidFill>
                  <a:schemeClr val="lt1"/>
                </a:solidFill>
                <a:latin typeface="Arial"/>
                <a:ea typeface="+mn-ea"/>
                <a:cs typeface="+mn-cs"/>
              </a:defRPr>
            </a:lvl5pPr>
            <a:lvl6pPr marL="2286196" algn="l" defTabSz="914478" rtl="0" eaLnBrk="1" latinLnBrk="0" hangingPunct="1">
              <a:defRPr sz="1800" kern="1200">
                <a:solidFill>
                  <a:schemeClr val="lt1"/>
                </a:solidFill>
                <a:latin typeface="Arial"/>
                <a:ea typeface="+mn-ea"/>
                <a:cs typeface="+mn-cs"/>
              </a:defRPr>
            </a:lvl6pPr>
            <a:lvl7pPr marL="2743435" algn="l" defTabSz="914478" rtl="0" eaLnBrk="1" latinLnBrk="0" hangingPunct="1">
              <a:defRPr sz="1800" kern="1200">
                <a:solidFill>
                  <a:schemeClr val="lt1"/>
                </a:solidFill>
                <a:latin typeface="Arial"/>
                <a:ea typeface="+mn-ea"/>
                <a:cs typeface="+mn-cs"/>
              </a:defRPr>
            </a:lvl7pPr>
            <a:lvl8pPr marL="3200675" algn="l" defTabSz="914478" rtl="0" eaLnBrk="1" latinLnBrk="0" hangingPunct="1">
              <a:defRPr sz="1800" kern="1200">
                <a:solidFill>
                  <a:schemeClr val="lt1"/>
                </a:solidFill>
                <a:latin typeface="Arial"/>
                <a:ea typeface="+mn-ea"/>
                <a:cs typeface="+mn-cs"/>
              </a:defRPr>
            </a:lvl8pPr>
            <a:lvl9pPr marL="3657913" algn="l" defTabSz="914478" rtl="0" eaLnBrk="1" latinLnBrk="0" hangingPunct="1">
              <a:defRPr sz="1800" kern="1200">
                <a:solidFill>
                  <a:schemeClr val="lt1"/>
                </a:solidFill>
                <a:latin typeface="Arial"/>
                <a:ea typeface="+mn-ea"/>
                <a:cs typeface="+mn-cs"/>
              </a:defRPr>
            </a:lvl9pPr>
          </a:lstStyle>
          <a:p>
            <a:pPr algn="ctr" fontAlgn="ctr"/>
            <a:r>
              <a:rPr lang="en-US" sz="2400" dirty="0" smtClean="0">
                <a:solidFill>
                  <a:schemeClr val="tx1"/>
                </a:solidFill>
                <a:latin typeface="Huawei Sans" panose="020C0503030203020204" pitchFamily="34" charset="0"/>
              </a:rPr>
              <a:t>Seek speed</a:t>
            </a:r>
            <a:endParaRPr lang="en-US" altLang="zh-CN" sz="2400" dirty="0">
              <a:solidFill>
                <a:schemeClr val="tx1"/>
              </a:solidFill>
              <a:latin typeface="Huawei Sans" panose="020C0503030203020204" pitchFamily="34" charset="0"/>
            </a:endParaRPr>
          </a:p>
        </p:txBody>
      </p:sp>
      <p:sp>
        <p:nvSpPr>
          <p:cNvPr id="8" name="圆角矩形 7"/>
          <p:cNvSpPr/>
          <p:nvPr/>
        </p:nvSpPr>
        <p:spPr>
          <a:xfrm>
            <a:off x="3319925" y="4858634"/>
            <a:ext cx="2407857" cy="767369"/>
          </a:xfrm>
          <a:prstGeom prst="roundRect">
            <a:avLst/>
          </a:prstGeom>
          <a:noFill/>
          <a:ln>
            <a:solidFill>
              <a:srgbClr val="C7000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78" rtl="0" eaLnBrk="1" latinLnBrk="0" hangingPunct="1">
              <a:defRPr sz="1800" kern="1200">
                <a:solidFill>
                  <a:schemeClr val="lt1"/>
                </a:solidFill>
                <a:latin typeface="Arial"/>
                <a:ea typeface="+mn-ea"/>
                <a:cs typeface="+mn-cs"/>
              </a:defRPr>
            </a:lvl1pPr>
            <a:lvl2pPr marL="457240" algn="l" defTabSz="914478" rtl="0" eaLnBrk="1" latinLnBrk="0" hangingPunct="1">
              <a:defRPr sz="1800" kern="1200">
                <a:solidFill>
                  <a:schemeClr val="lt1"/>
                </a:solidFill>
                <a:latin typeface="Arial"/>
                <a:ea typeface="+mn-ea"/>
                <a:cs typeface="+mn-cs"/>
              </a:defRPr>
            </a:lvl2pPr>
            <a:lvl3pPr marL="914478" algn="l" defTabSz="914478" rtl="0" eaLnBrk="1" latinLnBrk="0" hangingPunct="1">
              <a:defRPr sz="1800" kern="1200">
                <a:solidFill>
                  <a:schemeClr val="lt1"/>
                </a:solidFill>
                <a:latin typeface="Arial"/>
                <a:ea typeface="+mn-ea"/>
                <a:cs typeface="+mn-cs"/>
              </a:defRPr>
            </a:lvl3pPr>
            <a:lvl4pPr marL="1371718" algn="l" defTabSz="914478" rtl="0" eaLnBrk="1" latinLnBrk="0" hangingPunct="1">
              <a:defRPr sz="1800" kern="1200">
                <a:solidFill>
                  <a:schemeClr val="lt1"/>
                </a:solidFill>
                <a:latin typeface="Arial"/>
                <a:ea typeface="+mn-ea"/>
                <a:cs typeface="+mn-cs"/>
              </a:defRPr>
            </a:lvl4pPr>
            <a:lvl5pPr marL="1828957" algn="l" defTabSz="914478" rtl="0" eaLnBrk="1" latinLnBrk="0" hangingPunct="1">
              <a:defRPr sz="1800" kern="1200">
                <a:solidFill>
                  <a:schemeClr val="lt1"/>
                </a:solidFill>
                <a:latin typeface="Arial"/>
                <a:ea typeface="+mn-ea"/>
                <a:cs typeface="+mn-cs"/>
              </a:defRPr>
            </a:lvl5pPr>
            <a:lvl6pPr marL="2286196" algn="l" defTabSz="914478" rtl="0" eaLnBrk="1" latinLnBrk="0" hangingPunct="1">
              <a:defRPr sz="1800" kern="1200">
                <a:solidFill>
                  <a:schemeClr val="lt1"/>
                </a:solidFill>
                <a:latin typeface="Arial"/>
                <a:ea typeface="+mn-ea"/>
                <a:cs typeface="+mn-cs"/>
              </a:defRPr>
            </a:lvl6pPr>
            <a:lvl7pPr marL="2743435" algn="l" defTabSz="914478" rtl="0" eaLnBrk="1" latinLnBrk="0" hangingPunct="1">
              <a:defRPr sz="1800" kern="1200">
                <a:solidFill>
                  <a:schemeClr val="lt1"/>
                </a:solidFill>
                <a:latin typeface="Arial"/>
                <a:ea typeface="+mn-ea"/>
                <a:cs typeface="+mn-cs"/>
              </a:defRPr>
            </a:lvl7pPr>
            <a:lvl8pPr marL="3200675" algn="l" defTabSz="914478" rtl="0" eaLnBrk="1" latinLnBrk="0" hangingPunct="1">
              <a:defRPr sz="1800" kern="1200">
                <a:solidFill>
                  <a:schemeClr val="lt1"/>
                </a:solidFill>
                <a:latin typeface="Arial"/>
                <a:ea typeface="+mn-ea"/>
                <a:cs typeface="+mn-cs"/>
              </a:defRPr>
            </a:lvl8pPr>
            <a:lvl9pPr marL="3657913" algn="l" defTabSz="914478" rtl="0" eaLnBrk="1" latinLnBrk="0" hangingPunct="1">
              <a:defRPr sz="1800" kern="1200">
                <a:solidFill>
                  <a:schemeClr val="lt1"/>
                </a:solidFill>
                <a:latin typeface="Arial"/>
                <a:ea typeface="+mn-ea"/>
                <a:cs typeface="+mn-cs"/>
              </a:defRPr>
            </a:lvl9pPr>
          </a:lstStyle>
          <a:p>
            <a:pPr algn="ctr" fontAlgn="ctr"/>
            <a:r>
              <a:rPr lang="en-US" sz="2400" dirty="0" smtClean="0">
                <a:solidFill>
                  <a:schemeClr val="tx1"/>
                </a:solidFill>
                <a:latin typeface="Huawei Sans" panose="020C0503030203020204" pitchFamily="34" charset="0"/>
              </a:rPr>
              <a:t>Port speed</a:t>
            </a:r>
            <a:endParaRPr lang="en-US" altLang="zh-CN" sz="2400" dirty="0">
              <a:solidFill>
                <a:schemeClr val="tx1"/>
              </a:solidFill>
              <a:latin typeface="Huawei Sans" panose="020C0503030203020204" pitchFamily="34" charset="0"/>
            </a:endParaRPr>
          </a:p>
        </p:txBody>
      </p:sp>
      <p:sp>
        <p:nvSpPr>
          <p:cNvPr id="3" name="文本框 2"/>
          <p:cNvSpPr txBox="1"/>
          <p:nvPr/>
        </p:nvSpPr>
        <p:spPr>
          <a:xfrm>
            <a:off x="6096000" y="1487092"/>
            <a:ext cx="4733925" cy="701950"/>
          </a:xfrm>
          <a:prstGeom prst="rect">
            <a:avLst/>
          </a:prstGeom>
          <a:noFill/>
          <a:ln w="12700">
            <a:noFill/>
            <a:prstDash val="sysDot"/>
          </a:ln>
        </p:spPr>
        <p:txBody>
          <a:bodyPr wrap="square" rtlCol="0">
            <a:noAutofit/>
          </a:bodyPr>
          <a:lstStyle/>
          <a:p>
            <a:pPr fontAlgn="ctr"/>
            <a:r>
              <a:rPr lang="en-US" sz="2000" dirty="0">
                <a:latin typeface="Huawei Sans" panose="020C0503030203020204" pitchFamily="34" charset="0"/>
              </a:rPr>
              <a:t>The primary factor in the throughput of sequential I/</a:t>
            </a:r>
            <a:r>
              <a:rPr lang="en-US" sz="2000" dirty="0" err="1">
                <a:latin typeface="Huawei Sans" panose="020C0503030203020204" pitchFamily="34" charset="0"/>
              </a:rPr>
              <a:t>Os</a:t>
            </a:r>
            <a:endParaRPr lang="en-US" altLang="zh-CN" sz="2000" dirty="0">
              <a:latin typeface="Huawei Sans" panose="020C0503030203020204" pitchFamily="34" charset="0"/>
            </a:endParaRPr>
          </a:p>
        </p:txBody>
      </p:sp>
      <p:sp>
        <p:nvSpPr>
          <p:cNvPr id="12" name="文本框 11"/>
          <p:cNvSpPr txBox="1"/>
          <p:nvPr/>
        </p:nvSpPr>
        <p:spPr>
          <a:xfrm>
            <a:off x="6099917" y="2607698"/>
            <a:ext cx="5333511" cy="707886"/>
          </a:xfrm>
          <a:prstGeom prst="rect">
            <a:avLst/>
          </a:prstGeom>
          <a:noFill/>
          <a:ln w="12700">
            <a:noFill/>
            <a:prstDash val="sysDot"/>
          </a:ln>
        </p:spPr>
        <p:txBody>
          <a:bodyPr wrap="square" rtlCol="0">
            <a:noAutofit/>
          </a:bodyPr>
          <a:lstStyle/>
          <a:p>
            <a:pPr fontAlgn="ctr"/>
            <a:r>
              <a:rPr lang="en-US" sz="2000" dirty="0">
                <a:latin typeface="Huawei Sans" panose="020C0503030203020204" pitchFamily="34" charset="0"/>
              </a:rPr>
              <a:t>The primary factor in random I/O performance</a:t>
            </a:r>
            <a:endParaRPr lang="en-US" altLang="zh-CN" sz="2000" dirty="0">
              <a:latin typeface="Huawei Sans" panose="020C0503030203020204" pitchFamily="34" charset="0"/>
            </a:endParaRPr>
          </a:p>
        </p:txBody>
      </p:sp>
      <p:sp>
        <p:nvSpPr>
          <p:cNvPr id="13" name="文本框 12"/>
          <p:cNvSpPr txBox="1"/>
          <p:nvPr/>
        </p:nvSpPr>
        <p:spPr>
          <a:xfrm>
            <a:off x="6099917" y="3921657"/>
            <a:ext cx="5333511" cy="400110"/>
          </a:xfrm>
          <a:prstGeom prst="rect">
            <a:avLst/>
          </a:prstGeom>
          <a:noFill/>
          <a:ln w="12700">
            <a:noFill/>
            <a:prstDash val="sysDot"/>
          </a:ln>
        </p:spPr>
        <p:txBody>
          <a:bodyPr wrap="square" rtlCol="0">
            <a:noAutofit/>
          </a:bodyPr>
          <a:lstStyle/>
          <a:p>
            <a:pPr fontAlgn="ctr"/>
            <a:r>
              <a:rPr lang="en-US" sz="2000" dirty="0">
                <a:latin typeface="Huawei Sans" panose="020C0503030203020204" pitchFamily="34" charset="0"/>
              </a:rPr>
              <a:t>An indirect factor for disk performance</a:t>
            </a:r>
            <a:endParaRPr lang="en-US" altLang="zh-CN" sz="2000" dirty="0">
              <a:latin typeface="Huawei Sans" panose="020C0503030203020204" pitchFamily="34" charset="0"/>
            </a:endParaRPr>
          </a:p>
        </p:txBody>
      </p:sp>
      <p:sp>
        <p:nvSpPr>
          <p:cNvPr id="14" name="文本框 13"/>
          <p:cNvSpPr txBox="1"/>
          <p:nvPr/>
        </p:nvSpPr>
        <p:spPr>
          <a:xfrm>
            <a:off x="6099917" y="4888375"/>
            <a:ext cx="5337428" cy="707886"/>
          </a:xfrm>
          <a:prstGeom prst="rect">
            <a:avLst/>
          </a:prstGeom>
          <a:noFill/>
          <a:ln w="12700">
            <a:noFill/>
            <a:prstDash val="sysDot"/>
          </a:ln>
        </p:spPr>
        <p:txBody>
          <a:bodyPr wrap="square" rtlCol="0">
            <a:noAutofit/>
          </a:bodyPr>
          <a:lstStyle/>
          <a:p>
            <a:pPr fontAlgn="ctr"/>
            <a:r>
              <a:rPr lang="en-US" sz="2000" dirty="0" smtClean="0">
                <a:latin typeface="Huawei Sans" panose="020C0503030203020204" pitchFamily="34" charset="0"/>
              </a:rPr>
              <a:t>The least important factor for disk performance</a:t>
            </a:r>
            <a:endParaRPr lang="en-US" altLang="zh-CN" sz="2000" dirty="0">
              <a:latin typeface="Huawei Sans" panose="020C0503030203020204" pitchFamily="34" charset="0"/>
            </a:endParaRPr>
          </a:p>
        </p:txBody>
      </p:sp>
    </p:spTree>
    <p:extLst>
      <p:ext uri="{BB962C8B-B14F-4D97-AF65-F5344CB8AC3E}">
        <p14:creationId xmlns:p14="http://schemas.microsoft.com/office/powerpoint/2010/main" val="2941014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Average Access Time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smtClean="0">
                <a:latin typeface="Huawei Sans" panose="020C0503030203020204" pitchFamily="34" charset="0"/>
              </a:rPr>
              <a:t>The average access time is determined by:</a:t>
            </a:r>
            <a:endParaRPr lang="en-US" altLang="zh-CN" dirty="0" smtClean="0">
              <a:latin typeface="Huawei Sans" panose="020C0503030203020204" pitchFamily="34" charset="0"/>
            </a:endParaRPr>
          </a:p>
          <a:p>
            <a:pPr lvl="1"/>
            <a:r>
              <a:rPr lang="en-US" dirty="0" smtClean="0">
                <a:latin typeface="Huawei Sans" panose="020C0503030203020204" pitchFamily="34" charset="0"/>
              </a:rPr>
              <a:t>Average seek time</a:t>
            </a:r>
            <a:endParaRPr lang="en-US" altLang="zh-CN" dirty="0" smtClean="0">
              <a:latin typeface="Huawei Sans" panose="020C0503030203020204" pitchFamily="34" charset="0"/>
            </a:endParaRPr>
          </a:p>
          <a:p>
            <a:pPr lvl="1"/>
            <a:r>
              <a:rPr lang="en-US" dirty="0" smtClean="0">
                <a:latin typeface="Huawei Sans" panose="020C0503030203020204" pitchFamily="34" charset="0"/>
              </a:rPr>
              <a:t>Average latency time</a:t>
            </a:r>
            <a:endParaRPr lang="en-US" altLang="zh-CN" dirty="0">
              <a:latin typeface="Huawei Sans" panose="020C0503030203020204" pitchFamily="34" charset="0"/>
            </a:endParaRPr>
          </a:p>
        </p:txBody>
      </p:sp>
      <p:grpSp>
        <p:nvGrpSpPr>
          <p:cNvPr id="100" name="组合 99"/>
          <p:cNvGrpSpPr/>
          <p:nvPr/>
        </p:nvGrpSpPr>
        <p:grpSpPr>
          <a:xfrm>
            <a:off x="2088981" y="3135612"/>
            <a:ext cx="3142709" cy="2391189"/>
            <a:chOff x="3307903" y="3811787"/>
            <a:chExt cx="3142709" cy="2391189"/>
          </a:xfrm>
        </p:grpSpPr>
        <p:sp>
          <p:nvSpPr>
            <p:cNvPr id="5" name="Rectangle 5"/>
            <p:cNvSpPr>
              <a:spLocks noChangeArrowheads="1"/>
            </p:cNvSpPr>
            <p:nvPr/>
          </p:nvSpPr>
          <p:spPr bwMode="auto">
            <a:xfrm>
              <a:off x="5463161" y="3811787"/>
              <a:ext cx="987451"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Seek time</a:t>
              </a:r>
              <a:endParaRPr lang="en-US" altLang="zh-CN" sz="1400" dirty="0">
                <a:latin typeface="Huawei Sans" panose="020C0503030203020204" pitchFamily="34" charset="0"/>
              </a:endParaRPr>
            </a:p>
          </p:txBody>
        </p:sp>
        <p:sp>
          <p:nvSpPr>
            <p:cNvPr id="18" name="Rectangle 22"/>
            <p:cNvSpPr>
              <a:spLocks noChangeArrowheads="1"/>
            </p:cNvSpPr>
            <p:nvPr/>
          </p:nvSpPr>
          <p:spPr bwMode="auto">
            <a:xfrm>
              <a:off x="5708505" y="4191359"/>
              <a:ext cx="516052"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Disc</a:t>
              </a:r>
              <a:endParaRPr lang="en-US" sz="1400" dirty="0">
                <a:latin typeface="Huawei Sans" panose="020C0503030203020204" pitchFamily="34" charset="0"/>
              </a:endParaRPr>
            </a:p>
          </p:txBody>
        </p:sp>
        <p:sp>
          <p:nvSpPr>
            <p:cNvPr id="19" name="Rectangle 23"/>
            <p:cNvSpPr>
              <a:spLocks noChangeArrowheads="1"/>
            </p:cNvSpPr>
            <p:nvPr/>
          </p:nvSpPr>
          <p:spPr bwMode="auto">
            <a:xfrm>
              <a:off x="5415528" y="5898045"/>
              <a:ext cx="702101"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Tracks</a:t>
              </a:r>
              <a:endParaRPr lang="en-US" sz="1400" dirty="0">
                <a:latin typeface="Huawei Sans" panose="020C0503030203020204" pitchFamily="34" charset="0"/>
              </a:endParaRPr>
            </a:p>
          </p:txBody>
        </p:sp>
        <p:sp>
          <p:nvSpPr>
            <p:cNvPr id="23" name="Rectangle 27"/>
            <p:cNvSpPr>
              <a:spLocks noChangeArrowheads="1"/>
            </p:cNvSpPr>
            <p:nvPr/>
          </p:nvSpPr>
          <p:spPr bwMode="auto">
            <a:xfrm>
              <a:off x="3307903" y="5066182"/>
              <a:ext cx="666294"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Seek</a:t>
              </a:r>
              <a:endParaRPr lang="en-US" sz="1400" dirty="0">
                <a:latin typeface="Huawei Sans" panose="020C0503030203020204" pitchFamily="34" charset="0"/>
              </a:endParaRPr>
            </a:p>
          </p:txBody>
        </p:sp>
        <p:sp>
          <p:nvSpPr>
            <p:cNvPr id="52" name="椭圆 51"/>
            <p:cNvSpPr/>
            <p:nvPr/>
          </p:nvSpPr>
          <p:spPr>
            <a:xfrm>
              <a:off x="3861771" y="3878228"/>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4" name="椭圆 83"/>
            <p:cNvSpPr/>
            <p:nvPr/>
          </p:nvSpPr>
          <p:spPr>
            <a:xfrm>
              <a:off x="3956348" y="3963869"/>
              <a:ext cx="1810231" cy="1810231"/>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椭圆 50"/>
            <p:cNvSpPr/>
            <p:nvPr/>
          </p:nvSpPr>
          <p:spPr>
            <a:xfrm>
              <a:off x="4059208" y="4075664"/>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3" name="椭圆 62"/>
            <p:cNvSpPr/>
            <p:nvPr/>
          </p:nvSpPr>
          <p:spPr>
            <a:xfrm>
              <a:off x="4181717" y="4183159"/>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4" name="椭圆 63"/>
            <p:cNvSpPr/>
            <p:nvPr/>
          </p:nvSpPr>
          <p:spPr>
            <a:xfrm>
              <a:off x="4427027" y="4440752"/>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7" name="椭圆 96"/>
            <p:cNvSpPr/>
            <p:nvPr/>
          </p:nvSpPr>
          <p:spPr>
            <a:xfrm>
              <a:off x="4574344" y="4589044"/>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9" name="椭圆 68"/>
            <p:cNvSpPr/>
            <p:nvPr/>
          </p:nvSpPr>
          <p:spPr>
            <a:xfrm>
              <a:off x="4790111" y="4804808"/>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1" name="Freeform 9"/>
            <p:cNvSpPr>
              <a:spLocks/>
            </p:cNvSpPr>
            <p:nvPr/>
          </p:nvSpPr>
          <p:spPr bwMode="auto">
            <a:xfrm rot="515683">
              <a:off x="3973841" y="4798441"/>
              <a:ext cx="540498" cy="1266684"/>
            </a:xfrm>
            <a:custGeom>
              <a:avLst/>
              <a:gdLst/>
              <a:ahLst/>
              <a:cxnLst>
                <a:cxn ang="0">
                  <a:pos x="363" y="0"/>
                </a:cxn>
                <a:cxn ang="0">
                  <a:pos x="0" y="798"/>
                </a:cxn>
                <a:cxn ang="0">
                  <a:pos x="186" y="852"/>
                </a:cxn>
                <a:cxn ang="0">
                  <a:pos x="363" y="0"/>
                </a:cxn>
              </a:cxnLst>
              <a:rect l="0" t="0" r="r" b="b"/>
              <a:pathLst>
                <a:path w="364" h="853">
                  <a:moveTo>
                    <a:pt x="363" y="0"/>
                  </a:moveTo>
                  <a:lnTo>
                    <a:pt x="0" y="798"/>
                  </a:lnTo>
                  <a:lnTo>
                    <a:pt x="186" y="852"/>
                  </a:lnTo>
                  <a:lnTo>
                    <a:pt x="363" y="0"/>
                  </a:lnTo>
                </a:path>
              </a:pathLst>
            </a:custGeom>
            <a:solidFill>
              <a:srgbClr val="AFD89C"/>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grpSp>
          <p:nvGrpSpPr>
            <p:cNvPr id="72" name="Group 12"/>
            <p:cNvGrpSpPr>
              <a:grpSpLocks/>
            </p:cNvGrpSpPr>
            <p:nvPr/>
          </p:nvGrpSpPr>
          <p:grpSpPr bwMode="auto">
            <a:xfrm>
              <a:off x="3816093" y="4646223"/>
              <a:ext cx="396580" cy="1401210"/>
              <a:chOff x="978" y="2006"/>
              <a:chExt cx="235" cy="929"/>
            </a:xfrm>
          </p:grpSpPr>
          <p:sp>
            <p:nvSpPr>
              <p:cNvPr id="75"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solidFill>
                    <a:srgbClr val="62B230"/>
                  </a:solidFill>
                  <a:latin typeface="Huawei Sans" panose="020C0503030203020204" pitchFamily="34" charset="0"/>
                </a:endParaRPr>
              </a:p>
            </p:txBody>
          </p:sp>
          <p:sp>
            <p:nvSpPr>
              <p:cNvPr id="74"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81" name="矩形 80"/>
            <p:cNvSpPr/>
            <p:nvPr/>
          </p:nvSpPr>
          <p:spPr>
            <a:xfrm rot="1520004">
              <a:off x="4514553" y="4786686"/>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2" name="矩形 81"/>
            <p:cNvSpPr/>
            <p:nvPr/>
          </p:nvSpPr>
          <p:spPr>
            <a:xfrm>
              <a:off x="3948024" y="4626667"/>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4" name="任意多边形 93"/>
            <p:cNvSpPr/>
            <p:nvPr/>
          </p:nvSpPr>
          <p:spPr>
            <a:xfrm>
              <a:off x="4024831" y="4692117"/>
              <a:ext cx="577923" cy="210017"/>
            </a:xfrm>
            <a:custGeom>
              <a:avLst/>
              <a:gdLst>
                <a:gd name="connsiteX0" fmla="*/ 0 w 603250"/>
                <a:gd name="connsiteY0" fmla="*/ 0 h 185738"/>
                <a:gd name="connsiteX1" fmla="*/ 434975 w 603250"/>
                <a:gd name="connsiteY1" fmla="*/ 52388 h 185738"/>
                <a:gd name="connsiteX2" fmla="*/ 603250 w 603250"/>
                <a:gd name="connsiteY2" fmla="*/ 185738 h 185738"/>
              </a:gdLst>
              <a:ahLst/>
              <a:cxnLst>
                <a:cxn ang="0">
                  <a:pos x="connsiteX0" y="connsiteY0"/>
                </a:cxn>
                <a:cxn ang="0">
                  <a:pos x="connsiteX1" y="connsiteY1"/>
                </a:cxn>
                <a:cxn ang="0">
                  <a:pos x="connsiteX2" y="connsiteY2"/>
                </a:cxn>
              </a:cxnLst>
              <a:rect l="l" t="t" r="r" b="b"/>
              <a:pathLst>
                <a:path w="603250" h="185738">
                  <a:moveTo>
                    <a:pt x="0" y="0"/>
                  </a:moveTo>
                  <a:cubicBezTo>
                    <a:pt x="167216" y="10716"/>
                    <a:pt x="334433" y="21432"/>
                    <a:pt x="434975" y="52388"/>
                  </a:cubicBezTo>
                  <a:cubicBezTo>
                    <a:pt x="535517" y="83344"/>
                    <a:pt x="569383" y="134541"/>
                    <a:pt x="603250" y="185738"/>
                  </a:cubicBezTo>
                </a:path>
              </a:pathLst>
            </a:custGeom>
            <a:noFill/>
            <a:ln w="31750">
              <a:solidFill>
                <a:srgbClr val="C0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99" name="肘形连接符 98"/>
            <p:cNvCxnSpPr>
              <a:stCxn id="97" idx="4"/>
              <a:endCxn id="19" idx="1"/>
            </p:cNvCxnSpPr>
            <p:nvPr/>
          </p:nvCxnSpPr>
          <p:spPr>
            <a:xfrm rot="16200000" flipH="1">
              <a:off x="4694880" y="5329862"/>
              <a:ext cx="887231" cy="554066"/>
            </a:xfrm>
            <a:prstGeom prst="bentConnector2">
              <a:avLst/>
            </a:prstGeom>
            <a:ln w="19050">
              <a:solidFill>
                <a:srgbClr val="151515"/>
              </a:solidFill>
            </a:ln>
          </p:spPr>
          <p:style>
            <a:lnRef idx="1">
              <a:schemeClr val="accent1"/>
            </a:lnRef>
            <a:fillRef idx="0">
              <a:schemeClr val="accent1"/>
            </a:fillRef>
            <a:effectRef idx="0">
              <a:schemeClr val="accent1"/>
            </a:effectRef>
            <a:fontRef idx="minor">
              <a:schemeClr val="tx1"/>
            </a:fontRef>
          </p:style>
        </p:cxnSp>
      </p:grpSp>
      <p:grpSp>
        <p:nvGrpSpPr>
          <p:cNvPr id="151" name="组合 150"/>
          <p:cNvGrpSpPr/>
          <p:nvPr/>
        </p:nvGrpSpPr>
        <p:grpSpPr>
          <a:xfrm>
            <a:off x="6554535" y="3088875"/>
            <a:ext cx="3607472" cy="2497757"/>
            <a:chOff x="7006766" y="3429530"/>
            <a:chExt cx="3607472" cy="2497757"/>
          </a:xfrm>
        </p:grpSpPr>
        <p:sp>
          <p:nvSpPr>
            <p:cNvPr id="131" name="Rectangle 5"/>
            <p:cNvSpPr>
              <a:spLocks noChangeArrowheads="1"/>
            </p:cNvSpPr>
            <p:nvPr/>
          </p:nvSpPr>
          <p:spPr bwMode="auto">
            <a:xfrm>
              <a:off x="9207718" y="3429530"/>
              <a:ext cx="993863"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Wait time</a:t>
              </a:r>
              <a:endParaRPr lang="en-US" altLang="zh-CN" sz="1400" dirty="0">
                <a:latin typeface="Huawei Sans" panose="020C0503030203020204" pitchFamily="34" charset="0"/>
              </a:endParaRPr>
            </a:p>
          </p:txBody>
        </p:sp>
        <p:sp>
          <p:nvSpPr>
            <p:cNvPr id="132" name="椭圆 131"/>
            <p:cNvSpPr/>
            <p:nvPr/>
          </p:nvSpPr>
          <p:spPr>
            <a:xfrm>
              <a:off x="7483292" y="3681462"/>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3" name="椭圆 132"/>
            <p:cNvSpPr/>
            <p:nvPr/>
          </p:nvSpPr>
          <p:spPr>
            <a:xfrm>
              <a:off x="7577869" y="3767103"/>
              <a:ext cx="1810231" cy="1810231"/>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4" name="椭圆 133"/>
            <p:cNvSpPr/>
            <p:nvPr/>
          </p:nvSpPr>
          <p:spPr>
            <a:xfrm>
              <a:off x="7680729" y="3878898"/>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5" name="椭圆 134"/>
            <p:cNvSpPr/>
            <p:nvPr/>
          </p:nvSpPr>
          <p:spPr>
            <a:xfrm>
              <a:off x="7803238" y="3986393"/>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6" name="椭圆 135"/>
            <p:cNvSpPr/>
            <p:nvPr/>
          </p:nvSpPr>
          <p:spPr>
            <a:xfrm>
              <a:off x="8048548" y="4243986"/>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7" name="椭圆 136"/>
            <p:cNvSpPr/>
            <p:nvPr/>
          </p:nvSpPr>
          <p:spPr>
            <a:xfrm>
              <a:off x="8195865" y="4392278"/>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38" name="椭圆 137"/>
            <p:cNvSpPr/>
            <p:nvPr/>
          </p:nvSpPr>
          <p:spPr>
            <a:xfrm>
              <a:off x="8411632" y="4608042"/>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139" name="Group 12"/>
            <p:cNvGrpSpPr>
              <a:grpSpLocks/>
            </p:cNvGrpSpPr>
            <p:nvPr/>
          </p:nvGrpSpPr>
          <p:grpSpPr bwMode="auto">
            <a:xfrm>
              <a:off x="7437614" y="4449457"/>
              <a:ext cx="396580" cy="1401210"/>
              <a:chOff x="978" y="2006"/>
              <a:chExt cx="235" cy="929"/>
            </a:xfrm>
          </p:grpSpPr>
          <p:sp>
            <p:nvSpPr>
              <p:cNvPr id="140"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sp>
            <p:nvSpPr>
              <p:cNvPr id="141"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142" name="矩形 141"/>
            <p:cNvSpPr/>
            <p:nvPr/>
          </p:nvSpPr>
          <p:spPr>
            <a:xfrm>
              <a:off x="7569545" y="4429901"/>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143" name="直接连接符 142"/>
            <p:cNvCxnSpPr>
              <a:stCxn id="138" idx="2"/>
            </p:cNvCxnSpPr>
            <p:nvPr/>
          </p:nvCxnSpPr>
          <p:spPr>
            <a:xfrm flipH="1" flipV="1">
              <a:off x="7182016" y="4293716"/>
              <a:ext cx="1229616" cy="385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a:stCxn id="138" idx="7"/>
            </p:cNvCxnSpPr>
            <p:nvPr/>
          </p:nvCxnSpPr>
          <p:spPr>
            <a:xfrm flipV="1">
              <a:off x="8533441" y="3716338"/>
              <a:ext cx="862983" cy="91260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空心弧 144"/>
            <p:cNvSpPr/>
            <p:nvPr/>
          </p:nvSpPr>
          <p:spPr>
            <a:xfrm rot="21421851">
              <a:off x="7634728" y="3763341"/>
              <a:ext cx="1761696" cy="1893955"/>
            </a:xfrm>
            <a:prstGeom prst="blockArc">
              <a:avLst>
                <a:gd name="adj1" fmla="val 18828427"/>
                <a:gd name="adj2" fmla="val 21426228"/>
                <a:gd name="adj3" fmla="val 6260"/>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146" name="Rectangle 49"/>
            <p:cNvSpPr>
              <a:spLocks noChangeArrowheads="1"/>
            </p:cNvSpPr>
            <p:nvPr/>
          </p:nvSpPr>
          <p:spPr bwMode="auto">
            <a:xfrm>
              <a:off x="9543611" y="4230462"/>
              <a:ext cx="1070627" cy="305115"/>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Data Block</a:t>
              </a:r>
              <a:endParaRPr lang="en-US" sz="1400" dirty="0">
                <a:latin typeface="Huawei Sans" panose="020C0503030203020204" pitchFamily="34" charset="0"/>
              </a:endParaRPr>
            </a:p>
          </p:txBody>
        </p:sp>
        <p:sp>
          <p:nvSpPr>
            <p:cNvPr id="147" name="Rectangle 50"/>
            <p:cNvSpPr>
              <a:spLocks noChangeArrowheads="1"/>
            </p:cNvSpPr>
            <p:nvPr/>
          </p:nvSpPr>
          <p:spPr bwMode="auto">
            <a:xfrm>
              <a:off x="7006766" y="3465812"/>
              <a:ext cx="807773" cy="305115"/>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Latency</a:t>
              </a:r>
              <a:endParaRPr lang="en-US" sz="1400" dirty="0">
                <a:latin typeface="Huawei Sans" panose="020C0503030203020204" pitchFamily="34" charset="0"/>
              </a:endParaRPr>
            </a:p>
          </p:txBody>
        </p:sp>
        <p:grpSp>
          <p:nvGrpSpPr>
            <p:cNvPr id="148" name="组合 147"/>
            <p:cNvGrpSpPr/>
            <p:nvPr/>
          </p:nvGrpSpPr>
          <p:grpSpPr bwMode="gray">
            <a:xfrm>
              <a:off x="7266015" y="3493350"/>
              <a:ext cx="2433937" cy="2433937"/>
              <a:chOff x="7266015" y="3493350"/>
              <a:chExt cx="2433937" cy="2433937"/>
            </a:xfrm>
          </p:grpSpPr>
          <p:sp>
            <p:nvSpPr>
              <p:cNvPr id="149" name="下箭头 148"/>
              <p:cNvSpPr/>
              <p:nvPr/>
            </p:nvSpPr>
            <p:spPr bwMode="gray">
              <a:xfrm rot="1659502">
                <a:off x="7318910" y="4162671"/>
                <a:ext cx="144695" cy="17717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50" name="空心弧 149"/>
              <p:cNvSpPr/>
              <p:nvPr/>
            </p:nvSpPr>
            <p:spPr bwMode="gray">
              <a:xfrm rot="19056320">
                <a:off x="7266015" y="3493350"/>
                <a:ext cx="2433937" cy="2433937"/>
              </a:xfrm>
              <a:prstGeom prst="blockArc">
                <a:avLst>
                  <a:gd name="adj1" fmla="val 14657428"/>
                  <a:gd name="adj2" fmla="val 21300794"/>
                  <a:gd name="adj3" fmla="val 295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grpSp>
      </p:grpSp>
    </p:spTree>
    <p:extLst>
      <p:ext uri="{BB962C8B-B14F-4D97-AF65-F5344CB8AC3E}">
        <p14:creationId xmlns:p14="http://schemas.microsoft.com/office/powerpoint/2010/main" val="13009486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占位符 8"/>
          <p:cNvSpPr>
            <a:spLocks noGrp="1"/>
          </p:cNvSpPr>
          <p:nvPr>
            <p:ph type="body" sz="quarter" idx="10"/>
          </p:nvPr>
        </p:nvSpPr>
        <p:spPr/>
        <p:txBody>
          <a:bodyPr/>
          <a:lstStyle/>
          <a:p>
            <a:r>
              <a:rPr lang="en-US" dirty="0" smtClean="0"/>
              <a:t>Upon completion of this course, you will </a:t>
            </a:r>
            <a:r>
              <a:rPr lang="en-US" dirty="0"/>
              <a:t>learn about the:</a:t>
            </a:r>
            <a:endParaRPr lang="en-US" altLang="zh-CN" dirty="0" smtClean="0"/>
          </a:p>
          <a:p>
            <a:pPr lvl="1"/>
            <a:r>
              <a:rPr lang="en-US" dirty="0" smtClean="0"/>
              <a:t>Storage product forms</a:t>
            </a:r>
            <a:endParaRPr lang="en-US" altLang="zh-CN" dirty="0" smtClean="0"/>
          </a:p>
          <a:p>
            <a:pPr lvl="1"/>
            <a:r>
              <a:rPr lang="en-US" dirty="0" smtClean="0"/>
              <a:t>Functions and components of controller enclosures and disk enclosures</a:t>
            </a:r>
            <a:endParaRPr lang="en-US" altLang="zh-CN" dirty="0" smtClean="0"/>
          </a:p>
          <a:p>
            <a:pPr lvl="1"/>
            <a:r>
              <a:rPr lang="en-US" dirty="0" smtClean="0"/>
              <a:t>HDD and SSD designs</a:t>
            </a:r>
            <a:endParaRPr lang="en-US" altLang="zh-CN" dirty="0" smtClean="0"/>
          </a:p>
          <a:p>
            <a:pPr lvl="1"/>
            <a:r>
              <a:rPr lang="en-US" dirty="0" smtClean="0"/>
              <a:t>Cables and interface modules for connecting storage enclosures and the connection methods</a:t>
            </a:r>
            <a:endParaRPr lang="en-US" altLang="zh-CN" dirty="0"/>
          </a:p>
        </p:txBody>
      </p:sp>
    </p:spTree>
    <p:extLst>
      <p:ext uri="{BB962C8B-B14F-4D97-AF65-F5344CB8AC3E}">
        <p14:creationId xmlns:p14="http://schemas.microsoft.com/office/powerpoint/2010/main" val="563761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7"/>
          <p:cNvSpPr>
            <a:spLocks noGrp="1"/>
          </p:cNvSpPr>
          <p:nvPr>
            <p:ph type="title"/>
          </p:nvPr>
        </p:nvSpPr>
        <p:spPr/>
        <p:txBody>
          <a:bodyPr wrap="square">
            <a:noAutofit/>
          </a:bodyPr>
          <a:lstStyle/>
          <a:p>
            <a:r>
              <a:rPr lang="en-US" dirty="0" smtClean="0">
                <a:latin typeface="Huawei Sans" panose="020C0503030203020204" pitchFamily="34" charset="0"/>
              </a:rPr>
              <a:t>Data Transfer Rate</a:t>
            </a:r>
            <a:endParaRPr lang="en-US" altLang="zh-CN" dirty="0">
              <a:latin typeface="Huawei Sans" panose="020C0503030203020204" pitchFamily="34" charset="0"/>
            </a:endParaRPr>
          </a:p>
        </p:txBody>
      </p:sp>
      <p:sp>
        <p:nvSpPr>
          <p:cNvPr id="44" name="文本占位符 43"/>
          <p:cNvSpPr>
            <a:spLocks noGrp="1"/>
          </p:cNvSpPr>
          <p:nvPr>
            <p:ph type="body" sz="quarter" idx="10"/>
          </p:nvPr>
        </p:nvSpPr>
        <p:spPr/>
        <p:txBody>
          <a:bodyPr wrap="square">
            <a:noAutofit/>
          </a:bodyPr>
          <a:lstStyle/>
          <a:p>
            <a:r>
              <a:rPr lang="en-US" dirty="0" smtClean="0">
                <a:latin typeface="Huawei Sans" panose="020C0503030203020204" pitchFamily="34" charset="0"/>
              </a:rPr>
              <a:t>The date transfer rate is determined by:</a:t>
            </a:r>
            <a:endParaRPr lang="en-US" altLang="zh-CN" dirty="0" smtClean="0">
              <a:latin typeface="Huawei Sans" panose="020C0503030203020204" pitchFamily="34" charset="0"/>
            </a:endParaRPr>
          </a:p>
          <a:p>
            <a:pPr lvl="1"/>
            <a:r>
              <a:rPr lang="en-US" dirty="0" smtClean="0">
                <a:latin typeface="Huawei Sans" panose="020C0503030203020204" pitchFamily="34" charset="0"/>
              </a:rPr>
              <a:t>Internal transfer rate</a:t>
            </a:r>
            <a:endParaRPr lang="en-US" altLang="zh-CN" dirty="0" smtClean="0">
              <a:latin typeface="Huawei Sans" panose="020C0503030203020204" pitchFamily="34" charset="0"/>
            </a:endParaRPr>
          </a:p>
          <a:p>
            <a:pPr lvl="1"/>
            <a:r>
              <a:rPr lang="en-US" dirty="0" smtClean="0">
                <a:latin typeface="Huawei Sans" panose="020C0503030203020204" pitchFamily="34" charset="0"/>
              </a:rPr>
              <a:t>External transfer rate/Interface transfer rate</a:t>
            </a:r>
            <a:endParaRPr lang="en-US" altLang="zh-CN" dirty="0">
              <a:latin typeface="Huawei Sans" panose="020C0503030203020204" pitchFamily="34" charset="0"/>
            </a:endParaRPr>
          </a:p>
        </p:txBody>
      </p:sp>
      <p:grpSp>
        <p:nvGrpSpPr>
          <p:cNvPr id="83" name="组合 82"/>
          <p:cNvGrpSpPr/>
          <p:nvPr/>
        </p:nvGrpSpPr>
        <p:grpSpPr>
          <a:xfrm>
            <a:off x="2291530" y="2657075"/>
            <a:ext cx="8599078" cy="3282214"/>
            <a:chOff x="3014064" y="2909351"/>
            <a:chExt cx="8599078" cy="3282214"/>
          </a:xfrm>
        </p:grpSpPr>
        <p:grpSp>
          <p:nvGrpSpPr>
            <p:cNvPr id="45" name="组合 44"/>
            <p:cNvGrpSpPr/>
            <p:nvPr/>
          </p:nvGrpSpPr>
          <p:grpSpPr>
            <a:xfrm>
              <a:off x="8229743" y="3209898"/>
              <a:ext cx="2868787" cy="2324748"/>
              <a:chOff x="3307903" y="3878228"/>
              <a:chExt cx="2868787" cy="2324748"/>
            </a:xfrm>
          </p:grpSpPr>
          <p:sp>
            <p:nvSpPr>
              <p:cNvPr id="47" name="Rectangle 22"/>
              <p:cNvSpPr>
                <a:spLocks noChangeArrowheads="1"/>
              </p:cNvSpPr>
              <p:nvPr/>
            </p:nvSpPr>
            <p:spPr bwMode="auto">
              <a:xfrm>
                <a:off x="5660638" y="3946030"/>
                <a:ext cx="516052"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Disc</a:t>
                </a:r>
                <a:endParaRPr lang="en-US" sz="1400" dirty="0">
                  <a:latin typeface="Huawei Sans" panose="020C0503030203020204" pitchFamily="34" charset="0"/>
                </a:endParaRPr>
              </a:p>
            </p:txBody>
          </p:sp>
          <p:sp>
            <p:nvSpPr>
              <p:cNvPr id="48" name="Rectangle 23"/>
              <p:cNvSpPr>
                <a:spLocks noChangeArrowheads="1"/>
              </p:cNvSpPr>
              <p:nvPr/>
            </p:nvSpPr>
            <p:spPr bwMode="auto">
              <a:xfrm>
                <a:off x="5415528" y="5898045"/>
                <a:ext cx="702101" cy="304931"/>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Tracks</a:t>
                </a:r>
                <a:endParaRPr lang="en-US" sz="1400" dirty="0">
                  <a:latin typeface="Huawei Sans" panose="020C0503030203020204" pitchFamily="34" charset="0"/>
                </a:endParaRPr>
              </a:p>
            </p:txBody>
          </p:sp>
          <p:sp>
            <p:nvSpPr>
              <p:cNvPr id="49" name="Rectangle 27"/>
              <p:cNvSpPr>
                <a:spLocks noChangeArrowheads="1"/>
              </p:cNvSpPr>
              <p:nvPr/>
            </p:nvSpPr>
            <p:spPr bwMode="auto">
              <a:xfrm>
                <a:off x="3307903" y="5066182"/>
                <a:ext cx="666294" cy="305212"/>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Seek</a:t>
                </a:r>
                <a:endParaRPr lang="en-US" sz="1400" dirty="0">
                  <a:latin typeface="Huawei Sans" panose="020C0503030203020204" pitchFamily="34" charset="0"/>
                </a:endParaRPr>
              </a:p>
            </p:txBody>
          </p:sp>
          <p:sp>
            <p:nvSpPr>
              <p:cNvPr id="50" name="椭圆 49"/>
              <p:cNvSpPr/>
              <p:nvPr/>
            </p:nvSpPr>
            <p:spPr>
              <a:xfrm>
                <a:off x="3861771" y="3878228"/>
                <a:ext cx="1999387" cy="1999387"/>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椭圆 50"/>
              <p:cNvSpPr/>
              <p:nvPr/>
            </p:nvSpPr>
            <p:spPr>
              <a:xfrm>
                <a:off x="3956348" y="3963869"/>
                <a:ext cx="1810231" cy="1810231"/>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椭圆 51"/>
              <p:cNvSpPr/>
              <p:nvPr/>
            </p:nvSpPr>
            <p:spPr>
              <a:xfrm>
                <a:off x="4059208" y="4075664"/>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椭圆 52"/>
              <p:cNvSpPr/>
              <p:nvPr/>
            </p:nvSpPr>
            <p:spPr>
              <a:xfrm>
                <a:off x="4181717" y="4183159"/>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椭圆 53"/>
              <p:cNvSpPr/>
              <p:nvPr/>
            </p:nvSpPr>
            <p:spPr>
              <a:xfrm>
                <a:off x="4427027" y="4440752"/>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5" name="椭圆 54"/>
              <p:cNvSpPr/>
              <p:nvPr/>
            </p:nvSpPr>
            <p:spPr>
              <a:xfrm>
                <a:off x="4574344" y="4589044"/>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6" name="椭圆 55"/>
              <p:cNvSpPr/>
              <p:nvPr/>
            </p:nvSpPr>
            <p:spPr>
              <a:xfrm>
                <a:off x="4790111" y="4804808"/>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7" name="Freeform 9"/>
              <p:cNvSpPr>
                <a:spLocks/>
              </p:cNvSpPr>
              <p:nvPr/>
            </p:nvSpPr>
            <p:spPr bwMode="auto">
              <a:xfrm rot="515683">
                <a:off x="3973841" y="4798441"/>
                <a:ext cx="540498" cy="1266684"/>
              </a:xfrm>
              <a:custGeom>
                <a:avLst/>
                <a:gdLst/>
                <a:ahLst/>
                <a:cxnLst>
                  <a:cxn ang="0">
                    <a:pos x="363" y="0"/>
                  </a:cxn>
                  <a:cxn ang="0">
                    <a:pos x="0" y="798"/>
                  </a:cxn>
                  <a:cxn ang="0">
                    <a:pos x="186" y="852"/>
                  </a:cxn>
                  <a:cxn ang="0">
                    <a:pos x="363" y="0"/>
                  </a:cxn>
                </a:cxnLst>
                <a:rect l="0" t="0" r="r" b="b"/>
                <a:pathLst>
                  <a:path w="364" h="853">
                    <a:moveTo>
                      <a:pt x="363" y="0"/>
                    </a:moveTo>
                    <a:lnTo>
                      <a:pt x="0" y="798"/>
                    </a:lnTo>
                    <a:lnTo>
                      <a:pt x="186" y="852"/>
                    </a:lnTo>
                    <a:lnTo>
                      <a:pt x="363" y="0"/>
                    </a:lnTo>
                  </a:path>
                </a:pathLst>
              </a:custGeom>
              <a:solidFill>
                <a:srgbClr val="AFD89C"/>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grpSp>
            <p:nvGrpSpPr>
              <p:cNvPr id="58" name="Group 12"/>
              <p:cNvGrpSpPr>
                <a:grpSpLocks/>
              </p:cNvGrpSpPr>
              <p:nvPr/>
            </p:nvGrpSpPr>
            <p:grpSpPr bwMode="auto">
              <a:xfrm>
                <a:off x="3816093" y="4646223"/>
                <a:ext cx="396580" cy="1401210"/>
                <a:chOff x="978" y="2006"/>
                <a:chExt cx="235" cy="929"/>
              </a:xfrm>
            </p:grpSpPr>
            <p:sp>
              <p:nvSpPr>
                <p:cNvPr id="63" name="Freeform 14"/>
                <p:cNvSpPr>
                  <a:spLocks/>
                </p:cNvSpPr>
                <p:nvPr/>
              </p:nvSpPr>
              <p:spPr bwMode="auto">
                <a:xfrm>
                  <a:off x="978" y="2006"/>
                  <a:ext cx="235" cy="929"/>
                </a:xfrm>
                <a:custGeom>
                  <a:avLst/>
                  <a:gdLst/>
                  <a:ahLst/>
                  <a:cxnLst>
                    <a:cxn ang="0">
                      <a:pos x="117" y="0"/>
                    </a:cxn>
                    <a:cxn ang="0">
                      <a:pos x="0" y="928"/>
                    </a:cxn>
                    <a:cxn ang="0">
                      <a:pos x="234" y="928"/>
                    </a:cxn>
                    <a:cxn ang="0">
                      <a:pos x="117" y="0"/>
                    </a:cxn>
                  </a:cxnLst>
                  <a:rect l="0" t="0" r="r" b="b"/>
                  <a:pathLst>
                    <a:path w="235" h="929">
                      <a:moveTo>
                        <a:pt x="117" y="0"/>
                      </a:moveTo>
                      <a:lnTo>
                        <a:pt x="0" y="928"/>
                      </a:lnTo>
                      <a:lnTo>
                        <a:pt x="234" y="928"/>
                      </a:lnTo>
                      <a:lnTo>
                        <a:pt x="117" y="0"/>
                      </a:lnTo>
                    </a:path>
                  </a:pathLst>
                </a:custGeom>
                <a:solidFill>
                  <a:srgbClr val="62B230"/>
                </a:solidFill>
                <a:ln w="12700" cap="rnd" cmpd="sng">
                  <a:solidFill>
                    <a:schemeClr val="tx1"/>
                  </a:solidFill>
                  <a:prstDash val="solid"/>
                  <a:round/>
                  <a:headEnd type="none" w="med" len="med"/>
                  <a:tailEnd type="none" w="med" len="med"/>
                </a:ln>
                <a:effectLst/>
              </p:spPr>
              <p:txBody>
                <a:bodyPr wrap="square">
                  <a:noAutofit/>
                </a:bodyPr>
                <a:lstStyle/>
                <a:p>
                  <a:pPr fontAlgn="ctr"/>
                  <a:endParaRPr lang="en-US" altLang="zh-CN" sz="1400" dirty="0">
                    <a:latin typeface="Huawei Sans" panose="020C0503030203020204" pitchFamily="34" charset="0"/>
                  </a:endParaRPr>
                </a:p>
              </p:txBody>
            </p:sp>
            <p:sp>
              <p:nvSpPr>
                <p:cNvPr id="64" name="Oval 16"/>
                <p:cNvSpPr>
                  <a:spLocks noChangeArrowheads="1"/>
                </p:cNvSpPr>
                <p:nvPr/>
              </p:nvSpPr>
              <p:spPr bwMode="auto">
                <a:xfrm>
                  <a:off x="1068" y="2814"/>
                  <a:ext cx="60" cy="66"/>
                </a:xfrm>
                <a:prstGeom prst="ellipse">
                  <a:avLst/>
                </a:prstGeom>
                <a:solidFill>
                  <a:schemeClr val="tx1"/>
                </a:solidFill>
                <a:ln w="25400">
                  <a:noFill/>
                  <a:round/>
                  <a:headEnd/>
                  <a:tailEnd/>
                </a:ln>
                <a:effectLst/>
              </p:spPr>
              <p:txBody>
                <a:bodyPr wrap="square" anchor="ctr">
                  <a:noAutofit/>
                </a:bodyPr>
                <a:lstStyle/>
                <a:p>
                  <a:pPr fontAlgn="ctr"/>
                  <a:endParaRPr lang="en-US" altLang="zh-CN" sz="1400" dirty="0">
                    <a:latin typeface="Huawei Sans" panose="020C0503030203020204" pitchFamily="34" charset="0"/>
                  </a:endParaRPr>
                </a:p>
              </p:txBody>
            </p:sp>
          </p:grpSp>
          <p:sp>
            <p:nvSpPr>
              <p:cNvPr id="59" name="矩形 58"/>
              <p:cNvSpPr/>
              <p:nvPr/>
            </p:nvSpPr>
            <p:spPr>
              <a:xfrm rot="1520004">
                <a:off x="4514553" y="4786686"/>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0" name="矩形 59"/>
              <p:cNvSpPr/>
              <p:nvPr/>
            </p:nvSpPr>
            <p:spPr>
              <a:xfrm>
                <a:off x="3948024" y="4626667"/>
                <a:ext cx="120388" cy="211664"/>
              </a:xfrm>
              <a:prstGeom prst="rect">
                <a:avLst/>
              </a:prstGeom>
              <a:solidFill>
                <a:srgbClr val="FAFD00"/>
              </a:solidFill>
              <a:ln w="19050">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任意多边形 60"/>
              <p:cNvSpPr/>
              <p:nvPr/>
            </p:nvSpPr>
            <p:spPr>
              <a:xfrm>
                <a:off x="4024831" y="4692117"/>
                <a:ext cx="577923" cy="210017"/>
              </a:xfrm>
              <a:custGeom>
                <a:avLst/>
                <a:gdLst>
                  <a:gd name="connsiteX0" fmla="*/ 0 w 603250"/>
                  <a:gd name="connsiteY0" fmla="*/ 0 h 185738"/>
                  <a:gd name="connsiteX1" fmla="*/ 434975 w 603250"/>
                  <a:gd name="connsiteY1" fmla="*/ 52388 h 185738"/>
                  <a:gd name="connsiteX2" fmla="*/ 603250 w 603250"/>
                  <a:gd name="connsiteY2" fmla="*/ 185738 h 185738"/>
                </a:gdLst>
                <a:ahLst/>
                <a:cxnLst>
                  <a:cxn ang="0">
                    <a:pos x="connsiteX0" y="connsiteY0"/>
                  </a:cxn>
                  <a:cxn ang="0">
                    <a:pos x="connsiteX1" y="connsiteY1"/>
                  </a:cxn>
                  <a:cxn ang="0">
                    <a:pos x="connsiteX2" y="connsiteY2"/>
                  </a:cxn>
                </a:cxnLst>
                <a:rect l="l" t="t" r="r" b="b"/>
                <a:pathLst>
                  <a:path w="603250" h="185738">
                    <a:moveTo>
                      <a:pt x="0" y="0"/>
                    </a:moveTo>
                    <a:cubicBezTo>
                      <a:pt x="167216" y="10716"/>
                      <a:pt x="334433" y="21432"/>
                      <a:pt x="434975" y="52388"/>
                    </a:cubicBezTo>
                    <a:cubicBezTo>
                      <a:pt x="535517" y="83344"/>
                      <a:pt x="569383" y="134541"/>
                      <a:pt x="603250" y="185738"/>
                    </a:cubicBezTo>
                  </a:path>
                </a:pathLst>
              </a:custGeom>
              <a:noFill/>
              <a:ln w="31750">
                <a:solidFill>
                  <a:srgbClr val="0070C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62" name="肘形连接符 61"/>
              <p:cNvCxnSpPr>
                <a:stCxn id="55" idx="4"/>
                <a:endCxn id="48" idx="1"/>
              </p:cNvCxnSpPr>
              <p:nvPr/>
            </p:nvCxnSpPr>
            <p:spPr>
              <a:xfrm rot="16200000" flipH="1">
                <a:off x="4694880" y="5329862"/>
                <a:ext cx="887231" cy="554066"/>
              </a:xfrm>
              <a:prstGeom prst="bentConnector2">
                <a:avLst/>
              </a:prstGeom>
              <a:ln w="19050">
                <a:solidFill>
                  <a:srgbClr val="151515"/>
                </a:solidFill>
              </a:ln>
            </p:spPr>
            <p:style>
              <a:lnRef idx="1">
                <a:schemeClr val="accent1"/>
              </a:lnRef>
              <a:fillRef idx="0">
                <a:schemeClr val="accent1"/>
              </a:fillRef>
              <a:effectRef idx="0">
                <a:schemeClr val="accent1"/>
              </a:effectRef>
              <a:fontRef idx="minor">
                <a:schemeClr val="tx1"/>
              </a:fontRef>
            </p:style>
          </p:cxnSp>
        </p:grpSp>
        <p:sp>
          <p:nvSpPr>
            <p:cNvPr id="65" name="圆角矩形 64"/>
            <p:cNvSpPr/>
            <p:nvPr/>
          </p:nvSpPr>
          <p:spPr>
            <a:xfrm>
              <a:off x="6368996" y="2909351"/>
              <a:ext cx="5244146" cy="3282214"/>
            </a:xfrm>
            <a:prstGeom prst="round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文本框 67"/>
            <p:cNvSpPr txBox="1"/>
            <p:nvPr/>
          </p:nvSpPr>
          <p:spPr>
            <a:xfrm>
              <a:off x="6649880" y="3110873"/>
              <a:ext cx="819455" cy="461665"/>
            </a:xfrm>
            <a:prstGeom prst="rect">
              <a:avLst/>
            </a:prstGeom>
            <a:noFill/>
          </p:spPr>
          <p:txBody>
            <a:bodyPr wrap="square" rtlCol="0">
              <a:noAutofit/>
            </a:bodyPr>
            <a:lstStyle/>
            <a:p>
              <a:pPr fontAlgn="ctr"/>
              <a:r>
                <a:rPr lang="en-US" sz="2400" b="1" dirty="0" smtClean="0">
                  <a:latin typeface="Huawei Sans" panose="020C0503030203020204" pitchFamily="34" charset="0"/>
                </a:rPr>
                <a:t>Disk</a:t>
              </a:r>
              <a:endParaRPr lang="en-US" altLang="zh-CN" sz="2400" b="1" dirty="0">
                <a:latin typeface="Huawei Sans" panose="020C0503030203020204" pitchFamily="34" charset="0"/>
              </a:endParaRPr>
            </a:p>
          </p:txBody>
        </p:sp>
        <p:sp>
          <p:nvSpPr>
            <p:cNvPr id="69" name="文本框 68"/>
            <p:cNvSpPr txBox="1"/>
            <p:nvPr/>
          </p:nvSpPr>
          <p:spPr>
            <a:xfrm>
              <a:off x="9711951" y="5640022"/>
              <a:ext cx="1276311" cy="461665"/>
            </a:xfrm>
            <a:prstGeom prst="rect">
              <a:avLst/>
            </a:prstGeom>
            <a:noFill/>
          </p:spPr>
          <p:txBody>
            <a:bodyPr wrap="square" rtlCol="0">
              <a:noAutofit/>
            </a:bodyPr>
            <a:lstStyle/>
            <a:p>
              <a:pPr fontAlgn="ctr"/>
              <a:r>
                <a:rPr lang="en-US" sz="2400" dirty="0" smtClean="0">
                  <a:latin typeface="Huawei Sans" panose="020C0503030203020204" pitchFamily="34" charset="0"/>
                </a:rPr>
                <a:t>Internal</a:t>
              </a:r>
              <a:endParaRPr lang="en-US" altLang="zh-CN" sz="2400" dirty="0">
                <a:latin typeface="Huawei Sans" panose="020C0503030203020204" pitchFamily="34" charset="0"/>
              </a:endParaRPr>
            </a:p>
          </p:txBody>
        </p:sp>
        <p:pic>
          <p:nvPicPr>
            <p:cNvPr id="70" name="图片 69" descr="CACHE.jpg"/>
            <p:cNvPicPr>
              <a:picLocks noChangeAspect="1"/>
            </p:cNvPicPr>
            <p:nvPr/>
          </p:nvPicPr>
          <p:blipFill>
            <a:blip r:embed="rId3" cstate="print"/>
            <a:stretch>
              <a:fillRect/>
            </a:stretch>
          </p:blipFill>
          <p:spPr>
            <a:xfrm>
              <a:off x="6656732" y="5011848"/>
              <a:ext cx="1253364" cy="991467"/>
            </a:xfrm>
            <a:prstGeom prst="rect">
              <a:avLst/>
            </a:prstGeom>
          </p:spPr>
        </p:pic>
        <p:sp>
          <p:nvSpPr>
            <p:cNvPr id="71" name="Freeform 10"/>
            <p:cNvSpPr>
              <a:spLocks/>
            </p:cNvSpPr>
            <p:nvPr/>
          </p:nvSpPr>
          <p:spPr bwMode="auto">
            <a:xfrm rot="17382607">
              <a:off x="8047078" y="4508484"/>
              <a:ext cx="1575381" cy="1400056"/>
            </a:xfrm>
            <a:custGeom>
              <a:avLst/>
              <a:gdLst/>
              <a:ahLst/>
              <a:cxnLst>
                <a:cxn ang="0">
                  <a:pos x="464" y="966"/>
                </a:cxn>
                <a:cxn ang="0">
                  <a:pos x="378" y="822"/>
                </a:cxn>
                <a:cxn ang="0">
                  <a:pos x="310" y="690"/>
                </a:cxn>
                <a:cxn ang="0">
                  <a:pos x="256" y="572"/>
                </a:cxn>
                <a:cxn ang="0">
                  <a:pos x="214" y="472"/>
                </a:cxn>
                <a:cxn ang="0">
                  <a:pos x="166" y="328"/>
                </a:cxn>
                <a:cxn ang="0">
                  <a:pos x="152" y="276"/>
                </a:cxn>
                <a:cxn ang="0">
                  <a:pos x="34" y="0"/>
                </a:cxn>
                <a:cxn ang="0">
                  <a:pos x="82" y="294"/>
                </a:cxn>
                <a:cxn ang="0">
                  <a:pos x="86" y="308"/>
                </a:cxn>
                <a:cxn ang="0">
                  <a:pos x="120" y="414"/>
                </a:cxn>
                <a:cxn ang="0">
                  <a:pos x="174" y="550"/>
                </a:cxn>
                <a:cxn ang="0">
                  <a:pos x="228" y="662"/>
                </a:cxn>
                <a:cxn ang="0">
                  <a:pos x="296" y="788"/>
                </a:cxn>
                <a:cxn ang="0">
                  <a:pos x="382" y="926"/>
                </a:cxn>
                <a:cxn ang="0">
                  <a:pos x="430" y="998"/>
                </a:cxn>
                <a:cxn ang="0">
                  <a:pos x="514" y="1104"/>
                </a:cxn>
                <a:cxn ang="0">
                  <a:pos x="602" y="1196"/>
                </a:cxn>
                <a:cxn ang="0">
                  <a:pos x="696" y="1278"/>
                </a:cxn>
                <a:cxn ang="0">
                  <a:pos x="794" y="1348"/>
                </a:cxn>
                <a:cxn ang="0">
                  <a:pos x="892" y="1408"/>
                </a:cxn>
                <a:cxn ang="0">
                  <a:pos x="990" y="1458"/>
                </a:cxn>
                <a:cxn ang="0">
                  <a:pos x="1086" y="1500"/>
                </a:cxn>
                <a:cxn ang="0">
                  <a:pos x="1180" y="1534"/>
                </a:cxn>
                <a:cxn ang="0">
                  <a:pos x="1268" y="1560"/>
                </a:cxn>
                <a:cxn ang="0">
                  <a:pos x="1424" y="1596"/>
                </a:cxn>
                <a:cxn ang="0">
                  <a:pos x="1540" y="1612"/>
                </a:cxn>
                <a:cxn ang="0">
                  <a:pos x="1612" y="1618"/>
                </a:cxn>
                <a:cxn ang="0">
                  <a:pos x="1580" y="1616"/>
                </a:cxn>
                <a:cxn ang="0">
                  <a:pos x="1488" y="1606"/>
                </a:cxn>
                <a:cxn ang="0">
                  <a:pos x="1354" y="1578"/>
                </a:cxn>
                <a:cxn ang="0">
                  <a:pos x="1230" y="1544"/>
                </a:cxn>
                <a:cxn ang="0">
                  <a:pos x="1142" y="1512"/>
                </a:cxn>
                <a:cxn ang="0">
                  <a:pos x="1048" y="1474"/>
                </a:cxn>
                <a:cxn ang="0">
                  <a:pos x="954" y="1426"/>
                </a:cxn>
                <a:cxn ang="0">
                  <a:pos x="858" y="1368"/>
                </a:cxn>
                <a:cxn ang="0">
                  <a:pos x="764" y="1300"/>
                </a:cxn>
                <a:cxn ang="0">
                  <a:pos x="672" y="1220"/>
                </a:cxn>
                <a:cxn ang="0">
                  <a:pos x="584" y="1128"/>
                </a:cxn>
                <a:cxn ang="0">
                  <a:pos x="502" y="1024"/>
                </a:cxn>
                <a:cxn ang="0">
                  <a:pos x="464" y="966"/>
                </a:cxn>
              </a:cxnLst>
              <a:rect l="0" t="0" r="r" b="b"/>
              <a:pathLst>
                <a:path w="1612" h="1618">
                  <a:moveTo>
                    <a:pt x="464" y="966"/>
                  </a:moveTo>
                  <a:lnTo>
                    <a:pt x="464" y="966"/>
                  </a:lnTo>
                  <a:lnTo>
                    <a:pt x="418" y="892"/>
                  </a:lnTo>
                  <a:lnTo>
                    <a:pt x="378" y="822"/>
                  </a:lnTo>
                  <a:lnTo>
                    <a:pt x="342" y="754"/>
                  </a:lnTo>
                  <a:lnTo>
                    <a:pt x="310" y="690"/>
                  </a:lnTo>
                  <a:lnTo>
                    <a:pt x="280" y="630"/>
                  </a:lnTo>
                  <a:lnTo>
                    <a:pt x="256" y="572"/>
                  </a:lnTo>
                  <a:lnTo>
                    <a:pt x="234" y="520"/>
                  </a:lnTo>
                  <a:lnTo>
                    <a:pt x="214" y="472"/>
                  </a:lnTo>
                  <a:lnTo>
                    <a:pt x="184" y="390"/>
                  </a:lnTo>
                  <a:lnTo>
                    <a:pt x="166" y="328"/>
                  </a:lnTo>
                  <a:lnTo>
                    <a:pt x="156" y="290"/>
                  </a:lnTo>
                  <a:lnTo>
                    <a:pt x="152" y="276"/>
                  </a:lnTo>
                  <a:lnTo>
                    <a:pt x="244" y="300"/>
                  </a:lnTo>
                  <a:lnTo>
                    <a:pt x="34" y="0"/>
                  </a:lnTo>
                  <a:lnTo>
                    <a:pt x="0" y="396"/>
                  </a:lnTo>
                  <a:lnTo>
                    <a:pt x="82" y="294"/>
                  </a:lnTo>
                  <a:lnTo>
                    <a:pt x="82" y="294"/>
                  </a:lnTo>
                  <a:lnTo>
                    <a:pt x="86" y="308"/>
                  </a:lnTo>
                  <a:lnTo>
                    <a:pt x="98" y="350"/>
                  </a:lnTo>
                  <a:lnTo>
                    <a:pt x="120" y="414"/>
                  </a:lnTo>
                  <a:lnTo>
                    <a:pt x="152" y="500"/>
                  </a:lnTo>
                  <a:lnTo>
                    <a:pt x="174" y="550"/>
                  </a:lnTo>
                  <a:lnTo>
                    <a:pt x="200" y="604"/>
                  </a:lnTo>
                  <a:lnTo>
                    <a:pt x="228" y="662"/>
                  </a:lnTo>
                  <a:lnTo>
                    <a:pt x="260" y="722"/>
                  </a:lnTo>
                  <a:lnTo>
                    <a:pt x="296" y="788"/>
                  </a:lnTo>
                  <a:lnTo>
                    <a:pt x="336" y="856"/>
                  </a:lnTo>
                  <a:lnTo>
                    <a:pt x="382" y="926"/>
                  </a:lnTo>
                  <a:lnTo>
                    <a:pt x="430" y="998"/>
                  </a:lnTo>
                  <a:lnTo>
                    <a:pt x="430" y="998"/>
                  </a:lnTo>
                  <a:lnTo>
                    <a:pt x="472" y="1052"/>
                  </a:lnTo>
                  <a:lnTo>
                    <a:pt x="514" y="1104"/>
                  </a:lnTo>
                  <a:lnTo>
                    <a:pt x="558" y="1152"/>
                  </a:lnTo>
                  <a:lnTo>
                    <a:pt x="602" y="1196"/>
                  </a:lnTo>
                  <a:lnTo>
                    <a:pt x="650" y="1238"/>
                  </a:lnTo>
                  <a:lnTo>
                    <a:pt x="696" y="1278"/>
                  </a:lnTo>
                  <a:lnTo>
                    <a:pt x="744" y="1314"/>
                  </a:lnTo>
                  <a:lnTo>
                    <a:pt x="794" y="1348"/>
                  </a:lnTo>
                  <a:lnTo>
                    <a:pt x="842" y="1380"/>
                  </a:lnTo>
                  <a:lnTo>
                    <a:pt x="892" y="1408"/>
                  </a:lnTo>
                  <a:lnTo>
                    <a:pt x="942" y="1434"/>
                  </a:lnTo>
                  <a:lnTo>
                    <a:pt x="990" y="1458"/>
                  </a:lnTo>
                  <a:lnTo>
                    <a:pt x="1038" y="1480"/>
                  </a:lnTo>
                  <a:lnTo>
                    <a:pt x="1086" y="1500"/>
                  </a:lnTo>
                  <a:lnTo>
                    <a:pt x="1134" y="1518"/>
                  </a:lnTo>
                  <a:lnTo>
                    <a:pt x="1180" y="1534"/>
                  </a:lnTo>
                  <a:lnTo>
                    <a:pt x="1224" y="1548"/>
                  </a:lnTo>
                  <a:lnTo>
                    <a:pt x="1268" y="1560"/>
                  </a:lnTo>
                  <a:lnTo>
                    <a:pt x="1350" y="1580"/>
                  </a:lnTo>
                  <a:lnTo>
                    <a:pt x="1424" y="1596"/>
                  </a:lnTo>
                  <a:lnTo>
                    <a:pt x="1486" y="1606"/>
                  </a:lnTo>
                  <a:lnTo>
                    <a:pt x="1540" y="1612"/>
                  </a:lnTo>
                  <a:lnTo>
                    <a:pt x="1578" y="1616"/>
                  </a:lnTo>
                  <a:lnTo>
                    <a:pt x="1612" y="1618"/>
                  </a:lnTo>
                  <a:lnTo>
                    <a:pt x="1612" y="1618"/>
                  </a:lnTo>
                  <a:lnTo>
                    <a:pt x="1580" y="1616"/>
                  </a:lnTo>
                  <a:lnTo>
                    <a:pt x="1540" y="1612"/>
                  </a:lnTo>
                  <a:lnTo>
                    <a:pt x="1488" y="1606"/>
                  </a:lnTo>
                  <a:lnTo>
                    <a:pt x="1426" y="1594"/>
                  </a:lnTo>
                  <a:lnTo>
                    <a:pt x="1354" y="1578"/>
                  </a:lnTo>
                  <a:lnTo>
                    <a:pt x="1274" y="1558"/>
                  </a:lnTo>
                  <a:lnTo>
                    <a:pt x="1230" y="1544"/>
                  </a:lnTo>
                  <a:lnTo>
                    <a:pt x="1186" y="1530"/>
                  </a:lnTo>
                  <a:lnTo>
                    <a:pt x="1142" y="1512"/>
                  </a:lnTo>
                  <a:lnTo>
                    <a:pt x="1096" y="1494"/>
                  </a:lnTo>
                  <a:lnTo>
                    <a:pt x="1048" y="1474"/>
                  </a:lnTo>
                  <a:lnTo>
                    <a:pt x="1002" y="1450"/>
                  </a:lnTo>
                  <a:lnTo>
                    <a:pt x="954" y="1426"/>
                  </a:lnTo>
                  <a:lnTo>
                    <a:pt x="906" y="1398"/>
                  </a:lnTo>
                  <a:lnTo>
                    <a:pt x="858" y="1368"/>
                  </a:lnTo>
                  <a:lnTo>
                    <a:pt x="810" y="1336"/>
                  </a:lnTo>
                  <a:lnTo>
                    <a:pt x="764" y="1300"/>
                  </a:lnTo>
                  <a:lnTo>
                    <a:pt x="718" y="1262"/>
                  </a:lnTo>
                  <a:lnTo>
                    <a:pt x="672" y="1220"/>
                  </a:lnTo>
                  <a:lnTo>
                    <a:pt x="626" y="1176"/>
                  </a:lnTo>
                  <a:lnTo>
                    <a:pt x="584" y="1128"/>
                  </a:lnTo>
                  <a:lnTo>
                    <a:pt x="542" y="1078"/>
                  </a:lnTo>
                  <a:lnTo>
                    <a:pt x="502" y="1024"/>
                  </a:lnTo>
                  <a:lnTo>
                    <a:pt x="464" y="966"/>
                  </a:lnTo>
                  <a:lnTo>
                    <a:pt x="464" y="966"/>
                  </a:lnTo>
                  <a:close/>
                </a:path>
              </a:pathLst>
            </a:custGeom>
            <a:solidFill>
              <a:srgbClr val="601986"/>
            </a:solidFill>
            <a:ln w="9525">
              <a:no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2" name="Freeform 10"/>
            <p:cNvSpPr>
              <a:spLocks/>
            </p:cNvSpPr>
            <p:nvPr/>
          </p:nvSpPr>
          <p:spPr bwMode="auto">
            <a:xfrm rot="20265962">
              <a:off x="5218746" y="4358872"/>
              <a:ext cx="1347327" cy="1675456"/>
            </a:xfrm>
            <a:custGeom>
              <a:avLst/>
              <a:gdLst/>
              <a:ahLst/>
              <a:cxnLst>
                <a:cxn ang="0">
                  <a:pos x="464" y="966"/>
                </a:cxn>
                <a:cxn ang="0">
                  <a:pos x="378" y="822"/>
                </a:cxn>
                <a:cxn ang="0">
                  <a:pos x="310" y="690"/>
                </a:cxn>
                <a:cxn ang="0">
                  <a:pos x="256" y="572"/>
                </a:cxn>
                <a:cxn ang="0">
                  <a:pos x="214" y="472"/>
                </a:cxn>
                <a:cxn ang="0">
                  <a:pos x="166" y="328"/>
                </a:cxn>
                <a:cxn ang="0">
                  <a:pos x="152" y="276"/>
                </a:cxn>
                <a:cxn ang="0">
                  <a:pos x="34" y="0"/>
                </a:cxn>
                <a:cxn ang="0">
                  <a:pos x="82" y="294"/>
                </a:cxn>
                <a:cxn ang="0">
                  <a:pos x="86" y="308"/>
                </a:cxn>
                <a:cxn ang="0">
                  <a:pos x="120" y="414"/>
                </a:cxn>
                <a:cxn ang="0">
                  <a:pos x="174" y="550"/>
                </a:cxn>
                <a:cxn ang="0">
                  <a:pos x="228" y="662"/>
                </a:cxn>
                <a:cxn ang="0">
                  <a:pos x="296" y="788"/>
                </a:cxn>
                <a:cxn ang="0">
                  <a:pos x="382" y="926"/>
                </a:cxn>
                <a:cxn ang="0">
                  <a:pos x="430" y="998"/>
                </a:cxn>
                <a:cxn ang="0">
                  <a:pos x="514" y="1104"/>
                </a:cxn>
                <a:cxn ang="0">
                  <a:pos x="602" y="1196"/>
                </a:cxn>
                <a:cxn ang="0">
                  <a:pos x="696" y="1278"/>
                </a:cxn>
                <a:cxn ang="0">
                  <a:pos x="794" y="1348"/>
                </a:cxn>
                <a:cxn ang="0">
                  <a:pos x="892" y="1408"/>
                </a:cxn>
                <a:cxn ang="0">
                  <a:pos x="990" y="1458"/>
                </a:cxn>
                <a:cxn ang="0">
                  <a:pos x="1086" y="1500"/>
                </a:cxn>
                <a:cxn ang="0">
                  <a:pos x="1180" y="1534"/>
                </a:cxn>
                <a:cxn ang="0">
                  <a:pos x="1268" y="1560"/>
                </a:cxn>
                <a:cxn ang="0">
                  <a:pos x="1424" y="1596"/>
                </a:cxn>
                <a:cxn ang="0">
                  <a:pos x="1540" y="1612"/>
                </a:cxn>
                <a:cxn ang="0">
                  <a:pos x="1612" y="1618"/>
                </a:cxn>
                <a:cxn ang="0">
                  <a:pos x="1580" y="1616"/>
                </a:cxn>
                <a:cxn ang="0">
                  <a:pos x="1488" y="1606"/>
                </a:cxn>
                <a:cxn ang="0">
                  <a:pos x="1354" y="1578"/>
                </a:cxn>
                <a:cxn ang="0">
                  <a:pos x="1230" y="1544"/>
                </a:cxn>
                <a:cxn ang="0">
                  <a:pos x="1142" y="1512"/>
                </a:cxn>
                <a:cxn ang="0">
                  <a:pos x="1048" y="1474"/>
                </a:cxn>
                <a:cxn ang="0">
                  <a:pos x="954" y="1426"/>
                </a:cxn>
                <a:cxn ang="0">
                  <a:pos x="858" y="1368"/>
                </a:cxn>
                <a:cxn ang="0">
                  <a:pos x="764" y="1300"/>
                </a:cxn>
                <a:cxn ang="0">
                  <a:pos x="672" y="1220"/>
                </a:cxn>
                <a:cxn ang="0">
                  <a:pos x="584" y="1128"/>
                </a:cxn>
                <a:cxn ang="0">
                  <a:pos x="502" y="1024"/>
                </a:cxn>
                <a:cxn ang="0">
                  <a:pos x="464" y="966"/>
                </a:cxn>
              </a:cxnLst>
              <a:rect l="0" t="0" r="r" b="b"/>
              <a:pathLst>
                <a:path w="1612" h="1618">
                  <a:moveTo>
                    <a:pt x="464" y="966"/>
                  </a:moveTo>
                  <a:lnTo>
                    <a:pt x="464" y="966"/>
                  </a:lnTo>
                  <a:lnTo>
                    <a:pt x="418" y="892"/>
                  </a:lnTo>
                  <a:lnTo>
                    <a:pt x="378" y="822"/>
                  </a:lnTo>
                  <a:lnTo>
                    <a:pt x="342" y="754"/>
                  </a:lnTo>
                  <a:lnTo>
                    <a:pt x="310" y="690"/>
                  </a:lnTo>
                  <a:lnTo>
                    <a:pt x="280" y="630"/>
                  </a:lnTo>
                  <a:lnTo>
                    <a:pt x="256" y="572"/>
                  </a:lnTo>
                  <a:lnTo>
                    <a:pt x="234" y="520"/>
                  </a:lnTo>
                  <a:lnTo>
                    <a:pt x="214" y="472"/>
                  </a:lnTo>
                  <a:lnTo>
                    <a:pt x="184" y="390"/>
                  </a:lnTo>
                  <a:lnTo>
                    <a:pt x="166" y="328"/>
                  </a:lnTo>
                  <a:lnTo>
                    <a:pt x="156" y="290"/>
                  </a:lnTo>
                  <a:lnTo>
                    <a:pt x="152" y="276"/>
                  </a:lnTo>
                  <a:lnTo>
                    <a:pt x="244" y="300"/>
                  </a:lnTo>
                  <a:lnTo>
                    <a:pt x="34" y="0"/>
                  </a:lnTo>
                  <a:lnTo>
                    <a:pt x="0" y="396"/>
                  </a:lnTo>
                  <a:lnTo>
                    <a:pt x="82" y="294"/>
                  </a:lnTo>
                  <a:lnTo>
                    <a:pt x="82" y="294"/>
                  </a:lnTo>
                  <a:lnTo>
                    <a:pt x="86" y="308"/>
                  </a:lnTo>
                  <a:lnTo>
                    <a:pt x="98" y="350"/>
                  </a:lnTo>
                  <a:lnTo>
                    <a:pt x="120" y="414"/>
                  </a:lnTo>
                  <a:lnTo>
                    <a:pt x="152" y="500"/>
                  </a:lnTo>
                  <a:lnTo>
                    <a:pt x="174" y="550"/>
                  </a:lnTo>
                  <a:lnTo>
                    <a:pt x="200" y="604"/>
                  </a:lnTo>
                  <a:lnTo>
                    <a:pt x="228" y="662"/>
                  </a:lnTo>
                  <a:lnTo>
                    <a:pt x="260" y="722"/>
                  </a:lnTo>
                  <a:lnTo>
                    <a:pt x="296" y="788"/>
                  </a:lnTo>
                  <a:lnTo>
                    <a:pt x="336" y="856"/>
                  </a:lnTo>
                  <a:lnTo>
                    <a:pt x="382" y="926"/>
                  </a:lnTo>
                  <a:lnTo>
                    <a:pt x="430" y="998"/>
                  </a:lnTo>
                  <a:lnTo>
                    <a:pt x="430" y="998"/>
                  </a:lnTo>
                  <a:lnTo>
                    <a:pt x="472" y="1052"/>
                  </a:lnTo>
                  <a:lnTo>
                    <a:pt x="514" y="1104"/>
                  </a:lnTo>
                  <a:lnTo>
                    <a:pt x="558" y="1152"/>
                  </a:lnTo>
                  <a:lnTo>
                    <a:pt x="602" y="1196"/>
                  </a:lnTo>
                  <a:lnTo>
                    <a:pt x="650" y="1238"/>
                  </a:lnTo>
                  <a:lnTo>
                    <a:pt x="696" y="1278"/>
                  </a:lnTo>
                  <a:lnTo>
                    <a:pt x="744" y="1314"/>
                  </a:lnTo>
                  <a:lnTo>
                    <a:pt x="794" y="1348"/>
                  </a:lnTo>
                  <a:lnTo>
                    <a:pt x="842" y="1380"/>
                  </a:lnTo>
                  <a:lnTo>
                    <a:pt x="892" y="1408"/>
                  </a:lnTo>
                  <a:lnTo>
                    <a:pt x="942" y="1434"/>
                  </a:lnTo>
                  <a:lnTo>
                    <a:pt x="990" y="1458"/>
                  </a:lnTo>
                  <a:lnTo>
                    <a:pt x="1038" y="1480"/>
                  </a:lnTo>
                  <a:lnTo>
                    <a:pt x="1086" y="1500"/>
                  </a:lnTo>
                  <a:lnTo>
                    <a:pt x="1134" y="1518"/>
                  </a:lnTo>
                  <a:lnTo>
                    <a:pt x="1180" y="1534"/>
                  </a:lnTo>
                  <a:lnTo>
                    <a:pt x="1224" y="1548"/>
                  </a:lnTo>
                  <a:lnTo>
                    <a:pt x="1268" y="1560"/>
                  </a:lnTo>
                  <a:lnTo>
                    <a:pt x="1350" y="1580"/>
                  </a:lnTo>
                  <a:lnTo>
                    <a:pt x="1424" y="1596"/>
                  </a:lnTo>
                  <a:lnTo>
                    <a:pt x="1486" y="1606"/>
                  </a:lnTo>
                  <a:lnTo>
                    <a:pt x="1540" y="1612"/>
                  </a:lnTo>
                  <a:lnTo>
                    <a:pt x="1578" y="1616"/>
                  </a:lnTo>
                  <a:lnTo>
                    <a:pt x="1612" y="1618"/>
                  </a:lnTo>
                  <a:lnTo>
                    <a:pt x="1612" y="1618"/>
                  </a:lnTo>
                  <a:lnTo>
                    <a:pt x="1580" y="1616"/>
                  </a:lnTo>
                  <a:lnTo>
                    <a:pt x="1540" y="1612"/>
                  </a:lnTo>
                  <a:lnTo>
                    <a:pt x="1488" y="1606"/>
                  </a:lnTo>
                  <a:lnTo>
                    <a:pt x="1426" y="1594"/>
                  </a:lnTo>
                  <a:lnTo>
                    <a:pt x="1354" y="1578"/>
                  </a:lnTo>
                  <a:lnTo>
                    <a:pt x="1274" y="1558"/>
                  </a:lnTo>
                  <a:lnTo>
                    <a:pt x="1230" y="1544"/>
                  </a:lnTo>
                  <a:lnTo>
                    <a:pt x="1186" y="1530"/>
                  </a:lnTo>
                  <a:lnTo>
                    <a:pt x="1142" y="1512"/>
                  </a:lnTo>
                  <a:lnTo>
                    <a:pt x="1096" y="1494"/>
                  </a:lnTo>
                  <a:lnTo>
                    <a:pt x="1048" y="1474"/>
                  </a:lnTo>
                  <a:lnTo>
                    <a:pt x="1002" y="1450"/>
                  </a:lnTo>
                  <a:lnTo>
                    <a:pt x="954" y="1426"/>
                  </a:lnTo>
                  <a:lnTo>
                    <a:pt x="906" y="1398"/>
                  </a:lnTo>
                  <a:lnTo>
                    <a:pt x="858" y="1368"/>
                  </a:lnTo>
                  <a:lnTo>
                    <a:pt x="810" y="1336"/>
                  </a:lnTo>
                  <a:lnTo>
                    <a:pt x="764" y="1300"/>
                  </a:lnTo>
                  <a:lnTo>
                    <a:pt x="718" y="1262"/>
                  </a:lnTo>
                  <a:lnTo>
                    <a:pt x="672" y="1220"/>
                  </a:lnTo>
                  <a:lnTo>
                    <a:pt x="626" y="1176"/>
                  </a:lnTo>
                  <a:lnTo>
                    <a:pt x="584" y="1128"/>
                  </a:lnTo>
                  <a:lnTo>
                    <a:pt x="542" y="1078"/>
                  </a:lnTo>
                  <a:lnTo>
                    <a:pt x="502" y="1024"/>
                  </a:lnTo>
                  <a:lnTo>
                    <a:pt x="464" y="966"/>
                  </a:lnTo>
                  <a:lnTo>
                    <a:pt x="464" y="966"/>
                  </a:lnTo>
                  <a:close/>
                </a:path>
              </a:pathLst>
            </a:custGeom>
            <a:solidFill>
              <a:srgbClr val="601986"/>
            </a:solidFill>
            <a:ln w="9525">
              <a:no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3" name="文本框 72"/>
            <p:cNvSpPr txBox="1"/>
            <p:nvPr/>
          </p:nvSpPr>
          <p:spPr>
            <a:xfrm>
              <a:off x="3869173" y="5407934"/>
              <a:ext cx="1326004" cy="461665"/>
            </a:xfrm>
            <a:prstGeom prst="rect">
              <a:avLst/>
            </a:prstGeom>
            <a:noFill/>
          </p:spPr>
          <p:txBody>
            <a:bodyPr wrap="square" rtlCol="0">
              <a:noAutofit/>
            </a:bodyPr>
            <a:lstStyle/>
            <a:p>
              <a:pPr fontAlgn="ctr"/>
              <a:r>
                <a:rPr lang="en-US" sz="2400" dirty="0" smtClean="0">
                  <a:latin typeface="Huawei Sans" panose="020C0503030203020204" pitchFamily="34" charset="0"/>
                </a:rPr>
                <a:t>External</a:t>
              </a:r>
              <a:endParaRPr lang="en-US" altLang="zh-CN" sz="2400" dirty="0">
                <a:latin typeface="Huawei Sans" panose="020C0503030203020204" pitchFamily="34" charset="0"/>
              </a:endParaRPr>
            </a:p>
          </p:txBody>
        </p:sp>
        <p:grpSp>
          <p:nvGrpSpPr>
            <p:cNvPr id="74" name="组合 227"/>
            <p:cNvGrpSpPr>
              <a:grpSpLocks/>
            </p:cNvGrpSpPr>
            <p:nvPr/>
          </p:nvGrpSpPr>
          <p:grpSpPr bwMode="auto">
            <a:xfrm>
              <a:off x="3014064" y="3277700"/>
              <a:ext cx="1761400" cy="1650154"/>
              <a:chOff x="4933950" y="3770313"/>
              <a:chExt cx="536576" cy="504825"/>
            </a:xfrm>
            <a:solidFill>
              <a:srgbClr val="0070C0"/>
            </a:solidFill>
          </p:grpSpPr>
          <p:sp>
            <p:nvSpPr>
              <p:cNvPr id="75" name="Freeform 125"/>
              <p:cNvSpPr>
                <a:spLocks noEditPoints="1"/>
              </p:cNvSpPr>
              <p:nvPr/>
            </p:nvSpPr>
            <p:spPr bwMode="auto">
              <a:xfrm>
                <a:off x="5153025" y="3770313"/>
                <a:ext cx="230188" cy="228600"/>
              </a:xfrm>
              <a:custGeom>
                <a:avLst/>
                <a:gdLst>
                  <a:gd name="T0" fmla="*/ 2147483647 w 547"/>
                  <a:gd name="T1" fmla="*/ 2147483647 h 547"/>
                  <a:gd name="T2" fmla="*/ 2147483647 w 547"/>
                  <a:gd name="T3" fmla="*/ 2147483647 h 547"/>
                  <a:gd name="T4" fmla="*/ 2147483647 w 547"/>
                  <a:gd name="T5" fmla="*/ 2147483647 h 547"/>
                  <a:gd name="T6" fmla="*/ 2147483647 w 547"/>
                  <a:gd name="T7" fmla="*/ 2147483647 h 547"/>
                  <a:gd name="T8" fmla="*/ 2147483647 w 547"/>
                  <a:gd name="T9" fmla="*/ 2147483647 h 547"/>
                  <a:gd name="T10" fmla="*/ 2147483647 w 547"/>
                  <a:gd name="T11" fmla="*/ 2147483647 h 547"/>
                  <a:gd name="T12" fmla="*/ 2147483647 w 547"/>
                  <a:gd name="T13" fmla="*/ 2147483647 h 547"/>
                  <a:gd name="T14" fmla="*/ 2147483647 w 547"/>
                  <a:gd name="T15" fmla="*/ 2147483647 h 547"/>
                  <a:gd name="T16" fmla="*/ 0 w 547"/>
                  <a:gd name="T17" fmla="*/ 2147483647 h 547"/>
                  <a:gd name="T18" fmla="*/ 2147483647 w 547"/>
                  <a:gd name="T19" fmla="*/ 0 h 547"/>
                  <a:gd name="T20" fmla="*/ 2147483647 w 547"/>
                  <a:gd name="T21" fmla="*/ 2147483647 h 547"/>
                  <a:gd name="T22" fmla="*/ 2147483647 w 547"/>
                  <a:gd name="T23" fmla="*/ 2147483647 h 5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7"/>
                  <a:gd name="T37" fmla="*/ 0 h 547"/>
                  <a:gd name="T38" fmla="*/ 547 w 547"/>
                  <a:gd name="T39" fmla="*/ 547 h 5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7" h="547">
                    <a:moveTo>
                      <a:pt x="274" y="66"/>
                    </a:moveTo>
                    <a:lnTo>
                      <a:pt x="274" y="66"/>
                    </a:lnTo>
                    <a:cubicBezTo>
                      <a:pt x="160" y="66"/>
                      <a:pt x="67" y="159"/>
                      <a:pt x="67" y="273"/>
                    </a:cubicBezTo>
                    <a:cubicBezTo>
                      <a:pt x="67" y="387"/>
                      <a:pt x="160" y="480"/>
                      <a:pt x="274" y="480"/>
                    </a:cubicBezTo>
                    <a:cubicBezTo>
                      <a:pt x="388" y="480"/>
                      <a:pt x="481" y="387"/>
                      <a:pt x="481" y="273"/>
                    </a:cubicBezTo>
                    <a:cubicBezTo>
                      <a:pt x="481" y="159"/>
                      <a:pt x="388" y="66"/>
                      <a:pt x="274" y="66"/>
                    </a:cubicBezTo>
                    <a:close/>
                    <a:moveTo>
                      <a:pt x="274" y="547"/>
                    </a:moveTo>
                    <a:lnTo>
                      <a:pt x="274" y="547"/>
                    </a:lnTo>
                    <a:cubicBezTo>
                      <a:pt x="123" y="547"/>
                      <a:pt x="0" y="424"/>
                      <a:pt x="0" y="273"/>
                    </a:cubicBezTo>
                    <a:cubicBezTo>
                      <a:pt x="0" y="122"/>
                      <a:pt x="123" y="0"/>
                      <a:pt x="274" y="0"/>
                    </a:cubicBezTo>
                    <a:cubicBezTo>
                      <a:pt x="425" y="0"/>
                      <a:pt x="547" y="122"/>
                      <a:pt x="547" y="273"/>
                    </a:cubicBezTo>
                    <a:cubicBezTo>
                      <a:pt x="547" y="424"/>
                      <a:pt x="425" y="547"/>
                      <a:pt x="274" y="547"/>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6" name="Freeform 126"/>
              <p:cNvSpPr>
                <a:spLocks noEditPoints="1"/>
              </p:cNvSpPr>
              <p:nvPr/>
            </p:nvSpPr>
            <p:spPr bwMode="auto">
              <a:xfrm>
                <a:off x="4948238" y="4030663"/>
                <a:ext cx="215900" cy="155575"/>
              </a:xfrm>
              <a:custGeom>
                <a:avLst/>
                <a:gdLst>
                  <a:gd name="T0" fmla="*/ 2147483647 w 515"/>
                  <a:gd name="T1" fmla="*/ 2147483647 h 369"/>
                  <a:gd name="T2" fmla="*/ 2147483647 w 515"/>
                  <a:gd name="T3" fmla="*/ 2147483647 h 369"/>
                  <a:gd name="T4" fmla="*/ 2147483647 w 515"/>
                  <a:gd name="T5" fmla="*/ 2147483647 h 369"/>
                  <a:gd name="T6" fmla="*/ 2147483647 w 515"/>
                  <a:gd name="T7" fmla="*/ 2147483647 h 369"/>
                  <a:gd name="T8" fmla="*/ 2147483647 w 515"/>
                  <a:gd name="T9" fmla="*/ 2147483647 h 369"/>
                  <a:gd name="T10" fmla="*/ 2147483647 w 515"/>
                  <a:gd name="T11" fmla="*/ 2147483647 h 369"/>
                  <a:gd name="T12" fmla="*/ 2147483647 w 515"/>
                  <a:gd name="T13" fmla="*/ 2147483647 h 369"/>
                  <a:gd name="T14" fmla="*/ 2147483647 w 515"/>
                  <a:gd name="T15" fmla="*/ 2147483647 h 369"/>
                  <a:gd name="T16" fmla="*/ 2147483647 w 515"/>
                  <a:gd name="T17" fmla="*/ 2147483647 h 369"/>
                  <a:gd name="T18" fmla="*/ 0 w 515"/>
                  <a:gd name="T19" fmla="*/ 2147483647 h 369"/>
                  <a:gd name="T20" fmla="*/ 0 w 515"/>
                  <a:gd name="T21" fmla="*/ 2147483647 h 369"/>
                  <a:gd name="T22" fmla="*/ 2147483647 w 515"/>
                  <a:gd name="T23" fmla="*/ 0 h 369"/>
                  <a:gd name="T24" fmla="*/ 2147483647 w 515"/>
                  <a:gd name="T25" fmla="*/ 0 h 369"/>
                  <a:gd name="T26" fmla="*/ 2147483647 w 515"/>
                  <a:gd name="T27" fmla="*/ 2147483647 h 369"/>
                  <a:gd name="T28" fmla="*/ 2147483647 w 515"/>
                  <a:gd name="T29" fmla="*/ 2147483647 h 369"/>
                  <a:gd name="T30" fmla="*/ 2147483647 w 515"/>
                  <a:gd name="T31" fmla="*/ 2147483647 h 3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5"/>
                  <a:gd name="T49" fmla="*/ 0 h 369"/>
                  <a:gd name="T50" fmla="*/ 515 w 515"/>
                  <a:gd name="T51" fmla="*/ 369 h 3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5" h="369">
                    <a:moveTo>
                      <a:pt x="53" y="316"/>
                    </a:moveTo>
                    <a:lnTo>
                      <a:pt x="53" y="316"/>
                    </a:lnTo>
                    <a:lnTo>
                      <a:pt x="461" y="316"/>
                    </a:lnTo>
                    <a:lnTo>
                      <a:pt x="461" y="53"/>
                    </a:lnTo>
                    <a:lnTo>
                      <a:pt x="53" y="53"/>
                    </a:lnTo>
                    <a:lnTo>
                      <a:pt x="53" y="316"/>
                    </a:lnTo>
                    <a:close/>
                    <a:moveTo>
                      <a:pt x="488" y="369"/>
                    </a:moveTo>
                    <a:lnTo>
                      <a:pt x="488" y="369"/>
                    </a:lnTo>
                    <a:lnTo>
                      <a:pt x="27" y="369"/>
                    </a:lnTo>
                    <a:cubicBezTo>
                      <a:pt x="12" y="369"/>
                      <a:pt x="0" y="357"/>
                      <a:pt x="0" y="343"/>
                    </a:cubicBezTo>
                    <a:lnTo>
                      <a:pt x="0" y="26"/>
                    </a:lnTo>
                    <a:cubicBezTo>
                      <a:pt x="0" y="12"/>
                      <a:pt x="12" y="0"/>
                      <a:pt x="27" y="0"/>
                    </a:cubicBezTo>
                    <a:lnTo>
                      <a:pt x="488" y="0"/>
                    </a:lnTo>
                    <a:cubicBezTo>
                      <a:pt x="503" y="0"/>
                      <a:pt x="515" y="12"/>
                      <a:pt x="515" y="26"/>
                    </a:cubicBezTo>
                    <a:lnTo>
                      <a:pt x="515" y="343"/>
                    </a:lnTo>
                    <a:cubicBezTo>
                      <a:pt x="515" y="357"/>
                      <a:pt x="503" y="369"/>
                      <a:pt x="488" y="369"/>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7" name="Freeform 127"/>
              <p:cNvSpPr>
                <a:spLocks/>
              </p:cNvSpPr>
              <p:nvPr/>
            </p:nvSpPr>
            <p:spPr bwMode="auto">
              <a:xfrm>
                <a:off x="4933950" y="4194175"/>
                <a:ext cx="244475" cy="30163"/>
              </a:xfrm>
              <a:custGeom>
                <a:avLst/>
                <a:gdLst>
                  <a:gd name="T0" fmla="*/ 2147483647 w 581"/>
                  <a:gd name="T1" fmla="*/ 0 h 71"/>
                  <a:gd name="T2" fmla="*/ 2147483647 w 581"/>
                  <a:gd name="T3" fmla="*/ 0 h 71"/>
                  <a:gd name="T4" fmla="*/ 2147483647 w 581"/>
                  <a:gd name="T5" fmla="*/ 0 h 71"/>
                  <a:gd name="T6" fmla="*/ 0 w 581"/>
                  <a:gd name="T7" fmla="*/ 2147483647 h 71"/>
                  <a:gd name="T8" fmla="*/ 0 w 581"/>
                  <a:gd name="T9" fmla="*/ 2147483647 h 71"/>
                  <a:gd name="T10" fmla="*/ 2147483647 w 581"/>
                  <a:gd name="T11" fmla="*/ 2147483647 h 71"/>
                  <a:gd name="T12" fmla="*/ 2147483647 w 581"/>
                  <a:gd name="T13" fmla="*/ 2147483647 h 71"/>
                  <a:gd name="T14" fmla="*/ 2147483647 w 581"/>
                  <a:gd name="T15" fmla="*/ 0 h 71"/>
                  <a:gd name="T16" fmla="*/ 0 60000 65536"/>
                  <a:gd name="T17" fmla="*/ 0 60000 65536"/>
                  <a:gd name="T18" fmla="*/ 0 60000 65536"/>
                  <a:gd name="T19" fmla="*/ 0 60000 65536"/>
                  <a:gd name="T20" fmla="*/ 0 60000 65536"/>
                  <a:gd name="T21" fmla="*/ 0 60000 65536"/>
                  <a:gd name="T22" fmla="*/ 0 60000 65536"/>
                  <a:gd name="T23" fmla="*/ 0 60000 65536"/>
                  <a:gd name="T24" fmla="*/ 0 w 581"/>
                  <a:gd name="T25" fmla="*/ 0 h 71"/>
                  <a:gd name="T26" fmla="*/ 581 w 581"/>
                  <a:gd name="T27" fmla="*/ 71 h 7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1" h="71">
                    <a:moveTo>
                      <a:pt x="521" y="0"/>
                    </a:moveTo>
                    <a:lnTo>
                      <a:pt x="521" y="0"/>
                    </a:lnTo>
                    <a:lnTo>
                      <a:pt x="40" y="0"/>
                    </a:lnTo>
                    <a:lnTo>
                      <a:pt x="0" y="37"/>
                    </a:lnTo>
                    <a:lnTo>
                      <a:pt x="0" y="71"/>
                    </a:lnTo>
                    <a:lnTo>
                      <a:pt x="581" y="71"/>
                    </a:lnTo>
                    <a:lnTo>
                      <a:pt x="581" y="37"/>
                    </a:lnTo>
                    <a:lnTo>
                      <a:pt x="521" y="0"/>
                    </a:ln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8" name="Freeform 128"/>
              <p:cNvSpPr>
                <a:spLocks/>
              </p:cNvSpPr>
              <p:nvPr/>
            </p:nvSpPr>
            <p:spPr bwMode="auto">
              <a:xfrm>
                <a:off x="5070475" y="4216400"/>
                <a:ext cx="219075" cy="47625"/>
              </a:xfrm>
              <a:custGeom>
                <a:avLst/>
                <a:gdLst>
                  <a:gd name="T0" fmla="*/ 2147483647 w 522"/>
                  <a:gd name="T1" fmla="*/ 2147483647 h 110"/>
                  <a:gd name="T2" fmla="*/ 2147483647 w 522"/>
                  <a:gd name="T3" fmla="*/ 2147483647 h 110"/>
                  <a:gd name="T4" fmla="*/ 2147483647 w 522"/>
                  <a:gd name="T5" fmla="*/ 2147483647 h 110"/>
                  <a:gd name="T6" fmla="*/ 0 w 522"/>
                  <a:gd name="T7" fmla="*/ 2147483647 h 110"/>
                  <a:gd name="T8" fmla="*/ 0 w 522"/>
                  <a:gd name="T9" fmla="*/ 0 h 110"/>
                  <a:gd name="T10" fmla="*/ 2147483647 w 522"/>
                  <a:gd name="T11" fmla="*/ 0 h 110"/>
                  <a:gd name="T12" fmla="*/ 2147483647 w 522"/>
                  <a:gd name="T13" fmla="*/ 2147483647 h 110"/>
                  <a:gd name="T14" fmla="*/ 2147483647 w 522"/>
                  <a:gd name="T15" fmla="*/ 2147483647 h 110"/>
                  <a:gd name="T16" fmla="*/ 2147483647 w 522"/>
                  <a:gd name="T17" fmla="*/ 2147483647 h 1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2"/>
                  <a:gd name="T28" fmla="*/ 0 h 110"/>
                  <a:gd name="T29" fmla="*/ 522 w 522"/>
                  <a:gd name="T30" fmla="*/ 110 h 1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2" h="110">
                    <a:moveTo>
                      <a:pt x="522" y="110"/>
                    </a:moveTo>
                    <a:lnTo>
                      <a:pt x="522" y="110"/>
                    </a:lnTo>
                    <a:lnTo>
                      <a:pt x="33" y="110"/>
                    </a:lnTo>
                    <a:cubicBezTo>
                      <a:pt x="15" y="110"/>
                      <a:pt x="0" y="95"/>
                      <a:pt x="0" y="77"/>
                    </a:cubicBezTo>
                    <a:lnTo>
                      <a:pt x="0" y="0"/>
                    </a:lnTo>
                    <a:lnTo>
                      <a:pt x="66" y="0"/>
                    </a:lnTo>
                    <a:lnTo>
                      <a:pt x="66" y="43"/>
                    </a:lnTo>
                    <a:lnTo>
                      <a:pt x="522" y="43"/>
                    </a:lnTo>
                    <a:lnTo>
                      <a:pt x="522" y="110"/>
                    </a:ln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79" name="Freeform 129"/>
              <p:cNvSpPr>
                <a:spLocks/>
              </p:cNvSpPr>
              <p:nvPr/>
            </p:nvSpPr>
            <p:spPr bwMode="auto">
              <a:xfrm>
                <a:off x="5091113" y="3986213"/>
                <a:ext cx="379413" cy="277813"/>
              </a:xfrm>
              <a:custGeom>
                <a:avLst/>
                <a:gdLst>
                  <a:gd name="T0" fmla="*/ 2147483647 w 905"/>
                  <a:gd name="T1" fmla="*/ 2147483647 h 658"/>
                  <a:gd name="T2" fmla="*/ 2147483647 w 905"/>
                  <a:gd name="T3" fmla="*/ 2147483647 h 658"/>
                  <a:gd name="T4" fmla="*/ 2147483647 w 905"/>
                  <a:gd name="T5" fmla="*/ 2147483647 h 658"/>
                  <a:gd name="T6" fmla="*/ 2147483647 w 905"/>
                  <a:gd name="T7" fmla="*/ 2147483647 h 658"/>
                  <a:gd name="T8" fmla="*/ 2147483647 w 905"/>
                  <a:gd name="T9" fmla="*/ 2147483647 h 658"/>
                  <a:gd name="T10" fmla="*/ 2147483647 w 905"/>
                  <a:gd name="T11" fmla="*/ 2147483647 h 658"/>
                  <a:gd name="T12" fmla="*/ 2147483647 w 905"/>
                  <a:gd name="T13" fmla="*/ 2147483647 h 658"/>
                  <a:gd name="T14" fmla="*/ 2147483647 w 905"/>
                  <a:gd name="T15" fmla="*/ 2147483647 h 658"/>
                  <a:gd name="T16" fmla="*/ 2147483647 w 905"/>
                  <a:gd name="T17" fmla="*/ 2147483647 h 658"/>
                  <a:gd name="T18" fmla="*/ 2147483647 w 905"/>
                  <a:gd name="T19" fmla="*/ 2147483647 h 658"/>
                  <a:gd name="T20" fmla="*/ 2147483647 w 905"/>
                  <a:gd name="T21" fmla="*/ 2147483647 h 658"/>
                  <a:gd name="T22" fmla="*/ 2147483647 w 905"/>
                  <a:gd name="T23" fmla="*/ 2147483647 h 658"/>
                  <a:gd name="T24" fmla="*/ 2147483647 w 905"/>
                  <a:gd name="T25" fmla="*/ 2147483647 h 658"/>
                  <a:gd name="T26" fmla="*/ 2147483647 w 905"/>
                  <a:gd name="T27" fmla="*/ 2147483647 h 658"/>
                  <a:gd name="T28" fmla="*/ 2147483647 w 905"/>
                  <a:gd name="T29" fmla="*/ 2147483647 h 658"/>
                  <a:gd name="T30" fmla="*/ 0 w 905"/>
                  <a:gd name="T31" fmla="*/ 2147483647 h 658"/>
                  <a:gd name="T32" fmla="*/ 2147483647 w 905"/>
                  <a:gd name="T33" fmla="*/ 2147483647 h 658"/>
                  <a:gd name="T34" fmla="*/ 2147483647 w 905"/>
                  <a:gd name="T35" fmla="*/ 2147483647 h 658"/>
                  <a:gd name="T36" fmla="*/ 2147483647 w 905"/>
                  <a:gd name="T37" fmla="*/ 2147483647 h 658"/>
                  <a:gd name="T38" fmla="*/ 2147483647 w 905"/>
                  <a:gd name="T39" fmla="*/ 2147483647 h 658"/>
                  <a:gd name="T40" fmla="*/ 2147483647 w 905"/>
                  <a:gd name="T41" fmla="*/ 2147483647 h 658"/>
                  <a:gd name="T42" fmla="*/ 2147483647 w 905"/>
                  <a:gd name="T43" fmla="*/ 2147483647 h 658"/>
                  <a:gd name="T44" fmla="*/ 2147483647 w 905"/>
                  <a:gd name="T45" fmla="*/ 2147483647 h 658"/>
                  <a:gd name="T46" fmla="*/ 2147483647 w 905"/>
                  <a:gd name="T47" fmla="*/ 2147483647 h 658"/>
                  <a:gd name="T48" fmla="*/ 2147483647 w 905"/>
                  <a:gd name="T49" fmla="*/ 2147483647 h 658"/>
                  <a:gd name="T50" fmla="*/ 2147483647 w 905"/>
                  <a:gd name="T51" fmla="*/ 2147483647 h 658"/>
                  <a:gd name="T52" fmla="*/ 2147483647 w 905"/>
                  <a:gd name="T53" fmla="*/ 2147483647 h 658"/>
                  <a:gd name="T54" fmla="*/ 2147483647 w 905"/>
                  <a:gd name="T55" fmla="*/ 2147483647 h 658"/>
                  <a:gd name="T56" fmla="*/ 2147483647 w 905"/>
                  <a:gd name="T57" fmla="*/ 2147483647 h 658"/>
                  <a:gd name="T58" fmla="*/ 2147483647 w 905"/>
                  <a:gd name="T59" fmla="*/ 2147483647 h 6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05"/>
                  <a:gd name="T91" fmla="*/ 0 h 658"/>
                  <a:gd name="T92" fmla="*/ 905 w 905"/>
                  <a:gd name="T93" fmla="*/ 658 h 6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05" h="658">
                    <a:moveTo>
                      <a:pt x="872" y="658"/>
                    </a:moveTo>
                    <a:lnTo>
                      <a:pt x="872" y="658"/>
                    </a:lnTo>
                    <a:lnTo>
                      <a:pt x="705" y="658"/>
                    </a:lnTo>
                    <a:lnTo>
                      <a:pt x="705" y="591"/>
                    </a:lnTo>
                    <a:lnTo>
                      <a:pt x="839" y="591"/>
                    </a:lnTo>
                    <a:lnTo>
                      <a:pt x="839" y="168"/>
                    </a:lnTo>
                    <a:cubicBezTo>
                      <a:pt x="802" y="144"/>
                      <a:pt x="728" y="103"/>
                      <a:pt x="683" y="78"/>
                    </a:cubicBezTo>
                    <a:lnTo>
                      <a:pt x="577" y="192"/>
                    </a:lnTo>
                    <a:cubicBezTo>
                      <a:pt x="565" y="205"/>
                      <a:pt x="546" y="207"/>
                      <a:pt x="532" y="197"/>
                    </a:cubicBezTo>
                    <a:lnTo>
                      <a:pt x="463" y="146"/>
                    </a:lnTo>
                    <a:lnTo>
                      <a:pt x="375" y="146"/>
                    </a:lnTo>
                    <a:lnTo>
                      <a:pt x="308" y="198"/>
                    </a:lnTo>
                    <a:cubicBezTo>
                      <a:pt x="294" y="209"/>
                      <a:pt x="274" y="207"/>
                      <a:pt x="263" y="194"/>
                    </a:cubicBezTo>
                    <a:lnTo>
                      <a:pt x="158" y="80"/>
                    </a:lnTo>
                    <a:lnTo>
                      <a:pt x="36" y="159"/>
                    </a:lnTo>
                    <a:lnTo>
                      <a:pt x="0" y="103"/>
                    </a:lnTo>
                    <a:lnTo>
                      <a:pt x="146" y="9"/>
                    </a:lnTo>
                    <a:cubicBezTo>
                      <a:pt x="159" y="0"/>
                      <a:pt x="178" y="2"/>
                      <a:pt x="189" y="14"/>
                    </a:cubicBezTo>
                    <a:lnTo>
                      <a:pt x="291" y="126"/>
                    </a:lnTo>
                    <a:lnTo>
                      <a:pt x="343" y="86"/>
                    </a:lnTo>
                    <a:cubicBezTo>
                      <a:pt x="348" y="82"/>
                      <a:pt x="356" y="79"/>
                      <a:pt x="363" y="79"/>
                    </a:cubicBezTo>
                    <a:lnTo>
                      <a:pt x="474" y="79"/>
                    </a:lnTo>
                    <a:cubicBezTo>
                      <a:pt x="481" y="79"/>
                      <a:pt x="488" y="81"/>
                      <a:pt x="493" y="86"/>
                    </a:cubicBezTo>
                    <a:lnTo>
                      <a:pt x="548" y="125"/>
                    </a:lnTo>
                    <a:lnTo>
                      <a:pt x="652" y="14"/>
                    </a:lnTo>
                    <a:cubicBezTo>
                      <a:pt x="662" y="3"/>
                      <a:pt x="678" y="0"/>
                      <a:pt x="692" y="7"/>
                    </a:cubicBezTo>
                    <a:cubicBezTo>
                      <a:pt x="698" y="11"/>
                      <a:pt x="847" y="91"/>
                      <a:pt x="892" y="124"/>
                    </a:cubicBezTo>
                    <a:cubicBezTo>
                      <a:pt x="900" y="130"/>
                      <a:pt x="905" y="140"/>
                      <a:pt x="905" y="150"/>
                    </a:cubicBezTo>
                    <a:lnTo>
                      <a:pt x="905" y="625"/>
                    </a:lnTo>
                    <a:cubicBezTo>
                      <a:pt x="905" y="643"/>
                      <a:pt x="890" y="658"/>
                      <a:pt x="872" y="658"/>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0" name="Freeform 130"/>
              <p:cNvSpPr>
                <a:spLocks/>
              </p:cNvSpPr>
              <p:nvPr/>
            </p:nvSpPr>
            <p:spPr bwMode="auto">
              <a:xfrm>
                <a:off x="5251450" y="4217988"/>
                <a:ext cx="58738" cy="57150"/>
              </a:xfrm>
              <a:custGeom>
                <a:avLst/>
                <a:gdLst>
                  <a:gd name="T0" fmla="*/ 2147483647 w 139"/>
                  <a:gd name="T1" fmla="*/ 2147483647 h 138"/>
                  <a:gd name="T2" fmla="*/ 2147483647 w 139"/>
                  <a:gd name="T3" fmla="*/ 2147483647 h 138"/>
                  <a:gd name="T4" fmla="*/ 0 w 139"/>
                  <a:gd name="T5" fmla="*/ 2147483647 h 138"/>
                  <a:gd name="T6" fmla="*/ 2147483647 w 139"/>
                  <a:gd name="T7" fmla="*/ 0 h 138"/>
                  <a:gd name="T8" fmla="*/ 2147483647 w 139"/>
                  <a:gd name="T9" fmla="*/ 2147483647 h 138"/>
                  <a:gd name="T10" fmla="*/ 2147483647 w 139"/>
                  <a:gd name="T11" fmla="*/ 2147483647 h 138"/>
                  <a:gd name="T12" fmla="*/ 0 60000 65536"/>
                  <a:gd name="T13" fmla="*/ 0 60000 65536"/>
                  <a:gd name="T14" fmla="*/ 0 60000 65536"/>
                  <a:gd name="T15" fmla="*/ 0 60000 65536"/>
                  <a:gd name="T16" fmla="*/ 0 60000 65536"/>
                  <a:gd name="T17" fmla="*/ 0 60000 65536"/>
                  <a:gd name="T18" fmla="*/ 0 w 139"/>
                  <a:gd name="T19" fmla="*/ 0 h 138"/>
                  <a:gd name="T20" fmla="*/ 139 w 139"/>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139" h="138">
                    <a:moveTo>
                      <a:pt x="69" y="138"/>
                    </a:moveTo>
                    <a:lnTo>
                      <a:pt x="69" y="138"/>
                    </a:lnTo>
                    <a:cubicBezTo>
                      <a:pt x="31" y="138"/>
                      <a:pt x="0" y="107"/>
                      <a:pt x="0" y="69"/>
                    </a:cubicBezTo>
                    <a:cubicBezTo>
                      <a:pt x="0" y="31"/>
                      <a:pt x="31" y="0"/>
                      <a:pt x="69" y="0"/>
                    </a:cubicBezTo>
                    <a:cubicBezTo>
                      <a:pt x="108" y="0"/>
                      <a:pt x="139" y="31"/>
                      <a:pt x="139" y="69"/>
                    </a:cubicBezTo>
                    <a:cubicBezTo>
                      <a:pt x="139" y="107"/>
                      <a:pt x="108" y="138"/>
                      <a:pt x="69" y="138"/>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1" name="Freeform 131"/>
              <p:cNvSpPr>
                <a:spLocks/>
              </p:cNvSpPr>
              <p:nvPr/>
            </p:nvSpPr>
            <p:spPr bwMode="auto">
              <a:xfrm>
                <a:off x="5341938" y="4216400"/>
                <a:ext cx="57150" cy="5873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7"/>
                      <a:pt x="0" y="69"/>
                    </a:cubicBezTo>
                    <a:cubicBezTo>
                      <a:pt x="0" y="31"/>
                      <a:pt x="30" y="0"/>
                      <a:pt x="69" y="0"/>
                    </a:cubicBezTo>
                    <a:cubicBezTo>
                      <a:pt x="107" y="0"/>
                      <a:pt x="138" y="31"/>
                      <a:pt x="138" y="69"/>
                    </a:cubicBezTo>
                    <a:cubicBezTo>
                      <a:pt x="138" y="107"/>
                      <a:pt x="107" y="139"/>
                      <a:pt x="69" y="139"/>
                    </a:cubicBezTo>
                    <a:close/>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sp>
            <p:nvSpPr>
              <p:cNvPr id="82" name="Freeform 132"/>
              <p:cNvSpPr>
                <a:spLocks/>
              </p:cNvSpPr>
              <p:nvPr/>
            </p:nvSpPr>
            <p:spPr bwMode="auto">
              <a:xfrm>
                <a:off x="5235575" y="4033838"/>
                <a:ext cx="66675" cy="160338"/>
              </a:xfrm>
              <a:custGeom>
                <a:avLst/>
                <a:gdLst>
                  <a:gd name="T0" fmla="*/ 2147483647 w 160"/>
                  <a:gd name="T1" fmla="*/ 0 h 381"/>
                  <a:gd name="T2" fmla="*/ 2147483647 w 160"/>
                  <a:gd name="T3" fmla="*/ 0 h 381"/>
                  <a:gd name="T4" fmla="*/ 2147483647 w 160"/>
                  <a:gd name="T5" fmla="*/ 2147483647 h 381"/>
                  <a:gd name="T6" fmla="*/ 0 w 160"/>
                  <a:gd name="T7" fmla="*/ 2147483647 h 381"/>
                  <a:gd name="T8" fmla="*/ 2147483647 w 160"/>
                  <a:gd name="T9" fmla="*/ 2147483647 h 381"/>
                  <a:gd name="T10" fmla="*/ 2147483647 w 160"/>
                  <a:gd name="T11" fmla="*/ 2147483647 h 381"/>
                  <a:gd name="T12" fmla="*/ 2147483647 w 160"/>
                  <a:gd name="T13" fmla="*/ 2147483647 h 381"/>
                  <a:gd name="T14" fmla="*/ 2147483647 w 160"/>
                  <a:gd name="T15" fmla="*/ 0 h 381"/>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381"/>
                  <a:gd name="T26" fmla="*/ 160 w 160"/>
                  <a:gd name="T27" fmla="*/ 381 h 3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381">
                    <a:moveTo>
                      <a:pt x="11" y="0"/>
                    </a:moveTo>
                    <a:lnTo>
                      <a:pt x="11" y="0"/>
                    </a:lnTo>
                    <a:lnTo>
                      <a:pt x="33" y="78"/>
                    </a:lnTo>
                    <a:lnTo>
                      <a:pt x="0" y="293"/>
                    </a:lnTo>
                    <a:lnTo>
                      <a:pt x="82" y="381"/>
                    </a:lnTo>
                    <a:lnTo>
                      <a:pt x="160" y="293"/>
                    </a:lnTo>
                    <a:lnTo>
                      <a:pt x="118" y="80"/>
                    </a:lnTo>
                    <a:lnTo>
                      <a:pt x="136" y="0"/>
                    </a:lnTo>
                  </a:path>
                </a:pathLst>
              </a:custGeom>
              <a:grpFill/>
              <a:ln w="0">
                <a:solidFill>
                  <a:srgbClr val="0070C0"/>
                </a:solidFill>
                <a:round/>
                <a:headEnd/>
                <a:tailEnd/>
              </a:ln>
            </p:spPr>
            <p:txBody>
              <a:bodyPr wrap="square">
                <a:noAutofit/>
              </a:bodyPr>
              <a:lstStyle/>
              <a:p>
                <a:pPr fontAlgn="ctr"/>
                <a:endParaRPr lang="en-US" altLang="zh-CN" dirty="0">
                  <a:latin typeface="Huawei Sans" panose="020C0503030203020204" pitchFamily="34" charset="0"/>
                </a:endParaRPr>
              </a:p>
            </p:txBody>
          </p:sp>
        </p:grpSp>
      </p:grpSp>
    </p:spTree>
    <p:extLst>
      <p:ext uri="{BB962C8B-B14F-4D97-AF65-F5344CB8AC3E}">
        <p14:creationId xmlns:p14="http://schemas.microsoft.com/office/powerpoint/2010/main" val="21509211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Disk IOPS and Transmission Bandwidth</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smtClean="0">
                <a:latin typeface="Huawei Sans" panose="020C0503030203020204" pitchFamily="34" charset="0"/>
              </a:rPr>
              <a:t>IOPS</a:t>
            </a:r>
          </a:p>
          <a:p>
            <a:pPr lvl="1"/>
            <a:r>
              <a:rPr lang="en-US" dirty="0" err="1" smtClean="0">
                <a:latin typeface="Huawei Sans" panose="020C0503030203020204" pitchFamily="34" charset="0"/>
              </a:rPr>
              <a:t>Input/Output</a:t>
            </a:r>
            <a:r>
              <a:rPr lang="en-US" dirty="0" smtClean="0">
                <a:latin typeface="Huawei Sans" panose="020C0503030203020204" pitchFamily="34" charset="0"/>
              </a:rPr>
              <a:t> operations per second (IOPS) is a key indicator to measure disk performance.</a:t>
            </a:r>
            <a:endParaRPr lang="en-US" altLang="zh-CN" dirty="0" smtClean="0">
              <a:latin typeface="Huawei Sans" panose="020C0503030203020204" pitchFamily="34" charset="0"/>
            </a:endParaRPr>
          </a:p>
          <a:p>
            <a:pPr lvl="1"/>
            <a:r>
              <a:rPr lang="en-US" dirty="0" smtClean="0">
                <a:latin typeface="Huawei Sans" panose="020C0503030203020204" pitchFamily="34" charset="0"/>
              </a:rPr>
              <a:t>IOPS is calculated using the seek time, rotation latency, and data transmission time.</a:t>
            </a:r>
            <a:endParaRPr lang="en-US" altLang="zh-CN" dirty="0" smtClean="0">
              <a:latin typeface="Huawei Sans" panose="020C0503030203020204" pitchFamily="34" charset="0"/>
            </a:endParaRPr>
          </a:p>
          <a:p>
            <a:r>
              <a:rPr lang="en-US" dirty="0" smtClean="0">
                <a:latin typeface="Huawei Sans" panose="020C0503030203020204" pitchFamily="34" charset="0"/>
              </a:rPr>
              <a:t>Transmission bandwidth (throughput)</a:t>
            </a:r>
            <a:endParaRPr lang="en-US" altLang="zh-CN" dirty="0" smtClean="0">
              <a:latin typeface="Huawei Sans" panose="020C0503030203020204" pitchFamily="34" charset="0"/>
            </a:endParaRPr>
          </a:p>
          <a:p>
            <a:pPr lvl="1"/>
            <a:r>
              <a:rPr lang="en-US" dirty="0" smtClean="0">
                <a:latin typeface="Huawei Sans" panose="020C0503030203020204" pitchFamily="34" charset="0"/>
              </a:rPr>
              <a:t>Indicates the amount of data that is successfully transmitted in a unit time, that is, </a:t>
            </a:r>
            <a:r>
              <a:rPr lang="en-US" dirty="0"/>
              <a:t>the speed of transmission for data </a:t>
            </a:r>
            <a:r>
              <a:rPr lang="en-US" dirty="0" smtClean="0"/>
              <a:t>streams. </a:t>
            </a:r>
            <a:r>
              <a:rPr lang="en-US" dirty="0"/>
              <a:t>For example, if it takes 10s to write 10,000 files with a size of 1 KB each, the transmission bandwidth is only 1 MB/s. If it takes 0.1s to write a 10 MB file, the transmission bandwidth is 100 MB/s.</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8726988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Parallel and Serial Transmission</a:t>
            </a:r>
            <a:endParaRPr lang="en-US" altLang="zh-CN" dirty="0">
              <a:latin typeface="Huawei Sans" panose="020C0503030203020204" pitchFamily="34" charset="0"/>
            </a:endParaRPr>
          </a:p>
        </p:txBody>
      </p:sp>
      <p:sp>
        <p:nvSpPr>
          <p:cNvPr id="4" name="文本占位符 3"/>
          <p:cNvSpPr>
            <a:spLocks noGrp="1"/>
          </p:cNvSpPr>
          <p:nvPr>
            <p:ph type="body" sz="quarter" idx="10"/>
          </p:nvPr>
        </p:nvSpPr>
        <p:spPr/>
        <p:txBody>
          <a:bodyPr wrap="square">
            <a:noAutofit/>
          </a:bodyPr>
          <a:lstStyle/>
          <a:p>
            <a:r>
              <a:rPr lang="en-US" dirty="0" smtClean="0">
                <a:latin typeface="Huawei Sans" panose="020C0503030203020204" pitchFamily="34" charset="0"/>
              </a:rPr>
              <a:t>For example, the methods for transmitting numbers 1 to 8 are as follows:</a:t>
            </a:r>
            <a:endParaRPr lang="en-US" altLang="zh-CN" dirty="0">
              <a:latin typeface="Huawei Sans" panose="020C0503030203020204" pitchFamily="34" charset="0"/>
            </a:endParaRPr>
          </a:p>
        </p:txBody>
      </p:sp>
      <p:grpSp>
        <p:nvGrpSpPr>
          <p:cNvPr id="28" name="组合 27"/>
          <p:cNvGrpSpPr/>
          <p:nvPr/>
        </p:nvGrpSpPr>
        <p:grpSpPr>
          <a:xfrm>
            <a:off x="1156482" y="2467504"/>
            <a:ext cx="4278191" cy="2497667"/>
            <a:chOff x="1156482" y="2467504"/>
            <a:chExt cx="4278191" cy="2497667"/>
          </a:xfrm>
        </p:grpSpPr>
        <p:sp>
          <p:nvSpPr>
            <p:cNvPr id="5" name="圆角矩形 4"/>
            <p:cNvSpPr/>
            <p:nvPr/>
          </p:nvSpPr>
          <p:spPr>
            <a:xfrm>
              <a:off x="1156482" y="2467504"/>
              <a:ext cx="1184967"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en-US" sz="1600" b="1" dirty="0">
                  <a:solidFill>
                    <a:schemeClr val="tx1"/>
                  </a:solidFill>
                  <a:latin typeface="Huawei Sans" panose="020C0503030203020204" pitchFamily="34" charset="0"/>
                </a:rPr>
                <a:t>Sender</a:t>
              </a:r>
              <a:endParaRPr lang="en-US" altLang="zh-CN" sz="1600" b="1" dirty="0">
                <a:solidFill>
                  <a:schemeClr val="tx1"/>
                </a:solidFill>
                <a:latin typeface="Huawei Sans" panose="020C0503030203020204" pitchFamily="34" charset="0"/>
              </a:endParaRPr>
            </a:p>
          </p:txBody>
        </p:sp>
        <p:sp>
          <p:nvSpPr>
            <p:cNvPr id="6" name="圆角矩形 5"/>
            <p:cNvSpPr/>
            <p:nvPr/>
          </p:nvSpPr>
          <p:spPr>
            <a:xfrm>
              <a:off x="4356517" y="2467505"/>
              <a:ext cx="1078156"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rIns="72000" rtlCol="0" anchor="ctr">
              <a:noAutofit/>
            </a:bodyPr>
            <a:lstStyle/>
            <a:p>
              <a:pPr algn="ctr" fontAlgn="ctr"/>
              <a:r>
                <a:rPr lang="en-US" sz="1600" b="1" dirty="0">
                  <a:solidFill>
                    <a:schemeClr val="tx1"/>
                  </a:solidFill>
                  <a:latin typeface="Huawei Sans" panose="020C0503030203020204" pitchFamily="34" charset="0"/>
                </a:rPr>
                <a:t>Receiver</a:t>
              </a:r>
              <a:endParaRPr lang="en-US" altLang="zh-CN" sz="1600" b="1" dirty="0">
                <a:solidFill>
                  <a:schemeClr val="tx1"/>
                </a:solidFill>
                <a:latin typeface="Huawei Sans" panose="020C0503030203020204" pitchFamily="34" charset="0"/>
              </a:endParaRPr>
            </a:p>
          </p:txBody>
        </p:sp>
        <p:cxnSp>
          <p:nvCxnSpPr>
            <p:cNvPr id="8" name="直接连接符 7"/>
            <p:cNvCxnSpPr/>
            <p:nvPr/>
          </p:nvCxnSpPr>
          <p:spPr>
            <a:xfrm>
              <a:off x="2341449" y="3667384"/>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2341449" y="3921383"/>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2341449" y="3413384"/>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41449" y="3167850"/>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2341449" y="2913851"/>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341449" y="4175382"/>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341449" y="4429379"/>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2341449" y="4674911"/>
              <a:ext cx="20150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447177" y="268327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1</a:t>
              </a:r>
              <a:endParaRPr lang="en-US" altLang="zh-CN" b="1" dirty="0">
                <a:solidFill>
                  <a:schemeClr val="tx1"/>
                </a:solidFill>
                <a:latin typeface="Huawei Sans" panose="020C0503030203020204" pitchFamily="34" charset="0"/>
              </a:endParaRPr>
            </a:p>
          </p:txBody>
        </p:sp>
        <p:sp>
          <p:nvSpPr>
            <p:cNvPr id="19" name="矩形 18"/>
            <p:cNvSpPr/>
            <p:nvPr/>
          </p:nvSpPr>
          <p:spPr>
            <a:xfrm>
              <a:off x="2447177" y="294402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2</a:t>
              </a:r>
              <a:endParaRPr lang="en-US" altLang="zh-CN" b="1" dirty="0">
                <a:solidFill>
                  <a:schemeClr val="tx1"/>
                </a:solidFill>
                <a:latin typeface="Huawei Sans" panose="020C0503030203020204" pitchFamily="34" charset="0"/>
              </a:endParaRPr>
            </a:p>
          </p:txBody>
        </p:sp>
        <p:sp>
          <p:nvSpPr>
            <p:cNvPr id="20" name="矩形 19"/>
            <p:cNvSpPr/>
            <p:nvPr/>
          </p:nvSpPr>
          <p:spPr>
            <a:xfrm>
              <a:off x="2447177" y="318977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3</a:t>
              </a:r>
              <a:endParaRPr lang="en-US" altLang="zh-CN" b="1" dirty="0">
                <a:solidFill>
                  <a:schemeClr val="tx1"/>
                </a:solidFill>
                <a:latin typeface="Huawei Sans" panose="020C0503030203020204" pitchFamily="34" charset="0"/>
              </a:endParaRPr>
            </a:p>
          </p:txBody>
        </p:sp>
        <p:sp>
          <p:nvSpPr>
            <p:cNvPr id="21" name="矩形 20"/>
            <p:cNvSpPr/>
            <p:nvPr/>
          </p:nvSpPr>
          <p:spPr>
            <a:xfrm>
              <a:off x="2447177" y="3435309"/>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4</a:t>
              </a:r>
              <a:endParaRPr lang="en-US" altLang="zh-CN" b="1" dirty="0">
                <a:solidFill>
                  <a:schemeClr val="tx1"/>
                </a:solidFill>
                <a:latin typeface="Huawei Sans" panose="020C0503030203020204" pitchFamily="34" charset="0"/>
              </a:endParaRPr>
            </a:p>
          </p:txBody>
        </p:sp>
        <p:sp>
          <p:nvSpPr>
            <p:cNvPr id="22" name="矩形 21"/>
            <p:cNvSpPr/>
            <p:nvPr/>
          </p:nvSpPr>
          <p:spPr>
            <a:xfrm>
              <a:off x="2447177" y="3698831"/>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5</a:t>
              </a:r>
              <a:endParaRPr lang="en-US" altLang="zh-CN" b="1" dirty="0">
                <a:solidFill>
                  <a:schemeClr val="tx1"/>
                </a:solidFill>
                <a:latin typeface="Huawei Sans" panose="020C0503030203020204" pitchFamily="34" charset="0"/>
              </a:endParaRPr>
            </a:p>
          </p:txBody>
        </p:sp>
        <p:sp>
          <p:nvSpPr>
            <p:cNvPr id="23" name="矩形 22"/>
            <p:cNvSpPr/>
            <p:nvPr/>
          </p:nvSpPr>
          <p:spPr>
            <a:xfrm>
              <a:off x="2447177" y="3952829"/>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6</a:t>
              </a:r>
              <a:endParaRPr lang="en-US" altLang="zh-CN" b="1" dirty="0">
                <a:solidFill>
                  <a:schemeClr val="tx1"/>
                </a:solidFill>
                <a:latin typeface="Huawei Sans" panose="020C0503030203020204" pitchFamily="34" charset="0"/>
              </a:endParaRPr>
            </a:p>
          </p:txBody>
        </p:sp>
        <p:sp>
          <p:nvSpPr>
            <p:cNvPr id="24" name="矩形 23"/>
            <p:cNvSpPr/>
            <p:nvPr/>
          </p:nvSpPr>
          <p:spPr>
            <a:xfrm>
              <a:off x="2447177" y="4205634"/>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7</a:t>
              </a:r>
              <a:endParaRPr lang="en-US" altLang="zh-CN" b="1" dirty="0">
                <a:solidFill>
                  <a:schemeClr val="tx1"/>
                </a:solidFill>
                <a:latin typeface="Huawei Sans" panose="020C0503030203020204" pitchFamily="34" charset="0"/>
              </a:endParaRPr>
            </a:p>
          </p:txBody>
        </p:sp>
        <p:sp>
          <p:nvSpPr>
            <p:cNvPr id="25" name="矩形 24"/>
            <p:cNvSpPr/>
            <p:nvPr/>
          </p:nvSpPr>
          <p:spPr>
            <a:xfrm>
              <a:off x="2447177" y="445074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8</a:t>
              </a:r>
              <a:endParaRPr lang="en-US" altLang="zh-CN" b="1" dirty="0">
                <a:solidFill>
                  <a:schemeClr val="tx1"/>
                </a:solidFill>
                <a:latin typeface="Huawei Sans" panose="020C0503030203020204" pitchFamily="34" charset="0"/>
              </a:endParaRPr>
            </a:p>
          </p:txBody>
        </p:sp>
        <p:cxnSp>
          <p:nvCxnSpPr>
            <p:cNvPr id="30" name="直接箭头连接符 29"/>
            <p:cNvCxnSpPr>
              <a:stCxn id="16" idx="3"/>
            </p:cNvCxnSpPr>
            <p:nvPr/>
          </p:nvCxnSpPr>
          <p:spPr>
            <a:xfrm flipV="1">
              <a:off x="2663182" y="2783476"/>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19" idx="3"/>
            </p:cNvCxnSpPr>
            <p:nvPr/>
          </p:nvCxnSpPr>
          <p:spPr>
            <a:xfrm>
              <a:off x="2663182" y="3044227"/>
              <a:ext cx="347135"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20" idx="3"/>
            </p:cNvCxnSpPr>
            <p:nvPr/>
          </p:nvCxnSpPr>
          <p:spPr>
            <a:xfrm flipV="1">
              <a:off x="2663182" y="3289975"/>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21" idx="3"/>
            </p:cNvCxnSpPr>
            <p:nvPr/>
          </p:nvCxnSpPr>
          <p:spPr>
            <a:xfrm>
              <a:off x="2663182" y="3535509"/>
              <a:ext cx="347135" cy="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a:stCxn id="22" idx="3"/>
            </p:cNvCxnSpPr>
            <p:nvPr/>
          </p:nvCxnSpPr>
          <p:spPr>
            <a:xfrm flipV="1">
              <a:off x="2663182" y="3799030"/>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V="1">
              <a:off x="2663182" y="4055932"/>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V="1">
              <a:off x="2663182" y="4301464"/>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2663182" y="4565573"/>
              <a:ext cx="347135"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52" name="文本框 51"/>
          <p:cNvSpPr txBox="1"/>
          <p:nvPr/>
        </p:nvSpPr>
        <p:spPr>
          <a:xfrm>
            <a:off x="1762587" y="1759711"/>
            <a:ext cx="3570208" cy="523220"/>
          </a:xfrm>
          <a:prstGeom prst="rect">
            <a:avLst/>
          </a:prstGeom>
          <a:noFill/>
        </p:spPr>
        <p:txBody>
          <a:bodyPr wrap="square" rtlCol="0">
            <a:noAutofit/>
          </a:bodyPr>
          <a:lstStyle/>
          <a:p>
            <a:pPr fontAlgn="ctr"/>
            <a:r>
              <a:rPr lang="en-US" sz="2800" dirty="0" smtClean="0">
                <a:solidFill>
                  <a:srgbClr val="C00000"/>
                </a:solidFill>
                <a:latin typeface="Huawei Sans" panose="020C0503030203020204" pitchFamily="34" charset="0"/>
              </a:rPr>
              <a:t>Parallel transmission</a:t>
            </a:r>
            <a:endParaRPr lang="en-US" altLang="zh-CN" sz="2800" dirty="0">
              <a:solidFill>
                <a:srgbClr val="C00000"/>
              </a:solidFill>
              <a:latin typeface="Huawei Sans" panose="020C0503030203020204" pitchFamily="34" charset="0"/>
            </a:endParaRPr>
          </a:p>
        </p:txBody>
      </p:sp>
      <p:grpSp>
        <p:nvGrpSpPr>
          <p:cNvPr id="29" name="组合 28"/>
          <p:cNvGrpSpPr/>
          <p:nvPr/>
        </p:nvGrpSpPr>
        <p:grpSpPr>
          <a:xfrm>
            <a:off x="6476214" y="2465989"/>
            <a:ext cx="4456578" cy="2499182"/>
            <a:chOff x="6476214" y="2465989"/>
            <a:chExt cx="4456578" cy="2499182"/>
          </a:xfrm>
        </p:grpSpPr>
        <p:sp>
          <p:nvSpPr>
            <p:cNvPr id="56" name="圆角矩形 55"/>
            <p:cNvSpPr/>
            <p:nvPr/>
          </p:nvSpPr>
          <p:spPr>
            <a:xfrm>
              <a:off x="6593427" y="2467506"/>
              <a:ext cx="1184967" cy="2497665"/>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rtlCol="0" anchor="ctr">
              <a:noAutofit/>
            </a:bodyPr>
            <a:lstStyle/>
            <a:p>
              <a:pPr algn="ctr" fontAlgn="ctr"/>
              <a:r>
                <a:rPr lang="en-US" altLang="zh-CN" sz="1600" b="1" dirty="0">
                  <a:solidFill>
                    <a:schemeClr val="tx1"/>
                  </a:solidFill>
                  <a:latin typeface="Huawei Sans" panose="020C0503030203020204" pitchFamily="34" charset="0"/>
                </a:rPr>
                <a:t>Sender</a:t>
              </a:r>
            </a:p>
          </p:txBody>
        </p:sp>
        <p:sp>
          <p:nvSpPr>
            <p:cNvPr id="57" name="圆角矩形 56"/>
            <p:cNvSpPr/>
            <p:nvPr/>
          </p:nvSpPr>
          <p:spPr>
            <a:xfrm>
              <a:off x="9854636" y="2465989"/>
              <a:ext cx="1078156" cy="2497666"/>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72000" rIns="72000" rtlCol="0" anchor="ctr">
              <a:noAutofit/>
            </a:bodyPr>
            <a:lstStyle/>
            <a:p>
              <a:pPr algn="ctr" fontAlgn="ctr"/>
              <a:r>
                <a:rPr lang="en-US" sz="1600" b="1" dirty="0">
                  <a:solidFill>
                    <a:schemeClr val="tx1"/>
                  </a:solidFill>
                  <a:latin typeface="Huawei Sans" panose="020C0503030203020204" pitchFamily="34" charset="0"/>
                </a:rPr>
                <a:t>Receiver</a:t>
              </a:r>
              <a:endParaRPr lang="en-US" altLang="zh-CN" sz="1600" b="1" dirty="0">
                <a:solidFill>
                  <a:schemeClr val="tx1"/>
                </a:solidFill>
                <a:latin typeface="Huawei Sans" panose="020C0503030203020204" pitchFamily="34" charset="0"/>
              </a:endParaRPr>
            </a:p>
          </p:txBody>
        </p:sp>
        <p:cxnSp>
          <p:nvCxnSpPr>
            <p:cNvPr id="65" name="直接连接符 64"/>
            <p:cNvCxnSpPr>
              <a:stCxn id="56" idx="3"/>
              <a:endCxn id="57" idx="1"/>
            </p:cNvCxnSpPr>
            <p:nvPr/>
          </p:nvCxnSpPr>
          <p:spPr>
            <a:xfrm flipV="1">
              <a:off x="7778394" y="3714822"/>
              <a:ext cx="2076242" cy="151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矩形 66"/>
            <p:cNvSpPr/>
            <p:nvPr/>
          </p:nvSpPr>
          <p:spPr>
            <a:xfrm>
              <a:off x="8228098" y="3250947"/>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1</a:t>
              </a:r>
              <a:endParaRPr lang="en-US" altLang="zh-CN" b="1" dirty="0">
                <a:solidFill>
                  <a:schemeClr val="tx1"/>
                </a:solidFill>
                <a:latin typeface="Huawei Sans" panose="020C0503030203020204" pitchFamily="34" charset="0"/>
              </a:endParaRPr>
            </a:p>
          </p:txBody>
        </p:sp>
        <p:sp>
          <p:nvSpPr>
            <p:cNvPr id="68" name="矩形 67"/>
            <p:cNvSpPr/>
            <p:nvPr/>
          </p:nvSpPr>
          <p:spPr>
            <a:xfrm>
              <a:off x="7964413" y="324750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2</a:t>
              </a:r>
              <a:endParaRPr lang="en-US" altLang="zh-CN" b="1" dirty="0">
                <a:solidFill>
                  <a:schemeClr val="tx1"/>
                </a:solidFill>
                <a:latin typeface="Huawei Sans" panose="020C0503030203020204" pitchFamily="34" charset="0"/>
              </a:endParaRPr>
            </a:p>
          </p:txBody>
        </p:sp>
        <p:sp>
          <p:nvSpPr>
            <p:cNvPr id="69" name="矩形 68"/>
            <p:cNvSpPr/>
            <p:nvPr/>
          </p:nvSpPr>
          <p:spPr>
            <a:xfrm>
              <a:off x="7716711" y="3243918"/>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3</a:t>
              </a:r>
              <a:endParaRPr lang="en-US" altLang="zh-CN" b="1" dirty="0">
                <a:solidFill>
                  <a:schemeClr val="tx1"/>
                </a:solidFill>
                <a:latin typeface="Huawei Sans" panose="020C0503030203020204" pitchFamily="34" charset="0"/>
              </a:endParaRPr>
            </a:p>
          </p:txBody>
        </p:sp>
        <p:sp>
          <p:nvSpPr>
            <p:cNvPr id="70" name="矩形 69"/>
            <p:cNvSpPr/>
            <p:nvPr/>
          </p:nvSpPr>
          <p:spPr>
            <a:xfrm>
              <a:off x="7468795" y="324395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4</a:t>
              </a:r>
              <a:endParaRPr lang="en-US" altLang="zh-CN" b="1" dirty="0">
                <a:solidFill>
                  <a:schemeClr val="tx1"/>
                </a:solidFill>
                <a:latin typeface="Huawei Sans" panose="020C0503030203020204" pitchFamily="34" charset="0"/>
              </a:endParaRPr>
            </a:p>
          </p:txBody>
        </p:sp>
        <p:sp>
          <p:nvSpPr>
            <p:cNvPr id="71" name="矩形 70"/>
            <p:cNvSpPr/>
            <p:nvPr/>
          </p:nvSpPr>
          <p:spPr>
            <a:xfrm>
              <a:off x="7220986" y="3241833"/>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5</a:t>
              </a:r>
              <a:endParaRPr lang="en-US" altLang="zh-CN" b="1" dirty="0">
                <a:solidFill>
                  <a:schemeClr val="tx1"/>
                </a:solidFill>
                <a:latin typeface="Huawei Sans" panose="020C0503030203020204" pitchFamily="34" charset="0"/>
              </a:endParaRPr>
            </a:p>
          </p:txBody>
        </p:sp>
        <p:sp>
          <p:nvSpPr>
            <p:cNvPr id="72" name="矩形 71"/>
            <p:cNvSpPr/>
            <p:nvPr/>
          </p:nvSpPr>
          <p:spPr>
            <a:xfrm>
              <a:off x="6973177" y="3241831"/>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6</a:t>
              </a:r>
              <a:endParaRPr lang="en-US" altLang="zh-CN" b="1" dirty="0">
                <a:solidFill>
                  <a:schemeClr val="tx1"/>
                </a:solidFill>
                <a:latin typeface="Huawei Sans" panose="020C0503030203020204" pitchFamily="34" charset="0"/>
              </a:endParaRPr>
            </a:p>
          </p:txBody>
        </p:sp>
        <p:sp>
          <p:nvSpPr>
            <p:cNvPr id="73" name="矩形 72"/>
            <p:cNvSpPr/>
            <p:nvPr/>
          </p:nvSpPr>
          <p:spPr>
            <a:xfrm>
              <a:off x="6725368" y="3243956"/>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7</a:t>
              </a:r>
              <a:endParaRPr lang="en-US" altLang="zh-CN" b="1" dirty="0">
                <a:solidFill>
                  <a:schemeClr val="tx1"/>
                </a:solidFill>
                <a:latin typeface="Huawei Sans" panose="020C0503030203020204" pitchFamily="34" charset="0"/>
              </a:endParaRPr>
            </a:p>
          </p:txBody>
        </p:sp>
        <p:sp>
          <p:nvSpPr>
            <p:cNvPr id="74" name="矩形 73"/>
            <p:cNvSpPr/>
            <p:nvPr/>
          </p:nvSpPr>
          <p:spPr>
            <a:xfrm>
              <a:off x="6476214" y="3243955"/>
              <a:ext cx="216005" cy="200399"/>
            </a:xfrm>
            <a:prstGeom prst="rect">
              <a:avLst/>
            </a:prstGeom>
            <a:solidFill>
              <a:schemeClr val="accent2">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b="1" dirty="0" smtClean="0">
                  <a:solidFill>
                    <a:schemeClr val="tx1"/>
                  </a:solidFill>
                  <a:latin typeface="Huawei Sans" panose="020C0503030203020204" pitchFamily="34" charset="0"/>
                </a:rPr>
                <a:t>8</a:t>
              </a:r>
              <a:endParaRPr lang="en-US" altLang="zh-CN" b="1" dirty="0">
                <a:solidFill>
                  <a:schemeClr val="tx1"/>
                </a:solidFill>
                <a:latin typeface="Huawei Sans" panose="020C0503030203020204" pitchFamily="34" charset="0"/>
              </a:endParaRPr>
            </a:p>
          </p:txBody>
        </p:sp>
        <p:cxnSp>
          <p:nvCxnSpPr>
            <p:cNvPr id="75" name="直接箭头连接符 74"/>
            <p:cNvCxnSpPr/>
            <p:nvPr/>
          </p:nvCxnSpPr>
          <p:spPr>
            <a:xfrm flipV="1">
              <a:off x="8055046" y="3598976"/>
              <a:ext cx="781128" cy="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5" name="文本框 84"/>
          <p:cNvSpPr txBox="1"/>
          <p:nvPr/>
        </p:nvSpPr>
        <p:spPr>
          <a:xfrm>
            <a:off x="7220986" y="1759711"/>
            <a:ext cx="3256020" cy="523220"/>
          </a:xfrm>
          <a:prstGeom prst="rect">
            <a:avLst/>
          </a:prstGeom>
          <a:noFill/>
        </p:spPr>
        <p:txBody>
          <a:bodyPr wrap="square" rtlCol="0">
            <a:noAutofit/>
          </a:bodyPr>
          <a:lstStyle/>
          <a:p>
            <a:pPr fontAlgn="ctr"/>
            <a:r>
              <a:rPr lang="en-US" sz="2800" dirty="0" smtClean="0">
                <a:solidFill>
                  <a:srgbClr val="C00000"/>
                </a:solidFill>
                <a:latin typeface="Huawei Sans" panose="020C0503030203020204" pitchFamily="34" charset="0"/>
              </a:rPr>
              <a:t>Serial transmission</a:t>
            </a:r>
            <a:endParaRPr lang="en-US" altLang="zh-CN" sz="2800" dirty="0">
              <a:solidFill>
                <a:srgbClr val="C00000"/>
              </a:solidFill>
              <a:latin typeface="Huawei Sans" panose="020C0503030203020204" pitchFamily="34" charset="0"/>
            </a:endParaRPr>
          </a:p>
        </p:txBody>
      </p:sp>
      <p:sp>
        <p:nvSpPr>
          <p:cNvPr id="100" name="文本框 99"/>
          <p:cNvSpPr txBox="1"/>
          <p:nvPr/>
        </p:nvSpPr>
        <p:spPr>
          <a:xfrm>
            <a:off x="1028800" y="5219166"/>
            <a:ext cx="4683617" cy="338554"/>
          </a:xfrm>
          <a:prstGeom prst="rect">
            <a:avLst/>
          </a:prstGeom>
          <a:noFill/>
          <a:ln>
            <a:noFill/>
          </a:ln>
        </p:spPr>
        <p:txBody>
          <a:bodyPr wrap="square" rtlCol="0">
            <a:noAutofit/>
          </a:bodyPr>
          <a:lstStyle/>
          <a:p>
            <a:pPr fontAlgn="ctr"/>
            <a:r>
              <a:rPr lang="en-US" sz="1600" dirty="0" smtClean="0">
                <a:latin typeface="Huawei Sans" panose="020C0503030203020204" pitchFamily="34" charset="0"/>
              </a:rPr>
              <a:t>Multiple lines are connected between two ends, and one number is transmitted on each line.</a:t>
            </a:r>
            <a:endParaRPr lang="en-US" altLang="zh-CN" sz="1600" dirty="0">
              <a:latin typeface="Huawei Sans" panose="020C0503030203020204" pitchFamily="34" charset="0"/>
            </a:endParaRPr>
          </a:p>
        </p:txBody>
      </p:sp>
      <p:sp>
        <p:nvSpPr>
          <p:cNvPr id="101" name="文本框 100"/>
          <p:cNvSpPr txBox="1"/>
          <p:nvPr/>
        </p:nvSpPr>
        <p:spPr>
          <a:xfrm>
            <a:off x="6172867" y="5122802"/>
            <a:ext cx="5287296" cy="1077218"/>
          </a:xfrm>
          <a:prstGeom prst="rect">
            <a:avLst/>
          </a:prstGeom>
          <a:noFill/>
          <a:ln>
            <a:noFill/>
          </a:ln>
        </p:spPr>
        <p:txBody>
          <a:bodyPr wrap="square" rtlCol="0">
            <a:noAutofit/>
          </a:bodyPr>
          <a:lstStyle/>
          <a:p>
            <a:pPr fontAlgn="ctr"/>
            <a:r>
              <a:rPr lang="en-US" sz="1600" dirty="0" smtClean="0">
                <a:latin typeface="Huawei Sans" panose="020C0503030203020204" pitchFamily="34" charset="0"/>
              </a:rPr>
              <a:t>Only one line is connected between two ends. Eight numbers are sent on this line in sequence. The receiver has all numbers after eight transmissions.</a:t>
            </a:r>
            <a:endParaRPr lang="en-US" sz="1600" dirty="0">
              <a:latin typeface="Huawei Sans" panose="020C0503030203020204" pitchFamily="34" charset="0"/>
            </a:endParaRPr>
          </a:p>
        </p:txBody>
      </p:sp>
    </p:spTree>
    <p:extLst>
      <p:ext uri="{BB962C8B-B14F-4D97-AF65-F5344CB8AC3E}">
        <p14:creationId xmlns:p14="http://schemas.microsoft.com/office/powerpoint/2010/main" val="19463450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Disk Ports</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t>A disk must provide a simple port for data access. Disks generally provide the following physical ports:</a:t>
            </a:r>
            <a:endParaRPr lang="en-US" altLang="zh-CN" dirty="0">
              <a:latin typeface="Huawei Sans" panose="020C0503030203020204" pitchFamily="34" charset="0"/>
            </a:endParaRPr>
          </a:p>
        </p:txBody>
      </p:sp>
      <p:grpSp>
        <p:nvGrpSpPr>
          <p:cNvPr id="14" name="组合 13"/>
          <p:cNvGrpSpPr/>
          <p:nvPr/>
        </p:nvGrpSpPr>
        <p:grpSpPr>
          <a:xfrm>
            <a:off x="2413735" y="2162557"/>
            <a:ext cx="7364530" cy="3348205"/>
            <a:chOff x="1785257" y="2407785"/>
            <a:chExt cx="7364530" cy="3348205"/>
          </a:xfrm>
        </p:grpSpPr>
        <p:sp>
          <p:nvSpPr>
            <p:cNvPr id="4" name="圆角矩形 3"/>
            <p:cNvSpPr/>
            <p:nvPr/>
          </p:nvSpPr>
          <p:spPr>
            <a:xfrm>
              <a:off x="3616314" y="2686316"/>
              <a:ext cx="2238703" cy="6621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Used for the ATA instruction system</a:t>
              </a:r>
              <a:endParaRPr lang="en-US" altLang="zh-CN" dirty="0">
                <a:solidFill>
                  <a:schemeClr val="tx1"/>
                </a:solidFill>
                <a:latin typeface="Huawei Sans" panose="020C0503030203020204" pitchFamily="34" charset="0"/>
              </a:endParaRPr>
            </a:p>
          </p:txBody>
        </p:sp>
        <p:sp>
          <p:nvSpPr>
            <p:cNvPr id="5" name="圆角矩形 4"/>
            <p:cNvSpPr/>
            <p:nvPr/>
          </p:nvSpPr>
          <p:spPr>
            <a:xfrm>
              <a:off x="3616314" y="4517081"/>
              <a:ext cx="2238703" cy="6621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Used for the SCSI instruction system</a:t>
              </a:r>
              <a:endParaRPr lang="en-US" altLang="zh-CN" dirty="0">
                <a:solidFill>
                  <a:schemeClr val="tx1"/>
                </a:solidFill>
                <a:latin typeface="Huawei Sans" panose="020C0503030203020204" pitchFamily="34" charset="0"/>
              </a:endParaRPr>
            </a:p>
          </p:txBody>
        </p:sp>
        <p:sp>
          <p:nvSpPr>
            <p:cNvPr id="7" name="圆角矩形 6"/>
            <p:cNvSpPr/>
            <p:nvPr/>
          </p:nvSpPr>
          <p:spPr>
            <a:xfrm>
              <a:off x="6858532" y="2407785"/>
              <a:ext cx="1384740"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smtClean="0">
                  <a:solidFill>
                    <a:schemeClr val="tx1"/>
                  </a:solidFill>
                  <a:latin typeface="Huawei Sans" panose="020C0503030203020204" pitchFamily="34" charset="0"/>
                </a:rPr>
                <a:t>IDE port</a:t>
              </a:r>
              <a:endParaRPr lang="en-US" altLang="zh-CN" sz="1600" dirty="0">
                <a:solidFill>
                  <a:schemeClr val="tx1"/>
                </a:solidFill>
                <a:latin typeface="Huawei Sans" panose="020C0503030203020204" pitchFamily="34" charset="0"/>
              </a:endParaRPr>
            </a:p>
          </p:txBody>
        </p:sp>
        <p:sp>
          <p:nvSpPr>
            <p:cNvPr id="8" name="圆角矩形 7"/>
            <p:cNvSpPr/>
            <p:nvPr/>
          </p:nvSpPr>
          <p:spPr>
            <a:xfrm>
              <a:off x="6858532" y="3196066"/>
              <a:ext cx="1384740"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smtClean="0">
                  <a:solidFill>
                    <a:schemeClr val="tx1"/>
                  </a:solidFill>
                  <a:latin typeface="Huawei Sans" panose="020C0503030203020204" pitchFamily="34" charset="0"/>
                </a:rPr>
                <a:t>SATA port</a:t>
              </a:r>
              <a:endParaRPr lang="en-US" altLang="zh-CN" sz="1600" dirty="0">
                <a:solidFill>
                  <a:schemeClr val="tx1"/>
                </a:solidFill>
                <a:latin typeface="Huawei Sans" panose="020C0503030203020204" pitchFamily="34" charset="0"/>
              </a:endParaRPr>
            </a:p>
          </p:txBody>
        </p:sp>
        <p:sp>
          <p:nvSpPr>
            <p:cNvPr id="9" name="圆角矩形 8"/>
            <p:cNvSpPr/>
            <p:nvPr/>
          </p:nvSpPr>
          <p:spPr>
            <a:xfrm>
              <a:off x="6856128" y="3949966"/>
              <a:ext cx="2291255" cy="48347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smtClean="0">
                  <a:solidFill>
                    <a:schemeClr val="tx1"/>
                  </a:solidFill>
                  <a:latin typeface="Huawei Sans" panose="020C0503030203020204" pitchFamily="34" charset="0"/>
                </a:rPr>
                <a:t>Parallel SCSI port</a:t>
              </a:r>
              <a:endParaRPr lang="en-US" altLang="zh-CN" sz="1600" dirty="0">
                <a:solidFill>
                  <a:schemeClr val="tx1"/>
                </a:solidFill>
                <a:latin typeface="Huawei Sans" panose="020C0503030203020204" pitchFamily="34" charset="0"/>
              </a:endParaRPr>
            </a:p>
          </p:txBody>
        </p:sp>
        <p:sp>
          <p:nvSpPr>
            <p:cNvPr id="10" name="圆角矩形 9"/>
            <p:cNvSpPr/>
            <p:nvPr/>
          </p:nvSpPr>
          <p:spPr>
            <a:xfrm>
              <a:off x="6856129" y="4602926"/>
              <a:ext cx="2291255" cy="4904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smtClean="0">
                  <a:solidFill>
                    <a:schemeClr val="tx1"/>
                  </a:solidFill>
                  <a:latin typeface="Huawei Sans" panose="020C0503030203020204" pitchFamily="34" charset="0"/>
                </a:rPr>
                <a:t>Serial SCSI (SAS) port</a:t>
              </a:r>
              <a:endParaRPr lang="en-US" altLang="zh-CN" sz="1600" dirty="0">
                <a:solidFill>
                  <a:schemeClr val="tx1"/>
                </a:solidFill>
                <a:latin typeface="Huawei Sans" panose="020C0503030203020204" pitchFamily="34" charset="0"/>
              </a:endParaRPr>
            </a:p>
          </p:txBody>
        </p:sp>
        <p:sp>
          <p:nvSpPr>
            <p:cNvPr id="11" name="圆角矩形 10"/>
            <p:cNvSpPr/>
            <p:nvPr/>
          </p:nvSpPr>
          <p:spPr>
            <a:xfrm>
              <a:off x="6858532" y="5265532"/>
              <a:ext cx="2291255" cy="490458"/>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600" dirty="0" err="1" smtClean="0">
                  <a:solidFill>
                    <a:schemeClr val="tx1"/>
                  </a:solidFill>
                  <a:latin typeface="Huawei Sans" panose="020C0503030203020204" pitchFamily="34" charset="0"/>
                </a:rPr>
                <a:t>Fibre</a:t>
              </a:r>
              <a:r>
                <a:rPr lang="en-US" sz="1600" dirty="0" smtClean="0">
                  <a:solidFill>
                    <a:schemeClr val="tx1"/>
                  </a:solidFill>
                  <a:latin typeface="Huawei Sans" panose="020C0503030203020204" pitchFamily="34" charset="0"/>
                </a:rPr>
                <a:t> Channel port</a:t>
              </a:r>
              <a:endParaRPr lang="en-US" altLang="zh-CN" sz="1600" dirty="0">
                <a:solidFill>
                  <a:schemeClr val="tx1"/>
                </a:solidFill>
                <a:latin typeface="Huawei Sans" panose="020C0503030203020204" pitchFamily="34" charset="0"/>
              </a:endParaRPr>
            </a:p>
          </p:txBody>
        </p:sp>
        <p:cxnSp>
          <p:nvCxnSpPr>
            <p:cNvPr id="13" name="肘形连接符 12"/>
            <p:cNvCxnSpPr>
              <a:stCxn id="7" idx="1"/>
              <a:endCxn id="4" idx="3"/>
            </p:cNvCxnSpPr>
            <p:nvPr/>
          </p:nvCxnSpPr>
          <p:spPr>
            <a:xfrm rot="10800000" flipV="1">
              <a:off x="5855018" y="2649522"/>
              <a:ext cx="1003515" cy="367869"/>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肘形连接符 14"/>
            <p:cNvCxnSpPr>
              <a:stCxn id="8" idx="1"/>
              <a:endCxn id="4" idx="3"/>
            </p:cNvCxnSpPr>
            <p:nvPr/>
          </p:nvCxnSpPr>
          <p:spPr>
            <a:xfrm rot="10800000">
              <a:off x="5855018" y="3017392"/>
              <a:ext cx="1003515" cy="42041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肘形连接符 21"/>
            <p:cNvCxnSpPr>
              <a:stCxn id="9" idx="1"/>
              <a:endCxn id="5" idx="3"/>
            </p:cNvCxnSpPr>
            <p:nvPr/>
          </p:nvCxnSpPr>
          <p:spPr>
            <a:xfrm rot="10800000" flipV="1">
              <a:off x="5855018" y="4191703"/>
              <a:ext cx="1001111" cy="656453"/>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肘形连接符 24"/>
            <p:cNvCxnSpPr>
              <a:stCxn id="10" idx="1"/>
              <a:endCxn id="5" idx="3"/>
            </p:cNvCxnSpPr>
            <p:nvPr/>
          </p:nvCxnSpPr>
          <p:spPr>
            <a:xfrm rot="10800000" flipV="1">
              <a:off x="5855017" y="4848155"/>
              <a:ext cx="1001112" cy="2"/>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肘形连接符 27"/>
            <p:cNvCxnSpPr>
              <a:stCxn id="11" idx="1"/>
              <a:endCxn id="5" idx="3"/>
            </p:cNvCxnSpPr>
            <p:nvPr/>
          </p:nvCxnSpPr>
          <p:spPr>
            <a:xfrm rot="10800000">
              <a:off x="5855018" y="4848157"/>
              <a:ext cx="1003515" cy="66260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左大括号 33"/>
            <p:cNvSpPr/>
            <p:nvPr/>
          </p:nvSpPr>
          <p:spPr>
            <a:xfrm>
              <a:off x="3167745" y="2696474"/>
              <a:ext cx="283026" cy="2504531"/>
            </a:xfrm>
            <a:prstGeom prst="leftBrace">
              <a:avLst>
                <a:gd name="adj1" fmla="val 72484"/>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9" name="圆角矩形 18"/>
            <p:cNvSpPr/>
            <p:nvPr/>
          </p:nvSpPr>
          <p:spPr>
            <a:xfrm>
              <a:off x="1785257" y="3617663"/>
              <a:ext cx="1230950" cy="66215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Disk Ports</a:t>
              </a:r>
              <a:endParaRPr lang="en-US" altLang="zh-CN" dirty="0">
                <a:solidFill>
                  <a:schemeClr val="tx1"/>
                </a:solidFill>
                <a:latin typeface="Huawei Sans" panose="020C0503030203020204" pitchFamily="34" charset="0"/>
              </a:endParaRPr>
            </a:p>
          </p:txBody>
        </p:sp>
      </p:grpSp>
    </p:spTree>
    <p:extLst>
      <p:ext uri="{BB962C8B-B14F-4D97-AF65-F5344CB8AC3E}">
        <p14:creationId xmlns:p14="http://schemas.microsoft.com/office/powerpoint/2010/main" val="23598811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IDE Disk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smtClean="0">
                <a:latin typeface="Huawei Sans" panose="020C0503030203020204" pitchFamily="34" charset="0"/>
              </a:rPr>
              <a:t>The integrated drive electronics (IDE) port is also called the parallel ATA port.</a:t>
            </a:r>
            <a:endParaRPr lang="en-US" altLang="zh-CN" dirty="0" smtClean="0">
              <a:latin typeface="Huawei Sans" panose="020C0503030203020204" pitchFamily="34" charset="0"/>
            </a:endParaRPr>
          </a:p>
          <a:p>
            <a:pPr lvl="1"/>
            <a:r>
              <a:rPr lang="en-US" dirty="0" smtClean="0">
                <a:latin typeface="Huawei Sans" panose="020C0503030203020204" pitchFamily="34" charset="0"/>
              </a:rPr>
              <a:t>ATA stands for Advanced Technology Attachment.</a:t>
            </a:r>
          </a:p>
          <a:p>
            <a:pPr lvl="1"/>
            <a:r>
              <a:rPr lang="en-US" dirty="0" smtClean="0">
                <a:latin typeface="Huawei Sans" panose="020C0503030203020204" pitchFamily="34" charset="0"/>
              </a:rPr>
              <a:t>The ATA disk is also called the IDE disk.</a:t>
            </a:r>
          </a:p>
          <a:p>
            <a:pPr lvl="1"/>
            <a:r>
              <a:rPr lang="en-US" dirty="0" smtClean="0">
                <a:latin typeface="Huawei Sans" panose="020C0503030203020204" pitchFamily="34" charset="0"/>
              </a:rPr>
              <a:t>The ATA port uses the parallel ATA technology.</a:t>
            </a:r>
          </a:p>
          <a:p>
            <a:endParaRPr lang="en-US" altLang="zh-CN" dirty="0">
              <a:latin typeface="Huawei Sans" panose="020C0503030203020204" pitchFamily="34" charset="0"/>
            </a:endParaRPr>
          </a:p>
        </p:txBody>
      </p:sp>
      <p:graphicFrame>
        <p:nvGraphicFramePr>
          <p:cNvPr id="4" name="Object 2"/>
          <p:cNvGraphicFramePr>
            <a:graphicFrameLocks noChangeAspect="1"/>
          </p:cNvGraphicFramePr>
          <p:nvPr>
            <p:extLst>
              <p:ext uri="{D42A27DB-BD31-4B8C-83A1-F6EECF244321}">
                <p14:modId xmlns:p14="http://schemas.microsoft.com/office/powerpoint/2010/main" val="2168332344"/>
              </p:ext>
            </p:extLst>
          </p:nvPr>
        </p:nvGraphicFramePr>
        <p:xfrm>
          <a:off x="1209167" y="3444195"/>
          <a:ext cx="4606342" cy="1966913"/>
        </p:xfrm>
        <a:graphic>
          <a:graphicData uri="http://schemas.openxmlformats.org/presentationml/2006/ole">
            <mc:AlternateContent xmlns:mc="http://schemas.openxmlformats.org/markup-compatibility/2006">
              <mc:Choice xmlns:v="urn:schemas-microsoft-com:vml" Requires="v">
                <p:oleObj spid="_x0000_s1238" name="點陣圖影像" r:id="rId4" imgW="4295619" imgH="1600221" progId="">
                  <p:embed/>
                </p:oleObj>
              </mc:Choice>
              <mc:Fallback>
                <p:oleObj name="點陣圖影像" r:id="rId4" imgW="4295619" imgH="1600221"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9167" y="3444195"/>
                        <a:ext cx="4606342" cy="1966913"/>
                      </a:xfrm>
                      <a:prstGeom prst="rect">
                        <a:avLst/>
                      </a:prstGeom>
                      <a:noFill/>
                      <a:ln>
                        <a:noFill/>
                      </a:ln>
                      <a:effectLst/>
                      <a:extLst/>
                    </p:spPr>
                  </p:pic>
                </p:oleObj>
              </mc:Fallback>
            </mc:AlternateContent>
          </a:graphicData>
        </a:graphic>
      </p:graphicFrame>
      <p:pic>
        <p:nvPicPr>
          <p:cNvPr id="5" name="Picture 3"/>
          <p:cNvPicPr>
            <a:picLocks noChangeAspect="1" noChangeArrowheads="1"/>
          </p:cNvPicPr>
          <p:nvPr/>
        </p:nvPicPr>
        <p:blipFill>
          <a:blip r:embed="rId6" cstate="print"/>
          <a:srcRect/>
          <a:stretch>
            <a:fillRect/>
          </a:stretch>
        </p:blipFill>
        <p:spPr bwMode="auto">
          <a:xfrm>
            <a:off x="7589373" y="3978638"/>
            <a:ext cx="2420878" cy="1296120"/>
          </a:xfrm>
          <a:prstGeom prst="rect">
            <a:avLst/>
          </a:prstGeom>
          <a:noFill/>
          <a:ln w="9525">
            <a:noFill/>
            <a:miter lim="800000"/>
            <a:headEnd/>
            <a:tailEnd/>
          </a:ln>
        </p:spPr>
      </p:pic>
    </p:spTree>
    <p:extLst>
      <p:ext uri="{BB962C8B-B14F-4D97-AF65-F5344CB8AC3E}">
        <p14:creationId xmlns:p14="http://schemas.microsoft.com/office/powerpoint/2010/main" val="3800839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SATA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smtClean="0"/>
              <a:t>SATA </a:t>
            </a:r>
            <a:r>
              <a:rPr lang="en-US" dirty="0"/>
              <a:t>stands for serial ATA.</a:t>
            </a:r>
            <a:endParaRPr lang="en-US" dirty="0" smtClean="0">
              <a:latin typeface="Huawei Sans" panose="020C0503030203020204" pitchFamily="34" charset="0"/>
            </a:endParaRPr>
          </a:p>
          <a:p>
            <a:pPr lvl="1"/>
            <a:r>
              <a:rPr lang="en-US" dirty="0" smtClean="0"/>
              <a:t>SATA </a:t>
            </a:r>
            <a:r>
              <a:rPr lang="en-US" dirty="0"/>
              <a:t>ports use serial transmission for a higher rate than IDE ports.</a:t>
            </a:r>
            <a:endParaRPr lang="en-US" altLang="zh-CN" dirty="0" smtClean="0">
              <a:solidFill>
                <a:schemeClr val="bg1">
                  <a:lumMod val="50000"/>
                </a:schemeClr>
              </a:solidFill>
              <a:latin typeface="Huawei Sans" panose="020C0503030203020204" pitchFamily="34" charset="0"/>
            </a:endParaRPr>
          </a:p>
          <a:p>
            <a:pPr lvl="1"/>
            <a:r>
              <a:rPr lang="en-US" dirty="0" smtClean="0">
                <a:latin typeface="Huawei Sans" panose="020C0503030203020204" pitchFamily="34" charset="0"/>
              </a:rPr>
              <a:t>SATA uses a point-to-point architecture and supports hot swap.</a:t>
            </a:r>
            <a:endParaRPr lang="en-US" altLang="zh-CN" dirty="0" smtClean="0">
              <a:latin typeface="Huawei Sans" panose="020C0503030203020204" pitchFamily="34" charset="0"/>
            </a:endParaRPr>
          </a:p>
          <a:p>
            <a:endParaRPr lang="en-US" altLang="zh-CN" dirty="0">
              <a:latin typeface="Huawei Sans" panose="020C0503030203020204" pitchFamily="34"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2220937592"/>
              </p:ext>
            </p:extLst>
          </p:nvPr>
        </p:nvGraphicFramePr>
        <p:xfrm>
          <a:off x="5313238" y="3372591"/>
          <a:ext cx="6108700" cy="1447800"/>
        </p:xfrm>
        <a:graphic>
          <a:graphicData uri="http://schemas.openxmlformats.org/drawingml/2006/table">
            <a:tbl>
              <a:tblPr firstRow="1" bandRow="1"/>
              <a:tblGrid>
                <a:gridCol w="1499296"/>
                <a:gridCol w="1313432"/>
                <a:gridCol w="1598423"/>
                <a:gridCol w="1697549"/>
              </a:tblGrid>
              <a:tr h="226906">
                <a:tc>
                  <a:txBody>
                    <a:bodyPr/>
                    <a:lstStyle/>
                    <a:p>
                      <a:pPr algn="ctr" fontAlgn="ctr"/>
                      <a:r>
                        <a:rPr lang="en-US" sz="1600" b="1" dirty="0" smtClean="0">
                          <a:latin typeface="Huawei Sans" panose="020C0503030203020204" pitchFamily="34" charset="0"/>
                        </a:rPr>
                        <a:t>SATA Version</a:t>
                      </a:r>
                      <a:endParaRPr lang="en-US" altLang="zh-CN" sz="1600" b="1"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600" b="1" dirty="0" smtClean="0">
                          <a:latin typeface="Huawei Sans" panose="020C0503030203020204" pitchFamily="34" charset="0"/>
                        </a:rPr>
                        <a:t>Line Code</a:t>
                      </a:r>
                      <a:endParaRPr lang="en-US" altLang="zh-CN" sz="1600" b="1" dirty="0">
                        <a:latin typeface="Huawei Sans" panose="020C0503030203020204" pitchFamily="34" charset="0"/>
                      </a:endParaRPr>
                    </a:p>
                  </a:txBody>
                  <a:tcP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600" b="1" dirty="0" smtClean="0">
                          <a:latin typeface="Huawei Sans" panose="020C0503030203020204" pitchFamily="34" charset="0"/>
                        </a:rPr>
                        <a:t>Transfer Rate</a:t>
                      </a:r>
                      <a:endParaRPr lang="en-US" sz="1600" b="1" dirty="0">
                        <a:latin typeface="Huawei Sans" panose="020C0503030203020204" pitchFamily="34" charset="0"/>
                      </a:endParaRPr>
                    </a:p>
                  </a:txBody>
                  <a:tcPr>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fontAlgn="ctr"/>
                      <a:r>
                        <a:rPr lang="en-US" sz="1600" b="1" dirty="0" smtClean="0">
                          <a:latin typeface="Huawei Sans" panose="020C0503030203020204" pitchFamily="34" charset="0"/>
                        </a:rPr>
                        <a:t>Throughput</a:t>
                      </a:r>
                      <a:endParaRPr lang="en-US" altLang="zh-CN" sz="1600" b="1" dirty="0">
                        <a:latin typeface="Huawei Sans" panose="020C0503030203020204" pitchFamily="34" charset="0"/>
                      </a:endParaRP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pPr algn="ctr" fontAlgn="ctr"/>
                      <a:r>
                        <a:rPr lang="en-US" sz="1600" dirty="0" smtClean="0">
                          <a:latin typeface="Huawei Sans" panose="020C0503030203020204" pitchFamily="34" charset="0"/>
                        </a:rPr>
                        <a:t>1.0</a:t>
                      </a:r>
                      <a:endParaRPr lang="en-US" altLang="zh-CN" sz="1600"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tcPr>
                </a:tc>
                <a:tc>
                  <a:txBody>
                    <a:bodyPr/>
                    <a:lstStyle/>
                    <a:p>
                      <a:pPr algn="ctr" fontAlgn="ctr"/>
                      <a:r>
                        <a:rPr lang="en-US" sz="1600" dirty="0" smtClean="0">
                          <a:latin typeface="Huawei Sans" panose="020C0503030203020204" pitchFamily="34" charset="0"/>
                        </a:rPr>
                        <a:t>8b/10b</a:t>
                      </a:r>
                      <a:endParaRPr lang="en-US" altLang="zh-CN" sz="1600" dirty="0">
                        <a:latin typeface="Huawei Sans" panose="020C0503030203020204" pitchFamily="34" charset="0"/>
                      </a:endParaRPr>
                    </a:p>
                  </a:txBody>
                  <a:tcPr/>
                </a:tc>
                <a:tc>
                  <a:txBody>
                    <a:bodyPr/>
                    <a:lstStyle/>
                    <a:p>
                      <a:pPr algn="ctr" fontAlgn="ctr"/>
                      <a:r>
                        <a:rPr lang="en-US" sz="1600" dirty="0" smtClean="0">
                          <a:latin typeface="Huawei Sans" panose="020C0503030203020204" pitchFamily="34" charset="0"/>
                        </a:rPr>
                        <a:t>1.5 </a:t>
                      </a:r>
                      <a:r>
                        <a:rPr lang="en-US" sz="1600" dirty="0" err="1" smtClean="0">
                          <a:latin typeface="Huawei Sans" panose="020C0503030203020204" pitchFamily="34" charset="0"/>
                        </a:rPr>
                        <a:t>Gbit</a:t>
                      </a:r>
                      <a:r>
                        <a:rPr lang="en-US" sz="1600" dirty="0" smtClean="0">
                          <a:latin typeface="Huawei Sans" panose="020C0503030203020204" pitchFamily="34" charset="0"/>
                        </a:rPr>
                        <a:t>/s</a:t>
                      </a:r>
                      <a:endParaRPr lang="en-US" altLang="zh-CN" sz="1600" dirty="0">
                        <a:latin typeface="Huawei Sans" panose="020C0503030203020204" pitchFamily="34" charset="0"/>
                      </a:endParaRPr>
                    </a:p>
                  </a:txBody>
                  <a:tcPr/>
                </a:tc>
                <a:tc>
                  <a:txBody>
                    <a:bodyPr/>
                    <a:lstStyle/>
                    <a:p>
                      <a:pPr algn="ctr" fontAlgn="ctr"/>
                      <a:r>
                        <a:rPr lang="en-US" sz="1600" dirty="0" smtClean="0">
                          <a:latin typeface="Huawei Sans" panose="020C0503030203020204" pitchFamily="34" charset="0"/>
                        </a:rPr>
                        <a:t>150 MB/s</a:t>
                      </a:r>
                      <a:endParaRPr lang="en-US" sz="1600" dirty="0">
                        <a:latin typeface="Huawei Sans" panose="020C0503030203020204" pitchFamily="34" charset="0"/>
                      </a:endParaRPr>
                    </a:p>
                  </a:txBody>
                  <a:tcPr>
                    <a:lnR w="28575" cap="flat" cmpd="sng" algn="ctr">
                      <a:solidFill>
                        <a:schemeClr val="tx1"/>
                      </a:solidFill>
                      <a:prstDash val="solid"/>
                      <a:round/>
                      <a:headEnd type="none" w="med" len="med"/>
                      <a:tailEnd type="none" w="med" len="med"/>
                    </a:lnR>
                  </a:tcPr>
                </a:tc>
              </a:tr>
              <a:tr h="370840">
                <a:tc>
                  <a:txBody>
                    <a:bodyPr/>
                    <a:lstStyle/>
                    <a:p>
                      <a:pPr algn="ctr" fontAlgn="ctr"/>
                      <a:r>
                        <a:rPr lang="en-US" sz="1600" dirty="0" smtClean="0">
                          <a:latin typeface="Huawei Sans" panose="020C0503030203020204" pitchFamily="34" charset="0"/>
                        </a:rPr>
                        <a:t>2.0</a:t>
                      </a:r>
                      <a:endParaRPr lang="en-US" altLang="zh-CN" sz="1600"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smtClean="0">
                          <a:latin typeface="Huawei Sans" panose="020C0503030203020204" pitchFamily="34" charset="0"/>
                        </a:rPr>
                        <a:t>8b/10b</a:t>
                      </a:r>
                      <a:endParaRPr lang="en-US" altLang="zh-CN" sz="1600" dirty="0" smtClean="0">
                        <a:latin typeface="Huawei Sans" panose="020C0503030203020204" pitchFamily="34" charset="0"/>
                      </a:endParaRPr>
                    </a:p>
                  </a:txBody>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smtClean="0">
                          <a:latin typeface="Huawei Sans" panose="020C0503030203020204" pitchFamily="34" charset="0"/>
                        </a:rPr>
                        <a:t>3 </a:t>
                      </a:r>
                      <a:r>
                        <a:rPr lang="en-US" sz="1600" dirty="0" err="1" smtClean="0">
                          <a:latin typeface="Huawei Sans" panose="020C0503030203020204" pitchFamily="34" charset="0"/>
                        </a:rPr>
                        <a:t>Gbit</a:t>
                      </a:r>
                      <a:r>
                        <a:rPr lang="en-US" sz="1600" dirty="0" smtClean="0">
                          <a:latin typeface="Huawei Sans" panose="020C0503030203020204" pitchFamily="34" charset="0"/>
                        </a:rPr>
                        <a:t>/s</a:t>
                      </a:r>
                      <a:endParaRPr lang="en-US" altLang="zh-CN" sz="1600" dirty="0" smtClean="0">
                        <a:latin typeface="Huawei Sans" panose="020C0503030203020204" pitchFamily="34" charset="0"/>
                      </a:endParaRPr>
                    </a:p>
                  </a:txBody>
                  <a:tcPr/>
                </a:tc>
                <a:tc>
                  <a:txBody>
                    <a:bodyPr/>
                    <a:lstStyle/>
                    <a:p>
                      <a:pPr algn="ctr" fontAlgn="ctr"/>
                      <a:r>
                        <a:rPr lang="en-US" sz="1600" dirty="0" smtClean="0">
                          <a:latin typeface="Huawei Sans" panose="020C0503030203020204" pitchFamily="34" charset="0"/>
                        </a:rPr>
                        <a:t>300 MB/s</a:t>
                      </a:r>
                      <a:endParaRPr lang="en-US" sz="1600" dirty="0">
                        <a:latin typeface="Huawei Sans" panose="020C0503030203020204" pitchFamily="34" charset="0"/>
                      </a:endParaRPr>
                    </a:p>
                  </a:txBody>
                  <a:tcPr>
                    <a:lnR w="28575" cap="flat" cmpd="sng" algn="ctr">
                      <a:solidFill>
                        <a:schemeClr val="tx1"/>
                      </a:solidFill>
                      <a:prstDash val="solid"/>
                      <a:round/>
                      <a:headEnd type="none" w="med" len="med"/>
                      <a:tailEnd type="none" w="med" len="med"/>
                    </a:lnR>
                  </a:tcPr>
                </a:tc>
              </a:tr>
              <a:tr h="370840">
                <a:tc>
                  <a:txBody>
                    <a:bodyPr/>
                    <a:lstStyle/>
                    <a:p>
                      <a:pPr algn="ctr" fontAlgn="ctr"/>
                      <a:r>
                        <a:rPr lang="en-US" sz="1600" dirty="0" smtClean="0">
                          <a:latin typeface="Huawei Sans" panose="020C0503030203020204" pitchFamily="34" charset="0"/>
                        </a:rPr>
                        <a:t>3.0</a:t>
                      </a:r>
                      <a:endParaRPr lang="en-US" altLang="zh-CN" sz="1600" dirty="0">
                        <a:latin typeface="Huawei Sans" panose="020C0503030203020204" pitchFamily="34" charset="0"/>
                      </a:endParaRPr>
                    </a:p>
                  </a:txBody>
                  <a:tcP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smtClean="0">
                          <a:latin typeface="Huawei Sans" panose="020C0503030203020204" pitchFamily="34" charset="0"/>
                        </a:rPr>
                        <a:t>8b/10b</a:t>
                      </a:r>
                      <a:endParaRPr lang="en-US" altLang="zh-CN" sz="1600" dirty="0" smtClean="0">
                        <a:latin typeface="Huawei Sans" panose="020C0503030203020204" pitchFamily="34" charset="0"/>
                      </a:endParaRPr>
                    </a:p>
                  </a:txBody>
                  <a:tcPr>
                    <a:lnB w="28575" cap="flat" cmpd="sng" algn="ctr">
                      <a:solidFill>
                        <a:schemeClr val="tx1"/>
                      </a:solidFill>
                      <a:prstDash val="solid"/>
                      <a:round/>
                      <a:headEnd type="none" w="med" len="med"/>
                      <a:tailEnd type="none" w="med" len="med"/>
                    </a:lnB>
                  </a:tcPr>
                </a:tc>
                <a:tc>
                  <a:txBody>
                    <a:bodyPr/>
                    <a:lstStyle/>
                    <a:p>
                      <a:pPr marL="0" marR="0" lvl="0" indent="0" algn="ctr" defTabSz="914034" rtl="0" eaLnBrk="1" fontAlgn="ctr" latinLnBrk="0" hangingPunct="1">
                        <a:lnSpc>
                          <a:spcPct val="100000"/>
                        </a:lnSpc>
                        <a:spcBef>
                          <a:spcPts val="0"/>
                        </a:spcBef>
                        <a:spcAft>
                          <a:spcPts val="0"/>
                        </a:spcAft>
                        <a:buClrTx/>
                        <a:buSzTx/>
                        <a:buFontTx/>
                        <a:buNone/>
                        <a:tabLst/>
                        <a:defRPr/>
                      </a:pPr>
                      <a:r>
                        <a:rPr lang="en-US" sz="1600" dirty="0" smtClean="0">
                          <a:latin typeface="Huawei Sans" panose="020C0503030203020204" pitchFamily="34" charset="0"/>
                        </a:rPr>
                        <a:t>6 </a:t>
                      </a:r>
                      <a:r>
                        <a:rPr lang="en-US" sz="1600" dirty="0" err="1" smtClean="0">
                          <a:latin typeface="Huawei Sans" panose="020C0503030203020204" pitchFamily="34" charset="0"/>
                        </a:rPr>
                        <a:t>Gbit</a:t>
                      </a:r>
                      <a:r>
                        <a:rPr lang="en-US" sz="1600" dirty="0" smtClean="0">
                          <a:latin typeface="Huawei Sans" panose="020C0503030203020204" pitchFamily="34" charset="0"/>
                        </a:rPr>
                        <a:t>/s</a:t>
                      </a:r>
                      <a:endParaRPr lang="en-US" altLang="zh-CN" sz="1600" dirty="0" smtClean="0">
                        <a:latin typeface="Huawei Sans" panose="020C0503030203020204" pitchFamily="34" charset="0"/>
                      </a:endParaRPr>
                    </a:p>
                  </a:txBody>
                  <a:tcPr>
                    <a:lnB w="28575" cap="flat" cmpd="sng" algn="ctr">
                      <a:solidFill>
                        <a:schemeClr val="tx1"/>
                      </a:solidFill>
                      <a:prstDash val="solid"/>
                      <a:round/>
                      <a:headEnd type="none" w="med" len="med"/>
                      <a:tailEnd type="none" w="med" len="med"/>
                    </a:lnB>
                  </a:tcPr>
                </a:tc>
                <a:tc>
                  <a:txBody>
                    <a:bodyPr/>
                    <a:lstStyle/>
                    <a:p>
                      <a:pPr algn="ctr" fontAlgn="ctr"/>
                      <a:r>
                        <a:rPr lang="en-US" sz="1600" dirty="0" smtClean="0">
                          <a:latin typeface="Huawei Sans" panose="020C0503030203020204" pitchFamily="34" charset="0"/>
                        </a:rPr>
                        <a:t>600 MB/s</a:t>
                      </a:r>
                      <a:endParaRPr lang="en-US" altLang="zh-CN" sz="1600" dirty="0">
                        <a:latin typeface="Huawei Sans" panose="020C0503030203020204" pitchFamily="34" charset="0"/>
                      </a:endParaRPr>
                    </a:p>
                  </a:txBody>
                  <a:tcP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pic>
        <p:nvPicPr>
          <p:cNvPr id="7" name="图片 6"/>
          <p:cNvPicPr>
            <a:picLocks noChangeAspect="1"/>
          </p:cNvPicPr>
          <p:nvPr/>
        </p:nvPicPr>
        <p:blipFill rotWithShape="1">
          <a:blip r:embed="rId3"/>
          <a:srcRect r="6838" b="3555"/>
          <a:stretch/>
        </p:blipFill>
        <p:spPr>
          <a:xfrm>
            <a:off x="1132399" y="3158041"/>
            <a:ext cx="3454400" cy="1952344"/>
          </a:xfrm>
          <a:prstGeom prst="rect">
            <a:avLst/>
          </a:prstGeom>
        </p:spPr>
      </p:pic>
      <p:sp>
        <p:nvSpPr>
          <p:cNvPr id="4" name="文本框 3"/>
          <p:cNvSpPr txBox="1"/>
          <p:nvPr/>
        </p:nvSpPr>
        <p:spPr>
          <a:xfrm>
            <a:off x="3624866" y="4852008"/>
            <a:ext cx="961933" cy="369332"/>
          </a:xfrm>
          <a:prstGeom prst="rect">
            <a:avLst/>
          </a:prstGeom>
          <a:noFill/>
        </p:spPr>
        <p:txBody>
          <a:bodyPr wrap="square" rtlCol="0">
            <a:noAutofit/>
          </a:bodyPr>
          <a:lstStyle/>
          <a:p>
            <a:pPr fontAlgn="ctr"/>
            <a:r>
              <a:rPr lang="en-US" dirty="0" smtClean="0">
                <a:latin typeface="Huawei Sans" panose="020C0503030203020204" pitchFamily="34" charset="0"/>
              </a:rPr>
              <a:t>SATA port</a:t>
            </a:r>
            <a:endParaRPr lang="en-US" altLang="zh-CN" dirty="0">
              <a:latin typeface="Huawei Sans" panose="020C0503030203020204" pitchFamily="34" charset="0"/>
            </a:endParaRPr>
          </a:p>
        </p:txBody>
      </p:sp>
      <p:sp>
        <p:nvSpPr>
          <p:cNvPr id="8" name="文本框 7"/>
          <p:cNvSpPr txBox="1"/>
          <p:nvPr/>
        </p:nvSpPr>
        <p:spPr>
          <a:xfrm>
            <a:off x="4474547" y="4457922"/>
            <a:ext cx="838691" cy="369332"/>
          </a:xfrm>
          <a:prstGeom prst="rect">
            <a:avLst/>
          </a:prstGeom>
          <a:noFill/>
        </p:spPr>
        <p:txBody>
          <a:bodyPr wrap="square" rtlCol="0">
            <a:noAutofit/>
          </a:bodyPr>
          <a:lstStyle/>
          <a:p>
            <a:pPr fontAlgn="ctr"/>
            <a:r>
              <a:rPr lang="en-US" dirty="0" smtClean="0">
                <a:latin typeface="Huawei Sans" panose="020C0503030203020204" pitchFamily="34" charset="0"/>
              </a:rPr>
              <a:t>Power port</a:t>
            </a:r>
            <a:endParaRPr lang="en-US" altLang="zh-CN" dirty="0">
              <a:latin typeface="Huawei Sans" panose="020C0503030203020204" pitchFamily="34" charset="0"/>
            </a:endParaRPr>
          </a:p>
        </p:txBody>
      </p:sp>
      <p:cxnSp>
        <p:nvCxnSpPr>
          <p:cNvPr id="9" name="直接连接符 8"/>
          <p:cNvCxnSpPr/>
          <p:nvPr/>
        </p:nvCxnSpPr>
        <p:spPr>
          <a:xfrm flipH="1" flipV="1">
            <a:off x="3776353" y="4134213"/>
            <a:ext cx="698194" cy="50866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4" idx="1"/>
          </p:cNvCxnSpPr>
          <p:nvPr/>
        </p:nvCxnSpPr>
        <p:spPr>
          <a:xfrm flipH="1" flipV="1">
            <a:off x="3049914" y="4404170"/>
            <a:ext cx="574952" cy="63250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92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SCSI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a:t>SCSI stands for Small Computer System Interface.</a:t>
            </a:r>
            <a:endParaRPr lang="en-US" altLang="zh-CN" dirty="0">
              <a:latin typeface="Huawei Sans" panose="020C0503030203020204" pitchFamily="34" charset="0"/>
            </a:endParaRPr>
          </a:p>
        </p:txBody>
      </p:sp>
      <p:pic>
        <p:nvPicPr>
          <p:cNvPr id="4" name="Picture 5"/>
          <p:cNvPicPr>
            <a:picLocks noChangeAspect="1" noChangeArrowheads="1"/>
          </p:cNvPicPr>
          <p:nvPr/>
        </p:nvPicPr>
        <p:blipFill>
          <a:blip r:embed="rId3" cstate="print"/>
          <a:srcRect/>
          <a:stretch>
            <a:fillRect/>
          </a:stretch>
        </p:blipFill>
        <p:spPr bwMode="auto">
          <a:xfrm>
            <a:off x="873865" y="2672353"/>
            <a:ext cx="3600450" cy="1870897"/>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4756981" y="2702926"/>
            <a:ext cx="3019425" cy="1809750"/>
          </a:xfrm>
          <a:prstGeom prst="rect">
            <a:avLst/>
          </a:prstGeom>
          <a:noFill/>
          <a:ln w="9525">
            <a:noFill/>
            <a:miter lim="800000"/>
            <a:headEnd/>
            <a:tailEnd/>
          </a:ln>
        </p:spPr>
      </p:pic>
      <p:pic>
        <p:nvPicPr>
          <p:cNvPr id="6" name="图片 5"/>
          <p:cNvPicPr>
            <a:picLocks noChangeAspect="1"/>
          </p:cNvPicPr>
          <p:nvPr/>
        </p:nvPicPr>
        <p:blipFill>
          <a:blip r:embed="rId5"/>
          <a:stretch>
            <a:fillRect/>
          </a:stretch>
        </p:blipFill>
        <p:spPr>
          <a:xfrm>
            <a:off x="8059072" y="2205397"/>
            <a:ext cx="3326631" cy="2804807"/>
          </a:xfrm>
          <a:prstGeom prst="rect">
            <a:avLst/>
          </a:prstGeom>
        </p:spPr>
      </p:pic>
    </p:spTree>
    <p:extLst>
      <p:ext uri="{BB962C8B-B14F-4D97-AF65-F5344CB8AC3E}">
        <p14:creationId xmlns:p14="http://schemas.microsoft.com/office/powerpoint/2010/main" val="466576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SAS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smtClean="0"/>
              <a:t>SAS </a:t>
            </a:r>
            <a:r>
              <a:rPr lang="en-US" dirty="0"/>
              <a:t>stands for Serial Attached SCSI.</a:t>
            </a:r>
            <a:endParaRPr lang="en-US" dirty="0" smtClean="0">
              <a:latin typeface="Huawei Sans" panose="020C0503030203020204" pitchFamily="34" charset="0"/>
            </a:endParaRPr>
          </a:p>
          <a:p>
            <a:pPr lvl="1"/>
            <a:r>
              <a:rPr lang="en-US" dirty="0" smtClean="0">
                <a:latin typeface="Huawei Sans" panose="020C0503030203020204" pitchFamily="34" charset="0"/>
              </a:rPr>
              <a:t>SAS is a point-to-point, full-duplex, and dual-port interface.</a:t>
            </a:r>
          </a:p>
          <a:p>
            <a:pPr lvl="1"/>
            <a:r>
              <a:rPr lang="en-US" dirty="0" smtClean="0">
                <a:latin typeface="Huawei Sans" panose="020C0503030203020204" pitchFamily="34" charset="0"/>
              </a:rPr>
              <a:t>It is backward compatible with SATA.</a:t>
            </a:r>
            <a:endParaRPr lang="en-US" altLang="zh-CN" dirty="0" smtClean="0">
              <a:latin typeface="Huawei Sans" panose="020C0503030203020204" pitchFamily="34" charset="0"/>
            </a:endParaRPr>
          </a:p>
          <a:p>
            <a:pPr lvl="1"/>
            <a:r>
              <a:rPr lang="en-US" dirty="0" smtClean="0"/>
              <a:t>It </a:t>
            </a:r>
            <a:r>
              <a:rPr lang="en-US" dirty="0"/>
              <a:t>has a rate of 600 Mbit/s per </a:t>
            </a:r>
            <a:r>
              <a:rPr lang="en-US" dirty="0" smtClean="0"/>
              <a:t>channel.</a:t>
            </a:r>
            <a:endParaRPr lang="en-US" dirty="0" smtClean="0">
              <a:latin typeface="Huawei Sans" panose="020C0503030203020204" pitchFamily="34" charset="0"/>
            </a:endParaRPr>
          </a:p>
          <a:p>
            <a:pPr lvl="1"/>
            <a:r>
              <a:rPr lang="en-US" dirty="0" smtClean="0">
                <a:latin typeface="Huawei Sans" panose="020C0503030203020204" pitchFamily="34" charset="0"/>
              </a:rPr>
              <a:t>It features high performance, reliability, and scalability.</a:t>
            </a:r>
          </a:p>
          <a:p>
            <a:endParaRPr lang="en-US" altLang="zh-CN" dirty="0">
              <a:latin typeface="Huawei Sans" panose="020C0503030203020204" pitchFamily="34" charset="0"/>
            </a:endParaRPr>
          </a:p>
        </p:txBody>
      </p:sp>
      <p:pic>
        <p:nvPicPr>
          <p:cNvPr id="4" name="Picture 4" descr="未标题-1 拷贝"/>
          <p:cNvPicPr>
            <a:picLocks noChangeAspect="1" noChangeArrowheads="1"/>
          </p:cNvPicPr>
          <p:nvPr/>
        </p:nvPicPr>
        <p:blipFill>
          <a:blip r:embed="rId3" cstate="print"/>
          <a:srcRect/>
          <a:stretch>
            <a:fillRect/>
          </a:stretch>
        </p:blipFill>
        <p:spPr bwMode="auto">
          <a:xfrm>
            <a:off x="7177035" y="4052116"/>
            <a:ext cx="3080506" cy="1692560"/>
          </a:xfrm>
          <a:prstGeom prst="rect">
            <a:avLst/>
          </a:prstGeom>
          <a:noFill/>
        </p:spPr>
      </p:pic>
    </p:spTree>
    <p:extLst>
      <p:ext uri="{BB962C8B-B14F-4D97-AF65-F5344CB8AC3E}">
        <p14:creationId xmlns:p14="http://schemas.microsoft.com/office/powerpoint/2010/main" val="20437162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err="1" smtClean="0">
                <a:latin typeface="Huawei Sans" panose="020C0503030203020204" pitchFamily="34" charset="0"/>
              </a:rPr>
              <a:t>Fibre</a:t>
            </a:r>
            <a:r>
              <a:rPr lang="en-US" dirty="0" smtClean="0">
                <a:latin typeface="Huawei Sans" panose="020C0503030203020204" pitchFamily="34" charset="0"/>
              </a:rPr>
              <a:t> Channel Port</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sz="2000" dirty="0" err="1" smtClean="0">
                <a:latin typeface="Huawei Sans" panose="020C0503030203020204" pitchFamily="34" charset="0"/>
              </a:rPr>
              <a:t>Fibre</a:t>
            </a:r>
            <a:r>
              <a:rPr lang="en-US" sz="2000" dirty="0" smtClean="0">
                <a:latin typeface="Huawei Sans" panose="020C0503030203020204" pitchFamily="34" charset="0"/>
              </a:rPr>
              <a:t> Channel disks use the </a:t>
            </a:r>
            <a:r>
              <a:rPr lang="en-US" sz="2000" dirty="0" err="1" smtClean="0">
                <a:latin typeface="Huawei Sans" panose="020C0503030203020204" pitchFamily="34" charset="0"/>
              </a:rPr>
              <a:t>Fibre</a:t>
            </a:r>
            <a:r>
              <a:rPr lang="en-US" sz="2000" dirty="0" smtClean="0">
                <a:latin typeface="Huawei Sans" panose="020C0503030203020204" pitchFamily="34" charset="0"/>
              </a:rPr>
              <a:t> Channel arbitrated loop (FC-AL).</a:t>
            </a:r>
          </a:p>
          <a:p>
            <a:pPr lvl="1"/>
            <a:r>
              <a:rPr lang="en-US" sz="1800" dirty="0" smtClean="0"/>
              <a:t>FC-AL </a:t>
            </a:r>
            <a:r>
              <a:rPr lang="en-US" sz="1800" dirty="0"/>
              <a:t>is a dual-port interface for serial storage based on the SCSI protocol.</a:t>
            </a:r>
            <a:endParaRPr lang="en-US" sz="1800" dirty="0" smtClean="0">
              <a:latin typeface="Huawei Sans" panose="020C0503030203020204" pitchFamily="34" charset="0"/>
            </a:endParaRPr>
          </a:p>
          <a:p>
            <a:pPr lvl="1"/>
            <a:r>
              <a:rPr lang="en-US" sz="1800" dirty="0" smtClean="0">
                <a:latin typeface="Huawei Sans" panose="020C0503030203020204" pitchFamily="34" charset="0"/>
              </a:rPr>
              <a:t>FC-AL supports full-duplex mode.</a:t>
            </a:r>
          </a:p>
          <a:p>
            <a:pPr lvl="1"/>
            <a:r>
              <a:rPr lang="en-US" sz="1800" dirty="0" err="1" smtClean="0">
                <a:latin typeface="Huawei Sans" panose="020C0503030203020204" pitchFamily="34" charset="0"/>
              </a:rPr>
              <a:t>Fibre</a:t>
            </a:r>
            <a:r>
              <a:rPr lang="en-US" sz="1800" dirty="0" smtClean="0">
                <a:latin typeface="Huawei Sans" panose="020C0503030203020204" pitchFamily="34" charset="0"/>
              </a:rPr>
              <a:t> Channel </a:t>
            </a:r>
            <a:r>
              <a:rPr lang="en-US" sz="1800" dirty="0" smtClean="0"/>
              <a:t>provides </a:t>
            </a:r>
            <a:r>
              <a:rPr lang="en-US" sz="1800" dirty="0"/>
              <a:t>a universal hardware transmission platform for upper-layer protocols (SCSI and IP). </a:t>
            </a:r>
            <a:r>
              <a:rPr lang="en-US" sz="1800" dirty="0" smtClean="0"/>
              <a:t>It </a:t>
            </a:r>
            <a:r>
              <a:rPr lang="en-US" sz="1800" dirty="0"/>
              <a:t>is a serial transmission interface with lower latency and higher speed, reliability, and throughput.</a:t>
            </a:r>
            <a:endParaRPr lang="en-US" altLang="zh-CN" sz="1800" dirty="0">
              <a:latin typeface="Huawei Sans" panose="020C0503030203020204" pitchFamily="34" charset="0"/>
            </a:endParaRPr>
          </a:p>
        </p:txBody>
      </p:sp>
      <p:pic>
        <p:nvPicPr>
          <p:cNvPr id="4" name="Picture 3"/>
          <p:cNvPicPr>
            <a:picLocks noChangeAspect="1" noChangeArrowheads="1"/>
          </p:cNvPicPr>
          <p:nvPr/>
        </p:nvPicPr>
        <p:blipFill>
          <a:blip r:embed="rId4" cstate="print"/>
          <a:srcRect/>
          <a:stretch>
            <a:fillRect/>
          </a:stretch>
        </p:blipFill>
        <p:spPr bwMode="auto">
          <a:xfrm>
            <a:off x="8240527" y="3725772"/>
            <a:ext cx="3135605" cy="2154680"/>
          </a:xfrm>
          <a:prstGeom prst="rect">
            <a:avLst/>
          </a:prstGeom>
          <a:noFill/>
          <a:ln w="9525">
            <a:noFill/>
            <a:miter lim="800000"/>
            <a:headEnd/>
            <a:tailEnd/>
          </a:ln>
        </p:spPr>
      </p:pic>
      <p:pic>
        <p:nvPicPr>
          <p:cNvPr id="6" name="Picture 4" descr="FC_pic"/>
          <p:cNvPicPr>
            <a:picLocks noChangeAspect="1" noChangeArrowheads="1"/>
          </p:cNvPicPr>
          <p:nvPr/>
        </p:nvPicPr>
        <p:blipFill>
          <a:blip r:embed="rId5" cstate="print"/>
          <a:srcRect/>
          <a:stretch>
            <a:fillRect/>
          </a:stretch>
        </p:blipFill>
        <p:spPr bwMode="auto">
          <a:xfrm>
            <a:off x="4861424" y="3792541"/>
            <a:ext cx="3203137" cy="1771212"/>
          </a:xfrm>
          <a:prstGeom prst="rect">
            <a:avLst/>
          </a:prstGeom>
          <a:noFill/>
        </p:spPr>
      </p:pic>
      <p:sp>
        <p:nvSpPr>
          <p:cNvPr id="7" name="Text Box 5"/>
          <p:cNvSpPr txBox="1">
            <a:spLocks noChangeArrowheads="1"/>
          </p:cNvSpPr>
          <p:nvPr/>
        </p:nvSpPr>
        <p:spPr bwMode="auto">
          <a:xfrm>
            <a:off x="2109790" y="5724076"/>
            <a:ext cx="5108277" cy="646331"/>
          </a:xfrm>
          <a:prstGeom prst="rect">
            <a:avLst/>
          </a:prstGeom>
          <a:noFill/>
          <a:ln w="12700">
            <a:noFill/>
            <a:miter lim="800000"/>
            <a:headEnd type="none" w="sm" len="sm"/>
            <a:tailEnd type="none" w="sm" len="sm"/>
          </a:ln>
          <a:effectLst/>
        </p:spPr>
        <p:txBody>
          <a:bodyPr wrap="square">
            <a:noAutofit/>
          </a:bodyPr>
          <a:lstStyle/>
          <a:p>
            <a:pPr algn="ctr" fontAlgn="ctr"/>
            <a:r>
              <a:rPr lang="en-US" sz="1600" dirty="0" smtClean="0">
                <a:latin typeface="Huawei Sans" panose="020C0503030203020204" pitchFamily="34" charset="0"/>
              </a:rPr>
              <a:t>40-pin male FC-SCA II connector</a:t>
            </a:r>
            <a:endParaRPr lang="en-US" sz="1600" dirty="0">
              <a:latin typeface="Huawei Sans" panose="020C0503030203020204" pitchFamily="34" charset="0"/>
            </a:endParaRPr>
          </a:p>
        </p:txBody>
      </p:sp>
      <p:sp>
        <p:nvSpPr>
          <p:cNvPr id="8" name="Line 6"/>
          <p:cNvSpPr>
            <a:spLocks noChangeShapeType="1"/>
          </p:cNvSpPr>
          <p:nvPr/>
        </p:nvSpPr>
        <p:spPr bwMode="auto">
          <a:xfrm flipV="1">
            <a:off x="5115510" y="4588445"/>
            <a:ext cx="1080098" cy="1161060"/>
          </a:xfrm>
          <a:prstGeom prst="line">
            <a:avLst/>
          </a:prstGeom>
          <a:noFill/>
          <a:ln w="57150">
            <a:solidFill>
              <a:schemeClr val="hlink"/>
            </a:solidFill>
            <a:round/>
            <a:headEnd type="none" w="sm" len="sm"/>
            <a:tailEnd type="triangle" w="sm" len="sm"/>
          </a:ln>
          <a:effectLst/>
        </p:spPr>
        <p:txBody>
          <a:bodyPr wrap="square" anchor="ctr">
            <a:noAutofit/>
          </a:bodyPr>
          <a:lstStyle/>
          <a:p>
            <a:pPr fontAlgn="ctr"/>
            <a:endParaRPr lang="en-US" altLang="zh-CN" dirty="0">
              <a:latin typeface="Huawei Sans" panose="020C0503030203020204" pitchFamily="34" charset="0"/>
            </a:endParaRPr>
          </a:p>
        </p:txBody>
      </p:sp>
      <p:graphicFrame>
        <p:nvGraphicFramePr>
          <p:cNvPr id="9" name="Object 7"/>
          <p:cNvGraphicFramePr>
            <a:graphicFrameLocks noChangeAspect="1"/>
          </p:cNvGraphicFramePr>
          <p:nvPr>
            <p:extLst>
              <p:ext uri="{D42A27DB-BD31-4B8C-83A1-F6EECF244321}">
                <p14:modId xmlns:p14="http://schemas.microsoft.com/office/powerpoint/2010/main" val="2509130088"/>
              </p:ext>
            </p:extLst>
          </p:nvPr>
        </p:nvGraphicFramePr>
        <p:xfrm>
          <a:off x="1480013" y="4053075"/>
          <a:ext cx="3077117" cy="988777"/>
        </p:xfrm>
        <a:graphic>
          <a:graphicData uri="http://schemas.openxmlformats.org/presentationml/2006/ole">
            <mc:AlternateContent xmlns:mc="http://schemas.openxmlformats.org/markup-compatibility/2006">
              <mc:Choice xmlns:v="urn:schemas-microsoft-com:vml" Requires="v">
                <p:oleObj spid="_x0000_s2261" name="位图图像" r:id="rId6" imgW="2371429" imgH="762106" progId="Paint.Picture">
                  <p:embed/>
                </p:oleObj>
              </mc:Choice>
              <mc:Fallback>
                <p:oleObj name="位图图像" r:id="rId6" imgW="2371429" imgH="762106" progId="Paint.Picture">
                  <p:embed/>
                  <p:pic>
                    <p:nvPicPr>
                      <p:cNvPr id="0" name=""/>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0013" y="4053075"/>
                        <a:ext cx="3077117" cy="988777"/>
                      </a:xfrm>
                      <a:prstGeom prst="rect">
                        <a:avLst/>
                      </a:prstGeom>
                      <a:noFill/>
                      <a:ln>
                        <a:noFill/>
                      </a:ln>
                      <a:effectLst/>
                    </p:spPr>
                  </p:pic>
                </p:oleObj>
              </mc:Fallback>
            </mc:AlternateContent>
          </a:graphicData>
        </a:graphic>
      </p:graphicFrame>
      <p:sp>
        <p:nvSpPr>
          <p:cNvPr id="10" name="Line 8"/>
          <p:cNvSpPr>
            <a:spLocks noChangeShapeType="1"/>
          </p:cNvSpPr>
          <p:nvPr/>
        </p:nvSpPr>
        <p:spPr bwMode="auto">
          <a:xfrm flipH="1" flipV="1">
            <a:off x="3121828" y="4588446"/>
            <a:ext cx="1431965" cy="1067144"/>
          </a:xfrm>
          <a:prstGeom prst="line">
            <a:avLst/>
          </a:prstGeom>
          <a:noFill/>
          <a:ln w="57150">
            <a:solidFill>
              <a:schemeClr val="hlink"/>
            </a:solidFill>
            <a:round/>
            <a:headEnd type="none" w="sm" len="sm"/>
            <a:tailEnd type="triangle" w="sm" len="sm"/>
          </a:ln>
          <a:effectLst/>
        </p:spPr>
        <p:txBody>
          <a:bodyPr wrap="square" anchor="ctr">
            <a:noAutofit/>
          </a:bodyPr>
          <a:lstStyle/>
          <a:p>
            <a:pPr fontAlgn="ctr"/>
            <a:endParaRPr lang="en-US" altLang="zh-CN" dirty="0">
              <a:latin typeface="Huawei Sans" panose="020C0503030203020204" pitchFamily="34" charset="0"/>
            </a:endParaRPr>
          </a:p>
        </p:txBody>
      </p:sp>
    </p:spTree>
    <p:extLst>
      <p:ext uri="{BB962C8B-B14F-4D97-AF65-F5344CB8AC3E}">
        <p14:creationId xmlns:p14="http://schemas.microsoft.com/office/powerpoint/2010/main" val="11983347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en-US" dirty="0" smtClean="0">
                <a:solidFill>
                  <a:schemeClr val="bg1">
                    <a:lumMod val="50000"/>
                  </a:schemeClr>
                </a:solidFill>
                <a:latin typeface="Huawei Sans" panose="020C0503030203020204" pitchFamily="34" charset="0"/>
              </a:rPr>
              <a:t>Controller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Expansion Modules</a:t>
            </a:r>
            <a:endParaRPr lang="en-US" altLang="zh-CN" dirty="0" smtClean="0">
              <a:solidFill>
                <a:schemeClr val="bg1">
                  <a:lumMod val="50000"/>
                </a:schemeClr>
              </a:solidFill>
              <a:latin typeface="Huawei Sans" panose="020C0503030203020204" pitchFamily="34" charset="0"/>
            </a:endParaRPr>
          </a:p>
          <a:p>
            <a:r>
              <a:rPr lang="en-US" b="1" dirty="0" smtClean="0">
                <a:latin typeface="Huawei Sans" panose="020C0503030203020204" pitchFamily="34" charset="0"/>
              </a:rPr>
              <a:t>Disks</a:t>
            </a:r>
            <a:endParaRPr lang="en-US" altLang="zh-CN" b="1" dirty="0" smtClean="0">
              <a:latin typeface="Huawei Sans" panose="020C0503030203020204" pitchFamily="34" charset="0"/>
            </a:endParaRPr>
          </a:p>
          <a:p>
            <a:pPr lvl="1">
              <a:buSzPct val="50000"/>
              <a:buFont typeface="Wingdings" panose="05000000000000000000" pitchFamily="2" charset="2"/>
              <a:buChar char="p"/>
            </a:pPr>
            <a:r>
              <a:rPr lang="en-US" dirty="0" smtClean="0">
                <a:solidFill>
                  <a:schemeClr val="bg1">
                    <a:lumMod val="50000"/>
                  </a:schemeClr>
                </a:solidFill>
                <a:latin typeface="Huawei Sans" panose="020C0503030203020204" pitchFamily="34" charset="0"/>
              </a:rPr>
              <a:t>HDDs</a:t>
            </a:r>
            <a:endParaRPr lang="en-US" altLang="zh-CN" dirty="0" smtClean="0">
              <a:solidFill>
                <a:schemeClr val="bg1">
                  <a:lumMod val="50000"/>
                </a:schemeClr>
              </a:solidFill>
              <a:latin typeface="Huawei Sans" panose="020C0503030203020204" pitchFamily="34" charset="0"/>
            </a:endParaRPr>
          </a:p>
          <a:p>
            <a:pPr lvl="1">
              <a:buSzPct val="60000"/>
              <a:buFont typeface="Wingdings" panose="05000000000000000000" pitchFamily="2" charset="2"/>
              <a:buChar char="n"/>
            </a:pPr>
            <a:r>
              <a:rPr lang="en-US" dirty="0" smtClean="0">
                <a:latin typeface="Huawei Sans" panose="020C0503030203020204" pitchFamily="34" charset="0"/>
              </a:rPr>
              <a:t>SSDs</a:t>
            </a:r>
            <a:endParaRPr lang="en-US" altLang="zh-CN" dirty="0" smtClean="0">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Interface Modules</a:t>
            </a:r>
            <a:endParaRPr lang="en-US" altLang="zh-CN" dirty="0" smtClean="0">
              <a:solidFill>
                <a:schemeClr val="bg1">
                  <a:lumMod val="50000"/>
                </a:schemeClr>
              </a:solidFill>
              <a:latin typeface="Huawei Sans" panose="020C0503030203020204" pitchFamily="34" charset="0"/>
            </a:endParaRP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2226359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en-US" b="1" dirty="0" smtClean="0">
                <a:latin typeface="Huawei Sans" panose="020C0503030203020204" pitchFamily="34" charset="0"/>
              </a:rPr>
              <a:t>Controller Enclosures</a:t>
            </a:r>
            <a:endParaRPr lang="en-US" altLang="zh-CN" b="1" dirty="0" smtClean="0">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Expansion Modules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Interface Modules</a:t>
            </a:r>
            <a:endParaRPr lang="en-US" altLang="zh-CN" dirty="0" smtClean="0">
              <a:solidFill>
                <a:schemeClr val="bg1">
                  <a:lumMod val="50000"/>
                </a:schemeClr>
              </a:solidFill>
              <a:latin typeface="Huawei Sans" panose="020C0503030203020204" pitchFamily="34" charset="0"/>
            </a:endParaRPr>
          </a:p>
          <a:p>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24295200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SSD Overview</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pPr algn="l"/>
            <a:r>
              <a:rPr lang="en-US" sz="2000" dirty="0" smtClean="0"/>
              <a:t>SSDs </a:t>
            </a:r>
            <a:r>
              <a:rPr lang="en-US" sz="2000" dirty="0"/>
              <a:t>exceed HDDs in performance, reliability, power efficiency, and portability. SSDs have been widely used in a variety of industries.</a:t>
            </a:r>
            <a:endParaRPr lang="en-US" altLang="zh-CN" sz="2000" dirty="0" smtClean="0">
              <a:latin typeface="Huawei Sans" panose="020C0503030203020204" pitchFamily="34" charset="0"/>
            </a:endParaRPr>
          </a:p>
          <a:p>
            <a:pPr algn="l"/>
            <a:r>
              <a:rPr lang="en-US" sz="2000" dirty="0" smtClean="0">
                <a:latin typeface="Huawei Sans" panose="020C0503030203020204" pitchFamily="34" charset="0"/>
              </a:rPr>
              <a:t>SSD characteristics:</a:t>
            </a:r>
            <a:endParaRPr lang="en-US" altLang="zh-CN" sz="2000" dirty="0" smtClean="0">
              <a:latin typeface="Huawei Sans" panose="020C0503030203020204" pitchFamily="34" charset="0"/>
            </a:endParaRPr>
          </a:p>
          <a:p>
            <a:pPr lvl="1"/>
            <a:r>
              <a:rPr lang="en-US" sz="1800" dirty="0" smtClean="0"/>
              <a:t>NAND </a:t>
            </a:r>
            <a:r>
              <a:rPr lang="en-US" sz="1800" dirty="0"/>
              <a:t>flash saves data faster than HDDs.</a:t>
            </a:r>
            <a:endParaRPr lang="en-US" sz="1800" dirty="0" smtClean="0">
              <a:latin typeface="Huawei Sans" panose="020C0503030203020204" pitchFamily="34" charset="0"/>
            </a:endParaRPr>
          </a:p>
          <a:p>
            <a:pPr lvl="1"/>
            <a:r>
              <a:rPr lang="en-US" sz="1800" dirty="0" smtClean="0"/>
              <a:t>Elimination </a:t>
            </a:r>
            <a:r>
              <a:rPr lang="en-US" sz="1800" dirty="0"/>
              <a:t>of internal mechanical structure saves power, generates less heat, and produces less noise</a:t>
            </a:r>
            <a:r>
              <a:rPr lang="en-US" sz="1800" dirty="0" smtClean="0"/>
              <a:t>.</a:t>
            </a:r>
            <a:endParaRPr lang="en-US" altLang="zh-CN" sz="1800" dirty="0" smtClean="0">
              <a:latin typeface="Huawei Sans" panose="020C0503030203020204" pitchFamily="34" charset="0"/>
            </a:endParaRPr>
          </a:p>
          <a:p>
            <a:pPr lvl="1"/>
            <a:r>
              <a:rPr lang="en-US" sz="1800" dirty="0" smtClean="0">
                <a:latin typeface="Huawei Sans" panose="020C0503030203020204" pitchFamily="34" charset="0"/>
              </a:rPr>
              <a:t>Its service life is determined by the number of program/erase (P/E) cycles.</a:t>
            </a:r>
            <a:endParaRPr lang="en-US" altLang="zh-CN" sz="1800" dirty="0" smtClean="0">
              <a:latin typeface="Huawei Sans" panose="020C0503030203020204" pitchFamily="34" charset="0"/>
            </a:endParaRPr>
          </a:p>
        </p:txBody>
      </p:sp>
      <p:pic>
        <p:nvPicPr>
          <p:cNvPr id="4" name="Picture 5" descr="C:\Users\c90006276.CHINA\Desktop\SSD.png"/>
          <p:cNvPicPr>
            <a:picLocks noChangeAspect="1" noChangeArrowheads="1"/>
          </p:cNvPicPr>
          <p:nvPr/>
        </p:nvPicPr>
        <p:blipFill>
          <a:blip r:embed="rId3" cstate="print"/>
          <a:srcRect/>
          <a:stretch>
            <a:fillRect/>
          </a:stretch>
        </p:blipFill>
        <p:spPr bwMode="auto">
          <a:xfrm>
            <a:off x="9494242" y="3848239"/>
            <a:ext cx="1804190" cy="2079317"/>
          </a:xfrm>
          <a:prstGeom prst="rect">
            <a:avLst/>
          </a:prstGeom>
          <a:noFill/>
        </p:spPr>
      </p:pic>
      <p:pic>
        <p:nvPicPr>
          <p:cNvPr id="5" name="图片 4"/>
          <p:cNvPicPr>
            <a:picLocks noChangeAspect="1"/>
          </p:cNvPicPr>
          <p:nvPr/>
        </p:nvPicPr>
        <p:blipFill>
          <a:blip r:embed="rId4"/>
          <a:stretch>
            <a:fillRect/>
          </a:stretch>
        </p:blipFill>
        <p:spPr>
          <a:xfrm>
            <a:off x="8422834" y="4411579"/>
            <a:ext cx="909676" cy="1387640"/>
          </a:xfrm>
          <a:prstGeom prst="rect">
            <a:avLst/>
          </a:prstGeom>
        </p:spPr>
      </p:pic>
    </p:spTree>
    <p:extLst>
      <p:ext uri="{BB962C8B-B14F-4D97-AF65-F5344CB8AC3E}">
        <p14:creationId xmlns:p14="http://schemas.microsoft.com/office/powerpoint/2010/main" val="32046961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SSD Architecture</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dirty="0" smtClean="0">
                <a:latin typeface="Huawei Sans" panose="020C0503030203020204" pitchFamily="34" charset="0"/>
              </a:rPr>
              <a:t>An SSD has a control unit and a storage unit (mainly flash memory chips).</a:t>
            </a:r>
            <a:endParaRPr lang="en-US" altLang="zh-CN" dirty="0" smtClean="0">
              <a:latin typeface="Huawei Sans" panose="020C0503030203020204" pitchFamily="34" charset="0"/>
            </a:endParaRPr>
          </a:p>
          <a:p>
            <a:pPr lvl="1"/>
            <a:r>
              <a:rPr lang="en-US" dirty="0" smtClean="0">
                <a:latin typeface="Huawei Sans" panose="020C0503030203020204" pitchFamily="34" charset="0"/>
              </a:rPr>
              <a:t>Control unit: SSD controller, host interface, and DRAM</a:t>
            </a:r>
            <a:endParaRPr lang="en-US" altLang="zh-CN" dirty="0" smtClean="0">
              <a:latin typeface="Huawei Sans" panose="020C0503030203020204" pitchFamily="34" charset="0"/>
            </a:endParaRPr>
          </a:p>
          <a:p>
            <a:pPr lvl="1"/>
            <a:r>
              <a:rPr lang="en-US" dirty="0" smtClean="0">
                <a:latin typeface="Huawei Sans" panose="020C0503030203020204" pitchFamily="34" charset="0"/>
              </a:rPr>
              <a:t>Storage unit: NAND flash</a:t>
            </a:r>
            <a:endParaRPr lang="en-US" altLang="zh-CN" dirty="0">
              <a:latin typeface="Huawei Sans" panose="020C0503030203020204" pitchFamily="34" charset="0"/>
            </a:endParaRPr>
          </a:p>
        </p:txBody>
      </p:sp>
      <p:grpSp>
        <p:nvGrpSpPr>
          <p:cNvPr id="61" name="组合 60"/>
          <p:cNvGrpSpPr/>
          <p:nvPr/>
        </p:nvGrpSpPr>
        <p:grpSpPr>
          <a:xfrm>
            <a:off x="1422577" y="3113248"/>
            <a:ext cx="9524994" cy="2814308"/>
            <a:chOff x="1262611" y="3032567"/>
            <a:chExt cx="9524994" cy="3159889"/>
          </a:xfrm>
        </p:grpSpPr>
        <p:sp>
          <p:nvSpPr>
            <p:cNvPr id="4" name="矩形 3"/>
            <p:cNvSpPr/>
            <p:nvPr/>
          </p:nvSpPr>
          <p:spPr>
            <a:xfrm>
              <a:off x="1262611" y="3032567"/>
              <a:ext cx="9524994" cy="31598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 name="圆角矩形 4"/>
            <p:cNvSpPr/>
            <p:nvPr/>
          </p:nvSpPr>
          <p:spPr>
            <a:xfrm>
              <a:off x="2584410" y="3125165"/>
              <a:ext cx="8087448" cy="2986268"/>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 name="圆角矩形 5"/>
            <p:cNvSpPr/>
            <p:nvPr/>
          </p:nvSpPr>
          <p:spPr>
            <a:xfrm>
              <a:off x="2753367" y="4370639"/>
              <a:ext cx="1284790" cy="1608881"/>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Host</a:t>
              </a:r>
            </a:p>
            <a:p>
              <a:pPr algn="ctr" fontAlgn="ctr"/>
              <a:r>
                <a:rPr lang="en-US" dirty="0" smtClean="0">
                  <a:solidFill>
                    <a:schemeClr val="tx1"/>
                  </a:solidFill>
                  <a:latin typeface="Huawei Sans" panose="020C0503030203020204" pitchFamily="34" charset="0"/>
                </a:rPr>
                <a:t>interface</a:t>
              </a:r>
            </a:p>
            <a:p>
              <a:pPr algn="ctr" fontAlgn="ctr"/>
              <a:r>
                <a:rPr lang="en-US" dirty="0" smtClean="0">
                  <a:solidFill>
                    <a:schemeClr val="tx1"/>
                  </a:solidFill>
                  <a:latin typeface="Huawei Sans" panose="020C0503030203020204" pitchFamily="34" charset="0"/>
                </a:rPr>
                <a:t>logic</a:t>
              </a:r>
              <a:endParaRPr lang="en-US" altLang="zh-CN" dirty="0">
                <a:solidFill>
                  <a:schemeClr val="tx1"/>
                </a:solidFill>
                <a:latin typeface="Huawei Sans" panose="020C0503030203020204" pitchFamily="34" charset="0"/>
              </a:endParaRPr>
            </a:p>
          </p:txBody>
        </p:sp>
        <p:sp>
          <p:nvSpPr>
            <p:cNvPr id="7" name="圆角矩形 6"/>
            <p:cNvSpPr/>
            <p:nvPr/>
          </p:nvSpPr>
          <p:spPr>
            <a:xfrm>
              <a:off x="4284582" y="3845421"/>
              <a:ext cx="3864337" cy="2203549"/>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8" name="圆角矩形 7"/>
            <p:cNvSpPr/>
            <p:nvPr/>
          </p:nvSpPr>
          <p:spPr>
            <a:xfrm>
              <a:off x="4572019" y="3174796"/>
              <a:ext cx="1402465" cy="578027"/>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RAM</a:t>
              </a:r>
              <a:endParaRPr lang="en-US" altLang="zh-CN" dirty="0">
                <a:solidFill>
                  <a:schemeClr val="tx1"/>
                </a:solidFill>
                <a:latin typeface="Huawei Sans" panose="020C0503030203020204" pitchFamily="34" charset="0"/>
              </a:endParaRPr>
            </a:p>
          </p:txBody>
        </p:sp>
        <p:sp>
          <p:nvSpPr>
            <p:cNvPr id="9" name="圆角矩形 8"/>
            <p:cNvSpPr/>
            <p:nvPr/>
          </p:nvSpPr>
          <p:spPr>
            <a:xfrm>
              <a:off x="4572020" y="4348357"/>
              <a:ext cx="1402465" cy="611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Processor</a:t>
              </a:r>
              <a:endParaRPr lang="en-US" altLang="zh-CN" dirty="0">
                <a:solidFill>
                  <a:schemeClr val="tx1"/>
                </a:solidFill>
                <a:latin typeface="Huawei Sans" panose="020C0503030203020204" pitchFamily="34" charset="0"/>
              </a:endParaRPr>
            </a:p>
          </p:txBody>
        </p:sp>
        <p:sp>
          <p:nvSpPr>
            <p:cNvPr id="10" name="圆角矩形 9"/>
            <p:cNvSpPr/>
            <p:nvPr/>
          </p:nvSpPr>
          <p:spPr>
            <a:xfrm>
              <a:off x="4572020" y="5288335"/>
              <a:ext cx="1402465" cy="61148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Buffer</a:t>
              </a:r>
            </a:p>
            <a:p>
              <a:pPr algn="ctr" fontAlgn="ctr"/>
              <a:r>
                <a:rPr lang="en-US" dirty="0" smtClean="0">
                  <a:solidFill>
                    <a:schemeClr val="tx1"/>
                  </a:solidFill>
                  <a:latin typeface="Huawei Sans" panose="020C0503030203020204" pitchFamily="34" charset="0"/>
                </a:rPr>
                <a:t>manager</a:t>
              </a:r>
              <a:endParaRPr lang="en-US" altLang="zh-CN" dirty="0">
                <a:solidFill>
                  <a:schemeClr val="tx1"/>
                </a:solidFill>
                <a:latin typeface="Huawei Sans" panose="020C0503030203020204" pitchFamily="34" charset="0"/>
              </a:endParaRPr>
            </a:p>
          </p:txBody>
        </p:sp>
        <p:sp>
          <p:nvSpPr>
            <p:cNvPr id="11" name="圆角矩形 10"/>
            <p:cNvSpPr/>
            <p:nvPr/>
          </p:nvSpPr>
          <p:spPr>
            <a:xfrm>
              <a:off x="6317226" y="4357133"/>
              <a:ext cx="1590552" cy="155146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NAND</a:t>
              </a:r>
            </a:p>
            <a:p>
              <a:pPr algn="ctr" fontAlgn="ctr"/>
              <a:r>
                <a:rPr lang="en-US" dirty="0" smtClean="0">
                  <a:solidFill>
                    <a:schemeClr val="tx1"/>
                  </a:solidFill>
                  <a:latin typeface="Huawei Sans" panose="020C0503030203020204" pitchFamily="34" charset="0"/>
                </a:rPr>
                <a:t>flash</a:t>
              </a:r>
            </a:p>
            <a:p>
              <a:pPr algn="ctr" fontAlgn="ctr"/>
              <a:r>
                <a:rPr lang="en-US" dirty="0" smtClean="0">
                  <a:solidFill>
                    <a:schemeClr val="tx1"/>
                  </a:solidFill>
                  <a:latin typeface="Huawei Sans" panose="020C0503030203020204" pitchFamily="34" charset="0"/>
                </a:rPr>
                <a:t>interface</a:t>
              </a:r>
              <a:endParaRPr lang="en-US" dirty="0">
                <a:solidFill>
                  <a:schemeClr val="tx1"/>
                </a:solidFill>
                <a:latin typeface="Huawei Sans" panose="020C0503030203020204" pitchFamily="34" charset="0"/>
              </a:endParaRPr>
            </a:p>
          </p:txBody>
        </p:sp>
        <p:cxnSp>
          <p:nvCxnSpPr>
            <p:cNvPr id="13" name="直接箭头连接符 12"/>
            <p:cNvCxnSpPr>
              <a:stCxn id="8" idx="2"/>
              <a:endCxn id="9" idx="0"/>
            </p:cNvCxnSpPr>
            <p:nvPr/>
          </p:nvCxnSpPr>
          <p:spPr>
            <a:xfrm>
              <a:off x="5273252" y="3752823"/>
              <a:ext cx="1" cy="59553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9" idx="1"/>
            </p:cNvCxnSpPr>
            <p:nvPr/>
          </p:nvCxnSpPr>
          <p:spPr>
            <a:xfrm flipH="1" flipV="1">
              <a:off x="4054363" y="4648434"/>
              <a:ext cx="517657" cy="566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9" idx="2"/>
              <a:endCxn id="10" idx="0"/>
            </p:cNvCxnSpPr>
            <p:nvPr/>
          </p:nvCxnSpPr>
          <p:spPr>
            <a:xfrm>
              <a:off x="5273253" y="4959840"/>
              <a:ext cx="0" cy="32849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p:cNvCxnSpPr>
              <a:stCxn id="10" idx="1"/>
            </p:cNvCxnSpPr>
            <p:nvPr/>
          </p:nvCxnSpPr>
          <p:spPr>
            <a:xfrm flipH="1">
              <a:off x="4038157" y="5594077"/>
              <a:ext cx="53386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a:stCxn id="10" idx="3"/>
            </p:cNvCxnSpPr>
            <p:nvPr/>
          </p:nvCxnSpPr>
          <p:spPr>
            <a:xfrm flipV="1">
              <a:off x="5974485" y="5578653"/>
              <a:ext cx="342741" cy="1542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9" idx="3"/>
            </p:cNvCxnSpPr>
            <p:nvPr/>
          </p:nvCxnSpPr>
          <p:spPr>
            <a:xfrm>
              <a:off x="5974485" y="4654099"/>
              <a:ext cx="342741" cy="877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flipH="1">
              <a:off x="7907779" y="4657210"/>
              <a:ext cx="2596406" cy="5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7907779" y="5594760"/>
              <a:ext cx="2640856" cy="80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圆角矩形 29"/>
            <p:cNvSpPr/>
            <p:nvPr/>
          </p:nvSpPr>
          <p:spPr>
            <a:xfrm>
              <a:off x="8315789" y="4785495"/>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Flash</a:t>
              </a:r>
            </a:p>
            <a:p>
              <a:pPr algn="ctr" fontAlgn="ctr"/>
              <a:r>
                <a:rPr lang="en-US" dirty="0" err="1" smtClean="0">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sp>
          <p:nvSpPr>
            <p:cNvPr id="31" name="圆角矩形 30"/>
            <p:cNvSpPr/>
            <p:nvPr/>
          </p:nvSpPr>
          <p:spPr>
            <a:xfrm>
              <a:off x="9259146" y="4781567"/>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Flash</a:t>
              </a:r>
            </a:p>
            <a:p>
              <a:pPr algn="ctr" fontAlgn="ctr"/>
              <a:r>
                <a:rPr lang="en-US" dirty="0" err="1" smtClean="0">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sp>
          <p:nvSpPr>
            <p:cNvPr id="32" name="圆角矩形 31"/>
            <p:cNvSpPr/>
            <p:nvPr/>
          </p:nvSpPr>
          <p:spPr>
            <a:xfrm>
              <a:off x="8308534" y="3823477"/>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Flash</a:t>
              </a:r>
            </a:p>
            <a:p>
              <a:pPr algn="ctr" fontAlgn="ctr"/>
              <a:r>
                <a:rPr lang="en-US" dirty="0" err="1" smtClean="0">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sp>
          <p:nvSpPr>
            <p:cNvPr id="33" name="圆角矩形 32"/>
            <p:cNvSpPr/>
            <p:nvPr/>
          </p:nvSpPr>
          <p:spPr>
            <a:xfrm>
              <a:off x="9251891" y="3821541"/>
              <a:ext cx="842056" cy="625388"/>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Flash</a:t>
              </a:r>
            </a:p>
            <a:p>
              <a:pPr algn="ctr" fontAlgn="ctr"/>
              <a:r>
                <a:rPr lang="en-US" dirty="0" err="1" smtClean="0">
                  <a:solidFill>
                    <a:schemeClr val="tx1"/>
                  </a:solidFill>
                  <a:latin typeface="Huawei Sans" panose="020C0503030203020204" pitchFamily="34" charset="0"/>
                </a:rPr>
                <a:t>pkg</a:t>
              </a:r>
              <a:endParaRPr lang="en-US" altLang="zh-CN" dirty="0">
                <a:solidFill>
                  <a:schemeClr val="tx1"/>
                </a:solidFill>
                <a:latin typeface="Huawei Sans" panose="020C0503030203020204" pitchFamily="34" charset="0"/>
              </a:endParaRPr>
            </a:p>
          </p:txBody>
        </p:sp>
        <p:cxnSp>
          <p:nvCxnSpPr>
            <p:cNvPr id="35" name="直接箭头连接符 34"/>
            <p:cNvCxnSpPr>
              <a:endCxn id="30" idx="2"/>
            </p:cNvCxnSpPr>
            <p:nvPr/>
          </p:nvCxnSpPr>
          <p:spPr>
            <a:xfrm flipV="1">
              <a:off x="8736817" y="5410883"/>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V="1">
              <a:off x="9680174" y="5406955"/>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V="1">
              <a:off x="8673820" y="4478998"/>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9617177" y="4475070"/>
              <a:ext cx="0" cy="183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10108967" y="3996577"/>
              <a:ext cx="343364" cy="369332"/>
            </a:xfrm>
            <a:prstGeom prst="rect">
              <a:avLst/>
            </a:prstGeom>
            <a:noFill/>
          </p:spPr>
          <p:txBody>
            <a:bodyPr wrap="square" rtlCol="0">
              <a:noAutofit/>
            </a:bodyPr>
            <a:lstStyle/>
            <a:p>
              <a:pPr fontAlgn="ctr"/>
              <a:r>
                <a:rPr lang="en-US" dirty="0" smtClean="0">
                  <a:latin typeface="Huawei Sans" panose="020C0503030203020204" pitchFamily="34" charset="0"/>
                </a:rPr>
                <a:t>...</a:t>
              </a:r>
              <a:endParaRPr lang="en-US" altLang="zh-CN" b="1" dirty="0">
                <a:latin typeface="Huawei Sans" panose="020C0503030203020204" pitchFamily="34" charset="0"/>
              </a:endParaRPr>
            </a:p>
          </p:txBody>
        </p:sp>
        <p:sp>
          <p:nvSpPr>
            <p:cNvPr id="44" name="文本框 43"/>
            <p:cNvSpPr txBox="1"/>
            <p:nvPr/>
          </p:nvSpPr>
          <p:spPr>
            <a:xfrm>
              <a:off x="10108967" y="4927779"/>
              <a:ext cx="343364" cy="369332"/>
            </a:xfrm>
            <a:prstGeom prst="rect">
              <a:avLst/>
            </a:prstGeom>
            <a:noFill/>
          </p:spPr>
          <p:txBody>
            <a:bodyPr wrap="square" rtlCol="0">
              <a:noAutofit/>
            </a:bodyPr>
            <a:lstStyle/>
            <a:p>
              <a:pPr fontAlgn="ctr"/>
              <a:r>
                <a:rPr lang="en-US" dirty="0" smtClean="0">
                  <a:latin typeface="Huawei Sans" panose="020C0503030203020204" pitchFamily="34" charset="0"/>
                </a:rPr>
                <a:t>...</a:t>
              </a:r>
              <a:endParaRPr lang="en-US" altLang="zh-CN" b="1" dirty="0">
                <a:latin typeface="Huawei Sans" panose="020C0503030203020204" pitchFamily="34" charset="0"/>
              </a:endParaRPr>
            </a:p>
          </p:txBody>
        </p:sp>
        <p:cxnSp>
          <p:nvCxnSpPr>
            <p:cNvPr id="48" name="直接箭头连接符 47"/>
            <p:cNvCxnSpPr>
              <a:stCxn id="6" idx="1"/>
            </p:cNvCxnSpPr>
            <p:nvPr/>
          </p:nvCxnSpPr>
          <p:spPr>
            <a:xfrm flipH="1" flipV="1">
              <a:off x="1342594" y="5175079"/>
              <a:ext cx="1410773"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1693694" y="4716045"/>
              <a:ext cx="620683" cy="338554"/>
            </a:xfrm>
            <a:prstGeom prst="rect">
              <a:avLst/>
            </a:prstGeom>
            <a:noFill/>
          </p:spPr>
          <p:txBody>
            <a:bodyPr wrap="square" rtlCol="0">
              <a:noAutofit/>
            </a:bodyPr>
            <a:lstStyle/>
            <a:p>
              <a:pPr fontAlgn="ctr"/>
              <a:r>
                <a:rPr lang="en-US" sz="1600" dirty="0" smtClean="0">
                  <a:latin typeface="Huawei Sans" panose="020C0503030203020204" pitchFamily="34" charset="0"/>
                </a:rPr>
                <a:t>Host</a:t>
              </a:r>
              <a:endParaRPr lang="en-US" sz="1600" dirty="0">
                <a:latin typeface="Huawei Sans" panose="020C0503030203020204" pitchFamily="34" charset="0"/>
              </a:endParaRPr>
            </a:p>
          </p:txBody>
        </p:sp>
        <p:sp>
          <p:nvSpPr>
            <p:cNvPr id="50" name="文本框 49"/>
            <p:cNvSpPr txBox="1"/>
            <p:nvPr/>
          </p:nvSpPr>
          <p:spPr>
            <a:xfrm>
              <a:off x="1262611" y="5216791"/>
              <a:ext cx="1356462" cy="338554"/>
            </a:xfrm>
            <a:prstGeom prst="rect">
              <a:avLst/>
            </a:prstGeom>
            <a:noFill/>
          </p:spPr>
          <p:txBody>
            <a:bodyPr wrap="square" rtlCol="0">
              <a:noAutofit/>
            </a:bodyPr>
            <a:lstStyle/>
            <a:p>
              <a:pPr fontAlgn="ctr"/>
              <a:r>
                <a:rPr lang="en-US" sz="1600" dirty="0" smtClean="0">
                  <a:latin typeface="Huawei Sans" panose="020C0503030203020204" pitchFamily="34" charset="0"/>
                </a:rPr>
                <a:t>Interconnect</a:t>
              </a:r>
              <a:endParaRPr lang="en-US" sz="1600" dirty="0">
                <a:latin typeface="Huawei Sans" panose="020C0503030203020204" pitchFamily="34" charset="0"/>
              </a:endParaRPr>
            </a:p>
          </p:txBody>
        </p:sp>
        <p:sp>
          <p:nvSpPr>
            <p:cNvPr id="60" name="文本框 59"/>
            <p:cNvSpPr txBox="1"/>
            <p:nvPr/>
          </p:nvSpPr>
          <p:spPr>
            <a:xfrm>
              <a:off x="5914038" y="3885768"/>
              <a:ext cx="1989647" cy="400110"/>
            </a:xfrm>
            <a:prstGeom prst="rect">
              <a:avLst/>
            </a:prstGeom>
            <a:noFill/>
          </p:spPr>
          <p:txBody>
            <a:bodyPr wrap="square" rtlCol="0">
              <a:noAutofit/>
            </a:bodyPr>
            <a:lstStyle/>
            <a:p>
              <a:pPr fontAlgn="ctr"/>
              <a:r>
                <a:rPr lang="en-US" sz="2000" b="1" dirty="0" smtClean="0">
                  <a:latin typeface="Huawei Sans" panose="020C0503030203020204" pitchFamily="34" charset="0"/>
                </a:rPr>
                <a:t>SSD Controller</a:t>
              </a:r>
              <a:endParaRPr lang="en-US" sz="2000" b="1" dirty="0">
                <a:latin typeface="Huawei Sans" panose="020C0503030203020204" pitchFamily="34" charset="0"/>
              </a:endParaRPr>
            </a:p>
          </p:txBody>
        </p:sp>
      </p:grpSp>
    </p:spTree>
    <p:extLst>
      <p:ext uri="{BB962C8B-B14F-4D97-AF65-F5344CB8AC3E}">
        <p14:creationId xmlns:p14="http://schemas.microsoft.com/office/powerpoint/2010/main" val="6563696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NAND Flash</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a:xfrm>
            <a:off x="731838" y="1052514"/>
            <a:ext cx="5455474" cy="4875042"/>
          </a:xfrm>
        </p:spPr>
        <p:txBody>
          <a:bodyPr wrap="square">
            <a:noAutofit/>
          </a:bodyPr>
          <a:lstStyle/>
          <a:p>
            <a:pPr algn="l"/>
            <a:r>
              <a:rPr lang="en-US" sz="2000" dirty="0" smtClean="0">
                <a:latin typeface="Huawei Sans" panose="020C0503030203020204" pitchFamily="34" charset="0"/>
              </a:rPr>
              <a:t>Internal storage units </a:t>
            </a:r>
            <a:r>
              <a:rPr lang="en-US" sz="2000" dirty="0" smtClean="0"/>
              <a:t>of</a:t>
            </a:r>
            <a:r>
              <a:rPr lang="en-US" sz="2000" dirty="0" smtClean="0">
                <a:latin typeface="Huawei Sans" panose="020C0503030203020204" pitchFamily="34" charset="0"/>
              </a:rPr>
              <a:t> NAND flash:</a:t>
            </a:r>
            <a:endParaRPr lang="en-US" altLang="zh-CN" sz="2000" dirty="0" smtClean="0">
              <a:latin typeface="Huawei Sans" panose="020C0503030203020204" pitchFamily="34" charset="0"/>
            </a:endParaRPr>
          </a:p>
          <a:p>
            <a:pPr lvl="1"/>
            <a:r>
              <a:rPr lang="en-US" sz="1800" dirty="0" smtClean="0">
                <a:latin typeface="Huawei Sans" panose="020C0503030203020204" pitchFamily="34" charset="0"/>
              </a:rPr>
              <a:t>LUNs, planes, blocks, pages, and cells</a:t>
            </a:r>
          </a:p>
          <a:p>
            <a:pPr algn="l"/>
            <a:r>
              <a:rPr lang="en-US" sz="2000" dirty="0" smtClean="0">
                <a:latin typeface="Huawei Sans" panose="020C0503030203020204" pitchFamily="34" charset="0"/>
              </a:rPr>
              <a:t>Operations on the NAND flash include erase, program, and read.</a:t>
            </a:r>
            <a:endParaRPr lang="en-US" altLang="zh-CN" sz="2000" dirty="0" smtClean="0">
              <a:latin typeface="Huawei Sans" panose="020C0503030203020204" pitchFamily="34" charset="0"/>
            </a:endParaRPr>
          </a:p>
          <a:p>
            <a:pPr algn="l"/>
            <a:r>
              <a:rPr lang="en-US" altLang="zh-CN" sz="2000" dirty="0" smtClean="0"/>
              <a:t>NAND </a:t>
            </a:r>
            <a:r>
              <a:rPr lang="en-US" altLang="zh-CN" sz="2000" dirty="0"/>
              <a:t>flash is a non-volatile </a:t>
            </a:r>
            <a:r>
              <a:rPr lang="en-US" altLang="zh-CN" sz="2000" dirty="0" smtClean="0"/>
              <a:t>medium. A </a:t>
            </a:r>
            <a:r>
              <a:rPr lang="en-US" altLang="zh-CN" sz="2000" dirty="0"/>
              <a:t>block must be erased before new data is written to it. A P/E cycle is the process of erasing a block and then writing it again.</a:t>
            </a:r>
            <a:endParaRPr lang="en-US" altLang="zh-CN" sz="2000" dirty="0">
              <a:latin typeface="Huawei Sans" panose="020C0503030203020204" pitchFamily="34" charset="0"/>
            </a:endParaRPr>
          </a:p>
        </p:txBody>
      </p:sp>
      <p:grpSp>
        <p:nvGrpSpPr>
          <p:cNvPr id="92" name="组合 91"/>
          <p:cNvGrpSpPr/>
          <p:nvPr/>
        </p:nvGrpSpPr>
        <p:grpSpPr>
          <a:xfrm>
            <a:off x="7152821" y="1009536"/>
            <a:ext cx="3644483" cy="4960998"/>
            <a:chOff x="7191148" y="1259385"/>
            <a:chExt cx="3644483" cy="4960998"/>
          </a:xfrm>
        </p:grpSpPr>
        <p:sp>
          <p:nvSpPr>
            <p:cNvPr id="4" name="矩形 3"/>
            <p:cNvSpPr/>
            <p:nvPr/>
          </p:nvSpPr>
          <p:spPr>
            <a:xfrm>
              <a:off x="7191148" y="1259385"/>
              <a:ext cx="3644483" cy="49609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63" name="组合 62"/>
            <p:cNvGrpSpPr/>
            <p:nvPr/>
          </p:nvGrpSpPr>
          <p:grpSpPr>
            <a:xfrm>
              <a:off x="7756354" y="1333903"/>
              <a:ext cx="1306985" cy="4886479"/>
              <a:chOff x="6726076" y="1298792"/>
              <a:chExt cx="1306985" cy="4886479"/>
            </a:xfrm>
          </p:grpSpPr>
          <p:grpSp>
            <p:nvGrpSpPr>
              <p:cNvPr id="45" name="组合 44"/>
              <p:cNvGrpSpPr/>
              <p:nvPr/>
            </p:nvGrpSpPr>
            <p:grpSpPr>
              <a:xfrm>
                <a:off x="6726076" y="4121124"/>
                <a:ext cx="1306985" cy="1329689"/>
                <a:chOff x="6736348" y="1303656"/>
                <a:chExt cx="1306985" cy="1329689"/>
              </a:xfrm>
            </p:grpSpPr>
            <p:sp>
              <p:nvSpPr>
                <p:cNvPr id="32" name="立方体 31"/>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33" name="立方体 32"/>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34" name="立方体 33"/>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35" name="文本框 34"/>
                <p:cNvSpPr txBox="1"/>
                <p:nvPr/>
              </p:nvSpPr>
              <p:spPr>
                <a:xfrm>
                  <a:off x="7176840" y="1917164"/>
                  <a:ext cx="369332" cy="227922"/>
                </a:xfrm>
                <a:prstGeom prst="rect">
                  <a:avLst/>
                </a:prstGeom>
                <a:noFill/>
              </p:spPr>
              <p:txBody>
                <a:bodyPr vert="eaVert" wrap="square" rtlCol="0">
                  <a:noAutofit/>
                </a:bodyPr>
                <a:lstStyle/>
                <a:p>
                  <a:pPr fontAlgn="ctr"/>
                  <a:r>
                    <a:rPr lang="en-US" sz="1200" dirty="0" smtClean="0">
                      <a:latin typeface="Huawei Sans" panose="020C0503030203020204" pitchFamily="34" charset="0"/>
                    </a:rPr>
                    <a:t>...</a:t>
                  </a:r>
                  <a:endParaRPr lang="en-US" altLang="zh-CN" sz="1200" b="1" dirty="0">
                    <a:latin typeface="Huawei Sans" panose="020C0503030203020204" pitchFamily="34" charset="0"/>
                  </a:endParaRPr>
                </a:p>
              </p:txBody>
            </p:sp>
            <p:sp>
              <p:nvSpPr>
                <p:cNvPr id="36" name="文本框 35"/>
                <p:cNvSpPr txBox="1"/>
                <p:nvPr/>
              </p:nvSpPr>
              <p:spPr>
                <a:xfrm>
                  <a:off x="7013821" y="2356346"/>
                  <a:ext cx="700833" cy="276999"/>
                </a:xfrm>
                <a:prstGeom prst="rect">
                  <a:avLst/>
                </a:prstGeom>
                <a:noFill/>
              </p:spPr>
              <p:txBody>
                <a:bodyPr wrap="square" rtlCol="0">
                  <a:noAutofit/>
                </a:bodyPr>
                <a:lstStyle/>
                <a:p>
                  <a:pPr fontAlgn="ctr"/>
                  <a:r>
                    <a:rPr lang="en-US" sz="1200" dirty="0" smtClean="0">
                      <a:latin typeface="Huawei Sans" panose="020C0503030203020204" pitchFamily="34" charset="0"/>
                    </a:rPr>
                    <a:t>Block B</a:t>
                  </a:r>
                  <a:endParaRPr lang="en-US" altLang="zh-CN" sz="1200" dirty="0">
                    <a:latin typeface="Huawei Sans" panose="020C0503030203020204" pitchFamily="34" charset="0"/>
                  </a:endParaRPr>
                </a:p>
              </p:txBody>
            </p:sp>
            <p:sp>
              <p:nvSpPr>
                <p:cNvPr id="37" name="立方体 36"/>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46" name="组合 45"/>
              <p:cNvGrpSpPr/>
              <p:nvPr/>
            </p:nvGrpSpPr>
            <p:grpSpPr>
              <a:xfrm>
                <a:off x="6726076" y="2580923"/>
                <a:ext cx="1306985" cy="1329689"/>
                <a:chOff x="6736348" y="1303656"/>
                <a:chExt cx="1306985" cy="1329689"/>
              </a:xfrm>
            </p:grpSpPr>
            <p:sp>
              <p:nvSpPr>
                <p:cNvPr id="47" name="立方体 46"/>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48" name="立方体 47"/>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49" name="立方体 48"/>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50" name="文本框 49"/>
                <p:cNvSpPr txBox="1"/>
                <p:nvPr/>
              </p:nvSpPr>
              <p:spPr>
                <a:xfrm>
                  <a:off x="7176840" y="1917164"/>
                  <a:ext cx="369332" cy="227922"/>
                </a:xfrm>
                <a:prstGeom prst="rect">
                  <a:avLst/>
                </a:prstGeom>
                <a:noFill/>
              </p:spPr>
              <p:txBody>
                <a:bodyPr vert="eaVert" wrap="square" rtlCol="0">
                  <a:noAutofit/>
                </a:bodyPr>
                <a:lstStyle/>
                <a:p>
                  <a:pPr fontAlgn="ctr"/>
                  <a:r>
                    <a:rPr lang="en-US" sz="1200" dirty="0" smtClean="0">
                      <a:latin typeface="Huawei Sans" panose="020C0503030203020204" pitchFamily="34" charset="0"/>
                    </a:rPr>
                    <a:t>...</a:t>
                  </a:r>
                  <a:endParaRPr lang="en-US" altLang="zh-CN" sz="1200" b="1" dirty="0">
                    <a:latin typeface="Huawei Sans" panose="020C0503030203020204" pitchFamily="34" charset="0"/>
                  </a:endParaRPr>
                </a:p>
              </p:txBody>
            </p:sp>
            <p:sp>
              <p:nvSpPr>
                <p:cNvPr id="51" name="文本框 50"/>
                <p:cNvSpPr txBox="1"/>
                <p:nvPr/>
              </p:nvSpPr>
              <p:spPr>
                <a:xfrm>
                  <a:off x="7013821" y="2356346"/>
                  <a:ext cx="694421" cy="276999"/>
                </a:xfrm>
                <a:prstGeom prst="rect">
                  <a:avLst/>
                </a:prstGeom>
                <a:noFill/>
              </p:spPr>
              <p:txBody>
                <a:bodyPr wrap="square" rtlCol="0">
                  <a:noAutofit/>
                </a:bodyPr>
                <a:lstStyle/>
                <a:p>
                  <a:pPr fontAlgn="ctr"/>
                  <a:r>
                    <a:rPr lang="en-US" sz="1200" dirty="0" smtClean="0">
                      <a:latin typeface="Huawei Sans" panose="020C0503030203020204" pitchFamily="34" charset="0"/>
                    </a:rPr>
                    <a:t>Block 2</a:t>
                  </a:r>
                  <a:endParaRPr lang="en-US" altLang="zh-CN" sz="1200" dirty="0">
                    <a:latin typeface="Huawei Sans" panose="020C0503030203020204" pitchFamily="34" charset="0"/>
                  </a:endParaRPr>
                </a:p>
              </p:txBody>
            </p:sp>
            <p:sp>
              <p:nvSpPr>
                <p:cNvPr id="52" name="立方体 51"/>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53" name="组合 52"/>
              <p:cNvGrpSpPr/>
              <p:nvPr/>
            </p:nvGrpSpPr>
            <p:grpSpPr>
              <a:xfrm>
                <a:off x="6726076" y="1298792"/>
                <a:ext cx="1306985" cy="1329689"/>
                <a:chOff x="6736348" y="1303656"/>
                <a:chExt cx="1306985" cy="1329689"/>
              </a:xfrm>
            </p:grpSpPr>
            <p:sp>
              <p:nvSpPr>
                <p:cNvPr id="54" name="立方体 53"/>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55" name="立方体 54"/>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56" name="立方体 55"/>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57" name="文本框 56"/>
                <p:cNvSpPr txBox="1"/>
                <p:nvPr/>
              </p:nvSpPr>
              <p:spPr>
                <a:xfrm>
                  <a:off x="7176840" y="1917164"/>
                  <a:ext cx="369332" cy="227922"/>
                </a:xfrm>
                <a:prstGeom prst="rect">
                  <a:avLst/>
                </a:prstGeom>
                <a:noFill/>
              </p:spPr>
              <p:txBody>
                <a:bodyPr vert="eaVert" wrap="square" rtlCol="0">
                  <a:noAutofit/>
                </a:bodyPr>
                <a:lstStyle/>
                <a:p>
                  <a:pPr fontAlgn="ctr"/>
                  <a:r>
                    <a:rPr lang="en-US" sz="1200" dirty="0" smtClean="0">
                      <a:latin typeface="Huawei Sans" panose="020C0503030203020204" pitchFamily="34" charset="0"/>
                    </a:rPr>
                    <a:t>...</a:t>
                  </a:r>
                  <a:endParaRPr lang="en-US" altLang="zh-CN" sz="1200" b="1" dirty="0">
                    <a:latin typeface="Huawei Sans" panose="020C0503030203020204" pitchFamily="34" charset="0"/>
                  </a:endParaRPr>
                </a:p>
              </p:txBody>
            </p:sp>
            <p:sp>
              <p:nvSpPr>
                <p:cNvPr id="58" name="文本框 57"/>
                <p:cNvSpPr txBox="1"/>
                <p:nvPr/>
              </p:nvSpPr>
              <p:spPr>
                <a:xfrm>
                  <a:off x="7013821" y="2356346"/>
                  <a:ext cx="694421" cy="276999"/>
                </a:xfrm>
                <a:prstGeom prst="rect">
                  <a:avLst/>
                </a:prstGeom>
                <a:noFill/>
              </p:spPr>
              <p:txBody>
                <a:bodyPr wrap="square" rtlCol="0">
                  <a:noAutofit/>
                </a:bodyPr>
                <a:lstStyle/>
                <a:p>
                  <a:pPr fontAlgn="ctr"/>
                  <a:r>
                    <a:rPr lang="en-US" sz="1200" dirty="0" smtClean="0">
                      <a:latin typeface="Huawei Sans" panose="020C0503030203020204" pitchFamily="34" charset="0"/>
                    </a:rPr>
                    <a:t>Block 0</a:t>
                  </a:r>
                  <a:endParaRPr lang="en-US" altLang="zh-CN" sz="1200" dirty="0">
                    <a:latin typeface="Huawei Sans" panose="020C0503030203020204" pitchFamily="34" charset="0"/>
                  </a:endParaRPr>
                </a:p>
              </p:txBody>
            </p:sp>
            <p:sp>
              <p:nvSpPr>
                <p:cNvPr id="59" name="立方体 58"/>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sp>
            <p:nvSpPr>
              <p:cNvPr id="60" name="文本框 59"/>
              <p:cNvSpPr txBox="1"/>
              <p:nvPr/>
            </p:nvSpPr>
            <p:spPr>
              <a:xfrm>
                <a:off x="7219663" y="3902762"/>
                <a:ext cx="400110" cy="227922"/>
              </a:xfrm>
              <a:prstGeom prst="rect">
                <a:avLst/>
              </a:prstGeom>
              <a:noFill/>
            </p:spPr>
            <p:txBody>
              <a:bodyPr vert="eaVert" wrap="square" rtlCol="0">
                <a:noAutofit/>
              </a:bodyPr>
              <a:lstStyle/>
              <a:p>
                <a:pPr fontAlgn="ctr"/>
                <a:r>
                  <a:rPr lang="en-US" sz="1400" dirty="0" smtClean="0">
                    <a:latin typeface="Huawei Sans" panose="020C0503030203020204" pitchFamily="34" charset="0"/>
                  </a:rPr>
                  <a:t>...</a:t>
                </a:r>
                <a:endParaRPr lang="en-US" altLang="zh-CN" sz="1400" b="1" dirty="0">
                  <a:latin typeface="Huawei Sans" panose="020C0503030203020204" pitchFamily="34" charset="0"/>
                </a:endParaRPr>
              </a:p>
            </p:txBody>
          </p:sp>
          <p:sp>
            <p:nvSpPr>
              <p:cNvPr id="61" name="立方体 60"/>
              <p:cNvSpPr/>
              <p:nvPr/>
            </p:nvSpPr>
            <p:spPr>
              <a:xfrm>
                <a:off x="6726076" y="5467886"/>
                <a:ext cx="1306985" cy="261120"/>
              </a:xfrm>
              <a:prstGeom prst="cube">
                <a:avLst>
                  <a:gd name="adj" fmla="val 1822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Register</a:t>
                </a:r>
                <a:endParaRPr lang="en-US" altLang="zh-CN" sz="1200" dirty="0">
                  <a:solidFill>
                    <a:schemeClr val="tx1"/>
                  </a:solidFill>
                  <a:latin typeface="Huawei Sans" panose="020C0503030203020204" pitchFamily="34" charset="0"/>
                </a:endParaRPr>
              </a:p>
            </p:txBody>
          </p:sp>
          <p:sp>
            <p:nvSpPr>
              <p:cNvPr id="62" name="文本框 61"/>
              <p:cNvSpPr txBox="1"/>
              <p:nvPr/>
            </p:nvSpPr>
            <p:spPr>
              <a:xfrm>
                <a:off x="6977222" y="5723606"/>
                <a:ext cx="867545" cy="461665"/>
              </a:xfrm>
              <a:prstGeom prst="rect">
                <a:avLst/>
              </a:prstGeom>
              <a:noFill/>
            </p:spPr>
            <p:txBody>
              <a:bodyPr wrap="square" rtlCol="0">
                <a:noAutofit/>
              </a:bodyPr>
              <a:lstStyle/>
              <a:p>
                <a:pPr algn="ctr" fontAlgn="ctr"/>
                <a:r>
                  <a:rPr lang="en-US" sz="1200" dirty="0" smtClean="0">
                    <a:latin typeface="Huawei Sans" panose="020C0503030203020204" pitchFamily="34" charset="0"/>
                  </a:rPr>
                  <a:t>Plane</a:t>
                </a:r>
              </a:p>
              <a:p>
                <a:pPr algn="ctr" fontAlgn="ctr"/>
                <a:r>
                  <a:rPr lang="en-US" sz="1200" dirty="0" smtClean="0">
                    <a:latin typeface="Huawei Sans" panose="020C0503030203020204" pitchFamily="34" charset="0"/>
                  </a:rPr>
                  <a:t>Address 0</a:t>
                </a:r>
                <a:endParaRPr lang="en-US" altLang="zh-CN" sz="1200" dirty="0">
                  <a:latin typeface="Huawei Sans" panose="020C0503030203020204" pitchFamily="34" charset="0"/>
                </a:endParaRPr>
              </a:p>
            </p:txBody>
          </p:sp>
        </p:grpSp>
        <p:grpSp>
          <p:nvGrpSpPr>
            <p:cNvPr id="64" name="组合 63"/>
            <p:cNvGrpSpPr/>
            <p:nvPr/>
          </p:nvGrpSpPr>
          <p:grpSpPr>
            <a:xfrm>
              <a:off x="9238497" y="1329054"/>
              <a:ext cx="1306985" cy="4886479"/>
              <a:chOff x="6726076" y="1298792"/>
              <a:chExt cx="1306985" cy="4886479"/>
            </a:xfrm>
          </p:grpSpPr>
          <p:grpSp>
            <p:nvGrpSpPr>
              <p:cNvPr id="65" name="组合 64"/>
              <p:cNvGrpSpPr/>
              <p:nvPr/>
            </p:nvGrpSpPr>
            <p:grpSpPr>
              <a:xfrm>
                <a:off x="6726076" y="4121124"/>
                <a:ext cx="1306985" cy="1329689"/>
                <a:chOff x="6736348" y="1303656"/>
                <a:chExt cx="1306985" cy="1329689"/>
              </a:xfrm>
            </p:grpSpPr>
            <p:sp>
              <p:nvSpPr>
                <p:cNvPr id="83" name="立方体 82"/>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84" name="立方体 83"/>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85" name="立方体 84"/>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86" name="文本框 85"/>
                <p:cNvSpPr txBox="1"/>
                <p:nvPr/>
              </p:nvSpPr>
              <p:spPr>
                <a:xfrm>
                  <a:off x="7176840" y="1917164"/>
                  <a:ext cx="369332" cy="227922"/>
                </a:xfrm>
                <a:prstGeom prst="rect">
                  <a:avLst/>
                </a:prstGeom>
                <a:noFill/>
              </p:spPr>
              <p:txBody>
                <a:bodyPr vert="eaVert" wrap="square" rtlCol="0">
                  <a:noAutofit/>
                </a:bodyPr>
                <a:lstStyle/>
                <a:p>
                  <a:pPr fontAlgn="ctr"/>
                  <a:r>
                    <a:rPr lang="en-US" sz="1200" dirty="0" smtClean="0">
                      <a:latin typeface="Huawei Sans" panose="020C0503030203020204" pitchFamily="34" charset="0"/>
                    </a:rPr>
                    <a:t>...</a:t>
                  </a:r>
                  <a:endParaRPr lang="en-US" altLang="zh-CN" sz="1200" b="1" dirty="0">
                    <a:latin typeface="Huawei Sans" panose="020C0503030203020204" pitchFamily="34" charset="0"/>
                  </a:endParaRPr>
                </a:p>
              </p:txBody>
            </p:sp>
            <p:sp>
              <p:nvSpPr>
                <p:cNvPr id="87" name="文本框 86"/>
                <p:cNvSpPr txBox="1"/>
                <p:nvPr/>
              </p:nvSpPr>
              <p:spPr>
                <a:xfrm>
                  <a:off x="6955763" y="2356346"/>
                  <a:ext cx="875561" cy="276999"/>
                </a:xfrm>
                <a:prstGeom prst="rect">
                  <a:avLst/>
                </a:prstGeom>
                <a:noFill/>
              </p:spPr>
              <p:txBody>
                <a:bodyPr wrap="square" rtlCol="0">
                  <a:noAutofit/>
                </a:bodyPr>
                <a:lstStyle/>
                <a:p>
                  <a:pPr fontAlgn="ctr"/>
                  <a:r>
                    <a:rPr lang="en-US" sz="1200" dirty="0" smtClean="0">
                      <a:latin typeface="Huawei Sans" panose="020C0503030203020204" pitchFamily="34" charset="0"/>
                    </a:rPr>
                    <a:t>Block B+1</a:t>
                  </a:r>
                  <a:endParaRPr lang="en-US" altLang="zh-CN" sz="1200" dirty="0">
                    <a:latin typeface="Huawei Sans" panose="020C0503030203020204" pitchFamily="34" charset="0"/>
                  </a:endParaRPr>
                </a:p>
              </p:txBody>
            </p:sp>
            <p:sp>
              <p:nvSpPr>
                <p:cNvPr id="88" name="立方体 87"/>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66" name="组合 65"/>
              <p:cNvGrpSpPr/>
              <p:nvPr/>
            </p:nvGrpSpPr>
            <p:grpSpPr>
              <a:xfrm>
                <a:off x="6726076" y="2580923"/>
                <a:ext cx="1306985" cy="1329689"/>
                <a:chOff x="6736348" y="1303656"/>
                <a:chExt cx="1306985" cy="1329689"/>
              </a:xfrm>
            </p:grpSpPr>
            <p:sp>
              <p:nvSpPr>
                <p:cNvPr id="77" name="立方体 76"/>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78" name="立方体 77"/>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79" name="立方体 78"/>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80" name="文本框 79"/>
                <p:cNvSpPr txBox="1"/>
                <p:nvPr/>
              </p:nvSpPr>
              <p:spPr>
                <a:xfrm>
                  <a:off x="7176840" y="1917164"/>
                  <a:ext cx="369332" cy="227922"/>
                </a:xfrm>
                <a:prstGeom prst="rect">
                  <a:avLst/>
                </a:prstGeom>
                <a:noFill/>
              </p:spPr>
              <p:txBody>
                <a:bodyPr vert="eaVert" wrap="square" rtlCol="0">
                  <a:noAutofit/>
                </a:bodyPr>
                <a:lstStyle/>
                <a:p>
                  <a:pPr fontAlgn="ctr"/>
                  <a:r>
                    <a:rPr lang="en-US" sz="1200" dirty="0" smtClean="0">
                      <a:latin typeface="Huawei Sans" panose="020C0503030203020204" pitchFamily="34" charset="0"/>
                    </a:rPr>
                    <a:t>...</a:t>
                  </a:r>
                  <a:endParaRPr lang="en-US" altLang="zh-CN" sz="1200" b="1" dirty="0">
                    <a:latin typeface="Huawei Sans" panose="020C0503030203020204" pitchFamily="34" charset="0"/>
                  </a:endParaRPr>
                </a:p>
              </p:txBody>
            </p:sp>
            <p:sp>
              <p:nvSpPr>
                <p:cNvPr id="81" name="文本框 80"/>
                <p:cNvSpPr txBox="1"/>
                <p:nvPr/>
              </p:nvSpPr>
              <p:spPr>
                <a:xfrm>
                  <a:off x="7013821" y="2356346"/>
                  <a:ext cx="694421" cy="276999"/>
                </a:xfrm>
                <a:prstGeom prst="rect">
                  <a:avLst/>
                </a:prstGeom>
                <a:noFill/>
              </p:spPr>
              <p:txBody>
                <a:bodyPr wrap="square" rtlCol="0">
                  <a:noAutofit/>
                </a:bodyPr>
                <a:lstStyle/>
                <a:p>
                  <a:pPr fontAlgn="ctr"/>
                  <a:r>
                    <a:rPr lang="en-US" sz="1200" dirty="0" smtClean="0">
                      <a:latin typeface="Huawei Sans" panose="020C0503030203020204" pitchFamily="34" charset="0"/>
                    </a:rPr>
                    <a:t>Block 3</a:t>
                  </a:r>
                  <a:endParaRPr lang="en-US" altLang="zh-CN" sz="1200" dirty="0">
                    <a:latin typeface="Huawei Sans" panose="020C0503030203020204" pitchFamily="34" charset="0"/>
                  </a:endParaRPr>
                </a:p>
              </p:txBody>
            </p:sp>
            <p:sp>
              <p:nvSpPr>
                <p:cNvPr id="82" name="立方体 81"/>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grpSp>
            <p:nvGrpSpPr>
              <p:cNvPr id="67" name="组合 66"/>
              <p:cNvGrpSpPr/>
              <p:nvPr/>
            </p:nvGrpSpPr>
            <p:grpSpPr>
              <a:xfrm>
                <a:off x="6726076" y="1298792"/>
                <a:ext cx="1306985" cy="1329689"/>
                <a:chOff x="6736348" y="1303656"/>
                <a:chExt cx="1306985" cy="1329689"/>
              </a:xfrm>
            </p:grpSpPr>
            <p:sp>
              <p:nvSpPr>
                <p:cNvPr id="71" name="立方体 70"/>
                <p:cNvSpPr/>
                <p:nvPr/>
              </p:nvSpPr>
              <p:spPr>
                <a:xfrm>
                  <a:off x="6736348" y="1303656"/>
                  <a:ext cx="1306985" cy="1302594"/>
                </a:xfrm>
                <a:prstGeom prst="cube">
                  <a:avLst>
                    <a:gd name="adj" fmla="val 438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200" dirty="0">
                    <a:latin typeface="Huawei Sans" panose="020C0503030203020204" pitchFamily="34" charset="0"/>
                  </a:endParaRPr>
                </a:p>
              </p:txBody>
            </p:sp>
            <p:sp>
              <p:nvSpPr>
                <p:cNvPr id="72" name="立方体 71"/>
                <p:cNvSpPr/>
                <p:nvPr/>
              </p:nvSpPr>
              <p:spPr>
                <a:xfrm>
                  <a:off x="6815129" y="1678207"/>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1</a:t>
                  </a:r>
                  <a:endParaRPr lang="en-US" altLang="zh-CN" sz="1200" dirty="0">
                    <a:solidFill>
                      <a:schemeClr val="tx1"/>
                    </a:solidFill>
                    <a:latin typeface="Huawei Sans" panose="020C0503030203020204" pitchFamily="34" charset="0"/>
                  </a:endParaRPr>
                </a:p>
              </p:txBody>
            </p:sp>
            <p:sp>
              <p:nvSpPr>
                <p:cNvPr id="73" name="立方体 72"/>
                <p:cNvSpPr/>
                <p:nvPr/>
              </p:nvSpPr>
              <p:spPr>
                <a:xfrm>
                  <a:off x="6815129" y="1392825"/>
                  <a:ext cx="1052303" cy="272945"/>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0</a:t>
                  </a:r>
                  <a:endParaRPr lang="en-US" altLang="zh-CN" sz="1200" dirty="0">
                    <a:solidFill>
                      <a:schemeClr val="tx1"/>
                    </a:solidFill>
                    <a:latin typeface="Huawei Sans" panose="020C0503030203020204" pitchFamily="34" charset="0"/>
                  </a:endParaRPr>
                </a:p>
              </p:txBody>
            </p:sp>
            <p:sp>
              <p:nvSpPr>
                <p:cNvPr id="74" name="文本框 73"/>
                <p:cNvSpPr txBox="1"/>
                <p:nvPr/>
              </p:nvSpPr>
              <p:spPr>
                <a:xfrm>
                  <a:off x="7176840" y="1917164"/>
                  <a:ext cx="369332" cy="227922"/>
                </a:xfrm>
                <a:prstGeom prst="rect">
                  <a:avLst/>
                </a:prstGeom>
                <a:noFill/>
              </p:spPr>
              <p:txBody>
                <a:bodyPr vert="eaVert" wrap="square" rtlCol="0">
                  <a:noAutofit/>
                </a:bodyPr>
                <a:lstStyle/>
                <a:p>
                  <a:pPr fontAlgn="ctr"/>
                  <a:r>
                    <a:rPr lang="en-US" sz="1200" dirty="0" smtClean="0">
                      <a:latin typeface="Huawei Sans" panose="020C0503030203020204" pitchFamily="34" charset="0"/>
                    </a:rPr>
                    <a:t>...</a:t>
                  </a:r>
                  <a:endParaRPr lang="en-US" altLang="zh-CN" sz="1200" b="1" dirty="0">
                    <a:latin typeface="Huawei Sans" panose="020C0503030203020204" pitchFamily="34" charset="0"/>
                  </a:endParaRPr>
                </a:p>
              </p:txBody>
            </p:sp>
            <p:sp>
              <p:nvSpPr>
                <p:cNvPr id="75" name="文本框 74"/>
                <p:cNvSpPr txBox="1"/>
                <p:nvPr/>
              </p:nvSpPr>
              <p:spPr>
                <a:xfrm>
                  <a:off x="7013821" y="2356346"/>
                  <a:ext cx="694421" cy="276999"/>
                </a:xfrm>
                <a:prstGeom prst="rect">
                  <a:avLst/>
                </a:prstGeom>
                <a:noFill/>
              </p:spPr>
              <p:txBody>
                <a:bodyPr wrap="square" rtlCol="0">
                  <a:noAutofit/>
                </a:bodyPr>
                <a:lstStyle/>
                <a:p>
                  <a:pPr fontAlgn="ctr"/>
                  <a:r>
                    <a:rPr lang="en-US" sz="1200" dirty="0" smtClean="0">
                      <a:latin typeface="Huawei Sans" panose="020C0503030203020204" pitchFamily="34" charset="0"/>
                    </a:rPr>
                    <a:t>Block 1</a:t>
                  </a:r>
                  <a:endParaRPr lang="en-US" altLang="zh-CN" sz="1200" dirty="0">
                    <a:latin typeface="Huawei Sans" panose="020C0503030203020204" pitchFamily="34" charset="0"/>
                  </a:endParaRPr>
                </a:p>
              </p:txBody>
            </p:sp>
            <p:sp>
              <p:nvSpPr>
                <p:cNvPr id="76" name="立方体 75"/>
                <p:cNvSpPr/>
                <p:nvPr/>
              </p:nvSpPr>
              <p:spPr>
                <a:xfrm>
                  <a:off x="6815128" y="2103785"/>
                  <a:ext cx="1052303" cy="261120"/>
                </a:xfrm>
                <a:prstGeom prst="cube">
                  <a:avLst>
                    <a:gd name="adj" fmla="val 18223"/>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P</a:t>
                  </a:r>
                  <a:endParaRPr lang="en-US" altLang="zh-CN" sz="1200" dirty="0">
                    <a:solidFill>
                      <a:schemeClr val="tx1"/>
                    </a:solidFill>
                    <a:latin typeface="Huawei Sans" panose="020C0503030203020204" pitchFamily="34" charset="0"/>
                  </a:endParaRPr>
                </a:p>
              </p:txBody>
            </p:sp>
          </p:grpSp>
          <p:sp>
            <p:nvSpPr>
              <p:cNvPr id="68" name="文本框 67"/>
              <p:cNvSpPr txBox="1"/>
              <p:nvPr/>
            </p:nvSpPr>
            <p:spPr>
              <a:xfrm>
                <a:off x="7219663" y="3902762"/>
                <a:ext cx="400110" cy="227922"/>
              </a:xfrm>
              <a:prstGeom prst="rect">
                <a:avLst/>
              </a:prstGeom>
              <a:noFill/>
            </p:spPr>
            <p:txBody>
              <a:bodyPr vert="eaVert" wrap="square" rtlCol="0">
                <a:noAutofit/>
              </a:bodyPr>
              <a:lstStyle/>
              <a:p>
                <a:pPr fontAlgn="ctr"/>
                <a:r>
                  <a:rPr lang="en-US" sz="1400" dirty="0" smtClean="0">
                    <a:latin typeface="Huawei Sans" panose="020C0503030203020204" pitchFamily="34" charset="0"/>
                  </a:rPr>
                  <a:t>...</a:t>
                </a:r>
                <a:endParaRPr lang="en-US" altLang="zh-CN" sz="1400" b="1" dirty="0">
                  <a:latin typeface="Huawei Sans" panose="020C0503030203020204" pitchFamily="34" charset="0"/>
                </a:endParaRPr>
              </a:p>
            </p:txBody>
          </p:sp>
          <p:sp>
            <p:nvSpPr>
              <p:cNvPr id="69" name="立方体 68"/>
              <p:cNvSpPr/>
              <p:nvPr/>
            </p:nvSpPr>
            <p:spPr>
              <a:xfrm>
                <a:off x="6726076" y="5467886"/>
                <a:ext cx="1306985" cy="261120"/>
              </a:xfrm>
              <a:prstGeom prst="cube">
                <a:avLst>
                  <a:gd name="adj" fmla="val 18223"/>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solidFill>
                      <a:schemeClr val="tx1"/>
                    </a:solidFill>
                    <a:latin typeface="Huawei Sans" panose="020C0503030203020204" pitchFamily="34" charset="0"/>
                  </a:rPr>
                  <a:t>Page Register</a:t>
                </a:r>
                <a:endParaRPr lang="en-US" altLang="zh-CN" sz="1200" dirty="0">
                  <a:solidFill>
                    <a:schemeClr val="tx1"/>
                  </a:solidFill>
                  <a:latin typeface="Huawei Sans" panose="020C0503030203020204" pitchFamily="34" charset="0"/>
                </a:endParaRPr>
              </a:p>
            </p:txBody>
          </p:sp>
          <p:sp>
            <p:nvSpPr>
              <p:cNvPr id="70" name="文本框 69"/>
              <p:cNvSpPr txBox="1"/>
              <p:nvPr/>
            </p:nvSpPr>
            <p:spPr>
              <a:xfrm>
                <a:off x="6977222" y="5723606"/>
                <a:ext cx="867546" cy="461665"/>
              </a:xfrm>
              <a:prstGeom prst="rect">
                <a:avLst/>
              </a:prstGeom>
              <a:noFill/>
            </p:spPr>
            <p:txBody>
              <a:bodyPr wrap="square" rtlCol="0">
                <a:noAutofit/>
              </a:bodyPr>
              <a:lstStyle/>
              <a:p>
                <a:pPr algn="ctr" fontAlgn="ctr"/>
                <a:r>
                  <a:rPr lang="en-US" sz="1200" dirty="0" smtClean="0">
                    <a:latin typeface="Huawei Sans" panose="020C0503030203020204" pitchFamily="34" charset="0"/>
                  </a:rPr>
                  <a:t>Plane</a:t>
                </a:r>
              </a:p>
              <a:p>
                <a:pPr algn="ctr" fontAlgn="ctr"/>
                <a:r>
                  <a:rPr lang="en-US" sz="1200" dirty="0" smtClean="0">
                    <a:latin typeface="Huawei Sans" panose="020C0503030203020204" pitchFamily="34" charset="0"/>
                  </a:rPr>
                  <a:t>Address 1</a:t>
                </a:r>
                <a:endParaRPr lang="en-US" altLang="zh-CN" sz="1200" dirty="0">
                  <a:latin typeface="Huawei Sans" panose="020C0503030203020204" pitchFamily="34" charset="0"/>
                </a:endParaRPr>
              </a:p>
            </p:txBody>
          </p:sp>
        </p:grpSp>
        <p:sp>
          <p:nvSpPr>
            <p:cNvPr id="89" name="文本框 88"/>
            <p:cNvSpPr txBox="1"/>
            <p:nvPr/>
          </p:nvSpPr>
          <p:spPr>
            <a:xfrm rot="10800000">
              <a:off x="7191149" y="2873989"/>
              <a:ext cx="461665" cy="1551066"/>
            </a:xfrm>
            <a:prstGeom prst="rect">
              <a:avLst/>
            </a:prstGeom>
            <a:noFill/>
          </p:spPr>
          <p:txBody>
            <a:bodyPr vert="eaVert" wrap="square" rtlCol="0">
              <a:noAutofit/>
            </a:bodyPr>
            <a:lstStyle/>
            <a:p>
              <a:pPr fontAlgn="ctr"/>
              <a:r>
                <a:rPr lang="en-US" dirty="0" smtClean="0">
                  <a:latin typeface="Huawei Sans" panose="020C0503030203020204" pitchFamily="34" charset="0"/>
                </a:rPr>
                <a:t>Logical Unit 0</a:t>
              </a: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28272833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26"/>
          <p:cNvSpPr>
            <a:spLocks noGrp="1"/>
          </p:cNvSpPr>
          <p:nvPr>
            <p:ph type="title"/>
          </p:nvPr>
        </p:nvSpPr>
        <p:spPr/>
        <p:txBody>
          <a:bodyPr wrap="square">
            <a:noAutofit/>
          </a:bodyPr>
          <a:lstStyle/>
          <a:p>
            <a:r>
              <a:rPr lang="en-US" dirty="0" smtClean="0">
                <a:latin typeface="Huawei Sans" panose="020C0503030203020204" pitchFamily="34" charset="0"/>
              </a:rPr>
              <a:t>SLC, MLC, TLC, and QLC</a:t>
            </a:r>
            <a:endParaRPr lang="en-US" altLang="zh-CN" dirty="0">
              <a:latin typeface="Huawei Sans" panose="020C0503030203020204" pitchFamily="34" charset="0"/>
            </a:endParaRPr>
          </a:p>
        </p:txBody>
      </p:sp>
      <p:grpSp>
        <p:nvGrpSpPr>
          <p:cNvPr id="15" name="组合 14"/>
          <p:cNvGrpSpPr/>
          <p:nvPr/>
        </p:nvGrpSpPr>
        <p:grpSpPr>
          <a:xfrm>
            <a:off x="6663320" y="1258077"/>
            <a:ext cx="1834060" cy="1807812"/>
            <a:chOff x="7447963" y="1894552"/>
            <a:chExt cx="1834060" cy="1807812"/>
          </a:xfrm>
        </p:grpSpPr>
        <p:sp>
          <p:nvSpPr>
            <p:cNvPr id="6" name="圆柱形 5"/>
            <p:cNvSpPr/>
            <p:nvPr/>
          </p:nvSpPr>
          <p:spPr>
            <a:xfrm>
              <a:off x="7447963" y="3426108"/>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000</a:t>
              </a:r>
              <a:endParaRPr lang="en-US" altLang="zh-CN" sz="1400" dirty="0">
                <a:latin typeface="Huawei Sans" panose="020C0503030203020204" pitchFamily="34" charset="0"/>
              </a:endParaRPr>
            </a:p>
          </p:txBody>
        </p:sp>
        <p:sp>
          <p:nvSpPr>
            <p:cNvPr id="8" name="圆柱形 7"/>
            <p:cNvSpPr/>
            <p:nvPr/>
          </p:nvSpPr>
          <p:spPr>
            <a:xfrm>
              <a:off x="7447963" y="3217531"/>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001</a:t>
              </a:r>
              <a:endParaRPr lang="en-US" altLang="zh-CN" sz="1400" dirty="0">
                <a:latin typeface="Huawei Sans" panose="020C0503030203020204" pitchFamily="34" charset="0"/>
              </a:endParaRPr>
            </a:p>
          </p:txBody>
        </p:sp>
        <p:sp>
          <p:nvSpPr>
            <p:cNvPr id="9" name="圆柱形 8"/>
            <p:cNvSpPr/>
            <p:nvPr/>
          </p:nvSpPr>
          <p:spPr>
            <a:xfrm>
              <a:off x="7447963" y="2992614"/>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010</a:t>
              </a:r>
              <a:endParaRPr lang="en-US" altLang="zh-CN" sz="1400" dirty="0">
                <a:latin typeface="Huawei Sans" panose="020C0503030203020204" pitchFamily="34" charset="0"/>
              </a:endParaRPr>
            </a:p>
          </p:txBody>
        </p:sp>
        <p:sp>
          <p:nvSpPr>
            <p:cNvPr id="10" name="圆柱形 9"/>
            <p:cNvSpPr/>
            <p:nvPr/>
          </p:nvSpPr>
          <p:spPr>
            <a:xfrm>
              <a:off x="7447963" y="2767116"/>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011</a:t>
              </a:r>
              <a:endParaRPr lang="en-US" altLang="zh-CN" sz="1400" dirty="0">
                <a:latin typeface="Huawei Sans" panose="020C0503030203020204" pitchFamily="34" charset="0"/>
              </a:endParaRPr>
            </a:p>
          </p:txBody>
        </p:sp>
        <p:sp>
          <p:nvSpPr>
            <p:cNvPr id="11" name="圆柱形 10"/>
            <p:cNvSpPr/>
            <p:nvPr/>
          </p:nvSpPr>
          <p:spPr>
            <a:xfrm>
              <a:off x="7447963" y="2550369"/>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100</a:t>
              </a:r>
              <a:endParaRPr lang="en-US" altLang="zh-CN" sz="1400" dirty="0">
                <a:latin typeface="Huawei Sans" panose="020C0503030203020204" pitchFamily="34" charset="0"/>
              </a:endParaRPr>
            </a:p>
          </p:txBody>
        </p:sp>
        <p:sp>
          <p:nvSpPr>
            <p:cNvPr id="12" name="圆柱形 11"/>
            <p:cNvSpPr/>
            <p:nvPr/>
          </p:nvSpPr>
          <p:spPr>
            <a:xfrm>
              <a:off x="7447963" y="2333622"/>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101</a:t>
              </a:r>
              <a:endParaRPr lang="en-US" altLang="zh-CN" sz="1400" dirty="0">
                <a:latin typeface="Huawei Sans" panose="020C0503030203020204" pitchFamily="34" charset="0"/>
              </a:endParaRPr>
            </a:p>
          </p:txBody>
        </p:sp>
        <p:sp>
          <p:nvSpPr>
            <p:cNvPr id="13" name="圆柱形 12"/>
            <p:cNvSpPr/>
            <p:nvPr/>
          </p:nvSpPr>
          <p:spPr>
            <a:xfrm>
              <a:off x="7447963" y="2111590"/>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110</a:t>
              </a:r>
              <a:endParaRPr lang="en-US" altLang="zh-CN" sz="1400" dirty="0">
                <a:latin typeface="Huawei Sans" panose="020C0503030203020204" pitchFamily="34" charset="0"/>
              </a:endParaRPr>
            </a:p>
          </p:txBody>
        </p:sp>
        <p:sp>
          <p:nvSpPr>
            <p:cNvPr id="14" name="圆柱形 13"/>
            <p:cNvSpPr/>
            <p:nvPr/>
          </p:nvSpPr>
          <p:spPr>
            <a:xfrm>
              <a:off x="7447963" y="1894552"/>
              <a:ext cx="1834060" cy="276256"/>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400" dirty="0" smtClean="0">
                  <a:latin typeface="Huawei Sans" panose="020C0503030203020204" pitchFamily="34" charset="0"/>
                </a:rPr>
                <a:t>111</a:t>
              </a:r>
              <a:endParaRPr lang="en-US" altLang="zh-CN" sz="1400" dirty="0">
                <a:latin typeface="Huawei Sans" panose="020C0503030203020204" pitchFamily="34" charset="0"/>
              </a:endParaRPr>
            </a:p>
          </p:txBody>
        </p:sp>
      </p:grpSp>
      <p:grpSp>
        <p:nvGrpSpPr>
          <p:cNvPr id="21" name="组合 20"/>
          <p:cNvGrpSpPr/>
          <p:nvPr/>
        </p:nvGrpSpPr>
        <p:grpSpPr>
          <a:xfrm>
            <a:off x="3691789" y="1268606"/>
            <a:ext cx="1834060" cy="1819799"/>
            <a:chOff x="4718309" y="1882564"/>
            <a:chExt cx="1834060" cy="1819799"/>
          </a:xfrm>
        </p:grpSpPr>
        <p:sp>
          <p:nvSpPr>
            <p:cNvPr id="16" name="圆柱形 15"/>
            <p:cNvSpPr/>
            <p:nvPr/>
          </p:nvSpPr>
          <p:spPr>
            <a:xfrm>
              <a:off x="4718309" y="3189055"/>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latin typeface="Huawei Sans" panose="020C0503030203020204" pitchFamily="34" charset="0"/>
                </a:rPr>
                <a:t>00</a:t>
              </a:r>
              <a:endParaRPr lang="en-US" altLang="zh-CN" dirty="0">
                <a:latin typeface="Huawei Sans" panose="020C0503030203020204" pitchFamily="34" charset="0"/>
              </a:endParaRPr>
            </a:p>
          </p:txBody>
        </p:sp>
        <p:sp>
          <p:nvSpPr>
            <p:cNvPr id="17" name="圆柱形 16"/>
            <p:cNvSpPr/>
            <p:nvPr/>
          </p:nvSpPr>
          <p:spPr>
            <a:xfrm>
              <a:off x="4718309" y="2752196"/>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latin typeface="Huawei Sans" panose="020C0503030203020204" pitchFamily="34" charset="0"/>
                </a:rPr>
                <a:t>01</a:t>
              </a:r>
              <a:endParaRPr lang="en-US" altLang="zh-CN" dirty="0">
                <a:latin typeface="Huawei Sans" panose="020C0503030203020204" pitchFamily="34" charset="0"/>
              </a:endParaRPr>
            </a:p>
          </p:txBody>
        </p:sp>
        <p:sp>
          <p:nvSpPr>
            <p:cNvPr id="18" name="圆柱形 17"/>
            <p:cNvSpPr/>
            <p:nvPr/>
          </p:nvSpPr>
          <p:spPr>
            <a:xfrm>
              <a:off x="4718309" y="2319423"/>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latin typeface="Huawei Sans" panose="020C0503030203020204" pitchFamily="34" charset="0"/>
                </a:rPr>
                <a:t>10</a:t>
              </a:r>
              <a:endParaRPr lang="en-US" altLang="zh-CN" dirty="0">
                <a:latin typeface="Huawei Sans" panose="020C0503030203020204" pitchFamily="34" charset="0"/>
              </a:endParaRPr>
            </a:p>
          </p:txBody>
        </p:sp>
        <p:sp>
          <p:nvSpPr>
            <p:cNvPr id="19" name="圆柱形 18"/>
            <p:cNvSpPr/>
            <p:nvPr/>
          </p:nvSpPr>
          <p:spPr>
            <a:xfrm>
              <a:off x="4718309" y="1882564"/>
              <a:ext cx="1834060" cy="513308"/>
            </a:xfrm>
            <a:prstGeom prst="can">
              <a:avLst>
                <a:gd name="adj" fmla="val 14071"/>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latin typeface="Huawei Sans" panose="020C0503030203020204" pitchFamily="34" charset="0"/>
                </a:rPr>
                <a:t>11</a:t>
              </a:r>
              <a:endParaRPr lang="en-US" altLang="zh-CN" dirty="0">
                <a:latin typeface="Huawei Sans" panose="020C0503030203020204" pitchFamily="34" charset="0"/>
              </a:endParaRPr>
            </a:p>
          </p:txBody>
        </p:sp>
      </p:grpSp>
      <p:grpSp>
        <p:nvGrpSpPr>
          <p:cNvPr id="22" name="组合 21"/>
          <p:cNvGrpSpPr/>
          <p:nvPr/>
        </p:nvGrpSpPr>
        <p:grpSpPr>
          <a:xfrm>
            <a:off x="948141" y="1300485"/>
            <a:ext cx="1834060" cy="1782675"/>
            <a:chOff x="1272376" y="1919688"/>
            <a:chExt cx="1834060" cy="1782675"/>
          </a:xfrm>
        </p:grpSpPr>
        <p:sp>
          <p:nvSpPr>
            <p:cNvPr id="4" name="圆柱形 3"/>
            <p:cNvSpPr/>
            <p:nvPr/>
          </p:nvSpPr>
          <p:spPr>
            <a:xfrm>
              <a:off x="1272376" y="2749985"/>
              <a:ext cx="1834060" cy="952378"/>
            </a:xfrm>
            <a:prstGeom prst="can">
              <a:avLst>
                <a:gd name="adj" fmla="val 1153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latin typeface="Huawei Sans" panose="020C0503030203020204" pitchFamily="34" charset="0"/>
                </a:rPr>
                <a:t>0</a:t>
              </a:r>
              <a:endParaRPr lang="en-US" altLang="zh-CN" dirty="0">
                <a:latin typeface="Huawei Sans" panose="020C0503030203020204" pitchFamily="34" charset="0"/>
              </a:endParaRPr>
            </a:p>
          </p:txBody>
        </p:sp>
        <p:sp>
          <p:nvSpPr>
            <p:cNvPr id="20" name="圆柱形 19"/>
            <p:cNvSpPr/>
            <p:nvPr/>
          </p:nvSpPr>
          <p:spPr>
            <a:xfrm>
              <a:off x="1272376" y="1919688"/>
              <a:ext cx="1834060" cy="952378"/>
            </a:xfrm>
            <a:prstGeom prst="can">
              <a:avLst>
                <a:gd name="adj" fmla="val 11537"/>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latin typeface="Huawei Sans" panose="020C0503030203020204" pitchFamily="34" charset="0"/>
                </a:rPr>
                <a:t>1</a:t>
              </a:r>
              <a:endParaRPr lang="en-US" altLang="zh-CN" dirty="0">
                <a:latin typeface="Huawei Sans" panose="020C0503030203020204" pitchFamily="34" charset="0"/>
              </a:endParaRPr>
            </a:p>
          </p:txBody>
        </p:sp>
      </p:grpSp>
      <p:sp>
        <p:nvSpPr>
          <p:cNvPr id="23" name="文本框 22"/>
          <p:cNvSpPr txBox="1"/>
          <p:nvPr/>
        </p:nvSpPr>
        <p:spPr>
          <a:xfrm>
            <a:off x="1251549" y="3347006"/>
            <a:ext cx="1063112" cy="369332"/>
          </a:xfrm>
          <a:prstGeom prst="rect">
            <a:avLst/>
          </a:prstGeom>
          <a:noFill/>
        </p:spPr>
        <p:txBody>
          <a:bodyPr wrap="square" rtlCol="0">
            <a:noAutofit/>
          </a:bodyPr>
          <a:lstStyle/>
          <a:p>
            <a:pPr fontAlgn="ctr"/>
            <a:r>
              <a:rPr lang="en-US" dirty="0" smtClean="0">
                <a:latin typeface="Huawei Sans" panose="020C0503030203020204" pitchFamily="34" charset="0"/>
              </a:rPr>
              <a:t>SLC-1bit</a:t>
            </a:r>
            <a:endParaRPr lang="en-US" altLang="zh-CN" dirty="0">
              <a:latin typeface="Huawei Sans" panose="020C0503030203020204" pitchFamily="34" charset="0"/>
            </a:endParaRPr>
          </a:p>
        </p:txBody>
      </p:sp>
      <p:sp>
        <p:nvSpPr>
          <p:cNvPr id="24" name="文本框 23"/>
          <p:cNvSpPr txBox="1"/>
          <p:nvPr/>
        </p:nvSpPr>
        <p:spPr>
          <a:xfrm>
            <a:off x="4188063" y="3347006"/>
            <a:ext cx="1154483" cy="369332"/>
          </a:xfrm>
          <a:prstGeom prst="rect">
            <a:avLst/>
          </a:prstGeom>
          <a:noFill/>
        </p:spPr>
        <p:txBody>
          <a:bodyPr wrap="square" rtlCol="0">
            <a:noAutofit/>
          </a:bodyPr>
          <a:lstStyle/>
          <a:p>
            <a:pPr fontAlgn="ctr"/>
            <a:r>
              <a:rPr lang="en-US" dirty="0" smtClean="0">
                <a:latin typeface="Huawei Sans" panose="020C0503030203020204" pitchFamily="34" charset="0"/>
              </a:rPr>
              <a:t>MLC-2bit</a:t>
            </a:r>
            <a:endParaRPr lang="en-US" altLang="zh-CN" dirty="0">
              <a:latin typeface="Huawei Sans" panose="020C0503030203020204" pitchFamily="34" charset="0"/>
            </a:endParaRPr>
          </a:p>
        </p:txBody>
      </p:sp>
      <p:sp>
        <p:nvSpPr>
          <p:cNvPr id="25" name="文本框 24"/>
          <p:cNvSpPr txBox="1"/>
          <p:nvPr/>
        </p:nvSpPr>
        <p:spPr>
          <a:xfrm>
            <a:off x="7045588" y="3328736"/>
            <a:ext cx="1069524" cy="369332"/>
          </a:xfrm>
          <a:prstGeom prst="rect">
            <a:avLst/>
          </a:prstGeom>
          <a:noFill/>
        </p:spPr>
        <p:txBody>
          <a:bodyPr wrap="square" rtlCol="0">
            <a:noAutofit/>
          </a:bodyPr>
          <a:lstStyle/>
          <a:p>
            <a:pPr fontAlgn="ctr"/>
            <a:r>
              <a:rPr lang="en-US" dirty="0" smtClean="0">
                <a:latin typeface="Huawei Sans" panose="020C0503030203020204" pitchFamily="34" charset="0"/>
              </a:rPr>
              <a:t>TLC-3bit</a:t>
            </a:r>
            <a:endParaRPr lang="en-US" altLang="zh-CN" dirty="0">
              <a:latin typeface="Huawei Sans" panose="020C0503030203020204" pitchFamily="34" charset="0"/>
            </a:endParaRPr>
          </a:p>
        </p:txBody>
      </p:sp>
      <p:sp>
        <p:nvSpPr>
          <p:cNvPr id="5" name="文本框 4"/>
          <p:cNvSpPr txBox="1"/>
          <p:nvPr/>
        </p:nvSpPr>
        <p:spPr>
          <a:xfrm>
            <a:off x="731838" y="3716338"/>
            <a:ext cx="2363787" cy="1448831"/>
          </a:xfrm>
          <a:prstGeom prst="rect">
            <a:avLst/>
          </a:prstGeom>
          <a:noFill/>
          <a:ln w="12700">
            <a:solidFill>
              <a:schemeClr val="tx1"/>
            </a:solidFill>
            <a:prstDash val="dash"/>
          </a:ln>
        </p:spPr>
        <p:txBody>
          <a:bodyPr wrap="square" rtlCol="0">
            <a:noAutofit/>
          </a:bodyPr>
          <a:lstStyle/>
          <a:p>
            <a:pPr fontAlgn="ctr"/>
            <a:r>
              <a:rPr lang="en-US" sz="1200" dirty="0" smtClean="0">
                <a:latin typeface="Huawei Sans" panose="020C0503030203020204" pitchFamily="34" charset="0"/>
              </a:rPr>
              <a:t>SLC</a:t>
            </a:r>
          </a:p>
          <a:p>
            <a:pPr marL="180000" indent="-180000" fontAlgn="ctr">
              <a:buFont typeface="+mj-lt"/>
              <a:buAutoNum type="arabicPeriod"/>
            </a:pPr>
            <a:r>
              <a:rPr lang="en-US" sz="1200" dirty="0" smtClean="0">
                <a:latin typeface="Huawei Sans" panose="020C0503030203020204" pitchFamily="34" charset="0"/>
              </a:rPr>
              <a:t>It supports 50,000 to 100,000 P/E cycles, providing the best reliability.</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The storage capacity is small.</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The cost is the highest.</a:t>
            </a:r>
            <a:endParaRPr lang="en-US" altLang="zh-CN" sz="1200" dirty="0">
              <a:latin typeface="Huawei Sans" panose="020C0503030203020204" pitchFamily="34" charset="0"/>
            </a:endParaRPr>
          </a:p>
        </p:txBody>
      </p:sp>
      <p:sp>
        <p:nvSpPr>
          <p:cNvPr id="26" name="文本框 25"/>
          <p:cNvSpPr txBox="1"/>
          <p:nvPr/>
        </p:nvSpPr>
        <p:spPr>
          <a:xfrm>
            <a:off x="3453669" y="3716337"/>
            <a:ext cx="2642331" cy="1448831"/>
          </a:xfrm>
          <a:prstGeom prst="rect">
            <a:avLst/>
          </a:prstGeom>
          <a:noFill/>
          <a:ln w="12700">
            <a:solidFill>
              <a:schemeClr val="tx1"/>
            </a:solidFill>
            <a:prstDash val="dash"/>
          </a:ln>
        </p:spPr>
        <p:txBody>
          <a:bodyPr wrap="square" rtlCol="0">
            <a:noAutofit/>
          </a:bodyPr>
          <a:lstStyle/>
          <a:p>
            <a:pPr fontAlgn="ctr"/>
            <a:r>
              <a:rPr lang="en-US" sz="1200" dirty="0" smtClean="0">
                <a:latin typeface="Huawei Sans" panose="020C0503030203020204" pitchFamily="34" charset="0"/>
              </a:rPr>
              <a:t>MLC</a:t>
            </a:r>
          </a:p>
          <a:p>
            <a:pPr marL="180000" indent="-180000" fontAlgn="ctr">
              <a:buFont typeface="+mj-lt"/>
              <a:buAutoNum type="arabicPeriod"/>
            </a:pPr>
            <a:r>
              <a:rPr lang="en-US" sz="1200" dirty="0" smtClean="0">
                <a:latin typeface="Huawei Sans" panose="020C0503030203020204" pitchFamily="34" charset="0"/>
              </a:rPr>
              <a:t>It supports about 3,000 P/E cycles.</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It is slower than SLC.</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The storage capacity is relatively large.</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The price is relatively low.</a:t>
            </a:r>
            <a:endParaRPr lang="en-US" altLang="zh-CN" sz="1200" dirty="0">
              <a:latin typeface="Huawei Sans" panose="020C0503030203020204" pitchFamily="34" charset="0"/>
            </a:endParaRPr>
          </a:p>
        </p:txBody>
      </p:sp>
      <p:sp>
        <p:nvSpPr>
          <p:cNvPr id="28" name="文本框 27"/>
          <p:cNvSpPr txBox="1"/>
          <p:nvPr/>
        </p:nvSpPr>
        <p:spPr>
          <a:xfrm>
            <a:off x="6329680" y="3716338"/>
            <a:ext cx="2702560" cy="1951037"/>
          </a:xfrm>
          <a:prstGeom prst="rect">
            <a:avLst/>
          </a:prstGeom>
          <a:noFill/>
          <a:ln w="12700">
            <a:solidFill>
              <a:schemeClr val="tx1"/>
            </a:solidFill>
            <a:prstDash val="dash"/>
          </a:ln>
        </p:spPr>
        <p:txBody>
          <a:bodyPr wrap="square" rtlCol="0">
            <a:noAutofit/>
          </a:bodyPr>
          <a:lstStyle/>
          <a:p>
            <a:pPr fontAlgn="ctr"/>
            <a:r>
              <a:rPr lang="en-US" sz="1200" dirty="0" smtClean="0">
                <a:latin typeface="Huawei Sans" panose="020C0503030203020204" pitchFamily="34" charset="0"/>
              </a:rPr>
              <a:t>TLC</a:t>
            </a:r>
          </a:p>
          <a:p>
            <a:pPr marL="180000" indent="-180000" fontAlgn="ctr">
              <a:buFont typeface="+mj-lt"/>
              <a:buAutoNum type="arabicPeriod"/>
            </a:pPr>
            <a:r>
              <a:rPr lang="en-US" sz="1200" dirty="0" smtClean="0">
                <a:latin typeface="Huawei Sans" panose="020C0503030203020204" pitchFamily="34" charset="0"/>
              </a:rPr>
              <a:t>It has higher data density and supports only several hundred to 1,000 P/E cycles.</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The reliability and performance are low.</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It </a:t>
            </a:r>
            <a:r>
              <a:rPr lang="en-US" sz="1200" dirty="0">
                <a:latin typeface="Huawei Sans" panose="020C0503030203020204" pitchFamily="34" charset="0"/>
              </a:rPr>
              <a:t>is common in personal devices due to the cost advantage but is inadequate for enterprise products.</a:t>
            </a:r>
            <a:endParaRPr lang="en-US" altLang="zh-CN" sz="1200" dirty="0">
              <a:latin typeface="Huawei Sans" panose="020C0503030203020204" pitchFamily="34" charset="0"/>
            </a:endParaRPr>
          </a:p>
        </p:txBody>
      </p:sp>
      <p:sp>
        <p:nvSpPr>
          <p:cNvPr id="31" name="文本框 30"/>
          <p:cNvSpPr txBox="1"/>
          <p:nvPr/>
        </p:nvSpPr>
        <p:spPr>
          <a:xfrm>
            <a:off x="9645152" y="3328736"/>
            <a:ext cx="1120820" cy="369332"/>
          </a:xfrm>
          <a:prstGeom prst="rect">
            <a:avLst/>
          </a:prstGeom>
          <a:noFill/>
        </p:spPr>
        <p:txBody>
          <a:bodyPr wrap="square" rtlCol="0">
            <a:noAutofit/>
          </a:bodyPr>
          <a:lstStyle/>
          <a:p>
            <a:pPr fontAlgn="ctr"/>
            <a:r>
              <a:rPr lang="en-US" dirty="0" smtClean="0">
                <a:latin typeface="Huawei Sans" panose="020C0503030203020204" pitchFamily="34" charset="0"/>
              </a:rPr>
              <a:t>QLC-4bit</a:t>
            </a:r>
            <a:endParaRPr lang="en-US" altLang="zh-CN" dirty="0">
              <a:latin typeface="Huawei Sans" panose="020C0503030203020204" pitchFamily="34" charset="0"/>
            </a:endParaRPr>
          </a:p>
        </p:txBody>
      </p:sp>
      <p:grpSp>
        <p:nvGrpSpPr>
          <p:cNvPr id="2" name="组合 1"/>
          <p:cNvGrpSpPr/>
          <p:nvPr/>
        </p:nvGrpSpPr>
        <p:grpSpPr>
          <a:xfrm>
            <a:off x="9288532" y="1264038"/>
            <a:ext cx="1834060" cy="1992816"/>
            <a:chOff x="9158821" y="1306511"/>
            <a:chExt cx="1834060" cy="1992816"/>
          </a:xfrm>
        </p:grpSpPr>
        <p:sp>
          <p:nvSpPr>
            <p:cNvPr id="30" name="圆柱形 29"/>
            <p:cNvSpPr/>
            <p:nvPr/>
          </p:nvSpPr>
          <p:spPr>
            <a:xfrm>
              <a:off x="9158821" y="314626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0000</a:t>
              </a:r>
              <a:endParaRPr lang="en-US" altLang="zh-CN" sz="1200" dirty="0">
                <a:latin typeface="Huawei Sans" panose="020C0503030203020204" pitchFamily="34" charset="0"/>
              </a:endParaRPr>
            </a:p>
          </p:txBody>
        </p:sp>
        <p:sp>
          <p:nvSpPr>
            <p:cNvPr id="29" name="圆柱形 28"/>
            <p:cNvSpPr/>
            <p:nvPr/>
          </p:nvSpPr>
          <p:spPr>
            <a:xfrm>
              <a:off x="9158821" y="302143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0001</a:t>
              </a:r>
              <a:endParaRPr lang="en-US" altLang="zh-CN" sz="1200" dirty="0">
                <a:latin typeface="Huawei Sans" panose="020C0503030203020204" pitchFamily="34" charset="0"/>
              </a:endParaRPr>
            </a:p>
          </p:txBody>
        </p:sp>
        <p:sp>
          <p:nvSpPr>
            <p:cNvPr id="32" name="圆柱形 31"/>
            <p:cNvSpPr/>
            <p:nvPr/>
          </p:nvSpPr>
          <p:spPr>
            <a:xfrm>
              <a:off x="9158821" y="2899737"/>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0010</a:t>
              </a:r>
              <a:endParaRPr lang="en-US" altLang="zh-CN" sz="1200" dirty="0">
                <a:latin typeface="Huawei Sans" panose="020C0503030203020204" pitchFamily="34" charset="0"/>
              </a:endParaRPr>
            </a:p>
          </p:txBody>
        </p:sp>
        <p:sp>
          <p:nvSpPr>
            <p:cNvPr id="33" name="圆柱形 32"/>
            <p:cNvSpPr/>
            <p:nvPr/>
          </p:nvSpPr>
          <p:spPr>
            <a:xfrm>
              <a:off x="9158821" y="2779689"/>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0011</a:t>
              </a:r>
              <a:endParaRPr lang="en-US" altLang="zh-CN" sz="1200" dirty="0">
                <a:latin typeface="Huawei Sans" panose="020C0503030203020204" pitchFamily="34" charset="0"/>
              </a:endParaRPr>
            </a:p>
          </p:txBody>
        </p:sp>
        <p:sp>
          <p:nvSpPr>
            <p:cNvPr id="34" name="圆柱形 33"/>
            <p:cNvSpPr/>
            <p:nvPr/>
          </p:nvSpPr>
          <p:spPr>
            <a:xfrm>
              <a:off x="9158821" y="265784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0100</a:t>
              </a:r>
              <a:endParaRPr lang="en-US" altLang="zh-CN" sz="1200" dirty="0">
                <a:latin typeface="Huawei Sans" panose="020C0503030203020204" pitchFamily="34" charset="0"/>
              </a:endParaRPr>
            </a:p>
          </p:txBody>
        </p:sp>
        <p:sp>
          <p:nvSpPr>
            <p:cNvPr id="35" name="圆柱形 34"/>
            <p:cNvSpPr/>
            <p:nvPr/>
          </p:nvSpPr>
          <p:spPr>
            <a:xfrm>
              <a:off x="9158821" y="2539088"/>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0101</a:t>
              </a:r>
              <a:endParaRPr lang="en-US" altLang="zh-CN" sz="1200" dirty="0">
                <a:latin typeface="Huawei Sans" panose="020C0503030203020204" pitchFamily="34" charset="0"/>
              </a:endParaRPr>
            </a:p>
          </p:txBody>
        </p:sp>
        <p:sp>
          <p:nvSpPr>
            <p:cNvPr id="36" name="圆柱形 35"/>
            <p:cNvSpPr/>
            <p:nvPr/>
          </p:nvSpPr>
          <p:spPr>
            <a:xfrm>
              <a:off x="9158821" y="241595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0110</a:t>
              </a:r>
              <a:endParaRPr lang="en-US" altLang="zh-CN" sz="1200" dirty="0">
                <a:latin typeface="Huawei Sans" panose="020C0503030203020204" pitchFamily="34" charset="0"/>
              </a:endParaRPr>
            </a:p>
          </p:txBody>
        </p:sp>
        <p:sp>
          <p:nvSpPr>
            <p:cNvPr id="37" name="圆柱形 36"/>
            <p:cNvSpPr/>
            <p:nvPr/>
          </p:nvSpPr>
          <p:spPr>
            <a:xfrm>
              <a:off x="9158821" y="229079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0111</a:t>
              </a:r>
              <a:endParaRPr lang="en-US" altLang="zh-CN" sz="1200" dirty="0">
                <a:latin typeface="Huawei Sans" panose="020C0503030203020204" pitchFamily="34" charset="0"/>
              </a:endParaRPr>
            </a:p>
          </p:txBody>
        </p:sp>
        <p:sp>
          <p:nvSpPr>
            <p:cNvPr id="38" name="圆柱形 37"/>
            <p:cNvSpPr/>
            <p:nvPr/>
          </p:nvSpPr>
          <p:spPr>
            <a:xfrm>
              <a:off x="9158821" y="216596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1000</a:t>
              </a:r>
              <a:endParaRPr lang="en-US" altLang="zh-CN" sz="1200" dirty="0">
                <a:latin typeface="Huawei Sans" panose="020C0503030203020204" pitchFamily="34" charset="0"/>
              </a:endParaRPr>
            </a:p>
          </p:txBody>
        </p:sp>
        <p:sp>
          <p:nvSpPr>
            <p:cNvPr id="39" name="圆柱形 38"/>
            <p:cNvSpPr/>
            <p:nvPr/>
          </p:nvSpPr>
          <p:spPr>
            <a:xfrm>
              <a:off x="9158821" y="204097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1001</a:t>
              </a:r>
              <a:endParaRPr lang="en-US" altLang="zh-CN" sz="1200" dirty="0">
                <a:latin typeface="Huawei Sans" panose="020C0503030203020204" pitchFamily="34" charset="0"/>
              </a:endParaRPr>
            </a:p>
          </p:txBody>
        </p:sp>
        <p:sp>
          <p:nvSpPr>
            <p:cNvPr id="40" name="圆柱形 39"/>
            <p:cNvSpPr/>
            <p:nvPr/>
          </p:nvSpPr>
          <p:spPr>
            <a:xfrm>
              <a:off x="9158821" y="1918554"/>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1010</a:t>
              </a:r>
              <a:endParaRPr lang="en-US" altLang="zh-CN" sz="1200" dirty="0">
                <a:latin typeface="Huawei Sans" panose="020C0503030203020204" pitchFamily="34" charset="0"/>
              </a:endParaRPr>
            </a:p>
          </p:txBody>
        </p:sp>
        <p:sp>
          <p:nvSpPr>
            <p:cNvPr id="41" name="圆柱形 40"/>
            <p:cNvSpPr/>
            <p:nvPr/>
          </p:nvSpPr>
          <p:spPr>
            <a:xfrm>
              <a:off x="9158821" y="179356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1011</a:t>
              </a:r>
              <a:endParaRPr lang="en-US" altLang="zh-CN" sz="1200" dirty="0">
                <a:latin typeface="Huawei Sans" panose="020C0503030203020204" pitchFamily="34" charset="0"/>
              </a:endParaRPr>
            </a:p>
          </p:txBody>
        </p:sp>
        <p:sp>
          <p:nvSpPr>
            <p:cNvPr id="42" name="圆柱形 41"/>
            <p:cNvSpPr/>
            <p:nvPr/>
          </p:nvSpPr>
          <p:spPr>
            <a:xfrm>
              <a:off x="9158821" y="1672493"/>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1100</a:t>
              </a:r>
              <a:endParaRPr lang="en-US" altLang="zh-CN" sz="1200" dirty="0">
                <a:latin typeface="Huawei Sans" panose="020C0503030203020204" pitchFamily="34" charset="0"/>
              </a:endParaRPr>
            </a:p>
          </p:txBody>
        </p:sp>
        <p:sp>
          <p:nvSpPr>
            <p:cNvPr id="43" name="圆柱形 42"/>
            <p:cNvSpPr/>
            <p:nvPr/>
          </p:nvSpPr>
          <p:spPr>
            <a:xfrm>
              <a:off x="9158821" y="1550875"/>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1101</a:t>
              </a:r>
              <a:endParaRPr lang="en-US" altLang="zh-CN" sz="1200" dirty="0">
                <a:latin typeface="Huawei Sans" panose="020C0503030203020204" pitchFamily="34" charset="0"/>
              </a:endParaRPr>
            </a:p>
          </p:txBody>
        </p:sp>
        <p:sp>
          <p:nvSpPr>
            <p:cNvPr id="44" name="圆柱形 43"/>
            <p:cNvSpPr/>
            <p:nvPr/>
          </p:nvSpPr>
          <p:spPr>
            <a:xfrm>
              <a:off x="9158821" y="1430600"/>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1110</a:t>
              </a:r>
              <a:endParaRPr lang="en-US" altLang="zh-CN" sz="1200" dirty="0">
                <a:latin typeface="Huawei Sans" panose="020C0503030203020204" pitchFamily="34" charset="0"/>
              </a:endParaRPr>
            </a:p>
          </p:txBody>
        </p:sp>
        <p:sp>
          <p:nvSpPr>
            <p:cNvPr id="45" name="圆柱形 44"/>
            <p:cNvSpPr/>
            <p:nvPr/>
          </p:nvSpPr>
          <p:spPr>
            <a:xfrm>
              <a:off x="9158821" y="1306511"/>
              <a:ext cx="1834060" cy="153058"/>
            </a:xfrm>
            <a:prstGeom prst="can">
              <a:avLst>
                <a:gd name="adj" fmla="val 19019"/>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sz="1200" dirty="0" smtClean="0">
                  <a:latin typeface="Huawei Sans" panose="020C0503030203020204" pitchFamily="34" charset="0"/>
                </a:rPr>
                <a:t>1111</a:t>
              </a:r>
              <a:endParaRPr lang="en-US" altLang="zh-CN" sz="1200" dirty="0">
                <a:latin typeface="Huawei Sans" panose="020C0503030203020204" pitchFamily="34" charset="0"/>
              </a:endParaRPr>
            </a:p>
          </p:txBody>
        </p:sp>
      </p:grpSp>
      <p:sp>
        <p:nvSpPr>
          <p:cNvPr id="46" name="文本框 45"/>
          <p:cNvSpPr txBox="1"/>
          <p:nvPr/>
        </p:nvSpPr>
        <p:spPr>
          <a:xfrm>
            <a:off x="9178156" y="3716338"/>
            <a:ext cx="2247899" cy="1100959"/>
          </a:xfrm>
          <a:prstGeom prst="rect">
            <a:avLst/>
          </a:prstGeom>
          <a:noFill/>
          <a:ln w="12700">
            <a:solidFill>
              <a:schemeClr val="tx1"/>
            </a:solidFill>
            <a:prstDash val="dash"/>
          </a:ln>
        </p:spPr>
        <p:txBody>
          <a:bodyPr wrap="square" rtlCol="0">
            <a:noAutofit/>
          </a:bodyPr>
          <a:lstStyle/>
          <a:p>
            <a:pPr fontAlgn="ctr"/>
            <a:r>
              <a:rPr lang="en-US" sz="1200" dirty="0" smtClean="0">
                <a:latin typeface="Huawei Sans" panose="020C0503030203020204" pitchFamily="34" charset="0"/>
              </a:rPr>
              <a:t>QLC</a:t>
            </a:r>
          </a:p>
          <a:p>
            <a:pPr marL="180000" indent="-180000" fontAlgn="ctr">
              <a:buFont typeface="+mj-lt"/>
              <a:buAutoNum type="arabicPeriod"/>
            </a:pPr>
            <a:r>
              <a:rPr lang="en-US" sz="1200" dirty="0" smtClean="0">
                <a:latin typeface="Huawei Sans" panose="020C0503030203020204" pitchFamily="34" charset="0"/>
              </a:rPr>
              <a:t>The </a:t>
            </a:r>
            <a:r>
              <a:rPr lang="en-US" sz="1200" dirty="0">
                <a:latin typeface="Huawei Sans" panose="020C0503030203020204" pitchFamily="34" charset="0"/>
              </a:rPr>
              <a:t>capacity is 33% </a:t>
            </a:r>
            <a:r>
              <a:rPr lang="en-US" sz="1200" dirty="0" smtClean="0">
                <a:latin typeface="Huawei Sans" panose="020C0503030203020204" pitchFamily="34" charset="0"/>
              </a:rPr>
              <a:t>higher.</a:t>
            </a:r>
            <a:endParaRPr lang="en-US" altLang="zh-CN" sz="1200" dirty="0" smtClean="0">
              <a:latin typeface="Huawei Sans" panose="020C0503030203020204" pitchFamily="34" charset="0"/>
            </a:endParaRPr>
          </a:p>
          <a:p>
            <a:pPr marL="180000" indent="-180000" fontAlgn="ctr">
              <a:buFont typeface="+mj-lt"/>
              <a:buAutoNum type="arabicPeriod"/>
            </a:pPr>
            <a:r>
              <a:rPr lang="en-US" sz="1200" dirty="0" smtClean="0">
                <a:latin typeface="Huawei Sans" panose="020C0503030203020204" pitchFamily="34" charset="0"/>
              </a:rPr>
              <a:t>The performance and life cycle are further reduced.</a:t>
            </a:r>
            <a:endParaRPr lang="en-US" altLang="zh-CN" sz="1200" dirty="0">
              <a:latin typeface="Huawei Sans" panose="020C0503030203020204" pitchFamily="34" charset="0"/>
            </a:endParaRPr>
          </a:p>
        </p:txBody>
      </p:sp>
    </p:spTree>
    <p:extLst>
      <p:ext uri="{BB962C8B-B14F-4D97-AF65-F5344CB8AC3E}">
        <p14:creationId xmlns:p14="http://schemas.microsoft.com/office/powerpoint/2010/main" val="37098257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文本框 81"/>
          <p:cNvSpPr txBox="1"/>
          <p:nvPr/>
        </p:nvSpPr>
        <p:spPr>
          <a:xfrm>
            <a:off x="6493453" y="3604705"/>
            <a:ext cx="677108" cy="707886"/>
          </a:xfrm>
          <a:prstGeom prst="rect">
            <a:avLst/>
          </a:prstGeom>
          <a:noFill/>
        </p:spPr>
        <p:txBody>
          <a:bodyPr vert="eaVert" wrap="square" rtlCol="0">
            <a:noAutofit/>
          </a:bodyPr>
          <a:lstStyle/>
          <a:p>
            <a:pPr algn="ctr" fontAlgn="ctr"/>
            <a:r>
              <a:rPr lang="en-US" sz="3200" dirty="0" smtClean="0">
                <a:latin typeface="Huawei Sans" panose="020C0503030203020204" pitchFamily="34" charset="0"/>
              </a:rPr>
              <a:t>...</a:t>
            </a:r>
            <a:endParaRPr lang="en-US" sz="3200" dirty="0">
              <a:latin typeface="Huawei Sans" panose="020C0503030203020204" pitchFamily="34" charset="0"/>
            </a:endParaRPr>
          </a:p>
        </p:txBody>
      </p:sp>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Flash Chip Data Relationship</a:t>
            </a:r>
            <a:endParaRPr lang="en-US" altLang="zh-CN" dirty="0">
              <a:latin typeface="Huawei Sans" panose="020C0503030203020204" pitchFamily="34" charset="0"/>
            </a:endParaRPr>
          </a:p>
        </p:txBody>
      </p:sp>
      <p:pic>
        <p:nvPicPr>
          <p:cNvPr id="3" name="图片 2"/>
          <p:cNvPicPr>
            <a:picLocks noChangeAspect="1"/>
          </p:cNvPicPr>
          <p:nvPr/>
        </p:nvPicPr>
        <p:blipFill>
          <a:blip r:embed="rId3"/>
          <a:stretch>
            <a:fillRect/>
          </a:stretch>
        </p:blipFill>
        <p:spPr>
          <a:xfrm>
            <a:off x="3783480" y="3437667"/>
            <a:ext cx="1432664" cy="1429662"/>
          </a:xfrm>
          <a:prstGeom prst="rect">
            <a:avLst/>
          </a:prstGeom>
        </p:spPr>
      </p:pic>
      <p:sp>
        <p:nvSpPr>
          <p:cNvPr id="4" name="矩形 3"/>
          <p:cNvSpPr/>
          <p:nvPr/>
        </p:nvSpPr>
        <p:spPr>
          <a:xfrm>
            <a:off x="2620859" y="3824207"/>
            <a:ext cx="277225" cy="275429"/>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 name="文本框 4"/>
          <p:cNvSpPr txBox="1"/>
          <p:nvPr/>
        </p:nvSpPr>
        <p:spPr>
          <a:xfrm>
            <a:off x="898148" y="2221256"/>
            <a:ext cx="654346" cy="400110"/>
          </a:xfrm>
          <a:prstGeom prst="rect">
            <a:avLst/>
          </a:prstGeom>
          <a:noFill/>
        </p:spPr>
        <p:txBody>
          <a:bodyPr wrap="square" rtlCol="0">
            <a:noAutofit/>
          </a:bodyPr>
          <a:lstStyle/>
          <a:p>
            <a:pPr fontAlgn="ctr"/>
            <a:r>
              <a:rPr lang="en-US" sz="2000" b="1" dirty="0" smtClean="0">
                <a:solidFill>
                  <a:srgbClr val="C00000"/>
                </a:solidFill>
                <a:latin typeface="Huawei Sans" panose="020C0503030203020204" pitchFamily="34" charset="0"/>
              </a:rPr>
              <a:t>Cell</a:t>
            </a:r>
            <a:endParaRPr lang="en-US" altLang="zh-CN" sz="2000" b="1" dirty="0">
              <a:solidFill>
                <a:srgbClr val="C00000"/>
              </a:solidFill>
              <a:latin typeface="Huawei Sans" panose="020C0503030203020204" pitchFamily="34" charset="0"/>
            </a:endParaRPr>
          </a:p>
        </p:txBody>
      </p:sp>
      <p:sp>
        <p:nvSpPr>
          <p:cNvPr id="6" name="文本框 5"/>
          <p:cNvSpPr txBox="1"/>
          <p:nvPr/>
        </p:nvSpPr>
        <p:spPr>
          <a:xfrm>
            <a:off x="2428971" y="2193930"/>
            <a:ext cx="787395" cy="400110"/>
          </a:xfrm>
          <a:prstGeom prst="rect">
            <a:avLst/>
          </a:prstGeom>
          <a:noFill/>
        </p:spPr>
        <p:txBody>
          <a:bodyPr wrap="square" rtlCol="0">
            <a:noAutofit/>
          </a:bodyPr>
          <a:lstStyle/>
          <a:p>
            <a:pPr fontAlgn="ctr"/>
            <a:r>
              <a:rPr lang="en-US" sz="2000" b="1" dirty="0" smtClean="0">
                <a:solidFill>
                  <a:srgbClr val="C00000"/>
                </a:solidFill>
                <a:latin typeface="Huawei Sans" panose="020C0503030203020204" pitchFamily="34" charset="0"/>
              </a:rPr>
              <a:t>Page</a:t>
            </a:r>
            <a:endParaRPr lang="en-US" altLang="zh-CN" sz="2000" b="1" dirty="0">
              <a:solidFill>
                <a:srgbClr val="C00000"/>
              </a:solidFill>
              <a:latin typeface="Huawei Sans" panose="020C0503030203020204" pitchFamily="34" charset="0"/>
            </a:endParaRPr>
          </a:p>
        </p:txBody>
      </p:sp>
      <p:sp>
        <p:nvSpPr>
          <p:cNvPr id="7" name="文本框 6"/>
          <p:cNvSpPr txBox="1"/>
          <p:nvPr/>
        </p:nvSpPr>
        <p:spPr>
          <a:xfrm>
            <a:off x="4073252" y="2204150"/>
            <a:ext cx="853119" cy="400110"/>
          </a:xfrm>
          <a:prstGeom prst="rect">
            <a:avLst/>
          </a:prstGeom>
          <a:noFill/>
        </p:spPr>
        <p:txBody>
          <a:bodyPr wrap="square" rtlCol="0">
            <a:noAutofit/>
          </a:bodyPr>
          <a:lstStyle/>
          <a:p>
            <a:pPr fontAlgn="ctr"/>
            <a:r>
              <a:rPr lang="en-US" sz="2000" b="1" dirty="0" smtClean="0">
                <a:solidFill>
                  <a:srgbClr val="C00000"/>
                </a:solidFill>
                <a:latin typeface="Huawei Sans" panose="020C0503030203020204" pitchFamily="34" charset="0"/>
              </a:rPr>
              <a:t>Block</a:t>
            </a:r>
            <a:endParaRPr lang="en-US" altLang="zh-CN" sz="2000" b="1" dirty="0">
              <a:solidFill>
                <a:srgbClr val="C00000"/>
              </a:solidFill>
              <a:latin typeface="Huawei Sans" panose="020C0503030203020204" pitchFamily="34" charset="0"/>
            </a:endParaRPr>
          </a:p>
        </p:txBody>
      </p:sp>
      <p:pic>
        <p:nvPicPr>
          <p:cNvPr id="10" name="图片 9"/>
          <p:cNvPicPr>
            <a:picLocks noChangeAspect="1"/>
          </p:cNvPicPr>
          <p:nvPr/>
        </p:nvPicPr>
        <p:blipFill>
          <a:blip r:embed="rId4"/>
          <a:stretch>
            <a:fillRect/>
          </a:stretch>
        </p:blipFill>
        <p:spPr>
          <a:xfrm flipV="1">
            <a:off x="8359974" y="2308254"/>
            <a:ext cx="896934" cy="895052"/>
          </a:xfrm>
          <a:prstGeom prst="rect">
            <a:avLst/>
          </a:prstGeom>
        </p:spPr>
      </p:pic>
      <p:sp>
        <p:nvSpPr>
          <p:cNvPr id="11" name="文本框 10"/>
          <p:cNvSpPr txBox="1"/>
          <p:nvPr/>
        </p:nvSpPr>
        <p:spPr>
          <a:xfrm>
            <a:off x="6298206" y="1397445"/>
            <a:ext cx="872355" cy="400110"/>
          </a:xfrm>
          <a:prstGeom prst="rect">
            <a:avLst/>
          </a:prstGeom>
          <a:noFill/>
        </p:spPr>
        <p:txBody>
          <a:bodyPr wrap="square" rtlCol="0">
            <a:noAutofit/>
          </a:bodyPr>
          <a:lstStyle/>
          <a:p>
            <a:pPr fontAlgn="ctr"/>
            <a:r>
              <a:rPr lang="en-US" sz="2000" b="1" dirty="0" smtClean="0">
                <a:solidFill>
                  <a:srgbClr val="C00000"/>
                </a:solidFill>
                <a:latin typeface="Huawei Sans" panose="020C0503030203020204" pitchFamily="34" charset="0"/>
              </a:rPr>
              <a:t>Plane</a:t>
            </a:r>
            <a:endParaRPr lang="en-US" sz="2000" b="1" dirty="0">
              <a:solidFill>
                <a:srgbClr val="C00000"/>
              </a:solidFill>
              <a:latin typeface="Huawei Sans" panose="020C0503030203020204" pitchFamily="34" charset="0"/>
            </a:endParaRPr>
          </a:p>
        </p:txBody>
      </p:sp>
      <p:sp>
        <p:nvSpPr>
          <p:cNvPr id="12" name="文本框 11"/>
          <p:cNvSpPr txBox="1"/>
          <p:nvPr/>
        </p:nvSpPr>
        <p:spPr>
          <a:xfrm>
            <a:off x="9234841" y="1445104"/>
            <a:ext cx="593432" cy="400110"/>
          </a:xfrm>
          <a:prstGeom prst="rect">
            <a:avLst/>
          </a:prstGeom>
          <a:noFill/>
        </p:spPr>
        <p:txBody>
          <a:bodyPr wrap="square" rtlCol="0">
            <a:noAutofit/>
          </a:bodyPr>
          <a:lstStyle/>
          <a:p>
            <a:pPr fontAlgn="ctr"/>
            <a:r>
              <a:rPr lang="en-US" sz="2000" b="1" dirty="0" smtClean="0">
                <a:solidFill>
                  <a:srgbClr val="C00000"/>
                </a:solidFill>
                <a:latin typeface="Huawei Sans" panose="020C0503030203020204" pitchFamily="34" charset="0"/>
              </a:rPr>
              <a:t>Die</a:t>
            </a:r>
            <a:endParaRPr lang="en-US" sz="2000" b="1" dirty="0">
              <a:solidFill>
                <a:srgbClr val="C00000"/>
              </a:solidFill>
              <a:latin typeface="Huawei Sans" panose="020C0503030203020204" pitchFamily="34" charset="0"/>
            </a:endParaRPr>
          </a:p>
        </p:txBody>
      </p:sp>
      <p:sp>
        <p:nvSpPr>
          <p:cNvPr id="14" name="文本框 13"/>
          <p:cNvSpPr txBox="1"/>
          <p:nvPr/>
        </p:nvSpPr>
        <p:spPr>
          <a:xfrm>
            <a:off x="9045686" y="1886153"/>
            <a:ext cx="867545" cy="307777"/>
          </a:xfrm>
          <a:prstGeom prst="rect">
            <a:avLst/>
          </a:prstGeom>
          <a:noFill/>
        </p:spPr>
        <p:txBody>
          <a:bodyPr wrap="square" rtlCol="0">
            <a:noAutofit/>
          </a:bodyPr>
          <a:lstStyle/>
          <a:p>
            <a:pPr fontAlgn="ctr"/>
            <a:r>
              <a:rPr lang="en-US" sz="1400" dirty="0" smtClean="0">
                <a:latin typeface="Huawei Sans" panose="020C0503030203020204" pitchFamily="34" charset="0"/>
              </a:rPr>
              <a:t>2 planes</a:t>
            </a:r>
            <a:endParaRPr lang="en-US" sz="1400" dirty="0">
              <a:latin typeface="Huawei Sans" panose="020C0503030203020204" pitchFamily="34" charset="0"/>
            </a:endParaRPr>
          </a:p>
        </p:txBody>
      </p:sp>
      <p:sp>
        <p:nvSpPr>
          <p:cNvPr id="15" name="文本框 14"/>
          <p:cNvSpPr txBox="1"/>
          <p:nvPr/>
        </p:nvSpPr>
        <p:spPr>
          <a:xfrm>
            <a:off x="6157065" y="1886153"/>
            <a:ext cx="1256730" cy="307777"/>
          </a:xfrm>
          <a:prstGeom prst="rect">
            <a:avLst/>
          </a:prstGeom>
          <a:noFill/>
        </p:spPr>
        <p:txBody>
          <a:bodyPr wrap="square" rtlCol="0">
            <a:noAutofit/>
          </a:bodyPr>
          <a:lstStyle/>
          <a:p>
            <a:pPr fontAlgn="ctr"/>
            <a:r>
              <a:rPr lang="en-US" altLang="zh-CN" sz="1400" dirty="0" smtClean="0"/>
              <a:t>1,478</a:t>
            </a:r>
            <a:r>
              <a:rPr lang="en-US" sz="1400" dirty="0" smtClean="0">
                <a:latin typeface="Huawei Sans" panose="020C0503030203020204" pitchFamily="34" charset="0"/>
              </a:rPr>
              <a:t> blocks</a:t>
            </a:r>
            <a:endParaRPr lang="en-US" sz="1400" dirty="0">
              <a:latin typeface="Huawei Sans" panose="020C0503030203020204" pitchFamily="34" charset="0"/>
            </a:endParaRPr>
          </a:p>
        </p:txBody>
      </p:sp>
      <p:sp>
        <p:nvSpPr>
          <p:cNvPr id="16" name="文本框 15"/>
          <p:cNvSpPr txBox="1"/>
          <p:nvPr/>
        </p:nvSpPr>
        <p:spPr>
          <a:xfrm>
            <a:off x="3976141" y="2790033"/>
            <a:ext cx="1018227" cy="307777"/>
          </a:xfrm>
          <a:prstGeom prst="rect">
            <a:avLst/>
          </a:prstGeom>
          <a:noFill/>
        </p:spPr>
        <p:txBody>
          <a:bodyPr wrap="square" rtlCol="0">
            <a:noAutofit/>
          </a:bodyPr>
          <a:lstStyle/>
          <a:p>
            <a:pPr fontAlgn="ctr"/>
            <a:r>
              <a:rPr lang="en-US" altLang="zh-CN" sz="1400" dirty="0"/>
              <a:t>768</a:t>
            </a:r>
            <a:r>
              <a:rPr lang="en-US" sz="1400" dirty="0" smtClean="0">
                <a:latin typeface="Huawei Sans" panose="020C0503030203020204" pitchFamily="34" charset="0"/>
              </a:rPr>
              <a:t> pages</a:t>
            </a:r>
            <a:endParaRPr lang="en-US" sz="1400" dirty="0">
              <a:latin typeface="Huawei Sans" panose="020C0503030203020204" pitchFamily="34" charset="0"/>
            </a:endParaRPr>
          </a:p>
        </p:txBody>
      </p:sp>
      <p:grpSp>
        <p:nvGrpSpPr>
          <p:cNvPr id="69" name="组合 68"/>
          <p:cNvGrpSpPr/>
          <p:nvPr/>
        </p:nvGrpSpPr>
        <p:grpSpPr>
          <a:xfrm>
            <a:off x="955675" y="3689448"/>
            <a:ext cx="526488" cy="497548"/>
            <a:chOff x="670579" y="2887004"/>
            <a:chExt cx="526488" cy="497548"/>
          </a:xfrm>
          <a:solidFill>
            <a:srgbClr val="FFC000"/>
          </a:solidFill>
        </p:grpSpPr>
        <p:sp>
          <p:nvSpPr>
            <p:cNvPr id="18" name="矩形 17"/>
            <p:cNvSpPr/>
            <p:nvPr/>
          </p:nvSpPr>
          <p:spPr>
            <a:xfrm>
              <a:off x="67057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0" name="矩形 19"/>
            <p:cNvSpPr/>
            <p:nvPr/>
          </p:nvSpPr>
          <p:spPr>
            <a:xfrm>
              <a:off x="763935"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1" name="矩形 20"/>
            <p:cNvSpPr/>
            <p:nvPr/>
          </p:nvSpPr>
          <p:spPr>
            <a:xfrm>
              <a:off x="855703"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2" name="矩形 21"/>
            <p:cNvSpPr/>
            <p:nvPr/>
          </p:nvSpPr>
          <p:spPr>
            <a:xfrm>
              <a:off x="94905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3" name="矩形 22"/>
            <p:cNvSpPr/>
            <p:nvPr/>
          </p:nvSpPr>
          <p:spPr>
            <a:xfrm>
              <a:off x="67057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4" name="矩形 23"/>
            <p:cNvSpPr/>
            <p:nvPr/>
          </p:nvSpPr>
          <p:spPr>
            <a:xfrm>
              <a:off x="763935"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5" name="矩形 24"/>
            <p:cNvSpPr/>
            <p:nvPr/>
          </p:nvSpPr>
          <p:spPr>
            <a:xfrm>
              <a:off x="855703"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6" name="矩形 25"/>
            <p:cNvSpPr/>
            <p:nvPr/>
          </p:nvSpPr>
          <p:spPr>
            <a:xfrm>
              <a:off x="94905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7" name="矩形 26"/>
            <p:cNvSpPr/>
            <p:nvPr/>
          </p:nvSpPr>
          <p:spPr>
            <a:xfrm>
              <a:off x="67057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8" name="矩形 27"/>
            <p:cNvSpPr/>
            <p:nvPr/>
          </p:nvSpPr>
          <p:spPr>
            <a:xfrm>
              <a:off x="763935"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9" name="矩形 28"/>
            <p:cNvSpPr/>
            <p:nvPr/>
          </p:nvSpPr>
          <p:spPr>
            <a:xfrm>
              <a:off x="855703"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0" name="矩形 29"/>
            <p:cNvSpPr/>
            <p:nvPr/>
          </p:nvSpPr>
          <p:spPr>
            <a:xfrm>
              <a:off x="94905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1" name="矩形 30"/>
            <p:cNvSpPr/>
            <p:nvPr/>
          </p:nvSpPr>
          <p:spPr>
            <a:xfrm>
              <a:off x="67057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2" name="矩形 31"/>
            <p:cNvSpPr/>
            <p:nvPr/>
          </p:nvSpPr>
          <p:spPr>
            <a:xfrm>
              <a:off x="763935"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矩形 32"/>
            <p:cNvSpPr/>
            <p:nvPr/>
          </p:nvSpPr>
          <p:spPr>
            <a:xfrm>
              <a:off x="855703"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4" name="矩形 33"/>
            <p:cNvSpPr/>
            <p:nvPr/>
          </p:nvSpPr>
          <p:spPr>
            <a:xfrm>
              <a:off x="94905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0" name="矩形 39"/>
            <p:cNvSpPr/>
            <p:nvPr/>
          </p:nvSpPr>
          <p:spPr>
            <a:xfrm>
              <a:off x="67057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1" name="矩形 40"/>
            <p:cNvSpPr/>
            <p:nvPr/>
          </p:nvSpPr>
          <p:spPr>
            <a:xfrm>
              <a:off x="763935"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2" name="矩形 41"/>
            <p:cNvSpPr/>
            <p:nvPr/>
          </p:nvSpPr>
          <p:spPr>
            <a:xfrm>
              <a:off x="855703"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3" name="矩形 42"/>
            <p:cNvSpPr/>
            <p:nvPr/>
          </p:nvSpPr>
          <p:spPr>
            <a:xfrm>
              <a:off x="94905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9" name="矩形 48"/>
            <p:cNvSpPr/>
            <p:nvPr/>
          </p:nvSpPr>
          <p:spPr>
            <a:xfrm>
              <a:off x="1042415"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0" name="矩形 49"/>
            <p:cNvSpPr/>
            <p:nvPr/>
          </p:nvSpPr>
          <p:spPr>
            <a:xfrm>
              <a:off x="1133259"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矩形 50"/>
            <p:cNvSpPr/>
            <p:nvPr/>
          </p:nvSpPr>
          <p:spPr>
            <a:xfrm>
              <a:off x="1133259"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矩形 51"/>
            <p:cNvSpPr/>
            <p:nvPr/>
          </p:nvSpPr>
          <p:spPr>
            <a:xfrm>
              <a:off x="1133259"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3" name="矩形 52"/>
            <p:cNvSpPr/>
            <p:nvPr/>
          </p:nvSpPr>
          <p:spPr>
            <a:xfrm>
              <a:off x="1133259"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矩形 53"/>
            <p:cNvSpPr/>
            <p:nvPr/>
          </p:nvSpPr>
          <p:spPr>
            <a:xfrm>
              <a:off x="113325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5" name="矩形 54"/>
            <p:cNvSpPr/>
            <p:nvPr/>
          </p:nvSpPr>
          <p:spPr>
            <a:xfrm>
              <a:off x="1133259" y="332357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9" name="矩形 58"/>
            <p:cNvSpPr/>
            <p:nvPr/>
          </p:nvSpPr>
          <p:spPr>
            <a:xfrm>
              <a:off x="67057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0" name="矩形 59"/>
            <p:cNvSpPr/>
            <p:nvPr/>
          </p:nvSpPr>
          <p:spPr>
            <a:xfrm>
              <a:off x="763935"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矩形 60"/>
            <p:cNvSpPr/>
            <p:nvPr/>
          </p:nvSpPr>
          <p:spPr>
            <a:xfrm>
              <a:off x="855703"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2" name="矩形 61"/>
            <p:cNvSpPr/>
            <p:nvPr/>
          </p:nvSpPr>
          <p:spPr>
            <a:xfrm>
              <a:off x="949059"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3" name="矩形 62"/>
            <p:cNvSpPr/>
            <p:nvPr/>
          </p:nvSpPr>
          <p:spPr>
            <a:xfrm>
              <a:off x="1042415" y="2887004"/>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4" name="矩形 63"/>
            <p:cNvSpPr/>
            <p:nvPr/>
          </p:nvSpPr>
          <p:spPr>
            <a:xfrm>
              <a:off x="1042415" y="2974318"/>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5" name="矩形 64"/>
            <p:cNvSpPr/>
            <p:nvPr/>
          </p:nvSpPr>
          <p:spPr>
            <a:xfrm>
              <a:off x="1042415" y="3061633"/>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6" name="矩形 65"/>
            <p:cNvSpPr/>
            <p:nvPr/>
          </p:nvSpPr>
          <p:spPr>
            <a:xfrm>
              <a:off x="1042415" y="3150536"/>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7" name="矩形 66"/>
            <p:cNvSpPr/>
            <p:nvPr/>
          </p:nvSpPr>
          <p:spPr>
            <a:xfrm>
              <a:off x="1042415" y="3237851"/>
              <a:ext cx="63808" cy="6097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sp>
        <p:nvSpPr>
          <p:cNvPr id="70" name="文本框 69"/>
          <p:cNvSpPr txBox="1"/>
          <p:nvPr/>
        </p:nvSpPr>
        <p:spPr>
          <a:xfrm>
            <a:off x="2260182" y="2790033"/>
            <a:ext cx="1266789" cy="314841"/>
          </a:xfrm>
          <a:prstGeom prst="rect">
            <a:avLst/>
          </a:prstGeom>
          <a:noFill/>
        </p:spPr>
        <p:txBody>
          <a:bodyPr wrap="square" rtlCol="0">
            <a:noAutofit/>
          </a:bodyPr>
          <a:lstStyle/>
          <a:p>
            <a:pPr fontAlgn="ctr"/>
            <a:r>
              <a:rPr lang="en-US" altLang="zh-CN" sz="1400" dirty="0" smtClean="0"/>
              <a:t>146,688</a:t>
            </a:r>
            <a:r>
              <a:rPr lang="en-US" sz="1400" dirty="0" smtClean="0">
                <a:latin typeface="Huawei Sans" panose="020C0503030203020204" pitchFamily="34" charset="0"/>
              </a:rPr>
              <a:t> cells</a:t>
            </a:r>
            <a:endParaRPr lang="en-US" sz="1400" dirty="0">
              <a:latin typeface="Huawei Sans" panose="020C0503030203020204" pitchFamily="34" charset="0"/>
            </a:endParaRPr>
          </a:p>
        </p:txBody>
      </p:sp>
      <p:sp>
        <p:nvSpPr>
          <p:cNvPr id="80" name="文本框 79"/>
          <p:cNvSpPr txBox="1"/>
          <p:nvPr/>
        </p:nvSpPr>
        <p:spPr>
          <a:xfrm>
            <a:off x="5216144" y="4058866"/>
            <a:ext cx="874986" cy="584775"/>
          </a:xfrm>
          <a:prstGeom prst="rect">
            <a:avLst/>
          </a:prstGeom>
          <a:noFill/>
        </p:spPr>
        <p:txBody>
          <a:bodyPr wrap="square" rtlCol="0">
            <a:noAutofit/>
          </a:bodyPr>
          <a:lstStyle/>
          <a:p>
            <a:pPr algn="ctr" fontAlgn="ctr"/>
            <a:r>
              <a:rPr lang="en-US" sz="3200" dirty="0" smtClean="0">
                <a:latin typeface="Huawei Sans" panose="020C0503030203020204" pitchFamily="34" charset="0"/>
              </a:rPr>
              <a:t>...</a:t>
            </a:r>
            <a:endParaRPr lang="en-US" sz="3200" dirty="0">
              <a:latin typeface="Huawei Sans" panose="020C0503030203020204" pitchFamily="34" charset="0"/>
            </a:endParaRPr>
          </a:p>
        </p:txBody>
      </p:sp>
      <p:sp>
        <p:nvSpPr>
          <p:cNvPr id="81" name="文本框 80"/>
          <p:cNvSpPr txBox="1"/>
          <p:nvPr/>
        </p:nvSpPr>
        <p:spPr>
          <a:xfrm>
            <a:off x="7413795" y="4058865"/>
            <a:ext cx="874986" cy="584775"/>
          </a:xfrm>
          <a:prstGeom prst="rect">
            <a:avLst/>
          </a:prstGeom>
          <a:noFill/>
        </p:spPr>
        <p:txBody>
          <a:bodyPr wrap="square" rtlCol="0">
            <a:noAutofit/>
          </a:bodyPr>
          <a:lstStyle/>
          <a:p>
            <a:pPr algn="ctr" fontAlgn="ctr"/>
            <a:r>
              <a:rPr lang="en-US" sz="3200" dirty="0" smtClean="0">
                <a:latin typeface="Huawei Sans" panose="020C0503030203020204" pitchFamily="34" charset="0"/>
              </a:rPr>
              <a:t>...</a:t>
            </a:r>
            <a:endParaRPr lang="en-US" sz="3200" dirty="0">
              <a:latin typeface="Huawei Sans" panose="020C0503030203020204" pitchFamily="34" charset="0"/>
            </a:endParaRPr>
          </a:p>
        </p:txBody>
      </p:sp>
      <p:sp>
        <p:nvSpPr>
          <p:cNvPr id="83" name="文本框 82"/>
          <p:cNvSpPr txBox="1"/>
          <p:nvPr/>
        </p:nvSpPr>
        <p:spPr>
          <a:xfrm>
            <a:off x="2908494" y="3514861"/>
            <a:ext cx="874986" cy="584775"/>
          </a:xfrm>
          <a:prstGeom prst="rect">
            <a:avLst/>
          </a:prstGeom>
          <a:noFill/>
        </p:spPr>
        <p:txBody>
          <a:bodyPr wrap="square" rtlCol="0">
            <a:noAutofit/>
          </a:bodyPr>
          <a:lstStyle/>
          <a:p>
            <a:pPr algn="ctr" fontAlgn="ctr"/>
            <a:r>
              <a:rPr lang="en-US" sz="3200" dirty="0" smtClean="0">
                <a:latin typeface="Huawei Sans" panose="020C0503030203020204" pitchFamily="34" charset="0"/>
              </a:rPr>
              <a:t>...</a:t>
            </a:r>
            <a:endParaRPr lang="en-US" sz="3200" dirty="0">
              <a:latin typeface="Huawei Sans" panose="020C0503030203020204" pitchFamily="34" charset="0"/>
            </a:endParaRPr>
          </a:p>
        </p:txBody>
      </p:sp>
      <p:sp>
        <p:nvSpPr>
          <p:cNvPr id="84" name="文本框 83"/>
          <p:cNvSpPr txBox="1"/>
          <p:nvPr/>
        </p:nvSpPr>
        <p:spPr>
          <a:xfrm>
            <a:off x="1553985" y="3541247"/>
            <a:ext cx="874986" cy="584775"/>
          </a:xfrm>
          <a:prstGeom prst="rect">
            <a:avLst/>
          </a:prstGeom>
          <a:noFill/>
        </p:spPr>
        <p:txBody>
          <a:bodyPr wrap="square" rtlCol="0">
            <a:noAutofit/>
          </a:bodyPr>
          <a:lstStyle/>
          <a:p>
            <a:pPr algn="ctr" fontAlgn="ctr"/>
            <a:r>
              <a:rPr lang="en-US" sz="3200" dirty="0" smtClean="0">
                <a:latin typeface="Huawei Sans" panose="020C0503030203020204" pitchFamily="34" charset="0"/>
              </a:rPr>
              <a:t>...</a:t>
            </a:r>
            <a:endParaRPr lang="en-US" sz="3200" dirty="0">
              <a:latin typeface="Huawei Sans" panose="020C0503030203020204" pitchFamily="34" charset="0"/>
            </a:endParaRPr>
          </a:p>
        </p:txBody>
      </p:sp>
      <p:sp>
        <p:nvSpPr>
          <p:cNvPr id="85" name="文本框 84"/>
          <p:cNvSpPr txBox="1"/>
          <p:nvPr/>
        </p:nvSpPr>
        <p:spPr>
          <a:xfrm>
            <a:off x="9129007" y="2363928"/>
            <a:ext cx="874986" cy="584775"/>
          </a:xfrm>
          <a:prstGeom prst="rect">
            <a:avLst/>
          </a:prstGeom>
          <a:noFill/>
        </p:spPr>
        <p:txBody>
          <a:bodyPr wrap="square" rtlCol="0">
            <a:noAutofit/>
          </a:bodyPr>
          <a:lstStyle/>
          <a:p>
            <a:pPr algn="ctr" fontAlgn="ctr"/>
            <a:r>
              <a:rPr lang="en-US" sz="3200" dirty="0" smtClean="0">
                <a:latin typeface="Huawei Sans" panose="020C0503030203020204" pitchFamily="34" charset="0"/>
              </a:rPr>
              <a:t>...</a:t>
            </a:r>
            <a:endParaRPr lang="en-US" sz="3200" dirty="0">
              <a:latin typeface="Huawei Sans" panose="020C0503030203020204" pitchFamily="34" charset="0"/>
            </a:endParaRPr>
          </a:p>
        </p:txBody>
      </p:sp>
      <p:pic>
        <p:nvPicPr>
          <p:cNvPr id="88" name="图片 87"/>
          <p:cNvPicPr>
            <a:picLocks noChangeAspect="1"/>
          </p:cNvPicPr>
          <p:nvPr/>
        </p:nvPicPr>
        <p:blipFill>
          <a:blip r:embed="rId3"/>
          <a:stretch>
            <a:fillRect/>
          </a:stretch>
        </p:blipFill>
        <p:spPr>
          <a:xfrm>
            <a:off x="6108395" y="2285270"/>
            <a:ext cx="1432664" cy="1429662"/>
          </a:xfrm>
          <a:prstGeom prst="rect">
            <a:avLst/>
          </a:prstGeom>
        </p:spPr>
      </p:pic>
      <p:pic>
        <p:nvPicPr>
          <p:cNvPr id="89" name="图片 88"/>
          <p:cNvPicPr>
            <a:picLocks noChangeAspect="1"/>
          </p:cNvPicPr>
          <p:nvPr/>
        </p:nvPicPr>
        <p:blipFill>
          <a:blip r:embed="rId3"/>
          <a:stretch>
            <a:fillRect/>
          </a:stretch>
        </p:blipFill>
        <p:spPr>
          <a:xfrm>
            <a:off x="6111124" y="4176290"/>
            <a:ext cx="1432664" cy="1429662"/>
          </a:xfrm>
          <a:prstGeom prst="rect">
            <a:avLst/>
          </a:prstGeom>
        </p:spPr>
      </p:pic>
      <p:pic>
        <p:nvPicPr>
          <p:cNvPr id="90" name="图片 89"/>
          <p:cNvPicPr>
            <a:picLocks noChangeAspect="1"/>
          </p:cNvPicPr>
          <p:nvPr/>
        </p:nvPicPr>
        <p:blipFill>
          <a:blip r:embed="rId4"/>
          <a:stretch>
            <a:fillRect/>
          </a:stretch>
        </p:blipFill>
        <p:spPr>
          <a:xfrm flipV="1">
            <a:off x="9876092" y="2294645"/>
            <a:ext cx="896934" cy="895052"/>
          </a:xfrm>
          <a:prstGeom prst="rect">
            <a:avLst/>
          </a:prstGeom>
        </p:spPr>
      </p:pic>
      <p:pic>
        <p:nvPicPr>
          <p:cNvPr id="91" name="图片 90"/>
          <p:cNvPicPr>
            <a:picLocks noChangeAspect="1"/>
          </p:cNvPicPr>
          <p:nvPr/>
        </p:nvPicPr>
        <p:blipFill>
          <a:blip r:embed="rId4"/>
          <a:stretch>
            <a:fillRect/>
          </a:stretch>
        </p:blipFill>
        <p:spPr>
          <a:xfrm flipV="1">
            <a:off x="8373408" y="3382850"/>
            <a:ext cx="896934" cy="895052"/>
          </a:xfrm>
          <a:prstGeom prst="rect">
            <a:avLst/>
          </a:prstGeom>
        </p:spPr>
      </p:pic>
      <p:sp>
        <p:nvSpPr>
          <p:cNvPr id="92" name="文本框 91"/>
          <p:cNvSpPr txBox="1"/>
          <p:nvPr/>
        </p:nvSpPr>
        <p:spPr>
          <a:xfrm>
            <a:off x="9142441" y="3438524"/>
            <a:ext cx="874986" cy="584775"/>
          </a:xfrm>
          <a:prstGeom prst="rect">
            <a:avLst/>
          </a:prstGeom>
          <a:noFill/>
        </p:spPr>
        <p:txBody>
          <a:bodyPr wrap="square" rtlCol="0">
            <a:noAutofit/>
          </a:bodyPr>
          <a:lstStyle/>
          <a:p>
            <a:pPr algn="ctr" fontAlgn="ctr"/>
            <a:r>
              <a:rPr lang="en-US" sz="3200" dirty="0" smtClean="0">
                <a:latin typeface="Huawei Sans" panose="020C0503030203020204" pitchFamily="34" charset="0"/>
              </a:rPr>
              <a:t>...</a:t>
            </a:r>
            <a:endParaRPr lang="en-US" sz="3200" dirty="0">
              <a:latin typeface="Huawei Sans" panose="020C0503030203020204" pitchFamily="34" charset="0"/>
            </a:endParaRPr>
          </a:p>
        </p:txBody>
      </p:sp>
      <p:pic>
        <p:nvPicPr>
          <p:cNvPr id="93" name="图片 92"/>
          <p:cNvPicPr>
            <a:picLocks noChangeAspect="1"/>
          </p:cNvPicPr>
          <p:nvPr/>
        </p:nvPicPr>
        <p:blipFill>
          <a:blip r:embed="rId4"/>
          <a:stretch>
            <a:fillRect/>
          </a:stretch>
        </p:blipFill>
        <p:spPr>
          <a:xfrm flipV="1">
            <a:off x="9889526" y="3369241"/>
            <a:ext cx="896934" cy="895052"/>
          </a:xfrm>
          <a:prstGeom prst="rect">
            <a:avLst/>
          </a:prstGeom>
        </p:spPr>
      </p:pic>
      <p:sp>
        <p:nvSpPr>
          <p:cNvPr id="94" name="文本框 93"/>
          <p:cNvSpPr txBox="1"/>
          <p:nvPr/>
        </p:nvSpPr>
        <p:spPr>
          <a:xfrm>
            <a:off x="2176175" y="5656220"/>
            <a:ext cx="8148384" cy="338554"/>
          </a:xfrm>
          <a:prstGeom prst="rect">
            <a:avLst/>
          </a:prstGeom>
          <a:noFill/>
        </p:spPr>
        <p:txBody>
          <a:bodyPr wrap="square" rtlCol="0">
            <a:noAutofit/>
          </a:bodyPr>
          <a:lstStyle/>
          <a:p>
            <a:pPr fontAlgn="ctr"/>
            <a:r>
              <a:rPr lang="en-US" sz="1600" dirty="0">
                <a:latin typeface="Huawei Sans" panose="020C0503030203020204" pitchFamily="34" charset="0"/>
              </a:rPr>
              <a:t>A page is the minimum read/write unit, and a block is the minimum P/E unit.</a:t>
            </a:r>
            <a:endParaRPr lang="en-US" altLang="zh-CN" sz="1600" dirty="0" smtClean="0">
              <a:latin typeface="Huawei Sans" panose="020C0503030203020204" pitchFamily="34" charset="0"/>
            </a:endParaRPr>
          </a:p>
        </p:txBody>
      </p:sp>
    </p:spTree>
    <p:extLst>
      <p:ext uri="{BB962C8B-B14F-4D97-AF65-F5344CB8AC3E}">
        <p14:creationId xmlns:p14="http://schemas.microsoft.com/office/powerpoint/2010/main" val="41109629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Address Mapping Management</a:t>
            </a:r>
            <a:endParaRPr lang="en-US" altLang="zh-CN" dirty="0">
              <a:latin typeface="Huawei Sans" panose="020C0503030203020204" pitchFamily="34" charset="0"/>
            </a:endParaRPr>
          </a:p>
        </p:txBody>
      </p:sp>
      <p:sp>
        <p:nvSpPr>
          <p:cNvPr id="4" name="矩形 3"/>
          <p:cNvSpPr/>
          <p:nvPr/>
        </p:nvSpPr>
        <p:spPr>
          <a:xfrm>
            <a:off x="1438594" y="1137423"/>
            <a:ext cx="6096000" cy="1338828"/>
          </a:xfrm>
          <a:prstGeom prst="rect">
            <a:avLst/>
          </a:prstGeom>
        </p:spPr>
        <p:txBody>
          <a:bodyPr wrap="square">
            <a:noAutofit/>
          </a:bodyPr>
          <a:lstStyle/>
          <a:p>
            <a:pPr fontAlgn="ctr">
              <a:lnSpc>
                <a:spcPct val="150000"/>
              </a:lnSpc>
            </a:pPr>
            <a:r>
              <a:rPr lang="en-US" sz="1800" b="1" dirty="0" smtClean="0">
                <a:latin typeface="Huawei Sans" panose="020C0503030203020204" pitchFamily="34" charset="0"/>
              </a:rPr>
              <a:t>Logical block address (LBA)</a:t>
            </a:r>
            <a:endParaRPr lang="en-US" b="1" dirty="0">
              <a:latin typeface="Huawei Sans" panose="020C0503030203020204" pitchFamily="34" charset="0"/>
            </a:endParaRPr>
          </a:p>
          <a:p>
            <a:pPr fontAlgn="ctr">
              <a:lnSpc>
                <a:spcPct val="150000"/>
              </a:lnSpc>
            </a:pPr>
            <a:endParaRPr lang="en-US" altLang="zh-CN" sz="1800" dirty="0" smtClean="0">
              <a:latin typeface="Huawei Sans" panose="020C0503030203020204" pitchFamily="34" charset="0"/>
            </a:endParaRPr>
          </a:p>
          <a:p>
            <a:pPr fontAlgn="ctr">
              <a:lnSpc>
                <a:spcPct val="150000"/>
              </a:lnSpc>
            </a:pPr>
            <a:r>
              <a:rPr lang="en-US" sz="1800" b="1" dirty="0" smtClean="0">
                <a:latin typeface="Huawei Sans" panose="020C0503030203020204" pitchFamily="34" charset="0"/>
              </a:rPr>
              <a:t>Physical block address (PBA)</a:t>
            </a:r>
            <a:endParaRPr lang="en-US" altLang="zh-CN" sz="1800" b="1" dirty="0">
              <a:latin typeface="Huawei Sans" panose="020C0503030203020204" pitchFamily="34" charset="0"/>
            </a:endParaRPr>
          </a:p>
        </p:txBody>
      </p:sp>
      <p:sp>
        <p:nvSpPr>
          <p:cNvPr id="5" name="矩形 4"/>
          <p:cNvSpPr/>
          <p:nvPr/>
        </p:nvSpPr>
        <p:spPr>
          <a:xfrm>
            <a:off x="5807309" y="1863987"/>
            <a:ext cx="5137945" cy="646331"/>
          </a:xfrm>
          <a:prstGeom prst="rect">
            <a:avLst/>
          </a:prstGeom>
        </p:spPr>
        <p:txBody>
          <a:bodyPr wrap="square">
            <a:noAutofit/>
          </a:bodyPr>
          <a:lstStyle/>
          <a:p>
            <a:pPr fontAlgn="ctr"/>
            <a:endParaRPr lang="en-US" altLang="zh-CN" sz="1800" dirty="0" smtClean="0">
              <a:solidFill>
                <a:srgbClr val="333333"/>
              </a:solidFill>
              <a:latin typeface="Huawei Sans" panose="020C0503030203020204" pitchFamily="34" charset="0"/>
            </a:endParaRPr>
          </a:p>
          <a:p>
            <a:pPr fontAlgn="ctr"/>
            <a:r>
              <a:rPr lang="en-US" dirty="0" smtClean="0">
                <a:solidFill>
                  <a:srgbClr val="333333"/>
                </a:solidFill>
                <a:latin typeface="Huawei Sans" panose="020C0503030203020204" pitchFamily="34" charset="0"/>
              </a:rPr>
              <a:t>120º 12</a:t>
            </a:r>
            <a:r>
              <a:rPr lang="en-US" sz="1800" dirty="0" smtClean="0">
                <a:solidFill>
                  <a:srgbClr val="333333"/>
                </a:solidFill>
                <a:latin typeface="Huawei Sans" panose="020C0503030203020204" pitchFamily="34" charset="0"/>
              </a:rPr>
              <a:t>' east longitude, </a:t>
            </a:r>
            <a:r>
              <a:rPr lang="en-US" dirty="0" smtClean="0">
                <a:solidFill>
                  <a:srgbClr val="333333"/>
                </a:solidFill>
                <a:latin typeface="Huawei Sans" panose="020C0503030203020204" pitchFamily="34" charset="0"/>
              </a:rPr>
              <a:t>30º 16</a:t>
            </a:r>
            <a:r>
              <a:rPr lang="en-US" sz="1800" dirty="0" smtClean="0">
                <a:solidFill>
                  <a:srgbClr val="333333"/>
                </a:solidFill>
                <a:latin typeface="Huawei Sans" panose="020C0503030203020204" pitchFamily="34" charset="0"/>
              </a:rPr>
              <a:t>' north latitude</a:t>
            </a:r>
            <a:endParaRPr lang="en-US" altLang="zh-CN" sz="1800" dirty="0">
              <a:latin typeface="Huawei Sans" panose="020C0503030203020204" pitchFamily="34" charset="0"/>
            </a:endParaRPr>
          </a:p>
        </p:txBody>
      </p:sp>
      <p:cxnSp>
        <p:nvCxnSpPr>
          <p:cNvPr id="7" name="直接箭头连接符 6"/>
          <p:cNvCxnSpPr/>
          <p:nvPr/>
        </p:nvCxnSpPr>
        <p:spPr bwMode="auto">
          <a:xfrm>
            <a:off x="4849254" y="1495325"/>
            <a:ext cx="8534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8" name="直接箭头连接符 7"/>
          <p:cNvCxnSpPr/>
          <p:nvPr/>
        </p:nvCxnSpPr>
        <p:spPr bwMode="auto">
          <a:xfrm>
            <a:off x="4849254" y="2310697"/>
            <a:ext cx="8534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文本框 8"/>
          <p:cNvSpPr txBox="1"/>
          <p:nvPr/>
        </p:nvSpPr>
        <p:spPr bwMode="auto">
          <a:xfrm>
            <a:off x="731838" y="3079170"/>
            <a:ext cx="6217602" cy="3039338"/>
          </a:xfrm>
          <a:prstGeom prst="rect">
            <a:avLst/>
          </a:prstGeom>
          <a:noFill/>
          <a:ln w="9525" algn="ctr">
            <a:noFill/>
            <a:miter lim="800000"/>
            <a:headEnd/>
            <a:tailEnd/>
          </a:ln>
        </p:spPr>
        <p:txBody>
          <a:bodyPr vert="horz" wrap="square" lIns="87802" tIns="43901" rIns="87802" bIns="43901" numCol="1" rtlCol="0" anchor="ctr" anchorCtr="0" compatLnSpc="1">
            <a:prstTxWarp prst="textNoShape">
              <a:avLst/>
            </a:prstTxWarp>
            <a:noAutofit/>
          </a:bodyPr>
          <a:lstStyle/>
          <a:p>
            <a:pPr fontAlgn="ctr">
              <a:lnSpc>
                <a:spcPct val="150000"/>
              </a:lnSpc>
            </a:pPr>
            <a:r>
              <a:rPr lang="en-US" dirty="0" smtClean="0">
                <a:latin typeface="Huawei Sans" panose="020C0503030203020204" pitchFamily="34" charset="0"/>
              </a:rPr>
              <a:t>HDD: The relationship between LBA and PBA is fixed.</a:t>
            </a:r>
            <a:endParaRPr lang="en-US" altLang="zh-CN" dirty="0" smtClean="0">
              <a:latin typeface="Huawei Sans" panose="020C0503030203020204" pitchFamily="34" charset="0"/>
            </a:endParaRPr>
          </a:p>
          <a:p>
            <a:pPr marL="285750" lvl="1" indent="-285750" fontAlgn="ctr">
              <a:lnSpc>
                <a:spcPct val="150000"/>
              </a:lnSpc>
              <a:buSzPct val="50000"/>
              <a:buFont typeface="Wingdings" panose="05000000000000000000" pitchFamily="2" charset="2"/>
              <a:buChar char="l"/>
            </a:pPr>
            <a:r>
              <a:rPr lang="en-US" sz="1600" dirty="0" smtClean="0">
                <a:latin typeface="Huawei Sans" panose="020C0503030203020204" pitchFamily="34" charset="0"/>
              </a:rPr>
              <a:t>Overwrite</a:t>
            </a:r>
          </a:p>
          <a:p>
            <a:pPr marL="285750" lvl="1" indent="-285750" fontAlgn="ctr">
              <a:lnSpc>
                <a:spcPct val="150000"/>
              </a:lnSpc>
              <a:buSzPct val="50000"/>
              <a:buFont typeface="Wingdings" panose="05000000000000000000" pitchFamily="2" charset="2"/>
              <a:buChar char="l"/>
            </a:pPr>
            <a:endParaRPr lang="en-US" altLang="zh-CN" sz="1200" dirty="0" smtClean="0">
              <a:latin typeface="Huawei Sans" panose="020C0503030203020204" pitchFamily="34" charset="0"/>
            </a:endParaRPr>
          </a:p>
          <a:p>
            <a:pPr fontAlgn="ctr">
              <a:lnSpc>
                <a:spcPct val="150000"/>
              </a:lnSpc>
            </a:pPr>
            <a:r>
              <a:rPr lang="en-US" dirty="0" smtClean="0">
                <a:latin typeface="Huawei Sans" panose="020C0503030203020204" pitchFamily="34" charset="0"/>
              </a:rPr>
              <a:t>SSD: The relationship between LBA and PBA is not fixed.</a:t>
            </a:r>
            <a:endParaRPr lang="en-US" altLang="zh-CN" dirty="0" smtClean="0">
              <a:latin typeface="Huawei Sans" panose="020C0503030203020204" pitchFamily="34" charset="0"/>
            </a:endParaRPr>
          </a:p>
          <a:p>
            <a:pPr marL="285750" lvl="1" indent="-285750" fontAlgn="ctr">
              <a:lnSpc>
                <a:spcPct val="150000"/>
              </a:lnSpc>
              <a:buSzPct val="50000"/>
              <a:buFont typeface="Wingdings" panose="05000000000000000000" pitchFamily="2" charset="2"/>
              <a:buChar char="l"/>
            </a:pPr>
            <a:r>
              <a:rPr lang="en-US" sz="1600" dirty="0" smtClean="0">
                <a:latin typeface="Huawei Sans" panose="020C0503030203020204" pitchFamily="34" charset="0"/>
              </a:rPr>
              <a:t>Non-overwrite: A block must be erased before new data is written to it. New data and old data are at different locations.</a:t>
            </a:r>
            <a:endParaRPr lang="en-US" altLang="zh-CN" sz="1600" dirty="0" smtClean="0">
              <a:latin typeface="Huawei Sans" panose="020C0503030203020204" pitchFamily="34" charset="0"/>
            </a:endParaRPr>
          </a:p>
        </p:txBody>
      </p:sp>
      <p:sp>
        <p:nvSpPr>
          <p:cNvPr id="10" name="右箭头 9"/>
          <p:cNvSpPr/>
          <p:nvPr/>
        </p:nvSpPr>
        <p:spPr bwMode="auto">
          <a:xfrm>
            <a:off x="6727862" y="4199935"/>
            <a:ext cx="1630784" cy="216024"/>
          </a:xfrm>
          <a:prstGeom prst="rightArrow">
            <a:avLst/>
          </a:prstGeom>
          <a:solidFill>
            <a:schemeClr val="bg1">
              <a:lumMod val="50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ctr" latinLnBrk="0" hangingPunct="1">
              <a:lnSpc>
                <a:spcPct val="100000"/>
              </a:lnSpc>
              <a:spcBef>
                <a:spcPct val="0"/>
              </a:spcBef>
              <a:spcAft>
                <a:spcPct val="0"/>
              </a:spcAft>
              <a:buClrTx/>
              <a:buSzTx/>
              <a:buFontTx/>
              <a:buNone/>
              <a:tabLst/>
            </a:pPr>
            <a:endParaRPr kumimoji="0" lang="en-US" altLang="zh-CN" sz="1000" b="0" i="0" u="none" strike="noStrike" cap="none" normalizeH="0" baseline="0" dirty="0" smtClean="0">
              <a:ln>
                <a:noFill/>
              </a:ln>
              <a:solidFill>
                <a:schemeClr val="tx1"/>
              </a:solidFill>
              <a:effectLst/>
              <a:latin typeface="Huawei Sans" panose="020C0503030203020204" pitchFamily="34" charset="0"/>
            </a:endParaRPr>
          </a:p>
        </p:txBody>
      </p:sp>
      <p:sp>
        <p:nvSpPr>
          <p:cNvPr id="11" name="文本框 10"/>
          <p:cNvSpPr txBox="1"/>
          <p:nvPr/>
        </p:nvSpPr>
        <p:spPr bwMode="auto">
          <a:xfrm>
            <a:off x="8464920" y="3741522"/>
            <a:ext cx="3260355" cy="1335155"/>
          </a:xfrm>
          <a:prstGeom prst="rect">
            <a:avLst/>
          </a:prstGeom>
          <a:noFill/>
          <a:ln w="9525" algn="ctr">
            <a:noFill/>
            <a:miter lim="800000"/>
            <a:headEnd/>
            <a:tailEnd/>
          </a:ln>
        </p:spPr>
        <p:txBody>
          <a:bodyPr vert="horz" wrap="square" lIns="87802" tIns="43901" rIns="87802" bIns="43901" numCol="1" rtlCol="0" anchor="ctr" anchorCtr="0" compatLnSpc="1">
            <a:prstTxWarp prst="textNoShape">
              <a:avLst/>
            </a:prstTxWarp>
            <a:noAutofit/>
          </a:bodyPr>
          <a:lstStyle/>
          <a:p>
            <a:pPr fontAlgn="ctr">
              <a:lnSpc>
                <a:spcPct val="150000"/>
              </a:lnSpc>
            </a:pPr>
            <a:r>
              <a:rPr lang="en-US" dirty="0">
                <a:latin typeface="Huawei Sans" panose="020C0503030203020204" pitchFamily="34" charset="0"/>
              </a:rPr>
              <a:t>The Flash Translation Layer (FTL) is for conversion between the LBA and PBA.</a:t>
            </a:r>
            <a:endParaRPr lang="en-US" altLang="zh-CN" sz="1800" dirty="0" smtClean="0">
              <a:latin typeface="Huawei Sans" panose="020C0503030203020204" pitchFamily="34" charset="0"/>
            </a:endParaRPr>
          </a:p>
        </p:txBody>
      </p:sp>
      <p:sp>
        <p:nvSpPr>
          <p:cNvPr id="12" name="矩形 11"/>
          <p:cNvSpPr/>
          <p:nvPr/>
        </p:nvSpPr>
        <p:spPr>
          <a:xfrm>
            <a:off x="5810191" y="1226455"/>
            <a:ext cx="5743369" cy="369332"/>
          </a:xfrm>
          <a:prstGeom prst="rect">
            <a:avLst/>
          </a:prstGeom>
        </p:spPr>
        <p:txBody>
          <a:bodyPr wrap="square">
            <a:noAutofit/>
          </a:bodyPr>
          <a:lstStyle/>
          <a:p>
            <a:pPr fontAlgn="ctr"/>
            <a:r>
              <a:rPr lang="en-US" sz="1800" dirty="0" smtClean="0">
                <a:latin typeface="Huawei Sans" panose="020C0503030203020204" pitchFamily="34" charset="0"/>
              </a:rPr>
              <a:t>No. 26, XX Road, </a:t>
            </a:r>
            <a:r>
              <a:rPr lang="en-US" sz="1800" dirty="0" err="1" smtClean="0">
                <a:latin typeface="Huawei Sans" panose="020C0503030203020204" pitchFamily="34" charset="0"/>
              </a:rPr>
              <a:t>Binjiang</a:t>
            </a:r>
            <a:r>
              <a:rPr lang="en-US" sz="1800" dirty="0" smtClean="0">
                <a:latin typeface="Huawei Sans" panose="020C0503030203020204" pitchFamily="34" charset="0"/>
              </a:rPr>
              <a:t> District, Hangzhou City, Zhejiang Province, People's Republic of China</a:t>
            </a:r>
            <a:endParaRPr lang="en-US" sz="1800" dirty="0">
              <a:latin typeface="Huawei Sans" panose="020C0503030203020204" pitchFamily="34" charset="0"/>
            </a:endParaRPr>
          </a:p>
        </p:txBody>
      </p:sp>
    </p:spTree>
    <p:extLst>
      <p:ext uri="{BB962C8B-B14F-4D97-AF65-F5344CB8AC3E}">
        <p14:creationId xmlns:p14="http://schemas.microsoft.com/office/powerpoint/2010/main" val="7911409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FTL</a:t>
            </a:r>
            <a:endParaRPr lang="en-US" altLang="zh-CN" dirty="0">
              <a:latin typeface="Huawei Sans" panose="020C0503030203020204" pitchFamily="34" charset="0"/>
            </a:endParaRPr>
          </a:p>
        </p:txBody>
      </p:sp>
      <p:grpSp>
        <p:nvGrpSpPr>
          <p:cNvPr id="44" name="组合 43"/>
          <p:cNvGrpSpPr/>
          <p:nvPr/>
        </p:nvGrpSpPr>
        <p:grpSpPr>
          <a:xfrm>
            <a:off x="1209815" y="1760718"/>
            <a:ext cx="3022601" cy="2419359"/>
            <a:chOff x="1028921" y="1414271"/>
            <a:chExt cx="3613213" cy="2892097"/>
          </a:xfrm>
        </p:grpSpPr>
        <p:sp>
          <p:nvSpPr>
            <p:cNvPr id="4" name="Rectangle 5"/>
            <p:cNvSpPr>
              <a:spLocks noChangeArrowheads="1"/>
            </p:cNvSpPr>
            <p:nvPr/>
          </p:nvSpPr>
          <p:spPr bwMode="auto">
            <a:xfrm>
              <a:off x="1131779" y="3619025"/>
              <a:ext cx="1034778"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Sector 0</a:t>
              </a:r>
              <a:endParaRPr lang="en-US" altLang="zh-CN" sz="1400" dirty="0">
                <a:latin typeface="Huawei Sans" panose="020C0503030203020204" pitchFamily="34" charset="0"/>
              </a:endParaRPr>
            </a:p>
          </p:txBody>
        </p:sp>
        <p:sp>
          <p:nvSpPr>
            <p:cNvPr id="5" name="椭圆 4"/>
            <p:cNvSpPr/>
            <p:nvPr/>
          </p:nvSpPr>
          <p:spPr>
            <a:xfrm>
              <a:off x="1028921" y="1414271"/>
              <a:ext cx="1999387" cy="1999387"/>
            </a:xfrm>
            <a:prstGeom prst="ellipse">
              <a:avLst/>
            </a:prstGeom>
            <a:solidFill>
              <a:srgbClr val="0070C0"/>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 name="椭圆 5"/>
            <p:cNvSpPr/>
            <p:nvPr/>
          </p:nvSpPr>
          <p:spPr>
            <a:xfrm>
              <a:off x="1123498" y="1499912"/>
              <a:ext cx="1810231" cy="1810231"/>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 name="椭圆 6"/>
            <p:cNvSpPr/>
            <p:nvPr/>
          </p:nvSpPr>
          <p:spPr>
            <a:xfrm>
              <a:off x="1226358" y="1611707"/>
              <a:ext cx="1604514" cy="1604514"/>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8" name="椭圆 7"/>
            <p:cNvSpPr/>
            <p:nvPr/>
          </p:nvSpPr>
          <p:spPr>
            <a:xfrm>
              <a:off x="1348867" y="1719202"/>
              <a:ext cx="1359491" cy="135949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9" name="椭圆 8"/>
            <p:cNvSpPr/>
            <p:nvPr/>
          </p:nvSpPr>
          <p:spPr>
            <a:xfrm>
              <a:off x="1594177" y="1976795"/>
              <a:ext cx="872127" cy="872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0" name="椭圆 9"/>
            <p:cNvSpPr/>
            <p:nvPr/>
          </p:nvSpPr>
          <p:spPr>
            <a:xfrm>
              <a:off x="1741494" y="2125087"/>
              <a:ext cx="574236" cy="57423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1" name="椭圆 10"/>
            <p:cNvSpPr/>
            <p:nvPr/>
          </p:nvSpPr>
          <p:spPr>
            <a:xfrm>
              <a:off x="1957261" y="2340851"/>
              <a:ext cx="142708" cy="142708"/>
            </a:xfrm>
            <a:prstGeom prst="ellipse">
              <a:avLst/>
            </a:prstGeom>
            <a:solidFill>
              <a:schemeClr val="bg1"/>
            </a:solidFill>
            <a:ln>
              <a:solidFill>
                <a:srgbClr val="15151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cxnSp>
          <p:nvCxnSpPr>
            <p:cNvPr id="15" name="直接连接符 14"/>
            <p:cNvCxnSpPr>
              <a:stCxn id="4" idx="0"/>
            </p:cNvCxnSpPr>
            <p:nvPr/>
          </p:nvCxnSpPr>
          <p:spPr>
            <a:xfrm flipH="1" flipV="1">
              <a:off x="1545305" y="3216221"/>
              <a:ext cx="103863" cy="4028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空心弧 15"/>
            <p:cNvSpPr/>
            <p:nvPr/>
          </p:nvSpPr>
          <p:spPr>
            <a:xfrm rot="8282709">
              <a:off x="1072687" y="1548136"/>
              <a:ext cx="1761696" cy="1893955"/>
            </a:xfrm>
            <a:prstGeom prst="blockArc">
              <a:avLst>
                <a:gd name="adj1" fmla="val 19002708"/>
                <a:gd name="adj2" fmla="val 21382312"/>
                <a:gd name="adj3" fmla="val 5346"/>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26" name="Rectangle 5"/>
            <p:cNvSpPr>
              <a:spLocks noChangeArrowheads="1"/>
            </p:cNvSpPr>
            <p:nvPr/>
          </p:nvSpPr>
          <p:spPr bwMode="auto">
            <a:xfrm>
              <a:off x="2148131" y="3683978"/>
              <a:ext cx="1138880"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Sector 1</a:t>
              </a:r>
              <a:endParaRPr lang="en-US" altLang="zh-CN" sz="1400" dirty="0">
                <a:latin typeface="Huawei Sans" panose="020C0503030203020204" pitchFamily="34" charset="0"/>
              </a:endParaRPr>
            </a:p>
          </p:txBody>
        </p:sp>
        <p:cxnSp>
          <p:nvCxnSpPr>
            <p:cNvPr id="27" name="直接连接符 26"/>
            <p:cNvCxnSpPr>
              <a:stCxn id="26" idx="0"/>
            </p:cNvCxnSpPr>
            <p:nvPr/>
          </p:nvCxnSpPr>
          <p:spPr>
            <a:xfrm flipH="1" flipV="1">
              <a:off x="2296695" y="3374972"/>
              <a:ext cx="420876" cy="3090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5"/>
            <p:cNvSpPr>
              <a:spLocks noChangeArrowheads="1"/>
            </p:cNvSpPr>
            <p:nvPr/>
          </p:nvSpPr>
          <p:spPr bwMode="auto">
            <a:xfrm>
              <a:off x="3219177" y="2996711"/>
              <a:ext cx="1108353"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Sector 2</a:t>
              </a:r>
              <a:endParaRPr lang="en-US" altLang="zh-CN" sz="1400" dirty="0">
                <a:latin typeface="Huawei Sans" panose="020C0503030203020204" pitchFamily="34" charset="0"/>
              </a:endParaRPr>
            </a:p>
          </p:txBody>
        </p:sp>
        <p:cxnSp>
          <p:nvCxnSpPr>
            <p:cNvPr id="31" name="直接连接符 30"/>
            <p:cNvCxnSpPr>
              <a:stCxn id="30" idx="1"/>
              <a:endCxn id="5" idx="5"/>
            </p:cNvCxnSpPr>
            <p:nvPr/>
          </p:nvCxnSpPr>
          <p:spPr>
            <a:xfrm flipH="1" flipV="1">
              <a:off x="2735504" y="3120855"/>
              <a:ext cx="483673" cy="1870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5"/>
            <p:cNvSpPr>
              <a:spLocks noChangeArrowheads="1"/>
            </p:cNvSpPr>
            <p:nvPr/>
          </p:nvSpPr>
          <p:spPr bwMode="auto">
            <a:xfrm>
              <a:off x="3389012" y="2246458"/>
              <a:ext cx="1253122" cy="622390"/>
            </a:xfrm>
            <a:prstGeom prst="rect">
              <a:avLst/>
            </a:prstGeom>
            <a:noFill/>
            <a:ln w="25400">
              <a:noFill/>
              <a:miter lim="800000"/>
              <a:headEnd/>
              <a:tailEnd/>
            </a:ln>
            <a:effectLst/>
          </p:spPr>
          <p:txBody>
            <a:bodyPr wrap="square" lIns="90488" tIns="44450" rIns="90488" bIns="44450">
              <a:noAutofit/>
            </a:bodyPr>
            <a:lstStyle/>
            <a:p>
              <a:pPr eaLnBrk="1" fontAlgn="ctr" hangingPunct="1">
                <a:spcBef>
                  <a:spcPct val="0"/>
                </a:spcBef>
                <a:buClrTx/>
                <a:buFontTx/>
                <a:buNone/>
              </a:pPr>
              <a:r>
                <a:rPr lang="en-US" sz="1400" dirty="0" smtClean="0">
                  <a:latin typeface="Huawei Sans" panose="020C0503030203020204" pitchFamily="34" charset="0"/>
                </a:rPr>
                <a:t>Sector 3</a:t>
              </a:r>
              <a:endParaRPr lang="en-US" sz="1400" dirty="0">
                <a:latin typeface="Huawei Sans" panose="020C0503030203020204" pitchFamily="34" charset="0"/>
              </a:endParaRPr>
            </a:p>
          </p:txBody>
        </p:sp>
        <p:cxnSp>
          <p:nvCxnSpPr>
            <p:cNvPr id="33" name="直接连接符 32"/>
            <p:cNvCxnSpPr>
              <a:stCxn id="32" idx="1"/>
              <a:endCxn id="5" idx="6"/>
            </p:cNvCxnSpPr>
            <p:nvPr/>
          </p:nvCxnSpPr>
          <p:spPr>
            <a:xfrm flipH="1" flipV="1">
              <a:off x="3028308" y="2413964"/>
              <a:ext cx="360704" cy="1436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56" name="表格 55"/>
          <p:cNvGraphicFramePr>
            <a:graphicFrameLocks noGrp="1"/>
          </p:cNvGraphicFramePr>
          <p:nvPr>
            <p:extLst/>
          </p:nvPr>
        </p:nvGraphicFramePr>
        <p:xfrm>
          <a:off x="8368324" y="1692717"/>
          <a:ext cx="2592000" cy="2286000"/>
        </p:xfrm>
        <a:graphic>
          <a:graphicData uri="http://schemas.openxmlformats.org/drawingml/2006/table">
            <a:tbl>
              <a:tblPr firstRow="1" bandRow="1"/>
              <a:tblGrid>
                <a:gridCol w="648000"/>
                <a:gridCol w="648000"/>
                <a:gridCol w="648000"/>
                <a:gridCol w="648000"/>
              </a:tblGrid>
              <a:tr h="180000">
                <a:tc>
                  <a:txBody>
                    <a:bodyPr/>
                    <a:lstStyle/>
                    <a:p>
                      <a:pPr algn="ctr" fontAlgn="ctr"/>
                      <a:r>
                        <a:rPr lang="en-US" sz="1200" dirty="0" smtClean="0">
                          <a:latin typeface="Huawei Sans" panose="020C0503030203020204" pitchFamily="34" charset="0"/>
                        </a:rPr>
                        <a:t>Sector 0</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r>
              <a:tr h="180000">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smtClean="0">
                          <a:latin typeface="Huawei Sans" panose="020C0503030203020204" pitchFamily="34" charset="0"/>
                        </a:rPr>
                        <a:t>Sector 2</a:t>
                      </a:r>
                      <a:endParaRPr lang="en-US" altLang="zh-CN" sz="1200" dirty="0">
                        <a:latin typeface="Huawei Sans" panose="020C0503030203020204" pitchFamily="34" charset="0"/>
                      </a:endParaRPr>
                    </a:p>
                  </a:txBody>
                  <a:tcPr/>
                </a:tc>
              </a:tr>
              <a:tr h="180000">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smtClean="0">
                          <a:latin typeface="Huawei Sans" panose="020C0503030203020204" pitchFamily="34" charset="0"/>
                        </a:rPr>
                        <a:t>Sector 1</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r>
              <a:tr h="180000">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smtClean="0">
                          <a:latin typeface="Huawei Sans" panose="020C0503030203020204" pitchFamily="34" charset="0"/>
                        </a:rPr>
                        <a:t>Sector 4</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r>
              <a:tr h="180000">
                <a:tc>
                  <a:txBody>
                    <a:bodyPr/>
                    <a:lstStyle/>
                    <a:p>
                      <a:pPr algn="ctr" fontAlgn="ctr"/>
                      <a:r>
                        <a:rPr lang="en-US" sz="1200" dirty="0" smtClean="0">
                          <a:latin typeface="Huawei Sans" panose="020C0503030203020204" pitchFamily="34" charset="0"/>
                        </a:rPr>
                        <a:t>Sector 3</a:t>
                      </a: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endParaRPr lang="en-US" altLang="zh-CN" sz="1200" dirty="0">
                        <a:latin typeface="Huawei Sans" panose="020C0503030203020204" pitchFamily="34" charset="0"/>
                      </a:endParaRPr>
                    </a:p>
                  </a:txBody>
                  <a:tcPr/>
                </a:tc>
                <a:tc>
                  <a:txBody>
                    <a:bodyPr/>
                    <a:lstStyle/>
                    <a:p>
                      <a:pPr algn="ctr" fontAlgn="ctr"/>
                      <a:r>
                        <a:rPr lang="en-US" sz="1200" dirty="0" smtClean="0">
                          <a:latin typeface="Huawei Sans" panose="020C0503030203020204" pitchFamily="34" charset="0"/>
                        </a:rPr>
                        <a:t>Sector 5</a:t>
                      </a:r>
                      <a:endParaRPr lang="en-US" altLang="zh-CN" sz="1200" dirty="0">
                        <a:latin typeface="Huawei Sans" panose="020C0503030203020204" pitchFamily="34" charset="0"/>
                      </a:endParaRPr>
                    </a:p>
                  </a:txBody>
                  <a:tcPr/>
                </a:tc>
              </a:tr>
            </a:tbl>
          </a:graphicData>
        </a:graphic>
      </p:graphicFrame>
      <p:grpSp>
        <p:nvGrpSpPr>
          <p:cNvPr id="77" name="组合 76"/>
          <p:cNvGrpSpPr/>
          <p:nvPr/>
        </p:nvGrpSpPr>
        <p:grpSpPr>
          <a:xfrm>
            <a:off x="4620958" y="2332306"/>
            <a:ext cx="2934850" cy="1257469"/>
            <a:chOff x="5024841" y="1762028"/>
            <a:chExt cx="2934850" cy="1257469"/>
          </a:xfrm>
        </p:grpSpPr>
        <p:sp>
          <p:nvSpPr>
            <p:cNvPr id="57" name="矩形 56"/>
            <p:cNvSpPr/>
            <p:nvPr/>
          </p:nvSpPr>
          <p:spPr>
            <a:xfrm>
              <a:off x="5024841" y="1762028"/>
              <a:ext cx="2820183" cy="10914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solidFill>
                  <a:schemeClr val="tx1"/>
                </a:solidFill>
                <a:latin typeface="Huawei Sans" panose="020C0503030203020204" pitchFamily="34" charset="0"/>
              </a:endParaRPr>
            </a:p>
          </p:txBody>
        </p:sp>
        <p:sp>
          <p:nvSpPr>
            <p:cNvPr id="58" name="文本框 57"/>
            <p:cNvSpPr txBox="1"/>
            <p:nvPr/>
          </p:nvSpPr>
          <p:spPr>
            <a:xfrm>
              <a:off x="5089826" y="1819168"/>
              <a:ext cx="2869865" cy="1200329"/>
            </a:xfrm>
            <a:prstGeom prst="rect">
              <a:avLst/>
            </a:prstGeom>
            <a:noFill/>
          </p:spPr>
          <p:txBody>
            <a:bodyPr wrap="square" rtlCol="0">
              <a:noAutofit/>
            </a:bodyPr>
            <a:lstStyle/>
            <a:p>
              <a:pPr algn="ctr" fontAlgn="ctr"/>
              <a:r>
                <a:rPr lang="en-US" sz="1600" dirty="0" smtClean="0">
                  <a:latin typeface="Huawei Sans" panose="020C0503030203020204" pitchFamily="34" charset="0"/>
                </a:rPr>
                <a:t>Main controller</a:t>
              </a:r>
              <a:endParaRPr lang="en-US" altLang="zh-CN" dirty="0" smtClean="0">
                <a:latin typeface="Huawei Sans" panose="020C0503030203020204" pitchFamily="34" charset="0"/>
              </a:endParaRPr>
            </a:p>
            <a:p>
              <a:pPr fontAlgn="ctr"/>
              <a:r>
                <a:rPr lang="en-US" sz="1400" dirty="0" smtClean="0">
                  <a:latin typeface="Huawei Sans" panose="020C0503030203020204" pitchFamily="34" charset="0"/>
                </a:rPr>
                <a:t>FTL mapping table: saved in the internal SRAM/DRAM, external DRAM, or NAND flash.</a:t>
              </a:r>
              <a:endParaRPr lang="en-US" altLang="zh-CN" sz="1400" dirty="0">
                <a:latin typeface="Huawei Sans" panose="020C0503030203020204" pitchFamily="34" charset="0"/>
              </a:endParaRPr>
            </a:p>
          </p:txBody>
        </p:sp>
      </p:grpSp>
      <p:sp>
        <p:nvSpPr>
          <p:cNvPr id="59" name="文本框 58"/>
          <p:cNvSpPr txBox="1"/>
          <p:nvPr/>
        </p:nvSpPr>
        <p:spPr>
          <a:xfrm>
            <a:off x="903969" y="4201082"/>
            <a:ext cx="2474231" cy="1200329"/>
          </a:xfrm>
          <a:prstGeom prst="rect">
            <a:avLst/>
          </a:prstGeom>
          <a:noFill/>
        </p:spPr>
        <p:txBody>
          <a:bodyPr wrap="square" rtlCol="0">
            <a:noAutofit/>
          </a:bodyPr>
          <a:lstStyle/>
          <a:p>
            <a:pPr fontAlgn="ctr"/>
            <a:r>
              <a:rPr lang="en-US" dirty="0" smtClean="0">
                <a:latin typeface="Huawei Sans" panose="020C0503030203020204" pitchFamily="34" charset="0"/>
              </a:rPr>
              <a:t>OS sector (512 bytes). File systems read/write data in units of 512 bytes.</a:t>
            </a:r>
            <a:endParaRPr lang="en-US" altLang="zh-CN" dirty="0">
              <a:latin typeface="Huawei Sans" panose="020C0503030203020204" pitchFamily="34" charset="0"/>
            </a:endParaRPr>
          </a:p>
        </p:txBody>
      </p:sp>
      <p:sp>
        <p:nvSpPr>
          <p:cNvPr id="60" name="文本框 59"/>
          <p:cNvSpPr txBox="1"/>
          <p:nvPr/>
        </p:nvSpPr>
        <p:spPr>
          <a:xfrm>
            <a:off x="4970573" y="4205718"/>
            <a:ext cx="2293828" cy="1477328"/>
          </a:xfrm>
          <a:prstGeom prst="rect">
            <a:avLst/>
          </a:prstGeom>
          <a:noFill/>
        </p:spPr>
        <p:txBody>
          <a:bodyPr wrap="square" rtlCol="0">
            <a:noAutofit/>
          </a:bodyPr>
          <a:lstStyle/>
          <a:p>
            <a:pPr fontAlgn="ctr"/>
            <a:r>
              <a:rPr lang="en-US" dirty="0" smtClean="0">
                <a:latin typeface="Huawei Sans" panose="020C0503030203020204" pitchFamily="34" charset="0"/>
              </a:rPr>
              <a:t>FTL mapping. The main controller maps the addresses with the mapping table.</a:t>
            </a:r>
            <a:endParaRPr lang="en-US" altLang="zh-CN" dirty="0">
              <a:latin typeface="Huawei Sans" panose="020C0503030203020204" pitchFamily="34" charset="0"/>
            </a:endParaRPr>
          </a:p>
        </p:txBody>
      </p:sp>
      <p:sp>
        <p:nvSpPr>
          <p:cNvPr id="61" name="文本框 60"/>
          <p:cNvSpPr txBox="1"/>
          <p:nvPr/>
        </p:nvSpPr>
        <p:spPr>
          <a:xfrm>
            <a:off x="8611090" y="4206008"/>
            <a:ext cx="2581054" cy="1200329"/>
          </a:xfrm>
          <a:prstGeom prst="rect">
            <a:avLst/>
          </a:prstGeom>
          <a:noFill/>
        </p:spPr>
        <p:txBody>
          <a:bodyPr wrap="square" rtlCol="0">
            <a:noAutofit/>
          </a:bodyPr>
          <a:lstStyle/>
          <a:p>
            <a:pPr fontAlgn="ctr"/>
            <a:r>
              <a:rPr lang="en-US" dirty="0" smtClean="0">
                <a:latin typeface="Huawei Sans" panose="020C0503030203020204" pitchFamily="34" charset="0"/>
              </a:rPr>
              <a:t>Data is stored in the NAND physical addresses with the mapping table.</a:t>
            </a:r>
            <a:endParaRPr lang="en-US" altLang="zh-CN" dirty="0">
              <a:latin typeface="Huawei Sans" panose="020C0503030203020204" pitchFamily="34" charset="0"/>
            </a:endParaRPr>
          </a:p>
        </p:txBody>
      </p:sp>
      <p:cxnSp>
        <p:nvCxnSpPr>
          <p:cNvPr id="63" name="直接箭头连接符 62"/>
          <p:cNvCxnSpPr>
            <a:stCxn id="59" idx="3"/>
          </p:cNvCxnSpPr>
          <p:nvPr/>
        </p:nvCxnSpPr>
        <p:spPr>
          <a:xfrm>
            <a:off x="3378200" y="4801247"/>
            <a:ext cx="148907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接箭头连接符 64"/>
          <p:cNvCxnSpPr>
            <a:endCxn id="61" idx="1"/>
          </p:cNvCxnSpPr>
          <p:nvPr/>
        </p:nvCxnSpPr>
        <p:spPr>
          <a:xfrm>
            <a:off x="7353300" y="4806173"/>
            <a:ext cx="125779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87832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2719042" y="1928443"/>
            <a:ext cx="7675819" cy="4107064"/>
            <a:chOff x="2200675" y="2102758"/>
            <a:chExt cx="7675819" cy="4107064"/>
          </a:xfrm>
        </p:grpSpPr>
        <p:pic>
          <p:nvPicPr>
            <p:cNvPr id="4" name="图片 3"/>
            <p:cNvPicPr>
              <a:picLocks noChangeAspect="1"/>
            </p:cNvPicPr>
            <p:nvPr/>
          </p:nvPicPr>
          <p:blipFill>
            <a:blip r:embed="rId3"/>
            <a:stretch>
              <a:fillRect/>
            </a:stretch>
          </p:blipFill>
          <p:spPr>
            <a:xfrm>
              <a:off x="2548537" y="2517639"/>
              <a:ext cx="1196942" cy="1194433"/>
            </a:xfrm>
            <a:prstGeom prst="rect">
              <a:avLst/>
            </a:prstGeom>
          </p:spPr>
        </p:pic>
        <p:pic>
          <p:nvPicPr>
            <p:cNvPr id="5" name="图片 4"/>
            <p:cNvPicPr>
              <a:picLocks noChangeAspect="1"/>
            </p:cNvPicPr>
            <p:nvPr/>
          </p:nvPicPr>
          <p:blipFill>
            <a:blip r:embed="rId3"/>
            <a:stretch>
              <a:fillRect/>
            </a:stretch>
          </p:blipFill>
          <p:spPr>
            <a:xfrm>
              <a:off x="4451386" y="2517639"/>
              <a:ext cx="1196942" cy="1194433"/>
            </a:xfrm>
            <a:prstGeom prst="rect">
              <a:avLst/>
            </a:prstGeom>
          </p:spPr>
        </p:pic>
        <p:pic>
          <p:nvPicPr>
            <p:cNvPr id="6" name="图片 5"/>
            <p:cNvPicPr>
              <a:picLocks noChangeAspect="1"/>
            </p:cNvPicPr>
            <p:nvPr/>
          </p:nvPicPr>
          <p:blipFill>
            <a:blip r:embed="rId3"/>
            <a:stretch>
              <a:fillRect/>
            </a:stretch>
          </p:blipFill>
          <p:spPr>
            <a:xfrm>
              <a:off x="6379635" y="2517639"/>
              <a:ext cx="1196942" cy="1194433"/>
            </a:xfrm>
            <a:prstGeom prst="rect">
              <a:avLst/>
            </a:prstGeom>
          </p:spPr>
        </p:pic>
        <p:pic>
          <p:nvPicPr>
            <p:cNvPr id="7" name="图片 6"/>
            <p:cNvPicPr>
              <a:picLocks noChangeAspect="1"/>
            </p:cNvPicPr>
            <p:nvPr/>
          </p:nvPicPr>
          <p:blipFill>
            <a:blip r:embed="rId3"/>
            <a:stretch>
              <a:fillRect/>
            </a:stretch>
          </p:blipFill>
          <p:spPr>
            <a:xfrm>
              <a:off x="8296714" y="2517639"/>
              <a:ext cx="1196942" cy="1194433"/>
            </a:xfrm>
            <a:prstGeom prst="rect">
              <a:avLst/>
            </a:prstGeom>
          </p:spPr>
        </p:pic>
        <p:pic>
          <p:nvPicPr>
            <p:cNvPr id="8" name="图片 7"/>
            <p:cNvPicPr>
              <a:picLocks noChangeAspect="1"/>
            </p:cNvPicPr>
            <p:nvPr/>
          </p:nvPicPr>
          <p:blipFill>
            <a:blip r:embed="rId3"/>
            <a:stretch>
              <a:fillRect/>
            </a:stretch>
          </p:blipFill>
          <p:spPr>
            <a:xfrm>
              <a:off x="2548537" y="4642768"/>
              <a:ext cx="1196942" cy="1194433"/>
            </a:xfrm>
            <a:prstGeom prst="rect">
              <a:avLst/>
            </a:prstGeom>
          </p:spPr>
        </p:pic>
        <p:pic>
          <p:nvPicPr>
            <p:cNvPr id="9" name="图片 8"/>
            <p:cNvPicPr>
              <a:picLocks noChangeAspect="1"/>
            </p:cNvPicPr>
            <p:nvPr/>
          </p:nvPicPr>
          <p:blipFill>
            <a:blip r:embed="rId3"/>
            <a:stretch>
              <a:fillRect/>
            </a:stretch>
          </p:blipFill>
          <p:spPr>
            <a:xfrm>
              <a:off x="4451386" y="4642768"/>
              <a:ext cx="1196942" cy="1194433"/>
            </a:xfrm>
            <a:prstGeom prst="rect">
              <a:avLst/>
            </a:prstGeom>
          </p:spPr>
        </p:pic>
        <p:pic>
          <p:nvPicPr>
            <p:cNvPr id="10" name="图片 9"/>
            <p:cNvPicPr>
              <a:picLocks noChangeAspect="1"/>
            </p:cNvPicPr>
            <p:nvPr/>
          </p:nvPicPr>
          <p:blipFill>
            <a:blip r:embed="rId3"/>
            <a:stretch>
              <a:fillRect/>
            </a:stretch>
          </p:blipFill>
          <p:spPr>
            <a:xfrm>
              <a:off x="6379635" y="4642768"/>
              <a:ext cx="1196942" cy="1194433"/>
            </a:xfrm>
            <a:prstGeom prst="rect">
              <a:avLst/>
            </a:prstGeom>
          </p:spPr>
        </p:pic>
        <p:pic>
          <p:nvPicPr>
            <p:cNvPr id="11" name="图片 10"/>
            <p:cNvPicPr>
              <a:picLocks noChangeAspect="1"/>
            </p:cNvPicPr>
            <p:nvPr/>
          </p:nvPicPr>
          <p:blipFill>
            <a:blip r:embed="rId3"/>
            <a:stretch>
              <a:fillRect/>
            </a:stretch>
          </p:blipFill>
          <p:spPr>
            <a:xfrm>
              <a:off x="8296714" y="4642768"/>
              <a:ext cx="1196942" cy="1194433"/>
            </a:xfrm>
            <a:prstGeom prst="rect">
              <a:avLst/>
            </a:prstGeom>
          </p:spPr>
        </p:pic>
        <p:sp>
          <p:nvSpPr>
            <p:cNvPr id="12" name="圆角矩形 11"/>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SSD controller</a:t>
              </a:r>
              <a:endParaRPr lang="en-US" altLang="zh-CN" dirty="0">
                <a:solidFill>
                  <a:schemeClr val="tx1"/>
                </a:solidFill>
                <a:latin typeface="Huawei Sans" panose="020C0503030203020204" pitchFamily="34" charset="0"/>
              </a:endParaRPr>
            </a:p>
          </p:txBody>
        </p:sp>
        <p:cxnSp>
          <p:nvCxnSpPr>
            <p:cNvPr id="14" name="直接连接符 13"/>
            <p:cNvCxnSpPr>
              <a:stCxn id="4" idx="2"/>
              <a:endCxn id="12"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5" idx="2"/>
              <a:endCxn id="12"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2" idx="0"/>
              <a:endCxn id="6" idx="2"/>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7" idx="2"/>
              <a:endCxn id="12"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8" idx="0"/>
              <a:endCxn id="12"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stCxn id="9" idx="0"/>
              <a:endCxn id="12"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a:stCxn id="10" idx="0"/>
              <a:endCxn id="12"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a:stCxn id="12" idx="2"/>
              <a:endCxn id="11" idx="0"/>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文本框 48"/>
            <p:cNvSpPr txBox="1"/>
            <p:nvPr/>
          </p:nvSpPr>
          <p:spPr>
            <a:xfrm>
              <a:off x="2200676" y="2106516"/>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0 block</a:t>
              </a:r>
              <a:endParaRPr lang="en-US" altLang="zh-CN" dirty="0">
                <a:latin typeface="Huawei Sans" panose="020C0503030203020204" pitchFamily="34" charset="0"/>
              </a:endParaRPr>
            </a:p>
          </p:txBody>
        </p:sp>
        <p:sp>
          <p:nvSpPr>
            <p:cNvPr id="58" name="文本框 57"/>
            <p:cNvSpPr txBox="1"/>
            <p:nvPr/>
          </p:nvSpPr>
          <p:spPr>
            <a:xfrm>
              <a:off x="4118540" y="2105147"/>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1 block</a:t>
              </a:r>
              <a:endParaRPr lang="en-US" altLang="zh-CN" dirty="0">
                <a:latin typeface="Huawei Sans" panose="020C0503030203020204" pitchFamily="34" charset="0"/>
              </a:endParaRPr>
            </a:p>
          </p:txBody>
        </p:sp>
        <p:sp>
          <p:nvSpPr>
            <p:cNvPr id="61" name="文本框 60"/>
            <p:cNvSpPr txBox="1"/>
            <p:nvPr/>
          </p:nvSpPr>
          <p:spPr>
            <a:xfrm>
              <a:off x="6038585" y="2106516"/>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2 block</a:t>
              </a:r>
              <a:endParaRPr lang="en-US" altLang="zh-CN" dirty="0">
                <a:latin typeface="Huawei Sans" panose="020C0503030203020204" pitchFamily="34" charset="0"/>
              </a:endParaRPr>
            </a:p>
          </p:txBody>
        </p:sp>
        <p:sp>
          <p:nvSpPr>
            <p:cNvPr id="62" name="文本框 61"/>
            <p:cNvSpPr txBox="1"/>
            <p:nvPr/>
          </p:nvSpPr>
          <p:spPr>
            <a:xfrm>
              <a:off x="7997453" y="2102758"/>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3 block</a:t>
              </a:r>
              <a:endParaRPr lang="en-US" altLang="zh-CN" dirty="0">
                <a:latin typeface="Huawei Sans" panose="020C0503030203020204" pitchFamily="34" charset="0"/>
              </a:endParaRPr>
            </a:p>
          </p:txBody>
        </p:sp>
        <p:sp>
          <p:nvSpPr>
            <p:cNvPr id="63" name="文本框 62"/>
            <p:cNvSpPr txBox="1"/>
            <p:nvPr/>
          </p:nvSpPr>
          <p:spPr>
            <a:xfrm>
              <a:off x="2200675" y="5837201"/>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4 block</a:t>
              </a:r>
              <a:endParaRPr lang="en-US" altLang="zh-CN" dirty="0">
                <a:latin typeface="Huawei Sans" panose="020C0503030203020204" pitchFamily="34" charset="0"/>
              </a:endParaRPr>
            </a:p>
          </p:txBody>
        </p:sp>
        <p:sp>
          <p:nvSpPr>
            <p:cNvPr id="64" name="文本框 63"/>
            <p:cNvSpPr txBox="1"/>
            <p:nvPr/>
          </p:nvSpPr>
          <p:spPr>
            <a:xfrm>
              <a:off x="4079716" y="5837201"/>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5 block</a:t>
              </a:r>
              <a:endParaRPr lang="en-US" altLang="zh-CN" dirty="0">
                <a:latin typeface="Huawei Sans" panose="020C0503030203020204" pitchFamily="34" charset="0"/>
              </a:endParaRPr>
            </a:p>
          </p:txBody>
        </p:sp>
        <p:sp>
          <p:nvSpPr>
            <p:cNvPr id="65" name="文本框 64"/>
            <p:cNvSpPr txBox="1"/>
            <p:nvPr/>
          </p:nvSpPr>
          <p:spPr>
            <a:xfrm>
              <a:off x="5997581" y="5840490"/>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6 block</a:t>
              </a:r>
              <a:endParaRPr lang="en-US" altLang="zh-CN" dirty="0">
                <a:latin typeface="Huawei Sans" panose="020C0503030203020204" pitchFamily="34" charset="0"/>
              </a:endParaRPr>
            </a:p>
          </p:txBody>
        </p:sp>
        <p:sp>
          <p:nvSpPr>
            <p:cNvPr id="66" name="文本框 65"/>
            <p:cNvSpPr txBox="1"/>
            <p:nvPr/>
          </p:nvSpPr>
          <p:spPr>
            <a:xfrm>
              <a:off x="7917626" y="5840490"/>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7 block</a:t>
              </a:r>
              <a:endParaRPr lang="en-US" altLang="zh-CN" dirty="0">
                <a:latin typeface="Huawei Sans" panose="020C0503030203020204" pitchFamily="34" charset="0"/>
              </a:endParaRPr>
            </a:p>
          </p:txBody>
        </p:sp>
      </p:grpSp>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SSD Write Process (1)</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sz="1800" dirty="0" smtClean="0">
                <a:latin typeface="Huawei Sans" panose="020C0503030203020204" pitchFamily="34" charset="0"/>
              </a:rPr>
              <a:t>The following uses eight channels as an example to demonstrate how the host writes data to the SSD.</a:t>
            </a:r>
            <a:endParaRPr lang="en-US" altLang="zh-CN" sz="1800" dirty="0">
              <a:latin typeface="Huawei Sans" panose="020C0503030203020204" pitchFamily="34" charset="0"/>
            </a:endParaRPr>
          </a:p>
        </p:txBody>
      </p:sp>
      <p:sp>
        <p:nvSpPr>
          <p:cNvPr id="45" name="矩形 44"/>
          <p:cNvSpPr/>
          <p:nvPr/>
        </p:nvSpPr>
        <p:spPr>
          <a:xfrm>
            <a:off x="3075902" y="235073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48" name="组合 47"/>
          <p:cNvGrpSpPr/>
          <p:nvPr/>
        </p:nvGrpSpPr>
        <p:grpSpPr>
          <a:xfrm>
            <a:off x="3033859" y="3655268"/>
            <a:ext cx="844843" cy="369332"/>
            <a:chOff x="866248" y="4423467"/>
            <a:chExt cx="844843" cy="369332"/>
          </a:xfrm>
        </p:grpSpPr>
        <p:sp>
          <p:nvSpPr>
            <p:cNvPr id="46" name="矩形 45"/>
            <p:cNvSpPr/>
            <p:nvPr/>
          </p:nvSpPr>
          <p:spPr>
            <a:xfrm>
              <a:off x="866248" y="4537685"/>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7" name="文本框 46"/>
            <p:cNvSpPr txBox="1"/>
            <p:nvPr/>
          </p:nvSpPr>
          <p:spPr>
            <a:xfrm>
              <a:off x="1043921" y="4423467"/>
              <a:ext cx="667170" cy="369332"/>
            </a:xfrm>
            <a:prstGeom prst="rect">
              <a:avLst/>
            </a:prstGeom>
            <a:noFill/>
          </p:spPr>
          <p:txBody>
            <a:bodyPr wrap="square" rtlCol="0">
              <a:noAutofit/>
            </a:bodyPr>
            <a:lstStyle/>
            <a:p>
              <a:pPr fontAlgn="ctr"/>
              <a:r>
                <a:rPr lang="en-US" dirty="0" smtClean="0">
                  <a:latin typeface="Huawei Sans" panose="020C0503030203020204" pitchFamily="34" charset="0"/>
                </a:rPr>
                <a:t>4 KB</a:t>
              </a:r>
              <a:endParaRPr lang="en-US" altLang="zh-CN" dirty="0">
                <a:latin typeface="Huawei Sans" panose="020C0503030203020204" pitchFamily="34" charset="0"/>
              </a:endParaRPr>
            </a:p>
          </p:txBody>
        </p:sp>
      </p:grpSp>
      <p:sp>
        <p:nvSpPr>
          <p:cNvPr id="67" name="矩形 66"/>
          <p:cNvSpPr/>
          <p:nvPr/>
        </p:nvSpPr>
        <p:spPr>
          <a:xfrm>
            <a:off x="4980808" y="235073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8" name="矩形 67"/>
          <p:cNvSpPr/>
          <p:nvPr/>
        </p:nvSpPr>
        <p:spPr>
          <a:xfrm>
            <a:off x="6906011" y="235073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9" name="矩形 68"/>
          <p:cNvSpPr/>
          <p:nvPr/>
        </p:nvSpPr>
        <p:spPr>
          <a:xfrm>
            <a:off x="8823076" y="2349739"/>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0" name="矩形 69"/>
          <p:cNvSpPr/>
          <p:nvPr/>
        </p:nvSpPr>
        <p:spPr>
          <a:xfrm>
            <a:off x="3075902" y="447586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pic>
        <p:nvPicPr>
          <p:cNvPr id="13" name="图片 12"/>
          <p:cNvPicPr>
            <a:picLocks noChangeAspect="1"/>
          </p:cNvPicPr>
          <p:nvPr/>
        </p:nvPicPr>
        <p:blipFill>
          <a:blip r:embed="rId4"/>
          <a:stretch>
            <a:fillRect/>
          </a:stretch>
        </p:blipFill>
        <p:spPr>
          <a:xfrm>
            <a:off x="3070138" y="2342794"/>
            <a:ext cx="1187944" cy="1187944"/>
          </a:xfrm>
          <a:prstGeom prst="rect">
            <a:avLst/>
          </a:prstGeom>
        </p:spPr>
      </p:pic>
      <p:pic>
        <p:nvPicPr>
          <p:cNvPr id="40" name="图片 39"/>
          <p:cNvPicPr>
            <a:picLocks noChangeAspect="1"/>
          </p:cNvPicPr>
          <p:nvPr/>
        </p:nvPicPr>
        <p:blipFill>
          <a:blip r:embed="rId4"/>
          <a:stretch>
            <a:fillRect/>
          </a:stretch>
        </p:blipFill>
        <p:spPr>
          <a:xfrm>
            <a:off x="4971540" y="2343324"/>
            <a:ext cx="1187944" cy="1187944"/>
          </a:xfrm>
          <a:prstGeom prst="rect">
            <a:avLst/>
          </a:prstGeom>
        </p:spPr>
      </p:pic>
      <p:pic>
        <p:nvPicPr>
          <p:cNvPr id="41" name="图片 40"/>
          <p:cNvPicPr>
            <a:picLocks noChangeAspect="1"/>
          </p:cNvPicPr>
          <p:nvPr/>
        </p:nvPicPr>
        <p:blipFill>
          <a:blip r:embed="rId4"/>
          <a:stretch>
            <a:fillRect/>
          </a:stretch>
        </p:blipFill>
        <p:spPr>
          <a:xfrm>
            <a:off x="6906011" y="2343324"/>
            <a:ext cx="1187944" cy="1187944"/>
          </a:xfrm>
          <a:prstGeom prst="rect">
            <a:avLst/>
          </a:prstGeom>
        </p:spPr>
      </p:pic>
      <p:pic>
        <p:nvPicPr>
          <p:cNvPr id="42" name="图片 41"/>
          <p:cNvPicPr>
            <a:picLocks noChangeAspect="1"/>
          </p:cNvPicPr>
          <p:nvPr/>
        </p:nvPicPr>
        <p:blipFill>
          <a:blip r:embed="rId4"/>
          <a:stretch>
            <a:fillRect/>
          </a:stretch>
        </p:blipFill>
        <p:spPr>
          <a:xfrm>
            <a:off x="8822576" y="2340551"/>
            <a:ext cx="1187944" cy="1187944"/>
          </a:xfrm>
          <a:prstGeom prst="rect">
            <a:avLst/>
          </a:prstGeom>
        </p:spPr>
      </p:pic>
      <p:pic>
        <p:nvPicPr>
          <p:cNvPr id="43" name="图片 42"/>
          <p:cNvPicPr>
            <a:picLocks noChangeAspect="1"/>
          </p:cNvPicPr>
          <p:nvPr/>
        </p:nvPicPr>
        <p:blipFill>
          <a:blip r:embed="rId4"/>
          <a:stretch>
            <a:fillRect/>
          </a:stretch>
        </p:blipFill>
        <p:spPr>
          <a:xfrm>
            <a:off x="3075902" y="4471697"/>
            <a:ext cx="1187944" cy="1187944"/>
          </a:xfrm>
          <a:prstGeom prst="rect">
            <a:avLst/>
          </a:prstGeom>
        </p:spPr>
      </p:pic>
      <p:pic>
        <p:nvPicPr>
          <p:cNvPr id="44" name="图片 43"/>
          <p:cNvPicPr>
            <a:picLocks noChangeAspect="1"/>
          </p:cNvPicPr>
          <p:nvPr/>
        </p:nvPicPr>
        <p:blipFill>
          <a:blip r:embed="rId4"/>
          <a:stretch>
            <a:fillRect/>
          </a:stretch>
        </p:blipFill>
        <p:spPr>
          <a:xfrm>
            <a:off x="4974252" y="4475948"/>
            <a:ext cx="1187944" cy="1187944"/>
          </a:xfrm>
          <a:prstGeom prst="rect">
            <a:avLst/>
          </a:prstGeom>
        </p:spPr>
      </p:pic>
      <p:pic>
        <p:nvPicPr>
          <p:cNvPr id="50" name="图片 49"/>
          <p:cNvPicPr>
            <a:picLocks noChangeAspect="1"/>
          </p:cNvPicPr>
          <p:nvPr/>
        </p:nvPicPr>
        <p:blipFill>
          <a:blip r:embed="rId4"/>
          <a:stretch>
            <a:fillRect/>
          </a:stretch>
        </p:blipFill>
        <p:spPr>
          <a:xfrm>
            <a:off x="6900998" y="4470736"/>
            <a:ext cx="1187944" cy="1187944"/>
          </a:xfrm>
          <a:prstGeom prst="rect">
            <a:avLst/>
          </a:prstGeom>
        </p:spPr>
      </p:pic>
      <p:pic>
        <p:nvPicPr>
          <p:cNvPr id="51" name="图片 50"/>
          <p:cNvPicPr>
            <a:picLocks noChangeAspect="1"/>
          </p:cNvPicPr>
          <p:nvPr/>
        </p:nvPicPr>
        <p:blipFill>
          <a:blip r:embed="rId4"/>
          <a:stretch>
            <a:fillRect/>
          </a:stretch>
        </p:blipFill>
        <p:spPr>
          <a:xfrm>
            <a:off x="8822576" y="4468453"/>
            <a:ext cx="1187944" cy="1187944"/>
          </a:xfrm>
          <a:prstGeom prst="rect">
            <a:avLst/>
          </a:prstGeom>
        </p:spPr>
      </p:pic>
      <p:cxnSp>
        <p:nvCxnSpPr>
          <p:cNvPr id="21" name="直接箭头连接符 20"/>
          <p:cNvCxnSpPr/>
          <p:nvPr/>
        </p:nvCxnSpPr>
        <p:spPr>
          <a:xfrm>
            <a:off x="1322700" y="2797485"/>
            <a:ext cx="10244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1049651" y="2158128"/>
            <a:ext cx="1578039" cy="369332"/>
          </a:xfrm>
          <a:prstGeom prst="rect">
            <a:avLst/>
          </a:prstGeom>
          <a:noFill/>
        </p:spPr>
        <p:txBody>
          <a:bodyPr wrap="square" rtlCol="0">
            <a:noAutofit/>
          </a:bodyPr>
          <a:lstStyle/>
          <a:p>
            <a:pPr algn="ctr" fontAlgn="ctr"/>
            <a:r>
              <a:rPr lang="en-US" dirty="0" smtClean="0">
                <a:latin typeface="Huawei Sans" panose="020C0503030203020204" pitchFamily="34" charset="0"/>
              </a:rPr>
              <a:t>Writes 4 KB of data</a:t>
            </a:r>
            <a:endParaRPr lang="en-US" altLang="zh-CN" dirty="0">
              <a:latin typeface="Huawei Sans" panose="020C0503030203020204" pitchFamily="34" charset="0"/>
            </a:endParaRPr>
          </a:p>
        </p:txBody>
      </p:sp>
      <p:cxnSp>
        <p:nvCxnSpPr>
          <p:cNvPr id="53" name="直接箭头连接符 52"/>
          <p:cNvCxnSpPr/>
          <p:nvPr/>
        </p:nvCxnSpPr>
        <p:spPr>
          <a:xfrm>
            <a:off x="1322700" y="3716292"/>
            <a:ext cx="102446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023551" y="3076935"/>
            <a:ext cx="1669392" cy="369332"/>
          </a:xfrm>
          <a:prstGeom prst="rect">
            <a:avLst/>
          </a:prstGeom>
          <a:noFill/>
        </p:spPr>
        <p:txBody>
          <a:bodyPr wrap="square" rtlCol="0">
            <a:noAutofit/>
          </a:bodyPr>
          <a:lstStyle/>
          <a:p>
            <a:pPr algn="ctr" fontAlgn="ctr"/>
            <a:r>
              <a:rPr lang="en-US" dirty="0" smtClean="0">
                <a:latin typeface="Huawei Sans" panose="020C0503030203020204" pitchFamily="34" charset="0"/>
              </a:rPr>
              <a:t>Writes 16 KB of data</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270237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anim calcmode="lin" valueType="num">
                                      <p:cBhvr>
                                        <p:cTn id="16" dur="1000" fill="hold"/>
                                        <p:tgtEl>
                                          <p:spTgt spid="45"/>
                                        </p:tgtEl>
                                        <p:attrNameLst>
                                          <p:attrName>ppt_x</p:attrName>
                                        </p:attrNameLst>
                                      </p:cBhvr>
                                      <p:tavLst>
                                        <p:tav tm="0">
                                          <p:val>
                                            <p:strVal val="#ppt_x"/>
                                          </p:val>
                                        </p:tav>
                                        <p:tav tm="100000">
                                          <p:val>
                                            <p:strVal val="#ppt_x"/>
                                          </p:val>
                                        </p:tav>
                                      </p:tavLst>
                                    </p:anim>
                                    <p:anim calcmode="lin" valueType="num">
                                      <p:cBhvr>
                                        <p:cTn id="17"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500"/>
                                        <p:tgtEl>
                                          <p:spTgt spid="5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fade">
                                      <p:cBhvr>
                                        <p:cTn id="30" dur="1000"/>
                                        <p:tgtEl>
                                          <p:spTgt spid="67"/>
                                        </p:tgtEl>
                                      </p:cBhvr>
                                    </p:animEffect>
                                    <p:anim calcmode="lin" valueType="num">
                                      <p:cBhvr>
                                        <p:cTn id="31" dur="1000" fill="hold"/>
                                        <p:tgtEl>
                                          <p:spTgt spid="67"/>
                                        </p:tgtEl>
                                        <p:attrNameLst>
                                          <p:attrName>ppt_x</p:attrName>
                                        </p:attrNameLst>
                                      </p:cBhvr>
                                      <p:tavLst>
                                        <p:tav tm="0">
                                          <p:val>
                                            <p:strVal val="#ppt_x"/>
                                          </p:val>
                                        </p:tav>
                                        <p:tav tm="100000">
                                          <p:val>
                                            <p:strVal val="#ppt_x"/>
                                          </p:val>
                                        </p:tav>
                                      </p:tavLst>
                                    </p:anim>
                                    <p:anim calcmode="lin" valueType="num">
                                      <p:cBhvr>
                                        <p:cTn id="32" dur="1000" fill="hold"/>
                                        <p:tgtEl>
                                          <p:spTgt spid="6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25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1000"/>
                                        <p:tgtEl>
                                          <p:spTgt spid="68"/>
                                        </p:tgtEl>
                                      </p:cBhvr>
                                    </p:animEffect>
                                    <p:anim calcmode="lin" valueType="num">
                                      <p:cBhvr>
                                        <p:cTn id="36" dur="1000" fill="hold"/>
                                        <p:tgtEl>
                                          <p:spTgt spid="68"/>
                                        </p:tgtEl>
                                        <p:attrNameLst>
                                          <p:attrName>ppt_x</p:attrName>
                                        </p:attrNameLst>
                                      </p:cBhvr>
                                      <p:tavLst>
                                        <p:tav tm="0">
                                          <p:val>
                                            <p:strVal val="#ppt_x"/>
                                          </p:val>
                                        </p:tav>
                                        <p:tav tm="100000">
                                          <p:val>
                                            <p:strVal val="#ppt_x"/>
                                          </p:val>
                                        </p:tav>
                                      </p:tavLst>
                                    </p:anim>
                                    <p:anim calcmode="lin" valueType="num">
                                      <p:cBhvr>
                                        <p:cTn id="37" dur="1000" fill="hold"/>
                                        <p:tgtEl>
                                          <p:spTgt spid="6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50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1000"/>
                                        <p:tgtEl>
                                          <p:spTgt spid="69"/>
                                        </p:tgtEl>
                                      </p:cBhvr>
                                    </p:animEffect>
                                    <p:anim calcmode="lin" valueType="num">
                                      <p:cBhvr>
                                        <p:cTn id="41" dur="1000" fill="hold"/>
                                        <p:tgtEl>
                                          <p:spTgt spid="69"/>
                                        </p:tgtEl>
                                        <p:attrNameLst>
                                          <p:attrName>ppt_x</p:attrName>
                                        </p:attrNameLst>
                                      </p:cBhvr>
                                      <p:tavLst>
                                        <p:tav tm="0">
                                          <p:val>
                                            <p:strVal val="#ppt_x"/>
                                          </p:val>
                                        </p:tav>
                                        <p:tav tm="100000">
                                          <p:val>
                                            <p:strVal val="#ppt_x"/>
                                          </p:val>
                                        </p:tav>
                                      </p:tavLst>
                                    </p:anim>
                                    <p:anim calcmode="lin" valueType="num">
                                      <p:cBhvr>
                                        <p:cTn id="42" dur="1000" fill="hold"/>
                                        <p:tgtEl>
                                          <p:spTgt spid="6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75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000"/>
                                        <p:tgtEl>
                                          <p:spTgt spid="70"/>
                                        </p:tgtEl>
                                      </p:cBhvr>
                                    </p:animEffect>
                                    <p:anim calcmode="lin" valueType="num">
                                      <p:cBhvr>
                                        <p:cTn id="46" dur="1000" fill="hold"/>
                                        <p:tgtEl>
                                          <p:spTgt spid="70"/>
                                        </p:tgtEl>
                                        <p:attrNameLst>
                                          <p:attrName>ppt_x</p:attrName>
                                        </p:attrNameLst>
                                      </p:cBhvr>
                                      <p:tavLst>
                                        <p:tav tm="0">
                                          <p:val>
                                            <p:strVal val="#ppt_x"/>
                                          </p:val>
                                        </p:tav>
                                        <p:tav tm="100000">
                                          <p:val>
                                            <p:strVal val="#ppt_x"/>
                                          </p:val>
                                        </p:tav>
                                      </p:tavLst>
                                    </p:anim>
                                    <p:anim calcmode="lin" valueType="num">
                                      <p:cBhvr>
                                        <p:cTn id="4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par>
                                <p:cTn id="65" presetID="10" presetClass="entr" presetSubtype="0"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500"/>
                                        <p:tgtEl>
                                          <p:spTgt spid="41"/>
                                        </p:tgtEl>
                                      </p:cBhvr>
                                    </p:animEffect>
                                  </p:childTnLst>
                                </p:cTn>
                              </p:par>
                              <p:par>
                                <p:cTn id="68" presetID="10" presetClass="entr" presetSubtype="0"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par>
                                <p:cTn id="71" presetID="10" presetClass="entr" presetSubtype="0" fill="hold"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67" grpId="0" animBg="1"/>
      <p:bldP spid="68" grpId="0" animBg="1"/>
      <p:bldP spid="69" grpId="0" animBg="1"/>
      <p:bldP spid="70" grpId="0" animBg="1"/>
      <p:bldP spid="52" grpId="0"/>
      <p:bldP spid="5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SSD Write Process (2)</a:t>
            </a:r>
            <a:endParaRPr lang="en-US" altLang="zh-CN"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r>
              <a:rPr lang="en-US" sz="1800" dirty="0" smtClean="0">
                <a:latin typeface="Huawei Sans" panose="020C0503030203020204" pitchFamily="34" charset="0"/>
              </a:rPr>
              <a:t>When the SSD is full, old data must be deleted to release space for new data. </a:t>
            </a:r>
            <a:r>
              <a:rPr lang="en-US" sz="1800" dirty="0"/>
              <a:t>Deletion or writing of data causes the data of some blocks to become invalid or </a:t>
            </a:r>
            <a:r>
              <a:rPr lang="en-US" sz="1800" dirty="0" smtClean="0"/>
              <a:t>aged.</a:t>
            </a:r>
            <a:endParaRPr lang="en-US" altLang="zh-CN" sz="1800" dirty="0">
              <a:latin typeface="Huawei Sans" panose="020C0503030203020204" pitchFamily="34" charset="0"/>
            </a:endParaRPr>
          </a:p>
        </p:txBody>
      </p:sp>
      <p:grpSp>
        <p:nvGrpSpPr>
          <p:cNvPr id="4" name="组合 3"/>
          <p:cNvGrpSpPr/>
          <p:nvPr/>
        </p:nvGrpSpPr>
        <p:grpSpPr>
          <a:xfrm>
            <a:off x="2281850" y="1908004"/>
            <a:ext cx="7675819" cy="4107064"/>
            <a:chOff x="2322853" y="1838780"/>
            <a:chExt cx="7675819" cy="4107064"/>
          </a:xfrm>
        </p:grpSpPr>
        <p:grpSp>
          <p:nvGrpSpPr>
            <p:cNvPr id="5" name="组合 4"/>
            <p:cNvGrpSpPr/>
            <p:nvPr/>
          </p:nvGrpSpPr>
          <p:grpSpPr>
            <a:xfrm>
              <a:off x="2322853" y="1838780"/>
              <a:ext cx="7675819" cy="4107064"/>
              <a:chOff x="2200675" y="2102758"/>
              <a:chExt cx="7675819" cy="4107064"/>
            </a:xfrm>
          </p:grpSpPr>
          <p:sp>
            <p:nvSpPr>
              <p:cNvPr id="15" name="圆角矩形 14"/>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SSD controller</a:t>
                </a:r>
                <a:endParaRPr lang="en-US" altLang="zh-CN" dirty="0">
                  <a:solidFill>
                    <a:schemeClr val="tx1"/>
                  </a:solidFill>
                  <a:latin typeface="Huawei Sans" panose="020C0503030203020204" pitchFamily="34" charset="0"/>
                </a:endParaRPr>
              </a:p>
            </p:txBody>
          </p:sp>
          <p:cxnSp>
            <p:nvCxnSpPr>
              <p:cNvPr id="16" name="直接连接符 15"/>
              <p:cNvCxnSpPr>
                <a:endCxn id="15"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endCxn id="15"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15" idx="0"/>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endCxn id="15"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endCxn id="15"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endCxn id="15"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a:endCxn id="15"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a:stCxn id="15" idx="2"/>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2200676" y="2106516"/>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0 block</a:t>
                </a:r>
                <a:endParaRPr lang="en-US" altLang="zh-CN" dirty="0">
                  <a:latin typeface="Huawei Sans" panose="020C0503030203020204" pitchFamily="34" charset="0"/>
                </a:endParaRPr>
              </a:p>
            </p:txBody>
          </p:sp>
          <p:sp>
            <p:nvSpPr>
              <p:cNvPr id="25" name="文本框 24"/>
              <p:cNvSpPr txBox="1"/>
              <p:nvPr/>
            </p:nvSpPr>
            <p:spPr>
              <a:xfrm>
                <a:off x="4118540" y="2105147"/>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1 block</a:t>
                </a:r>
                <a:endParaRPr lang="en-US" altLang="zh-CN" dirty="0">
                  <a:latin typeface="Huawei Sans" panose="020C0503030203020204" pitchFamily="34" charset="0"/>
                </a:endParaRPr>
              </a:p>
            </p:txBody>
          </p:sp>
          <p:sp>
            <p:nvSpPr>
              <p:cNvPr id="26" name="文本框 25"/>
              <p:cNvSpPr txBox="1"/>
              <p:nvPr/>
            </p:nvSpPr>
            <p:spPr>
              <a:xfrm>
                <a:off x="6038585" y="2106516"/>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2 block</a:t>
                </a:r>
                <a:endParaRPr lang="en-US" altLang="zh-CN" dirty="0">
                  <a:latin typeface="Huawei Sans" panose="020C0503030203020204" pitchFamily="34" charset="0"/>
                </a:endParaRPr>
              </a:p>
            </p:txBody>
          </p:sp>
          <p:sp>
            <p:nvSpPr>
              <p:cNvPr id="27" name="文本框 26"/>
              <p:cNvSpPr txBox="1"/>
              <p:nvPr/>
            </p:nvSpPr>
            <p:spPr>
              <a:xfrm>
                <a:off x="7997453" y="2102758"/>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3 block</a:t>
                </a:r>
                <a:endParaRPr lang="en-US" altLang="zh-CN" dirty="0">
                  <a:latin typeface="Huawei Sans" panose="020C0503030203020204" pitchFamily="34" charset="0"/>
                </a:endParaRPr>
              </a:p>
            </p:txBody>
          </p:sp>
          <p:sp>
            <p:nvSpPr>
              <p:cNvPr id="28" name="文本框 27"/>
              <p:cNvSpPr txBox="1"/>
              <p:nvPr/>
            </p:nvSpPr>
            <p:spPr>
              <a:xfrm>
                <a:off x="2200675" y="5837201"/>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4 block</a:t>
                </a:r>
                <a:endParaRPr lang="en-US" altLang="zh-CN" dirty="0">
                  <a:latin typeface="Huawei Sans" panose="020C0503030203020204" pitchFamily="34" charset="0"/>
                </a:endParaRPr>
              </a:p>
            </p:txBody>
          </p:sp>
          <p:sp>
            <p:nvSpPr>
              <p:cNvPr id="29" name="文本框 28"/>
              <p:cNvSpPr txBox="1"/>
              <p:nvPr/>
            </p:nvSpPr>
            <p:spPr>
              <a:xfrm>
                <a:off x="4079716" y="5837201"/>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5 block</a:t>
                </a:r>
                <a:endParaRPr lang="en-US" altLang="zh-CN" dirty="0">
                  <a:latin typeface="Huawei Sans" panose="020C0503030203020204" pitchFamily="34" charset="0"/>
                </a:endParaRPr>
              </a:p>
            </p:txBody>
          </p:sp>
          <p:sp>
            <p:nvSpPr>
              <p:cNvPr id="30" name="文本框 29"/>
              <p:cNvSpPr txBox="1"/>
              <p:nvPr/>
            </p:nvSpPr>
            <p:spPr>
              <a:xfrm>
                <a:off x="5997581" y="5840490"/>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6 block</a:t>
                </a:r>
                <a:endParaRPr lang="en-US" altLang="zh-CN" dirty="0">
                  <a:latin typeface="Huawei Sans" panose="020C0503030203020204" pitchFamily="34" charset="0"/>
                </a:endParaRPr>
              </a:p>
            </p:txBody>
          </p:sp>
          <p:sp>
            <p:nvSpPr>
              <p:cNvPr id="31" name="文本框 30"/>
              <p:cNvSpPr txBox="1"/>
              <p:nvPr/>
            </p:nvSpPr>
            <p:spPr>
              <a:xfrm>
                <a:off x="7917626" y="5840490"/>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7 block</a:t>
                </a:r>
                <a:endParaRPr lang="en-US" altLang="zh-CN" dirty="0">
                  <a:latin typeface="Huawei Sans" panose="020C0503030203020204" pitchFamily="34" charset="0"/>
                </a:endParaRPr>
              </a:p>
            </p:txBody>
          </p:sp>
        </p:grpSp>
        <p:grpSp>
          <p:nvGrpSpPr>
            <p:cNvPr id="6" name="组合 5"/>
            <p:cNvGrpSpPr/>
            <p:nvPr/>
          </p:nvGrpSpPr>
          <p:grpSpPr>
            <a:xfrm>
              <a:off x="2584569" y="2264592"/>
              <a:ext cx="6994378" cy="3343210"/>
              <a:chOff x="3500715" y="1393926"/>
              <a:chExt cx="6994378" cy="3343210"/>
            </a:xfrm>
          </p:grpSpPr>
          <p:pic>
            <p:nvPicPr>
              <p:cNvPr id="7" name="图片 6"/>
              <p:cNvPicPr>
                <a:picLocks noChangeAspect="1"/>
              </p:cNvPicPr>
              <p:nvPr/>
            </p:nvPicPr>
            <p:blipFill>
              <a:blip r:embed="rId3"/>
              <a:stretch>
                <a:fillRect/>
              </a:stretch>
            </p:blipFill>
            <p:spPr>
              <a:xfrm>
                <a:off x="3522898" y="1400566"/>
                <a:ext cx="1196942" cy="1199456"/>
              </a:xfrm>
              <a:prstGeom prst="rect">
                <a:avLst/>
              </a:prstGeom>
            </p:spPr>
          </p:pic>
          <p:pic>
            <p:nvPicPr>
              <p:cNvPr id="8" name="图片 7"/>
              <p:cNvPicPr>
                <a:picLocks noChangeAspect="1"/>
              </p:cNvPicPr>
              <p:nvPr/>
            </p:nvPicPr>
            <p:blipFill>
              <a:blip r:embed="rId3"/>
              <a:stretch>
                <a:fillRect/>
              </a:stretch>
            </p:blipFill>
            <p:spPr>
              <a:xfrm>
                <a:off x="7353996" y="3531762"/>
                <a:ext cx="1196942" cy="1199456"/>
              </a:xfrm>
              <a:prstGeom prst="rect">
                <a:avLst/>
              </a:prstGeom>
            </p:spPr>
          </p:pic>
          <p:pic>
            <p:nvPicPr>
              <p:cNvPr id="9" name="图片 8"/>
              <p:cNvPicPr>
                <a:picLocks noChangeAspect="1"/>
              </p:cNvPicPr>
              <p:nvPr/>
            </p:nvPicPr>
            <p:blipFill>
              <a:blip r:embed="rId4"/>
              <a:stretch>
                <a:fillRect/>
              </a:stretch>
            </p:blipFill>
            <p:spPr>
              <a:xfrm>
                <a:off x="5417794" y="1393926"/>
                <a:ext cx="1212848" cy="1212848"/>
              </a:xfrm>
              <a:prstGeom prst="rect">
                <a:avLst/>
              </a:prstGeom>
            </p:spPr>
          </p:pic>
          <p:pic>
            <p:nvPicPr>
              <p:cNvPr id="10" name="图片 9"/>
              <p:cNvPicPr>
                <a:picLocks noChangeAspect="1"/>
              </p:cNvPicPr>
              <p:nvPr/>
            </p:nvPicPr>
            <p:blipFill>
              <a:blip r:embed="rId5"/>
              <a:stretch>
                <a:fillRect/>
              </a:stretch>
            </p:blipFill>
            <p:spPr>
              <a:xfrm>
                <a:off x="7353996" y="1408367"/>
                <a:ext cx="1196942" cy="1196942"/>
              </a:xfrm>
              <a:prstGeom prst="rect">
                <a:avLst/>
              </a:prstGeom>
            </p:spPr>
          </p:pic>
          <p:pic>
            <p:nvPicPr>
              <p:cNvPr id="11" name="图片 10"/>
              <p:cNvPicPr>
                <a:picLocks noChangeAspect="1"/>
              </p:cNvPicPr>
              <p:nvPr/>
            </p:nvPicPr>
            <p:blipFill>
              <a:blip r:embed="rId4"/>
              <a:stretch>
                <a:fillRect/>
              </a:stretch>
            </p:blipFill>
            <p:spPr>
              <a:xfrm>
                <a:off x="3500715" y="3518370"/>
                <a:ext cx="1212848" cy="1212848"/>
              </a:xfrm>
              <a:prstGeom prst="rect">
                <a:avLst/>
              </a:prstGeom>
            </p:spPr>
          </p:pic>
          <p:pic>
            <p:nvPicPr>
              <p:cNvPr id="12" name="图片 11"/>
              <p:cNvPicPr>
                <a:picLocks noChangeAspect="1"/>
              </p:cNvPicPr>
              <p:nvPr/>
            </p:nvPicPr>
            <p:blipFill>
              <a:blip r:embed="rId3"/>
              <a:stretch>
                <a:fillRect/>
              </a:stretch>
            </p:blipFill>
            <p:spPr>
              <a:xfrm>
                <a:off x="5421464" y="3531582"/>
                <a:ext cx="1196942" cy="1199456"/>
              </a:xfrm>
              <a:prstGeom prst="rect">
                <a:avLst/>
              </a:prstGeom>
            </p:spPr>
          </p:pic>
          <p:pic>
            <p:nvPicPr>
              <p:cNvPr id="13" name="图片 12"/>
              <p:cNvPicPr>
                <a:picLocks noChangeAspect="1"/>
              </p:cNvPicPr>
              <p:nvPr/>
            </p:nvPicPr>
            <p:blipFill>
              <a:blip r:embed="rId3"/>
              <a:stretch>
                <a:fillRect/>
              </a:stretch>
            </p:blipFill>
            <p:spPr>
              <a:xfrm>
                <a:off x="9271075" y="1403344"/>
                <a:ext cx="1196942" cy="1199456"/>
              </a:xfrm>
              <a:prstGeom prst="rect">
                <a:avLst/>
              </a:prstGeom>
            </p:spPr>
          </p:pic>
          <p:pic>
            <p:nvPicPr>
              <p:cNvPr id="14" name="图片 13"/>
              <p:cNvPicPr>
                <a:picLocks noChangeAspect="1"/>
              </p:cNvPicPr>
              <p:nvPr/>
            </p:nvPicPr>
            <p:blipFill>
              <a:blip r:embed="rId4"/>
              <a:stretch>
                <a:fillRect/>
              </a:stretch>
            </p:blipFill>
            <p:spPr>
              <a:xfrm>
                <a:off x="9282245" y="3524288"/>
                <a:ext cx="1212848" cy="1212848"/>
              </a:xfrm>
              <a:prstGeom prst="rect">
                <a:avLst/>
              </a:prstGeom>
            </p:spPr>
          </p:pic>
        </p:grpSp>
      </p:grpSp>
    </p:spTree>
    <p:extLst>
      <p:ext uri="{BB962C8B-B14F-4D97-AF65-F5344CB8AC3E}">
        <p14:creationId xmlns:p14="http://schemas.microsoft.com/office/powerpoint/2010/main" val="15064053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t>SSD</a:t>
            </a:r>
            <a:r>
              <a:rPr lang="en-US" dirty="0" smtClean="0">
                <a:latin typeface="Huawei Sans" panose="020C0503030203020204" pitchFamily="34" charset="0"/>
              </a:rPr>
              <a:t> Read Process</a:t>
            </a:r>
            <a:endParaRPr lang="en-US" altLang="zh-CN" dirty="0">
              <a:latin typeface="Huawei Sans" panose="020C0503030203020204" pitchFamily="34" charset="0"/>
            </a:endParaRPr>
          </a:p>
        </p:txBody>
      </p:sp>
      <p:grpSp>
        <p:nvGrpSpPr>
          <p:cNvPr id="4" name="组合 3"/>
          <p:cNvGrpSpPr/>
          <p:nvPr/>
        </p:nvGrpSpPr>
        <p:grpSpPr>
          <a:xfrm>
            <a:off x="2355565" y="1418757"/>
            <a:ext cx="7675819" cy="4107064"/>
            <a:chOff x="2200675" y="2102758"/>
            <a:chExt cx="7675819" cy="4107064"/>
          </a:xfrm>
        </p:grpSpPr>
        <p:pic>
          <p:nvPicPr>
            <p:cNvPr id="5" name="图片 4"/>
            <p:cNvPicPr>
              <a:picLocks noChangeAspect="1"/>
            </p:cNvPicPr>
            <p:nvPr/>
          </p:nvPicPr>
          <p:blipFill>
            <a:blip r:embed="rId3"/>
            <a:stretch>
              <a:fillRect/>
            </a:stretch>
          </p:blipFill>
          <p:spPr>
            <a:xfrm>
              <a:off x="2548537" y="2517639"/>
              <a:ext cx="1196942" cy="1194433"/>
            </a:xfrm>
            <a:prstGeom prst="rect">
              <a:avLst/>
            </a:prstGeom>
          </p:spPr>
        </p:pic>
        <p:pic>
          <p:nvPicPr>
            <p:cNvPr id="6" name="图片 5"/>
            <p:cNvPicPr>
              <a:picLocks noChangeAspect="1"/>
            </p:cNvPicPr>
            <p:nvPr/>
          </p:nvPicPr>
          <p:blipFill>
            <a:blip r:embed="rId3"/>
            <a:stretch>
              <a:fillRect/>
            </a:stretch>
          </p:blipFill>
          <p:spPr>
            <a:xfrm>
              <a:off x="4451386" y="2517639"/>
              <a:ext cx="1196942" cy="1194433"/>
            </a:xfrm>
            <a:prstGeom prst="rect">
              <a:avLst/>
            </a:prstGeom>
          </p:spPr>
        </p:pic>
        <p:pic>
          <p:nvPicPr>
            <p:cNvPr id="7" name="图片 6"/>
            <p:cNvPicPr>
              <a:picLocks noChangeAspect="1"/>
            </p:cNvPicPr>
            <p:nvPr/>
          </p:nvPicPr>
          <p:blipFill>
            <a:blip r:embed="rId3"/>
            <a:stretch>
              <a:fillRect/>
            </a:stretch>
          </p:blipFill>
          <p:spPr>
            <a:xfrm>
              <a:off x="6379635" y="2517639"/>
              <a:ext cx="1196942" cy="1194433"/>
            </a:xfrm>
            <a:prstGeom prst="rect">
              <a:avLst/>
            </a:prstGeom>
          </p:spPr>
        </p:pic>
        <p:pic>
          <p:nvPicPr>
            <p:cNvPr id="8" name="图片 7"/>
            <p:cNvPicPr>
              <a:picLocks noChangeAspect="1"/>
            </p:cNvPicPr>
            <p:nvPr/>
          </p:nvPicPr>
          <p:blipFill>
            <a:blip r:embed="rId3"/>
            <a:stretch>
              <a:fillRect/>
            </a:stretch>
          </p:blipFill>
          <p:spPr>
            <a:xfrm>
              <a:off x="8296714" y="2517639"/>
              <a:ext cx="1196942" cy="1194433"/>
            </a:xfrm>
            <a:prstGeom prst="rect">
              <a:avLst/>
            </a:prstGeom>
          </p:spPr>
        </p:pic>
        <p:pic>
          <p:nvPicPr>
            <p:cNvPr id="9" name="图片 8"/>
            <p:cNvPicPr>
              <a:picLocks noChangeAspect="1"/>
            </p:cNvPicPr>
            <p:nvPr/>
          </p:nvPicPr>
          <p:blipFill>
            <a:blip r:embed="rId3"/>
            <a:stretch>
              <a:fillRect/>
            </a:stretch>
          </p:blipFill>
          <p:spPr>
            <a:xfrm>
              <a:off x="2548537" y="4642768"/>
              <a:ext cx="1196942" cy="1194433"/>
            </a:xfrm>
            <a:prstGeom prst="rect">
              <a:avLst/>
            </a:prstGeom>
          </p:spPr>
        </p:pic>
        <p:pic>
          <p:nvPicPr>
            <p:cNvPr id="10" name="图片 9"/>
            <p:cNvPicPr>
              <a:picLocks noChangeAspect="1"/>
            </p:cNvPicPr>
            <p:nvPr/>
          </p:nvPicPr>
          <p:blipFill>
            <a:blip r:embed="rId3"/>
            <a:stretch>
              <a:fillRect/>
            </a:stretch>
          </p:blipFill>
          <p:spPr>
            <a:xfrm>
              <a:off x="4451386" y="4642768"/>
              <a:ext cx="1196942" cy="1194433"/>
            </a:xfrm>
            <a:prstGeom prst="rect">
              <a:avLst/>
            </a:prstGeom>
          </p:spPr>
        </p:pic>
        <p:pic>
          <p:nvPicPr>
            <p:cNvPr id="11" name="图片 10"/>
            <p:cNvPicPr>
              <a:picLocks noChangeAspect="1"/>
            </p:cNvPicPr>
            <p:nvPr/>
          </p:nvPicPr>
          <p:blipFill>
            <a:blip r:embed="rId3"/>
            <a:stretch>
              <a:fillRect/>
            </a:stretch>
          </p:blipFill>
          <p:spPr>
            <a:xfrm>
              <a:off x="6379635" y="4642768"/>
              <a:ext cx="1196942" cy="1194433"/>
            </a:xfrm>
            <a:prstGeom prst="rect">
              <a:avLst/>
            </a:prstGeom>
          </p:spPr>
        </p:pic>
        <p:pic>
          <p:nvPicPr>
            <p:cNvPr id="12" name="图片 11"/>
            <p:cNvPicPr>
              <a:picLocks noChangeAspect="1"/>
            </p:cNvPicPr>
            <p:nvPr/>
          </p:nvPicPr>
          <p:blipFill>
            <a:blip r:embed="rId3"/>
            <a:stretch>
              <a:fillRect/>
            </a:stretch>
          </p:blipFill>
          <p:spPr>
            <a:xfrm>
              <a:off x="8296714" y="4642768"/>
              <a:ext cx="1196942" cy="1194433"/>
            </a:xfrm>
            <a:prstGeom prst="rect">
              <a:avLst/>
            </a:prstGeom>
          </p:spPr>
        </p:pic>
        <p:sp>
          <p:nvSpPr>
            <p:cNvPr id="13" name="圆角矩形 12"/>
            <p:cNvSpPr/>
            <p:nvPr/>
          </p:nvSpPr>
          <p:spPr>
            <a:xfrm>
              <a:off x="4625978" y="4035997"/>
              <a:ext cx="2711450" cy="32583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SSD controller</a:t>
              </a:r>
              <a:endParaRPr lang="en-US" altLang="zh-CN" dirty="0">
                <a:solidFill>
                  <a:schemeClr val="tx1"/>
                </a:solidFill>
                <a:latin typeface="Huawei Sans" panose="020C0503030203020204" pitchFamily="34" charset="0"/>
              </a:endParaRPr>
            </a:p>
          </p:txBody>
        </p:sp>
        <p:cxnSp>
          <p:nvCxnSpPr>
            <p:cNvPr id="14" name="直接连接符 13"/>
            <p:cNvCxnSpPr>
              <a:stCxn id="5" idx="2"/>
              <a:endCxn id="13" idx="0"/>
            </p:cNvCxnSpPr>
            <p:nvPr/>
          </p:nvCxnSpPr>
          <p:spPr>
            <a:xfrm>
              <a:off x="3147008" y="3712072"/>
              <a:ext cx="2834695"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a:stCxn id="6" idx="2"/>
              <a:endCxn id="13" idx="0"/>
            </p:cNvCxnSpPr>
            <p:nvPr/>
          </p:nvCxnSpPr>
          <p:spPr>
            <a:xfrm>
              <a:off x="5049857" y="3712072"/>
              <a:ext cx="931846"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a:stCxn id="13" idx="0"/>
              <a:endCxn id="7" idx="2"/>
            </p:cNvCxnSpPr>
            <p:nvPr/>
          </p:nvCxnSpPr>
          <p:spPr>
            <a:xfrm flipV="1">
              <a:off x="5981703" y="3712072"/>
              <a:ext cx="996403"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a:stCxn id="8" idx="2"/>
              <a:endCxn id="13" idx="0"/>
            </p:cNvCxnSpPr>
            <p:nvPr/>
          </p:nvCxnSpPr>
          <p:spPr>
            <a:xfrm flipH="1">
              <a:off x="5981703" y="3712072"/>
              <a:ext cx="2913482" cy="323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9" idx="0"/>
              <a:endCxn id="13" idx="2"/>
            </p:cNvCxnSpPr>
            <p:nvPr/>
          </p:nvCxnSpPr>
          <p:spPr>
            <a:xfrm flipV="1">
              <a:off x="3147008" y="4361832"/>
              <a:ext cx="2834695"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a:stCxn id="10" idx="0"/>
              <a:endCxn id="13" idx="2"/>
            </p:cNvCxnSpPr>
            <p:nvPr/>
          </p:nvCxnSpPr>
          <p:spPr>
            <a:xfrm flipV="1">
              <a:off x="5049857" y="4361832"/>
              <a:ext cx="931846"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a:stCxn id="11" idx="0"/>
              <a:endCxn id="13" idx="2"/>
            </p:cNvCxnSpPr>
            <p:nvPr/>
          </p:nvCxnSpPr>
          <p:spPr>
            <a:xfrm flipH="1" flipV="1">
              <a:off x="5981703" y="4361832"/>
              <a:ext cx="996403"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a:stCxn id="13" idx="2"/>
              <a:endCxn id="12" idx="0"/>
            </p:cNvCxnSpPr>
            <p:nvPr/>
          </p:nvCxnSpPr>
          <p:spPr>
            <a:xfrm>
              <a:off x="5981703" y="4361832"/>
              <a:ext cx="2913482" cy="2809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2200676" y="2106516"/>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0 block</a:t>
              </a:r>
              <a:endParaRPr lang="en-US" altLang="zh-CN" dirty="0">
                <a:latin typeface="Huawei Sans" panose="020C0503030203020204" pitchFamily="34" charset="0"/>
              </a:endParaRPr>
            </a:p>
          </p:txBody>
        </p:sp>
        <p:sp>
          <p:nvSpPr>
            <p:cNvPr id="23" name="文本框 22"/>
            <p:cNvSpPr txBox="1"/>
            <p:nvPr/>
          </p:nvSpPr>
          <p:spPr>
            <a:xfrm>
              <a:off x="4118540" y="2105147"/>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1 block</a:t>
              </a:r>
              <a:endParaRPr lang="en-US" altLang="zh-CN" dirty="0">
                <a:latin typeface="Huawei Sans" panose="020C0503030203020204" pitchFamily="34" charset="0"/>
              </a:endParaRPr>
            </a:p>
          </p:txBody>
        </p:sp>
        <p:sp>
          <p:nvSpPr>
            <p:cNvPr id="24" name="文本框 23"/>
            <p:cNvSpPr txBox="1"/>
            <p:nvPr/>
          </p:nvSpPr>
          <p:spPr>
            <a:xfrm>
              <a:off x="6038585" y="2106516"/>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2 block</a:t>
              </a:r>
              <a:endParaRPr lang="en-US" altLang="zh-CN" dirty="0">
                <a:latin typeface="Huawei Sans" panose="020C0503030203020204" pitchFamily="34" charset="0"/>
              </a:endParaRPr>
            </a:p>
          </p:txBody>
        </p:sp>
        <p:sp>
          <p:nvSpPr>
            <p:cNvPr id="25" name="文本框 24"/>
            <p:cNvSpPr txBox="1"/>
            <p:nvPr/>
          </p:nvSpPr>
          <p:spPr>
            <a:xfrm>
              <a:off x="7997453" y="2102758"/>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3 block</a:t>
              </a:r>
              <a:endParaRPr lang="en-US" altLang="zh-CN" dirty="0">
                <a:latin typeface="Huawei Sans" panose="020C0503030203020204" pitchFamily="34" charset="0"/>
              </a:endParaRPr>
            </a:p>
          </p:txBody>
        </p:sp>
        <p:sp>
          <p:nvSpPr>
            <p:cNvPr id="26" name="文本框 25"/>
            <p:cNvSpPr txBox="1"/>
            <p:nvPr/>
          </p:nvSpPr>
          <p:spPr>
            <a:xfrm>
              <a:off x="2200675" y="5837201"/>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4 block</a:t>
              </a:r>
              <a:endParaRPr lang="en-US" altLang="zh-CN" dirty="0">
                <a:latin typeface="Huawei Sans" panose="020C0503030203020204" pitchFamily="34" charset="0"/>
              </a:endParaRPr>
            </a:p>
          </p:txBody>
        </p:sp>
        <p:sp>
          <p:nvSpPr>
            <p:cNvPr id="27" name="文本框 26"/>
            <p:cNvSpPr txBox="1"/>
            <p:nvPr/>
          </p:nvSpPr>
          <p:spPr>
            <a:xfrm>
              <a:off x="4079716" y="5837201"/>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5 block</a:t>
              </a:r>
              <a:endParaRPr lang="en-US" altLang="zh-CN" dirty="0">
                <a:latin typeface="Huawei Sans" panose="020C0503030203020204" pitchFamily="34" charset="0"/>
              </a:endParaRPr>
            </a:p>
          </p:txBody>
        </p:sp>
        <p:sp>
          <p:nvSpPr>
            <p:cNvPr id="28" name="文本框 27"/>
            <p:cNvSpPr txBox="1"/>
            <p:nvPr/>
          </p:nvSpPr>
          <p:spPr>
            <a:xfrm>
              <a:off x="5997581" y="5840490"/>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6 block</a:t>
              </a:r>
              <a:endParaRPr lang="en-US" altLang="zh-CN" dirty="0">
                <a:latin typeface="Huawei Sans" panose="020C0503030203020204" pitchFamily="34" charset="0"/>
              </a:endParaRPr>
            </a:p>
          </p:txBody>
        </p:sp>
        <p:sp>
          <p:nvSpPr>
            <p:cNvPr id="29" name="文本框 28"/>
            <p:cNvSpPr txBox="1"/>
            <p:nvPr/>
          </p:nvSpPr>
          <p:spPr>
            <a:xfrm>
              <a:off x="7917626" y="5840490"/>
              <a:ext cx="1879041" cy="369332"/>
            </a:xfrm>
            <a:prstGeom prst="rect">
              <a:avLst/>
            </a:prstGeom>
            <a:noFill/>
          </p:spPr>
          <p:txBody>
            <a:bodyPr wrap="square" rtlCol="0">
              <a:noAutofit/>
            </a:bodyPr>
            <a:lstStyle/>
            <a:p>
              <a:pPr fontAlgn="ctr"/>
              <a:r>
                <a:rPr lang="en-US" dirty="0" smtClean="0">
                  <a:latin typeface="Huawei Sans" panose="020C0503030203020204" pitchFamily="34" charset="0"/>
                </a:rPr>
                <a:t>Channel 7 block</a:t>
              </a:r>
              <a:endParaRPr lang="en-US" altLang="zh-CN" dirty="0">
                <a:latin typeface="Huawei Sans" panose="020C0503030203020204" pitchFamily="34" charset="0"/>
              </a:endParaRPr>
            </a:p>
          </p:txBody>
        </p:sp>
      </p:grpSp>
      <p:sp>
        <p:nvSpPr>
          <p:cNvPr id="30" name="矩形 29"/>
          <p:cNvSpPr/>
          <p:nvPr/>
        </p:nvSpPr>
        <p:spPr>
          <a:xfrm>
            <a:off x="2712425" y="1841047"/>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nvGrpSpPr>
          <p:cNvPr id="31" name="组合 30"/>
          <p:cNvGrpSpPr/>
          <p:nvPr/>
        </p:nvGrpSpPr>
        <p:grpSpPr>
          <a:xfrm>
            <a:off x="2670382" y="3145582"/>
            <a:ext cx="844843" cy="369332"/>
            <a:chOff x="866248" y="4423467"/>
            <a:chExt cx="844843" cy="369332"/>
          </a:xfrm>
        </p:grpSpPr>
        <p:sp>
          <p:nvSpPr>
            <p:cNvPr id="32" name="矩形 31"/>
            <p:cNvSpPr/>
            <p:nvPr/>
          </p:nvSpPr>
          <p:spPr>
            <a:xfrm>
              <a:off x="866248" y="4537685"/>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3" name="文本框 32"/>
            <p:cNvSpPr txBox="1"/>
            <p:nvPr/>
          </p:nvSpPr>
          <p:spPr>
            <a:xfrm>
              <a:off x="1043921" y="4423467"/>
              <a:ext cx="667170" cy="369332"/>
            </a:xfrm>
            <a:prstGeom prst="rect">
              <a:avLst/>
            </a:prstGeom>
            <a:noFill/>
          </p:spPr>
          <p:txBody>
            <a:bodyPr wrap="square" rtlCol="0">
              <a:noAutofit/>
            </a:bodyPr>
            <a:lstStyle/>
            <a:p>
              <a:pPr fontAlgn="ctr"/>
              <a:r>
                <a:rPr lang="en-US" dirty="0" smtClean="0">
                  <a:latin typeface="Huawei Sans" panose="020C0503030203020204" pitchFamily="34" charset="0"/>
                </a:rPr>
                <a:t>4 KB</a:t>
              </a:r>
              <a:endParaRPr lang="en-US" altLang="zh-CN" dirty="0">
                <a:latin typeface="Huawei Sans" panose="020C0503030203020204" pitchFamily="34" charset="0"/>
              </a:endParaRPr>
            </a:p>
          </p:txBody>
        </p:sp>
      </p:grpSp>
      <p:sp>
        <p:nvSpPr>
          <p:cNvPr id="34" name="矩形 33"/>
          <p:cNvSpPr/>
          <p:nvPr/>
        </p:nvSpPr>
        <p:spPr>
          <a:xfrm>
            <a:off x="4617331" y="184104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5" name="矩形 34"/>
          <p:cNvSpPr/>
          <p:nvPr/>
        </p:nvSpPr>
        <p:spPr>
          <a:xfrm>
            <a:off x="6542534" y="1841047"/>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6" name="矩形 35"/>
          <p:cNvSpPr/>
          <p:nvPr/>
        </p:nvSpPr>
        <p:spPr>
          <a:xfrm>
            <a:off x="8459599" y="184005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7" name="矩形 36"/>
          <p:cNvSpPr/>
          <p:nvPr/>
        </p:nvSpPr>
        <p:spPr>
          <a:xfrm>
            <a:off x="2864825" y="396617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7" name="矩形 46"/>
          <p:cNvSpPr/>
          <p:nvPr/>
        </p:nvSpPr>
        <p:spPr>
          <a:xfrm>
            <a:off x="4908958" y="3970479"/>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8" name="矩形 47"/>
          <p:cNvSpPr/>
          <p:nvPr/>
        </p:nvSpPr>
        <p:spPr>
          <a:xfrm>
            <a:off x="6542534" y="396125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49" name="矩形 48"/>
          <p:cNvSpPr/>
          <p:nvPr/>
        </p:nvSpPr>
        <p:spPr>
          <a:xfrm>
            <a:off x="8459599" y="396205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0" name="矩形 49"/>
          <p:cNvSpPr/>
          <p:nvPr/>
        </p:nvSpPr>
        <p:spPr>
          <a:xfrm>
            <a:off x="2864825" y="1840053"/>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1" name="矩形 50"/>
          <p:cNvSpPr/>
          <p:nvPr/>
        </p:nvSpPr>
        <p:spPr>
          <a:xfrm>
            <a:off x="4767142" y="183932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4" name="文本框 53"/>
          <p:cNvSpPr txBox="1"/>
          <p:nvPr/>
        </p:nvSpPr>
        <p:spPr>
          <a:xfrm>
            <a:off x="934180" y="1310291"/>
            <a:ext cx="1477666" cy="369332"/>
          </a:xfrm>
          <a:prstGeom prst="rect">
            <a:avLst/>
          </a:prstGeom>
          <a:noFill/>
        </p:spPr>
        <p:txBody>
          <a:bodyPr wrap="square" rtlCol="0">
            <a:noAutofit/>
          </a:bodyPr>
          <a:lstStyle/>
          <a:p>
            <a:pPr algn="ctr" fontAlgn="ctr"/>
            <a:r>
              <a:rPr lang="en-US" dirty="0" smtClean="0">
                <a:latin typeface="Huawei Sans" panose="020C0503030203020204" pitchFamily="34" charset="0"/>
              </a:rPr>
              <a:t>Reads 4 KB of data</a:t>
            </a:r>
            <a:endParaRPr lang="en-US" altLang="zh-CN" dirty="0">
              <a:latin typeface="Huawei Sans" panose="020C0503030203020204" pitchFamily="34" charset="0"/>
            </a:endParaRPr>
          </a:p>
        </p:txBody>
      </p:sp>
      <p:cxnSp>
        <p:nvCxnSpPr>
          <p:cNvPr id="56" name="直接箭头连接符 55"/>
          <p:cNvCxnSpPr/>
          <p:nvPr/>
        </p:nvCxnSpPr>
        <p:spPr>
          <a:xfrm flipH="1" flipV="1">
            <a:off x="923523" y="1904694"/>
            <a:ext cx="1687601" cy="68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884913" y="2801614"/>
            <a:ext cx="1565210" cy="369332"/>
          </a:xfrm>
          <a:prstGeom prst="rect">
            <a:avLst/>
          </a:prstGeom>
          <a:noFill/>
        </p:spPr>
        <p:txBody>
          <a:bodyPr wrap="square" rtlCol="0">
            <a:noAutofit/>
          </a:bodyPr>
          <a:lstStyle/>
          <a:p>
            <a:pPr algn="ctr" fontAlgn="ctr"/>
            <a:r>
              <a:rPr lang="en-US" dirty="0" smtClean="0">
                <a:latin typeface="Huawei Sans" panose="020C0503030203020204" pitchFamily="34" charset="0"/>
              </a:rPr>
              <a:t>Reads 32 KB of data</a:t>
            </a:r>
            <a:endParaRPr lang="en-US" altLang="zh-CN" dirty="0">
              <a:latin typeface="Huawei Sans" panose="020C0503030203020204" pitchFamily="34" charset="0"/>
            </a:endParaRPr>
          </a:p>
        </p:txBody>
      </p:sp>
      <p:cxnSp>
        <p:nvCxnSpPr>
          <p:cNvPr id="59" name="直接箭头连接符 58"/>
          <p:cNvCxnSpPr/>
          <p:nvPr/>
        </p:nvCxnSpPr>
        <p:spPr>
          <a:xfrm flipH="1" flipV="1">
            <a:off x="784688" y="3404765"/>
            <a:ext cx="1687601" cy="680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59"/>
          <p:cNvSpPr/>
          <p:nvPr/>
        </p:nvSpPr>
        <p:spPr>
          <a:xfrm>
            <a:off x="2712425" y="3966176"/>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1" name="矩形 60"/>
          <p:cNvSpPr/>
          <p:nvPr/>
        </p:nvSpPr>
        <p:spPr>
          <a:xfrm>
            <a:off x="4606276" y="3970772"/>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62" name="矩形 61"/>
          <p:cNvSpPr/>
          <p:nvPr/>
        </p:nvSpPr>
        <p:spPr>
          <a:xfrm>
            <a:off x="4752502" y="3969551"/>
            <a:ext cx="141816" cy="14089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Tree>
    <p:extLst>
      <p:ext uri="{BB962C8B-B14F-4D97-AF65-F5344CB8AC3E}">
        <p14:creationId xmlns:p14="http://schemas.microsoft.com/office/powerpoint/2010/main" val="35081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0"/>
                                        </p:tgtEl>
                                      </p:cBhvr>
                                    </p:animEffect>
                                    <p:animScale>
                                      <p:cBhvr>
                                        <p:cTn id="13" dur="250" autoRev="1" fill="hold"/>
                                        <p:tgtEl>
                                          <p:spTgt spid="30"/>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childTnLst>
                                </p:cTn>
                              </p:par>
                              <p:par>
                                <p:cTn id="19" presetID="10"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fade">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27" presetClass="emph" presetSubtype="0" fill="remove" grpId="0" nodeType="clickEffect">
                                  <p:stCondLst>
                                    <p:cond delay="0"/>
                                  </p:stCondLst>
                                  <p:childTnLst>
                                    <p:animClr clrSpc="rgb" dir="cw">
                                      <p:cBhvr override="childStyle">
                                        <p:cTn id="25" dur="250" autoRev="1" fill="remove"/>
                                        <p:tgtEl>
                                          <p:spTgt spid="50"/>
                                        </p:tgtEl>
                                        <p:attrNameLst>
                                          <p:attrName>style.color</p:attrName>
                                        </p:attrNameLst>
                                      </p:cBhvr>
                                      <p:to>
                                        <a:schemeClr val="bg1"/>
                                      </p:to>
                                    </p:animClr>
                                    <p:animClr clrSpc="rgb" dir="cw">
                                      <p:cBhvr>
                                        <p:cTn id="26" dur="250" autoRev="1" fill="remove"/>
                                        <p:tgtEl>
                                          <p:spTgt spid="50"/>
                                        </p:tgtEl>
                                        <p:attrNameLst>
                                          <p:attrName>fillcolor</p:attrName>
                                        </p:attrNameLst>
                                      </p:cBhvr>
                                      <p:to>
                                        <a:schemeClr val="bg1"/>
                                      </p:to>
                                    </p:animClr>
                                    <p:set>
                                      <p:cBhvr>
                                        <p:cTn id="27" dur="250" autoRev="1" fill="remove"/>
                                        <p:tgtEl>
                                          <p:spTgt spid="50"/>
                                        </p:tgtEl>
                                        <p:attrNameLst>
                                          <p:attrName>fill.type</p:attrName>
                                        </p:attrNameLst>
                                      </p:cBhvr>
                                      <p:to>
                                        <p:strVal val="solid"/>
                                      </p:to>
                                    </p:set>
                                    <p:set>
                                      <p:cBhvr>
                                        <p:cTn id="28" dur="250" autoRev="1" fill="remove"/>
                                        <p:tgtEl>
                                          <p:spTgt spid="50"/>
                                        </p:tgtEl>
                                        <p:attrNameLst>
                                          <p:attrName>fill.on</p:attrName>
                                        </p:attrNameLst>
                                      </p:cBhvr>
                                      <p:to>
                                        <p:strVal val="true"/>
                                      </p:to>
                                    </p:set>
                                  </p:childTnLst>
                                </p:cTn>
                              </p:par>
                              <p:par>
                                <p:cTn id="29" presetID="27" presetClass="emph" presetSubtype="0" fill="remove" grpId="0" nodeType="withEffect">
                                  <p:stCondLst>
                                    <p:cond delay="0"/>
                                  </p:stCondLst>
                                  <p:childTnLst>
                                    <p:animClr clrSpc="rgb" dir="cw">
                                      <p:cBhvr override="childStyle">
                                        <p:cTn id="30" dur="250" autoRev="1" fill="remove"/>
                                        <p:tgtEl>
                                          <p:spTgt spid="51"/>
                                        </p:tgtEl>
                                        <p:attrNameLst>
                                          <p:attrName>style.color</p:attrName>
                                        </p:attrNameLst>
                                      </p:cBhvr>
                                      <p:to>
                                        <a:schemeClr val="bg1"/>
                                      </p:to>
                                    </p:animClr>
                                    <p:animClr clrSpc="rgb" dir="cw">
                                      <p:cBhvr>
                                        <p:cTn id="31" dur="250" autoRev="1" fill="remove"/>
                                        <p:tgtEl>
                                          <p:spTgt spid="51"/>
                                        </p:tgtEl>
                                        <p:attrNameLst>
                                          <p:attrName>fillcolor</p:attrName>
                                        </p:attrNameLst>
                                      </p:cBhvr>
                                      <p:to>
                                        <a:schemeClr val="bg1"/>
                                      </p:to>
                                    </p:animClr>
                                    <p:set>
                                      <p:cBhvr>
                                        <p:cTn id="32" dur="250" autoRev="1" fill="remove"/>
                                        <p:tgtEl>
                                          <p:spTgt spid="51"/>
                                        </p:tgtEl>
                                        <p:attrNameLst>
                                          <p:attrName>fill.type</p:attrName>
                                        </p:attrNameLst>
                                      </p:cBhvr>
                                      <p:to>
                                        <p:strVal val="solid"/>
                                      </p:to>
                                    </p:set>
                                    <p:set>
                                      <p:cBhvr>
                                        <p:cTn id="33" dur="250" autoRev="1" fill="remove"/>
                                        <p:tgtEl>
                                          <p:spTgt spid="51"/>
                                        </p:tgtEl>
                                        <p:attrNameLst>
                                          <p:attrName>fill.on</p:attrName>
                                        </p:attrNameLst>
                                      </p:cBhvr>
                                      <p:to>
                                        <p:strVal val="true"/>
                                      </p:to>
                                    </p:set>
                                  </p:childTnLst>
                                </p:cTn>
                              </p:par>
                              <p:par>
                                <p:cTn id="34" presetID="27" presetClass="emph" presetSubtype="0" fill="remove" grpId="0" nodeType="withEffect">
                                  <p:stCondLst>
                                    <p:cond delay="0"/>
                                  </p:stCondLst>
                                  <p:childTnLst>
                                    <p:animClr clrSpc="rgb" dir="cw">
                                      <p:cBhvr override="childStyle">
                                        <p:cTn id="35" dur="250" autoRev="1" fill="remove"/>
                                        <p:tgtEl>
                                          <p:spTgt spid="35"/>
                                        </p:tgtEl>
                                        <p:attrNameLst>
                                          <p:attrName>style.color</p:attrName>
                                        </p:attrNameLst>
                                      </p:cBhvr>
                                      <p:to>
                                        <a:schemeClr val="bg1"/>
                                      </p:to>
                                    </p:animClr>
                                    <p:animClr clrSpc="rgb" dir="cw">
                                      <p:cBhvr>
                                        <p:cTn id="36" dur="250" autoRev="1" fill="remove"/>
                                        <p:tgtEl>
                                          <p:spTgt spid="35"/>
                                        </p:tgtEl>
                                        <p:attrNameLst>
                                          <p:attrName>fillcolor</p:attrName>
                                        </p:attrNameLst>
                                      </p:cBhvr>
                                      <p:to>
                                        <a:schemeClr val="bg1"/>
                                      </p:to>
                                    </p:animClr>
                                    <p:set>
                                      <p:cBhvr>
                                        <p:cTn id="37" dur="250" autoRev="1" fill="remove"/>
                                        <p:tgtEl>
                                          <p:spTgt spid="35"/>
                                        </p:tgtEl>
                                        <p:attrNameLst>
                                          <p:attrName>fill.type</p:attrName>
                                        </p:attrNameLst>
                                      </p:cBhvr>
                                      <p:to>
                                        <p:strVal val="solid"/>
                                      </p:to>
                                    </p:set>
                                    <p:set>
                                      <p:cBhvr>
                                        <p:cTn id="38" dur="250" autoRev="1" fill="remove"/>
                                        <p:tgtEl>
                                          <p:spTgt spid="35"/>
                                        </p:tgtEl>
                                        <p:attrNameLst>
                                          <p:attrName>fill.on</p:attrName>
                                        </p:attrNameLst>
                                      </p:cBhvr>
                                      <p:to>
                                        <p:strVal val="true"/>
                                      </p:to>
                                    </p:set>
                                  </p:childTnLst>
                                </p:cTn>
                              </p:par>
                              <p:par>
                                <p:cTn id="39" presetID="27" presetClass="emph" presetSubtype="0" fill="remove" grpId="0" nodeType="withEffect">
                                  <p:stCondLst>
                                    <p:cond delay="0"/>
                                  </p:stCondLst>
                                  <p:childTnLst>
                                    <p:animClr clrSpc="rgb" dir="cw">
                                      <p:cBhvr override="childStyle">
                                        <p:cTn id="40" dur="250" autoRev="1" fill="remove"/>
                                        <p:tgtEl>
                                          <p:spTgt spid="36"/>
                                        </p:tgtEl>
                                        <p:attrNameLst>
                                          <p:attrName>style.color</p:attrName>
                                        </p:attrNameLst>
                                      </p:cBhvr>
                                      <p:to>
                                        <a:schemeClr val="bg1"/>
                                      </p:to>
                                    </p:animClr>
                                    <p:animClr clrSpc="rgb" dir="cw">
                                      <p:cBhvr>
                                        <p:cTn id="41" dur="250" autoRev="1" fill="remove"/>
                                        <p:tgtEl>
                                          <p:spTgt spid="36"/>
                                        </p:tgtEl>
                                        <p:attrNameLst>
                                          <p:attrName>fillcolor</p:attrName>
                                        </p:attrNameLst>
                                      </p:cBhvr>
                                      <p:to>
                                        <a:schemeClr val="bg1"/>
                                      </p:to>
                                    </p:animClr>
                                    <p:set>
                                      <p:cBhvr>
                                        <p:cTn id="42" dur="250" autoRev="1" fill="remove"/>
                                        <p:tgtEl>
                                          <p:spTgt spid="36"/>
                                        </p:tgtEl>
                                        <p:attrNameLst>
                                          <p:attrName>fill.type</p:attrName>
                                        </p:attrNameLst>
                                      </p:cBhvr>
                                      <p:to>
                                        <p:strVal val="solid"/>
                                      </p:to>
                                    </p:set>
                                    <p:set>
                                      <p:cBhvr>
                                        <p:cTn id="43" dur="250" autoRev="1" fill="remove"/>
                                        <p:tgtEl>
                                          <p:spTgt spid="36"/>
                                        </p:tgtEl>
                                        <p:attrNameLst>
                                          <p:attrName>fill.on</p:attrName>
                                        </p:attrNameLst>
                                      </p:cBhvr>
                                      <p:to>
                                        <p:strVal val="true"/>
                                      </p:to>
                                    </p:set>
                                  </p:childTnLst>
                                </p:cTn>
                              </p:par>
                              <p:par>
                                <p:cTn id="44" presetID="27" presetClass="emph" presetSubtype="0" fill="remove" grpId="0" nodeType="withEffect">
                                  <p:stCondLst>
                                    <p:cond delay="0"/>
                                  </p:stCondLst>
                                  <p:childTnLst>
                                    <p:animClr clrSpc="rgb" dir="cw">
                                      <p:cBhvr override="childStyle">
                                        <p:cTn id="45" dur="250" autoRev="1" fill="remove"/>
                                        <p:tgtEl>
                                          <p:spTgt spid="60"/>
                                        </p:tgtEl>
                                        <p:attrNameLst>
                                          <p:attrName>style.color</p:attrName>
                                        </p:attrNameLst>
                                      </p:cBhvr>
                                      <p:to>
                                        <a:schemeClr val="bg1"/>
                                      </p:to>
                                    </p:animClr>
                                    <p:animClr clrSpc="rgb" dir="cw">
                                      <p:cBhvr>
                                        <p:cTn id="46" dur="250" autoRev="1" fill="remove"/>
                                        <p:tgtEl>
                                          <p:spTgt spid="60"/>
                                        </p:tgtEl>
                                        <p:attrNameLst>
                                          <p:attrName>fillcolor</p:attrName>
                                        </p:attrNameLst>
                                      </p:cBhvr>
                                      <p:to>
                                        <a:schemeClr val="bg1"/>
                                      </p:to>
                                    </p:animClr>
                                    <p:set>
                                      <p:cBhvr>
                                        <p:cTn id="47" dur="250" autoRev="1" fill="remove"/>
                                        <p:tgtEl>
                                          <p:spTgt spid="60"/>
                                        </p:tgtEl>
                                        <p:attrNameLst>
                                          <p:attrName>fill.type</p:attrName>
                                        </p:attrNameLst>
                                      </p:cBhvr>
                                      <p:to>
                                        <p:strVal val="solid"/>
                                      </p:to>
                                    </p:set>
                                    <p:set>
                                      <p:cBhvr>
                                        <p:cTn id="48" dur="250" autoRev="1" fill="remove"/>
                                        <p:tgtEl>
                                          <p:spTgt spid="60"/>
                                        </p:tgtEl>
                                        <p:attrNameLst>
                                          <p:attrName>fill.on</p:attrName>
                                        </p:attrNameLst>
                                      </p:cBhvr>
                                      <p:to>
                                        <p:strVal val="true"/>
                                      </p:to>
                                    </p:set>
                                  </p:childTnLst>
                                </p:cTn>
                              </p:par>
                              <p:par>
                                <p:cTn id="49" presetID="27" presetClass="emph" presetSubtype="0" fill="remove" grpId="0" nodeType="withEffect">
                                  <p:stCondLst>
                                    <p:cond delay="0"/>
                                  </p:stCondLst>
                                  <p:childTnLst>
                                    <p:animClr clrSpc="rgb" dir="cw">
                                      <p:cBhvr override="childStyle">
                                        <p:cTn id="50" dur="250" autoRev="1" fill="remove"/>
                                        <p:tgtEl>
                                          <p:spTgt spid="61"/>
                                        </p:tgtEl>
                                        <p:attrNameLst>
                                          <p:attrName>style.color</p:attrName>
                                        </p:attrNameLst>
                                      </p:cBhvr>
                                      <p:to>
                                        <a:schemeClr val="bg1"/>
                                      </p:to>
                                    </p:animClr>
                                    <p:animClr clrSpc="rgb" dir="cw">
                                      <p:cBhvr>
                                        <p:cTn id="51" dur="250" autoRev="1" fill="remove"/>
                                        <p:tgtEl>
                                          <p:spTgt spid="61"/>
                                        </p:tgtEl>
                                        <p:attrNameLst>
                                          <p:attrName>fillcolor</p:attrName>
                                        </p:attrNameLst>
                                      </p:cBhvr>
                                      <p:to>
                                        <a:schemeClr val="bg1"/>
                                      </p:to>
                                    </p:animClr>
                                    <p:set>
                                      <p:cBhvr>
                                        <p:cTn id="52" dur="250" autoRev="1" fill="remove"/>
                                        <p:tgtEl>
                                          <p:spTgt spid="61"/>
                                        </p:tgtEl>
                                        <p:attrNameLst>
                                          <p:attrName>fill.type</p:attrName>
                                        </p:attrNameLst>
                                      </p:cBhvr>
                                      <p:to>
                                        <p:strVal val="solid"/>
                                      </p:to>
                                    </p:set>
                                    <p:set>
                                      <p:cBhvr>
                                        <p:cTn id="53" dur="250" autoRev="1" fill="remove"/>
                                        <p:tgtEl>
                                          <p:spTgt spid="61"/>
                                        </p:tgtEl>
                                        <p:attrNameLst>
                                          <p:attrName>fill.on</p:attrName>
                                        </p:attrNameLst>
                                      </p:cBhvr>
                                      <p:to>
                                        <p:strVal val="true"/>
                                      </p:to>
                                    </p:set>
                                  </p:childTnLst>
                                </p:cTn>
                              </p:par>
                              <p:par>
                                <p:cTn id="54" presetID="27" presetClass="emph" presetSubtype="0" fill="remove" grpId="0" nodeType="withEffect">
                                  <p:stCondLst>
                                    <p:cond delay="0"/>
                                  </p:stCondLst>
                                  <p:childTnLst>
                                    <p:animClr clrSpc="rgb" dir="cw">
                                      <p:cBhvr override="childStyle">
                                        <p:cTn id="55" dur="250" autoRev="1" fill="remove"/>
                                        <p:tgtEl>
                                          <p:spTgt spid="48"/>
                                        </p:tgtEl>
                                        <p:attrNameLst>
                                          <p:attrName>style.color</p:attrName>
                                        </p:attrNameLst>
                                      </p:cBhvr>
                                      <p:to>
                                        <a:schemeClr val="bg1"/>
                                      </p:to>
                                    </p:animClr>
                                    <p:animClr clrSpc="rgb" dir="cw">
                                      <p:cBhvr>
                                        <p:cTn id="56" dur="250" autoRev="1" fill="remove"/>
                                        <p:tgtEl>
                                          <p:spTgt spid="48"/>
                                        </p:tgtEl>
                                        <p:attrNameLst>
                                          <p:attrName>fillcolor</p:attrName>
                                        </p:attrNameLst>
                                      </p:cBhvr>
                                      <p:to>
                                        <a:schemeClr val="bg1"/>
                                      </p:to>
                                    </p:animClr>
                                    <p:set>
                                      <p:cBhvr>
                                        <p:cTn id="57" dur="250" autoRev="1" fill="remove"/>
                                        <p:tgtEl>
                                          <p:spTgt spid="48"/>
                                        </p:tgtEl>
                                        <p:attrNameLst>
                                          <p:attrName>fill.type</p:attrName>
                                        </p:attrNameLst>
                                      </p:cBhvr>
                                      <p:to>
                                        <p:strVal val="solid"/>
                                      </p:to>
                                    </p:set>
                                    <p:set>
                                      <p:cBhvr>
                                        <p:cTn id="58" dur="250" autoRev="1" fill="remove"/>
                                        <p:tgtEl>
                                          <p:spTgt spid="48"/>
                                        </p:tgtEl>
                                        <p:attrNameLst>
                                          <p:attrName>fill.on</p:attrName>
                                        </p:attrNameLst>
                                      </p:cBhvr>
                                      <p:to>
                                        <p:strVal val="true"/>
                                      </p:to>
                                    </p:set>
                                  </p:childTnLst>
                                </p:cTn>
                              </p:par>
                              <p:par>
                                <p:cTn id="59" presetID="27" presetClass="emph" presetSubtype="0" fill="remove" grpId="0" nodeType="withEffect">
                                  <p:stCondLst>
                                    <p:cond delay="0"/>
                                  </p:stCondLst>
                                  <p:childTnLst>
                                    <p:animClr clrSpc="rgb" dir="cw">
                                      <p:cBhvr override="childStyle">
                                        <p:cTn id="60" dur="250" autoRev="1" fill="remove"/>
                                        <p:tgtEl>
                                          <p:spTgt spid="49"/>
                                        </p:tgtEl>
                                        <p:attrNameLst>
                                          <p:attrName>style.color</p:attrName>
                                        </p:attrNameLst>
                                      </p:cBhvr>
                                      <p:to>
                                        <a:schemeClr val="bg1"/>
                                      </p:to>
                                    </p:animClr>
                                    <p:animClr clrSpc="rgb" dir="cw">
                                      <p:cBhvr>
                                        <p:cTn id="61" dur="250" autoRev="1" fill="remove"/>
                                        <p:tgtEl>
                                          <p:spTgt spid="49"/>
                                        </p:tgtEl>
                                        <p:attrNameLst>
                                          <p:attrName>fillcolor</p:attrName>
                                        </p:attrNameLst>
                                      </p:cBhvr>
                                      <p:to>
                                        <a:schemeClr val="bg1"/>
                                      </p:to>
                                    </p:animClr>
                                    <p:set>
                                      <p:cBhvr>
                                        <p:cTn id="62" dur="250" autoRev="1" fill="remove"/>
                                        <p:tgtEl>
                                          <p:spTgt spid="49"/>
                                        </p:tgtEl>
                                        <p:attrNameLst>
                                          <p:attrName>fill.type</p:attrName>
                                        </p:attrNameLst>
                                      </p:cBhvr>
                                      <p:to>
                                        <p:strVal val="solid"/>
                                      </p:to>
                                    </p:set>
                                    <p:set>
                                      <p:cBhvr>
                                        <p:cTn id="63" dur="250" autoRev="1" fill="remove"/>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animBg="1"/>
      <p:bldP spid="36" grpId="0" animBg="1"/>
      <p:bldP spid="48" grpId="0" animBg="1"/>
      <p:bldP spid="49" grpId="0" animBg="1"/>
      <p:bldP spid="50" grpId="0" animBg="1"/>
      <p:bldP spid="51" grpId="0" animBg="1"/>
      <p:bldP spid="54" grpId="0"/>
      <p:bldP spid="58" grpId="0"/>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Storage Product Forms</a:t>
            </a:r>
            <a:endParaRPr lang="en-US" altLang="zh-CN" dirty="0">
              <a:latin typeface="Huawei Sans" panose="020C0503030203020204" pitchFamily="34" charset="0"/>
            </a:endParaRPr>
          </a:p>
        </p:txBody>
      </p:sp>
      <p:grpSp>
        <p:nvGrpSpPr>
          <p:cNvPr id="12" name="组合 11"/>
          <p:cNvGrpSpPr/>
          <p:nvPr/>
        </p:nvGrpSpPr>
        <p:grpSpPr>
          <a:xfrm>
            <a:off x="822345" y="1725282"/>
            <a:ext cx="3089191" cy="2434282"/>
            <a:chOff x="755478" y="2277205"/>
            <a:chExt cx="3321595" cy="2617416"/>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755478" y="2277205"/>
              <a:ext cx="3303851" cy="600700"/>
            </a:xfrm>
            <a:prstGeom prst="rect">
              <a:avLst/>
            </a:prstGeom>
          </p:spPr>
        </p:pic>
        <p:pic>
          <p:nvPicPr>
            <p:cNvPr id="9" name="图片 8"/>
            <p:cNvPicPr>
              <a:picLocks noChangeAspect="1"/>
            </p:cNvPicPr>
            <p:nvPr/>
          </p:nvPicPr>
          <p:blipFill>
            <a:blip r:embed="rId4"/>
            <a:stretch>
              <a:fillRect/>
            </a:stretch>
          </p:blipFill>
          <p:spPr>
            <a:xfrm>
              <a:off x="764349" y="4229721"/>
              <a:ext cx="3303852" cy="664900"/>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478" y="2905664"/>
              <a:ext cx="3303852" cy="597778"/>
            </a:xfrm>
            <a:prstGeom prst="rect">
              <a:avLst/>
            </a:prstGeom>
          </p:spPr>
        </p:pic>
        <p:pic>
          <p:nvPicPr>
            <p:cNvPr id="11" name="图片 10"/>
            <p:cNvPicPr>
              <a:picLocks noChangeAspect="1"/>
            </p:cNvPicPr>
            <p:nvPr/>
          </p:nvPicPr>
          <p:blipFill>
            <a:blip r:embed="rId6"/>
            <a:stretch>
              <a:fillRect/>
            </a:stretch>
          </p:blipFill>
          <p:spPr>
            <a:xfrm>
              <a:off x="755478" y="3528931"/>
              <a:ext cx="3321595" cy="673003"/>
            </a:xfrm>
            <a:prstGeom prst="rect">
              <a:avLst/>
            </a:prstGeom>
          </p:spPr>
        </p:pic>
      </p:grpSp>
      <p:sp>
        <p:nvSpPr>
          <p:cNvPr id="13" name="文本框 12"/>
          <p:cNvSpPr txBox="1"/>
          <p:nvPr/>
        </p:nvSpPr>
        <p:spPr>
          <a:xfrm>
            <a:off x="1188887" y="4304773"/>
            <a:ext cx="2580040" cy="369332"/>
          </a:xfrm>
          <a:prstGeom prst="rect">
            <a:avLst/>
          </a:prstGeom>
          <a:noFill/>
        </p:spPr>
        <p:txBody>
          <a:bodyPr wrap="square" rtlCol="0">
            <a:noAutofit/>
          </a:bodyPr>
          <a:lstStyle/>
          <a:p>
            <a:pPr algn="ctr" fontAlgn="ctr"/>
            <a:r>
              <a:rPr lang="en-US" dirty="0" smtClean="0">
                <a:latin typeface="Huawei Sans" panose="020C0503030203020204" pitchFamily="34" charset="0"/>
              </a:rPr>
              <a:t>2 U, disk and controller integration</a:t>
            </a:r>
            <a:endParaRPr lang="en-US" altLang="zh-CN" dirty="0">
              <a:latin typeface="Huawei Sans" panose="020C0503030203020204" pitchFamily="34" charset="0"/>
            </a:endParaRPr>
          </a:p>
        </p:txBody>
      </p:sp>
      <p:sp>
        <p:nvSpPr>
          <p:cNvPr id="14" name="文本框 13"/>
          <p:cNvSpPr txBox="1"/>
          <p:nvPr/>
        </p:nvSpPr>
        <p:spPr>
          <a:xfrm>
            <a:off x="5007455" y="4304773"/>
            <a:ext cx="2545870" cy="369332"/>
          </a:xfrm>
          <a:prstGeom prst="rect">
            <a:avLst/>
          </a:prstGeom>
          <a:noFill/>
        </p:spPr>
        <p:txBody>
          <a:bodyPr wrap="square" rtlCol="0">
            <a:noAutofit/>
          </a:bodyPr>
          <a:lstStyle/>
          <a:p>
            <a:pPr algn="ctr" fontAlgn="ctr"/>
            <a:r>
              <a:rPr lang="en-US" dirty="0" smtClean="0">
                <a:latin typeface="Huawei Sans" panose="020C0503030203020204" pitchFamily="34" charset="0"/>
              </a:rPr>
              <a:t>4 U, disk and controller separation</a:t>
            </a:r>
            <a:endParaRPr lang="en-US" altLang="zh-CN" dirty="0">
              <a:latin typeface="Huawei Sans" panose="020C0503030203020204" pitchFamily="34" charset="0"/>
            </a:endParaRPr>
          </a:p>
        </p:txBody>
      </p:sp>
      <p:grpSp>
        <p:nvGrpSpPr>
          <p:cNvPr id="18" name="组合 17"/>
          <p:cNvGrpSpPr/>
          <p:nvPr/>
        </p:nvGrpSpPr>
        <p:grpSpPr>
          <a:xfrm>
            <a:off x="8558744" y="1667854"/>
            <a:ext cx="2692878" cy="2424232"/>
            <a:chOff x="8153635" y="2634310"/>
            <a:chExt cx="2692878" cy="2424232"/>
          </a:xfrm>
        </p:grpSpPr>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3635" y="2958916"/>
              <a:ext cx="750582" cy="1775020"/>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2291" y="2863482"/>
              <a:ext cx="831292" cy="1965888"/>
            </a:xfrm>
            <a:prstGeom prst="rect">
              <a:avLst/>
            </a:prstGeom>
          </p:spPr>
        </p:pic>
        <p:pic>
          <p:nvPicPr>
            <p:cNvPr id="16" name="图片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13527" y="2751995"/>
              <a:ext cx="925576" cy="2188862"/>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1409" y="2634310"/>
              <a:ext cx="1025104" cy="2424232"/>
            </a:xfrm>
            <a:prstGeom prst="rect">
              <a:avLst/>
            </a:prstGeom>
          </p:spPr>
        </p:pic>
      </p:grpSp>
      <p:sp>
        <p:nvSpPr>
          <p:cNvPr id="19" name="文本框 18"/>
          <p:cNvSpPr txBox="1"/>
          <p:nvPr/>
        </p:nvSpPr>
        <p:spPr>
          <a:xfrm>
            <a:off x="9077400" y="4280631"/>
            <a:ext cx="1723549" cy="369332"/>
          </a:xfrm>
          <a:prstGeom prst="rect">
            <a:avLst/>
          </a:prstGeom>
          <a:noFill/>
        </p:spPr>
        <p:txBody>
          <a:bodyPr wrap="square" rtlCol="0">
            <a:noAutofit/>
          </a:bodyPr>
          <a:lstStyle/>
          <a:p>
            <a:pPr fontAlgn="ctr"/>
            <a:r>
              <a:rPr lang="en-US" dirty="0" smtClean="0">
                <a:latin typeface="Huawei Sans" panose="020C0503030203020204" pitchFamily="34" charset="0"/>
              </a:rPr>
              <a:t>Integrated bay</a:t>
            </a:r>
            <a:endParaRPr lang="en-US" altLang="zh-CN" dirty="0">
              <a:latin typeface="Huawei Sans" panose="020C0503030203020204" pitchFamily="34" charset="0"/>
            </a:endParaRPr>
          </a:p>
        </p:txBody>
      </p:sp>
      <p:grpSp>
        <p:nvGrpSpPr>
          <p:cNvPr id="20" name="组合 19"/>
          <p:cNvGrpSpPr/>
          <p:nvPr/>
        </p:nvGrpSpPr>
        <p:grpSpPr>
          <a:xfrm>
            <a:off x="4639369" y="1725283"/>
            <a:ext cx="3310020" cy="2383608"/>
            <a:chOff x="7322643" y="1261254"/>
            <a:chExt cx="3854470" cy="2775677"/>
          </a:xfrm>
        </p:grpSpPr>
        <p:pic>
          <p:nvPicPr>
            <p:cNvPr id="21" name="图片 20"/>
            <p:cNvPicPr>
              <a:picLocks noChangeAspect="1"/>
            </p:cNvPicPr>
            <p:nvPr/>
          </p:nvPicPr>
          <p:blipFill>
            <a:blip r:embed="rId11"/>
            <a:stretch>
              <a:fillRect/>
            </a:stretch>
          </p:blipFill>
          <p:spPr>
            <a:xfrm>
              <a:off x="7322643" y="2640949"/>
              <a:ext cx="3854470" cy="1395982"/>
            </a:xfrm>
            <a:prstGeom prst="rect">
              <a:avLst/>
            </a:prstGeom>
            <a:noFill/>
            <a:ln>
              <a:noFill/>
            </a:ln>
          </p:spPr>
        </p:pic>
        <p:pic>
          <p:nvPicPr>
            <p:cNvPr id="22" name="图片 21"/>
            <p:cNvPicPr>
              <a:picLocks noChangeAspect="1"/>
            </p:cNvPicPr>
            <p:nvPr/>
          </p:nvPicPr>
          <p:blipFill>
            <a:blip r:embed="rId12"/>
            <a:stretch>
              <a:fillRect/>
            </a:stretch>
          </p:blipFill>
          <p:spPr>
            <a:xfrm>
              <a:off x="7322643" y="1261254"/>
              <a:ext cx="3854470" cy="1340208"/>
            </a:xfrm>
            <a:prstGeom prst="rect">
              <a:avLst/>
            </a:prstGeom>
            <a:noFill/>
            <a:ln>
              <a:noFill/>
            </a:ln>
          </p:spPr>
        </p:pic>
      </p:grpSp>
      <p:sp>
        <p:nvSpPr>
          <p:cNvPr id="3" name="文本框 2"/>
          <p:cNvSpPr txBox="1"/>
          <p:nvPr/>
        </p:nvSpPr>
        <p:spPr>
          <a:xfrm>
            <a:off x="731838" y="5378412"/>
            <a:ext cx="8246168" cy="369332"/>
          </a:xfrm>
          <a:prstGeom prst="rect">
            <a:avLst/>
          </a:prstGeom>
          <a:noFill/>
        </p:spPr>
        <p:txBody>
          <a:bodyPr wrap="square" rtlCol="0">
            <a:noAutofit/>
          </a:bodyPr>
          <a:lstStyle/>
          <a:p>
            <a:pPr fontAlgn="ctr"/>
            <a:r>
              <a:rPr lang="en-US" dirty="0" smtClean="0">
                <a:latin typeface="Huawei Sans" panose="020C0503030203020204" pitchFamily="34" charset="0"/>
              </a:rPr>
              <a:t>Note: </a:t>
            </a:r>
            <a:r>
              <a:rPr lang="en-US" dirty="0">
                <a:latin typeface="Huawei Sans" panose="020C0503030203020204" pitchFamily="34" charset="0"/>
              </a:rPr>
              <a:t>The slide shows Huawei </a:t>
            </a:r>
            <a:r>
              <a:rPr lang="en-US" dirty="0" err="1">
                <a:latin typeface="Huawei Sans" panose="020C0503030203020204" pitchFamily="34" charset="0"/>
              </a:rPr>
              <a:t>OceanStor</a:t>
            </a:r>
            <a:r>
              <a:rPr lang="en-US" dirty="0">
                <a:latin typeface="Huawei Sans" panose="020C0503030203020204" pitchFamily="34" charset="0"/>
              </a:rPr>
              <a:t> Dorado V6.</a:t>
            </a:r>
          </a:p>
        </p:txBody>
      </p:sp>
    </p:spTree>
    <p:extLst>
      <p:ext uri="{BB962C8B-B14F-4D97-AF65-F5344CB8AC3E}">
        <p14:creationId xmlns:p14="http://schemas.microsoft.com/office/powerpoint/2010/main" val="1812921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SSD Performance Advantages</a:t>
            </a:r>
            <a:endParaRPr lang="en-US" altLang="zh-CN" dirty="0">
              <a:latin typeface="Huawei Sans" panose="020C0503030203020204" pitchFamily="34" charset="0"/>
            </a:endParaRPr>
          </a:p>
        </p:txBody>
      </p:sp>
      <p:pic>
        <p:nvPicPr>
          <p:cNvPr id="4" name="Picture 2" descr="npo0000a1"/>
          <p:cNvPicPr>
            <a:picLocks noChangeAspect="1" noChangeArrowheads="1"/>
          </p:cNvPicPr>
          <p:nvPr/>
        </p:nvPicPr>
        <p:blipFill>
          <a:blip r:embed="rId3" cstate="print"/>
          <a:srcRect/>
          <a:stretch>
            <a:fillRect/>
          </a:stretch>
        </p:blipFill>
        <p:spPr bwMode="auto">
          <a:xfrm>
            <a:off x="2046079" y="4250439"/>
            <a:ext cx="866184" cy="704548"/>
          </a:xfrm>
          <a:prstGeom prst="rect">
            <a:avLst/>
          </a:prstGeom>
          <a:noFill/>
          <a:ln w="9525" algn="ctr">
            <a:noFill/>
            <a:miter lim="800000"/>
            <a:headEnd/>
            <a:tailEnd/>
          </a:ln>
        </p:spPr>
      </p:pic>
      <p:pic>
        <p:nvPicPr>
          <p:cNvPr id="5" name="Picture 3" descr="npo0000a3"/>
          <p:cNvPicPr>
            <a:picLocks noChangeAspect="1" noChangeArrowheads="1"/>
          </p:cNvPicPr>
          <p:nvPr/>
        </p:nvPicPr>
        <p:blipFill>
          <a:blip r:embed="rId4" cstate="print"/>
          <a:srcRect/>
          <a:stretch>
            <a:fillRect/>
          </a:stretch>
        </p:blipFill>
        <p:spPr bwMode="auto">
          <a:xfrm>
            <a:off x="1826123" y="5077451"/>
            <a:ext cx="1486835" cy="539750"/>
          </a:xfrm>
          <a:prstGeom prst="rect">
            <a:avLst/>
          </a:prstGeom>
          <a:noFill/>
          <a:ln w="9525" algn="ctr">
            <a:noFill/>
            <a:miter lim="800000"/>
            <a:headEnd/>
            <a:tailEnd/>
          </a:ln>
        </p:spPr>
      </p:pic>
      <p:sp>
        <p:nvSpPr>
          <p:cNvPr id="6" name="Text Box 6"/>
          <p:cNvSpPr txBox="1">
            <a:spLocks noChangeArrowheads="1"/>
          </p:cNvSpPr>
          <p:nvPr/>
        </p:nvSpPr>
        <p:spPr bwMode="auto">
          <a:xfrm>
            <a:off x="1314598" y="1127072"/>
            <a:ext cx="4498014" cy="407985"/>
          </a:xfrm>
          <a:prstGeom prst="rect">
            <a:avLst/>
          </a:prstGeom>
          <a:solidFill>
            <a:srgbClr val="800000"/>
          </a:solidFill>
          <a:ln w="9525" algn="ctr">
            <a:solidFill>
              <a:srgbClr val="DDDDDD"/>
            </a:solidFill>
            <a:miter lim="800000"/>
            <a:headEnd/>
            <a:tailEnd/>
          </a:ln>
        </p:spPr>
        <p:txBody>
          <a:bodyPr wrap="square" lIns="78309" tIns="39155" rIns="78309" bIns="39155" anchor="ctr">
            <a:noAutofit/>
          </a:bodyPr>
          <a:lstStyle/>
          <a:p>
            <a:pPr algn="ctr" defTabSz="686709" fontAlgn="ctr">
              <a:spcBef>
                <a:spcPct val="50000"/>
              </a:spcBef>
            </a:pPr>
            <a:r>
              <a:rPr lang="en-US" sz="1400" b="1" dirty="0" smtClean="0">
                <a:solidFill>
                  <a:schemeClr val="bg1"/>
                </a:solidFill>
                <a:latin typeface="Huawei Sans" panose="020C0503030203020204" pitchFamily="34" charset="0"/>
              </a:rPr>
              <a:t>SSD Performance Advantages</a:t>
            </a:r>
            <a:endParaRPr lang="en-US" sz="1400" b="1" dirty="0">
              <a:solidFill>
                <a:schemeClr val="bg1"/>
              </a:solidFill>
              <a:latin typeface="Huawei Sans" panose="020C0503030203020204" pitchFamily="34" charset="0"/>
            </a:endParaRPr>
          </a:p>
        </p:txBody>
      </p:sp>
      <p:sp>
        <p:nvSpPr>
          <p:cNvPr id="7" name="Text Box 8"/>
          <p:cNvSpPr txBox="1">
            <a:spLocks noChangeArrowheads="1"/>
          </p:cNvSpPr>
          <p:nvPr/>
        </p:nvSpPr>
        <p:spPr bwMode="auto">
          <a:xfrm>
            <a:off x="3486876" y="5221082"/>
            <a:ext cx="513230" cy="338548"/>
          </a:xfrm>
          <a:prstGeom prst="rect">
            <a:avLst/>
          </a:prstGeom>
          <a:noFill/>
          <a:ln w="9525" algn="ctr">
            <a:noFill/>
            <a:miter lim="800000"/>
            <a:headEnd/>
            <a:tailEnd/>
          </a:ln>
        </p:spPr>
        <p:txBody>
          <a:bodyPr wrap="square" lIns="91434" tIns="45717" rIns="91434" bIns="45717">
            <a:noAutofit/>
          </a:bodyPr>
          <a:lstStyle/>
          <a:p>
            <a:pPr algn="ctr" defTabSz="801161" fontAlgn="ctr"/>
            <a:r>
              <a:rPr lang="en-US" sz="1600" dirty="0" smtClean="0">
                <a:solidFill>
                  <a:srgbClr val="C00000"/>
                </a:solidFill>
                <a:latin typeface="Huawei Sans" panose="020C0503030203020204" pitchFamily="34" charset="0"/>
              </a:rPr>
              <a:t>vs</a:t>
            </a:r>
            <a:endParaRPr lang="en-US" sz="1600" dirty="0">
              <a:solidFill>
                <a:srgbClr val="C00000"/>
              </a:solidFill>
              <a:latin typeface="Huawei Sans" panose="020C0503030203020204" pitchFamily="34" charset="0"/>
            </a:endParaRPr>
          </a:p>
        </p:txBody>
      </p:sp>
      <p:pic>
        <p:nvPicPr>
          <p:cNvPr id="8" name="Picture 9" descr="npo0000a5"/>
          <p:cNvPicPr>
            <a:picLocks noChangeAspect="1" noChangeArrowheads="1"/>
          </p:cNvPicPr>
          <p:nvPr/>
        </p:nvPicPr>
        <p:blipFill>
          <a:blip r:embed="rId4" cstate="print"/>
          <a:srcRect/>
          <a:stretch>
            <a:fillRect/>
          </a:stretch>
        </p:blipFill>
        <p:spPr bwMode="auto">
          <a:xfrm>
            <a:off x="4187665" y="5077451"/>
            <a:ext cx="1485129" cy="539750"/>
          </a:xfrm>
          <a:prstGeom prst="rect">
            <a:avLst/>
          </a:prstGeom>
          <a:noFill/>
          <a:ln w="9525" algn="ctr">
            <a:noFill/>
            <a:miter lim="800000"/>
            <a:headEnd/>
            <a:tailEnd/>
          </a:ln>
        </p:spPr>
      </p:pic>
      <p:sp>
        <p:nvSpPr>
          <p:cNvPr id="9" name="Line 10"/>
          <p:cNvSpPr>
            <a:spLocks noChangeShapeType="1"/>
          </p:cNvSpPr>
          <p:nvPr/>
        </p:nvSpPr>
        <p:spPr bwMode="auto">
          <a:xfrm flipH="1">
            <a:off x="2615577" y="3529260"/>
            <a:ext cx="915631" cy="1620762"/>
          </a:xfrm>
          <a:prstGeom prst="line">
            <a:avLst/>
          </a:prstGeom>
          <a:noFill/>
          <a:ln w="19050">
            <a:solidFill>
              <a:schemeClr val="tx1"/>
            </a:solidFill>
            <a:prstDash val="dash"/>
            <a:round/>
            <a:headEnd/>
            <a:tailEnd type="triangle" w="med" len="med"/>
          </a:ln>
        </p:spPr>
        <p:txBody>
          <a:bodyPr wrap="square" lIns="0" tIns="0" rIns="0" bIns="0" anchor="ctr">
            <a:noAutofit/>
          </a:bodyPr>
          <a:lstStyle/>
          <a:p>
            <a:pPr fontAlgn="ctr"/>
            <a:endParaRPr lang="en-US" altLang="zh-CN" sz="1200" dirty="0">
              <a:latin typeface="Huawei Sans" panose="020C0503030203020204" pitchFamily="34" charset="0"/>
            </a:endParaRPr>
          </a:p>
        </p:txBody>
      </p:sp>
      <p:sp>
        <p:nvSpPr>
          <p:cNvPr id="11" name="Line 12"/>
          <p:cNvSpPr>
            <a:spLocks noChangeShapeType="1"/>
          </p:cNvSpPr>
          <p:nvPr/>
        </p:nvSpPr>
        <p:spPr bwMode="auto">
          <a:xfrm flipH="1">
            <a:off x="3620433" y="2484876"/>
            <a:ext cx="0" cy="180942"/>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grpSp>
        <p:nvGrpSpPr>
          <p:cNvPr id="12" name="Group 13"/>
          <p:cNvGrpSpPr>
            <a:grpSpLocks/>
          </p:cNvGrpSpPr>
          <p:nvPr/>
        </p:nvGrpSpPr>
        <p:grpSpPr bwMode="auto">
          <a:xfrm>
            <a:off x="2614528" y="2592807"/>
            <a:ext cx="2096599" cy="936454"/>
            <a:chOff x="3765" y="1570"/>
            <a:chExt cx="1088" cy="590"/>
          </a:xfrm>
        </p:grpSpPr>
        <p:pic>
          <p:nvPicPr>
            <p:cNvPr id="111" name="Picture 14" descr="npo0000a6"/>
            <p:cNvPicPr>
              <a:picLocks noChangeAspect="1" noChangeArrowheads="1"/>
            </p:cNvPicPr>
            <p:nvPr/>
          </p:nvPicPr>
          <p:blipFill>
            <a:blip r:embed="rId5" cstate="print"/>
            <a:srcRect/>
            <a:stretch>
              <a:fillRect/>
            </a:stretch>
          </p:blipFill>
          <p:spPr bwMode="auto">
            <a:xfrm>
              <a:off x="3765" y="1570"/>
              <a:ext cx="1039" cy="590"/>
            </a:xfrm>
            <a:prstGeom prst="rect">
              <a:avLst/>
            </a:prstGeom>
            <a:noFill/>
            <a:ln w="9525" algn="ctr">
              <a:noFill/>
              <a:miter lim="800000"/>
              <a:headEnd/>
              <a:tailEnd/>
            </a:ln>
          </p:spPr>
        </p:pic>
        <p:sp>
          <p:nvSpPr>
            <p:cNvPr id="112" name="Text Box 15"/>
            <p:cNvSpPr txBox="1">
              <a:spLocks noChangeArrowheads="1"/>
            </p:cNvSpPr>
            <p:nvPr/>
          </p:nvSpPr>
          <p:spPr bwMode="auto">
            <a:xfrm>
              <a:off x="3765" y="1846"/>
              <a:ext cx="1088" cy="190"/>
            </a:xfrm>
            <a:prstGeom prst="rect">
              <a:avLst/>
            </a:prstGeom>
            <a:noFill/>
            <a:ln w="12700">
              <a:noFill/>
              <a:miter lim="800000"/>
              <a:headEnd/>
              <a:tailEnd/>
            </a:ln>
          </p:spPr>
          <p:txBody>
            <a:bodyPr wrap="square" lIns="85824" tIns="42913" rIns="85824" bIns="42913" anchor="ctr">
              <a:noAutofit/>
            </a:bodyPr>
            <a:lstStyle/>
            <a:p>
              <a:pPr algn="ctr" defTabSz="783776" fontAlgn="ctr">
                <a:spcBef>
                  <a:spcPct val="50000"/>
                </a:spcBef>
              </a:pPr>
              <a:r>
                <a:rPr lang="en-US" sz="1400" dirty="0" smtClean="0">
                  <a:solidFill>
                    <a:srgbClr val="FFFFFF"/>
                  </a:solidFill>
                  <a:latin typeface="Huawei Sans" panose="020C0503030203020204" pitchFamily="34" charset="0"/>
                </a:rPr>
                <a:t>IP/FC SAN</a:t>
              </a:r>
              <a:endParaRPr lang="en-US" altLang="zh-CN" sz="1400" dirty="0">
                <a:solidFill>
                  <a:srgbClr val="FFFFFF"/>
                </a:solidFill>
                <a:latin typeface="Huawei Sans" panose="020C0503030203020204" pitchFamily="34" charset="0"/>
              </a:endParaRPr>
            </a:p>
          </p:txBody>
        </p:sp>
      </p:grpSp>
      <p:sp>
        <p:nvSpPr>
          <p:cNvPr id="14" name="Line 17"/>
          <p:cNvSpPr>
            <a:spLocks noChangeShapeType="1"/>
          </p:cNvSpPr>
          <p:nvPr/>
        </p:nvSpPr>
        <p:spPr bwMode="auto">
          <a:xfrm>
            <a:off x="3912929"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5" name="Line 18"/>
          <p:cNvSpPr>
            <a:spLocks noChangeShapeType="1"/>
          </p:cNvSpPr>
          <p:nvPr/>
        </p:nvSpPr>
        <p:spPr bwMode="auto">
          <a:xfrm>
            <a:off x="4503161"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6" name="Line 19"/>
          <p:cNvSpPr>
            <a:spLocks noChangeShapeType="1"/>
          </p:cNvSpPr>
          <p:nvPr/>
        </p:nvSpPr>
        <p:spPr bwMode="auto">
          <a:xfrm>
            <a:off x="3324796" y="2316062"/>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7" name="Line 20"/>
          <p:cNvSpPr>
            <a:spLocks noChangeShapeType="1"/>
          </p:cNvSpPr>
          <p:nvPr/>
        </p:nvSpPr>
        <p:spPr bwMode="auto">
          <a:xfrm>
            <a:off x="2564425" y="2473766"/>
            <a:ext cx="2123578" cy="0"/>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8" name="Line 21"/>
          <p:cNvSpPr>
            <a:spLocks noChangeShapeType="1"/>
          </p:cNvSpPr>
          <p:nvPr/>
        </p:nvSpPr>
        <p:spPr bwMode="auto">
          <a:xfrm>
            <a:off x="2732463" y="2317687"/>
            <a:ext cx="0" cy="141446"/>
          </a:xfrm>
          <a:prstGeom prst="line">
            <a:avLst/>
          </a:prstGeom>
          <a:noFill/>
          <a:ln w="28575">
            <a:solidFill>
              <a:srgbClr val="FF6600"/>
            </a:solidFill>
            <a:round/>
            <a:headEnd/>
            <a:tailEnd/>
          </a:ln>
        </p:spPr>
        <p:txBody>
          <a:bodyPr wrap="square" lIns="79200" tIns="39600" rIns="79200" bIns="39600">
            <a:noAutofit/>
          </a:bodyPr>
          <a:lstStyle/>
          <a:p>
            <a:pPr fontAlgn="ctr"/>
            <a:endParaRPr lang="en-US" altLang="zh-CN" sz="1200" dirty="0">
              <a:latin typeface="Huawei Sans" panose="020C0503030203020204" pitchFamily="34" charset="0"/>
            </a:endParaRPr>
          </a:p>
        </p:txBody>
      </p:sp>
      <p:sp>
        <p:nvSpPr>
          <p:cNvPr id="113" name="Line 114"/>
          <p:cNvSpPr>
            <a:spLocks noChangeShapeType="1"/>
          </p:cNvSpPr>
          <p:nvPr/>
        </p:nvSpPr>
        <p:spPr bwMode="auto">
          <a:xfrm>
            <a:off x="3573834" y="3529261"/>
            <a:ext cx="1224251" cy="1584476"/>
          </a:xfrm>
          <a:prstGeom prst="line">
            <a:avLst/>
          </a:prstGeom>
          <a:noFill/>
          <a:ln w="19050">
            <a:solidFill>
              <a:schemeClr val="tx1"/>
            </a:solidFill>
            <a:prstDash val="dash"/>
            <a:round/>
            <a:headEnd/>
            <a:tailEnd type="triangle" w="med" len="med"/>
          </a:ln>
        </p:spPr>
        <p:txBody>
          <a:bodyPr wrap="square" lIns="0" tIns="0" rIns="0" bIns="0" anchor="ctr">
            <a:noAutofit/>
          </a:bodyPr>
          <a:lstStyle/>
          <a:p>
            <a:pPr fontAlgn="ctr"/>
            <a:endParaRPr lang="en-US" altLang="zh-CN" sz="1200" dirty="0">
              <a:latin typeface="Huawei Sans" panose="020C0503030203020204" pitchFamily="34" charset="0"/>
            </a:endParaRPr>
          </a:p>
        </p:txBody>
      </p:sp>
      <p:sp>
        <p:nvSpPr>
          <p:cNvPr id="114" name="Text Box 115"/>
          <p:cNvSpPr txBox="1">
            <a:spLocks noChangeArrowheads="1"/>
          </p:cNvSpPr>
          <p:nvPr/>
        </p:nvSpPr>
        <p:spPr bwMode="auto">
          <a:xfrm>
            <a:off x="1238228" y="5642226"/>
            <a:ext cx="2512288" cy="492443"/>
          </a:xfrm>
          <a:prstGeom prst="rect">
            <a:avLst/>
          </a:prstGeom>
          <a:noFill/>
          <a:ln w="9525" algn="ctr">
            <a:noFill/>
            <a:miter lim="800000"/>
            <a:headEnd/>
            <a:tailEnd/>
          </a:ln>
        </p:spPr>
        <p:txBody>
          <a:bodyPr wrap="square" lIns="0" tIns="0" rIns="0" bIns="0">
            <a:noAutofit/>
          </a:bodyPr>
          <a:lstStyle/>
          <a:p>
            <a:pPr algn="ctr" defTabSz="801161" fontAlgn="ctr">
              <a:spcBef>
                <a:spcPct val="50000"/>
              </a:spcBef>
            </a:pPr>
            <a:r>
              <a:rPr lang="en-US" sz="1600" dirty="0" smtClean="0">
                <a:solidFill>
                  <a:schemeClr val="tx1"/>
                </a:solidFill>
                <a:latin typeface="Huawei Sans" panose="020C0503030203020204" pitchFamily="34" charset="0"/>
              </a:rPr>
              <a:t>HDD storage system</a:t>
            </a:r>
            <a:endParaRPr lang="en-US" sz="1600" dirty="0">
              <a:solidFill>
                <a:schemeClr val="tx1"/>
              </a:solidFill>
              <a:latin typeface="Huawei Sans" panose="020C0503030203020204" pitchFamily="34" charset="0"/>
            </a:endParaRPr>
          </a:p>
        </p:txBody>
      </p:sp>
      <p:sp>
        <p:nvSpPr>
          <p:cNvPr id="115" name="Text Box 116"/>
          <p:cNvSpPr txBox="1">
            <a:spLocks noChangeArrowheads="1"/>
          </p:cNvSpPr>
          <p:nvPr/>
        </p:nvSpPr>
        <p:spPr bwMode="auto">
          <a:xfrm>
            <a:off x="3845766" y="5642226"/>
            <a:ext cx="2178529" cy="492443"/>
          </a:xfrm>
          <a:prstGeom prst="rect">
            <a:avLst/>
          </a:prstGeom>
          <a:noFill/>
          <a:ln w="9525" algn="ctr">
            <a:noFill/>
            <a:miter lim="800000"/>
            <a:headEnd/>
            <a:tailEnd/>
          </a:ln>
        </p:spPr>
        <p:txBody>
          <a:bodyPr wrap="square" lIns="0" tIns="0" rIns="0" bIns="0">
            <a:noAutofit/>
          </a:bodyPr>
          <a:lstStyle/>
          <a:p>
            <a:pPr algn="ctr" defTabSz="801161" fontAlgn="ctr">
              <a:spcBef>
                <a:spcPct val="50000"/>
              </a:spcBef>
            </a:pPr>
            <a:r>
              <a:rPr lang="en-US" sz="1600" dirty="0" smtClean="0">
                <a:solidFill>
                  <a:schemeClr val="tx1"/>
                </a:solidFill>
                <a:latin typeface="Huawei Sans" panose="020C0503030203020204" pitchFamily="34" charset="0"/>
              </a:rPr>
              <a:t>SSD storage system</a:t>
            </a:r>
            <a:endParaRPr lang="en-US" sz="1600" dirty="0">
              <a:solidFill>
                <a:schemeClr val="tx1"/>
              </a:solidFill>
              <a:latin typeface="Huawei Sans" panose="020C0503030203020204" pitchFamily="34" charset="0"/>
            </a:endParaRPr>
          </a:p>
        </p:txBody>
      </p:sp>
      <p:grpSp>
        <p:nvGrpSpPr>
          <p:cNvPr id="116" name="Group 117"/>
          <p:cNvGrpSpPr>
            <a:grpSpLocks/>
          </p:cNvGrpSpPr>
          <p:nvPr/>
        </p:nvGrpSpPr>
        <p:grpSpPr bwMode="auto">
          <a:xfrm rot="17908392">
            <a:off x="2705879" y="4740809"/>
            <a:ext cx="252488" cy="351248"/>
            <a:chOff x="824" y="2451"/>
            <a:chExt cx="1041" cy="1640"/>
          </a:xfrm>
        </p:grpSpPr>
        <p:sp>
          <p:nvSpPr>
            <p:cNvPr id="117" name="Freeform 118"/>
            <p:cNvSpPr>
              <a:spLocks/>
            </p:cNvSpPr>
            <p:nvPr/>
          </p:nvSpPr>
          <p:spPr bwMode="auto">
            <a:xfrm rot="-3840000">
              <a:off x="663" y="2989"/>
              <a:ext cx="1263" cy="941"/>
            </a:xfrm>
            <a:custGeom>
              <a:avLst/>
              <a:gdLst>
                <a:gd name="T0" fmla="*/ 87 w 1359"/>
                <a:gd name="T1" fmla="*/ 0 h 1035"/>
                <a:gd name="T2" fmla="*/ 125 w 1359"/>
                <a:gd name="T3" fmla="*/ 29 h 1035"/>
                <a:gd name="T4" fmla="*/ 162 w 1359"/>
                <a:gd name="T5" fmla="*/ 68 h 1035"/>
                <a:gd name="T6" fmla="*/ 548 w 1359"/>
                <a:gd name="T7" fmla="*/ 229 h 1035"/>
                <a:gd name="T8" fmla="*/ 633 w 1359"/>
                <a:gd name="T9" fmla="*/ 234 h 1035"/>
                <a:gd name="T10" fmla="*/ 701 w 1359"/>
                <a:gd name="T11" fmla="*/ 283 h 1035"/>
                <a:gd name="T12" fmla="*/ 725 w 1359"/>
                <a:gd name="T13" fmla="*/ 291 h 1035"/>
                <a:gd name="T14" fmla="*/ 1014 w 1359"/>
                <a:gd name="T15" fmla="*/ 359 h 1035"/>
                <a:gd name="T16" fmla="*/ 1014 w 1359"/>
                <a:gd name="T17" fmla="*/ 379 h 1035"/>
                <a:gd name="T18" fmla="*/ 810 w 1359"/>
                <a:gd name="T19" fmla="*/ 332 h 1035"/>
                <a:gd name="T20" fmla="*/ 786 w 1359"/>
                <a:gd name="T21" fmla="*/ 330 h 1035"/>
                <a:gd name="T22" fmla="*/ 767 w 1359"/>
                <a:gd name="T23" fmla="*/ 344 h 1035"/>
                <a:gd name="T24" fmla="*/ 758 w 1359"/>
                <a:gd name="T25" fmla="*/ 369 h 1035"/>
                <a:gd name="T26" fmla="*/ 817 w 1359"/>
                <a:gd name="T27" fmla="*/ 453 h 1035"/>
                <a:gd name="T28" fmla="*/ 849 w 1359"/>
                <a:gd name="T29" fmla="*/ 461 h 1035"/>
                <a:gd name="T30" fmla="*/ 1014 w 1359"/>
                <a:gd name="T31" fmla="*/ 431 h 1035"/>
                <a:gd name="T32" fmla="*/ 1014 w 1359"/>
                <a:gd name="T33" fmla="*/ 449 h 1035"/>
                <a:gd name="T34" fmla="*/ 841 w 1359"/>
                <a:gd name="T35" fmla="*/ 490 h 1035"/>
                <a:gd name="T36" fmla="*/ 824 w 1359"/>
                <a:gd name="T37" fmla="*/ 478 h 1035"/>
                <a:gd name="T38" fmla="*/ 721 w 1359"/>
                <a:gd name="T39" fmla="*/ 505 h 1035"/>
                <a:gd name="T40" fmla="*/ 707 w 1359"/>
                <a:gd name="T41" fmla="*/ 479 h 1035"/>
                <a:gd name="T42" fmla="*/ 669 w 1359"/>
                <a:gd name="T43" fmla="*/ 518 h 1035"/>
                <a:gd name="T44" fmla="*/ 597 w 1359"/>
                <a:gd name="T45" fmla="*/ 535 h 1035"/>
                <a:gd name="T46" fmla="*/ 566 w 1359"/>
                <a:gd name="T47" fmla="*/ 524 h 1035"/>
                <a:gd name="T48" fmla="*/ 452 w 1359"/>
                <a:gd name="T49" fmla="*/ 568 h 1035"/>
                <a:gd name="T50" fmla="*/ 83 w 1359"/>
                <a:gd name="T51" fmla="*/ 654 h 1035"/>
                <a:gd name="T52" fmla="*/ 76 w 1359"/>
                <a:gd name="T53" fmla="*/ 676 h 1035"/>
                <a:gd name="T54" fmla="*/ 22 w 1359"/>
                <a:gd name="T55" fmla="*/ 707 h 1035"/>
                <a:gd name="T56" fmla="*/ 3 w 1359"/>
                <a:gd name="T57" fmla="*/ 683 h 1035"/>
                <a:gd name="T58" fmla="*/ 0 w 1359"/>
                <a:gd name="T59" fmla="*/ 654 h 1035"/>
                <a:gd name="T60" fmla="*/ 7 w 1359"/>
                <a:gd name="T61" fmla="*/ 625 h 1035"/>
                <a:gd name="T62" fmla="*/ 31 w 1359"/>
                <a:gd name="T63" fmla="*/ 600 h 1035"/>
                <a:gd name="T64" fmla="*/ 378 w 1359"/>
                <a:gd name="T65" fmla="*/ 521 h 1035"/>
                <a:gd name="T66" fmla="*/ 428 w 1359"/>
                <a:gd name="T67" fmla="*/ 478 h 1035"/>
                <a:gd name="T68" fmla="*/ 443 w 1359"/>
                <a:gd name="T69" fmla="*/ 302 h 1035"/>
                <a:gd name="T70" fmla="*/ 407 w 1359"/>
                <a:gd name="T71" fmla="*/ 244 h 1035"/>
                <a:gd name="T72" fmla="*/ 164 w 1359"/>
                <a:gd name="T73" fmla="*/ 139 h 1035"/>
                <a:gd name="T74" fmla="*/ 97 w 1359"/>
                <a:gd name="T75" fmla="*/ 113 h 1035"/>
                <a:gd name="T76" fmla="*/ 47 w 1359"/>
                <a:gd name="T77" fmla="*/ 54 h 1035"/>
                <a:gd name="T78" fmla="*/ 33 w 1359"/>
                <a:gd name="T79" fmla="*/ 23 h 1035"/>
                <a:gd name="T80" fmla="*/ 51 w 1359"/>
                <a:gd name="T81" fmla="*/ 3 h 1035"/>
                <a:gd name="T82" fmla="*/ 87 w 1359"/>
                <a:gd name="T83" fmla="*/ 0 h 10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59"/>
                <a:gd name="T127" fmla="*/ 0 h 1035"/>
                <a:gd name="T128" fmla="*/ 1359 w 1359"/>
                <a:gd name="T129" fmla="*/ 1035 h 10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59" h="1035">
                  <a:moveTo>
                    <a:pt x="117" y="0"/>
                  </a:moveTo>
                  <a:lnTo>
                    <a:pt x="168" y="42"/>
                  </a:lnTo>
                  <a:lnTo>
                    <a:pt x="216" y="99"/>
                  </a:lnTo>
                  <a:lnTo>
                    <a:pt x="735" y="336"/>
                  </a:lnTo>
                  <a:lnTo>
                    <a:pt x="849" y="342"/>
                  </a:lnTo>
                  <a:lnTo>
                    <a:pt x="939" y="414"/>
                  </a:lnTo>
                  <a:lnTo>
                    <a:pt x="972" y="426"/>
                  </a:lnTo>
                  <a:lnTo>
                    <a:pt x="1359" y="525"/>
                  </a:lnTo>
                  <a:lnTo>
                    <a:pt x="1359" y="555"/>
                  </a:lnTo>
                  <a:lnTo>
                    <a:pt x="1086" y="486"/>
                  </a:lnTo>
                  <a:lnTo>
                    <a:pt x="1053" y="483"/>
                  </a:lnTo>
                  <a:lnTo>
                    <a:pt x="1029" y="504"/>
                  </a:lnTo>
                  <a:lnTo>
                    <a:pt x="1017" y="541"/>
                  </a:lnTo>
                  <a:lnTo>
                    <a:pt x="1095" y="663"/>
                  </a:lnTo>
                  <a:lnTo>
                    <a:pt x="1137" y="675"/>
                  </a:lnTo>
                  <a:lnTo>
                    <a:pt x="1359" y="630"/>
                  </a:lnTo>
                  <a:lnTo>
                    <a:pt x="1359" y="657"/>
                  </a:lnTo>
                  <a:lnTo>
                    <a:pt x="1128" y="717"/>
                  </a:lnTo>
                  <a:lnTo>
                    <a:pt x="1104" y="699"/>
                  </a:lnTo>
                  <a:lnTo>
                    <a:pt x="966" y="738"/>
                  </a:lnTo>
                  <a:lnTo>
                    <a:pt x="948" y="702"/>
                  </a:lnTo>
                  <a:lnTo>
                    <a:pt x="897" y="759"/>
                  </a:lnTo>
                  <a:lnTo>
                    <a:pt x="801" y="783"/>
                  </a:lnTo>
                  <a:lnTo>
                    <a:pt x="759" y="765"/>
                  </a:lnTo>
                  <a:lnTo>
                    <a:pt x="606" y="831"/>
                  </a:lnTo>
                  <a:lnTo>
                    <a:pt x="111" y="957"/>
                  </a:lnTo>
                  <a:lnTo>
                    <a:pt x="102" y="990"/>
                  </a:lnTo>
                  <a:lnTo>
                    <a:pt x="30" y="1035"/>
                  </a:lnTo>
                  <a:lnTo>
                    <a:pt x="3" y="999"/>
                  </a:lnTo>
                  <a:lnTo>
                    <a:pt x="0" y="957"/>
                  </a:lnTo>
                  <a:lnTo>
                    <a:pt x="9" y="915"/>
                  </a:lnTo>
                  <a:lnTo>
                    <a:pt x="42" y="879"/>
                  </a:lnTo>
                  <a:lnTo>
                    <a:pt x="507" y="762"/>
                  </a:lnTo>
                  <a:lnTo>
                    <a:pt x="573" y="699"/>
                  </a:lnTo>
                  <a:lnTo>
                    <a:pt x="594" y="441"/>
                  </a:lnTo>
                  <a:lnTo>
                    <a:pt x="546" y="357"/>
                  </a:lnTo>
                  <a:lnTo>
                    <a:pt x="219" y="204"/>
                  </a:lnTo>
                  <a:lnTo>
                    <a:pt x="129" y="165"/>
                  </a:lnTo>
                  <a:lnTo>
                    <a:pt x="63" y="78"/>
                  </a:lnTo>
                  <a:lnTo>
                    <a:pt x="45" y="33"/>
                  </a:lnTo>
                  <a:lnTo>
                    <a:pt x="69" y="3"/>
                  </a:lnTo>
                  <a:lnTo>
                    <a:pt x="117" y="0"/>
                  </a:lnTo>
                  <a:close/>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18" name="Freeform 119"/>
            <p:cNvSpPr>
              <a:spLocks/>
            </p:cNvSpPr>
            <p:nvPr/>
          </p:nvSpPr>
          <p:spPr bwMode="auto">
            <a:xfrm rot="-3840000">
              <a:off x="876" y="3469"/>
              <a:ext cx="568" cy="602"/>
            </a:xfrm>
            <a:custGeom>
              <a:avLst/>
              <a:gdLst>
                <a:gd name="T0" fmla="*/ 115 w 610"/>
                <a:gd name="T1" fmla="*/ 0 h 646"/>
                <a:gd name="T2" fmla="*/ 69 w 610"/>
                <a:gd name="T3" fmla="*/ 21 h 646"/>
                <a:gd name="T4" fmla="*/ 42 w 610"/>
                <a:gd name="T5" fmla="*/ 58 h 646"/>
                <a:gd name="T6" fmla="*/ 10 w 610"/>
                <a:gd name="T7" fmla="*/ 176 h 646"/>
                <a:gd name="T8" fmla="*/ 0 w 610"/>
                <a:gd name="T9" fmla="*/ 271 h 646"/>
                <a:gd name="T10" fmla="*/ 2 w 610"/>
                <a:gd name="T11" fmla="*/ 330 h 646"/>
                <a:gd name="T12" fmla="*/ 14 w 610"/>
                <a:gd name="T13" fmla="*/ 405 h 646"/>
                <a:gd name="T14" fmla="*/ 38 w 610"/>
                <a:gd name="T15" fmla="*/ 454 h 646"/>
                <a:gd name="T16" fmla="*/ 78 w 610"/>
                <a:gd name="T17" fmla="*/ 484 h 646"/>
                <a:gd name="T18" fmla="*/ 134 w 610"/>
                <a:gd name="T19" fmla="*/ 487 h 646"/>
                <a:gd name="T20" fmla="*/ 399 w 610"/>
                <a:gd name="T21" fmla="*/ 417 h 646"/>
                <a:gd name="T22" fmla="*/ 438 w 610"/>
                <a:gd name="T23" fmla="*/ 375 h 646"/>
                <a:gd name="T24" fmla="*/ 443 w 610"/>
                <a:gd name="T25" fmla="*/ 348 h 646"/>
                <a:gd name="T26" fmla="*/ 459 w 610"/>
                <a:gd name="T27" fmla="*/ 188 h 646"/>
                <a:gd name="T28" fmla="*/ 443 w 610"/>
                <a:gd name="T29" fmla="*/ 138 h 646"/>
                <a:gd name="T30" fmla="*/ 410 w 610"/>
                <a:gd name="T31" fmla="*/ 110 h 646"/>
                <a:gd name="T32" fmla="*/ 324 w 610"/>
                <a:gd name="T33" fmla="*/ 70 h 646"/>
                <a:gd name="T34" fmla="*/ 170 w 610"/>
                <a:gd name="T35" fmla="*/ 6 h 646"/>
                <a:gd name="T36" fmla="*/ 115 w 610"/>
                <a:gd name="T37" fmla="*/ 0 h 6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10"/>
                <a:gd name="T58" fmla="*/ 0 h 646"/>
                <a:gd name="T59" fmla="*/ 610 w 610"/>
                <a:gd name="T60" fmla="*/ 646 h 6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10" h="646">
                  <a:moveTo>
                    <a:pt x="152" y="0"/>
                  </a:moveTo>
                  <a:lnTo>
                    <a:pt x="92" y="28"/>
                  </a:lnTo>
                  <a:lnTo>
                    <a:pt x="56" y="76"/>
                  </a:lnTo>
                  <a:lnTo>
                    <a:pt x="14" y="234"/>
                  </a:lnTo>
                  <a:lnTo>
                    <a:pt x="0" y="360"/>
                  </a:lnTo>
                  <a:lnTo>
                    <a:pt x="2" y="438"/>
                  </a:lnTo>
                  <a:lnTo>
                    <a:pt x="18" y="538"/>
                  </a:lnTo>
                  <a:lnTo>
                    <a:pt x="50" y="602"/>
                  </a:lnTo>
                  <a:lnTo>
                    <a:pt x="104" y="642"/>
                  </a:lnTo>
                  <a:lnTo>
                    <a:pt x="178" y="646"/>
                  </a:lnTo>
                  <a:lnTo>
                    <a:pt x="532" y="554"/>
                  </a:lnTo>
                  <a:lnTo>
                    <a:pt x="582" y="496"/>
                  </a:lnTo>
                  <a:lnTo>
                    <a:pt x="590" y="460"/>
                  </a:lnTo>
                  <a:lnTo>
                    <a:pt x="610" y="250"/>
                  </a:lnTo>
                  <a:lnTo>
                    <a:pt x="590" y="184"/>
                  </a:lnTo>
                  <a:lnTo>
                    <a:pt x="546" y="146"/>
                  </a:lnTo>
                  <a:lnTo>
                    <a:pt x="432" y="92"/>
                  </a:lnTo>
                  <a:lnTo>
                    <a:pt x="228" y="6"/>
                  </a:lnTo>
                  <a:lnTo>
                    <a:pt x="152" y="0"/>
                  </a:lnTo>
                  <a:close/>
                </a:path>
              </a:pathLst>
            </a:custGeom>
            <a:solidFill>
              <a:srgbClr val="FF9900"/>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19" name="Oval 120"/>
            <p:cNvSpPr>
              <a:spLocks noChangeArrowheads="1"/>
            </p:cNvSpPr>
            <p:nvPr/>
          </p:nvSpPr>
          <p:spPr bwMode="auto">
            <a:xfrm rot="-3840000">
              <a:off x="1258" y="3228"/>
              <a:ext cx="290" cy="284"/>
            </a:xfrm>
            <a:prstGeom prst="ellipse">
              <a:avLst/>
            </a:prstGeom>
            <a:solidFill>
              <a:srgbClr val="000000"/>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0" name="Oval 121"/>
            <p:cNvSpPr>
              <a:spLocks noChangeArrowheads="1"/>
            </p:cNvSpPr>
            <p:nvPr/>
          </p:nvSpPr>
          <p:spPr bwMode="auto">
            <a:xfrm rot="-3840000">
              <a:off x="1315" y="3283"/>
              <a:ext cx="173" cy="171"/>
            </a:xfrm>
            <a:prstGeom prst="ellipse">
              <a:avLst/>
            </a:prstGeom>
            <a:solidFill>
              <a:srgbClr val="B2B2B2"/>
            </a:solidFill>
            <a:ln w="9525">
              <a:solidFill>
                <a:srgbClr val="80808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1" name="Freeform 122"/>
            <p:cNvSpPr>
              <a:spLocks/>
            </p:cNvSpPr>
            <p:nvPr/>
          </p:nvSpPr>
          <p:spPr bwMode="auto">
            <a:xfrm rot="-3840000">
              <a:off x="964" y="3588"/>
              <a:ext cx="361" cy="389"/>
            </a:xfrm>
            <a:custGeom>
              <a:avLst/>
              <a:gdLst>
                <a:gd name="T0" fmla="*/ 54 w 388"/>
                <a:gd name="T1" fmla="*/ 0 h 428"/>
                <a:gd name="T2" fmla="*/ 44 w 388"/>
                <a:gd name="T3" fmla="*/ 2 h 428"/>
                <a:gd name="T4" fmla="*/ 18 w 388"/>
                <a:gd name="T5" fmla="*/ 68 h 428"/>
                <a:gd name="T6" fmla="*/ 6 w 388"/>
                <a:gd name="T7" fmla="*/ 128 h 428"/>
                <a:gd name="T8" fmla="*/ 0 w 388"/>
                <a:gd name="T9" fmla="*/ 205 h 428"/>
                <a:gd name="T10" fmla="*/ 16 w 388"/>
                <a:gd name="T11" fmla="*/ 285 h 428"/>
                <a:gd name="T12" fmla="*/ 26 w 388"/>
                <a:gd name="T13" fmla="*/ 293 h 428"/>
                <a:gd name="T14" fmla="*/ 279 w 388"/>
                <a:gd name="T15" fmla="*/ 235 h 428"/>
                <a:gd name="T16" fmla="*/ 280 w 388"/>
                <a:gd name="T17" fmla="*/ 225 h 428"/>
                <a:gd name="T18" fmla="*/ 291 w 388"/>
                <a:gd name="T19" fmla="*/ 102 h 428"/>
                <a:gd name="T20" fmla="*/ 286 w 388"/>
                <a:gd name="T21" fmla="*/ 86 h 428"/>
                <a:gd name="T22" fmla="*/ 64 w 388"/>
                <a:gd name="T23" fmla="*/ 4 h 428"/>
                <a:gd name="T24" fmla="*/ 54 w 388"/>
                <a:gd name="T25" fmla="*/ 0 h 4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8"/>
                <a:gd name="T40" fmla="*/ 0 h 428"/>
                <a:gd name="T41" fmla="*/ 388 w 388"/>
                <a:gd name="T42" fmla="*/ 428 h 4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8" h="428">
                  <a:moveTo>
                    <a:pt x="72" y="0"/>
                  </a:moveTo>
                  <a:lnTo>
                    <a:pt x="58" y="2"/>
                  </a:lnTo>
                  <a:lnTo>
                    <a:pt x="24" y="100"/>
                  </a:lnTo>
                  <a:lnTo>
                    <a:pt x="6" y="188"/>
                  </a:lnTo>
                  <a:lnTo>
                    <a:pt x="0" y="302"/>
                  </a:lnTo>
                  <a:lnTo>
                    <a:pt x="20" y="418"/>
                  </a:lnTo>
                  <a:lnTo>
                    <a:pt x="34" y="428"/>
                  </a:lnTo>
                  <a:lnTo>
                    <a:pt x="372" y="346"/>
                  </a:lnTo>
                  <a:lnTo>
                    <a:pt x="374" y="330"/>
                  </a:lnTo>
                  <a:lnTo>
                    <a:pt x="388" y="148"/>
                  </a:lnTo>
                  <a:lnTo>
                    <a:pt x="382" y="128"/>
                  </a:lnTo>
                  <a:lnTo>
                    <a:pt x="86" y="4"/>
                  </a:lnTo>
                  <a:lnTo>
                    <a:pt x="72" y="0"/>
                  </a:lnTo>
                  <a:close/>
                </a:path>
              </a:pathLst>
            </a:custGeom>
            <a:solidFill>
              <a:srgbClr val="000066"/>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2" name="Freeform 123"/>
            <p:cNvSpPr>
              <a:spLocks/>
            </p:cNvSpPr>
            <p:nvPr/>
          </p:nvSpPr>
          <p:spPr bwMode="auto">
            <a:xfrm rot="-1440000">
              <a:off x="1534" y="2665"/>
              <a:ext cx="292" cy="275"/>
            </a:xfrm>
            <a:custGeom>
              <a:avLst/>
              <a:gdLst>
                <a:gd name="T0" fmla="*/ 26 w 292"/>
                <a:gd name="T1" fmla="*/ 205 h 275"/>
                <a:gd name="T2" fmla="*/ 24 w 292"/>
                <a:gd name="T3" fmla="*/ 203 h 275"/>
                <a:gd name="T4" fmla="*/ 54 w 292"/>
                <a:gd name="T5" fmla="*/ 191 h 275"/>
                <a:gd name="T6" fmla="*/ 72 w 292"/>
                <a:gd name="T7" fmla="*/ 201 h 275"/>
                <a:gd name="T8" fmla="*/ 82 w 292"/>
                <a:gd name="T9" fmla="*/ 219 h 275"/>
                <a:gd name="T10" fmla="*/ 84 w 292"/>
                <a:gd name="T11" fmla="*/ 231 h 275"/>
                <a:gd name="T12" fmla="*/ 72 w 292"/>
                <a:gd name="T13" fmla="*/ 259 h 275"/>
                <a:gd name="T14" fmla="*/ 90 w 292"/>
                <a:gd name="T15" fmla="*/ 275 h 275"/>
                <a:gd name="T16" fmla="*/ 157 w 292"/>
                <a:gd name="T17" fmla="*/ 195 h 275"/>
                <a:gd name="T18" fmla="*/ 161 w 292"/>
                <a:gd name="T19" fmla="*/ 180 h 275"/>
                <a:gd name="T20" fmla="*/ 288 w 292"/>
                <a:gd name="T21" fmla="*/ 66 h 275"/>
                <a:gd name="T22" fmla="*/ 278 w 292"/>
                <a:gd name="T23" fmla="*/ 57 h 275"/>
                <a:gd name="T24" fmla="*/ 292 w 292"/>
                <a:gd name="T25" fmla="*/ 44 h 275"/>
                <a:gd name="T26" fmla="*/ 284 w 292"/>
                <a:gd name="T27" fmla="*/ 31 h 275"/>
                <a:gd name="T28" fmla="*/ 271 w 292"/>
                <a:gd name="T29" fmla="*/ 47 h 275"/>
                <a:gd name="T30" fmla="*/ 253 w 292"/>
                <a:gd name="T31" fmla="*/ 25 h 275"/>
                <a:gd name="T32" fmla="*/ 268 w 292"/>
                <a:gd name="T33" fmla="*/ 12 h 275"/>
                <a:gd name="T34" fmla="*/ 259 w 292"/>
                <a:gd name="T35" fmla="*/ 0 h 275"/>
                <a:gd name="T36" fmla="*/ 243 w 292"/>
                <a:gd name="T37" fmla="*/ 16 h 275"/>
                <a:gd name="T38" fmla="*/ 236 w 292"/>
                <a:gd name="T39" fmla="*/ 5 h 275"/>
                <a:gd name="T40" fmla="*/ 93 w 292"/>
                <a:gd name="T41" fmla="*/ 122 h 275"/>
                <a:gd name="T42" fmla="*/ 72 w 292"/>
                <a:gd name="T43" fmla="*/ 135 h 275"/>
                <a:gd name="T44" fmla="*/ 0 w 292"/>
                <a:gd name="T45" fmla="*/ 185 h 27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92"/>
                <a:gd name="T70" fmla="*/ 0 h 275"/>
                <a:gd name="T71" fmla="*/ 292 w 292"/>
                <a:gd name="T72" fmla="*/ 275 h 27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92" h="275">
                  <a:moveTo>
                    <a:pt x="26" y="205"/>
                  </a:moveTo>
                  <a:lnTo>
                    <a:pt x="24" y="203"/>
                  </a:lnTo>
                  <a:lnTo>
                    <a:pt x="54" y="191"/>
                  </a:lnTo>
                  <a:lnTo>
                    <a:pt x="72" y="201"/>
                  </a:lnTo>
                  <a:lnTo>
                    <a:pt x="82" y="219"/>
                  </a:lnTo>
                  <a:lnTo>
                    <a:pt x="84" y="231"/>
                  </a:lnTo>
                  <a:lnTo>
                    <a:pt x="72" y="259"/>
                  </a:lnTo>
                  <a:lnTo>
                    <a:pt x="90" y="275"/>
                  </a:lnTo>
                  <a:lnTo>
                    <a:pt x="157" y="195"/>
                  </a:lnTo>
                  <a:lnTo>
                    <a:pt x="161" y="180"/>
                  </a:lnTo>
                  <a:lnTo>
                    <a:pt x="288" y="66"/>
                  </a:lnTo>
                  <a:lnTo>
                    <a:pt x="278" y="57"/>
                  </a:lnTo>
                  <a:lnTo>
                    <a:pt x="292" y="44"/>
                  </a:lnTo>
                  <a:lnTo>
                    <a:pt x="284" y="31"/>
                  </a:lnTo>
                  <a:lnTo>
                    <a:pt x="271" y="47"/>
                  </a:lnTo>
                  <a:lnTo>
                    <a:pt x="253" y="25"/>
                  </a:lnTo>
                  <a:lnTo>
                    <a:pt x="268" y="12"/>
                  </a:lnTo>
                  <a:lnTo>
                    <a:pt x="259" y="0"/>
                  </a:lnTo>
                  <a:lnTo>
                    <a:pt x="243" y="16"/>
                  </a:lnTo>
                  <a:lnTo>
                    <a:pt x="236" y="5"/>
                  </a:lnTo>
                  <a:lnTo>
                    <a:pt x="93" y="122"/>
                  </a:lnTo>
                  <a:lnTo>
                    <a:pt x="72" y="135"/>
                  </a:lnTo>
                  <a:lnTo>
                    <a:pt x="0" y="185"/>
                  </a:lnTo>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3" name="Freeform 124"/>
            <p:cNvSpPr>
              <a:spLocks/>
            </p:cNvSpPr>
            <p:nvPr/>
          </p:nvSpPr>
          <p:spPr bwMode="auto">
            <a:xfrm rot="-3840000">
              <a:off x="1697" y="2514"/>
              <a:ext cx="206" cy="80"/>
            </a:xfrm>
            <a:custGeom>
              <a:avLst/>
              <a:gdLst>
                <a:gd name="T0" fmla="*/ 2 w 222"/>
                <a:gd name="T1" fmla="*/ 0 h 88"/>
                <a:gd name="T2" fmla="*/ 0 w 222"/>
                <a:gd name="T3" fmla="*/ 60 h 88"/>
                <a:gd name="T4" fmla="*/ 164 w 222"/>
                <a:gd name="T5" fmla="*/ 46 h 88"/>
                <a:gd name="T6" fmla="*/ 164 w 222"/>
                <a:gd name="T7" fmla="*/ 16 h 88"/>
                <a:gd name="T8" fmla="*/ 2 w 222"/>
                <a:gd name="T9" fmla="*/ 0 h 88"/>
                <a:gd name="T10" fmla="*/ 0 60000 65536"/>
                <a:gd name="T11" fmla="*/ 0 60000 65536"/>
                <a:gd name="T12" fmla="*/ 0 60000 65536"/>
                <a:gd name="T13" fmla="*/ 0 60000 65536"/>
                <a:gd name="T14" fmla="*/ 0 60000 65536"/>
                <a:gd name="T15" fmla="*/ 0 w 222"/>
                <a:gd name="T16" fmla="*/ 0 h 88"/>
                <a:gd name="T17" fmla="*/ 222 w 222"/>
                <a:gd name="T18" fmla="*/ 88 h 88"/>
              </a:gdLst>
              <a:ahLst/>
              <a:cxnLst>
                <a:cxn ang="T10">
                  <a:pos x="T0" y="T1"/>
                </a:cxn>
                <a:cxn ang="T11">
                  <a:pos x="T2" y="T3"/>
                </a:cxn>
                <a:cxn ang="T12">
                  <a:pos x="T4" y="T5"/>
                </a:cxn>
                <a:cxn ang="T13">
                  <a:pos x="T6" y="T7"/>
                </a:cxn>
                <a:cxn ang="T14">
                  <a:pos x="T8" y="T9"/>
                </a:cxn>
              </a:cxnLst>
              <a:rect l="T15" t="T16" r="T17" b="T18"/>
              <a:pathLst>
                <a:path w="222" h="88">
                  <a:moveTo>
                    <a:pt x="2" y="0"/>
                  </a:moveTo>
                  <a:lnTo>
                    <a:pt x="0" y="88"/>
                  </a:lnTo>
                  <a:lnTo>
                    <a:pt x="222" y="68"/>
                  </a:lnTo>
                  <a:lnTo>
                    <a:pt x="222" y="24"/>
                  </a:lnTo>
                  <a:lnTo>
                    <a:pt x="2" y="0"/>
                  </a:lnTo>
                  <a:close/>
                </a:path>
              </a:pathLst>
            </a:custGeom>
            <a:solidFill>
              <a:srgbClr val="EAEAEA"/>
            </a:solidFill>
            <a:ln w="9525">
              <a:solidFill>
                <a:srgbClr val="000000"/>
              </a:solidFill>
              <a:round/>
              <a:headEnd/>
              <a:tailEnd/>
            </a:ln>
          </p:spPr>
          <p:txBody>
            <a:bodyPr wrap="square" anchor="ctr">
              <a:noAutofit/>
            </a:bodyPr>
            <a:lstStyle/>
            <a:p>
              <a:pPr fontAlgn="ctr"/>
              <a:endParaRPr lang="en-US" altLang="zh-CN" sz="1200" dirty="0">
                <a:latin typeface="Huawei Sans" panose="020C0503030203020204" pitchFamily="34" charset="0"/>
              </a:endParaRPr>
            </a:p>
          </p:txBody>
        </p:sp>
        <p:sp>
          <p:nvSpPr>
            <p:cNvPr id="124" name="Rectangle 125"/>
            <p:cNvSpPr>
              <a:spLocks noChangeArrowheads="1"/>
            </p:cNvSpPr>
            <p:nvPr/>
          </p:nvSpPr>
          <p:spPr bwMode="auto">
            <a:xfrm rot="-3840000">
              <a:off x="1799" y="2460"/>
              <a:ext cx="62" cy="71"/>
            </a:xfrm>
            <a:prstGeom prst="rect">
              <a:avLst/>
            </a:prstGeom>
            <a:solidFill>
              <a:srgbClr val="FF0000"/>
            </a:solidFill>
            <a:ln w="9525">
              <a:solidFill>
                <a:srgbClr val="000000"/>
              </a:solidFill>
              <a:miter lim="800000"/>
              <a:headEnd/>
              <a:tailEnd/>
            </a:ln>
          </p:spPr>
          <p:txBody>
            <a:bodyPr wrap="square" anchor="ctr">
              <a:noAutofit/>
            </a:bodyPr>
            <a:lstStyle/>
            <a:p>
              <a:pPr fontAlgn="ctr"/>
              <a:endParaRPr lang="en-US" altLang="zh-CN" sz="1200" dirty="0">
                <a:latin typeface="Huawei Sans" panose="020C0503030203020204" pitchFamily="34" charset="0"/>
              </a:endParaRPr>
            </a:p>
          </p:txBody>
        </p:sp>
      </p:grpSp>
      <p:pic>
        <p:nvPicPr>
          <p:cNvPr id="125" name="Picture 126" descr="npo0000a9"/>
          <p:cNvPicPr>
            <a:picLocks noChangeAspect="1" noChangeArrowheads="1"/>
          </p:cNvPicPr>
          <p:nvPr/>
        </p:nvPicPr>
        <p:blipFill>
          <a:blip r:embed="rId6" cstate="print"/>
          <a:srcRect/>
          <a:stretch>
            <a:fillRect/>
          </a:stretch>
        </p:blipFill>
        <p:spPr bwMode="auto">
          <a:xfrm>
            <a:off x="4666795" y="4392558"/>
            <a:ext cx="494475" cy="576036"/>
          </a:xfrm>
          <a:prstGeom prst="rect">
            <a:avLst/>
          </a:prstGeom>
          <a:noFill/>
          <a:ln w="9525" algn="ctr">
            <a:noFill/>
            <a:miter lim="800000"/>
            <a:headEnd/>
            <a:tailEnd/>
          </a:ln>
        </p:spPr>
      </p:pic>
      <p:sp>
        <p:nvSpPr>
          <p:cNvPr id="126" name="AutoShape 127"/>
          <p:cNvSpPr>
            <a:spLocks noChangeArrowheads="1"/>
          </p:cNvSpPr>
          <p:nvPr/>
        </p:nvSpPr>
        <p:spPr bwMode="auto">
          <a:xfrm>
            <a:off x="1356596" y="3233824"/>
            <a:ext cx="2035856" cy="660421"/>
          </a:xfrm>
          <a:prstGeom prst="roundRect">
            <a:avLst>
              <a:gd name="adj" fmla="val 50000"/>
            </a:avLst>
          </a:prstGeom>
          <a:noFill/>
          <a:ln w="38100" algn="ctr">
            <a:noFill/>
            <a:round/>
            <a:headEnd/>
            <a:tailEnd/>
          </a:ln>
        </p:spPr>
        <p:txBody>
          <a:bodyPr wrap="square" lIns="91434" tIns="45717" rIns="91434" bIns="45717" anchor="ctr">
            <a:noAutofit/>
          </a:bodyPr>
          <a:lstStyle/>
          <a:p>
            <a:pPr defTabSz="914163" eaLnBrk="0" fontAlgn="ctr" hangingPunct="0"/>
            <a:r>
              <a:rPr lang="en-US" sz="1400" dirty="0" smtClean="0">
                <a:solidFill>
                  <a:schemeClr val="tx1"/>
                </a:solidFill>
                <a:latin typeface="Huawei Sans" panose="020C0503030203020204" pitchFamily="34" charset="0"/>
              </a:rPr>
              <a:t>Seek time</a:t>
            </a:r>
            <a:endParaRPr lang="en-US" altLang="zh-CN" sz="1400" dirty="0" smtClean="0">
              <a:solidFill>
                <a:schemeClr val="tx1"/>
              </a:solidFill>
              <a:latin typeface="Huawei Sans" panose="020C0503030203020204" pitchFamily="34" charset="0"/>
            </a:endParaRPr>
          </a:p>
          <a:p>
            <a:pPr defTabSz="914163" eaLnBrk="0" fontAlgn="ctr" hangingPunct="0"/>
            <a:r>
              <a:rPr lang="en-US" sz="1400" dirty="0" smtClean="0">
                <a:latin typeface="Huawei Sans" panose="020C0503030203020204" pitchFamily="34" charset="0"/>
              </a:rPr>
              <a:t>Mechanical latency</a:t>
            </a:r>
            <a:endParaRPr lang="en-US" altLang="zh-CN" sz="1400" dirty="0">
              <a:latin typeface="Huawei Sans" panose="020C0503030203020204" pitchFamily="34" charset="0"/>
            </a:endParaRPr>
          </a:p>
        </p:txBody>
      </p:sp>
      <p:grpSp>
        <p:nvGrpSpPr>
          <p:cNvPr id="127" name="Group 128"/>
          <p:cNvGrpSpPr>
            <a:grpSpLocks/>
          </p:cNvGrpSpPr>
          <p:nvPr/>
        </p:nvGrpSpPr>
        <p:grpSpPr bwMode="gray">
          <a:xfrm>
            <a:off x="3225998" y="2550766"/>
            <a:ext cx="305211" cy="485495"/>
            <a:chOff x="3901" y="2535"/>
            <a:chExt cx="143" cy="236"/>
          </a:xfrm>
        </p:grpSpPr>
        <p:sp>
          <p:nvSpPr>
            <p:cNvPr id="128" name="Oval 129"/>
            <p:cNvSpPr>
              <a:spLocks noChangeArrowheads="1"/>
            </p:cNvSpPr>
            <p:nvPr/>
          </p:nvSpPr>
          <p:spPr bwMode="gray">
            <a:xfrm>
              <a:off x="3901" y="2535"/>
              <a:ext cx="143" cy="236"/>
            </a:xfrm>
            <a:prstGeom prst="ellipse">
              <a:avLst/>
            </a:prstGeom>
            <a:solidFill>
              <a:srgbClr val="FF0000"/>
            </a:solidFill>
            <a:ln w="9525" algn="ctr">
              <a:noFill/>
              <a:round/>
              <a:headEnd/>
              <a:tailEnd/>
            </a:ln>
          </p:spPr>
          <p:txBody>
            <a:bodyPr wrap="square" lIns="79200" tIns="79200" rIns="79200" bIns="79200" anchor="ctr">
              <a:noAutofit/>
            </a:bodyPr>
            <a:lstStyle/>
            <a:p>
              <a:pPr fontAlgn="ctr"/>
              <a:endParaRPr lang="en-US" altLang="zh-CN" sz="1200" dirty="0">
                <a:latin typeface="Huawei Sans" panose="020C0503030203020204" pitchFamily="34" charset="0"/>
              </a:endParaRPr>
            </a:p>
          </p:txBody>
        </p:sp>
        <p:sp>
          <p:nvSpPr>
            <p:cNvPr id="129" name="Text Box 130"/>
            <p:cNvSpPr txBox="1">
              <a:spLocks noChangeArrowheads="1"/>
            </p:cNvSpPr>
            <p:nvPr/>
          </p:nvSpPr>
          <p:spPr bwMode="gray">
            <a:xfrm>
              <a:off x="3910" y="2613"/>
              <a:ext cx="125" cy="90"/>
            </a:xfrm>
            <a:prstGeom prst="rect">
              <a:avLst/>
            </a:prstGeom>
            <a:noFill/>
            <a:ln w="9525" algn="ctr">
              <a:noFill/>
              <a:miter lim="800000"/>
              <a:headEnd/>
              <a:tailEnd/>
            </a:ln>
          </p:spPr>
          <p:txBody>
            <a:bodyPr wrap="square" lIns="0" tIns="0" rIns="0" bIns="0" anchor="ctr">
              <a:noAutofit/>
            </a:bodyPr>
            <a:lstStyle/>
            <a:p>
              <a:pPr algn="ctr" defTabSz="801161" fontAlgn="ctr">
                <a:spcBef>
                  <a:spcPct val="50000"/>
                </a:spcBef>
              </a:pPr>
              <a:r>
                <a:rPr lang="en-US" sz="1200" b="1" dirty="0" smtClean="0">
                  <a:solidFill>
                    <a:schemeClr val="bg1"/>
                  </a:solidFill>
                  <a:latin typeface="Huawei Sans" panose="020C0503030203020204" pitchFamily="34" charset="0"/>
                </a:rPr>
                <a:t>I/O</a:t>
              </a:r>
              <a:endParaRPr lang="en-US" sz="1200" b="1" dirty="0">
                <a:solidFill>
                  <a:schemeClr val="bg1"/>
                </a:solidFill>
                <a:latin typeface="Huawei Sans" panose="020C0503030203020204" pitchFamily="34" charset="0"/>
              </a:endParaRPr>
            </a:p>
          </p:txBody>
        </p:sp>
      </p:grpSp>
      <p:grpSp>
        <p:nvGrpSpPr>
          <p:cNvPr id="130" name="Group 131"/>
          <p:cNvGrpSpPr>
            <a:grpSpLocks/>
          </p:cNvGrpSpPr>
          <p:nvPr/>
        </p:nvGrpSpPr>
        <p:grpSpPr bwMode="gray">
          <a:xfrm>
            <a:off x="3749459" y="2550766"/>
            <a:ext cx="306915" cy="485495"/>
            <a:chOff x="3901" y="2535"/>
            <a:chExt cx="143" cy="236"/>
          </a:xfrm>
        </p:grpSpPr>
        <p:sp>
          <p:nvSpPr>
            <p:cNvPr id="131" name="Oval 132"/>
            <p:cNvSpPr>
              <a:spLocks noChangeArrowheads="1"/>
            </p:cNvSpPr>
            <p:nvPr/>
          </p:nvSpPr>
          <p:spPr bwMode="gray">
            <a:xfrm>
              <a:off x="3901" y="2535"/>
              <a:ext cx="143" cy="236"/>
            </a:xfrm>
            <a:prstGeom prst="ellipse">
              <a:avLst/>
            </a:prstGeom>
            <a:solidFill>
              <a:srgbClr val="333399"/>
            </a:solidFill>
            <a:ln w="9525" algn="ctr">
              <a:noFill/>
              <a:round/>
              <a:headEnd/>
              <a:tailEnd/>
            </a:ln>
          </p:spPr>
          <p:txBody>
            <a:bodyPr wrap="square" lIns="79200" tIns="79200" rIns="79200" bIns="79200" anchor="ctr">
              <a:noAutofit/>
            </a:bodyPr>
            <a:lstStyle/>
            <a:p>
              <a:pPr fontAlgn="ctr"/>
              <a:endParaRPr lang="en-US" altLang="zh-CN" sz="1200" dirty="0">
                <a:latin typeface="Huawei Sans" panose="020C0503030203020204" pitchFamily="34" charset="0"/>
              </a:endParaRPr>
            </a:p>
          </p:txBody>
        </p:sp>
        <p:sp>
          <p:nvSpPr>
            <p:cNvPr id="132" name="Text Box 133"/>
            <p:cNvSpPr txBox="1">
              <a:spLocks noChangeArrowheads="1"/>
            </p:cNvSpPr>
            <p:nvPr/>
          </p:nvSpPr>
          <p:spPr bwMode="gray">
            <a:xfrm>
              <a:off x="3915" y="2613"/>
              <a:ext cx="125" cy="90"/>
            </a:xfrm>
            <a:prstGeom prst="rect">
              <a:avLst/>
            </a:prstGeom>
            <a:noFill/>
            <a:ln w="9525" algn="ctr">
              <a:noFill/>
              <a:miter lim="800000"/>
              <a:headEnd/>
              <a:tailEnd/>
            </a:ln>
          </p:spPr>
          <p:txBody>
            <a:bodyPr wrap="square" lIns="0" tIns="0" rIns="0" bIns="0" anchor="ctr">
              <a:noAutofit/>
            </a:bodyPr>
            <a:lstStyle/>
            <a:p>
              <a:pPr algn="ctr" defTabSz="801161" fontAlgn="ctr">
                <a:spcBef>
                  <a:spcPct val="50000"/>
                </a:spcBef>
              </a:pPr>
              <a:r>
                <a:rPr lang="en-US" sz="1200" b="1" dirty="0" smtClean="0">
                  <a:solidFill>
                    <a:schemeClr val="bg1"/>
                  </a:solidFill>
                  <a:latin typeface="Huawei Sans" panose="020C0503030203020204" pitchFamily="34" charset="0"/>
                </a:rPr>
                <a:t>I/O</a:t>
              </a:r>
              <a:endParaRPr lang="en-US" sz="1200" b="1" dirty="0">
                <a:solidFill>
                  <a:schemeClr val="bg1"/>
                </a:solidFill>
                <a:latin typeface="Huawei Sans" panose="020C0503030203020204" pitchFamily="34" charset="0"/>
              </a:endParaRPr>
            </a:p>
          </p:txBody>
        </p:sp>
      </p:grpSp>
      <p:sp>
        <p:nvSpPr>
          <p:cNvPr id="133" name="Text Box 6"/>
          <p:cNvSpPr txBox="1">
            <a:spLocks noChangeArrowheads="1"/>
          </p:cNvSpPr>
          <p:nvPr/>
        </p:nvSpPr>
        <p:spPr bwMode="auto">
          <a:xfrm>
            <a:off x="7015323" y="3667919"/>
            <a:ext cx="817840"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smtClean="0">
                <a:solidFill>
                  <a:schemeClr val="tx1"/>
                </a:solidFill>
                <a:latin typeface="Huawei Sans" panose="020C0503030203020204" pitchFamily="34" charset="0"/>
              </a:rPr>
              <a:t>2 SSDs</a:t>
            </a:r>
            <a:endParaRPr lang="en-US" sz="1600" dirty="0">
              <a:solidFill>
                <a:schemeClr val="tx1"/>
              </a:solidFill>
              <a:latin typeface="Huawei Sans" panose="020C0503030203020204" pitchFamily="34" charset="0"/>
            </a:endParaRPr>
          </a:p>
        </p:txBody>
      </p:sp>
      <p:sp>
        <p:nvSpPr>
          <p:cNvPr id="134" name="Text Box 7"/>
          <p:cNvSpPr txBox="1">
            <a:spLocks noChangeArrowheads="1"/>
          </p:cNvSpPr>
          <p:nvPr/>
        </p:nvSpPr>
        <p:spPr bwMode="auto">
          <a:xfrm>
            <a:off x="8783074" y="3681525"/>
            <a:ext cx="1135235" cy="338548"/>
          </a:xfrm>
          <a:prstGeom prst="rect">
            <a:avLst/>
          </a:prstGeom>
          <a:noFill/>
          <a:ln w="9525" algn="ctr">
            <a:noFill/>
            <a:miter lim="800000"/>
            <a:headEnd/>
            <a:tailEnd/>
          </a:ln>
        </p:spPr>
        <p:txBody>
          <a:bodyPr wrap="square" lIns="91434" tIns="45717" rIns="91434" bIns="45717">
            <a:noAutofit/>
          </a:bodyPr>
          <a:lstStyle/>
          <a:p>
            <a:pPr defTabSz="914163" fontAlgn="ctr"/>
            <a:r>
              <a:rPr lang="en-US" sz="1600" dirty="0" smtClean="0">
                <a:solidFill>
                  <a:schemeClr val="tx1"/>
                </a:solidFill>
                <a:latin typeface="Huawei Sans" panose="020C0503030203020204" pitchFamily="34" charset="0"/>
              </a:rPr>
              <a:t>250 HDDs</a:t>
            </a:r>
            <a:endParaRPr lang="en-US" sz="1600" dirty="0">
              <a:solidFill>
                <a:schemeClr val="tx1"/>
              </a:solidFill>
              <a:latin typeface="Huawei Sans" panose="020C0503030203020204" pitchFamily="34" charset="0"/>
            </a:endParaRPr>
          </a:p>
        </p:txBody>
      </p:sp>
      <p:grpSp>
        <p:nvGrpSpPr>
          <p:cNvPr id="135" name="Group 11"/>
          <p:cNvGrpSpPr>
            <a:grpSpLocks noChangeAspect="1"/>
          </p:cNvGrpSpPr>
          <p:nvPr/>
        </p:nvGrpSpPr>
        <p:grpSpPr bwMode="auto">
          <a:xfrm>
            <a:off x="8570579" y="1844562"/>
            <a:ext cx="1425897" cy="1827892"/>
            <a:chOff x="4377" y="1434"/>
            <a:chExt cx="998" cy="1280"/>
          </a:xfrm>
        </p:grpSpPr>
        <p:grpSp>
          <p:nvGrpSpPr>
            <p:cNvPr id="136" name="Group 12"/>
            <p:cNvGrpSpPr>
              <a:grpSpLocks noChangeAspect="1"/>
            </p:cNvGrpSpPr>
            <p:nvPr/>
          </p:nvGrpSpPr>
          <p:grpSpPr bwMode="auto">
            <a:xfrm>
              <a:off x="4377" y="1434"/>
              <a:ext cx="998" cy="463"/>
              <a:chOff x="4286" y="2241"/>
              <a:chExt cx="998" cy="463"/>
            </a:xfrm>
          </p:grpSpPr>
          <p:pic>
            <p:nvPicPr>
              <p:cNvPr id="197" name="Picture 1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98" name="Picture 1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99" name="Picture 1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200" name="Picture 1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201" name="Picture 1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202" name="Picture 1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203" name="Picture 1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204" name="Picture 2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205" name="Picture 2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7" name="Group 22"/>
            <p:cNvGrpSpPr>
              <a:grpSpLocks noChangeAspect="1"/>
            </p:cNvGrpSpPr>
            <p:nvPr/>
          </p:nvGrpSpPr>
          <p:grpSpPr bwMode="auto">
            <a:xfrm>
              <a:off x="4377" y="1570"/>
              <a:ext cx="998" cy="463"/>
              <a:chOff x="4286" y="2241"/>
              <a:chExt cx="998" cy="463"/>
            </a:xfrm>
          </p:grpSpPr>
          <p:pic>
            <p:nvPicPr>
              <p:cNvPr id="188" name="Picture 2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89" name="Picture 2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90" name="Picture 2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91" name="Picture 2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92" name="Picture 2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93" name="Picture 2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94" name="Picture 2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95" name="Picture 3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96" name="Picture 3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8" name="Group 32"/>
            <p:cNvGrpSpPr>
              <a:grpSpLocks noChangeAspect="1"/>
            </p:cNvGrpSpPr>
            <p:nvPr/>
          </p:nvGrpSpPr>
          <p:grpSpPr bwMode="auto">
            <a:xfrm>
              <a:off x="4377" y="1707"/>
              <a:ext cx="998" cy="463"/>
              <a:chOff x="4286" y="2241"/>
              <a:chExt cx="998" cy="463"/>
            </a:xfrm>
          </p:grpSpPr>
          <p:pic>
            <p:nvPicPr>
              <p:cNvPr id="179" name="Picture 3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80" name="Picture 3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81" name="Picture 3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82" name="Picture 3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83" name="Picture 3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84" name="Picture 3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85" name="Picture 3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86" name="Picture 4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87" name="Picture 4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39" name="Group 42"/>
            <p:cNvGrpSpPr>
              <a:grpSpLocks noChangeAspect="1"/>
            </p:cNvGrpSpPr>
            <p:nvPr/>
          </p:nvGrpSpPr>
          <p:grpSpPr bwMode="auto">
            <a:xfrm>
              <a:off x="4377" y="1842"/>
              <a:ext cx="998" cy="463"/>
              <a:chOff x="4286" y="2241"/>
              <a:chExt cx="998" cy="463"/>
            </a:xfrm>
          </p:grpSpPr>
          <p:pic>
            <p:nvPicPr>
              <p:cNvPr id="170" name="Picture 4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71" name="Picture 4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72" name="Picture 4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73" name="Picture 4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74" name="Picture 4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75" name="Picture 4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76" name="Picture 4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77" name="Picture 5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78" name="Picture 5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0" name="Group 52"/>
            <p:cNvGrpSpPr>
              <a:grpSpLocks noChangeAspect="1"/>
            </p:cNvGrpSpPr>
            <p:nvPr/>
          </p:nvGrpSpPr>
          <p:grpSpPr bwMode="auto">
            <a:xfrm>
              <a:off x="4377" y="1978"/>
              <a:ext cx="998" cy="463"/>
              <a:chOff x="4286" y="2241"/>
              <a:chExt cx="998" cy="463"/>
            </a:xfrm>
          </p:grpSpPr>
          <p:pic>
            <p:nvPicPr>
              <p:cNvPr id="161" name="Picture 5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62" name="Picture 5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63" name="Picture 5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64" name="Picture 5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65" name="Picture 5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66" name="Picture 5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67" name="Picture 5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68" name="Picture 6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69" name="Picture 6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1" name="Group 62"/>
            <p:cNvGrpSpPr>
              <a:grpSpLocks noChangeAspect="1"/>
            </p:cNvGrpSpPr>
            <p:nvPr/>
          </p:nvGrpSpPr>
          <p:grpSpPr bwMode="auto">
            <a:xfrm>
              <a:off x="4377" y="2115"/>
              <a:ext cx="998" cy="463"/>
              <a:chOff x="4286" y="2241"/>
              <a:chExt cx="998" cy="463"/>
            </a:xfrm>
          </p:grpSpPr>
          <p:pic>
            <p:nvPicPr>
              <p:cNvPr id="152" name="Picture 6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53" name="Picture 6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54" name="Picture 6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55" name="Picture 6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56" name="Picture 6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57" name="Picture 6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58" name="Picture 6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59" name="Picture 7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60" name="Picture 7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nvGrpSpPr>
            <p:cNvPr id="142" name="Group 72"/>
            <p:cNvGrpSpPr>
              <a:grpSpLocks noChangeAspect="1"/>
            </p:cNvGrpSpPr>
            <p:nvPr/>
          </p:nvGrpSpPr>
          <p:grpSpPr bwMode="auto">
            <a:xfrm>
              <a:off x="4377" y="2251"/>
              <a:ext cx="998" cy="463"/>
              <a:chOff x="4286" y="2241"/>
              <a:chExt cx="998" cy="463"/>
            </a:xfrm>
          </p:grpSpPr>
          <p:pic>
            <p:nvPicPr>
              <p:cNvPr id="143" name="Picture 73"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286" y="2241"/>
                <a:ext cx="387" cy="463"/>
              </a:xfrm>
              <a:prstGeom prst="rect">
                <a:avLst/>
              </a:prstGeom>
              <a:noFill/>
              <a:ln w="9525">
                <a:noFill/>
                <a:miter lim="800000"/>
                <a:headEnd/>
                <a:tailEnd/>
              </a:ln>
            </p:spPr>
          </p:pic>
          <p:pic>
            <p:nvPicPr>
              <p:cNvPr id="144" name="Picture 74"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363" y="2241"/>
                <a:ext cx="388" cy="463"/>
              </a:xfrm>
              <a:prstGeom prst="rect">
                <a:avLst/>
              </a:prstGeom>
              <a:noFill/>
              <a:ln w="9525">
                <a:noFill/>
                <a:miter lim="800000"/>
                <a:headEnd/>
                <a:tailEnd/>
              </a:ln>
            </p:spPr>
          </p:pic>
          <p:pic>
            <p:nvPicPr>
              <p:cNvPr id="145" name="Picture 75"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440" y="2241"/>
                <a:ext cx="388" cy="463"/>
              </a:xfrm>
              <a:prstGeom prst="rect">
                <a:avLst/>
              </a:prstGeom>
              <a:noFill/>
              <a:ln w="9525">
                <a:noFill/>
                <a:miter lim="800000"/>
                <a:headEnd/>
                <a:tailEnd/>
              </a:ln>
            </p:spPr>
          </p:pic>
          <p:pic>
            <p:nvPicPr>
              <p:cNvPr id="146" name="Picture 76"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517" y="2241"/>
                <a:ext cx="387" cy="463"/>
              </a:xfrm>
              <a:prstGeom prst="rect">
                <a:avLst/>
              </a:prstGeom>
              <a:noFill/>
              <a:ln w="9525">
                <a:noFill/>
                <a:miter lim="800000"/>
                <a:headEnd/>
                <a:tailEnd/>
              </a:ln>
            </p:spPr>
          </p:pic>
          <p:pic>
            <p:nvPicPr>
              <p:cNvPr id="147" name="Picture 77"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594" y="2241"/>
                <a:ext cx="388" cy="463"/>
              </a:xfrm>
              <a:prstGeom prst="rect">
                <a:avLst/>
              </a:prstGeom>
              <a:noFill/>
              <a:ln w="9525">
                <a:noFill/>
                <a:miter lim="800000"/>
                <a:headEnd/>
                <a:tailEnd/>
              </a:ln>
            </p:spPr>
          </p:pic>
          <p:pic>
            <p:nvPicPr>
              <p:cNvPr id="148" name="Picture 78" descr="z_ibm_ultrastar36zx"/>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rot="1281742">
                <a:off x="4672" y="2241"/>
                <a:ext cx="387" cy="463"/>
              </a:xfrm>
              <a:prstGeom prst="rect">
                <a:avLst/>
              </a:prstGeom>
              <a:noFill/>
              <a:ln w="9525">
                <a:noFill/>
                <a:miter lim="800000"/>
                <a:headEnd/>
                <a:tailEnd/>
              </a:ln>
            </p:spPr>
          </p:pic>
          <p:pic>
            <p:nvPicPr>
              <p:cNvPr id="149" name="Picture 79"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749" y="2241"/>
                <a:ext cx="388" cy="463"/>
              </a:xfrm>
              <a:prstGeom prst="rect">
                <a:avLst/>
              </a:prstGeom>
              <a:noFill/>
              <a:ln w="9525">
                <a:noFill/>
                <a:miter lim="800000"/>
                <a:headEnd/>
                <a:tailEnd/>
              </a:ln>
            </p:spPr>
          </p:pic>
          <p:pic>
            <p:nvPicPr>
              <p:cNvPr id="150" name="Picture 80"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25" y="2241"/>
                <a:ext cx="388" cy="463"/>
              </a:xfrm>
              <a:prstGeom prst="rect">
                <a:avLst/>
              </a:prstGeom>
              <a:noFill/>
              <a:ln w="9525">
                <a:noFill/>
                <a:miter lim="800000"/>
                <a:headEnd/>
                <a:tailEnd/>
              </a:ln>
            </p:spPr>
          </p:pic>
          <p:pic>
            <p:nvPicPr>
              <p:cNvPr id="151" name="Picture 81" descr="z_ibm_ultrastar36zx"/>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281742">
                <a:off x="4896" y="2241"/>
                <a:ext cx="388" cy="463"/>
              </a:xfrm>
              <a:prstGeom prst="rect">
                <a:avLst/>
              </a:prstGeom>
              <a:noFill/>
              <a:ln w="9525">
                <a:noFill/>
                <a:miter lim="800000"/>
                <a:headEnd/>
                <a:tailEnd/>
              </a:ln>
            </p:spPr>
          </p:pic>
        </p:grpSp>
      </p:grpSp>
      <p:sp>
        <p:nvSpPr>
          <p:cNvPr id="206" name="Line 88"/>
          <p:cNvSpPr>
            <a:spLocks noChangeShapeType="1"/>
          </p:cNvSpPr>
          <p:nvPr/>
        </p:nvSpPr>
        <p:spPr bwMode="auto">
          <a:xfrm>
            <a:off x="7275331" y="4347972"/>
            <a:ext cx="0" cy="1162655"/>
          </a:xfrm>
          <a:prstGeom prst="line">
            <a:avLst/>
          </a:prstGeom>
          <a:noFill/>
          <a:ln w="31750">
            <a:solidFill>
              <a:schemeClr val="tx1"/>
            </a:solidFill>
            <a:round/>
            <a:headEnd type="triangle" w="med" len="me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7" name="Line 89"/>
          <p:cNvSpPr>
            <a:spLocks noChangeShapeType="1"/>
          </p:cNvSpPr>
          <p:nvPr/>
        </p:nvSpPr>
        <p:spPr bwMode="auto">
          <a:xfrm flipV="1">
            <a:off x="7285165" y="5480693"/>
            <a:ext cx="2797004" cy="16631"/>
          </a:xfrm>
          <a:prstGeom prst="line">
            <a:avLst/>
          </a:prstGeom>
          <a:noFill/>
          <a:ln w="31750">
            <a:solidFill>
              <a:schemeClr val="tx1"/>
            </a:solidFill>
            <a:round/>
            <a:headEnd/>
            <a:tailEnd type="triangle" w="med" len="me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8" name="Line 90"/>
          <p:cNvSpPr>
            <a:spLocks noChangeShapeType="1"/>
          </p:cNvSpPr>
          <p:nvPr/>
        </p:nvSpPr>
        <p:spPr bwMode="auto">
          <a:xfrm>
            <a:off x="7285165" y="5105740"/>
            <a:ext cx="2546946" cy="15119"/>
          </a:xfrm>
          <a:prstGeom prst="line">
            <a:avLst/>
          </a:prstGeom>
          <a:noFill/>
          <a:ln w="15875">
            <a:solidFill>
              <a:srgbClr val="808080"/>
            </a:solidFill>
            <a:round/>
            <a:headEn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09" name="Text Box 91"/>
          <p:cNvSpPr txBox="1">
            <a:spLocks noChangeArrowheads="1"/>
          </p:cNvSpPr>
          <p:nvPr/>
        </p:nvSpPr>
        <p:spPr bwMode="auto">
          <a:xfrm>
            <a:off x="6771000" y="4946990"/>
            <a:ext cx="557715" cy="276993"/>
          </a:xfrm>
          <a:prstGeom prst="rect">
            <a:avLst/>
          </a:prstGeom>
          <a:noFill/>
          <a:ln w="9525">
            <a:noFill/>
            <a:miter lim="800000"/>
            <a:headEnd/>
            <a:tailEnd/>
          </a:ln>
        </p:spPr>
        <p:txBody>
          <a:bodyPr wrap="square" lIns="91434" tIns="45717" rIns="91434" bIns="45717">
            <a:noAutofit/>
          </a:bodyPr>
          <a:lstStyle/>
          <a:p>
            <a:pPr defTabSz="914163" fontAlgn="ctr"/>
            <a:r>
              <a:rPr lang="en-US" sz="1200" dirty="0" smtClean="0">
                <a:solidFill>
                  <a:schemeClr val="tx1"/>
                </a:solidFill>
                <a:latin typeface="Huawei Sans" panose="020C0503030203020204" pitchFamily="34" charset="0"/>
              </a:rPr>
              <a:t>2000</a:t>
            </a:r>
            <a:endParaRPr lang="en-US" sz="1200" dirty="0">
              <a:solidFill>
                <a:schemeClr val="tx1"/>
              </a:solidFill>
              <a:latin typeface="Huawei Sans" panose="020C0503030203020204" pitchFamily="34" charset="0"/>
            </a:endParaRPr>
          </a:p>
        </p:txBody>
      </p:sp>
      <p:sp>
        <p:nvSpPr>
          <p:cNvPr id="210" name="Text Box 92"/>
          <p:cNvSpPr txBox="1">
            <a:spLocks noChangeArrowheads="1"/>
          </p:cNvSpPr>
          <p:nvPr/>
        </p:nvSpPr>
        <p:spPr bwMode="auto">
          <a:xfrm>
            <a:off x="6775214" y="4547848"/>
            <a:ext cx="530902" cy="276993"/>
          </a:xfrm>
          <a:prstGeom prst="rect">
            <a:avLst/>
          </a:prstGeom>
          <a:noFill/>
          <a:ln w="9525">
            <a:noFill/>
            <a:miter lim="800000"/>
            <a:headEnd/>
            <a:tailEnd/>
          </a:ln>
        </p:spPr>
        <p:txBody>
          <a:bodyPr wrap="square" lIns="91434" tIns="45717" rIns="91434" bIns="45717">
            <a:noAutofit/>
          </a:bodyPr>
          <a:lstStyle/>
          <a:p>
            <a:pPr defTabSz="914163" fontAlgn="ctr"/>
            <a:r>
              <a:rPr lang="en-US" sz="1200" dirty="0" smtClean="0">
                <a:solidFill>
                  <a:schemeClr val="tx1"/>
                </a:solidFill>
                <a:latin typeface="Huawei Sans" panose="020C0503030203020204" pitchFamily="34" charset="0"/>
              </a:rPr>
              <a:t>4000</a:t>
            </a:r>
            <a:endParaRPr lang="en-US" sz="1200" dirty="0">
              <a:solidFill>
                <a:schemeClr val="tx1"/>
              </a:solidFill>
              <a:latin typeface="Huawei Sans" panose="020C0503030203020204" pitchFamily="34" charset="0"/>
            </a:endParaRPr>
          </a:p>
        </p:txBody>
      </p:sp>
      <p:sp>
        <p:nvSpPr>
          <p:cNvPr id="211" name="Line 93"/>
          <p:cNvSpPr>
            <a:spLocks noChangeShapeType="1"/>
          </p:cNvSpPr>
          <p:nvPr/>
        </p:nvSpPr>
        <p:spPr bwMode="auto">
          <a:xfrm flipV="1">
            <a:off x="7285165" y="4724740"/>
            <a:ext cx="2546946" cy="1512"/>
          </a:xfrm>
          <a:prstGeom prst="line">
            <a:avLst/>
          </a:prstGeom>
          <a:noFill/>
          <a:ln w="15875">
            <a:solidFill>
              <a:srgbClr val="808080"/>
            </a:solidFill>
            <a:round/>
            <a:headEnd/>
            <a:tailEnd/>
          </a:ln>
        </p:spPr>
        <p:txBody>
          <a:bodyPr wrap="square" lIns="83448" tIns="41724" rIns="83448" bIns="41724">
            <a:noAutofit/>
          </a:bodyPr>
          <a:lstStyle/>
          <a:p>
            <a:pPr fontAlgn="ctr"/>
            <a:endParaRPr lang="en-US" altLang="zh-CN" dirty="0">
              <a:solidFill>
                <a:schemeClr val="tx1"/>
              </a:solidFill>
              <a:latin typeface="Huawei Sans" panose="020C0503030203020204" pitchFamily="34" charset="0"/>
            </a:endParaRPr>
          </a:p>
        </p:txBody>
      </p:sp>
      <p:sp>
        <p:nvSpPr>
          <p:cNvPr id="212" name="Rectangle 94"/>
          <p:cNvSpPr>
            <a:spLocks noChangeArrowheads="1"/>
          </p:cNvSpPr>
          <p:nvPr/>
        </p:nvSpPr>
        <p:spPr bwMode="auto">
          <a:xfrm>
            <a:off x="7878001" y="5411144"/>
            <a:ext cx="592836" cy="74084"/>
          </a:xfrm>
          <a:prstGeom prst="rect">
            <a:avLst/>
          </a:prstGeom>
          <a:solidFill>
            <a:srgbClr val="E2E2E2"/>
          </a:solidFill>
          <a:ln w="9525">
            <a:solidFill>
              <a:srgbClr val="808080"/>
            </a:solidFill>
            <a:miter lim="800000"/>
            <a:headEnd/>
            <a:tailEnd/>
          </a:ln>
        </p:spPr>
        <p:txBody>
          <a:bodyPr wrap="square" lIns="83448" tIns="41724" rIns="83448" bIns="41724" anchor="ctr">
            <a:noAutofit/>
          </a:bodyPr>
          <a:lstStyle/>
          <a:p>
            <a:pPr fontAlgn="ctr"/>
            <a:endParaRPr lang="en-US" altLang="zh-CN" dirty="0">
              <a:solidFill>
                <a:schemeClr val="tx1"/>
              </a:solidFill>
              <a:latin typeface="Huawei Sans" panose="020C0503030203020204" pitchFamily="34" charset="0"/>
            </a:endParaRPr>
          </a:p>
        </p:txBody>
      </p:sp>
      <p:sp>
        <p:nvSpPr>
          <p:cNvPr id="213" name="Rectangle 95"/>
          <p:cNvSpPr>
            <a:spLocks noChangeArrowheads="1"/>
          </p:cNvSpPr>
          <p:nvPr/>
        </p:nvSpPr>
        <p:spPr bwMode="auto">
          <a:xfrm>
            <a:off x="9062267" y="4534240"/>
            <a:ext cx="592836" cy="938893"/>
          </a:xfrm>
          <a:prstGeom prst="rect">
            <a:avLst/>
          </a:prstGeom>
          <a:solidFill>
            <a:srgbClr val="808080"/>
          </a:solidFill>
          <a:ln w="9525">
            <a:noFill/>
            <a:miter lim="800000"/>
            <a:headEnd/>
            <a:tailEnd/>
          </a:ln>
        </p:spPr>
        <p:txBody>
          <a:bodyPr wrap="square" lIns="83448" tIns="41724" rIns="83448" bIns="41724" anchor="ctr">
            <a:noAutofit/>
          </a:bodyPr>
          <a:lstStyle/>
          <a:p>
            <a:pPr fontAlgn="ctr"/>
            <a:endParaRPr lang="en-US" altLang="zh-CN" dirty="0">
              <a:solidFill>
                <a:schemeClr val="tx1"/>
              </a:solidFill>
              <a:latin typeface="Huawei Sans" panose="020C0503030203020204" pitchFamily="34" charset="0"/>
            </a:endParaRPr>
          </a:p>
        </p:txBody>
      </p:sp>
      <p:sp>
        <p:nvSpPr>
          <p:cNvPr id="214" name="Text Box 96"/>
          <p:cNvSpPr txBox="1">
            <a:spLocks noChangeArrowheads="1"/>
          </p:cNvSpPr>
          <p:nvPr/>
        </p:nvSpPr>
        <p:spPr bwMode="auto">
          <a:xfrm>
            <a:off x="7816189" y="5575943"/>
            <a:ext cx="551742"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smtClean="0">
                <a:solidFill>
                  <a:schemeClr val="tx1"/>
                </a:solidFill>
                <a:latin typeface="Huawei Sans" panose="020C0503030203020204" pitchFamily="34" charset="0"/>
              </a:rPr>
              <a:t>SSD</a:t>
            </a:r>
            <a:endParaRPr lang="en-US" altLang="zh-CN" sz="1600" dirty="0">
              <a:solidFill>
                <a:schemeClr val="tx1"/>
              </a:solidFill>
              <a:latin typeface="Huawei Sans" panose="020C0503030203020204" pitchFamily="34" charset="0"/>
            </a:endParaRPr>
          </a:p>
        </p:txBody>
      </p:sp>
      <p:sp>
        <p:nvSpPr>
          <p:cNvPr id="215" name="Text Box 97"/>
          <p:cNvSpPr txBox="1">
            <a:spLocks noChangeArrowheads="1"/>
          </p:cNvSpPr>
          <p:nvPr/>
        </p:nvSpPr>
        <p:spPr bwMode="auto">
          <a:xfrm>
            <a:off x="8926000" y="5563848"/>
            <a:ext cx="1033950"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smtClean="0">
                <a:solidFill>
                  <a:schemeClr val="tx1"/>
                </a:solidFill>
                <a:latin typeface="Huawei Sans" panose="020C0503030203020204" pitchFamily="34" charset="0"/>
              </a:rPr>
              <a:t>FC HDD</a:t>
            </a:r>
            <a:endParaRPr lang="en-US" sz="1600" dirty="0">
              <a:solidFill>
                <a:schemeClr val="tx1"/>
              </a:solidFill>
              <a:latin typeface="Huawei Sans" panose="020C0503030203020204" pitchFamily="34" charset="0"/>
            </a:endParaRPr>
          </a:p>
        </p:txBody>
      </p:sp>
      <p:sp>
        <p:nvSpPr>
          <p:cNvPr id="216" name="Text Box 100"/>
          <p:cNvSpPr txBox="1">
            <a:spLocks noChangeArrowheads="1"/>
          </p:cNvSpPr>
          <p:nvPr/>
        </p:nvSpPr>
        <p:spPr bwMode="auto">
          <a:xfrm>
            <a:off x="8229600" y="4700550"/>
            <a:ext cx="839362" cy="338548"/>
          </a:xfrm>
          <a:prstGeom prst="rect">
            <a:avLst/>
          </a:prstGeom>
          <a:noFill/>
          <a:ln w="9525">
            <a:noFill/>
            <a:miter lim="800000"/>
            <a:headEnd/>
            <a:tailEnd/>
          </a:ln>
        </p:spPr>
        <p:txBody>
          <a:bodyPr wrap="square" lIns="91434" tIns="45717" rIns="91434" bIns="45717">
            <a:noAutofit/>
          </a:bodyPr>
          <a:lstStyle/>
          <a:p>
            <a:pPr defTabSz="914163" fontAlgn="ctr"/>
            <a:r>
              <a:rPr lang="en-US" sz="1600" dirty="0" smtClean="0">
                <a:latin typeface="Huawei Sans" panose="020C0503030203020204" pitchFamily="34" charset="0"/>
              </a:rPr>
              <a:t>≈ 400x</a:t>
            </a:r>
            <a:endParaRPr lang="en-US" sz="1600" dirty="0">
              <a:solidFill>
                <a:schemeClr val="tx1"/>
              </a:solidFill>
              <a:latin typeface="Huawei Sans" panose="020C0503030203020204" pitchFamily="34" charset="0"/>
            </a:endParaRPr>
          </a:p>
        </p:txBody>
      </p:sp>
      <p:grpSp>
        <p:nvGrpSpPr>
          <p:cNvPr id="217" name="组合 105"/>
          <p:cNvGrpSpPr>
            <a:grpSpLocks/>
          </p:cNvGrpSpPr>
          <p:nvPr/>
        </p:nvGrpSpPr>
        <p:grpSpPr bwMode="auto">
          <a:xfrm>
            <a:off x="7094110" y="2656454"/>
            <a:ext cx="660267" cy="355298"/>
            <a:chOff x="6021388" y="2518350"/>
            <a:chExt cx="746125" cy="372488"/>
          </a:xfrm>
        </p:grpSpPr>
        <p:pic>
          <p:nvPicPr>
            <p:cNvPr id="218" name="Picture 104"/>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021388" y="2578835"/>
              <a:ext cx="746125" cy="312003"/>
            </a:xfrm>
            <a:prstGeom prst="rect">
              <a:avLst/>
            </a:prstGeom>
            <a:noFill/>
            <a:ln w="9525">
              <a:noFill/>
              <a:miter lim="800000"/>
              <a:headEnd/>
              <a:tailEnd/>
            </a:ln>
          </p:spPr>
        </p:pic>
        <p:pic>
          <p:nvPicPr>
            <p:cNvPr id="219" name="Picture 105"/>
            <p:cNvPicPr>
              <a:picLocks noChangeAspect="1" noChangeArrowheads="1"/>
            </p:cNvPicPr>
            <p:nvPr/>
          </p:nvPicPr>
          <p:blipFill>
            <a:blip r:embed="rId9" cstate="print">
              <a:clrChange>
                <a:clrFrom>
                  <a:srgbClr val="FEFEFE"/>
                </a:clrFrom>
                <a:clrTo>
                  <a:srgbClr val="FEFEFE">
                    <a:alpha val="0"/>
                  </a:srgbClr>
                </a:clrTo>
              </a:clrChange>
            </a:blip>
            <a:srcRect/>
            <a:stretch>
              <a:fillRect/>
            </a:stretch>
          </p:blipFill>
          <p:spPr bwMode="auto">
            <a:xfrm>
              <a:off x="6021388" y="2518350"/>
              <a:ext cx="746125" cy="312003"/>
            </a:xfrm>
            <a:prstGeom prst="rect">
              <a:avLst/>
            </a:prstGeom>
            <a:noFill/>
            <a:ln w="9525">
              <a:noFill/>
              <a:miter lim="800000"/>
              <a:headEnd/>
              <a:tailEnd/>
            </a:ln>
          </p:spPr>
        </p:pic>
      </p:grpSp>
      <p:sp>
        <p:nvSpPr>
          <p:cNvPr id="220" name="Text Box 109"/>
          <p:cNvSpPr txBox="1">
            <a:spLocks noChangeArrowheads="1"/>
          </p:cNvSpPr>
          <p:nvPr/>
        </p:nvSpPr>
        <p:spPr bwMode="auto">
          <a:xfrm>
            <a:off x="6240186" y="1127073"/>
            <a:ext cx="4473950" cy="425691"/>
          </a:xfrm>
          <a:prstGeom prst="rect">
            <a:avLst/>
          </a:prstGeom>
          <a:solidFill>
            <a:srgbClr val="800000"/>
          </a:solidFill>
          <a:ln w="9525" algn="ctr">
            <a:solidFill>
              <a:srgbClr val="DDDDDD"/>
            </a:solidFill>
            <a:miter lim="800000"/>
            <a:headEnd/>
            <a:tailEnd/>
          </a:ln>
        </p:spPr>
        <p:txBody>
          <a:bodyPr wrap="square" lIns="78309" tIns="39155" rIns="78309" bIns="39155" anchor="ctr">
            <a:noAutofit/>
          </a:bodyPr>
          <a:lstStyle/>
          <a:p>
            <a:pPr algn="ctr" defTabSz="686709" fontAlgn="ctr">
              <a:spcBef>
                <a:spcPct val="50000"/>
              </a:spcBef>
            </a:pPr>
            <a:r>
              <a:rPr lang="en-US" sz="1500" b="1" dirty="0">
                <a:solidFill>
                  <a:schemeClr val="bg1"/>
                </a:solidFill>
                <a:latin typeface="Huawei Sans" panose="020C0503030203020204" pitchFamily="34" charset="0"/>
              </a:rPr>
              <a:t>Power consumption with 100,000 read IOPS</a:t>
            </a:r>
          </a:p>
        </p:txBody>
      </p:sp>
      <p:sp>
        <p:nvSpPr>
          <p:cNvPr id="221" name="Line 115"/>
          <p:cNvSpPr>
            <a:spLocks noChangeShapeType="1"/>
          </p:cNvSpPr>
          <p:nvPr/>
        </p:nvSpPr>
        <p:spPr bwMode="auto">
          <a:xfrm flipV="1">
            <a:off x="9000455" y="4547847"/>
            <a:ext cx="0" cy="863297"/>
          </a:xfrm>
          <a:prstGeom prst="line">
            <a:avLst/>
          </a:prstGeom>
          <a:noFill/>
          <a:ln w="9525">
            <a:solidFill>
              <a:srgbClr val="800000"/>
            </a:solidFill>
            <a:round/>
            <a:headEnd/>
            <a:tailEnd type="triangle" w="med" len="med"/>
          </a:ln>
        </p:spPr>
        <p:txBody>
          <a:bodyPr wrap="square" lIns="80082" tIns="40041" rIns="80082" bIns="40041" anchor="ctr">
            <a:noAutofit/>
          </a:bodyPr>
          <a:lstStyle/>
          <a:p>
            <a:pPr fontAlgn="ctr"/>
            <a:endParaRPr lang="en-US" altLang="zh-CN" dirty="0">
              <a:solidFill>
                <a:schemeClr val="tx1"/>
              </a:solidFill>
              <a:latin typeface="Huawei Sans" panose="020C0503030203020204" pitchFamily="34" charset="0"/>
            </a:endParaRPr>
          </a:p>
        </p:txBody>
      </p:sp>
      <p:sp>
        <p:nvSpPr>
          <p:cNvPr id="222" name="Line 116"/>
          <p:cNvSpPr>
            <a:spLocks noChangeShapeType="1"/>
          </p:cNvSpPr>
          <p:nvPr/>
        </p:nvSpPr>
        <p:spPr bwMode="auto">
          <a:xfrm>
            <a:off x="8470837" y="5411144"/>
            <a:ext cx="591430" cy="0"/>
          </a:xfrm>
          <a:prstGeom prst="line">
            <a:avLst/>
          </a:prstGeom>
          <a:noFill/>
          <a:ln w="12700">
            <a:solidFill>
              <a:srgbClr val="800000"/>
            </a:solidFill>
            <a:prstDash val="lgDash"/>
            <a:round/>
            <a:headEnd/>
            <a:tailEnd/>
          </a:ln>
        </p:spPr>
        <p:txBody>
          <a:bodyPr wrap="square" lIns="80082" tIns="40041" rIns="80082" bIns="40041" anchor="ctr">
            <a:noAutofit/>
          </a:bodyPr>
          <a:lstStyle/>
          <a:p>
            <a:pPr fontAlgn="ctr"/>
            <a:endParaRPr lang="en-US" altLang="zh-CN" dirty="0">
              <a:solidFill>
                <a:schemeClr val="tx1"/>
              </a:solidFill>
              <a:latin typeface="Huawei Sans" panose="020C0503030203020204" pitchFamily="34" charset="0"/>
            </a:endParaRPr>
          </a:p>
        </p:txBody>
      </p:sp>
      <p:sp>
        <p:nvSpPr>
          <p:cNvPr id="223" name="Text Box 96"/>
          <p:cNvSpPr txBox="1">
            <a:spLocks noChangeArrowheads="1"/>
          </p:cNvSpPr>
          <p:nvPr/>
        </p:nvSpPr>
        <p:spPr bwMode="auto">
          <a:xfrm>
            <a:off x="6696544" y="4115442"/>
            <a:ext cx="1008597" cy="292382"/>
          </a:xfrm>
          <a:prstGeom prst="rect">
            <a:avLst/>
          </a:prstGeom>
          <a:noFill/>
          <a:ln w="9525">
            <a:noFill/>
            <a:miter lim="800000"/>
            <a:headEnd/>
            <a:tailEnd/>
          </a:ln>
        </p:spPr>
        <p:txBody>
          <a:bodyPr wrap="square" lIns="91434" tIns="45717" rIns="91434" bIns="45717">
            <a:noAutofit/>
          </a:bodyPr>
          <a:lstStyle/>
          <a:p>
            <a:pPr defTabSz="914163" fontAlgn="ctr"/>
            <a:r>
              <a:rPr lang="en-US" sz="1300" dirty="0" smtClean="0">
                <a:solidFill>
                  <a:schemeClr val="tx1"/>
                </a:solidFill>
                <a:latin typeface="Huawei Sans" panose="020C0503030203020204" pitchFamily="34" charset="0"/>
              </a:rPr>
              <a:t>Power (W)</a:t>
            </a:r>
            <a:endParaRPr lang="en-US" sz="1300" dirty="0">
              <a:solidFill>
                <a:schemeClr val="tx1"/>
              </a:solidFill>
              <a:latin typeface="Huawei Sans" panose="020C0503030203020204" pitchFamily="34" charset="0"/>
            </a:endParaRPr>
          </a:p>
        </p:txBody>
      </p:sp>
      <p:grpSp>
        <p:nvGrpSpPr>
          <p:cNvPr id="224" name="组合 1002"/>
          <p:cNvGrpSpPr>
            <a:grpSpLocks/>
          </p:cNvGrpSpPr>
          <p:nvPr/>
        </p:nvGrpSpPr>
        <p:grpSpPr bwMode="auto">
          <a:xfrm>
            <a:off x="2544988" y="1659430"/>
            <a:ext cx="339725" cy="642938"/>
            <a:chOff x="7356475" y="2392363"/>
            <a:chExt cx="339725" cy="641350"/>
          </a:xfrm>
        </p:grpSpPr>
        <p:sp>
          <p:nvSpPr>
            <p:cNvPr id="225"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6"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7"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8"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29"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0"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1"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2"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3"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4"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5"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6"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37"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38" name="组合 1002"/>
          <p:cNvGrpSpPr>
            <a:grpSpLocks/>
          </p:cNvGrpSpPr>
          <p:nvPr/>
        </p:nvGrpSpPr>
        <p:grpSpPr bwMode="auto">
          <a:xfrm>
            <a:off x="3089358" y="1670778"/>
            <a:ext cx="339725" cy="642938"/>
            <a:chOff x="7356475" y="2392363"/>
            <a:chExt cx="339725" cy="641350"/>
          </a:xfrm>
        </p:grpSpPr>
        <p:sp>
          <p:nvSpPr>
            <p:cNvPr id="239"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0"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1"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2"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3"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4"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5"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6"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7"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8"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49"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0"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1"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52" name="组合 1002"/>
          <p:cNvGrpSpPr>
            <a:grpSpLocks/>
          </p:cNvGrpSpPr>
          <p:nvPr/>
        </p:nvGrpSpPr>
        <p:grpSpPr bwMode="auto">
          <a:xfrm>
            <a:off x="3733053" y="1670778"/>
            <a:ext cx="339725" cy="642938"/>
            <a:chOff x="7356475" y="2392363"/>
            <a:chExt cx="339725" cy="641350"/>
          </a:xfrm>
        </p:grpSpPr>
        <p:sp>
          <p:nvSpPr>
            <p:cNvPr id="253"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4"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5"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6"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7"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8"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59"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0"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1"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2"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3"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4"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5"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grpSp>
        <p:nvGrpSpPr>
          <p:cNvPr id="266" name="组合 1002"/>
          <p:cNvGrpSpPr>
            <a:grpSpLocks/>
          </p:cNvGrpSpPr>
          <p:nvPr/>
        </p:nvGrpSpPr>
        <p:grpSpPr bwMode="auto">
          <a:xfrm>
            <a:off x="4295375" y="1670778"/>
            <a:ext cx="339725" cy="642938"/>
            <a:chOff x="7356475" y="2392363"/>
            <a:chExt cx="339725" cy="641350"/>
          </a:xfrm>
        </p:grpSpPr>
        <p:sp>
          <p:nvSpPr>
            <p:cNvPr id="267" name="Freeform 980"/>
            <p:cNvSpPr>
              <a:spLocks/>
            </p:cNvSpPr>
            <p:nvPr/>
          </p:nvSpPr>
          <p:spPr bwMode="auto">
            <a:xfrm>
              <a:off x="7356475" y="2392363"/>
              <a:ext cx="339725" cy="623888"/>
            </a:xfrm>
            <a:custGeom>
              <a:avLst/>
              <a:gdLst>
                <a:gd name="T0" fmla="*/ 2147483647 w 720"/>
                <a:gd name="T1" fmla="*/ 2147483647 h 1326"/>
                <a:gd name="T2" fmla="*/ 2147483647 w 720"/>
                <a:gd name="T3" fmla="*/ 2147483647 h 1326"/>
                <a:gd name="T4" fmla="*/ 2147483647 w 720"/>
                <a:gd name="T5" fmla="*/ 2147483647 h 1326"/>
                <a:gd name="T6" fmla="*/ 2147483647 w 720"/>
                <a:gd name="T7" fmla="*/ 2147483647 h 1326"/>
                <a:gd name="T8" fmla="*/ 2147483647 w 720"/>
                <a:gd name="T9" fmla="*/ 2147483647 h 1326"/>
                <a:gd name="T10" fmla="*/ 2147483647 w 720"/>
                <a:gd name="T11" fmla="*/ 2147483647 h 1326"/>
                <a:gd name="T12" fmla="*/ 2147483647 w 720"/>
                <a:gd name="T13" fmla="*/ 2147483647 h 1326"/>
                <a:gd name="T14" fmla="*/ 2147483647 w 720"/>
                <a:gd name="T15" fmla="*/ 2147483647 h 1326"/>
                <a:gd name="T16" fmla="*/ 2147483647 w 720"/>
                <a:gd name="T17" fmla="*/ 2147483647 h 1326"/>
                <a:gd name="T18" fmla="*/ 2147483647 w 720"/>
                <a:gd name="T19" fmla="*/ 2147483647 h 1326"/>
                <a:gd name="T20" fmla="*/ 2147483647 w 720"/>
                <a:gd name="T21" fmla="*/ 2147483647 h 1326"/>
                <a:gd name="T22" fmla="*/ 0 w 720"/>
                <a:gd name="T23" fmla="*/ 2147483647 h 1326"/>
                <a:gd name="T24" fmla="*/ 0 w 720"/>
                <a:gd name="T25" fmla="*/ 2147483647 h 1326"/>
                <a:gd name="T26" fmla="*/ 2147483647 w 720"/>
                <a:gd name="T27" fmla="*/ 0 h 1326"/>
                <a:gd name="T28" fmla="*/ 2147483647 w 720"/>
                <a:gd name="T29" fmla="*/ 0 h 1326"/>
                <a:gd name="T30" fmla="*/ 2147483647 w 720"/>
                <a:gd name="T31" fmla="*/ 2147483647 h 1326"/>
                <a:gd name="T32" fmla="*/ 2147483647 w 720"/>
                <a:gd name="T33" fmla="*/ 2147483647 h 1326"/>
                <a:gd name="T34" fmla="*/ 2147483647 w 720"/>
                <a:gd name="T35" fmla="*/ 2147483647 h 1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1326"/>
                <a:gd name="T56" fmla="*/ 720 w 720"/>
                <a:gd name="T57" fmla="*/ 1326 h 1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1326">
                  <a:moveTo>
                    <a:pt x="687" y="1326"/>
                  </a:moveTo>
                  <a:lnTo>
                    <a:pt x="687" y="1326"/>
                  </a:lnTo>
                  <a:lnTo>
                    <a:pt x="534" y="1326"/>
                  </a:lnTo>
                  <a:lnTo>
                    <a:pt x="534" y="1260"/>
                  </a:lnTo>
                  <a:lnTo>
                    <a:pt x="654" y="1260"/>
                  </a:lnTo>
                  <a:lnTo>
                    <a:pt x="654" y="67"/>
                  </a:lnTo>
                  <a:lnTo>
                    <a:pt x="67" y="67"/>
                  </a:lnTo>
                  <a:lnTo>
                    <a:pt x="67" y="1260"/>
                  </a:lnTo>
                  <a:lnTo>
                    <a:pt x="307" y="1260"/>
                  </a:lnTo>
                  <a:lnTo>
                    <a:pt x="307" y="1326"/>
                  </a:lnTo>
                  <a:lnTo>
                    <a:pt x="34" y="1326"/>
                  </a:lnTo>
                  <a:cubicBezTo>
                    <a:pt x="15" y="1326"/>
                    <a:pt x="0" y="1311"/>
                    <a:pt x="0" y="1293"/>
                  </a:cubicBezTo>
                  <a:lnTo>
                    <a:pt x="0" y="34"/>
                  </a:lnTo>
                  <a:cubicBezTo>
                    <a:pt x="0" y="15"/>
                    <a:pt x="15" y="0"/>
                    <a:pt x="34" y="0"/>
                  </a:cubicBezTo>
                  <a:lnTo>
                    <a:pt x="687" y="0"/>
                  </a:lnTo>
                  <a:cubicBezTo>
                    <a:pt x="705" y="0"/>
                    <a:pt x="720" y="15"/>
                    <a:pt x="720" y="34"/>
                  </a:cubicBezTo>
                  <a:lnTo>
                    <a:pt x="720" y="1293"/>
                  </a:lnTo>
                  <a:cubicBezTo>
                    <a:pt x="720" y="1311"/>
                    <a:pt x="705" y="1326"/>
                    <a:pt x="687" y="1326"/>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8" name="Freeform 981"/>
            <p:cNvSpPr>
              <a:spLocks noEditPoints="1"/>
            </p:cNvSpPr>
            <p:nvPr/>
          </p:nvSpPr>
          <p:spPr bwMode="auto">
            <a:xfrm>
              <a:off x="7451725" y="24574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8"/>
                    <a:pt x="43" y="141"/>
                    <a:pt x="46" y="141"/>
                  </a:cubicBezTo>
                  <a:lnTo>
                    <a:pt x="267" y="141"/>
                  </a:lnTo>
                  <a:cubicBezTo>
                    <a:pt x="270" y="141"/>
                    <a:pt x="272" y="138"/>
                    <a:pt x="272" y="136"/>
                  </a:cubicBezTo>
                  <a:lnTo>
                    <a:pt x="272" y="45"/>
                  </a:lnTo>
                  <a:cubicBezTo>
                    <a:pt x="272" y="42"/>
                    <a:pt x="270" y="40"/>
                    <a:pt x="267" y="40"/>
                  </a:cubicBezTo>
                  <a:lnTo>
                    <a:pt x="46" y="40"/>
                  </a:lnTo>
                  <a:close/>
                  <a:moveTo>
                    <a:pt x="267" y="181"/>
                  </a:moveTo>
                  <a:lnTo>
                    <a:pt x="267" y="181"/>
                  </a:lnTo>
                  <a:lnTo>
                    <a:pt x="46" y="181"/>
                  </a:lnTo>
                  <a:cubicBezTo>
                    <a:pt x="21" y="181"/>
                    <a:pt x="0" y="160"/>
                    <a:pt x="0" y="136"/>
                  </a:cubicBezTo>
                  <a:lnTo>
                    <a:pt x="0" y="45"/>
                  </a:lnTo>
                  <a:cubicBezTo>
                    <a:pt x="0" y="20"/>
                    <a:pt x="21" y="0"/>
                    <a:pt x="46" y="0"/>
                  </a:cubicBezTo>
                  <a:lnTo>
                    <a:pt x="267" y="0"/>
                  </a:lnTo>
                  <a:cubicBezTo>
                    <a:pt x="292" y="0"/>
                    <a:pt x="312" y="20"/>
                    <a:pt x="312" y="45"/>
                  </a:cubicBezTo>
                  <a:lnTo>
                    <a:pt x="312" y="136"/>
                  </a:lnTo>
                  <a:cubicBezTo>
                    <a:pt x="312" y="160"/>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69" name="Freeform 982"/>
            <p:cNvSpPr>
              <a:spLocks/>
            </p:cNvSpPr>
            <p:nvPr/>
          </p:nvSpPr>
          <p:spPr bwMode="auto">
            <a:xfrm>
              <a:off x="7448550" y="2870200"/>
              <a:ext cx="153988" cy="26988"/>
            </a:xfrm>
            <a:custGeom>
              <a:avLst/>
              <a:gdLst>
                <a:gd name="T0" fmla="*/ 2147483647 w 328"/>
                <a:gd name="T1" fmla="*/ 2147483647 h 58"/>
                <a:gd name="T2" fmla="*/ 2147483647 w 328"/>
                <a:gd name="T3" fmla="*/ 2147483647 h 58"/>
                <a:gd name="T4" fmla="*/ 2147483647 w 328"/>
                <a:gd name="T5" fmla="*/ 2147483647 h 58"/>
                <a:gd name="T6" fmla="*/ 2147483647 w 328"/>
                <a:gd name="T7" fmla="*/ 2147483647 h 58"/>
                <a:gd name="T8" fmla="*/ 0 w 328"/>
                <a:gd name="T9" fmla="*/ 2147483647 h 58"/>
                <a:gd name="T10" fmla="*/ 2147483647 w 328"/>
                <a:gd name="T11" fmla="*/ 0 h 58"/>
                <a:gd name="T12" fmla="*/ 2147483647 w 328"/>
                <a:gd name="T13" fmla="*/ 0 h 58"/>
                <a:gd name="T14" fmla="*/ 2147483647 w 328"/>
                <a:gd name="T15" fmla="*/ 2147483647 h 58"/>
                <a:gd name="T16" fmla="*/ 0 60000 65536"/>
                <a:gd name="T17" fmla="*/ 0 60000 65536"/>
                <a:gd name="T18" fmla="*/ 0 60000 65536"/>
                <a:gd name="T19" fmla="*/ 0 60000 65536"/>
                <a:gd name="T20" fmla="*/ 0 60000 65536"/>
                <a:gd name="T21" fmla="*/ 0 60000 65536"/>
                <a:gd name="T22" fmla="*/ 0 60000 65536"/>
                <a:gd name="T23" fmla="*/ 0 60000 65536"/>
                <a:gd name="T24" fmla="*/ 0 w 328"/>
                <a:gd name="T25" fmla="*/ 0 h 58"/>
                <a:gd name="T26" fmla="*/ 328 w 328"/>
                <a:gd name="T27" fmla="*/ 58 h 5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 h="58">
                  <a:moveTo>
                    <a:pt x="328" y="29"/>
                  </a:moveTo>
                  <a:lnTo>
                    <a:pt x="328" y="29"/>
                  </a:lnTo>
                  <a:cubicBezTo>
                    <a:pt x="328" y="45"/>
                    <a:pt x="315" y="58"/>
                    <a:pt x="299" y="58"/>
                  </a:cubicBezTo>
                  <a:lnTo>
                    <a:pt x="28" y="58"/>
                  </a:lnTo>
                  <a:cubicBezTo>
                    <a:pt x="13" y="58"/>
                    <a:pt x="0" y="45"/>
                    <a:pt x="0" y="29"/>
                  </a:cubicBezTo>
                  <a:cubicBezTo>
                    <a:pt x="0" y="13"/>
                    <a:pt x="13" y="0"/>
                    <a:pt x="28" y="0"/>
                  </a:cubicBezTo>
                  <a:lnTo>
                    <a:pt x="299" y="0"/>
                  </a:lnTo>
                  <a:cubicBezTo>
                    <a:pt x="315" y="0"/>
                    <a:pt x="328" y="13"/>
                    <a:pt x="328" y="2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0" name="Freeform 983"/>
            <p:cNvSpPr>
              <a:spLocks noEditPoints="1"/>
            </p:cNvSpPr>
            <p:nvPr/>
          </p:nvSpPr>
          <p:spPr bwMode="auto">
            <a:xfrm>
              <a:off x="7451725" y="2597150"/>
              <a:ext cx="146050" cy="85725"/>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2"/>
                    <a:pt x="40" y="45"/>
                  </a:cubicBezTo>
                  <a:lnTo>
                    <a:pt x="40" y="136"/>
                  </a:lnTo>
                  <a:cubicBezTo>
                    <a:pt x="40" y="139"/>
                    <a:pt x="43" y="141"/>
                    <a:pt x="46" y="141"/>
                  </a:cubicBezTo>
                  <a:lnTo>
                    <a:pt x="267" y="141"/>
                  </a:lnTo>
                  <a:cubicBezTo>
                    <a:pt x="270" y="141"/>
                    <a:pt x="272" y="139"/>
                    <a:pt x="272" y="136"/>
                  </a:cubicBezTo>
                  <a:lnTo>
                    <a:pt x="272" y="45"/>
                  </a:lnTo>
                  <a:cubicBezTo>
                    <a:pt x="272" y="42"/>
                    <a:pt x="270" y="40"/>
                    <a:pt x="267" y="40"/>
                  </a:cubicBezTo>
                  <a:lnTo>
                    <a:pt x="46" y="40"/>
                  </a:lnTo>
                  <a:close/>
                  <a:moveTo>
                    <a:pt x="267" y="181"/>
                  </a:moveTo>
                  <a:lnTo>
                    <a:pt x="267" y="181"/>
                  </a:lnTo>
                  <a:lnTo>
                    <a:pt x="46" y="181"/>
                  </a:lnTo>
                  <a:cubicBezTo>
                    <a:pt x="21" y="181"/>
                    <a:pt x="0" y="161"/>
                    <a:pt x="0" y="136"/>
                  </a:cubicBezTo>
                  <a:lnTo>
                    <a:pt x="0" y="45"/>
                  </a:lnTo>
                  <a:cubicBezTo>
                    <a:pt x="0" y="20"/>
                    <a:pt x="21" y="0"/>
                    <a:pt x="46" y="0"/>
                  </a:cubicBezTo>
                  <a:lnTo>
                    <a:pt x="267" y="0"/>
                  </a:lnTo>
                  <a:cubicBezTo>
                    <a:pt x="292" y="0"/>
                    <a:pt x="312" y="20"/>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1" name="Freeform 984"/>
            <p:cNvSpPr>
              <a:spLocks noEditPoints="1"/>
            </p:cNvSpPr>
            <p:nvPr/>
          </p:nvSpPr>
          <p:spPr bwMode="auto">
            <a:xfrm>
              <a:off x="7451725" y="2728913"/>
              <a:ext cx="146050" cy="84138"/>
            </a:xfrm>
            <a:custGeom>
              <a:avLst/>
              <a:gdLst>
                <a:gd name="T0" fmla="*/ 2147483647 w 312"/>
                <a:gd name="T1" fmla="*/ 2147483647 h 181"/>
                <a:gd name="T2" fmla="*/ 2147483647 w 312"/>
                <a:gd name="T3" fmla="*/ 2147483647 h 181"/>
                <a:gd name="T4" fmla="*/ 2147483647 w 312"/>
                <a:gd name="T5" fmla="*/ 2147483647 h 181"/>
                <a:gd name="T6" fmla="*/ 2147483647 w 312"/>
                <a:gd name="T7" fmla="*/ 2147483647 h 181"/>
                <a:gd name="T8" fmla="*/ 2147483647 w 312"/>
                <a:gd name="T9" fmla="*/ 2147483647 h 181"/>
                <a:gd name="T10" fmla="*/ 2147483647 w 312"/>
                <a:gd name="T11" fmla="*/ 2147483647 h 181"/>
                <a:gd name="T12" fmla="*/ 2147483647 w 312"/>
                <a:gd name="T13" fmla="*/ 2147483647 h 181"/>
                <a:gd name="T14" fmla="*/ 2147483647 w 312"/>
                <a:gd name="T15" fmla="*/ 2147483647 h 181"/>
                <a:gd name="T16" fmla="*/ 2147483647 w 312"/>
                <a:gd name="T17" fmla="*/ 2147483647 h 181"/>
                <a:gd name="T18" fmla="*/ 2147483647 w 312"/>
                <a:gd name="T19" fmla="*/ 2147483647 h 181"/>
                <a:gd name="T20" fmla="*/ 2147483647 w 312"/>
                <a:gd name="T21" fmla="*/ 2147483647 h 181"/>
                <a:gd name="T22" fmla="*/ 2147483647 w 312"/>
                <a:gd name="T23" fmla="*/ 2147483647 h 181"/>
                <a:gd name="T24" fmla="*/ 2147483647 w 312"/>
                <a:gd name="T25" fmla="*/ 2147483647 h 181"/>
                <a:gd name="T26" fmla="*/ 0 w 312"/>
                <a:gd name="T27" fmla="*/ 2147483647 h 181"/>
                <a:gd name="T28" fmla="*/ 0 w 312"/>
                <a:gd name="T29" fmla="*/ 2147483647 h 181"/>
                <a:gd name="T30" fmla="*/ 2147483647 w 312"/>
                <a:gd name="T31" fmla="*/ 0 h 181"/>
                <a:gd name="T32" fmla="*/ 2147483647 w 312"/>
                <a:gd name="T33" fmla="*/ 0 h 181"/>
                <a:gd name="T34" fmla="*/ 2147483647 w 312"/>
                <a:gd name="T35" fmla="*/ 2147483647 h 181"/>
                <a:gd name="T36" fmla="*/ 2147483647 w 312"/>
                <a:gd name="T37" fmla="*/ 2147483647 h 181"/>
                <a:gd name="T38" fmla="*/ 2147483647 w 312"/>
                <a:gd name="T39" fmla="*/ 2147483647 h 1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2"/>
                <a:gd name="T61" fmla="*/ 0 h 181"/>
                <a:gd name="T62" fmla="*/ 312 w 312"/>
                <a:gd name="T63" fmla="*/ 181 h 1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2" h="181">
                  <a:moveTo>
                    <a:pt x="46" y="40"/>
                  </a:moveTo>
                  <a:lnTo>
                    <a:pt x="46" y="40"/>
                  </a:lnTo>
                  <a:cubicBezTo>
                    <a:pt x="43" y="40"/>
                    <a:pt x="40" y="43"/>
                    <a:pt x="40" y="45"/>
                  </a:cubicBezTo>
                  <a:lnTo>
                    <a:pt x="40" y="136"/>
                  </a:lnTo>
                  <a:cubicBezTo>
                    <a:pt x="40" y="139"/>
                    <a:pt x="43" y="141"/>
                    <a:pt x="46" y="141"/>
                  </a:cubicBezTo>
                  <a:lnTo>
                    <a:pt x="267" y="141"/>
                  </a:lnTo>
                  <a:cubicBezTo>
                    <a:pt x="270" y="141"/>
                    <a:pt x="272" y="139"/>
                    <a:pt x="272" y="136"/>
                  </a:cubicBezTo>
                  <a:lnTo>
                    <a:pt x="272" y="45"/>
                  </a:lnTo>
                  <a:cubicBezTo>
                    <a:pt x="272" y="43"/>
                    <a:pt x="270" y="40"/>
                    <a:pt x="267" y="40"/>
                  </a:cubicBezTo>
                  <a:lnTo>
                    <a:pt x="46" y="40"/>
                  </a:lnTo>
                  <a:close/>
                  <a:moveTo>
                    <a:pt x="267" y="181"/>
                  </a:moveTo>
                  <a:lnTo>
                    <a:pt x="267" y="181"/>
                  </a:lnTo>
                  <a:lnTo>
                    <a:pt x="46" y="181"/>
                  </a:lnTo>
                  <a:cubicBezTo>
                    <a:pt x="21" y="181"/>
                    <a:pt x="0" y="161"/>
                    <a:pt x="0" y="136"/>
                  </a:cubicBezTo>
                  <a:lnTo>
                    <a:pt x="0" y="45"/>
                  </a:lnTo>
                  <a:cubicBezTo>
                    <a:pt x="0" y="21"/>
                    <a:pt x="21" y="0"/>
                    <a:pt x="46" y="0"/>
                  </a:cubicBezTo>
                  <a:lnTo>
                    <a:pt x="267" y="0"/>
                  </a:lnTo>
                  <a:cubicBezTo>
                    <a:pt x="292" y="0"/>
                    <a:pt x="312" y="21"/>
                    <a:pt x="312" y="45"/>
                  </a:cubicBezTo>
                  <a:lnTo>
                    <a:pt x="312" y="136"/>
                  </a:lnTo>
                  <a:cubicBezTo>
                    <a:pt x="312" y="161"/>
                    <a:pt x="292" y="181"/>
                    <a:pt x="267" y="181"/>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2" name="Freeform 985"/>
            <p:cNvSpPr>
              <a:spLocks/>
            </p:cNvSpPr>
            <p:nvPr/>
          </p:nvSpPr>
          <p:spPr bwMode="auto">
            <a:xfrm>
              <a:off x="7373938" y="2570163"/>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3" name="Freeform 986"/>
            <p:cNvSpPr>
              <a:spLocks/>
            </p:cNvSpPr>
            <p:nvPr/>
          </p:nvSpPr>
          <p:spPr bwMode="auto">
            <a:xfrm>
              <a:off x="7373938" y="2701925"/>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4" name="Freeform 987"/>
            <p:cNvSpPr>
              <a:spLocks/>
            </p:cNvSpPr>
            <p:nvPr/>
          </p:nvSpPr>
          <p:spPr bwMode="auto">
            <a:xfrm>
              <a:off x="7373938" y="2838450"/>
              <a:ext cx="306388" cy="7938"/>
            </a:xfrm>
            <a:custGeom>
              <a:avLst/>
              <a:gdLst>
                <a:gd name="T0" fmla="*/ 2147483647 w 653"/>
                <a:gd name="T1" fmla="*/ 2147483647 h 14"/>
                <a:gd name="T2" fmla="*/ 2147483647 w 653"/>
                <a:gd name="T3" fmla="*/ 2147483647 h 14"/>
                <a:gd name="T4" fmla="*/ 0 w 653"/>
                <a:gd name="T5" fmla="*/ 2147483647 h 14"/>
                <a:gd name="T6" fmla="*/ 0 w 653"/>
                <a:gd name="T7" fmla="*/ 0 h 14"/>
                <a:gd name="T8" fmla="*/ 2147483647 w 653"/>
                <a:gd name="T9" fmla="*/ 0 h 14"/>
                <a:gd name="T10" fmla="*/ 2147483647 w 653"/>
                <a:gd name="T11" fmla="*/ 2147483647 h 14"/>
                <a:gd name="T12" fmla="*/ 0 60000 65536"/>
                <a:gd name="T13" fmla="*/ 0 60000 65536"/>
                <a:gd name="T14" fmla="*/ 0 60000 65536"/>
                <a:gd name="T15" fmla="*/ 0 60000 65536"/>
                <a:gd name="T16" fmla="*/ 0 60000 65536"/>
                <a:gd name="T17" fmla="*/ 0 60000 65536"/>
                <a:gd name="T18" fmla="*/ 0 w 653"/>
                <a:gd name="T19" fmla="*/ 0 h 14"/>
                <a:gd name="T20" fmla="*/ 653 w 65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653" h="14">
                  <a:moveTo>
                    <a:pt x="653" y="14"/>
                  </a:moveTo>
                  <a:lnTo>
                    <a:pt x="653" y="14"/>
                  </a:lnTo>
                  <a:lnTo>
                    <a:pt x="0" y="14"/>
                  </a:lnTo>
                  <a:lnTo>
                    <a:pt x="0" y="0"/>
                  </a:lnTo>
                  <a:lnTo>
                    <a:pt x="653" y="0"/>
                  </a:lnTo>
                  <a:lnTo>
                    <a:pt x="653"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5" name="Freeform 988"/>
            <p:cNvSpPr>
              <a:spLocks/>
            </p:cNvSpPr>
            <p:nvPr/>
          </p:nvSpPr>
          <p:spPr bwMode="auto">
            <a:xfrm>
              <a:off x="7539038" y="2508250"/>
              <a:ext cx="23813" cy="4763"/>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6" name="Freeform 989"/>
            <p:cNvSpPr>
              <a:spLocks/>
            </p:cNvSpPr>
            <p:nvPr/>
          </p:nvSpPr>
          <p:spPr bwMode="auto">
            <a:xfrm>
              <a:off x="7539038" y="2646363"/>
              <a:ext cx="23813" cy="6350"/>
            </a:xfrm>
            <a:custGeom>
              <a:avLst/>
              <a:gdLst>
                <a:gd name="T0" fmla="*/ 2147483647 w 50"/>
                <a:gd name="T1" fmla="*/ 2147483647 h 13"/>
                <a:gd name="T2" fmla="*/ 2147483647 w 50"/>
                <a:gd name="T3" fmla="*/ 2147483647 h 13"/>
                <a:gd name="T4" fmla="*/ 0 w 50"/>
                <a:gd name="T5" fmla="*/ 2147483647 h 13"/>
                <a:gd name="T6" fmla="*/ 0 w 50"/>
                <a:gd name="T7" fmla="*/ 0 h 13"/>
                <a:gd name="T8" fmla="*/ 2147483647 w 50"/>
                <a:gd name="T9" fmla="*/ 0 h 13"/>
                <a:gd name="T10" fmla="*/ 2147483647 w 50"/>
                <a:gd name="T11" fmla="*/ 2147483647 h 13"/>
                <a:gd name="T12" fmla="*/ 0 60000 65536"/>
                <a:gd name="T13" fmla="*/ 0 60000 65536"/>
                <a:gd name="T14" fmla="*/ 0 60000 65536"/>
                <a:gd name="T15" fmla="*/ 0 60000 65536"/>
                <a:gd name="T16" fmla="*/ 0 60000 65536"/>
                <a:gd name="T17" fmla="*/ 0 60000 65536"/>
                <a:gd name="T18" fmla="*/ 0 w 50"/>
                <a:gd name="T19" fmla="*/ 0 h 13"/>
                <a:gd name="T20" fmla="*/ 50 w 5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50" h="13">
                  <a:moveTo>
                    <a:pt x="50" y="13"/>
                  </a:moveTo>
                  <a:lnTo>
                    <a:pt x="50" y="13"/>
                  </a:lnTo>
                  <a:lnTo>
                    <a:pt x="0" y="13"/>
                  </a:lnTo>
                  <a:lnTo>
                    <a:pt x="0" y="0"/>
                  </a:lnTo>
                  <a:lnTo>
                    <a:pt x="50" y="0"/>
                  </a:lnTo>
                  <a:lnTo>
                    <a:pt x="50" y="13"/>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7" name="Freeform 990"/>
            <p:cNvSpPr>
              <a:spLocks/>
            </p:cNvSpPr>
            <p:nvPr/>
          </p:nvSpPr>
          <p:spPr bwMode="auto">
            <a:xfrm>
              <a:off x="7539038" y="2778125"/>
              <a:ext cx="23813" cy="7938"/>
            </a:xfrm>
            <a:custGeom>
              <a:avLst/>
              <a:gdLst>
                <a:gd name="T0" fmla="*/ 2147483647 w 50"/>
                <a:gd name="T1" fmla="*/ 2147483647 h 14"/>
                <a:gd name="T2" fmla="*/ 2147483647 w 50"/>
                <a:gd name="T3" fmla="*/ 2147483647 h 14"/>
                <a:gd name="T4" fmla="*/ 0 w 50"/>
                <a:gd name="T5" fmla="*/ 2147483647 h 14"/>
                <a:gd name="T6" fmla="*/ 0 w 50"/>
                <a:gd name="T7" fmla="*/ 0 h 14"/>
                <a:gd name="T8" fmla="*/ 2147483647 w 50"/>
                <a:gd name="T9" fmla="*/ 0 h 14"/>
                <a:gd name="T10" fmla="*/ 2147483647 w 50"/>
                <a:gd name="T11" fmla="*/ 2147483647 h 14"/>
                <a:gd name="T12" fmla="*/ 0 60000 65536"/>
                <a:gd name="T13" fmla="*/ 0 60000 65536"/>
                <a:gd name="T14" fmla="*/ 0 60000 65536"/>
                <a:gd name="T15" fmla="*/ 0 60000 65536"/>
                <a:gd name="T16" fmla="*/ 0 60000 65536"/>
                <a:gd name="T17" fmla="*/ 0 60000 65536"/>
                <a:gd name="T18" fmla="*/ 0 w 50"/>
                <a:gd name="T19" fmla="*/ 0 h 14"/>
                <a:gd name="T20" fmla="*/ 50 w 5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0" h="14">
                  <a:moveTo>
                    <a:pt x="50" y="14"/>
                  </a:moveTo>
                  <a:lnTo>
                    <a:pt x="50" y="14"/>
                  </a:lnTo>
                  <a:lnTo>
                    <a:pt x="0" y="14"/>
                  </a:lnTo>
                  <a:lnTo>
                    <a:pt x="0" y="0"/>
                  </a:lnTo>
                  <a:lnTo>
                    <a:pt x="50" y="0"/>
                  </a:lnTo>
                  <a:lnTo>
                    <a:pt x="50" y="14"/>
                  </a:ln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8" name="Freeform 991"/>
            <p:cNvSpPr>
              <a:spLocks/>
            </p:cNvSpPr>
            <p:nvPr/>
          </p:nvSpPr>
          <p:spPr bwMode="auto">
            <a:xfrm>
              <a:off x="7469188" y="2968625"/>
              <a:ext cx="65088" cy="65088"/>
            </a:xfrm>
            <a:custGeom>
              <a:avLst/>
              <a:gdLst>
                <a:gd name="T0" fmla="*/ 2147483647 w 139"/>
                <a:gd name="T1" fmla="*/ 2147483647 h 139"/>
                <a:gd name="T2" fmla="*/ 2147483647 w 139"/>
                <a:gd name="T3" fmla="*/ 2147483647 h 139"/>
                <a:gd name="T4" fmla="*/ 0 w 139"/>
                <a:gd name="T5" fmla="*/ 2147483647 h 139"/>
                <a:gd name="T6" fmla="*/ 2147483647 w 139"/>
                <a:gd name="T7" fmla="*/ 0 h 139"/>
                <a:gd name="T8" fmla="*/ 2147483647 w 139"/>
                <a:gd name="T9" fmla="*/ 2147483647 h 139"/>
                <a:gd name="T10" fmla="*/ 2147483647 w 139"/>
                <a:gd name="T11" fmla="*/ 2147483647 h 139"/>
                <a:gd name="T12" fmla="*/ 0 60000 65536"/>
                <a:gd name="T13" fmla="*/ 0 60000 65536"/>
                <a:gd name="T14" fmla="*/ 0 60000 65536"/>
                <a:gd name="T15" fmla="*/ 0 60000 65536"/>
                <a:gd name="T16" fmla="*/ 0 60000 65536"/>
                <a:gd name="T17" fmla="*/ 0 60000 65536"/>
                <a:gd name="T18" fmla="*/ 0 w 139"/>
                <a:gd name="T19" fmla="*/ 0 h 139"/>
                <a:gd name="T20" fmla="*/ 139 w 139"/>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9" h="139">
                  <a:moveTo>
                    <a:pt x="69" y="139"/>
                  </a:moveTo>
                  <a:lnTo>
                    <a:pt x="69" y="139"/>
                  </a:lnTo>
                  <a:cubicBezTo>
                    <a:pt x="31" y="139"/>
                    <a:pt x="0" y="107"/>
                    <a:pt x="0" y="69"/>
                  </a:cubicBezTo>
                  <a:cubicBezTo>
                    <a:pt x="0" y="31"/>
                    <a:pt x="31" y="0"/>
                    <a:pt x="69" y="0"/>
                  </a:cubicBezTo>
                  <a:cubicBezTo>
                    <a:pt x="107" y="0"/>
                    <a:pt x="139" y="31"/>
                    <a:pt x="139" y="69"/>
                  </a:cubicBezTo>
                  <a:cubicBezTo>
                    <a:pt x="139" y="107"/>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sp>
          <p:nvSpPr>
            <p:cNvPr id="279" name="Freeform 992"/>
            <p:cNvSpPr>
              <a:spLocks/>
            </p:cNvSpPr>
            <p:nvPr/>
          </p:nvSpPr>
          <p:spPr bwMode="auto">
            <a:xfrm>
              <a:off x="7569200" y="2968625"/>
              <a:ext cx="65088" cy="65088"/>
            </a:xfrm>
            <a:custGeom>
              <a:avLst/>
              <a:gdLst>
                <a:gd name="T0" fmla="*/ 2147483647 w 138"/>
                <a:gd name="T1" fmla="*/ 2147483647 h 139"/>
                <a:gd name="T2" fmla="*/ 2147483647 w 138"/>
                <a:gd name="T3" fmla="*/ 2147483647 h 139"/>
                <a:gd name="T4" fmla="*/ 0 w 138"/>
                <a:gd name="T5" fmla="*/ 2147483647 h 139"/>
                <a:gd name="T6" fmla="*/ 2147483647 w 138"/>
                <a:gd name="T7" fmla="*/ 0 h 139"/>
                <a:gd name="T8" fmla="*/ 2147483647 w 138"/>
                <a:gd name="T9" fmla="*/ 2147483647 h 139"/>
                <a:gd name="T10" fmla="*/ 2147483647 w 138"/>
                <a:gd name="T11" fmla="*/ 2147483647 h 139"/>
                <a:gd name="T12" fmla="*/ 0 60000 65536"/>
                <a:gd name="T13" fmla="*/ 0 60000 65536"/>
                <a:gd name="T14" fmla="*/ 0 60000 65536"/>
                <a:gd name="T15" fmla="*/ 0 60000 65536"/>
                <a:gd name="T16" fmla="*/ 0 60000 65536"/>
                <a:gd name="T17" fmla="*/ 0 60000 65536"/>
                <a:gd name="T18" fmla="*/ 0 w 138"/>
                <a:gd name="T19" fmla="*/ 0 h 139"/>
                <a:gd name="T20" fmla="*/ 138 w 138"/>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138" h="139">
                  <a:moveTo>
                    <a:pt x="69" y="139"/>
                  </a:moveTo>
                  <a:lnTo>
                    <a:pt x="69" y="139"/>
                  </a:lnTo>
                  <a:cubicBezTo>
                    <a:pt x="30" y="139"/>
                    <a:pt x="0" y="108"/>
                    <a:pt x="0" y="69"/>
                  </a:cubicBezTo>
                  <a:cubicBezTo>
                    <a:pt x="0" y="31"/>
                    <a:pt x="30" y="0"/>
                    <a:pt x="69" y="0"/>
                  </a:cubicBezTo>
                  <a:cubicBezTo>
                    <a:pt x="107" y="0"/>
                    <a:pt x="138" y="31"/>
                    <a:pt x="138" y="69"/>
                  </a:cubicBezTo>
                  <a:cubicBezTo>
                    <a:pt x="138" y="108"/>
                    <a:pt x="107" y="139"/>
                    <a:pt x="69" y="139"/>
                  </a:cubicBezTo>
                  <a:close/>
                </a:path>
              </a:pathLst>
            </a:custGeom>
            <a:solidFill>
              <a:srgbClr val="474747"/>
            </a:solidFill>
            <a:ln>
              <a:noFill/>
            </a:ln>
            <a:extLst>
              <a:ext uri="{91240B29-F687-4F45-9708-019B960494DF}">
                <a14:hiddenLine xmlns:a14="http://schemas.microsoft.com/office/drawing/2010/main" w="0">
                  <a:solidFill>
                    <a:srgbClr val="000000"/>
                  </a:solidFill>
                  <a:round/>
                  <a:headEnd/>
                  <a:tailEnd/>
                </a14:hiddenLine>
              </a:ext>
            </a:extLst>
          </p:spPr>
          <p:txBody>
            <a:bodyPr wrap="square">
              <a:noAutofit/>
            </a:bodyPr>
            <a:lstStyle/>
            <a:p>
              <a:pPr fontAlgn="ctr"/>
              <a:endParaRPr lang="en-US" altLang="zh-CN" dirty="0">
                <a:latin typeface="Huawei Sans" panose="020C0503030203020204" pitchFamily="34" charset="0"/>
              </a:endParaRPr>
            </a:p>
          </p:txBody>
        </p:sp>
      </p:grpSp>
    </p:spTree>
    <p:extLst>
      <p:ext uri="{BB962C8B-B14F-4D97-AF65-F5344CB8AC3E}">
        <p14:creationId xmlns:p14="http://schemas.microsoft.com/office/powerpoint/2010/main" val="32253059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Use of SSDs in Storage Systems</a:t>
            </a:r>
            <a:endParaRPr lang="en-US" dirty="0">
              <a:latin typeface="Huawei Sans" panose="020C0503030203020204" pitchFamily="34" charset="0"/>
            </a:endParaRPr>
          </a:p>
        </p:txBody>
      </p:sp>
      <p:sp>
        <p:nvSpPr>
          <p:cNvPr id="3" name="文本占位符 2"/>
          <p:cNvSpPr>
            <a:spLocks noGrp="1"/>
          </p:cNvSpPr>
          <p:nvPr>
            <p:ph type="body" sz="quarter" idx="10"/>
          </p:nvPr>
        </p:nvSpPr>
        <p:spPr/>
        <p:txBody>
          <a:bodyPr wrap="square">
            <a:noAutofit/>
          </a:bodyPr>
          <a:lstStyle/>
          <a:p>
            <a:pPr algn="l"/>
            <a:r>
              <a:rPr lang="en-US" sz="1600" dirty="0" smtClean="0">
                <a:latin typeface="Huawei Sans" panose="020C0503030203020204" pitchFamily="34" charset="0"/>
              </a:rPr>
              <a:t>Class A applications: high-concurrency applications with random reads and writes, such as databases</a:t>
            </a:r>
          </a:p>
          <a:p>
            <a:pPr algn="l"/>
            <a:r>
              <a:rPr lang="en-US" sz="1600" dirty="0" smtClean="0">
                <a:latin typeface="Huawei Sans" panose="020C0503030203020204" pitchFamily="34" charset="0"/>
              </a:rPr>
              <a:t>Class B applications: large files, images, and streaming media with sequential reads and writes</a:t>
            </a:r>
          </a:p>
          <a:p>
            <a:pPr algn="l"/>
            <a:r>
              <a:rPr lang="en-US" sz="1600" dirty="0" smtClean="0">
                <a:latin typeface="Huawei Sans" panose="020C0503030203020204" pitchFamily="34" charset="0"/>
              </a:rPr>
              <a:t>Class C applications: data backup or rarely used applications</a:t>
            </a:r>
          </a:p>
          <a:p>
            <a:pPr algn="l"/>
            <a:endParaRPr lang="en-US" altLang="zh-CN" sz="1600" dirty="0">
              <a:latin typeface="Huawei Sans" panose="020C0503030203020204" pitchFamily="34" charset="0"/>
            </a:endParaRPr>
          </a:p>
        </p:txBody>
      </p:sp>
      <p:grpSp>
        <p:nvGrpSpPr>
          <p:cNvPr id="21" name="组合 20"/>
          <p:cNvGrpSpPr/>
          <p:nvPr/>
        </p:nvGrpSpPr>
        <p:grpSpPr>
          <a:xfrm>
            <a:off x="3110222" y="2694128"/>
            <a:ext cx="7787758" cy="3006103"/>
            <a:chOff x="2460840" y="2500102"/>
            <a:chExt cx="8136485" cy="3140712"/>
          </a:xfrm>
        </p:grpSpPr>
        <p:sp>
          <p:nvSpPr>
            <p:cNvPr id="4" name="Rectangle 3"/>
            <p:cNvSpPr>
              <a:spLocks noChangeArrowheads="1"/>
            </p:cNvSpPr>
            <p:nvPr/>
          </p:nvSpPr>
          <p:spPr bwMode="gray">
            <a:xfrm>
              <a:off x="4034322" y="4801927"/>
              <a:ext cx="5577258" cy="462024"/>
            </a:xfrm>
            <a:prstGeom prst="rect">
              <a:avLst/>
            </a:prstGeom>
            <a:solidFill>
              <a:srgbClr val="FEFEB4"/>
            </a:solidFill>
            <a:ln w="9525" algn="ctr">
              <a:noFill/>
              <a:miter lim="800000"/>
              <a:headEnd/>
              <a:tailEnd/>
            </a:ln>
          </p:spPr>
          <p:txBody>
            <a:bodyPr wrap="square" lIns="91434" tIns="45717" rIns="91434" bIns="45717" anchor="ctr">
              <a:noAutofit/>
            </a:bodyPr>
            <a:lstStyle/>
            <a:p>
              <a:pPr algn="ctr" fontAlgn="ctr"/>
              <a:endParaRPr lang="en-US" altLang="zh-CN" dirty="0">
                <a:solidFill>
                  <a:schemeClr val="bg2"/>
                </a:solidFill>
                <a:latin typeface="Huawei Sans" panose="020C0503030203020204" pitchFamily="34" charset="0"/>
              </a:endParaRPr>
            </a:p>
          </p:txBody>
        </p:sp>
        <p:sp>
          <p:nvSpPr>
            <p:cNvPr id="5" name="Rectangle 9"/>
            <p:cNvSpPr>
              <a:spLocks noChangeArrowheads="1"/>
            </p:cNvSpPr>
            <p:nvPr/>
          </p:nvSpPr>
          <p:spPr bwMode="auto">
            <a:xfrm>
              <a:off x="3006001" y="4074899"/>
              <a:ext cx="1028321" cy="1189053"/>
            </a:xfrm>
            <a:prstGeom prst="rect">
              <a:avLst/>
            </a:prstGeom>
            <a:solidFill>
              <a:srgbClr val="FBC37B"/>
            </a:solidFill>
            <a:ln w="9525">
              <a:noFill/>
              <a:miter lim="800000"/>
              <a:headEnd/>
              <a:tailEnd/>
            </a:ln>
          </p:spPr>
          <p:txBody>
            <a:bodyPr wrap="square" lIns="83480" tIns="41740" rIns="83480" bIns="41740" anchor="ctr">
              <a:noAutofit/>
            </a:bodyPr>
            <a:lstStyle/>
            <a:p>
              <a:pPr algn="ctr" fontAlgn="ctr"/>
              <a:endParaRPr lang="en-US" altLang="zh-CN" dirty="0">
                <a:solidFill>
                  <a:schemeClr val="hlink"/>
                </a:solidFill>
                <a:latin typeface="Huawei Sans" panose="020C0503030203020204" pitchFamily="34" charset="0"/>
              </a:endParaRPr>
            </a:p>
          </p:txBody>
        </p:sp>
        <p:sp>
          <p:nvSpPr>
            <p:cNvPr id="6" name="Rectangle 10"/>
            <p:cNvSpPr>
              <a:spLocks noChangeArrowheads="1"/>
            </p:cNvSpPr>
            <p:nvPr/>
          </p:nvSpPr>
          <p:spPr bwMode="auto">
            <a:xfrm>
              <a:off x="2601048" y="2819249"/>
              <a:ext cx="404954" cy="2444702"/>
            </a:xfrm>
            <a:prstGeom prst="rect">
              <a:avLst/>
            </a:prstGeom>
            <a:solidFill>
              <a:srgbClr val="800000"/>
            </a:solidFill>
            <a:ln w="9525">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7" name="Line 11"/>
            <p:cNvSpPr>
              <a:spLocks noChangeShapeType="1"/>
            </p:cNvSpPr>
            <p:nvPr/>
          </p:nvSpPr>
          <p:spPr bwMode="auto">
            <a:xfrm>
              <a:off x="2593962" y="5263953"/>
              <a:ext cx="7181647" cy="0"/>
            </a:xfrm>
            <a:prstGeom prst="line">
              <a:avLst/>
            </a:prstGeom>
            <a:noFill/>
            <a:ln w="22225">
              <a:solidFill>
                <a:schemeClr val="tx1"/>
              </a:solidFill>
              <a:round/>
              <a:headEnd/>
              <a:tailEnd type="triangle" w="med" len="med"/>
            </a:ln>
          </p:spPr>
          <p:txBody>
            <a:bodyPr wrap="square" lIns="83448" tIns="41724" rIns="83448" bIns="41724">
              <a:noAutofit/>
            </a:bodyPr>
            <a:lstStyle/>
            <a:p>
              <a:pPr fontAlgn="ctr"/>
              <a:endParaRPr lang="en-US" altLang="zh-CN" dirty="0">
                <a:latin typeface="Huawei Sans" panose="020C0503030203020204" pitchFamily="34" charset="0"/>
              </a:endParaRPr>
            </a:p>
          </p:txBody>
        </p:sp>
        <p:sp>
          <p:nvSpPr>
            <p:cNvPr id="8" name="Line 12"/>
            <p:cNvSpPr>
              <a:spLocks noChangeShapeType="1"/>
            </p:cNvSpPr>
            <p:nvPr/>
          </p:nvSpPr>
          <p:spPr bwMode="auto">
            <a:xfrm flipV="1">
              <a:off x="2593963" y="2622229"/>
              <a:ext cx="0" cy="2641722"/>
            </a:xfrm>
            <a:prstGeom prst="line">
              <a:avLst/>
            </a:prstGeom>
            <a:noFill/>
            <a:ln w="22225">
              <a:solidFill>
                <a:schemeClr val="tx1"/>
              </a:solidFill>
              <a:round/>
              <a:headEnd/>
              <a:tailEnd type="triangle" w="med" len="med"/>
            </a:ln>
          </p:spPr>
          <p:txBody>
            <a:bodyPr wrap="square" lIns="83448" tIns="41724" rIns="83448" bIns="41724">
              <a:noAutofit/>
            </a:bodyPr>
            <a:lstStyle/>
            <a:p>
              <a:pPr fontAlgn="ctr"/>
              <a:endParaRPr lang="en-US" altLang="zh-CN" dirty="0">
                <a:latin typeface="Huawei Sans" panose="020C0503030203020204" pitchFamily="34" charset="0"/>
              </a:endParaRPr>
            </a:p>
          </p:txBody>
        </p:sp>
        <p:sp>
          <p:nvSpPr>
            <p:cNvPr id="9" name="Text Box 14"/>
            <p:cNvSpPr txBox="1">
              <a:spLocks noChangeArrowheads="1"/>
            </p:cNvSpPr>
            <p:nvPr/>
          </p:nvSpPr>
          <p:spPr bwMode="auto">
            <a:xfrm>
              <a:off x="2460840" y="2500102"/>
              <a:ext cx="2118641" cy="319147"/>
            </a:xfrm>
            <a:prstGeom prst="rect">
              <a:avLst/>
            </a:prstGeom>
            <a:noFill/>
            <a:ln w="9525">
              <a:noFill/>
              <a:miter lim="800000"/>
              <a:headEnd/>
              <a:tailEnd/>
            </a:ln>
          </p:spPr>
          <p:txBody>
            <a:bodyPr wrap="square" lIns="83480" tIns="41740" rIns="83480" bIns="41740">
              <a:noAutofit/>
            </a:bodyPr>
            <a:lstStyle/>
            <a:p>
              <a:pPr algn="ctr" fontAlgn="ctr">
                <a:spcBef>
                  <a:spcPct val="50000"/>
                </a:spcBef>
              </a:pPr>
              <a:r>
                <a:rPr lang="en-US" sz="1600" dirty="0" smtClean="0">
                  <a:solidFill>
                    <a:schemeClr val="tx1"/>
                  </a:solidFill>
                  <a:latin typeface="Huawei Sans" panose="020C0503030203020204" pitchFamily="34" charset="0"/>
                </a:rPr>
                <a:t>Access frequency</a:t>
              </a:r>
              <a:endParaRPr lang="en-US" sz="1600" dirty="0">
                <a:solidFill>
                  <a:schemeClr val="tx1"/>
                </a:solidFill>
                <a:latin typeface="Huawei Sans" panose="020C0503030203020204" pitchFamily="34" charset="0"/>
              </a:endParaRPr>
            </a:p>
          </p:txBody>
        </p:sp>
        <p:sp>
          <p:nvSpPr>
            <p:cNvPr id="10" name="Text Box 15"/>
            <p:cNvSpPr txBox="1">
              <a:spLocks noChangeArrowheads="1"/>
            </p:cNvSpPr>
            <p:nvPr/>
          </p:nvSpPr>
          <p:spPr bwMode="auto">
            <a:xfrm>
              <a:off x="8655375" y="5278365"/>
              <a:ext cx="1941950" cy="362449"/>
            </a:xfrm>
            <a:prstGeom prst="rect">
              <a:avLst/>
            </a:prstGeom>
            <a:noFill/>
            <a:ln w="9525">
              <a:noFill/>
              <a:miter lim="800000"/>
              <a:headEnd/>
              <a:tailEnd/>
            </a:ln>
          </p:spPr>
          <p:txBody>
            <a:bodyPr wrap="square" lIns="83480" tIns="41740" rIns="83480" bIns="41740">
              <a:noAutofit/>
            </a:bodyPr>
            <a:lstStyle/>
            <a:p>
              <a:pPr algn="ctr" fontAlgn="ctr">
                <a:spcBef>
                  <a:spcPct val="50000"/>
                </a:spcBef>
              </a:pPr>
              <a:r>
                <a:rPr lang="en-US" sz="1600" dirty="0" smtClean="0">
                  <a:solidFill>
                    <a:schemeClr val="tx1"/>
                  </a:solidFill>
                  <a:latin typeface="Huawei Sans" panose="020C0503030203020204" pitchFamily="34" charset="0"/>
                </a:rPr>
                <a:t>Data distribution</a:t>
              </a:r>
              <a:endParaRPr lang="en-US" sz="1600" dirty="0">
                <a:solidFill>
                  <a:schemeClr val="tx1"/>
                </a:solidFill>
                <a:latin typeface="Huawei Sans" panose="020C0503030203020204" pitchFamily="34" charset="0"/>
              </a:endParaRPr>
            </a:p>
          </p:txBody>
        </p:sp>
        <p:sp>
          <p:nvSpPr>
            <p:cNvPr id="11" name="Text Box 16"/>
            <p:cNvSpPr txBox="1">
              <a:spLocks noChangeArrowheads="1"/>
            </p:cNvSpPr>
            <p:nvPr/>
          </p:nvSpPr>
          <p:spPr bwMode="gray">
            <a:xfrm>
              <a:off x="2644731" y="2885847"/>
              <a:ext cx="301058" cy="392072"/>
            </a:xfrm>
            <a:prstGeom prst="rect">
              <a:avLst/>
            </a:prstGeom>
            <a:noFill/>
            <a:ln w="9525">
              <a:noFill/>
              <a:miter lim="800000"/>
              <a:headEnd/>
              <a:tailEnd/>
            </a:ln>
          </p:spPr>
          <p:txBody>
            <a:bodyPr wrap="square" lIns="83480" tIns="41740" rIns="83480" bIns="41740">
              <a:noAutofit/>
            </a:bodyPr>
            <a:lstStyle/>
            <a:p>
              <a:pPr algn="l" fontAlgn="ctr">
                <a:spcBef>
                  <a:spcPct val="50000"/>
                </a:spcBef>
              </a:pPr>
              <a:r>
                <a:rPr lang="en-US" dirty="0" smtClean="0">
                  <a:solidFill>
                    <a:schemeClr val="bg1"/>
                  </a:solidFill>
                  <a:latin typeface="Huawei Sans" panose="020C0503030203020204" pitchFamily="34" charset="0"/>
                </a:rPr>
                <a:t>A</a:t>
              </a:r>
              <a:endParaRPr lang="en-US" dirty="0">
                <a:solidFill>
                  <a:schemeClr val="bg1"/>
                </a:solidFill>
                <a:latin typeface="Huawei Sans" panose="020C0503030203020204" pitchFamily="34" charset="0"/>
              </a:endParaRPr>
            </a:p>
          </p:txBody>
        </p:sp>
        <p:sp>
          <p:nvSpPr>
            <p:cNvPr id="12" name="Rectangle 17"/>
            <p:cNvSpPr>
              <a:spLocks noChangeArrowheads="1"/>
            </p:cNvSpPr>
            <p:nvPr/>
          </p:nvSpPr>
          <p:spPr bwMode="auto">
            <a:xfrm rot="10800000" flipV="1">
              <a:off x="6405011" y="4837596"/>
              <a:ext cx="424202" cy="392072"/>
            </a:xfrm>
            <a:prstGeom prst="rect">
              <a:avLst/>
            </a:prstGeom>
            <a:noFill/>
            <a:ln w="9525" algn="ctr">
              <a:noFill/>
              <a:miter lim="800000"/>
              <a:headEnd/>
              <a:tailEnd/>
            </a:ln>
          </p:spPr>
          <p:txBody>
            <a:bodyPr wrap="square" lIns="83480" tIns="41740" rIns="83480" bIns="41740">
              <a:noAutofit/>
            </a:bodyPr>
            <a:lstStyle/>
            <a:p>
              <a:pPr algn="l" fontAlgn="ctr">
                <a:spcBef>
                  <a:spcPct val="50000"/>
                </a:spcBef>
              </a:pPr>
              <a:r>
                <a:rPr lang="en-US" dirty="0" smtClean="0">
                  <a:latin typeface="Huawei Sans" panose="020C0503030203020204" pitchFamily="34" charset="0"/>
                </a:rPr>
                <a:t>C</a:t>
              </a:r>
              <a:endParaRPr lang="en-US" altLang="zh-CN" dirty="0">
                <a:latin typeface="Huawei Sans" panose="020C0503030203020204" pitchFamily="34" charset="0"/>
              </a:endParaRPr>
            </a:p>
          </p:txBody>
        </p:sp>
        <p:sp>
          <p:nvSpPr>
            <p:cNvPr id="13" name="Rectangle 18"/>
            <p:cNvSpPr>
              <a:spLocks noChangeArrowheads="1"/>
            </p:cNvSpPr>
            <p:nvPr/>
          </p:nvSpPr>
          <p:spPr bwMode="auto">
            <a:xfrm>
              <a:off x="3205526" y="4341290"/>
              <a:ext cx="430729" cy="392072"/>
            </a:xfrm>
            <a:prstGeom prst="rect">
              <a:avLst/>
            </a:prstGeom>
            <a:noFill/>
            <a:ln w="9525" algn="ctr">
              <a:noFill/>
              <a:miter lim="800000"/>
              <a:headEnd/>
              <a:tailEnd/>
            </a:ln>
          </p:spPr>
          <p:txBody>
            <a:bodyPr wrap="square" lIns="83480" tIns="41740" rIns="83480" bIns="41740">
              <a:noAutofit/>
            </a:bodyPr>
            <a:lstStyle/>
            <a:p>
              <a:pPr algn="l" fontAlgn="ctr">
                <a:spcBef>
                  <a:spcPct val="50000"/>
                </a:spcBef>
              </a:pPr>
              <a:r>
                <a:rPr lang="en-US" dirty="0" smtClean="0">
                  <a:latin typeface="Huawei Sans" panose="020C0503030203020204" pitchFamily="34" charset="0"/>
                </a:rPr>
                <a:t>B</a:t>
              </a:r>
              <a:endParaRPr lang="en-US" altLang="zh-CN" dirty="0">
                <a:latin typeface="Huawei Sans" panose="020C0503030203020204" pitchFamily="34" charset="0"/>
              </a:endParaRPr>
            </a:p>
          </p:txBody>
        </p:sp>
        <p:grpSp>
          <p:nvGrpSpPr>
            <p:cNvPr id="20" name="组合 19"/>
            <p:cNvGrpSpPr/>
            <p:nvPr/>
          </p:nvGrpSpPr>
          <p:grpSpPr>
            <a:xfrm>
              <a:off x="7664229" y="2970144"/>
              <a:ext cx="2650788" cy="1200181"/>
              <a:chOff x="7664229" y="2970144"/>
              <a:chExt cx="2650788" cy="1200181"/>
            </a:xfrm>
          </p:grpSpPr>
          <p:sp>
            <p:nvSpPr>
              <p:cNvPr id="14" name="Rectangle 19"/>
              <p:cNvSpPr>
                <a:spLocks noChangeArrowheads="1"/>
              </p:cNvSpPr>
              <p:nvPr/>
            </p:nvSpPr>
            <p:spPr bwMode="auto">
              <a:xfrm>
                <a:off x="7664229" y="3051588"/>
                <a:ext cx="362451" cy="198407"/>
              </a:xfrm>
              <a:prstGeom prst="rect">
                <a:avLst/>
              </a:prstGeom>
              <a:solidFill>
                <a:srgbClr val="800000"/>
              </a:solidFill>
              <a:ln w="9525" algn="ctr">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15" name="Rectangle 20"/>
              <p:cNvSpPr>
                <a:spLocks noChangeArrowheads="1"/>
              </p:cNvSpPr>
              <p:nvPr/>
            </p:nvSpPr>
            <p:spPr bwMode="auto">
              <a:xfrm>
                <a:off x="7664229" y="3471031"/>
                <a:ext cx="362451" cy="198407"/>
              </a:xfrm>
              <a:prstGeom prst="rect">
                <a:avLst/>
              </a:prstGeom>
              <a:solidFill>
                <a:srgbClr val="FBC37B"/>
              </a:solidFill>
              <a:ln w="9525" algn="ctr">
                <a:noFill/>
                <a:miter lim="800000"/>
                <a:headEnd/>
                <a:tailEnd/>
              </a:ln>
            </p:spPr>
            <p:txBody>
              <a:bodyPr wrap="square" lIns="76188" tIns="38094" rIns="76188" bIns="38094" anchor="ctr">
                <a:noAutofit/>
              </a:bodyPr>
              <a:lstStyle/>
              <a:p>
                <a:pPr fontAlgn="ctr"/>
                <a:endParaRPr lang="en-US" altLang="zh-CN" dirty="0">
                  <a:latin typeface="Huawei Sans" panose="020C0503030203020204" pitchFamily="34" charset="0"/>
                </a:endParaRPr>
              </a:p>
            </p:txBody>
          </p:sp>
          <p:sp>
            <p:nvSpPr>
              <p:cNvPr id="16" name="Rectangle 21"/>
              <p:cNvSpPr>
                <a:spLocks noChangeArrowheads="1"/>
              </p:cNvSpPr>
              <p:nvPr/>
            </p:nvSpPr>
            <p:spPr bwMode="gray">
              <a:xfrm>
                <a:off x="7664229" y="3890475"/>
                <a:ext cx="363632" cy="198407"/>
              </a:xfrm>
              <a:prstGeom prst="rect">
                <a:avLst/>
              </a:prstGeom>
              <a:solidFill>
                <a:srgbClr val="FEFEB4"/>
              </a:solidFill>
              <a:ln w="9525" algn="ctr">
                <a:noFill/>
                <a:miter lim="800000"/>
                <a:headEnd/>
                <a:tailEnd/>
              </a:ln>
            </p:spPr>
            <p:txBody>
              <a:bodyPr wrap="square" lIns="83448" tIns="41724" rIns="83448" bIns="41724" anchor="ctr">
                <a:noAutofit/>
              </a:bodyPr>
              <a:lstStyle/>
              <a:p>
                <a:pPr fontAlgn="ctr"/>
                <a:endParaRPr lang="en-US" altLang="zh-CN" dirty="0">
                  <a:latin typeface="Huawei Sans" panose="020C0503030203020204" pitchFamily="34" charset="0"/>
                </a:endParaRPr>
              </a:p>
            </p:txBody>
          </p:sp>
          <p:sp>
            <p:nvSpPr>
              <p:cNvPr id="17" name="Text Box 22"/>
              <p:cNvSpPr txBox="1">
                <a:spLocks noChangeArrowheads="1"/>
              </p:cNvSpPr>
              <p:nvPr/>
            </p:nvSpPr>
            <p:spPr bwMode="auto">
              <a:xfrm>
                <a:off x="8040135" y="2970144"/>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en-US" sz="1600" dirty="0" smtClean="0">
                    <a:solidFill>
                      <a:schemeClr val="tx1"/>
                    </a:solidFill>
                    <a:latin typeface="Huawei Sans" panose="020C0503030203020204" pitchFamily="34" charset="0"/>
                  </a:rPr>
                  <a:t>SSD media</a:t>
                </a:r>
                <a:endParaRPr lang="en-US" sz="1600" dirty="0">
                  <a:solidFill>
                    <a:schemeClr val="tx1"/>
                  </a:solidFill>
                  <a:latin typeface="Huawei Sans" panose="020C0503030203020204" pitchFamily="34" charset="0"/>
                </a:endParaRPr>
              </a:p>
            </p:txBody>
          </p:sp>
          <p:sp>
            <p:nvSpPr>
              <p:cNvPr id="18" name="Text Box 23"/>
              <p:cNvSpPr txBox="1">
                <a:spLocks noChangeArrowheads="1"/>
              </p:cNvSpPr>
              <p:nvPr/>
            </p:nvSpPr>
            <p:spPr bwMode="auto">
              <a:xfrm>
                <a:off x="8040135" y="3389587"/>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en-US" sz="1600" dirty="0" smtClean="0">
                    <a:solidFill>
                      <a:schemeClr val="tx1"/>
                    </a:solidFill>
                    <a:latin typeface="Huawei Sans" panose="020C0503030203020204" pitchFamily="34" charset="0"/>
                  </a:rPr>
                  <a:t>FC/SAS disk</a:t>
                </a:r>
                <a:endParaRPr lang="en-US" altLang="zh-CN" sz="1400" dirty="0">
                  <a:solidFill>
                    <a:schemeClr val="tx1"/>
                  </a:solidFill>
                  <a:latin typeface="Huawei Sans" panose="020C0503030203020204" pitchFamily="34" charset="0"/>
                </a:endParaRPr>
              </a:p>
            </p:txBody>
          </p:sp>
          <p:sp>
            <p:nvSpPr>
              <p:cNvPr id="19" name="Text Box 24"/>
              <p:cNvSpPr txBox="1">
                <a:spLocks noChangeArrowheads="1"/>
              </p:cNvSpPr>
              <p:nvPr/>
            </p:nvSpPr>
            <p:spPr bwMode="auto">
              <a:xfrm>
                <a:off x="8040135" y="3809031"/>
                <a:ext cx="2274882" cy="361294"/>
              </a:xfrm>
              <a:prstGeom prst="rect">
                <a:avLst/>
              </a:prstGeom>
              <a:noFill/>
              <a:ln w="9525">
                <a:noFill/>
                <a:miter lim="800000"/>
                <a:headEnd/>
                <a:tailEnd/>
              </a:ln>
            </p:spPr>
            <p:txBody>
              <a:bodyPr wrap="square" lIns="83480" tIns="41740" rIns="83480" bIns="41740">
                <a:noAutofit/>
              </a:bodyPr>
              <a:lstStyle/>
              <a:p>
                <a:pPr fontAlgn="ctr">
                  <a:spcBef>
                    <a:spcPct val="50000"/>
                  </a:spcBef>
                </a:pPr>
                <a:r>
                  <a:rPr lang="en-US" sz="1600" dirty="0" smtClean="0">
                    <a:latin typeface="Huawei Sans" panose="020C0503030203020204" pitchFamily="34" charset="0"/>
                  </a:rPr>
                  <a:t>SATA/NL-SAS/Tape</a:t>
                </a:r>
                <a:endParaRPr lang="en-US" altLang="zh-CN" sz="1400" dirty="0">
                  <a:solidFill>
                    <a:schemeClr val="tx1"/>
                  </a:solidFill>
                  <a:latin typeface="Huawei Sans" panose="020C0503030203020204" pitchFamily="34" charset="0"/>
                </a:endParaRPr>
              </a:p>
            </p:txBody>
          </p:sp>
        </p:grpSp>
      </p:grpSp>
    </p:spTree>
    <p:extLst>
      <p:ext uri="{BB962C8B-B14F-4D97-AF65-F5344CB8AC3E}">
        <p14:creationId xmlns:p14="http://schemas.microsoft.com/office/powerpoint/2010/main" val="1777201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p:txBody>
          <a:bodyPr wrap="square">
            <a:noAutofit/>
          </a:bodyPr>
          <a:lstStyle/>
          <a:p>
            <a:r>
              <a:rPr lang="en-US" dirty="0" smtClean="0">
                <a:solidFill>
                  <a:schemeClr val="bg1">
                    <a:lumMod val="50000"/>
                  </a:schemeClr>
                </a:solidFill>
                <a:latin typeface="Huawei Sans" panose="020C0503030203020204" pitchFamily="34" charset="0"/>
              </a:rPr>
              <a:t>Controller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 Enclosures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Expansion Modules</a:t>
            </a:r>
            <a:endParaRPr lang="en-US" altLang="zh-CN" dirty="0" smtClean="0">
              <a:solidFill>
                <a:schemeClr val="bg1">
                  <a:lumMod val="50000"/>
                </a:schemeClr>
              </a:solidFill>
              <a:latin typeface="Huawei Sans" panose="020C0503030203020204" pitchFamily="34" charset="0"/>
            </a:endParaRPr>
          </a:p>
          <a:p>
            <a:r>
              <a:rPr lang="en-US" dirty="0" smtClean="0">
                <a:solidFill>
                  <a:schemeClr val="bg1">
                    <a:lumMod val="50000"/>
                  </a:schemeClr>
                </a:solidFill>
                <a:latin typeface="Huawei Sans" panose="020C0503030203020204" pitchFamily="34" charset="0"/>
              </a:rPr>
              <a:t>Disks</a:t>
            </a:r>
            <a:endParaRPr lang="en-US" altLang="zh-CN" dirty="0" smtClean="0">
              <a:solidFill>
                <a:schemeClr val="bg1">
                  <a:lumMod val="50000"/>
                </a:schemeClr>
              </a:solidFill>
              <a:latin typeface="Huawei Sans" panose="020C0503030203020204" pitchFamily="34" charset="0"/>
            </a:endParaRPr>
          </a:p>
          <a:p>
            <a:r>
              <a:rPr lang="en-US" b="1" dirty="0" smtClean="0">
                <a:latin typeface="Huawei Sans" panose="020C0503030203020204" pitchFamily="34" charset="0"/>
              </a:rPr>
              <a:t>Interface Modules</a:t>
            </a:r>
            <a:endParaRPr lang="en-US" altLang="zh-CN" dirty="0" smtClean="0">
              <a:latin typeface="Huawei Sans" panose="020C0503030203020204" pitchFamily="34" charset="0"/>
            </a:endParaRPr>
          </a:p>
          <a:p>
            <a:endParaRPr lang="en-US" altLang="zh-CN" dirty="0" smtClean="0">
              <a:latin typeface="Huawei Sans" panose="020C0503030203020204" pitchFamily="34" charset="0"/>
            </a:endParaRPr>
          </a:p>
        </p:txBody>
      </p:sp>
    </p:spTree>
    <p:extLst>
      <p:ext uri="{BB962C8B-B14F-4D97-AF65-F5344CB8AC3E}">
        <p14:creationId xmlns:p14="http://schemas.microsoft.com/office/powerpoint/2010/main" val="1154907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GE Interface Modules</a:t>
            </a:r>
            <a:endParaRPr lang="en-US" altLang="zh-CN" dirty="0">
              <a:latin typeface="Huawei Sans" panose="020C0503030203020204" pitchFamily="34" charset="0"/>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30421" r="44198"/>
          <a:stretch/>
        </p:blipFill>
        <p:spPr>
          <a:xfrm>
            <a:off x="1920813" y="1255836"/>
            <a:ext cx="860612" cy="3668711"/>
          </a:xfrm>
          <a:prstGeom prst="rect">
            <a:avLst/>
          </a:prstGeom>
        </p:spPr>
      </p:pic>
      <p:sp>
        <p:nvSpPr>
          <p:cNvPr id="4" name="文本框 3"/>
          <p:cNvSpPr txBox="1"/>
          <p:nvPr/>
        </p:nvSpPr>
        <p:spPr>
          <a:xfrm>
            <a:off x="815448" y="5065212"/>
            <a:ext cx="3345788" cy="369332"/>
          </a:xfrm>
          <a:prstGeom prst="rect">
            <a:avLst/>
          </a:prstGeom>
          <a:noFill/>
        </p:spPr>
        <p:txBody>
          <a:bodyPr wrap="square" rtlCol="0">
            <a:noAutofit/>
          </a:bodyPr>
          <a:lstStyle/>
          <a:p>
            <a:pPr fontAlgn="ctr"/>
            <a:r>
              <a:rPr lang="en-US" dirty="0" smtClean="0">
                <a:latin typeface="Huawei Sans" panose="020C0503030203020204" pitchFamily="34" charset="0"/>
              </a:rPr>
              <a:t>GE electrical interface module</a:t>
            </a:r>
            <a:endParaRPr lang="en-US" altLang="zh-CN" dirty="0">
              <a:latin typeface="Huawei Sans" panose="020C0503030203020204" pitchFamily="34" charset="0"/>
            </a:endParaRPr>
          </a:p>
        </p:txBody>
      </p:sp>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1766" r="28826"/>
          <a:stretch/>
        </p:blipFill>
        <p:spPr>
          <a:xfrm>
            <a:off x="5647764" y="1255836"/>
            <a:ext cx="896472" cy="3668711"/>
          </a:xfrm>
          <a:prstGeom prst="rect">
            <a:avLst/>
          </a:prstGeom>
        </p:spPr>
      </p:pic>
      <p:sp>
        <p:nvSpPr>
          <p:cNvPr id="6" name="文本框 5"/>
          <p:cNvSpPr txBox="1"/>
          <p:nvPr/>
        </p:nvSpPr>
        <p:spPr>
          <a:xfrm>
            <a:off x="4890055" y="5051154"/>
            <a:ext cx="2595582" cy="369332"/>
          </a:xfrm>
          <a:prstGeom prst="rect">
            <a:avLst/>
          </a:prstGeom>
          <a:noFill/>
        </p:spPr>
        <p:txBody>
          <a:bodyPr wrap="square" rtlCol="0">
            <a:noAutofit/>
          </a:bodyPr>
          <a:lstStyle/>
          <a:p>
            <a:pPr fontAlgn="ctr"/>
            <a:r>
              <a:rPr lang="en-US" dirty="0" smtClean="0">
                <a:latin typeface="Huawei Sans" panose="020C0503030203020204" pitchFamily="34" charset="0"/>
              </a:rPr>
              <a:t>40GE interface module</a:t>
            </a:r>
            <a:endParaRPr lang="en-US" altLang="zh-CN" dirty="0">
              <a:latin typeface="Huawei Sans" panose="020C0503030203020204" pitchFamily="34" charset="0"/>
            </a:endParaRPr>
          </a:p>
        </p:txBody>
      </p:sp>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l="41696" r="29998"/>
          <a:stretch/>
        </p:blipFill>
        <p:spPr>
          <a:xfrm>
            <a:off x="9576671" y="1255836"/>
            <a:ext cx="914401" cy="3668711"/>
          </a:xfrm>
          <a:prstGeom prst="rect">
            <a:avLst/>
          </a:prstGeom>
        </p:spPr>
      </p:pic>
      <p:sp>
        <p:nvSpPr>
          <p:cNvPr id="8" name="文本框 7"/>
          <p:cNvSpPr txBox="1"/>
          <p:nvPr/>
        </p:nvSpPr>
        <p:spPr>
          <a:xfrm>
            <a:off x="8734737" y="5000680"/>
            <a:ext cx="2725426" cy="369332"/>
          </a:xfrm>
          <a:prstGeom prst="rect">
            <a:avLst/>
          </a:prstGeom>
          <a:noFill/>
        </p:spPr>
        <p:txBody>
          <a:bodyPr wrap="square" rtlCol="0">
            <a:noAutofit/>
          </a:bodyPr>
          <a:lstStyle/>
          <a:p>
            <a:pPr fontAlgn="ctr"/>
            <a:r>
              <a:rPr lang="en-US" dirty="0" smtClean="0">
                <a:latin typeface="Huawei Sans" panose="020C0503030203020204" pitchFamily="34" charset="0"/>
              </a:rPr>
              <a:t>100GE interface module</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23368528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SAS Expansion Module and RDMA Interface Module</a:t>
            </a:r>
            <a:endParaRPr lang="en-US" altLang="zh-CN" dirty="0">
              <a:latin typeface="Huawei Sans" panose="020C0503030203020204" pitchFamily="34" charset="0"/>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41528" r="29034"/>
          <a:stretch/>
        </p:blipFill>
        <p:spPr>
          <a:xfrm>
            <a:off x="1841948" y="1254118"/>
            <a:ext cx="932330" cy="4007902"/>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l="43809" r="29976"/>
          <a:stretch/>
        </p:blipFill>
        <p:spPr>
          <a:xfrm>
            <a:off x="9157156" y="1214069"/>
            <a:ext cx="932330" cy="4007902"/>
          </a:xfrm>
          <a:prstGeom prst="rect">
            <a:avLst/>
          </a:prstGeom>
        </p:spPr>
      </p:pic>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42392" r="30198"/>
          <a:stretch/>
        </p:blipFill>
        <p:spPr>
          <a:xfrm>
            <a:off x="5589195" y="1250581"/>
            <a:ext cx="968189" cy="4011439"/>
          </a:xfrm>
          <a:prstGeom prst="rect">
            <a:avLst/>
          </a:prstGeom>
        </p:spPr>
      </p:pic>
      <p:sp>
        <p:nvSpPr>
          <p:cNvPr id="7" name="文本框 6"/>
          <p:cNvSpPr txBox="1"/>
          <p:nvPr/>
        </p:nvSpPr>
        <p:spPr>
          <a:xfrm>
            <a:off x="1023210" y="5290456"/>
            <a:ext cx="2706281" cy="369332"/>
          </a:xfrm>
          <a:prstGeom prst="rect">
            <a:avLst/>
          </a:prstGeom>
          <a:noFill/>
        </p:spPr>
        <p:txBody>
          <a:bodyPr wrap="square" rtlCol="0">
            <a:noAutofit/>
          </a:bodyPr>
          <a:lstStyle/>
          <a:p>
            <a:pPr algn="ctr" fontAlgn="ctr"/>
            <a:r>
              <a:rPr lang="en-US" dirty="0" smtClean="0">
                <a:latin typeface="Huawei Sans" panose="020C0503030203020204" pitchFamily="34" charset="0"/>
              </a:rPr>
              <a:t>25 </a:t>
            </a:r>
            <a:r>
              <a:rPr lang="en-US" dirty="0" err="1" smtClean="0">
                <a:latin typeface="Huawei Sans" panose="020C0503030203020204" pitchFamily="34" charset="0"/>
              </a:rPr>
              <a:t>Gbit</a:t>
            </a:r>
            <a:r>
              <a:rPr lang="en-US" dirty="0" smtClean="0">
                <a:latin typeface="Huawei Sans" panose="020C0503030203020204" pitchFamily="34" charset="0"/>
              </a:rPr>
              <a:t>/s RDMA interface module</a:t>
            </a:r>
            <a:endParaRPr lang="en-US" altLang="zh-CN" dirty="0">
              <a:latin typeface="Huawei Sans" panose="020C0503030203020204" pitchFamily="34" charset="0"/>
            </a:endParaRPr>
          </a:p>
        </p:txBody>
      </p:sp>
      <p:sp>
        <p:nvSpPr>
          <p:cNvPr id="8" name="文本框 7"/>
          <p:cNvSpPr txBox="1"/>
          <p:nvPr/>
        </p:nvSpPr>
        <p:spPr>
          <a:xfrm>
            <a:off x="4700183" y="5290456"/>
            <a:ext cx="2800032" cy="369332"/>
          </a:xfrm>
          <a:prstGeom prst="rect">
            <a:avLst/>
          </a:prstGeom>
          <a:noFill/>
        </p:spPr>
        <p:txBody>
          <a:bodyPr wrap="square" rtlCol="0">
            <a:noAutofit/>
          </a:bodyPr>
          <a:lstStyle/>
          <a:p>
            <a:pPr algn="ctr" fontAlgn="ctr"/>
            <a:r>
              <a:rPr lang="en-US" dirty="0" smtClean="0">
                <a:latin typeface="Huawei Sans" panose="020C0503030203020204" pitchFamily="34" charset="0"/>
              </a:rPr>
              <a:t>100 </a:t>
            </a:r>
            <a:r>
              <a:rPr lang="en-US" dirty="0" err="1" smtClean="0">
                <a:latin typeface="Huawei Sans" panose="020C0503030203020204" pitchFamily="34" charset="0"/>
              </a:rPr>
              <a:t>Gbit</a:t>
            </a:r>
            <a:r>
              <a:rPr lang="en-US" dirty="0" smtClean="0">
                <a:latin typeface="Huawei Sans" panose="020C0503030203020204" pitchFamily="34" charset="0"/>
              </a:rPr>
              <a:t>/s RDMA interface module</a:t>
            </a:r>
            <a:endParaRPr lang="en-US" altLang="zh-CN" dirty="0">
              <a:latin typeface="Huawei Sans" panose="020C0503030203020204" pitchFamily="34" charset="0"/>
            </a:endParaRPr>
          </a:p>
        </p:txBody>
      </p:sp>
      <p:sp>
        <p:nvSpPr>
          <p:cNvPr id="9" name="文本框 8"/>
          <p:cNvSpPr txBox="1"/>
          <p:nvPr/>
        </p:nvSpPr>
        <p:spPr>
          <a:xfrm>
            <a:off x="8321686" y="5256080"/>
            <a:ext cx="2603270" cy="369332"/>
          </a:xfrm>
          <a:prstGeom prst="rect">
            <a:avLst/>
          </a:prstGeom>
          <a:noFill/>
        </p:spPr>
        <p:txBody>
          <a:bodyPr wrap="square" rtlCol="0">
            <a:noAutofit/>
          </a:bodyPr>
          <a:lstStyle/>
          <a:p>
            <a:pPr algn="ctr" fontAlgn="ctr"/>
            <a:r>
              <a:rPr lang="en-US" dirty="0" smtClean="0">
                <a:latin typeface="Huawei Sans" panose="020C0503030203020204" pitchFamily="34" charset="0"/>
              </a:rPr>
              <a:t>12 </a:t>
            </a:r>
            <a:r>
              <a:rPr lang="en-US" dirty="0" err="1" smtClean="0">
                <a:latin typeface="Huawei Sans" panose="020C0503030203020204" pitchFamily="34" charset="0"/>
              </a:rPr>
              <a:t>Gbit</a:t>
            </a:r>
            <a:r>
              <a:rPr lang="en-US" dirty="0" smtClean="0">
                <a:latin typeface="Huawei Sans" panose="020C0503030203020204" pitchFamily="34" charset="0"/>
              </a:rPr>
              <a:t>/s SAS expansion module</a:t>
            </a:r>
            <a:endParaRPr lang="en-US" dirty="0">
              <a:latin typeface="Huawei Sans" panose="020C0503030203020204" pitchFamily="34" charset="0"/>
            </a:endParaRPr>
          </a:p>
        </p:txBody>
      </p:sp>
    </p:spTree>
    <p:extLst>
      <p:ext uri="{BB962C8B-B14F-4D97-AF65-F5344CB8AC3E}">
        <p14:creationId xmlns:p14="http://schemas.microsoft.com/office/powerpoint/2010/main" val="15610724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err="1" smtClean="0">
                <a:latin typeface="Huawei Sans" panose="020C0503030203020204" pitchFamily="34" charset="0"/>
              </a:rPr>
              <a:t>SmartIO</a:t>
            </a:r>
            <a:r>
              <a:rPr lang="en-US" dirty="0" smtClean="0">
                <a:latin typeface="Huawei Sans" panose="020C0503030203020204" pitchFamily="34" charset="0"/>
              </a:rPr>
              <a:t> Interface Modules</a:t>
            </a:r>
            <a:endParaRPr lang="en-US" altLang="zh-CN" dirty="0">
              <a:latin typeface="Huawei Sans" panose="020C0503030203020204" pitchFamily="34" charset="0"/>
            </a:endParaRP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42372" r="30901"/>
          <a:stretch/>
        </p:blipFill>
        <p:spPr>
          <a:xfrm>
            <a:off x="3527611" y="1339355"/>
            <a:ext cx="1004047" cy="4266285"/>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42575" r="30248"/>
          <a:stretch/>
        </p:blipFill>
        <p:spPr>
          <a:xfrm>
            <a:off x="7525872" y="1339355"/>
            <a:ext cx="1021976" cy="4270545"/>
          </a:xfrm>
          <a:prstGeom prst="rect">
            <a:avLst/>
          </a:prstGeom>
        </p:spPr>
      </p:pic>
    </p:spTree>
    <p:extLst>
      <p:ext uri="{BB962C8B-B14F-4D97-AF65-F5344CB8AC3E}">
        <p14:creationId xmlns:p14="http://schemas.microsoft.com/office/powerpoint/2010/main" val="9171413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err="1" smtClean="0">
                <a:latin typeface="Huawei Sans" panose="020C0503030203020204" pitchFamily="34" charset="0"/>
              </a:rPr>
              <a:t>PCIe</a:t>
            </a:r>
            <a:r>
              <a:rPr lang="en-US" dirty="0" smtClean="0">
                <a:latin typeface="Huawei Sans" panose="020C0503030203020204" pitchFamily="34" charset="0"/>
              </a:rPr>
              <a:t> and 56 </a:t>
            </a:r>
            <a:r>
              <a:rPr lang="en-US" dirty="0" err="1" smtClean="0">
                <a:latin typeface="Huawei Sans" panose="020C0503030203020204" pitchFamily="34" charset="0"/>
              </a:rPr>
              <a:t>Gbit</a:t>
            </a:r>
            <a:r>
              <a:rPr lang="en-US" dirty="0" smtClean="0">
                <a:latin typeface="Huawei Sans" panose="020C0503030203020204" pitchFamily="34" charset="0"/>
              </a:rPr>
              <a:t>/s IB Interface Modules</a:t>
            </a:r>
            <a:endParaRPr lang="en-US" altLang="zh-CN" dirty="0">
              <a:latin typeface="Huawei Sans" panose="020C0503030203020204" pitchFamily="34" charset="0"/>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378" y="1257531"/>
            <a:ext cx="2623501" cy="4027904"/>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4365" y="1257531"/>
            <a:ext cx="2727429" cy="3952381"/>
          </a:xfrm>
          <a:prstGeom prst="rect">
            <a:avLst/>
          </a:prstGeom>
        </p:spPr>
      </p:pic>
      <p:sp>
        <p:nvSpPr>
          <p:cNvPr id="5" name="文本框 4"/>
          <p:cNvSpPr txBox="1"/>
          <p:nvPr/>
        </p:nvSpPr>
        <p:spPr>
          <a:xfrm>
            <a:off x="1992831" y="5404973"/>
            <a:ext cx="2504212" cy="369332"/>
          </a:xfrm>
          <a:prstGeom prst="rect">
            <a:avLst/>
          </a:prstGeom>
          <a:noFill/>
        </p:spPr>
        <p:txBody>
          <a:bodyPr wrap="square" rtlCol="0">
            <a:noAutofit/>
          </a:bodyPr>
          <a:lstStyle/>
          <a:p>
            <a:pPr fontAlgn="ctr"/>
            <a:r>
              <a:rPr lang="en-US" dirty="0" err="1" smtClean="0">
                <a:latin typeface="Huawei Sans" panose="020C0503030203020204" pitchFamily="34" charset="0"/>
              </a:rPr>
              <a:t>PCIe</a:t>
            </a:r>
            <a:r>
              <a:rPr lang="en-US" dirty="0" smtClean="0">
                <a:latin typeface="Huawei Sans" panose="020C0503030203020204" pitchFamily="34" charset="0"/>
              </a:rPr>
              <a:t> interface module</a:t>
            </a:r>
            <a:endParaRPr lang="en-US" altLang="zh-CN" b="1" dirty="0">
              <a:latin typeface="Huawei Sans" panose="020C0503030203020204" pitchFamily="34" charset="0"/>
            </a:endParaRPr>
          </a:p>
        </p:txBody>
      </p:sp>
      <p:sp>
        <p:nvSpPr>
          <p:cNvPr id="6" name="文本框 5"/>
          <p:cNvSpPr txBox="1"/>
          <p:nvPr/>
        </p:nvSpPr>
        <p:spPr>
          <a:xfrm>
            <a:off x="6906210" y="5404973"/>
            <a:ext cx="4144083" cy="369332"/>
          </a:xfrm>
          <a:prstGeom prst="rect">
            <a:avLst/>
          </a:prstGeom>
          <a:noFill/>
        </p:spPr>
        <p:txBody>
          <a:bodyPr wrap="square" rtlCol="0">
            <a:noAutofit/>
          </a:bodyPr>
          <a:lstStyle/>
          <a:p>
            <a:pPr fontAlgn="ctr"/>
            <a:r>
              <a:rPr lang="en-US" dirty="0" smtClean="0">
                <a:latin typeface="Huawei Sans" panose="020C0503030203020204" pitchFamily="34" charset="0"/>
              </a:rPr>
              <a:t>56 </a:t>
            </a:r>
            <a:r>
              <a:rPr lang="en-US" dirty="0" err="1" smtClean="0">
                <a:latin typeface="Huawei Sans" panose="020C0503030203020204" pitchFamily="34" charset="0"/>
              </a:rPr>
              <a:t>Gbit</a:t>
            </a:r>
            <a:r>
              <a:rPr lang="en-US" dirty="0" smtClean="0">
                <a:latin typeface="Huawei Sans" panose="020C0503030203020204" pitchFamily="34" charset="0"/>
              </a:rPr>
              <a:t>/s </a:t>
            </a:r>
            <a:r>
              <a:rPr lang="en-US" dirty="0" err="1" smtClean="0">
                <a:latin typeface="Huawei Sans" panose="020C0503030203020204" pitchFamily="34" charset="0"/>
              </a:rPr>
              <a:t>InfiniBand</a:t>
            </a:r>
            <a:r>
              <a:rPr lang="en-US" dirty="0" smtClean="0">
                <a:latin typeface="Huawei Sans" panose="020C0503030203020204" pitchFamily="34" charset="0"/>
              </a:rPr>
              <a:t> interface module</a:t>
            </a:r>
            <a:endParaRPr lang="en-US" altLang="zh-CN" b="1" dirty="0">
              <a:latin typeface="Huawei Sans" panose="020C0503030203020204" pitchFamily="34" charset="0"/>
            </a:endParaRPr>
          </a:p>
        </p:txBody>
      </p:sp>
    </p:spTree>
    <p:extLst>
      <p:ext uri="{BB962C8B-B14F-4D97-AF65-F5344CB8AC3E}">
        <p14:creationId xmlns:p14="http://schemas.microsoft.com/office/powerpoint/2010/main" val="32376262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err="1" smtClean="0">
                <a:latin typeface="Huawei Sans" panose="020C0503030203020204" pitchFamily="34" charset="0"/>
              </a:rPr>
              <a:t>Fibre</a:t>
            </a:r>
            <a:r>
              <a:rPr lang="en-US" dirty="0" smtClean="0">
                <a:latin typeface="Huawei Sans" panose="020C0503030203020204" pitchFamily="34" charset="0"/>
              </a:rPr>
              <a:t> Channel and </a:t>
            </a:r>
            <a:r>
              <a:rPr lang="en-US" dirty="0" err="1" smtClean="0">
                <a:latin typeface="Huawei Sans" panose="020C0503030203020204" pitchFamily="34" charset="0"/>
              </a:rPr>
              <a:t>FCoE</a:t>
            </a:r>
            <a:r>
              <a:rPr lang="en-US" dirty="0" smtClean="0">
                <a:latin typeface="Huawei Sans" panose="020C0503030203020204" pitchFamily="34" charset="0"/>
              </a:rPr>
              <a:t> Interface Modules</a:t>
            </a:r>
            <a:endParaRPr lang="en-US" altLang="zh-CN" dirty="0">
              <a:latin typeface="Huawei Sans" panose="020C0503030203020204" pitchFamily="34" charset="0"/>
            </a:endParaRPr>
          </a:p>
        </p:txBody>
      </p:sp>
      <p:grpSp>
        <p:nvGrpSpPr>
          <p:cNvPr id="16" name="组合 15"/>
          <p:cNvGrpSpPr/>
          <p:nvPr/>
        </p:nvGrpSpPr>
        <p:grpSpPr>
          <a:xfrm>
            <a:off x="1140466" y="1052992"/>
            <a:ext cx="4329233" cy="4442568"/>
            <a:chOff x="760125" y="1464823"/>
            <a:chExt cx="4329233" cy="4442568"/>
          </a:xfrm>
        </p:grpSpPr>
        <p:pic>
          <p:nvPicPr>
            <p:cNvPr id="4" name="图片 3"/>
            <p:cNvPicPr>
              <a:picLocks noChangeAspect="1"/>
            </p:cNvPicPr>
            <p:nvPr/>
          </p:nvPicPr>
          <p:blipFill rotWithShape="1">
            <a:blip r:embed="rId3"/>
            <a:srcRect l="7342" r="6917"/>
            <a:stretch/>
          </p:blipFill>
          <p:spPr>
            <a:xfrm>
              <a:off x="2189747" y="1542435"/>
              <a:ext cx="1696453" cy="4364956"/>
            </a:xfrm>
            <a:prstGeom prst="rect">
              <a:avLst/>
            </a:prstGeom>
          </p:spPr>
        </p:pic>
        <p:sp>
          <p:nvSpPr>
            <p:cNvPr id="5" name="文本框 4"/>
            <p:cNvSpPr txBox="1"/>
            <p:nvPr/>
          </p:nvSpPr>
          <p:spPr>
            <a:xfrm>
              <a:off x="819746" y="1464823"/>
              <a:ext cx="1429622" cy="738664"/>
            </a:xfrm>
            <a:prstGeom prst="rect">
              <a:avLst/>
            </a:prstGeom>
            <a:noFill/>
          </p:spPr>
          <p:txBody>
            <a:bodyPr wrap="square" rtlCol="0">
              <a:noAutofit/>
            </a:bodyPr>
            <a:lstStyle/>
            <a:p>
              <a:pPr algn="ctr" fontAlgn="ctr"/>
              <a:r>
                <a:rPr lang="en-US" sz="1400" dirty="0" smtClean="0">
                  <a:latin typeface="Huawei Sans" panose="020C0503030203020204" pitchFamily="34" charset="0"/>
                </a:rPr>
                <a:t>Power indicator/Hot swap button</a:t>
              </a:r>
              <a:endParaRPr lang="en-US" altLang="zh-CN" sz="1400" dirty="0">
                <a:latin typeface="Huawei Sans" panose="020C0503030203020204" pitchFamily="34" charset="0"/>
              </a:endParaRPr>
            </a:p>
          </p:txBody>
        </p:sp>
        <p:sp>
          <p:nvSpPr>
            <p:cNvPr id="6" name="文本框 5"/>
            <p:cNvSpPr txBox="1"/>
            <p:nvPr/>
          </p:nvSpPr>
          <p:spPr>
            <a:xfrm>
              <a:off x="760125" y="2740190"/>
              <a:ext cx="1429622" cy="523220"/>
            </a:xfrm>
            <a:prstGeom prst="rect">
              <a:avLst/>
            </a:prstGeom>
            <a:noFill/>
          </p:spPr>
          <p:txBody>
            <a:bodyPr wrap="square" rtlCol="0">
              <a:noAutofit/>
            </a:bodyPr>
            <a:lstStyle/>
            <a:p>
              <a:pPr algn="ctr" fontAlgn="ctr"/>
              <a:r>
                <a:rPr lang="en-US" sz="1400" dirty="0" smtClean="0">
                  <a:latin typeface="Huawei Sans" panose="020C0503030203020204" pitchFamily="34" charset="0"/>
                </a:rPr>
                <a:t>16 </a:t>
              </a:r>
              <a:r>
                <a:rPr lang="en-US" sz="1400" dirty="0" err="1" smtClean="0">
                  <a:latin typeface="Huawei Sans" panose="020C0503030203020204" pitchFamily="34" charset="0"/>
                </a:rPr>
                <a:t>Gbit</a:t>
              </a:r>
              <a:r>
                <a:rPr lang="en-US" sz="1400" dirty="0" smtClean="0">
                  <a:latin typeface="Huawei Sans" panose="020C0503030203020204" pitchFamily="34" charset="0"/>
                </a:rPr>
                <a:t>/s </a:t>
              </a:r>
              <a:r>
                <a:rPr lang="en-US" sz="1400" dirty="0" err="1" smtClean="0">
                  <a:latin typeface="Huawei Sans" panose="020C0503030203020204" pitchFamily="34" charset="0"/>
                </a:rPr>
                <a:t>Fibre</a:t>
              </a:r>
              <a:r>
                <a:rPr lang="en-US" sz="1400" dirty="0" smtClean="0">
                  <a:latin typeface="Huawei Sans" panose="020C0503030203020204" pitchFamily="34" charset="0"/>
                </a:rPr>
                <a:t> Channel port</a:t>
              </a:r>
              <a:endParaRPr lang="en-US" altLang="zh-CN" sz="1400" dirty="0">
                <a:latin typeface="Huawei Sans" panose="020C0503030203020204" pitchFamily="34" charset="0"/>
              </a:endParaRPr>
            </a:p>
          </p:txBody>
        </p:sp>
        <p:sp>
          <p:nvSpPr>
            <p:cNvPr id="7" name="文本框 6"/>
            <p:cNvSpPr txBox="1"/>
            <p:nvPr/>
          </p:nvSpPr>
          <p:spPr>
            <a:xfrm>
              <a:off x="879366" y="3993453"/>
              <a:ext cx="1429622" cy="738664"/>
            </a:xfrm>
            <a:prstGeom prst="rect">
              <a:avLst/>
            </a:prstGeom>
            <a:noFill/>
          </p:spPr>
          <p:txBody>
            <a:bodyPr wrap="square" rtlCol="0">
              <a:noAutofit/>
            </a:bodyPr>
            <a:lstStyle/>
            <a:p>
              <a:pPr algn="ctr" fontAlgn="ctr"/>
              <a:r>
                <a:rPr lang="en-US" sz="1400" dirty="0" smtClean="0">
                  <a:latin typeface="Huawei Sans" panose="020C0503030203020204" pitchFamily="34" charset="0"/>
                </a:rPr>
                <a:t>Link/Speed indicator of the port</a:t>
              </a:r>
              <a:endParaRPr lang="en-US" altLang="zh-CN" sz="1400" dirty="0">
                <a:latin typeface="Huawei Sans" panose="020C0503030203020204" pitchFamily="34" charset="0"/>
              </a:endParaRPr>
            </a:p>
          </p:txBody>
        </p:sp>
        <p:sp>
          <p:nvSpPr>
            <p:cNvPr id="8" name="文本框 7"/>
            <p:cNvSpPr txBox="1"/>
            <p:nvPr/>
          </p:nvSpPr>
          <p:spPr>
            <a:xfrm>
              <a:off x="3975170" y="1766367"/>
              <a:ext cx="1114188" cy="307777"/>
            </a:xfrm>
            <a:prstGeom prst="rect">
              <a:avLst/>
            </a:prstGeom>
            <a:noFill/>
          </p:spPr>
          <p:txBody>
            <a:bodyPr wrap="square" rtlCol="0">
              <a:noAutofit/>
            </a:bodyPr>
            <a:lstStyle/>
            <a:p>
              <a:pPr fontAlgn="ctr"/>
              <a:r>
                <a:rPr lang="en-US" sz="1400" dirty="0" smtClean="0">
                  <a:latin typeface="Huawei Sans" panose="020C0503030203020204" pitchFamily="34" charset="0"/>
                </a:rPr>
                <a:t>Handle</a:t>
              </a:r>
              <a:endParaRPr lang="en-US" altLang="zh-CN" sz="1400" dirty="0">
                <a:latin typeface="Huawei Sans" panose="020C0503030203020204" pitchFamily="34" charset="0"/>
              </a:endParaRPr>
            </a:p>
          </p:txBody>
        </p:sp>
      </p:grpSp>
      <p:grpSp>
        <p:nvGrpSpPr>
          <p:cNvPr id="17" name="组合 16"/>
          <p:cNvGrpSpPr/>
          <p:nvPr/>
        </p:nvGrpSpPr>
        <p:grpSpPr>
          <a:xfrm>
            <a:off x="6263491" y="1013948"/>
            <a:ext cx="4801500" cy="4605780"/>
            <a:chOff x="5962402" y="1503391"/>
            <a:chExt cx="4801500" cy="4605780"/>
          </a:xfrm>
        </p:grpSpPr>
        <p:pic>
          <p:nvPicPr>
            <p:cNvPr id="11" name="图片 10"/>
            <p:cNvPicPr>
              <a:picLocks noChangeAspect="1"/>
            </p:cNvPicPr>
            <p:nvPr/>
          </p:nvPicPr>
          <p:blipFill>
            <a:blip r:embed="rId4"/>
            <a:stretch>
              <a:fillRect/>
            </a:stretch>
          </p:blipFill>
          <p:spPr>
            <a:xfrm>
              <a:off x="7482768" y="1542435"/>
              <a:ext cx="2045273" cy="4566736"/>
            </a:xfrm>
            <a:prstGeom prst="rect">
              <a:avLst/>
            </a:prstGeom>
          </p:spPr>
        </p:pic>
        <p:sp>
          <p:nvSpPr>
            <p:cNvPr id="12" name="文本框 11"/>
            <p:cNvSpPr txBox="1"/>
            <p:nvPr/>
          </p:nvSpPr>
          <p:spPr>
            <a:xfrm>
              <a:off x="6171788" y="1503391"/>
              <a:ext cx="1429622" cy="738664"/>
            </a:xfrm>
            <a:prstGeom prst="rect">
              <a:avLst/>
            </a:prstGeom>
            <a:noFill/>
          </p:spPr>
          <p:txBody>
            <a:bodyPr wrap="square" rtlCol="0">
              <a:noAutofit/>
            </a:bodyPr>
            <a:lstStyle/>
            <a:p>
              <a:pPr algn="ctr" fontAlgn="ctr"/>
              <a:r>
                <a:rPr lang="en-US" sz="1400" dirty="0" smtClean="0">
                  <a:latin typeface="Huawei Sans" panose="020C0503030203020204" pitchFamily="34" charset="0"/>
                </a:rPr>
                <a:t>Power indicator/Hot swap button</a:t>
              </a:r>
              <a:endParaRPr lang="en-US" altLang="zh-CN" sz="1400" dirty="0">
                <a:latin typeface="Huawei Sans" panose="020C0503030203020204" pitchFamily="34" charset="0"/>
              </a:endParaRPr>
            </a:p>
          </p:txBody>
        </p:sp>
        <p:sp>
          <p:nvSpPr>
            <p:cNvPr id="13" name="文本框 12"/>
            <p:cNvSpPr txBox="1"/>
            <p:nvPr/>
          </p:nvSpPr>
          <p:spPr>
            <a:xfrm>
              <a:off x="6326209" y="3000139"/>
              <a:ext cx="1307949" cy="523220"/>
            </a:xfrm>
            <a:prstGeom prst="rect">
              <a:avLst/>
            </a:prstGeom>
            <a:noFill/>
          </p:spPr>
          <p:txBody>
            <a:bodyPr wrap="square" rtlCol="0">
              <a:noAutofit/>
            </a:bodyPr>
            <a:lstStyle/>
            <a:p>
              <a:pPr algn="ctr" fontAlgn="ctr"/>
              <a:r>
                <a:rPr lang="en-US" sz="1400" dirty="0" smtClean="0">
                  <a:latin typeface="Huawei Sans" panose="020C0503030203020204" pitchFamily="34" charset="0"/>
                </a:rPr>
                <a:t>10 </a:t>
              </a:r>
              <a:r>
                <a:rPr lang="en-US" sz="1400" dirty="0" err="1" smtClean="0">
                  <a:latin typeface="Huawei Sans" panose="020C0503030203020204" pitchFamily="34" charset="0"/>
                </a:rPr>
                <a:t>Gbit</a:t>
              </a:r>
              <a:r>
                <a:rPr lang="en-US" sz="1400" dirty="0" smtClean="0">
                  <a:latin typeface="Huawei Sans" panose="020C0503030203020204" pitchFamily="34" charset="0"/>
                </a:rPr>
                <a:t>/s </a:t>
              </a:r>
              <a:r>
                <a:rPr lang="en-US" sz="1400" dirty="0" err="1" smtClean="0">
                  <a:latin typeface="Huawei Sans" panose="020C0503030203020204" pitchFamily="34" charset="0"/>
                </a:rPr>
                <a:t>FCoE</a:t>
              </a:r>
              <a:r>
                <a:rPr lang="en-US" sz="1400" dirty="0" smtClean="0">
                  <a:latin typeface="Huawei Sans" panose="020C0503030203020204" pitchFamily="34" charset="0"/>
                </a:rPr>
                <a:t> port</a:t>
              </a:r>
              <a:endParaRPr lang="en-US" altLang="zh-CN" sz="1400" dirty="0">
                <a:latin typeface="Huawei Sans" panose="020C0503030203020204" pitchFamily="34" charset="0"/>
              </a:endParaRPr>
            </a:p>
          </p:txBody>
        </p:sp>
        <p:sp>
          <p:nvSpPr>
            <p:cNvPr id="14" name="文本框 13"/>
            <p:cNvSpPr txBox="1"/>
            <p:nvPr/>
          </p:nvSpPr>
          <p:spPr>
            <a:xfrm>
              <a:off x="5962402" y="4504921"/>
              <a:ext cx="1533362" cy="738664"/>
            </a:xfrm>
            <a:prstGeom prst="rect">
              <a:avLst/>
            </a:prstGeom>
            <a:noFill/>
          </p:spPr>
          <p:txBody>
            <a:bodyPr wrap="square" rtlCol="0">
              <a:noAutofit/>
            </a:bodyPr>
            <a:lstStyle/>
            <a:p>
              <a:pPr algn="ctr" fontAlgn="ctr"/>
              <a:r>
                <a:rPr lang="en-US" sz="1400" dirty="0" smtClean="0">
                  <a:latin typeface="Huawei Sans" panose="020C0503030203020204" pitchFamily="34" charset="0"/>
                </a:rPr>
                <a:t>Link/Speed indicator of a 10 </a:t>
              </a:r>
              <a:r>
                <a:rPr lang="en-US" sz="1400" dirty="0" err="1" smtClean="0">
                  <a:latin typeface="Huawei Sans" panose="020C0503030203020204" pitchFamily="34" charset="0"/>
                </a:rPr>
                <a:t>Gbit</a:t>
              </a:r>
              <a:r>
                <a:rPr lang="en-US" sz="1400" dirty="0" smtClean="0">
                  <a:latin typeface="Huawei Sans" panose="020C0503030203020204" pitchFamily="34" charset="0"/>
                </a:rPr>
                <a:t>/s </a:t>
              </a:r>
              <a:r>
                <a:rPr lang="en-US" sz="1400" dirty="0" err="1" smtClean="0">
                  <a:latin typeface="Huawei Sans" panose="020C0503030203020204" pitchFamily="34" charset="0"/>
                </a:rPr>
                <a:t>FCoE</a:t>
              </a:r>
              <a:r>
                <a:rPr lang="en-US" sz="1400" dirty="0" smtClean="0">
                  <a:latin typeface="Huawei Sans" panose="020C0503030203020204" pitchFamily="34" charset="0"/>
                </a:rPr>
                <a:t> port</a:t>
              </a:r>
              <a:endParaRPr lang="en-US" altLang="zh-CN" sz="1400" dirty="0">
                <a:latin typeface="Huawei Sans" panose="020C0503030203020204" pitchFamily="34" charset="0"/>
              </a:endParaRPr>
            </a:p>
          </p:txBody>
        </p:sp>
        <p:sp>
          <p:nvSpPr>
            <p:cNvPr id="15" name="文本框 14"/>
            <p:cNvSpPr txBox="1"/>
            <p:nvPr/>
          </p:nvSpPr>
          <p:spPr>
            <a:xfrm>
              <a:off x="9649714" y="1766367"/>
              <a:ext cx="1114188" cy="307777"/>
            </a:xfrm>
            <a:prstGeom prst="rect">
              <a:avLst/>
            </a:prstGeom>
            <a:noFill/>
          </p:spPr>
          <p:txBody>
            <a:bodyPr wrap="square" rtlCol="0">
              <a:noAutofit/>
            </a:bodyPr>
            <a:lstStyle/>
            <a:p>
              <a:pPr fontAlgn="ctr"/>
              <a:r>
                <a:rPr lang="en-US" sz="1400" dirty="0" smtClean="0">
                  <a:latin typeface="Huawei Sans" panose="020C0503030203020204" pitchFamily="34" charset="0"/>
                </a:rPr>
                <a:t>Handle</a:t>
              </a:r>
              <a:endParaRPr lang="en-US" altLang="zh-CN" sz="1400" dirty="0">
                <a:latin typeface="Huawei Sans" panose="020C0503030203020204" pitchFamily="34" charset="0"/>
              </a:endParaRPr>
            </a:p>
          </p:txBody>
        </p:sp>
      </p:grpSp>
      <p:sp>
        <p:nvSpPr>
          <p:cNvPr id="18" name="文本框 17"/>
          <p:cNvSpPr txBox="1"/>
          <p:nvPr/>
        </p:nvSpPr>
        <p:spPr>
          <a:xfrm>
            <a:off x="1259707" y="5483629"/>
            <a:ext cx="4527201" cy="369332"/>
          </a:xfrm>
          <a:prstGeom prst="rect">
            <a:avLst/>
          </a:prstGeom>
          <a:noFill/>
        </p:spPr>
        <p:txBody>
          <a:bodyPr wrap="square" rtlCol="0">
            <a:noAutofit/>
          </a:bodyPr>
          <a:lstStyle/>
          <a:p>
            <a:pPr fontAlgn="ctr"/>
            <a:r>
              <a:rPr lang="en-US" dirty="0" smtClean="0">
                <a:latin typeface="Huawei Sans" panose="020C0503030203020204" pitchFamily="34" charset="0"/>
              </a:rPr>
              <a:t>16 </a:t>
            </a:r>
            <a:r>
              <a:rPr lang="en-US" dirty="0" err="1" smtClean="0">
                <a:latin typeface="Huawei Sans" panose="020C0503030203020204" pitchFamily="34" charset="0"/>
              </a:rPr>
              <a:t>Gbit</a:t>
            </a:r>
            <a:r>
              <a:rPr lang="en-US" dirty="0" smtClean="0">
                <a:latin typeface="Huawei Sans" panose="020C0503030203020204" pitchFamily="34" charset="0"/>
              </a:rPr>
              <a:t>/s </a:t>
            </a:r>
            <a:r>
              <a:rPr lang="en-US" dirty="0" err="1" smtClean="0">
                <a:latin typeface="Huawei Sans" panose="020C0503030203020204" pitchFamily="34" charset="0"/>
              </a:rPr>
              <a:t>Fibre</a:t>
            </a:r>
            <a:r>
              <a:rPr lang="en-US" dirty="0" smtClean="0">
                <a:latin typeface="Huawei Sans" panose="020C0503030203020204" pitchFamily="34" charset="0"/>
              </a:rPr>
              <a:t> Channel interface module</a:t>
            </a:r>
            <a:endParaRPr lang="en-US" altLang="zh-CN" b="1" dirty="0">
              <a:latin typeface="Huawei Sans" panose="020C0503030203020204" pitchFamily="34" charset="0"/>
            </a:endParaRPr>
          </a:p>
        </p:txBody>
      </p:sp>
      <p:sp>
        <p:nvSpPr>
          <p:cNvPr id="19" name="文本框 18"/>
          <p:cNvSpPr txBox="1"/>
          <p:nvPr/>
        </p:nvSpPr>
        <p:spPr>
          <a:xfrm>
            <a:off x="6910437" y="5483629"/>
            <a:ext cx="3597460" cy="369332"/>
          </a:xfrm>
          <a:prstGeom prst="rect">
            <a:avLst/>
          </a:prstGeom>
          <a:noFill/>
        </p:spPr>
        <p:txBody>
          <a:bodyPr wrap="square" rtlCol="0">
            <a:noAutofit/>
          </a:bodyPr>
          <a:lstStyle/>
          <a:p>
            <a:pPr fontAlgn="ctr"/>
            <a:r>
              <a:rPr lang="en-US" dirty="0" smtClean="0">
                <a:latin typeface="Huawei Sans" panose="020C0503030203020204" pitchFamily="34" charset="0"/>
              </a:rPr>
              <a:t>10 </a:t>
            </a:r>
            <a:r>
              <a:rPr lang="en-US" dirty="0" err="1" smtClean="0">
                <a:latin typeface="Huawei Sans" panose="020C0503030203020204" pitchFamily="34" charset="0"/>
              </a:rPr>
              <a:t>Gbit</a:t>
            </a:r>
            <a:r>
              <a:rPr lang="en-US" dirty="0" smtClean="0">
                <a:latin typeface="Huawei Sans" panose="020C0503030203020204" pitchFamily="34" charset="0"/>
              </a:rPr>
              <a:t>/s </a:t>
            </a:r>
            <a:r>
              <a:rPr lang="en-US" dirty="0" err="1" smtClean="0">
                <a:latin typeface="Huawei Sans" panose="020C0503030203020204" pitchFamily="34" charset="0"/>
              </a:rPr>
              <a:t>FCoE</a:t>
            </a:r>
            <a:r>
              <a:rPr lang="en-US" dirty="0" smtClean="0">
                <a:latin typeface="Huawei Sans" panose="020C0503030203020204" pitchFamily="34" charset="0"/>
              </a:rPr>
              <a:t> interface module</a:t>
            </a:r>
            <a:endParaRPr lang="en-US" altLang="zh-CN" b="1" dirty="0">
              <a:latin typeface="Huawei Sans" panose="020C0503030203020204" pitchFamily="34" charset="0"/>
            </a:endParaRPr>
          </a:p>
        </p:txBody>
      </p:sp>
    </p:spTree>
    <p:extLst>
      <p:ext uri="{BB962C8B-B14F-4D97-AF65-F5344CB8AC3E}">
        <p14:creationId xmlns:p14="http://schemas.microsoft.com/office/powerpoint/2010/main" val="21794601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en-US" sz="1600" dirty="0" smtClean="0"/>
              <a:t>Which </a:t>
            </a:r>
            <a:r>
              <a:rPr lang="en-US" sz="1600" dirty="0"/>
              <a:t>of the following are SSD types?</a:t>
            </a:r>
            <a:endParaRPr lang="en-US" sz="1600" dirty="0" smtClean="0"/>
          </a:p>
          <a:p>
            <a:pPr lvl="1"/>
            <a:r>
              <a:rPr lang="en-US" sz="1400" dirty="0" smtClean="0"/>
              <a:t>SLC</a:t>
            </a:r>
            <a:endParaRPr lang="en-US" altLang="zh-CN" sz="1400" dirty="0" smtClean="0"/>
          </a:p>
          <a:p>
            <a:pPr lvl="1"/>
            <a:r>
              <a:rPr lang="en-US" sz="1400" dirty="0" smtClean="0"/>
              <a:t>MLC</a:t>
            </a:r>
            <a:endParaRPr lang="en-US" altLang="zh-CN" sz="1400" dirty="0" smtClean="0"/>
          </a:p>
          <a:p>
            <a:pPr lvl="1"/>
            <a:r>
              <a:rPr lang="en-US" sz="1400" dirty="0" smtClean="0"/>
              <a:t>TLC</a:t>
            </a:r>
            <a:endParaRPr lang="en-US" altLang="zh-CN" sz="1400" dirty="0" smtClean="0"/>
          </a:p>
          <a:p>
            <a:pPr lvl="1"/>
            <a:r>
              <a:rPr lang="en-US" sz="1400" dirty="0" smtClean="0"/>
              <a:t>QLC</a:t>
            </a:r>
          </a:p>
          <a:p>
            <a:r>
              <a:rPr lang="en-US" altLang="zh-CN" sz="1600" dirty="0" smtClean="0"/>
              <a:t>Which </a:t>
            </a:r>
            <a:r>
              <a:rPr lang="en-US" altLang="zh-CN" sz="1600" dirty="0"/>
              <a:t>of the following affect HDD performance?</a:t>
            </a:r>
            <a:endParaRPr lang="en-US" altLang="zh-CN" sz="1600" dirty="0" smtClean="0"/>
          </a:p>
          <a:p>
            <a:pPr lvl="1"/>
            <a:r>
              <a:rPr lang="en-US" altLang="zh-CN" sz="1400" dirty="0" smtClean="0"/>
              <a:t>Disk capacity</a:t>
            </a:r>
          </a:p>
          <a:p>
            <a:pPr lvl="1"/>
            <a:r>
              <a:rPr lang="en-US" altLang="zh-CN" sz="1400" dirty="0" smtClean="0"/>
              <a:t>Rotation speed</a:t>
            </a:r>
          </a:p>
          <a:p>
            <a:pPr lvl="1"/>
            <a:r>
              <a:rPr lang="en-US" altLang="zh-CN" sz="1400" dirty="0" smtClean="0"/>
              <a:t>Data transfer rate</a:t>
            </a:r>
          </a:p>
          <a:p>
            <a:pPr lvl="1"/>
            <a:r>
              <a:rPr lang="en-US" altLang="zh-CN" sz="1400" dirty="0" smtClean="0"/>
              <a:t>Average access time</a:t>
            </a:r>
          </a:p>
          <a:p>
            <a:pPr lvl="1"/>
            <a:endParaRPr lang="en-US" altLang="zh-CN" sz="1400" dirty="0" smtClean="0"/>
          </a:p>
        </p:txBody>
      </p:sp>
    </p:spTree>
    <p:extLst>
      <p:ext uri="{BB962C8B-B14F-4D97-AF65-F5344CB8AC3E}">
        <p14:creationId xmlns:p14="http://schemas.microsoft.com/office/powerpoint/2010/main" val="24895799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665515" y="1926770"/>
            <a:ext cx="8860971" cy="3883245"/>
            <a:chOff x="-2953537" y="957556"/>
            <a:chExt cx="6868693" cy="5010766"/>
          </a:xfrm>
        </p:grpSpPr>
        <p:sp>
          <p:nvSpPr>
            <p:cNvPr id="3" name="任意多边形 2"/>
            <p:cNvSpPr/>
            <p:nvPr/>
          </p:nvSpPr>
          <p:spPr>
            <a:xfrm>
              <a:off x="-349141" y="3835361"/>
              <a:ext cx="355358" cy="1862109"/>
            </a:xfrm>
            <a:custGeom>
              <a:avLst/>
              <a:gdLst>
                <a:gd name="connsiteX0" fmla="*/ 0 w 355358"/>
                <a:gd name="connsiteY0" fmla="*/ 0 h 1862109"/>
                <a:gd name="connsiteX1" fmla="*/ 177679 w 355358"/>
                <a:gd name="connsiteY1" fmla="*/ 0 h 1862109"/>
                <a:gd name="connsiteX2" fmla="*/ 177679 w 355358"/>
                <a:gd name="connsiteY2" fmla="*/ 1862109 h 1862109"/>
                <a:gd name="connsiteX3" fmla="*/ 355358 w 355358"/>
                <a:gd name="connsiteY3" fmla="*/ 1862109 h 1862109"/>
              </a:gdLst>
              <a:ahLst/>
              <a:cxnLst>
                <a:cxn ang="0">
                  <a:pos x="connsiteX0" y="connsiteY0"/>
                </a:cxn>
                <a:cxn ang="0">
                  <a:pos x="connsiteX1" y="connsiteY1"/>
                </a:cxn>
                <a:cxn ang="0">
                  <a:pos x="connsiteX2" y="connsiteY2"/>
                </a:cxn>
                <a:cxn ang="0">
                  <a:pos x="connsiteX3" y="connsiteY3"/>
                </a:cxn>
              </a:cxnLst>
              <a:rect l="l" t="t" r="r" b="b"/>
              <a:pathLst>
                <a:path w="355358" h="1862109">
                  <a:moveTo>
                    <a:pt x="0" y="0"/>
                  </a:moveTo>
                  <a:lnTo>
                    <a:pt x="177679" y="0"/>
                  </a:lnTo>
                  <a:lnTo>
                    <a:pt x="177679" y="1862109"/>
                  </a:lnTo>
                  <a:lnTo>
                    <a:pt x="355358" y="1862109"/>
                  </a:lnTo>
                </a:path>
              </a:pathLst>
            </a:custGeom>
            <a:noFill/>
            <a:ln w="19050">
              <a:solidFill>
                <a:srgbClr val="15151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883662" rIns="72000" bIns="883662" numCol="1" spcCol="1270" anchor="ctr" anchorCtr="0">
              <a:noAutofit/>
            </a:bodyPr>
            <a:lstStyle/>
            <a:p>
              <a:pPr lvl="0" algn="ctr" defTabSz="3111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4" name="任意多边形 3"/>
            <p:cNvSpPr/>
            <p:nvPr/>
          </p:nvSpPr>
          <p:spPr>
            <a:xfrm>
              <a:off x="1783008" y="5020340"/>
              <a:ext cx="355358" cy="338565"/>
            </a:xfrm>
            <a:custGeom>
              <a:avLst/>
              <a:gdLst>
                <a:gd name="connsiteX0" fmla="*/ 0 w 355358"/>
                <a:gd name="connsiteY0" fmla="*/ 0 h 338565"/>
                <a:gd name="connsiteX1" fmla="*/ 177679 w 355358"/>
                <a:gd name="connsiteY1" fmla="*/ 0 h 338565"/>
                <a:gd name="connsiteX2" fmla="*/ 177679 w 355358"/>
                <a:gd name="connsiteY2" fmla="*/ 338565 h 338565"/>
                <a:gd name="connsiteX3" fmla="*/ 355358 w 355358"/>
                <a:gd name="connsiteY3" fmla="*/ 338565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0"/>
                  </a:moveTo>
                  <a:lnTo>
                    <a:pt x="177679" y="0"/>
                  </a:lnTo>
                  <a:lnTo>
                    <a:pt x="177679" y="338565"/>
                  </a:lnTo>
                  <a:lnTo>
                    <a:pt x="355358" y="338565"/>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5" name="任意多边形 4"/>
            <p:cNvSpPr/>
            <p:nvPr/>
          </p:nvSpPr>
          <p:spPr>
            <a:xfrm>
              <a:off x="1783008" y="4681775"/>
              <a:ext cx="355358" cy="338565"/>
            </a:xfrm>
            <a:custGeom>
              <a:avLst/>
              <a:gdLst>
                <a:gd name="connsiteX0" fmla="*/ 0 w 355358"/>
                <a:gd name="connsiteY0" fmla="*/ 338565 h 338565"/>
                <a:gd name="connsiteX1" fmla="*/ 177679 w 355358"/>
                <a:gd name="connsiteY1" fmla="*/ 338565 h 338565"/>
                <a:gd name="connsiteX2" fmla="*/ 177679 w 355358"/>
                <a:gd name="connsiteY2" fmla="*/ 0 h 338565"/>
                <a:gd name="connsiteX3" fmla="*/ 355358 w 355358"/>
                <a:gd name="connsiteY3" fmla="*/ 0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338565"/>
                  </a:moveTo>
                  <a:lnTo>
                    <a:pt x="177679" y="338565"/>
                  </a:lnTo>
                  <a:lnTo>
                    <a:pt x="177679" y="0"/>
                  </a:lnTo>
                  <a:lnTo>
                    <a:pt x="355358" y="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8" name="任意多边形 7"/>
            <p:cNvSpPr/>
            <p:nvPr/>
          </p:nvSpPr>
          <p:spPr>
            <a:xfrm>
              <a:off x="1783008" y="3666079"/>
              <a:ext cx="355358" cy="338565"/>
            </a:xfrm>
            <a:custGeom>
              <a:avLst/>
              <a:gdLst>
                <a:gd name="connsiteX0" fmla="*/ 0 w 355358"/>
                <a:gd name="connsiteY0" fmla="*/ 0 h 338565"/>
                <a:gd name="connsiteX1" fmla="*/ 177679 w 355358"/>
                <a:gd name="connsiteY1" fmla="*/ 0 h 338565"/>
                <a:gd name="connsiteX2" fmla="*/ 177679 w 355358"/>
                <a:gd name="connsiteY2" fmla="*/ 338565 h 338565"/>
                <a:gd name="connsiteX3" fmla="*/ 355358 w 355358"/>
                <a:gd name="connsiteY3" fmla="*/ 338565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0"/>
                  </a:moveTo>
                  <a:lnTo>
                    <a:pt x="177679" y="0"/>
                  </a:lnTo>
                  <a:lnTo>
                    <a:pt x="177679" y="338565"/>
                  </a:lnTo>
                  <a:lnTo>
                    <a:pt x="355358" y="338565"/>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9" name="任意多边形 8"/>
            <p:cNvSpPr/>
            <p:nvPr/>
          </p:nvSpPr>
          <p:spPr>
            <a:xfrm>
              <a:off x="1783008" y="3327513"/>
              <a:ext cx="355358" cy="338565"/>
            </a:xfrm>
            <a:custGeom>
              <a:avLst/>
              <a:gdLst>
                <a:gd name="connsiteX0" fmla="*/ 0 w 355358"/>
                <a:gd name="connsiteY0" fmla="*/ 338565 h 338565"/>
                <a:gd name="connsiteX1" fmla="*/ 177679 w 355358"/>
                <a:gd name="connsiteY1" fmla="*/ 338565 h 338565"/>
                <a:gd name="connsiteX2" fmla="*/ 177679 w 355358"/>
                <a:gd name="connsiteY2" fmla="*/ 0 h 338565"/>
                <a:gd name="connsiteX3" fmla="*/ 355358 w 355358"/>
                <a:gd name="connsiteY3" fmla="*/ 0 h 338565"/>
              </a:gdLst>
              <a:ahLst/>
              <a:cxnLst>
                <a:cxn ang="0">
                  <a:pos x="connsiteX0" y="connsiteY0"/>
                </a:cxn>
                <a:cxn ang="0">
                  <a:pos x="connsiteX1" y="connsiteY1"/>
                </a:cxn>
                <a:cxn ang="0">
                  <a:pos x="connsiteX2" y="connsiteY2"/>
                </a:cxn>
                <a:cxn ang="0">
                  <a:pos x="connsiteX3" y="connsiteY3"/>
                </a:cxn>
              </a:cxnLst>
              <a:rect l="l" t="t" r="r" b="b"/>
              <a:pathLst>
                <a:path w="355358" h="338565">
                  <a:moveTo>
                    <a:pt x="0" y="338565"/>
                  </a:moveTo>
                  <a:lnTo>
                    <a:pt x="177679" y="338565"/>
                  </a:lnTo>
                  <a:lnTo>
                    <a:pt x="177679" y="0"/>
                  </a:lnTo>
                  <a:lnTo>
                    <a:pt x="355358" y="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157012" rIns="72000" bIns="157012"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2" name="任意多边形 11"/>
            <p:cNvSpPr/>
            <p:nvPr/>
          </p:nvSpPr>
          <p:spPr>
            <a:xfrm>
              <a:off x="1783008" y="1973252"/>
              <a:ext cx="355358" cy="677130"/>
            </a:xfrm>
            <a:custGeom>
              <a:avLst/>
              <a:gdLst>
                <a:gd name="connsiteX0" fmla="*/ 0 w 355358"/>
                <a:gd name="connsiteY0" fmla="*/ 0 h 677130"/>
                <a:gd name="connsiteX1" fmla="*/ 177679 w 355358"/>
                <a:gd name="connsiteY1" fmla="*/ 0 h 677130"/>
                <a:gd name="connsiteX2" fmla="*/ 177679 w 355358"/>
                <a:gd name="connsiteY2" fmla="*/ 677130 h 677130"/>
                <a:gd name="connsiteX3" fmla="*/ 355358 w 355358"/>
                <a:gd name="connsiteY3" fmla="*/ 677130 h 677130"/>
              </a:gdLst>
              <a:ahLst/>
              <a:cxnLst>
                <a:cxn ang="0">
                  <a:pos x="connsiteX0" y="connsiteY0"/>
                </a:cxn>
                <a:cxn ang="0">
                  <a:pos x="connsiteX1" y="connsiteY1"/>
                </a:cxn>
                <a:cxn ang="0">
                  <a:pos x="connsiteX2" y="connsiteY2"/>
                </a:cxn>
                <a:cxn ang="0">
                  <a:pos x="connsiteX3" y="connsiteY3"/>
                </a:cxn>
              </a:cxnLst>
              <a:rect l="l" t="t" r="r" b="b"/>
              <a:pathLst>
                <a:path w="355358" h="677130">
                  <a:moveTo>
                    <a:pt x="0" y="0"/>
                  </a:moveTo>
                  <a:lnTo>
                    <a:pt x="177679" y="0"/>
                  </a:lnTo>
                  <a:lnTo>
                    <a:pt x="177679" y="677130"/>
                  </a:lnTo>
                  <a:lnTo>
                    <a:pt x="355358" y="67713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319448" rIns="72000" bIns="319447"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4" name="任意多边形 13"/>
            <p:cNvSpPr/>
            <p:nvPr/>
          </p:nvSpPr>
          <p:spPr>
            <a:xfrm>
              <a:off x="1783008" y="1296121"/>
              <a:ext cx="355358" cy="677130"/>
            </a:xfrm>
            <a:custGeom>
              <a:avLst/>
              <a:gdLst>
                <a:gd name="connsiteX0" fmla="*/ 0 w 355358"/>
                <a:gd name="connsiteY0" fmla="*/ 677130 h 677130"/>
                <a:gd name="connsiteX1" fmla="*/ 177679 w 355358"/>
                <a:gd name="connsiteY1" fmla="*/ 677130 h 677130"/>
                <a:gd name="connsiteX2" fmla="*/ 177679 w 355358"/>
                <a:gd name="connsiteY2" fmla="*/ 0 h 677130"/>
                <a:gd name="connsiteX3" fmla="*/ 355358 w 355358"/>
                <a:gd name="connsiteY3" fmla="*/ 0 h 677130"/>
              </a:gdLst>
              <a:ahLst/>
              <a:cxnLst>
                <a:cxn ang="0">
                  <a:pos x="connsiteX0" y="connsiteY0"/>
                </a:cxn>
                <a:cxn ang="0">
                  <a:pos x="connsiteX1" y="connsiteY1"/>
                </a:cxn>
                <a:cxn ang="0">
                  <a:pos x="connsiteX2" y="connsiteY2"/>
                </a:cxn>
                <a:cxn ang="0">
                  <a:pos x="connsiteX3" y="connsiteY3"/>
                </a:cxn>
              </a:cxnLst>
              <a:rect l="l" t="t" r="r" b="b"/>
              <a:pathLst>
                <a:path w="355358" h="677130">
                  <a:moveTo>
                    <a:pt x="0" y="677130"/>
                  </a:moveTo>
                  <a:lnTo>
                    <a:pt x="177679" y="677130"/>
                  </a:lnTo>
                  <a:lnTo>
                    <a:pt x="177679" y="0"/>
                  </a:lnTo>
                  <a:lnTo>
                    <a:pt x="355358" y="0"/>
                  </a:lnTo>
                </a:path>
              </a:pathLst>
            </a:custGeom>
            <a:noFill/>
            <a:ln w="19050">
              <a:solidFill>
                <a:srgbClr val="151515"/>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319448" rIns="72000" bIns="319447" numCol="1" spcCol="1270" anchor="ctr" anchorCtr="0">
              <a:noAutofit/>
            </a:bodyPr>
            <a:lstStyle/>
            <a:p>
              <a:pPr lvl="0" algn="ctr" defTabSz="2222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5" name="任意多边形 14"/>
            <p:cNvSpPr/>
            <p:nvPr/>
          </p:nvSpPr>
          <p:spPr>
            <a:xfrm>
              <a:off x="-349141" y="1973252"/>
              <a:ext cx="355358" cy="1862109"/>
            </a:xfrm>
            <a:custGeom>
              <a:avLst/>
              <a:gdLst>
                <a:gd name="connsiteX0" fmla="*/ 0 w 355358"/>
                <a:gd name="connsiteY0" fmla="*/ 1862109 h 1862109"/>
                <a:gd name="connsiteX1" fmla="*/ 177679 w 355358"/>
                <a:gd name="connsiteY1" fmla="*/ 1862109 h 1862109"/>
                <a:gd name="connsiteX2" fmla="*/ 177679 w 355358"/>
                <a:gd name="connsiteY2" fmla="*/ 0 h 1862109"/>
                <a:gd name="connsiteX3" fmla="*/ 355358 w 355358"/>
                <a:gd name="connsiteY3" fmla="*/ 0 h 1862109"/>
              </a:gdLst>
              <a:ahLst/>
              <a:cxnLst>
                <a:cxn ang="0">
                  <a:pos x="connsiteX0" y="connsiteY0"/>
                </a:cxn>
                <a:cxn ang="0">
                  <a:pos x="connsiteX1" y="connsiteY1"/>
                </a:cxn>
                <a:cxn ang="0">
                  <a:pos x="connsiteX2" y="connsiteY2"/>
                </a:cxn>
                <a:cxn ang="0">
                  <a:pos x="connsiteX3" y="connsiteY3"/>
                </a:cxn>
              </a:cxnLst>
              <a:rect l="l" t="t" r="r" b="b"/>
              <a:pathLst>
                <a:path w="355358" h="1862109">
                  <a:moveTo>
                    <a:pt x="0" y="1862109"/>
                  </a:moveTo>
                  <a:lnTo>
                    <a:pt x="177679" y="1862109"/>
                  </a:lnTo>
                  <a:lnTo>
                    <a:pt x="177679" y="0"/>
                  </a:lnTo>
                  <a:lnTo>
                    <a:pt x="355358" y="0"/>
                  </a:lnTo>
                </a:path>
              </a:pathLst>
            </a:custGeom>
            <a:noFill/>
            <a:ln w="19050">
              <a:solidFill>
                <a:srgbClr val="15151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72000" tIns="883662" rIns="72000" bIns="883662" numCol="1" spcCol="1270" anchor="ctr" anchorCtr="0">
              <a:noAutofit/>
            </a:bodyPr>
            <a:lstStyle/>
            <a:p>
              <a:pPr lvl="0" algn="ctr" defTabSz="311150">
                <a:spcBef>
                  <a:spcPct val="0"/>
                </a:spcBef>
                <a:spcAft>
                  <a:spcPct val="35000"/>
                </a:spcAft>
              </a:pPr>
              <a:endParaRPr lang="zh-CN" altLang="en-US" sz="1400" kern="1200">
                <a:solidFill>
                  <a:schemeClr val="tx1"/>
                </a:solidFill>
                <a:latin typeface="Huawei Sans" panose="020C0503030203020204" pitchFamily="34" charset="0"/>
                <a:cs typeface="Huawei Sans" panose="020C0503030203020204" pitchFamily="34" charset="0"/>
              </a:endParaRPr>
            </a:p>
          </p:txBody>
        </p:sp>
        <p:sp>
          <p:nvSpPr>
            <p:cNvPr id="16" name="任意多边形 15"/>
            <p:cNvSpPr/>
            <p:nvPr/>
          </p:nvSpPr>
          <p:spPr>
            <a:xfrm rot="16200000">
              <a:off x="-1903545" y="2533163"/>
              <a:ext cx="504412" cy="2604396"/>
            </a:xfrm>
            <a:custGeom>
              <a:avLst/>
              <a:gdLst>
                <a:gd name="connsiteX0" fmla="*/ 0 w 504412"/>
                <a:gd name="connsiteY0" fmla="*/ 0 h 2604396"/>
                <a:gd name="connsiteX1" fmla="*/ 504412 w 504412"/>
                <a:gd name="connsiteY1" fmla="*/ 0 h 2604396"/>
                <a:gd name="connsiteX2" fmla="*/ 504412 w 504412"/>
                <a:gd name="connsiteY2" fmla="*/ 2604396 h 2604396"/>
                <a:gd name="connsiteX3" fmla="*/ 0 w 504412"/>
                <a:gd name="connsiteY3" fmla="*/ 2604396 h 2604396"/>
                <a:gd name="connsiteX4" fmla="*/ 0 w 504412"/>
                <a:gd name="connsiteY4" fmla="*/ 0 h 2604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412" h="2604396">
                  <a:moveTo>
                    <a:pt x="0" y="0"/>
                  </a:moveTo>
                  <a:lnTo>
                    <a:pt x="504412" y="0"/>
                  </a:lnTo>
                  <a:lnTo>
                    <a:pt x="504412" y="2604396"/>
                  </a:lnTo>
                  <a:lnTo>
                    <a:pt x="0" y="2604396"/>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vert" wrap="square" lIns="72000" tIns="10795" rIns="72000" bIns="10795" numCol="1" spcCol="1270" anchor="ctr" anchorCtr="0">
              <a:noAutofit/>
            </a:bodyPr>
            <a:lstStyle/>
            <a:p>
              <a:pPr lvl="0" algn="ctr" defTabSz="755650">
                <a:spcBef>
                  <a:spcPct val="0"/>
                </a:spcBef>
                <a:spcAft>
                  <a:spcPct val="35000"/>
                </a:spcAft>
              </a:pPr>
              <a:r>
                <a:rPr sz="1400" kern="1200" dirty="0">
                  <a:solidFill>
                    <a:schemeClr val="tx1"/>
                  </a:solidFill>
                  <a:latin typeface="Huawei Sans" panose="020C0503030203020204" pitchFamily="34" charset="0"/>
                  <a:cs typeface="Huawei Sans" panose="020C0503030203020204" pitchFamily="34" charset="0"/>
                </a:rPr>
                <a:t>Intelligent storage components</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17" name="任意多边形 16"/>
            <p:cNvSpPr/>
            <p:nvPr/>
          </p:nvSpPr>
          <p:spPr>
            <a:xfrm>
              <a:off x="6217" y="1702400"/>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Controller enclosure</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21" name="任意多边形 20"/>
            <p:cNvSpPr/>
            <p:nvPr/>
          </p:nvSpPr>
          <p:spPr>
            <a:xfrm>
              <a:off x="6217" y="2379530"/>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Disk enclosure</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22" name="任意多边形 21"/>
            <p:cNvSpPr/>
            <p:nvPr/>
          </p:nvSpPr>
          <p:spPr>
            <a:xfrm>
              <a:off x="6217" y="3395226"/>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dirty="0">
                  <a:solidFill>
                    <a:schemeClr val="tx1"/>
                  </a:solidFill>
                  <a:latin typeface="Huawei Sans" panose="020C0503030203020204" pitchFamily="34" charset="0"/>
                  <a:cs typeface="Huawei Sans" panose="020C0503030203020204" pitchFamily="34" charset="0"/>
                </a:rPr>
                <a:t>Expansion module</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25" name="任意多边形 24"/>
            <p:cNvSpPr/>
            <p:nvPr/>
          </p:nvSpPr>
          <p:spPr>
            <a:xfrm>
              <a:off x="6217" y="4749488"/>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Disk</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26" name="任意多边形 25"/>
            <p:cNvSpPr/>
            <p:nvPr/>
          </p:nvSpPr>
          <p:spPr>
            <a:xfrm>
              <a:off x="2138366" y="4410922"/>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HDD</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27" name="任意多边形 26"/>
            <p:cNvSpPr/>
            <p:nvPr/>
          </p:nvSpPr>
          <p:spPr>
            <a:xfrm>
              <a:off x="2138366" y="5088053"/>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SSD</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28" name="任意多边形 27"/>
            <p:cNvSpPr/>
            <p:nvPr/>
          </p:nvSpPr>
          <p:spPr>
            <a:xfrm>
              <a:off x="6217" y="5426618"/>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Interface module</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29" name="任意多边形 28"/>
            <p:cNvSpPr/>
            <p:nvPr/>
          </p:nvSpPr>
          <p:spPr>
            <a:xfrm>
              <a:off x="2138366" y="957556"/>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dirty="0">
                  <a:solidFill>
                    <a:schemeClr val="tx1"/>
                  </a:solidFill>
                  <a:latin typeface="Huawei Sans" panose="020C0503030203020204" pitchFamily="34" charset="0"/>
                  <a:cs typeface="Huawei Sans" panose="020C0503030203020204" pitchFamily="34" charset="0"/>
                </a:rPr>
                <a:t>Controller</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30" name="任意多边形 29"/>
            <p:cNvSpPr/>
            <p:nvPr/>
          </p:nvSpPr>
          <p:spPr>
            <a:xfrm>
              <a:off x="2138366" y="1634687"/>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dirty="0">
                  <a:solidFill>
                    <a:schemeClr val="tx1"/>
                  </a:solidFill>
                  <a:latin typeface="Huawei Sans" panose="020C0503030203020204" pitchFamily="34" charset="0"/>
                  <a:cs typeface="Huawei Sans" panose="020C0503030203020204" pitchFamily="34" charset="0"/>
                </a:rPr>
                <a:t>Coffer disk</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31" name="任意多边形 30"/>
            <p:cNvSpPr/>
            <p:nvPr/>
          </p:nvSpPr>
          <p:spPr>
            <a:xfrm>
              <a:off x="2138366" y="2311817"/>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BBU</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32" name="任意多边形 31"/>
            <p:cNvSpPr/>
            <p:nvPr/>
          </p:nvSpPr>
          <p:spPr>
            <a:xfrm>
              <a:off x="2138366" y="2988948"/>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a:solidFill>
                    <a:schemeClr val="tx1"/>
                  </a:solidFill>
                  <a:latin typeface="Huawei Sans" panose="020C0503030203020204" pitchFamily="34" charset="0"/>
                  <a:cs typeface="Huawei Sans" panose="020C0503030203020204" pitchFamily="34" charset="0"/>
                </a:rPr>
                <a:t>Expansion module</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sp>
          <p:nvSpPr>
            <p:cNvPr id="33" name="任意多边形 32"/>
            <p:cNvSpPr/>
            <p:nvPr/>
          </p:nvSpPr>
          <p:spPr>
            <a:xfrm>
              <a:off x="2138366" y="3666079"/>
              <a:ext cx="1776790" cy="541704"/>
            </a:xfrm>
            <a:custGeom>
              <a:avLst/>
              <a:gdLst>
                <a:gd name="connsiteX0" fmla="*/ 0 w 1776790"/>
                <a:gd name="connsiteY0" fmla="*/ 0 h 541704"/>
                <a:gd name="connsiteX1" fmla="*/ 1776790 w 1776790"/>
                <a:gd name="connsiteY1" fmla="*/ 0 h 541704"/>
                <a:gd name="connsiteX2" fmla="*/ 1776790 w 1776790"/>
                <a:gd name="connsiteY2" fmla="*/ 541704 h 541704"/>
                <a:gd name="connsiteX3" fmla="*/ 0 w 1776790"/>
                <a:gd name="connsiteY3" fmla="*/ 541704 h 541704"/>
                <a:gd name="connsiteX4" fmla="*/ 0 w 1776790"/>
                <a:gd name="connsiteY4" fmla="*/ 0 h 541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6790" h="541704">
                  <a:moveTo>
                    <a:pt x="0" y="0"/>
                  </a:moveTo>
                  <a:lnTo>
                    <a:pt x="1776790" y="0"/>
                  </a:lnTo>
                  <a:lnTo>
                    <a:pt x="1776790" y="541704"/>
                  </a:lnTo>
                  <a:lnTo>
                    <a:pt x="0" y="541704"/>
                  </a:lnTo>
                  <a:lnTo>
                    <a:pt x="0" y="0"/>
                  </a:lnTo>
                  <a:close/>
                </a:path>
              </a:pathLst>
            </a:custGeom>
            <a:noFill/>
            <a:ln w="19050">
              <a:solidFill>
                <a:srgbClr val="15151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10795" rIns="72000" bIns="10795" numCol="1" spcCol="1270" anchor="ctr" anchorCtr="0">
              <a:noAutofit/>
            </a:bodyPr>
            <a:lstStyle/>
            <a:p>
              <a:pPr lvl="0" algn="ctr" defTabSz="755650">
                <a:spcBef>
                  <a:spcPct val="0"/>
                </a:spcBef>
                <a:spcAft>
                  <a:spcPct val="35000"/>
                </a:spcAft>
              </a:pPr>
              <a:r>
                <a:rPr sz="1400" kern="1200" dirty="0">
                  <a:solidFill>
                    <a:schemeClr val="tx1"/>
                  </a:solidFill>
                  <a:latin typeface="Huawei Sans" panose="020C0503030203020204" pitchFamily="34" charset="0"/>
                  <a:cs typeface="Huawei Sans" panose="020C0503030203020204" pitchFamily="34" charset="0"/>
                </a:rPr>
                <a:t>Device </a:t>
              </a:r>
              <a:r>
                <a:rPr sz="1400" kern="1200" dirty="0" smtClean="0">
                  <a:solidFill>
                    <a:schemeClr val="tx1"/>
                  </a:solidFill>
                  <a:latin typeface="Huawei Sans" panose="020C0503030203020204" pitchFamily="34" charset="0"/>
                  <a:cs typeface="Huawei Sans" panose="020C0503030203020204" pitchFamily="34" charset="0"/>
                </a:rPr>
                <a:t>cable</a:t>
              </a:r>
              <a:endParaRPr lang="zh-CN" altLang="en-US" sz="1400" kern="1200" dirty="0">
                <a:solidFill>
                  <a:schemeClr val="tx1"/>
                </a:solidFill>
                <a:latin typeface="Huawei Sans" panose="020C0503030203020204" pitchFamily="34" charset="0"/>
                <a:cs typeface="Huawei Sans" panose="020C0503030203020204" pitchFamily="34" charset="0"/>
              </a:endParaRPr>
            </a:p>
          </p:txBody>
        </p:sp>
      </p:grpSp>
    </p:spTree>
    <p:extLst>
      <p:ext uri="{BB962C8B-B14F-4D97-AF65-F5344CB8AC3E}">
        <p14:creationId xmlns:p14="http://schemas.microsoft.com/office/powerpoint/2010/main" val="130580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smtClean="0">
                <a:latin typeface="Huawei Sans" panose="020C0503030203020204" pitchFamily="34" charset="0"/>
              </a:rPr>
              <a:t>Controller Enclosure</a:t>
            </a:r>
            <a:endParaRPr lang="en-US" altLang="zh-CN" dirty="0">
              <a:latin typeface="Huawei Sans" panose="020C0503030203020204" pitchFamily="34" charset="0"/>
            </a:endParaRPr>
          </a:p>
        </p:txBody>
      </p:sp>
      <p:sp>
        <p:nvSpPr>
          <p:cNvPr id="22" name="文本占位符 21"/>
          <p:cNvSpPr>
            <a:spLocks noGrp="1"/>
          </p:cNvSpPr>
          <p:nvPr>
            <p:ph type="body" sz="quarter" idx="10"/>
          </p:nvPr>
        </p:nvSpPr>
        <p:spPr/>
        <p:txBody>
          <a:bodyPr wrap="square">
            <a:noAutofit/>
          </a:bodyPr>
          <a:lstStyle/>
          <a:p>
            <a:r>
              <a:rPr lang="en-US" sz="2000" dirty="0" smtClean="0"/>
              <a:t>The </a:t>
            </a:r>
            <a:r>
              <a:rPr lang="en-US" sz="2000" dirty="0"/>
              <a:t>controller enclosure uses a modular design with a system </a:t>
            </a:r>
            <a:r>
              <a:rPr lang="en-US" sz="2000" dirty="0" err="1"/>
              <a:t>subrack</a:t>
            </a:r>
            <a:r>
              <a:rPr lang="en-US" sz="2000" dirty="0"/>
              <a:t>, controllers (with built-in fan modules), BBUs, power modules, management modules, and interface modules.</a:t>
            </a:r>
            <a:endParaRPr lang="en-US" sz="2000" dirty="0" smtClean="0">
              <a:latin typeface="Huawei Sans" panose="020C0503030203020204" pitchFamily="34" charset="0"/>
            </a:endParaRPr>
          </a:p>
          <a:p>
            <a:endParaRPr lang="en-US" altLang="zh-CN" sz="2000" dirty="0">
              <a:latin typeface="Huawei Sans" panose="020C0503030203020204" pitchFamily="34" charset="0"/>
            </a:endParaRPr>
          </a:p>
        </p:txBody>
      </p:sp>
      <p:grpSp>
        <p:nvGrpSpPr>
          <p:cNvPr id="5" name="组合 4"/>
          <p:cNvGrpSpPr/>
          <p:nvPr/>
        </p:nvGrpSpPr>
        <p:grpSpPr>
          <a:xfrm>
            <a:off x="2523066" y="2201333"/>
            <a:ext cx="6646332" cy="3726224"/>
            <a:chOff x="2961432" y="2122443"/>
            <a:chExt cx="6767492" cy="4095477"/>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2629" t="4775" r="2916" b="3887"/>
            <a:stretch/>
          </p:blipFill>
          <p:spPr>
            <a:xfrm>
              <a:off x="2961432" y="2367815"/>
              <a:ext cx="6112042" cy="3850105"/>
            </a:xfrm>
            <a:prstGeom prst="rect">
              <a:avLst/>
            </a:prstGeom>
          </p:spPr>
        </p:pic>
        <p:sp>
          <p:nvSpPr>
            <p:cNvPr id="15" name="文本框 14"/>
            <p:cNvSpPr txBox="1"/>
            <p:nvPr/>
          </p:nvSpPr>
          <p:spPr>
            <a:xfrm>
              <a:off x="3772049" y="4781729"/>
              <a:ext cx="1035698" cy="316906"/>
            </a:xfrm>
            <a:prstGeom prst="rect">
              <a:avLst/>
            </a:prstGeom>
            <a:solidFill>
              <a:schemeClr val="bg1"/>
            </a:solidFill>
            <a:ln w="12700">
              <a:solidFill>
                <a:srgbClr val="C00000"/>
              </a:solidFill>
            </a:ln>
          </p:spPr>
          <p:txBody>
            <a:bodyPr wrap="square" rtlCol="0">
              <a:noAutofit/>
            </a:bodyPr>
            <a:lstStyle/>
            <a:p>
              <a:pPr algn="ctr" fontAlgn="ctr"/>
              <a:r>
                <a:rPr lang="en-US" sz="1400" dirty="0" smtClean="0">
                  <a:latin typeface="Huawei Sans" panose="020C0503030203020204" pitchFamily="34" charset="0"/>
                </a:rPr>
                <a:t>Controller</a:t>
              </a:r>
              <a:endParaRPr lang="en-US" altLang="zh-CN" sz="1400" dirty="0">
                <a:latin typeface="Huawei Sans" panose="020C0503030203020204" pitchFamily="34" charset="0"/>
              </a:endParaRPr>
            </a:p>
          </p:txBody>
        </p:sp>
        <p:sp>
          <p:nvSpPr>
            <p:cNvPr id="16" name="文本框 15"/>
            <p:cNvSpPr txBox="1"/>
            <p:nvPr/>
          </p:nvSpPr>
          <p:spPr>
            <a:xfrm>
              <a:off x="6004871" y="3459552"/>
              <a:ext cx="1550776" cy="307776"/>
            </a:xfrm>
            <a:prstGeom prst="rect">
              <a:avLst/>
            </a:prstGeom>
            <a:solidFill>
              <a:schemeClr val="bg1"/>
            </a:solidFill>
            <a:ln w="12700">
              <a:solidFill>
                <a:srgbClr val="C00000"/>
              </a:solidFill>
            </a:ln>
          </p:spPr>
          <p:txBody>
            <a:bodyPr wrap="square" rtlCol="0">
              <a:noAutofit/>
            </a:bodyPr>
            <a:lstStyle/>
            <a:p>
              <a:pPr fontAlgn="ctr"/>
              <a:r>
                <a:rPr lang="en-US" sz="1400" dirty="0" smtClean="0">
                  <a:latin typeface="Huawei Sans" panose="020C0503030203020204" pitchFamily="34" charset="0"/>
                </a:rPr>
                <a:t>System </a:t>
              </a:r>
              <a:r>
                <a:rPr lang="en-US" altLang="zh-CN" sz="1400" dirty="0" err="1">
                  <a:latin typeface="Huawei Sans" panose="020C0503030203020204" pitchFamily="34" charset="0"/>
                </a:rPr>
                <a:t>S</a:t>
              </a:r>
              <a:r>
                <a:rPr lang="en-US" sz="1400" dirty="0" err="1" smtClean="0">
                  <a:latin typeface="Huawei Sans" panose="020C0503030203020204" pitchFamily="34" charset="0"/>
                </a:rPr>
                <a:t>ubrack</a:t>
              </a:r>
              <a:endParaRPr lang="en-US" altLang="zh-CN" sz="1400" dirty="0">
                <a:latin typeface="Huawei Sans" panose="020C0503030203020204" pitchFamily="34" charset="0"/>
              </a:endParaRPr>
            </a:p>
          </p:txBody>
        </p:sp>
        <p:sp>
          <p:nvSpPr>
            <p:cNvPr id="20" name="文本框 19"/>
            <p:cNvSpPr txBox="1"/>
            <p:nvPr/>
          </p:nvSpPr>
          <p:spPr>
            <a:xfrm>
              <a:off x="8409542" y="2122443"/>
              <a:ext cx="1319382" cy="546615"/>
            </a:xfrm>
            <a:prstGeom prst="rect">
              <a:avLst/>
            </a:prstGeom>
            <a:solidFill>
              <a:schemeClr val="bg1"/>
            </a:solidFill>
            <a:ln w="12700">
              <a:solidFill>
                <a:srgbClr val="C00000"/>
              </a:solidFill>
            </a:ln>
          </p:spPr>
          <p:txBody>
            <a:bodyPr wrap="square" rtlCol="0">
              <a:noAutofit/>
            </a:bodyPr>
            <a:lstStyle/>
            <a:p>
              <a:pPr algn="ctr" fontAlgn="ctr"/>
              <a:r>
                <a:rPr lang="en-US" sz="1400" dirty="0" smtClean="0">
                  <a:latin typeface="Huawei Sans" panose="020C0503030203020204" pitchFamily="34" charset="0"/>
                </a:rPr>
                <a:t>Management Module</a:t>
              </a:r>
              <a:endParaRPr lang="en-US" altLang="zh-CN" sz="1400" dirty="0">
                <a:latin typeface="Huawei Sans" panose="020C0503030203020204" pitchFamily="34" charset="0"/>
              </a:endParaRPr>
            </a:p>
          </p:txBody>
        </p:sp>
        <p:cxnSp>
          <p:nvCxnSpPr>
            <p:cNvPr id="21" name="直接连接符 20"/>
            <p:cNvCxnSpPr/>
            <p:nvPr/>
          </p:nvCxnSpPr>
          <p:spPr>
            <a:xfrm>
              <a:off x="7849674" y="2487441"/>
              <a:ext cx="55986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7860019" y="2731049"/>
              <a:ext cx="1136119" cy="527153"/>
            </a:xfrm>
            <a:prstGeom prst="rect">
              <a:avLst/>
            </a:prstGeom>
            <a:solidFill>
              <a:schemeClr val="bg1"/>
            </a:solidFill>
            <a:ln w="12700">
              <a:solidFill>
                <a:srgbClr val="C00000"/>
              </a:solidFill>
            </a:ln>
          </p:spPr>
          <p:txBody>
            <a:bodyPr wrap="square" rtlCol="0">
              <a:noAutofit/>
            </a:bodyPr>
            <a:lstStyle/>
            <a:p>
              <a:pPr algn="ctr" fontAlgn="ctr"/>
              <a:r>
                <a:rPr lang="en-US" sz="1400" dirty="0" smtClean="0">
                  <a:latin typeface="Huawei Sans" panose="020C0503030203020204" pitchFamily="34" charset="0"/>
                </a:rPr>
                <a:t>Interface </a:t>
              </a:r>
              <a:r>
                <a:rPr lang="en-US" altLang="zh-CN" sz="1400" dirty="0" smtClean="0">
                  <a:latin typeface="Huawei Sans" panose="020C0503030203020204" pitchFamily="34" charset="0"/>
                </a:rPr>
                <a:t>M</a:t>
              </a:r>
              <a:r>
                <a:rPr lang="en-US" sz="1400" dirty="0" smtClean="0">
                  <a:latin typeface="Huawei Sans" panose="020C0503030203020204" pitchFamily="34" charset="0"/>
                </a:rPr>
                <a:t>odule</a:t>
              </a:r>
              <a:endParaRPr lang="en-US" altLang="zh-CN" sz="1400" dirty="0">
                <a:latin typeface="Huawei Sans" panose="020C0503030203020204" pitchFamily="34" charset="0"/>
              </a:endParaRPr>
            </a:p>
          </p:txBody>
        </p:sp>
        <p:sp>
          <p:nvSpPr>
            <p:cNvPr id="24" name="文本框 23"/>
            <p:cNvSpPr txBox="1"/>
            <p:nvPr/>
          </p:nvSpPr>
          <p:spPr>
            <a:xfrm>
              <a:off x="6123458" y="2360087"/>
              <a:ext cx="1432189" cy="307776"/>
            </a:xfrm>
            <a:prstGeom prst="rect">
              <a:avLst/>
            </a:prstGeom>
            <a:solidFill>
              <a:schemeClr val="bg1"/>
            </a:solidFill>
            <a:ln w="12700">
              <a:solidFill>
                <a:srgbClr val="C00000"/>
              </a:solidFill>
            </a:ln>
          </p:spPr>
          <p:txBody>
            <a:bodyPr wrap="square" rtlCol="0">
              <a:noAutofit/>
            </a:bodyPr>
            <a:lstStyle/>
            <a:p>
              <a:pPr fontAlgn="ctr"/>
              <a:r>
                <a:rPr lang="en-US" sz="1400" dirty="0" smtClean="0">
                  <a:latin typeface="Huawei Sans" panose="020C0503030203020204" pitchFamily="34" charset="0"/>
                </a:rPr>
                <a:t>Power </a:t>
              </a:r>
              <a:r>
                <a:rPr lang="en-US" altLang="zh-CN" sz="1400" dirty="0" smtClean="0">
                  <a:latin typeface="Huawei Sans" panose="020C0503030203020204" pitchFamily="34" charset="0"/>
                </a:rPr>
                <a:t>M</a:t>
              </a:r>
              <a:r>
                <a:rPr lang="en-US" sz="1400" dirty="0" smtClean="0">
                  <a:latin typeface="Huawei Sans" panose="020C0503030203020204" pitchFamily="34" charset="0"/>
                </a:rPr>
                <a:t>odule</a:t>
              </a:r>
              <a:endParaRPr lang="en-US" altLang="zh-CN" sz="1400" dirty="0">
                <a:latin typeface="Huawei Sans" panose="020C0503030203020204" pitchFamily="34" charset="0"/>
              </a:endParaRPr>
            </a:p>
          </p:txBody>
        </p:sp>
      </p:grpSp>
    </p:spTree>
    <p:extLst>
      <p:ext uri="{BB962C8B-B14F-4D97-AF65-F5344CB8AC3E}">
        <p14:creationId xmlns:p14="http://schemas.microsoft.com/office/powerpoint/2010/main" val="34618499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2C3E1400-CBB3-4C18-9B3A-F07CE69B01B7}"/>
              </a:ext>
            </a:extLst>
          </p:cNvPr>
          <p:cNvGrpSpPr/>
          <p:nvPr/>
        </p:nvGrpSpPr>
        <p:grpSpPr>
          <a:xfrm>
            <a:off x="3507383" y="1948181"/>
            <a:ext cx="5177235" cy="2520000"/>
            <a:chOff x="3427015" y="1948181"/>
            <a:chExt cx="5177235" cy="2520000"/>
          </a:xfrm>
        </p:grpSpPr>
        <p:pic>
          <p:nvPicPr>
            <p:cNvPr id="16" name="图片 15">
              <a:extLst>
                <a:ext uri="{FF2B5EF4-FFF2-40B4-BE49-F238E27FC236}">
                  <a16:creationId xmlns:a16="http://schemas.microsoft.com/office/drawing/2014/main" xmlns="" id="{5AA13BF6-30FC-4CE7-92A8-F7EDBB270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15" y="1948181"/>
              <a:ext cx="2520000" cy="2520000"/>
            </a:xfrm>
            <a:prstGeom prst="rect">
              <a:avLst/>
            </a:prstGeom>
          </p:spPr>
        </p:pic>
        <p:pic>
          <p:nvPicPr>
            <p:cNvPr id="17" name="图片 16">
              <a:extLst>
                <a:ext uri="{FF2B5EF4-FFF2-40B4-BE49-F238E27FC236}">
                  <a16:creationId xmlns:a16="http://schemas.microsoft.com/office/drawing/2014/main" xmlns="" id="{E1BB73AF-7917-463E-9DE8-FD69630FB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250" y="1948181"/>
              <a:ext cx="2520000" cy="2520000"/>
            </a:xfrm>
            <a:prstGeom prst="rect">
              <a:avLst/>
            </a:prstGeom>
          </p:spPr>
        </p:pic>
        <p:sp>
          <p:nvSpPr>
            <p:cNvPr id="18" name="矩形 17">
              <a:extLst>
                <a:ext uri="{FF2B5EF4-FFF2-40B4-BE49-F238E27FC236}">
                  <a16:creationId xmlns:a16="http://schemas.microsoft.com/office/drawing/2014/main" xmlns="" id="{9BABD157-ECCC-4194-ADE5-234A95F2A814}"/>
                </a:ext>
              </a:extLst>
            </p:cNvPr>
            <p:cNvSpPr/>
            <p:nvPr/>
          </p:nvSpPr>
          <p:spPr>
            <a:xfrm>
              <a:off x="6727330" y="4090181"/>
              <a:ext cx="1343749" cy="276999"/>
            </a:xfrm>
            <a:prstGeom prst="rect">
              <a:avLst/>
            </a:prstGeom>
            <a:noFill/>
            <a:ln>
              <a:noFill/>
            </a:ln>
          </p:spPr>
          <p:txBody>
            <a:bodyPr wrap="square">
              <a:noAutofit/>
            </a:bodyPr>
            <a:lstStyle/>
            <a:p>
              <a:pPr algn="ctr" fontAlgn="ctr"/>
              <a:r>
                <a:rPr lang="en-US" sz="1200" b="1" dirty="0" smtClean="0">
                  <a:solidFill>
                    <a:srgbClr val="000000"/>
                  </a:solidFill>
                  <a:latin typeface="Huawei Sans" panose="020C0503030203020204" pitchFamily="34" charset="0"/>
                  <a:ea typeface="微软雅黑" panose="020B0503020204020204" pitchFamily="34" charset="-122"/>
                  <a:cs typeface="Huawei Sans" panose="020C0503030203020204" pitchFamily="34" charset="0"/>
                </a:rPr>
                <a:t>Huawei Enterprise Service App</a:t>
              </a:r>
              <a:endParaRPr lang="en-US" sz="1200" b="1" dirty="0">
                <a:solidFill>
                  <a:srgbClr val="000000"/>
                </a:solidFill>
                <a:latin typeface="Huawei Sans" panose="020C0503030203020204" pitchFamily="34" charset="0"/>
                <a:ea typeface="微软雅黑" panose="020B0503020204020204" pitchFamily="34" charset="-122"/>
                <a:cs typeface="Huawei Sans" panose="020C0503030203020204" pitchFamily="34" charset="0"/>
              </a:endParaRPr>
            </a:p>
          </p:txBody>
        </p:sp>
        <p:sp>
          <p:nvSpPr>
            <p:cNvPr id="19" name="矩形 18">
              <a:extLst>
                <a:ext uri="{FF2B5EF4-FFF2-40B4-BE49-F238E27FC236}">
                  <a16:creationId xmlns:a16="http://schemas.microsoft.com/office/drawing/2014/main" xmlns="" id="{67A1AE1E-23DA-48D1-87C9-D26402CBE0DC}"/>
                </a:ext>
              </a:extLst>
            </p:cNvPr>
            <p:cNvSpPr/>
            <p:nvPr/>
          </p:nvSpPr>
          <p:spPr>
            <a:xfrm>
              <a:off x="3968431" y="4090181"/>
              <a:ext cx="1450161" cy="276999"/>
            </a:xfrm>
            <a:prstGeom prst="rect">
              <a:avLst/>
            </a:prstGeom>
            <a:noFill/>
            <a:ln>
              <a:noFill/>
            </a:ln>
          </p:spPr>
          <p:txBody>
            <a:bodyPr wrap="square">
              <a:noAutofit/>
            </a:bodyPr>
            <a:lstStyle/>
            <a:p>
              <a:pPr algn="ctr" fontAlgn="ctr"/>
              <a:r>
                <a:rPr lang="en-US" sz="1200" b="1" dirty="0" smtClean="0">
                  <a:solidFill>
                    <a:srgbClr val="000000"/>
                  </a:solidFill>
                  <a:latin typeface="Huawei Sans" panose="020C0503030203020204" pitchFamily="34" charset="0"/>
                  <a:ea typeface="微软雅黑" panose="020B0503020204020204" pitchFamily="34" charset="-122"/>
                  <a:cs typeface="Huawei Sans" panose="020C0503030203020204" pitchFamily="34" charset="0"/>
                </a:rPr>
                <a:t>Enterprise Technical Support App</a:t>
              </a:r>
              <a:endParaRPr lang="en-US" sz="1200" b="1" dirty="0">
                <a:solidFill>
                  <a:srgbClr val="000000"/>
                </a:solidFill>
                <a:latin typeface="Huawei Sans" panose="020C0503030203020204" pitchFamily="34" charset="0"/>
                <a:ea typeface="微软雅黑" panose="020B0503020204020204" pitchFamily="34" charset="-122"/>
                <a:cs typeface="Huawei Sans" panose="020C0503030203020204" pitchFamily="34" charset="0"/>
              </a:endParaRPr>
            </a:p>
          </p:txBody>
        </p:sp>
        <p:pic>
          <p:nvPicPr>
            <p:cNvPr id="22" name="图片 21" descr="屏幕剪辑">
              <a:extLst>
                <a:ext uri="{FF2B5EF4-FFF2-40B4-BE49-F238E27FC236}">
                  <a16:creationId xmlns:a16="http://schemas.microsoft.com/office/drawing/2014/main" xmlns="" id="{94EF2E64-506C-4AE2-B3EF-9ED9B3DC0D23}"/>
                </a:ext>
              </a:extLst>
            </p:cNvPr>
            <p:cNvPicPr/>
            <p:nvPr/>
          </p:nvPicPr>
          <p:blipFill>
            <a:blip r:embed="rId5">
              <a:extLst>
                <a:ext uri="{28A0092B-C50C-407E-A947-70E740481C1C}">
                  <a14:useLocalDpi xmlns:a14="http://schemas.microsoft.com/office/drawing/2010/main" val="0"/>
                </a:ext>
              </a:extLst>
            </a:blip>
            <a:stretch>
              <a:fillRect/>
            </a:stretch>
          </p:blipFill>
          <p:spPr>
            <a:xfrm>
              <a:off x="6480333" y="2326181"/>
              <a:ext cx="1764000" cy="1764000"/>
            </a:xfrm>
            <a:prstGeom prst="rect">
              <a:avLst/>
            </a:prstGeom>
          </p:spPr>
        </p:pic>
        <p:pic>
          <p:nvPicPr>
            <p:cNvPr id="23" name="图片 22" descr="屏幕剪辑">
              <a:extLst>
                <a:ext uri="{FF2B5EF4-FFF2-40B4-BE49-F238E27FC236}">
                  <a16:creationId xmlns:a16="http://schemas.microsoft.com/office/drawing/2014/main" xmlns="" id="{A89346DD-A6D1-4AE8-8F9F-E314DE086161}"/>
                </a:ext>
              </a:extLst>
            </p:cNvPr>
            <p:cNvPicPr/>
            <p:nvPr/>
          </p:nvPicPr>
          <p:blipFill>
            <a:blip r:embed="rId6">
              <a:extLst>
                <a:ext uri="{28A0092B-C50C-407E-A947-70E740481C1C}">
                  <a14:useLocalDpi xmlns:a14="http://schemas.microsoft.com/office/drawing/2010/main" val="0"/>
                </a:ext>
              </a:extLst>
            </a:blip>
            <a:stretch>
              <a:fillRect/>
            </a:stretch>
          </p:blipFill>
          <p:spPr>
            <a:xfrm>
              <a:off x="3805015" y="2326181"/>
              <a:ext cx="1764000" cy="1764000"/>
            </a:xfrm>
            <a:prstGeom prst="rect">
              <a:avLst/>
            </a:prstGeom>
          </p:spPr>
        </p:pic>
      </p:grpSp>
    </p:spTree>
    <p:extLst>
      <p:ext uri="{BB962C8B-B14F-4D97-AF65-F5344CB8AC3E}">
        <p14:creationId xmlns:p14="http://schemas.microsoft.com/office/powerpoint/2010/main" val="280102649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lstStyle/>
          <a:p>
            <a:pPr algn="l"/>
            <a:r>
              <a:rPr lang="en-US" altLang="zh-CN" dirty="0">
                <a:ea typeface="微软雅黑" panose="020B0503020204020204" pitchFamily="34" charset="-122"/>
              </a:rPr>
              <a:t>Huawei official websites</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Enterprise business: </a:t>
            </a:r>
            <a:r>
              <a:rPr lang="en-US" altLang="zh-CN" dirty="0">
                <a:latin typeface="Huawei Sans" panose="020C0503030203020204" pitchFamily="34" charset="0"/>
                <a:ea typeface="微软雅黑" panose="020B0503020204020204" pitchFamily="34" charset="-122"/>
                <a:cs typeface="Huawei Sans" panose="020C0503030203020204" pitchFamily="34" charset="0"/>
                <a:hlinkClick r:id="rId3"/>
              </a:rPr>
              <a:t>https://e.huawei.com/en/</a:t>
            </a:r>
            <a:endParaRPr lang="en-US" altLang="zh-CN" dirty="0">
              <a:latin typeface="Huawei Sans" panose="020C0503030203020204" pitchFamily="34" charset="0"/>
              <a:ea typeface="微软雅黑" panose="020B0503020204020204" pitchFamily="34" charset="-122"/>
              <a:cs typeface="Huawei Sans" panose="020C0503030203020204" pitchFamily="34" charset="0"/>
            </a:endParaRP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Technical support: </a:t>
            </a:r>
            <a:r>
              <a:rPr lang="en-US" altLang="zh-CN" dirty="0">
                <a:latin typeface="Huawei Sans" panose="020C0503030203020204" pitchFamily="34" charset="0"/>
                <a:ea typeface="微软雅黑" panose="020B0503020204020204" pitchFamily="34" charset="-122"/>
                <a:cs typeface="Huawei Sans" panose="020C0503030203020204" pitchFamily="34" charset="0"/>
                <a:hlinkClick r:id="rId4"/>
              </a:rPr>
              <a:t>https://support.huawei.com/enterprise/en/index.html</a:t>
            </a:r>
            <a:r>
              <a:rPr lang="en-US" altLang="zh-CN" dirty="0">
                <a:latin typeface="Huawei Sans" panose="020C0503030203020204" pitchFamily="34" charset="0"/>
                <a:ea typeface="微软雅黑" panose="020B0503020204020204" pitchFamily="34" charset="-122"/>
                <a:cs typeface="Huawei Sans" panose="020C0503030203020204" pitchFamily="34" charset="0"/>
              </a:rPr>
              <a:t> </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Online learning: </a:t>
            </a:r>
            <a:r>
              <a:rPr lang="en-US" altLang="zh-CN" dirty="0">
                <a:latin typeface="Huawei Sans" panose="020C0503030203020204" pitchFamily="34" charset="0"/>
                <a:ea typeface="微软雅黑" panose="020B0503020204020204" pitchFamily="34" charset="-122"/>
                <a:cs typeface="Huawei Sans" panose="020C0503030203020204" pitchFamily="34" charset="0"/>
                <a:hlinkClick r:id="rId5"/>
              </a:rPr>
              <a:t>https://www.huawei.com/en/learning</a:t>
            </a:r>
            <a:endParaRPr lang="en-US" altLang="zh-CN" dirty="0">
              <a:latin typeface="Huawei Sans" panose="020C0503030203020204" pitchFamily="34" charset="0"/>
              <a:ea typeface="微软雅黑" panose="020B0503020204020204" pitchFamily="34" charset="-122"/>
              <a:cs typeface="Huawei Sans" panose="020C0503030203020204" pitchFamily="34" charset="0"/>
            </a:endParaRPr>
          </a:p>
          <a:p>
            <a:r>
              <a:rPr lang="en-US" altLang="zh-CN" dirty="0">
                <a:ea typeface="微软雅黑" panose="020B0503020204020204" pitchFamily="34" charset="-122"/>
              </a:rPr>
              <a:t>Popular tools</a:t>
            </a:r>
          </a:p>
          <a:p>
            <a:pPr lvl="1"/>
            <a:r>
              <a:rPr lang="en-US" altLang="zh-CN" dirty="0" err="1">
                <a:latin typeface="Huawei Sans" panose="020C0503030203020204" pitchFamily="34" charset="0"/>
                <a:ea typeface="微软雅黑" panose="020B0503020204020204" pitchFamily="34" charset="-122"/>
                <a:cs typeface="Huawei Sans" panose="020C0503030203020204" pitchFamily="34" charset="0"/>
              </a:rPr>
              <a:t>HedEx</a:t>
            </a:r>
            <a:r>
              <a:rPr lang="en-US" altLang="zh-CN" dirty="0">
                <a:latin typeface="Huawei Sans" panose="020C0503030203020204" pitchFamily="34" charset="0"/>
                <a:ea typeface="微软雅黑" panose="020B0503020204020204" pitchFamily="34" charset="-122"/>
                <a:cs typeface="Huawei Sans" panose="020C0503030203020204" pitchFamily="34" charset="0"/>
              </a:rPr>
              <a:t> Lite</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Network Document Tool Center</a:t>
            </a:r>
          </a:p>
          <a:p>
            <a:pPr lvl="1"/>
            <a:r>
              <a:rPr lang="en-US" altLang="zh-CN" dirty="0">
                <a:latin typeface="Huawei Sans" panose="020C0503030203020204" pitchFamily="34" charset="0"/>
                <a:ea typeface="微软雅黑" panose="020B0503020204020204" pitchFamily="34" charset="-122"/>
                <a:cs typeface="Huawei Sans" panose="020C0503030203020204" pitchFamily="34" charset="0"/>
              </a:rPr>
              <a:t>Information Query Assistant</a:t>
            </a:r>
          </a:p>
          <a:p>
            <a:endParaRPr lang="zh-CN" altLang="en-US" dirty="0"/>
          </a:p>
        </p:txBody>
      </p:sp>
    </p:spTree>
    <p:extLst>
      <p:ext uri="{BB962C8B-B14F-4D97-AF65-F5344CB8AC3E}">
        <p14:creationId xmlns:p14="http://schemas.microsoft.com/office/powerpoint/2010/main" val="299634353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6846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wrap="square">
            <a:noAutofit/>
          </a:bodyPr>
          <a:lstStyle/>
          <a:p>
            <a:r>
              <a:rPr lang="en-US" dirty="0"/>
              <a:t>Controller Enclosure: Front View</a:t>
            </a:r>
            <a:endParaRPr lang="en-US" altLang="zh-CN" dirty="0">
              <a:latin typeface="Huawei Sans" panose="020C0503030203020204" pitchFamily="34" charset="0"/>
            </a:endParaRPr>
          </a:p>
        </p:txBody>
      </p:sp>
      <p:pic>
        <p:nvPicPr>
          <p:cNvPr id="5" name="图片 4"/>
          <p:cNvPicPr>
            <a:picLocks noChangeAspect="1"/>
          </p:cNvPicPr>
          <p:nvPr/>
        </p:nvPicPr>
        <p:blipFill>
          <a:blip r:embed="rId3"/>
          <a:stretch>
            <a:fillRect/>
          </a:stretch>
        </p:blipFill>
        <p:spPr>
          <a:xfrm>
            <a:off x="1281545" y="1647995"/>
            <a:ext cx="4486874" cy="858668"/>
          </a:xfrm>
          <a:prstGeom prst="rect">
            <a:avLst/>
          </a:prstGeom>
        </p:spPr>
      </p:pic>
      <p:sp>
        <p:nvSpPr>
          <p:cNvPr id="6" name="文本框 5"/>
          <p:cNvSpPr txBox="1"/>
          <p:nvPr/>
        </p:nvSpPr>
        <p:spPr>
          <a:xfrm>
            <a:off x="666966" y="2564936"/>
            <a:ext cx="6282474" cy="369332"/>
          </a:xfrm>
          <a:prstGeom prst="rect">
            <a:avLst/>
          </a:prstGeom>
          <a:noFill/>
        </p:spPr>
        <p:txBody>
          <a:bodyPr wrap="square" rtlCol="0">
            <a:noAutofit/>
          </a:bodyPr>
          <a:lstStyle/>
          <a:p>
            <a:pPr fontAlgn="ctr"/>
            <a:r>
              <a:rPr lang="en-US" dirty="0" smtClean="0">
                <a:latin typeface="Huawei Sans" panose="020C0503030203020204" pitchFamily="34" charset="0"/>
              </a:rPr>
              <a:t>2U controller enclosure (disk and controller integration)</a:t>
            </a:r>
            <a:endParaRPr lang="en-US" altLang="zh-CN" dirty="0">
              <a:latin typeface="Huawei Sans" panose="020C0503030203020204" pitchFamily="34" charset="0"/>
            </a:endParaRPr>
          </a:p>
        </p:txBody>
      </p:sp>
      <p:grpSp>
        <p:nvGrpSpPr>
          <p:cNvPr id="8" name="组合 7"/>
          <p:cNvGrpSpPr/>
          <p:nvPr/>
        </p:nvGrpSpPr>
        <p:grpSpPr>
          <a:xfrm>
            <a:off x="7237932" y="1152398"/>
            <a:ext cx="4031606" cy="4213180"/>
            <a:chOff x="3791744" y="2716439"/>
            <a:chExt cx="4031606" cy="4213180"/>
          </a:xfrm>
        </p:grpSpPr>
        <p:graphicFrame>
          <p:nvGraphicFramePr>
            <p:cNvPr id="9" name="内容占位符 5"/>
            <p:cNvGraphicFramePr>
              <a:graphicFrameLocks/>
            </p:cNvGraphicFramePr>
            <p:nvPr>
              <p:extLst/>
            </p:nvPr>
          </p:nvGraphicFramePr>
          <p:xfrm>
            <a:off x="3791744" y="2716439"/>
            <a:ext cx="4031606" cy="4213180"/>
          </p:xfrm>
          <a:graphic>
            <a:graphicData uri="http://schemas.openxmlformats.org/drawingml/2006/table">
              <a:tbl>
                <a:tblPr firstRow="1" bandRow="1"/>
                <a:tblGrid>
                  <a:gridCol w="950235"/>
                  <a:gridCol w="3081371"/>
                </a:tblGrid>
                <a:tr h="381765">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dirty="0">
                            <a:solidFill>
                              <a:schemeClr val="tx1"/>
                            </a:solidFill>
                            <a:latin typeface="Huawei Sans" panose="020C0503030203020204" pitchFamily="34" charset="0"/>
                          </a:rPr>
                          <a:t>Icon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lvl1pPr marL="0" algn="l" defTabSz="914400" rtl="0" eaLnBrk="1" latinLnBrk="0" hangingPunct="1">
                          <a:defRPr sz="1800" b="1" kern="1200">
                            <a:solidFill>
                              <a:schemeClr val="dk1"/>
                            </a:solidFill>
                            <a:latin typeface="Arial"/>
                          </a:defRPr>
                        </a:lvl1pPr>
                        <a:lvl2pPr marL="457200" algn="l" defTabSz="914400" rtl="0" eaLnBrk="1" latinLnBrk="0" hangingPunct="1">
                          <a:defRPr sz="1800" b="1" kern="1200">
                            <a:solidFill>
                              <a:schemeClr val="dk1"/>
                            </a:solidFill>
                            <a:latin typeface="Arial"/>
                          </a:defRPr>
                        </a:lvl2pPr>
                        <a:lvl3pPr marL="914400" algn="l" defTabSz="914400" rtl="0" eaLnBrk="1" latinLnBrk="0" hangingPunct="1">
                          <a:defRPr sz="1800" b="1" kern="1200">
                            <a:solidFill>
                              <a:schemeClr val="dk1"/>
                            </a:solidFill>
                            <a:latin typeface="Arial"/>
                          </a:defRPr>
                        </a:lvl3pPr>
                        <a:lvl4pPr marL="1371600" algn="l" defTabSz="914400" rtl="0" eaLnBrk="1" latinLnBrk="0" hangingPunct="1">
                          <a:defRPr sz="1800" b="1" kern="1200">
                            <a:solidFill>
                              <a:schemeClr val="dk1"/>
                            </a:solidFill>
                            <a:latin typeface="Arial"/>
                          </a:defRPr>
                        </a:lvl4pPr>
                        <a:lvl5pPr marL="1828800" algn="l" defTabSz="914400" rtl="0" eaLnBrk="1" latinLnBrk="0" hangingPunct="1">
                          <a:defRPr sz="1800" b="1" kern="1200">
                            <a:solidFill>
                              <a:schemeClr val="dk1"/>
                            </a:solidFill>
                            <a:latin typeface="Arial"/>
                          </a:defRPr>
                        </a:lvl5pPr>
                        <a:lvl6pPr marL="2286000" algn="l" defTabSz="914400" rtl="0" eaLnBrk="1" latinLnBrk="0" hangingPunct="1">
                          <a:defRPr sz="1800" b="1" kern="1200">
                            <a:solidFill>
                              <a:schemeClr val="dk1"/>
                            </a:solidFill>
                            <a:latin typeface="Arial"/>
                          </a:defRPr>
                        </a:lvl6pPr>
                        <a:lvl7pPr marL="2743200" algn="l" defTabSz="914400" rtl="0" eaLnBrk="1" latinLnBrk="0" hangingPunct="1">
                          <a:defRPr sz="1800" b="1" kern="1200">
                            <a:solidFill>
                              <a:schemeClr val="dk1"/>
                            </a:solidFill>
                            <a:latin typeface="Arial"/>
                          </a:defRPr>
                        </a:lvl7pPr>
                        <a:lvl8pPr marL="3200400" algn="l" defTabSz="914400" rtl="0" eaLnBrk="1" latinLnBrk="0" hangingPunct="1">
                          <a:defRPr sz="1800" b="1" kern="1200">
                            <a:solidFill>
                              <a:schemeClr val="dk1"/>
                            </a:solidFill>
                            <a:latin typeface="Arial"/>
                          </a:defRPr>
                        </a:lvl8pPr>
                        <a:lvl9pPr marL="3657600" algn="l" defTabSz="914400" rtl="0" eaLnBrk="1" latinLnBrk="0" hangingPunct="1">
                          <a:defRPr sz="1800" b="1" kern="1200">
                            <a:solidFill>
                              <a:schemeClr val="dk1"/>
                            </a:solidFill>
                            <a:latin typeface="Arial"/>
                          </a:defRPr>
                        </a:lvl9pPr>
                      </a:lstStyle>
                      <a:p>
                        <a:pPr>
                          <a:lnSpc>
                            <a:spcPct val="100000"/>
                          </a:lnSpc>
                        </a:pPr>
                        <a:r>
                          <a:rPr sz="1400">
                            <a:solidFill>
                              <a:schemeClr val="tx1"/>
                            </a:solidFill>
                            <a:latin typeface="Huawei Sans" panose="020C0503030203020204" pitchFamily="34" charset="0"/>
                          </a:rPr>
                          <a:t>Description</a:t>
                        </a:r>
                        <a:endParaRPr lang="zh-CN" altLang="en-US" sz="1400" dirty="0">
                          <a:solidFill>
                            <a:schemeClr val="tx1"/>
                          </a:solidFill>
                          <a:latin typeface="Huawei Sans" panose="020C0503030203020204" pitchFamily="34" charset="0"/>
                          <a:ea typeface="+mn-ea"/>
                          <a:cs typeface="Huawei Sans" panose="020C0503030203020204" pitchFamily="34" charset="0"/>
                        </a:endParaRPr>
                      </a:p>
                    </a:txBody>
                    <a:tcPr marL="121920" marR="121920" marT="60960" marB="60960" anchor="ctr" anchorCtr="1">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81263">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Enclosure ID indicator</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Enclosure location indicator</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Blinking blue: The controller enclosure is being located.</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Off: The controller enclosure is not located.</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27318">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Enclosure alarm indicator</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Steady amber: An alarm is reported by the controller enclosure.</a:t>
                        </a:r>
                        <a:endParaRPr lang="en-US" altLang="zh-CN" sz="1400" dirty="0" smtClean="0">
                          <a:latin typeface="Huawei Sans" panose="020C0503030203020204" pitchFamily="34" charset="0"/>
                          <a:ea typeface="+mn-ea"/>
                          <a:cs typeface="Huawei Sans" panose="020C0503030203020204" pitchFamily="34" charset="0"/>
                        </a:endParaRPr>
                      </a:p>
                      <a:p>
                        <a:pPr marL="228600" indent="-228600">
                          <a:lnSpc>
                            <a:spcPct val="100000"/>
                          </a:lnSpc>
                          <a:buFont typeface="+mj-lt"/>
                          <a:buAutoNum type="arabicPeriod"/>
                        </a:pPr>
                        <a:r>
                          <a:rPr sz="1400" dirty="0">
                            <a:latin typeface="Huawei Sans" panose="020C0503030203020204" pitchFamily="34" charset="0"/>
                          </a:rPr>
                          <a:t>Off: The controller enclosure is working properly.</a:t>
                        </a: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935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endParaRPr lang="zh-CN" altLang="en-US" sz="1400" dirty="0">
                          <a:latin typeface="Huawei Sans" panose="020C0503030203020204" pitchFamily="34" charset="0"/>
                          <a:ea typeface="+mn-ea"/>
                          <a:cs typeface="Huawei Sans" panose="020C0503030203020204" pitchFamily="34" charset="0"/>
                        </a:endParaRPr>
                      </a:p>
                    </a:txBody>
                    <a:tcPr marL="121920" marR="121920" marT="60960" marB="6096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nSpc>
                            <a:spcPct val="100000"/>
                          </a:lnSpc>
                        </a:pPr>
                        <a:r>
                          <a:rPr sz="1400" dirty="0">
                            <a:latin typeface="Huawei Sans" panose="020C0503030203020204" pitchFamily="34" charset="0"/>
                          </a:rPr>
                          <a:t>Power indicator/Power button</a:t>
                        </a:r>
                        <a:endParaRPr lang="en-US" altLang="zh-CN" sz="1400" dirty="0" smtClean="0">
                          <a:latin typeface="Huawei Sans" panose="020C0503030203020204" pitchFamily="34" charset="0"/>
                          <a:ea typeface="+mn-ea"/>
                          <a:cs typeface="Huawei Sans" panose="020C0503030203020204" pitchFamily="34" charset="0"/>
                        </a:endParaRPr>
                      </a:p>
                    </a:txBody>
                    <a:tcPr marL="121920" marR="121920" marT="60960" marB="6096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pic>
          <p:nvPicPr>
            <p:cNvPr id="10" name="Picture 3"/>
            <p:cNvPicPr>
              <a:picLocks noChangeAspect="1" noChangeArrowheads="1"/>
            </p:cNvPicPr>
            <p:nvPr/>
          </p:nvPicPr>
          <p:blipFill>
            <a:blip r:embed="rId4" cstate="print"/>
            <a:srcRect/>
            <a:stretch>
              <a:fillRect/>
            </a:stretch>
          </p:blipFill>
          <p:spPr bwMode="auto">
            <a:xfrm>
              <a:off x="3971764" y="3144650"/>
              <a:ext cx="607220" cy="398483"/>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3941678" y="6364731"/>
              <a:ext cx="654565" cy="420347"/>
            </a:xfrm>
            <a:prstGeom prst="rect">
              <a:avLst/>
            </a:prstGeom>
            <a:noFill/>
            <a:ln w="9525">
              <a:noFill/>
              <a:miter lim="800000"/>
              <a:headEnd/>
              <a:tailEnd/>
            </a:ln>
          </p:spPr>
        </p:pic>
        <p:pic>
          <p:nvPicPr>
            <p:cNvPr id="12" name="Picture 7"/>
            <p:cNvPicPr>
              <a:picLocks noChangeAspect="1" noChangeArrowheads="1"/>
            </p:cNvPicPr>
            <p:nvPr/>
          </p:nvPicPr>
          <p:blipFill>
            <a:blip r:embed="rId6" cstate="print"/>
            <a:srcRect/>
            <a:stretch>
              <a:fillRect/>
            </a:stretch>
          </p:blipFill>
          <p:spPr bwMode="auto">
            <a:xfrm>
              <a:off x="3987713" y="3887223"/>
              <a:ext cx="550143" cy="453712"/>
            </a:xfrm>
            <a:prstGeom prst="rect">
              <a:avLst/>
            </a:prstGeom>
            <a:noFill/>
            <a:ln w="9525">
              <a:noFill/>
              <a:miter lim="800000"/>
              <a:headEnd/>
              <a:tailEnd/>
            </a:ln>
          </p:spPr>
        </p:pic>
        <p:pic>
          <p:nvPicPr>
            <p:cNvPr id="13" name="图片 12"/>
            <p:cNvPicPr>
              <a:picLocks noChangeAspect="1"/>
            </p:cNvPicPr>
            <p:nvPr/>
          </p:nvPicPr>
          <p:blipFill>
            <a:blip r:embed="rId7"/>
            <a:stretch>
              <a:fillRect/>
            </a:stretch>
          </p:blipFill>
          <p:spPr>
            <a:xfrm>
              <a:off x="3983274" y="5104221"/>
              <a:ext cx="584200" cy="281040"/>
            </a:xfrm>
            <a:prstGeom prst="rect">
              <a:avLst/>
            </a:prstGeom>
          </p:spPr>
        </p:pic>
      </p:grpSp>
      <p:pic>
        <p:nvPicPr>
          <p:cNvPr id="14" name="图片 13"/>
          <p:cNvPicPr>
            <a:picLocks noChangeAspect="1"/>
          </p:cNvPicPr>
          <p:nvPr/>
        </p:nvPicPr>
        <p:blipFill>
          <a:blip r:embed="rId8"/>
          <a:stretch>
            <a:fillRect/>
          </a:stretch>
        </p:blipFill>
        <p:spPr>
          <a:xfrm>
            <a:off x="1369615" y="3238248"/>
            <a:ext cx="4398804" cy="1529474"/>
          </a:xfrm>
          <a:prstGeom prst="rect">
            <a:avLst/>
          </a:prstGeom>
          <a:noFill/>
          <a:ln>
            <a:noFill/>
          </a:ln>
        </p:spPr>
      </p:pic>
      <p:sp>
        <p:nvSpPr>
          <p:cNvPr id="15" name="文本框 14"/>
          <p:cNvSpPr txBox="1"/>
          <p:nvPr/>
        </p:nvSpPr>
        <p:spPr>
          <a:xfrm>
            <a:off x="666966" y="4919694"/>
            <a:ext cx="6109365" cy="369332"/>
          </a:xfrm>
          <a:prstGeom prst="rect">
            <a:avLst/>
          </a:prstGeom>
          <a:noFill/>
        </p:spPr>
        <p:txBody>
          <a:bodyPr wrap="square" rtlCol="0">
            <a:noAutofit/>
          </a:bodyPr>
          <a:lstStyle/>
          <a:p>
            <a:pPr fontAlgn="ctr"/>
            <a:r>
              <a:rPr lang="en-US" dirty="0" smtClean="0">
                <a:latin typeface="Huawei Sans" panose="020C0503030203020204" pitchFamily="34" charset="0"/>
              </a:rPr>
              <a:t>4U controller enclosure (disk and controller separation)</a:t>
            </a:r>
            <a:endParaRPr lang="en-US" altLang="zh-CN" dirty="0">
              <a:latin typeface="Huawei Sans" panose="020C0503030203020204" pitchFamily="34" charset="0"/>
            </a:endParaRPr>
          </a:p>
        </p:txBody>
      </p:sp>
      <p:sp>
        <p:nvSpPr>
          <p:cNvPr id="3" name="文本框 2"/>
          <p:cNvSpPr txBox="1"/>
          <p:nvPr/>
        </p:nvSpPr>
        <p:spPr>
          <a:xfrm>
            <a:off x="666966" y="5716631"/>
            <a:ext cx="7241085" cy="369332"/>
          </a:xfrm>
          <a:prstGeom prst="rect">
            <a:avLst/>
          </a:prstGeom>
          <a:noFill/>
        </p:spPr>
        <p:txBody>
          <a:bodyPr wrap="square" rtlCol="0">
            <a:noAutofit/>
          </a:bodyPr>
          <a:lstStyle/>
          <a:p>
            <a:pPr fontAlgn="ctr"/>
            <a:r>
              <a:rPr lang="en-US" dirty="0" smtClean="0">
                <a:latin typeface="Huawei Sans" panose="020C0503030203020204" pitchFamily="34" charset="0"/>
              </a:rPr>
              <a:t>Note: </a:t>
            </a:r>
            <a:r>
              <a:rPr lang="en-US" dirty="0">
                <a:latin typeface="Huawei Sans" panose="020C0503030203020204" pitchFamily="34" charset="0"/>
              </a:rPr>
              <a:t>The slide shows Huawei </a:t>
            </a:r>
            <a:r>
              <a:rPr lang="en-US" dirty="0" err="1">
                <a:latin typeface="Huawei Sans" panose="020C0503030203020204" pitchFamily="34" charset="0"/>
              </a:rPr>
              <a:t>OceanStor</a:t>
            </a:r>
            <a:r>
              <a:rPr lang="en-US" dirty="0">
                <a:latin typeface="Huawei Sans" panose="020C0503030203020204" pitchFamily="34" charset="0"/>
              </a:rPr>
              <a:t> Dorado V6.</a:t>
            </a:r>
            <a:endParaRPr lang="en-US" altLang="zh-CN" dirty="0">
              <a:latin typeface="Huawei Sans" panose="020C0503030203020204" pitchFamily="34" charset="0"/>
            </a:endParaRPr>
          </a:p>
        </p:txBody>
      </p:sp>
    </p:spTree>
    <p:extLst>
      <p:ext uri="{BB962C8B-B14F-4D97-AF65-F5344CB8AC3E}">
        <p14:creationId xmlns:p14="http://schemas.microsoft.com/office/powerpoint/2010/main" val="4256659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wrap="square">
            <a:noAutofit/>
          </a:bodyPr>
          <a:lstStyle/>
          <a:p>
            <a:r>
              <a:rPr lang="en-US" dirty="0"/>
              <a:t>Controller Enclosure: Rear View</a:t>
            </a:r>
            <a:endParaRPr lang="en-US" altLang="zh-CN" dirty="0">
              <a:latin typeface="Huawei Sans" panose="020C0503030203020204" pitchFamily="34" charset="0"/>
            </a:endParaRPr>
          </a:p>
        </p:txBody>
      </p:sp>
      <p:grpSp>
        <p:nvGrpSpPr>
          <p:cNvPr id="80" name="组合 79"/>
          <p:cNvGrpSpPr/>
          <p:nvPr/>
        </p:nvGrpSpPr>
        <p:grpSpPr>
          <a:xfrm>
            <a:off x="1294165" y="1276402"/>
            <a:ext cx="5665926" cy="1843113"/>
            <a:chOff x="1218337" y="1553406"/>
            <a:chExt cx="5665926" cy="1843113"/>
          </a:xfrm>
        </p:grpSpPr>
        <p:pic>
          <p:nvPicPr>
            <p:cNvPr id="6" name="图片 5"/>
            <p:cNvPicPr>
              <a:picLocks noChangeAspect="1"/>
            </p:cNvPicPr>
            <p:nvPr/>
          </p:nvPicPr>
          <p:blipFill>
            <a:blip r:embed="rId3"/>
            <a:stretch>
              <a:fillRect/>
            </a:stretch>
          </p:blipFill>
          <p:spPr>
            <a:xfrm>
              <a:off x="1218337" y="1968743"/>
              <a:ext cx="5665926" cy="1051408"/>
            </a:xfrm>
            <a:prstGeom prst="rect">
              <a:avLst/>
            </a:prstGeom>
            <a:solidFill>
              <a:schemeClr val="bg1"/>
            </a:solidFill>
            <a:ln>
              <a:noFill/>
            </a:ln>
          </p:spPr>
        </p:pic>
        <p:sp>
          <p:nvSpPr>
            <p:cNvPr id="8" name="矩形 7"/>
            <p:cNvSpPr/>
            <p:nvPr/>
          </p:nvSpPr>
          <p:spPr bwMode="auto">
            <a:xfrm>
              <a:off x="1739853" y="2517618"/>
              <a:ext cx="203021" cy="17191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10" name="矩形 9"/>
            <p:cNvSpPr/>
            <p:nvPr/>
          </p:nvSpPr>
          <p:spPr>
            <a:xfrm>
              <a:off x="1717913" y="1559999"/>
              <a:ext cx="264235" cy="277003"/>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1</a:t>
              </a:r>
              <a:endParaRPr lang="en-US" altLang="zh-CN" dirty="0">
                <a:solidFill>
                  <a:schemeClr val="tx1"/>
                </a:solidFill>
                <a:latin typeface="Huawei Sans" panose="020C0503030203020204" pitchFamily="34" charset="0"/>
              </a:endParaRPr>
            </a:p>
          </p:txBody>
        </p:sp>
        <p:cxnSp>
          <p:nvCxnSpPr>
            <p:cNvPr id="12" name="直接连接符 11"/>
            <p:cNvCxnSpPr>
              <a:stCxn id="10" idx="2"/>
              <a:endCxn id="8" idx="0"/>
            </p:cNvCxnSpPr>
            <p:nvPr/>
          </p:nvCxnSpPr>
          <p:spPr>
            <a:xfrm flipH="1">
              <a:off x="1841364" y="1837002"/>
              <a:ext cx="8667" cy="68061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038178"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2</a:t>
              </a:r>
              <a:endParaRPr lang="en-US" altLang="zh-CN" dirty="0">
                <a:solidFill>
                  <a:schemeClr val="tx1"/>
                </a:solidFill>
                <a:latin typeface="Huawei Sans" panose="020C0503030203020204" pitchFamily="34" charset="0"/>
              </a:endParaRPr>
            </a:p>
          </p:txBody>
        </p:sp>
        <p:cxnSp>
          <p:nvCxnSpPr>
            <p:cNvPr id="14" name="直接连接符 13"/>
            <p:cNvCxnSpPr>
              <a:stCxn id="13" idx="2"/>
              <a:endCxn id="18" idx="0"/>
            </p:cNvCxnSpPr>
            <p:nvPr/>
          </p:nvCxnSpPr>
          <p:spPr>
            <a:xfrm flipH="1">
              <a:off x="2088790" y="1830410"/>
              <a:ext cx="87163" cy="687209"/>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bwMode="auto">
            <a:xfrm>
              <a:off x="1982148" y="2517619"/>
              <a:ext cx="213284" cy="1719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2" name="矩形 21"/>
            <p:cNvSpPr/>
            <p:nvPr/>
          </p:nvSpPr>
          <p:spPr bwMode="auto">
            <a:xfrm>
              <a:off x="2234706" y="2515976"/>
              <a:ext cx="158043" cy="17355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25" name="矩形 24"/>
            <p:cNvSpPr/>
            <p:nvPr/>
          </p:nvSpPr>
          <p:spPr bwMode="auto">
            <a:xfrm>
              <a:off x="2121386" y="2753842"/>
              <a:ext cx="311333" cy="17191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37" name="矩形 36"/>
            <p:cNvSpPr/>
            <p:nvPr/>
          </p:nvSpPr>
          <p:spPr>
            <a:xfrm>
              <a:off x="2391674"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3</a:t>
              </a:r>
              <a:endParaRPr lang="en-US" altLang="zh-CN" dirty="0">
                <a:solidFill>
                  <a:schemeClr val="tx1"/>
                </a:solidFill>
                <a:latin typeface="Huawei Sans" panose="020C0503030203020204" pitchFamily="34" charset="0"/>
              </a:endParaRPr>
            </a:p>
          </p:txBody>
        </p:sp>
        <p:cxnSp>
          <p:nvCxnSpPr>
            <p:cNvPr id="38" name="直接连接符 37"/>
            <p:cNvCxnSpPr>
              <a:stCxn id="37" idx="2"/>
              <a:endCxn id="22" idx="0"/>
            </p:cNvCxnSpPr>
            <p:nvPr/>
          </p:nvCxnSpPr>
          <p:spPr>
            <a:xfrm flipH="1">
              <a:off x="2313728" y="1830410"/>
              <a:ext cx="215721" cy="68556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2139277" y="3119515"/>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6</a:t>
              </a:r>
              <a:endParaRPr lang="en-US" altLang="zh-CN" dirty="0">
                <a:solidFill>
                  <a:schemeClr val="tx1"/>
                </a:solidFill>
                <a:latin typeface="Huawei Sans" panose="020C0503030203020204" pitchFamily="34" charset="0"/>
              </a:endParaRPr>
            </a:p>
          </p:txBody>
        </p:sp>
        <p:cxnSp>
          <p:nvCxnSpPr>
            <p:cNvPr id="42" name="直接连接符 41"/>
            <p:cNvCxnSpPr>
              <a:stCxn id="25" idx="2"/>
              <a:endCxn id="41" idx="0"/>
            </p:cNvCxnSpPr>
            <p:nvPr/>
          </p:nvCxnSpPr>
          <p:spPr>
            <a:xfrm flipH="1">
              <a:off x="2277052" y="2925757"/>
              <a:ext cx="1" cy="193758"/>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3882552"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4</a:t>
              </a:r>
              <a:endParaRPr lang="en-US" altLang="zh-CN" dirty="0">
                <a:solidFill>
                  <a:schemeClr val="tx1"/>
                </a:solidFill>
                <a:latin typeface="Huawei Sans" panose="020C0503030203020204" pitchFamily="34" charset="0"/>
              </a:endParaRPr>
            </a:p>
          </p:txBody>
        </p:sp>
        <p:cxnSp>
          <p:nvCxnSpPr>
            <p:cNvPr id="47" name="直接连接符 46"/>
            <p:cNvCxnSpPr>
              <a:stCxn id="48" idx="0"/>
              <a:endCxn id="46" idx="2"/>
            </p:cNvCxnSpPr>
            <p:nvPr/>
          </p:nvCxnSpPr>
          <p:spPr>
            <a:xfrm flipV="1">
              <a:off x="4020327" y="1830410"/>
              <a:ext cx="0" cy="69194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8" name="矩形 47"/>
            <p:cNvSpPr/>
            <p:nvPr/>
          </p:nvSpPr>
          <p:spPr bwMode="auto">
            <a:xfrm>
              <a:off x="3618267" y="2522356"/>
              <a:ext cx="804120" cy="23148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2" name="矩形 51"/>
            <p:cNvSpPr/>
            <p:nvPr/>
          </p:nvSpPr>
          <p:spPr>
            <a:xfrm>
              <a:off x="5987577" y="1553406"/>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5</a:t>
              </a:r>
              <a:endParaRPr lang="en-US" altLang="zh-CN" dirty="0">
                <a:solidFill>
                  <a:schemeClr val="tx1"/>
                </a:solidFill>
                <a:latin typeface="Huawei Sans" panose="020C0503030203020204" pitchFamily="34" charset="0"/>
              </a:endParaRPr>
            </a:p>
          </p:txBody>
        </p:sp>
        <p:cxnSp>
          <p:nvCxnSpPr>
            <p:cNvPr id="53" name="直接连接符 52"/>
            <p:cNvCxnSpPr>
              <a:stCxn id="54" idx="0"/>
              <a:endCxn id="52" idx="2"/>
            </p:cNvCxnSpPr>
            <p:nvPr/>
          </p:nvCxnSpPr>
          <p:spPr>
            <a:xfrm flipV="1">
              <a:off x="6125352" y="1830410"/>
              <a:ext cx="0" cy="15240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4" name="矩形 53"/>
            <p:cNvSpPr/>
            <p:nvPr/>
          </p:nvSpPr>
          <p:spPr bwMode="auto">
            <a:xfrm>
              <a:off x="5599467" y="1982810"/>
              <a:ext cx="1051770" cy="53954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grpSp>
        <p:nvGrpSpPr>
          <p:cNvPr id="81" name="组合 80"/>
          <p:cNvGrpSpPr/>
          <p:nvPr/>
        </p:nvGrpSpPr>
        <p:grpSpPr>
          <a:xfrm>
            <a:off x="1294165" y="2816582"/>
            <a:ext cx="5665926" cy="2978668"/>
            <a:chOff x="1218337" y="3290380"/>
            <a:chExt cx="5665926" cy="2978668"/>
          </a:xfrm>
        </p:grpSpPr>
        <p:pic>
          <p:nvPicPr>
            <p:cNvPr id="7" name="图片 6"/>
            <p:cNvPicPr>
              <a:picLocks noChangeAspect="1"/>
            </p:cNvPicPr>
            <p:nvPr/>
          </p:nvPicPr>
          <p:blipFill>
            <a:blip r:embed="rId4"/>
            <a:stretch>
              <a:fillRect/>
            </a:stretch>
          </p:blipFill>
          <p:spPr>
            <a:xfrm>
              <a:off x="1218337" y="3805250"/>
              <a:ext cx="5665926" cy="2052041"/>
            </a:xfrm>
            <a:prstGeom prst="rect">
              <a:avLst/>
            </a:prstGeom>
            <a:noFill/>
            <a:ln>
              <a:noFill/>
            </a:ln>
          </p:spPr>
        </p:pic>
        <p:sp>
          <p:nvSpPr>
            <p:cNvPr id="58" name="矩形 57"/>
            <p:cNvSpPr/>
            <p:nvPr/>
          </p:nvSpPr>
          <p:spPr bwMode="auto">
            <a:xfrm>
              <a:off x="1509608" y="3835692"/>
              <a:ext cx="3772146" cy="194417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59" name="矩形 58"/>
            <p:cNvSpPr/>
            <p:nvPr/>
          </p:nvSpPr>
          <p:spPr>
            <a:xfrm>
              <a:off x="3257906" y="3290380"/>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7</a:t>
              </a:r>
              <a:endParaRPr lang="en-US" altLang="zh-CN" dirty="0">
                <a:solidFill>
                  <a:schemeClr val="tx1"/>
                </a:solidFill>
                <a:latin typeface="Huawei Sans" panose="020C0503030203020204" pitchFamily="34" charset="0"/>
              </a:endParaRPr>
            </a:p>
          </p:txBody>
        </p:sp>
        <p:cxnSp>
          <p:nvCxnSpPr>
            <p:cNvPr id="60" name="直接连接符 59"/>
            <p:cNvCxnSpPr>
              <a:stCxn id="58" idx="0"/>
              <a:endCxn id="59" idx="2"/>
            </p:cNvCxnSpPr>
            <p:nvPr/>
          </p:nvCxnSpPr>
          <p:spPr>
            <a:xfrm flipV="1">
              <a:off x="3395681" y="3567384"/>
              <a:ext cx="0" cy="268308"/>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5368727" y="5992044"/>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8</a:t>
              </a:r>
              <a:endParaRPr lang="en-US" altLang="zh-CN" dirty="0">
                <a:solidFill>
                  <a:schemeClr val="tx1"/>
                </a:solidFill>
                <a:latin typeface="Huawei Sans" panose="020C0503030203020204" pitchFamily="34" charset="0"/>
              </a:endParaRPr>
            </a:p>
          </p:txBody>
        </p:sp>
        <p:cxnSp>
          <p:nvCxnSpPr>
            <p:cNvPr id="66" name="直接连接符 65"/>
            <p:cNvCxnSpPr>
              <a:stCxn id="65" idx="0"/>
              <a:endCxn id="67" idx="2"/>
            </p:cNvCxnSpPr>
            <p:nvPr/>
          </p:nvCxnSpPr>
          <p:spPr>
            <a:xfrm flipV="1">
              <a:off x="5506502" y="5779867"/>
              <a:ext cx="9239" cy="212177"/>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7" name="矩形 66"/>
            <p:cNvSpPr/>
            <p:nvPr/>
          </p:nvSpPr>
          <p:spPr bwMode="auto">
            <a:xfrm>
              <a:off x="5368727" y="4831270"/>
              <a:ext cx="294027" cy="94859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sp>
          <p:nvSpPr>
            <p:cNvPr id="71" name="矩形 70"/>
            <p:cNvSpPr/>
            <p:nvPr/>
          </p:nvSpPr>
          <p:spPr>
            <a:xfrm>
              <a:off x="6062707" y="5966643"/>
              <a:ext cx="275549" cy="277004"/>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r>
                <a:rPr lang="en-US" dirty="0" smtClean="0">
                  <a:solidFill>
                    <a:schemeClr val="tx1"/>
                  </a:solidFill>
                  <a:latin typeface="Huawei Sans" panose="020C0503030203020204" pitchFamily="34" charset="0"/>
                </a:rPr>
                <a:t>9</a:t>
              </a:r>
              <a:endParaRPr lang="en-US" altLang="zh-CN" dirty="0">
                <a:solidFill>
                  <a:schemeClr val="tx1"/>
                </a:solidFill>
                <a:latin typeface="Huawei Sans" panose="020C0503030203020204" pitchFamily="34" charset="0"/>
              </a:endParaRPr>
            </a:p>
          </p:txBody>
        </p:sp>
        <p:cxnSp>
          <p:nvCxnSpPr>
            <p:cNvPr id="72" name="直接连接符 71"/>
            <p:cNvCxnSpPr>
              <a:stCxn id="71" idx="0"/>
              <a:endCxn id="73" idx="2"/>
            </p:cNvCxnSpPr>
            <p:nvPr/>
          </p:nvCxnSpPr>
          <p:spPr>
            <a:xfrm flipV="1">
              <a:off x="6200482" y="5779867"/>
              <a:ext cx="0" cy="186776"/>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3" name="矩形 72"/>
            <p:cNvSpPr/>
            <p:nvPr/>
          </p:nvSpPr>
          <p:spPr bwMode="auto">
            <a:xfrm>
              <a:off x="5749727" y="5314200"/>
              <a:ext cx="901510" cy="46566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dirty="0">
                <a:latin typeface="Huawei Sans" panose="020C0503030203020204" pitchFamily="34" charset="0"/>
              </a:endParaRPr>
            </a:p>
          </p:txBody>
        </p:sp>
      </p:grpSp>
      <p:graphicFrame>
        <p:nvGraphicFramePr>
          <p:cNvPr id="79" name="表格 78"/>
          <p:cNvGraphicFramePr>
            <a:graphicFrameLocks noGrp="1"/>
          </p:cNvGraphicFramePr>
          <p:nvPr>
            <p:extLst>
              <p:ext uri="{D42A27DB-BD31-4B8C-83A1-F6EECF244321}">
                <p14:modId xmlns:p14="http://schemas.microsoft.com/office/powerpoint/2010/main" val="642326467"/>
              </p:ext>
            </p:extLst>
          </p:nvPr>
        </p:nvGraphicFramePr>
        <p:xfrm>
          <a:off x="7497819" y="1691739"/>
          <a:ext cx="3421108" cy="3708400"/>
        </p:xfrm>
        <a:graphic>
          <a:graphicData uri="http://schemas.openxmlformats.org/drawingml/2006/table">
            <a:tbl>
              <a:tblPr firstRow="1" bandRow="1"/>
              <a:tblGrid>
                <a:gridCol w="855133"/>
                <a:gridCol w="2565975"/>
              </a:tblGrid>
              <a:tr h="370840">
                <a:tc>
                  <a:txBody>
                    <a:bodyPr/>
                    <a:lstStyle/>
                    <a:p>
                      <a:pPr algn="l" fontAlgn="ctr"/>
                      <a:r>
                        <a:rPr lang="en-US" b="1" dirty="0" smtClean="0">
                          <a:latin typeface="Huawei Sans" panose="020C0503030203020204" pitchFamily="34" charset="0"/>
                        </a:rPr>
                        <a:t>No.</a:t>
                      </a:r>
                      <a:endParaRPr lang="en-US" altLang="zh-CN" b="1"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solidFill>
                      <a:schemeClr val="bg1">
                        <a:lumMod val="85000"/>
                      </a:schemeClr>
                    </a:solidFill>
                  </a:tcPr>
                </a:tc>
                <a:tc>
                  <a:txBody>
                    <a:bodyPr/>
                    <a:lstStyle/>
                    <a:p>
                      <a:pPr algn="l" fontAlgn="ctr"/>
                      <a:r>
                        <a:rPr lang="en-US" b="1" dirty="0" smtClean="0">
                          <a:latin typeface="Huawei Sans" panose="020C0503030203020204" pitchFamily="34" charset="0"/>
                        </a:rPr>
                        <a:t>Description</a:t>
                      </a:r>
                      <a:endParaRPr lang="en-US" altLang="zh-CN" b="1"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bg1">
                        <a:lumMod val="85000"/>
                      </a:schemeClr>
                    </a:solidFill>
                  </a:tcPr>
                </a:tc>
              </a:tr>
              <a:tr h="370840">
                <a:tc>
                  <a:txBody>
                    <a:bodyPr/>
                    <a:lstStyle/>
                    <a:p>
                      <a:pPr algn="l" fontAlgn="ctr"/>
                      <a:r>
                        <a:rPr lang="en-US" dirty="0" smtClean="0">
                          <a:latin typeface="Huawei Sans" panose="020C0503030203020204" pitchFamily="34" charset="0"/>
                        </a:rPr>
                        <a:t>1</a:t>
                      </a:r>
                      <a:endParaRPr lang="en-US"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Management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2</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Maintenance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3</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Serial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4</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Interface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5</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Power-BBU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6</a:t>
                      </a:r>
                      <a:endParaRPr lang="en-US" altLang="zh-CN"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SAS expansion port</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7</a:t>
                      </a:r>
                      <a:endParaRPr lang="en-US"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Interface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8</a:t>
                      </a:r>
                      <a:endParaRPr lang="en-US"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tcPr>
                </a:tc>
                <a:tc>
                  <a:txBody>
                    <a:bodyPr/>
                    <a:lstStyle/>
                    <a:p>
                      <a:pPr algn="l" fontAlgn="ctr"/>
                      <a:r>
                        <a:rPr lang="en-US" dirty="0" smtClean="0">
                          <a:latin typeface="Huawei Sans" panose="020C0503030203020204" pitchFamily="34" charset="0"/>
                        </a:rPr>
                        <a:t>Management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tcPr>
                </a:tc>
              </a:tr>
              <a:tr h="370840">
                <a:tc>
                  <a:txBody>
                    <a:bodyPr/>
                    <a:lstStyle/>
                    <a:p>
                      <a:pPr algn="l" fontAlgn="ctr"/>
                      <a:r>
                        <a:rPr lang="en-US" dirty="0" smtClean="0">
                          <a:latin typeface="Huawei Sans" panose="020C0503030203020204" pitchFamily="34" charset="0"/>
                        </a:rPr>
                        <a:t>9</a:t>
                      </a:r>
                      <a:endParaRPr lang="en-US" dirty="0">
                        <a:latin typeface="Huawei Sans" panose="020C0503030203020204" pitchFamily="34" charset="0"/>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l" fontAlgn="ctr"/>
                      <a:r>
                        <a:rPr lang="en-US" dirty="0" smtClean="0">
                          <a:latin typeface="Huawei Sans" panose="020C0503030203020204" pitchFamily="34" charset="0"/>
                        </a:rPr>
                        <a:t>Power module</a:t>
                      </a:r>
                      <a:endParaRPr lang="en-US" altLang="zh-CN" dirty="0">
                        <a:latin typeface="Huawei Sans" panose="020C0503030203020204" pitchFamily="34" charset="0"/>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44519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wrap="square">
            <a:noAutofit/>
          </a:bodyPr>
          <a:lstStyle/>
          <a:p>
            <a:r>
              <a:rPr lang="en-US" dirty="0" smtClean="0">
                <a:latin typeface="Huawei Sans" panose="020C0503030203020204" pitchFamily="34" charset="0"/>
              </a:rPr>
              <a:t>Controller</a:t>
            </a:r>
            <a:endParaRPr lang="en-US" altLang="zh-CN" dirty="0">
              <a:latin typeface="Huawei Sans" panose="020C0503030203020204" pitchFamily="34" charset="0"/>
            </a:endParaRPr>
          </a:p>
        </p:txBody>
      </p:sp>
      <p:pic>
        <p:nvPicPr>
          <p:cNvPr id="4" name="图片 3"/>
          <p:cNvPicPr>
            <a:picLocks noChangeAspect="1"/>
          </p:cNvPicPr>
          <p:nvPr/>
        </p:nvPicPr>
        <p:blipFill>
          <a:blip r:embed="rId3"/>
          <a:stretch>
            <a:fillRect/>
          </a:stretch>
        </p:blipFill>
        <p:spPr>
          <a:xfrm>
            <a:off x="1182257" y="3003314"/>
            <a:ext cx="4889406" cy="2492483"/>
          </a:xfrm>
          <a:prstGeom prst="rect">
            <a:avLst/>
          </a:prstGeom>
        </p:spPr>
      </p:pic>
      <p:grpSp>
        <p:nvGrpSpPr>
          <p:cNvPr id="422" name="组合 421"/>
          <p:cNvGrpSpPr/>
          <p:nvPr/>
        </p:nvGrpSpPr>
        <p:grpSpPr>
          <a:xfrm>
            <a:off x="7195214" y="2503170"/>
            <a:ext cx="3005646" cy="3398265"/>
            <a:chOff x="7003940" y="2190414"/>
            <a:chExt cx="3242661" cy="3995837"/>
          </a:xfrm>
        </p:grpSpPr>
        <p:sp>
          <p:nvSpPr>
            <p:cNvPr id="7" name="矩形 6"/>
            <p:cNvSpPr/>
            <p:nvPr/>
          </p:nvSpPr>
          <p:spPr>
            <a:xfrm>
              <a:off x="7003940" y="5475485"/>
              <a:ext cx="3242661" cy="710766"/>
            </a:xfrm>
            <a:prstGeom prst="rect">
              <a:avLst/>
            </a:prstGeom>
            <a:noFill/>
            <a:ln w="3175" cap="flat" cmpd="sng" algn="ctr">
              <a:solidFill>
                <a:schemeClr val="bg1">
                  <a:lumMod val="50000"/>
                  <a:alpha val="30000"/>
                </a:schemeClr>
              </a:solidFill>
              <a:prstDash val="solid"/>
              <a:miter lim="800000"/>
            </a:ln>
            <a:effectLst/>
          </p:spPr>
          <p:txBody>
            <a:bodyPr wrap="square" rtlCol="0" anchor="t">
              <a:noAutofit/>
            </a:bodyPr>
            <a:lstStyle/>
            <a:p>
              <a:pPr defTabSz="914126" fontAlgn="ctr"/>
              <a:r>
                <a:rPr lang="en-US" sz="1200" b="1" dirty="0" smtClean="0">
                  <a:latin typeface="Huawei Sans" panose="020C0503030203020204" pitchFamily="34" charset="0"/>
                </a:rPr>
                <a:t>Disk </a:t>
              </a:r>
            </a:p>
            <a:p>
              <a:pPr defTabSz="914126" fontAlgn="ctr"/>
              <a:r>
                <a:rPr lang="en-US" sz="1200" b="1" dirty="0" smtClean="0">
                  <a:latin typeface="Huawei Sans" panose="020C0503030203020204" pitchFamily="34" charset="0"/>
                </a:rPr>
                <a:t>enclosure</a:t>
              </a:r>
              <a:endParaRPr lang="en-US" altLang="zh-CN" sz="1200" b="1" kern="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9" name="矩形 38"/>
            <p:cNvSpPr/>
            <p:nvPr/>
          </p:nvSpPr>
          <p:spPr>
            <a:xfrm>
              <a:off x="7003940" y="2947409"/>
              <a:ext cx="3242661" cy="2388412"/>
            </a:xfrm>
            <a:prstGeom prst="rect">
              <a:avLst/>
            </a:prstGeom>
            <a:noFill/>
            <a:ln w="3175" cap="flat" cmpd="sng" algn="ctr">
              <a:solidFill>
                <a:schemeClr val="bg1">
                  <a:lumMod val="75000"/>
                </a:schemeClr>
              </a:solidFill>
              <a:prstDash val="solid"/>
              <a:miter lim="800000"/>
            </a:ln>
            <a:effectLst/>
          </p:spPr>
          <p:txBody>
            <a:bodyPr wrap="square" rtlCol="0" anchor="t">
              <a:noAutofit/>
            </a:bodyPr>
            <a:lstStyle/>
            <a:p>
              <a:pPr defTabSz="914126" fontAlgn="ctr"/>
              <a:r>
                <a:rPr lang="en-US" sz="1400" b="1" dirty="0" smtClean="0">
                  <a:latin typeface="Huawei Sans" panose="020C0503030203020204" pitchFamily="34" charset="0"/>
                </a:rPr>
                <a:t>Controller enclosure</a:t>
              </a:r>
              <a:endParaRPr lang="en-US" sz="1400" b="1" dirty="0">
                <a:latin typeface="Huawei Sans" panose="020C0503030203020204" pitchFamily="34" charset="0"/>
              </a:endParaRPr>
            </a:p>
          </p:txBody>
        </p:sp>
        <p:sp>
          <p:nvSpPr>
            <p:cNvPr id="40" name="矩形 39"/>
            <p:cNvSpPr/>
            <p:nvPr/>
          </p:nvSpPr>
          <p:spPr>
            <a:xfrm>
              <a:off x="7180673" y="3661363"/>
              <a:ext cx="1425642" cy="1108817"/>
            </a:xfrm>
            <a:prstGeom prst="rect">
              <a:avLst/>
            </a:prstGeom>
            <a:solidFill>
              <a:srgbClr val="FFFFFF"/>
            </a:solidFill>
            <a:ln w="3175">
              <a:solidFill>
                <a:schemeClr val="tx1"/>
              </a:solidFill>
            </a:ln>
            <a:effectLst/>
          </p:spPr>
          <p:txBody>
            <a:bodyPr vert="horz" wrap="square" lIns="91476" tIns="45739" rIns="91476" bIns="45739" anchor="t" anchorCtr="0">
              <a:noAutofit/>
            </a:bodyPr>
            <a:lstStyle/>
            <a:p>
              <a:pPr fontAlgn="ctr">
                <a:buClr>
                  <a:srgbClr val="CC9900"/>
                </a:buClr>
              </a:pPr>
              <a:r>
                <a:rPr lang="en-US" sz="1400" dirty="0" smtClean="0">
                  <a:solidFill>
                    <a:srgbClr val="C00000"/>
                  </a:solidFill>
                  <a:latin typeface="Huawei Sans" panose="020C0503030203020204" pitchFamily="34" charset="0"/>
                </a:rPr>
                <a:t>Controller</a:t>
              </a:r>
              <a:endParaRPr lang="en-US" altLang="zh-CN" sz="1400" b="1" dirty="0">
                <a:solidFill>
                  <a:srgbClr val="C00000"/>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 name="矩形 40"/>
            <p:cNvSpPr/>
            <p:nvPr/>
          </p:nvSpPr>
          <p:spPr>
            <a:xfrm>
              <a:off x="7835800" y="3279077"/>
              <a:ext cx="547728" cy="235481"/>
            </a:xfrm>
            <a:prstGeom prst="rect">
              <a:avLst/>
            </a:prstGeom>
            <a:solidFill>
              <a:schemeClr val="tx2">
                <a:lumMod val="60000"/>
                <a:lumOff val="40000"/>
              </a:schemeClr>
            </a:solidFill>
            <a:ln w="3175">
              <a:solidFill>
                <a:schemeClr val="bg1">
                  <a:lumMod val="60000"/>
                  <a:lumOff val="40000"/>
                </a:schemeClr>
              </a:solidFill>
            </a:ln>
            <a:effectLst/>
          </p:spPr>
          <p:txBody>
            <a:bodyPr wrap="square" lIns="91476" tIns="45739" rIns="91476" bIns="45739" anchor="ctr">
              <a:noAutofit/>
            </a:bodyPr>
            <a:lstStyle/>
            <a:p>
              <a:pPr algn="ctr" fontAlgn="ctr">
                <a:buClr>
                  <a:srgbClr val="CC9900"/>
                </a:buClr>
              </a:pPr>
              <a:r>
                <a:rPr lang="en-US" sz="1400" dirty="0" smtClean="0">
                  <a:latin typeface="Huawei Sans" panose="020C0503030203020204" pitchFamily="34" charset="0"/>
                </a:rPr>
                <a:t>FE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45" name="直接箭头连接符 44"/>
            <p:cNvCxnSpPr>
              <a:stCxn id="41" idx="2"/>
              <a:endCxn id="40" idx="0"/>
            </p:cNvCxnSpPr>
            <p:nvPr/>
          </p:nvCxnSpPr>
          <p:spPr>
            <a:xfrm flipH="1">
              <a:off x="7893494" y="3514558"/>
              <a:ext cx="216170" cy="14680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46" name="直接箭头连接符 45"/>
            <p:cNvCxnSpPr>
              <a:stCxn id="41" idx="2"/>
              <a:endCxn id="349" idx="0"/>
            </p:cNvCxnSpPr>
            <p:nvPr/>
          </p:nvCxnSpPr>
          <p:spPr>
            <a:xfrm>
              <a:off x="8109664" y="3514558"/>
              <a:ext cx="1254535" cy="14680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3" name="直接箭头连接符 52"/>
            <p:cNvCxnSpPr>
              <a:stCxn id="60" idx="2"/>
              <a:endCxn id="7" idx="0"/>
            </p:cNvCxnSpPr>
            <p:nvPr/>
          </p:nvCxnSpPr>
          <p:spPr>
            <a:xfrm>
              <a:off x="7945750" y="5264356"/>
              <a:ext cx="679521" cy="211129"/>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4" name="直接箭头连接符 53"/>
            <p:cNvCxnSpPr>
              <a:stCxn id="349" idx="2"/>
              <a:endCxn id="60" idx="0"/>
            </p:cNvCxnSpPr>
            <p:nvPr/>
          </p:nvCxnSpPr>
          <p:spPr>
            <a:xfrm flipH="1">
              <a:off x="7945750" y="4770180"/>
              <a:ext cx="1418449" cy="25869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57" name="直接箭头连接符 56"/>
            <p:cNvCxnSpPr>
              <a:stCxn id="41" idx="0"/>
            </p:cNvCxnSpPr>
            <p:nvPr/>
          </p:nvCxnSpPr>
          <p:spPr>
            <a:xfrm flipV="1">
              <a:off x="8109664" y="2769831"/>
              <a:ext cx="283610" cy="509246"/>
            </a:xfrm>
            <a:prstGeom prst="straightConnector1">
              <a:avLst/>
            </a:prstGeom>
            <a:noFill/>
            <a:ln w="3175" cap="flat" cmpd="sng" algn="ctr">
              <a:solidFill>
                <a:srgbClr val="C00000"/>
              </a:solidFill>
              <a:prstDash val="solid"/>
              <a:miter lim="800000"/>
              <a:headEnd type="arrow" w="med" len="med"/>
              <a:tailEnd type="arrow" w="med" len="med"/>
            </a:ln>
            <a:effectLst/>
          </p:spPr>
        </p:cxnSp>
        <p:sp>
          <p:nvSpPr>
            <p:cNvPr id="60" name="矩形 59"/>
            <p:cNvSpPr/>
            <p:nvPr/>
          </p:nvSpPr>
          <p:spPr>
            <a:xfrm>
              <a:off x="7671886" y="5028875"/>
              <a:ext cx="547728" cy="235481"/>
            </a:xfrm>
            <a:prstGeom prst="rect">
              <a:avLst/>
            </a:prstGeom>
            <a:solidFill>
              <a:srgbClr val="FFFFFF"/>
            </a:solidFill>
            <a:ln w="3175">
              <a:solidFill>
                <a:schemeClr val="tx1"/>
              </a:solidFill>
            </a:ln>
            <a:effectLst/>
          </p:spPr>
          <p:txBody>
            <a:bodyPr wrap="square" lIns="91476" tIns="45739" rIns="91476" bIns="45739" anchor="ctr">
              <a:noAutofit/>
            </a:bodyPr>
            <a:lstStyle/>
            <a:p>
              <a:pPr algn="ctr" fontAlgn="ctr">
                <a:buClr>
                  <a:srgbClr val="CC9900"/>
                </a:buClr>
              </a:pPr>
              <a:r>
                <a:rPr lang="en-US" sz="1400" dirty="0" smtClean="0">
                  <a:latin typeface="Huawei Sans" panose="020C0503030203020204" pitchFamily="34" charset="0"/>
                </a:rPr>
                <a:t>BE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67" name="直接箭头连接符 66"/>
            <p:cNvCxnSpPr>
              <a:stCxn id="40" idx="2"/>
              <a:endCxn id="60" idx="0"/>
            </p:cNvCxnSpPr>
            <p:nvPr/>
          </p:nvCxnSpPr>
          <p:spPr>
            <a:xfrm>
              <a:off x="7893494" y="4770180"/>
              <a:ext cx="52256" cy="258695"/>
            </a:xfrm>
            <a:prstGeom prst="straightConnector1">
              <a:avLst/>
            </a:prstGeom>
            <a:noFill/>
            <a:ln w="3175" cap="flat" cmpd="sng" algn="ctr">
              <a:solidFill>
                <a:srgbClr val="C00000"/>
              </a:solidFill>
              <a:prstDash val="solid"/>
              <a:miter lim="800000"/>
              <a:headEnd type="none" w="med" len="med"/>
              <a:tailEnd type="none" w="med" len="med"/>
            </a:ln>
            <a:effectLst/>
          </p:spPr>
        </p:cxnSp>
        <p:grpSp>
          <p:nvGrpSpPr>
            <p:cNvPr id="72" name="组合 71"/>
            <p:cNvGrpSpPr/>
            <p:nvPr/>
          </p:nvGrpSpPr>
          <p:grpSpPr>
            <a:xfrm>
              <a:off x="9202915" y="5640206"/>
              <a:ext cx="431779" cy="455758"/>
              <a:chOff x="5184772" y="4685574"/>
              <a:chExt cx="1156185" cy="1590440"/>
            </a:xfrm>
            <a:solidFill>
              <a:schemeClr val="tx2"/>
            </a:solidFill>
          </p:grpSpPr>
          <p:sp>
            <p:nvSpPr>
              <p:cNvPr id="195"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6"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7"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8"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9"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0"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1"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2"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3"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4"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5"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6"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7"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8"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09"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0"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1"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2"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3"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4"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5"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6"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7"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8"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19"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220"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3" name="组合 72"/>
            <p:cNvGrpSpPr/>
            <p:nvPr/>
          </p:nvGrpSpPr>
          <p:grpSpPr>
            <a:xfrm>
              <a:off x="8751436" y="5640206"/>
              <a:ext cx="431779" cy="455758"/>
              <a:chOff x="5184772" y="4685574"/>
              <a:chExt cx="1156185" cy="1590440"/>
            </a:xfrm>
            <a:solidFill>
              <a:schemeClr val="tx2"/>
            </a:solidFill>
          </p:grpSpPr>
          <p:sp>
            <p:nvSpPr>
              <p:cNvPr id="169"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0"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1"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2"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3"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4"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5"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6"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7"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8"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79"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0"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1"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2"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3"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4"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5"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6"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7"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8"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89"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0"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1"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2"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3"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94"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4" name="组合 73"/>
            <p:cNvGrpSpPr/>
            <p:nvPr/>
          </p:nvGrpSpPr>
          <p:grpSpPr>
            <a:xfrm>
              <a:off x="8301230" y="5640206"/>
              <a:ext cx="431779" cy="455758"/>
              <a:chOff x="5184772" y="4685574"/>
              <a:chExt cx="1156185" cy="1590440"/>
            </a:xfrm>
            <a:solidFill>
              <a:schemeClr val="tx2"/>
            </a:solidFill>
          </p:grpSpPr>
          <p:sp>
            <p:nvSpPr>
              <p:cNvPr id="143"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4"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5"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6"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7"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8"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9"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0"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1"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2"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3"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4"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5"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6"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7"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8"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59"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0"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1"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2"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3"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4"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5"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6"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7"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68"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defRPr/>
                </a:pP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grpSp>
          <p:nvGrpSpPr>
            <p:cNvPr id="75" name="组合 74"/>
            <p:cNvGrpSpPr/>
            <p:nvPr/>
          </p:nvGrpSpPr>
          <p:grpSpPr>
            <a:xfrm>
              <a:off x="7855734" y="5640206"/>
              <a:ext cx="431779" cy="455758"/>
              <a:chOff x="5184772" y="4685574"/>
              <a:chExt cx="1156185" cy="1590440"/>
            </a:xfrm>
            <a:solidFill>
              <a:schemeClr val="tx2"/>
            </a:solidFill>
          </p:grpSpPr>
          <p:sp>
            <p:nvSpPr>
              <p:cNvPr id="117" name="Freeform 135"/>
              <p:cNvSpPr>
                <a:spLocks/>
              </p:cNvSpPr>
              <p:nvPr/>
            </p:nvSpPr>
            <p:spPr bwMode="auto">
              <a:xfrm rot="5400000">
                <a:off x="5192537" y="6018665"/>
                <a:ext cx="286727" cy="227972"/>
              </a:xfrm>
              <a:custGeom>
                <a:avLst/>
                <a:gdLst>
                  <a:gd name="T0" fmla="*/ 94 w 120"/>
                  <a:gd name="T1" fmla="*/ 90 h 90"/>
                  <a:gd name="T2" fmla="*/ 94 w 120"/>
                  <a:gd name="T3" fmla="*/ 90 h 90"/>
                  <a:gd name="T4" fmla="*/ 0 w 120"/>
                  <a:gd name="T5" fmla="*/ 90 h 90"/>
                  <a:gd name="T6" fmla="*/ 0 w 120"/>
                  <a:gd name="T7" fmla="*/ 65 h 90"/>
                  <a:gd name="T8" fmla="*/ 94 w 120"/>
                  <a:gd name="T9" fmla="*/ 65 h 90"/>
                  <a:gd name="T10" fmla="*/ 95 w 120"/>
                  <a:gd name="T11" fmla="*/ 64 h 90"/>
                  <a:gd name="T12" fmla="*/ 95 w 120"/>
                  <a:gd name="T13" fmla="*/ 0 h 90"/>
                  <a:gd name="T14" fmla="*/ 120 w 120"/>
                  <a:gd name="T15" fmla="*/ 0 h 90"/>
                  <a:gd name="T16" fmla="*/ 120 w 120"/>
                  <a:gd name="T17" fmla="*/ 64 h 90"/>
                  <a:gd name="T18" fmla="*/ 94 w 120"/>
                  <a:gd name="T1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90">
                    <a:moveTo>
                      <a:pt x="94" y="90"/>
                    </a:moveTo>
                    <a:lnTo>
                      <a:pt x="94" y="90"/>
                    </a:lnTo>
                    <a:lnTo>
                      <a:pt x="0" y="90"/>
                    </a:lnTo>
                    <a:lnTo>
                      <a:pt x="0" y="65"/>
                    </a:lnTo>
                    <a:lnTo>
                      <a:pt x="94" y="65"/>
                    </a:lnTo>
                    <a:cubicBezTo>
                      <a:pt x="94" y="65"/>
                      <a:pt x="95" y="65"/>
                      <a:pt x="95" y="64"/>
                    </a:cubicBezTo>
                    <a:lnTo>
                      <a:pt x="95" y="0"/>
                    </a:lnTo>
                    <a:lnTo>
                      <a:pt x="120" y="0"/>
                    </a:lnTo>
                    <a:lnTo>
                      <a:pt x="120" y="64"/>
                    </a:lnTo>
                    <a:cubicBezTo>
                      <a:pt x="120" y="78"/>
                      <a:pt x="108" y="90"/>
                      <a:pt x="94" y="90"/>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8" name="Freeform 136"/>
              <p:cNvSpPr>
                <a:spLocks/>
              </p:cNvSpPr>
              <p:nvPr/>
            </p:nvSpPr>
            <p:spPr bwMode="auto">
              <a:xfrm rot="5400000">
                <a:off x="4986217" y="4921274"/>
                <a:ext cx="1590439" cy="1119040"/>
              </a:xfrm>
              <a:custGeom>
                <a:avLst/>
                <a:gdLst>
                  <a:gd name="T0" fmla="*/ 449 w 663"/>
                  <a:gd name="T1" fmla="*/ 447 h 447"/>
                  <a:gd name="T2" fmla="*/ 449 w 663"/>
                  <a:gd name="T3" fmla="*/ 447 h 447"/>
                  <a:gd name="T4" fmla="*/ 26 w 663"/>
                  <a:gd name="T5" fmla="*/ 447 h 447"/>
                  <a:gd name="T6" fmla="*/ 0 w 663"/>
                  <a:gd name="T7" fmla="*/ 421 h 447"/>
                  <a:gd name="T8" fmla="*/ 0 w 663"/>
                  <a:gd name="T9" fmla="*/ 27 h 447"/>
                  <a:gd name="T10" fmla="*/ 26 w 663"/>
                  <a:gd name="T11" fmla="*/ 0 h 447"/>
                  <a:gd name="T12" fmla="*/ 637 w 663"/>
                  <a:gd name="T13" fmla="*/ 0 h 447"/>
                  <a:gd name="T14" fmla="*/ 663 w 663"/>
                  <a:gd name="T15" fmla="*/ 27 h 447"/>
                  <a:gd name="T16" fmla="*/ 663 w 663"/>
                  <a:gd name="T17" fmla="*/ 86 h 447"/>
                  <a:gd name="T18" fmla="*/ 638 w 663"/>
                  <a:gd name="T19" fmla="*/ 86 h 447"/>
                  <a:gd name="T20" fmla="*/ 638 w 663"/>
                  <a:gd name="T21" fmla="*/ 27 h 447"/>
                  <a:gd name="T22" fmla="*/ 637 w 663"/>
                  <a:gd name="T23" fmla="*/ 25 h 447"/>
                  <a:gd name="T24" fmla="*/ 26 w 663"/>
                  <a:gd name="T25" fmla="*/ 25 h 447"/>
                  <a:gd name="T26" fmla="*/ 24 w 663"/>
                  <a:gd name="T27" fmla="*/ 27 h 447"/>
                  <a:gd name="T28" fmla="*/ 24 w 663"/>
                  <a:gd name="T29" fmla="*/ 421 h 447"/>
                  <a:gd name="T30" fmla="*/ 26 w 663"/>
                  <a:gd name="T31" fmla="*/ 422 h 447"/>
                  <a:gd name="T32" fmla="*/ 449 w 663"/>
                  <a:gd name="T33" fmla="*/ 422 h 447"/>
                  <a:gd name="T34" fmla="*/ 449 w 663"/>
                  <a:gd name="T3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3" h="447">
                    <a:moveTo>
                      <a:pt x="449" y="447"/>
                    </a:moveTo>
                    <a:lnTo>
                      <a:pt x="449" y="447"/>
                    </a:lnTo>
                    <a:lnTo>
                      <a:pt x="26" y="447"/>
                    </a:lnTo>
                    <a:cubicBezTo>
                      <a:pt x="11" y="447"/>
                      <a:pt x="0" y="435"/>
                      <a:pt x="0" y="421"/>
                    </a:cubicBezTo>
                    <a:lnTo>
                      <a:pt x="0" y="27"/>
                    </a:lnTo>
                    <a:cubicBezTo>
                      <a:pt x="0" y="12"/>
                      <a:pt x="11" y="0"/>
                      <a:pt x="26" y="0"/>
                    </a:cubicBezTo>
                    <a:lnTo>
                      <a:pt x="637" y="0"/>
                    </a:lnTo>
                    <a:cubicBezTo>
                      <a:pt x="651" y="0"/>
                      <a:pt x="663" y="12"/>
                      <a:pt x="663" y="27"/>
                    </a:cubicBezTo>
                    <a:lnTo>
                      <a:pt x="663" y="86"/>
                    </a:lnTo>
                    <a:lnTo>
                      <a:pt x="638" y="86"/>
                    </a:lnTo>
                    <a:lnTo>
                      <a:pt x="638" y="27"/>
                    </a:lnTo>
                    <a:cubicBezTo>
                      <a:pt x="638" y="26"/>
                      <a:pt x="637" y="25"/>
                      <a:pt x="637" y="25"/>
                    </a:cubicBezTo>
                    <a:lnTo>
                      <a:pt x="26" y="25"/>
                    </a:lnTo>
                    <a:cubicBezTo>
                      <a:pt x="25" y="25"/>
                      <a:pt x="24" y="26"/>
                      <a:pt x="24" y="27"/>
                    </a:cubicBezTo>
                    <a:lnTo>
                      <a:pt x="24" y="421"/>
                    </a:lnTo>
                    <a:cubicBezTo>
                      <a:pt x="24" y="422"/>
                      <a:pt x="25" y="422"/>
                      <a:pt x="26" y="422"/>
                    </a:cubicBezTo>
                    <a:lnTo>
                      <a:pt x="449" y="422"/>
                    </a:lnTo>
                    <a:lnTo>
                      <a:pt x="449" y="447"/>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9" name="Freeform 161"/>
              <p:cNvSpPr>
                <a:spLocks/>
              </p:cNvSpPr>
              <p:nvPr/>
            </p:nvSpPr>
            <p:spPr bwMode="auto">
              <a:xfrm rot="5400000">
                <a:off x="5716637" y="5787494"/>
                <a:ext cx="138885" cy="775435"/>
              </a:xfrm>
              <a:custGeom>
                <a:avLst/>
                <a:gdLst>
                  <a:gd name="T0" fmla="*/ 59 w 59"/>
                  <a:gd name="T1" fmla="*/ 311 h 311"/>
                  <a:gd name="T2" fmla="*/ 59 w 59"/>
                  <a:gd name="T3" fmla="*/ 311 h 311"/>
                  <a:gd name="T4" fmla="*/ 0 w 59"/>
                  <a:gd name="T5" fmla="*/ 311 h 311"/>
                  <a:gd name="T6" fmla="*/ 0 w 59"/>
                  <a:gd name="T7" fmla="*/ 0 h 311"/>
                  <a:gd name="T8" fmla="*/ 59 w 59"/>
                  <a:gd name="T9" fmla="*/ 0 h 311"/>
                  <a:gd name="T10" fmla="*/ 59 w 59"/>
                  <a:gd name="T11" fmla="*/ 20 h 311"/>
                  <a:gd name="T12" fmla="*/ 20 w 59"/>
                  <a:gd name="T13" fmla="*/ 20 h 311"/>
                  <a:gd name="T14" fmla="*/ 20 w 59"/>
                  <a:gd name="T15" fmla="*/ 291 h 311"/>
                  <a:gd name="T16" fmla="*/ 59 w 59"/>
                  <a:gd name="T17" fmla="*/ 291 h 311"/>
                  <a:gd name="T18" fmla="*/ 59 w 59"/>
                  <a:gd name="T19"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311">
                    <a:moveTo>
                      <a:pt x="59" y="311"/>
                    </a:moveTo>
                    <a:lnTo>
                      <a:pt x="59" y="311"/>
                    </a:lnTo>
                    <a:lnTo>
                      <a:pt x="0" y="311"/>
                    </a:lnTo>
                    <a:lnTo>
                      <a:pt x="0" y="0"/>
                    </a:lnTo>
                    <a:lnTo>
                      <a:pt x="59" y="0"/>
                    </a:lnTo>
                    <a:lnTo>
                      <a:pt x="59" y="20"/>
                    </a:lnTo>
                    <a:lnTo>
                      <a:pt x="20" y="20"/>
                    </a:lnTo>
                    <a:lnTo>
                      <a:pt x="20" y="291"/>
                    </a:lnTo>
                    <a:lnTo>
                      <a:pt x="59" y="291"/>
                    </a:lnTo>
                    <a:lnTo>
                      <a:pt x="59" y="311"/>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0" name="Freeform 162"/>
              <p:cNvSpPr>
                <a:spLocks/>
              </p:cNvSpPr>
              <p:nvPr/>
            </p:nvSpPr>
            <p:spPr bwMode="auto">
              <a:xfrm rot="5400000">
                <a:off x="6038371" y="6228808"/>
                <a:ext cx="85123" cy="9287"/>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1" name="Freeform 163"/>
              <p:cNvSpPr>
                <a:spLocks/>
              </p:cNvSpPr>
              <p:nvPr/>
            </p:nvSpPr>
            <p:spPr bwMode="auto">
              <a:xfrm rot="5400000">
                <a:off x="600354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2" name="Freeform 164"/>
              <p:cNvSpPr>
                <a:spLocks/>
              </p:cNvSpPr>
              <p:nvPr/>
            </p:nvSpPr>
            <p:spPr bwMode="auto">
              <a:xfrm rot="5400000">
                <a:off x="5966397"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3" name="Freeform 165"/>
              <p:cNvSpPr>
                <a:spLocks/>
              </p:cNvSpPr>
              <p:nvPr/>
            </p:nvSpPr>
            <p:spPr bwMode="auto">
              <a:xfrm rot="5400000">
                <a:off x="59292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4" name="Freeform 166"/>
              <p:cNvSpPr>
                <a:spLocks/>
              </p:cNvSpPr>
              <p:nvPr/>
            </p:nvSpPr>
            <p:spPr bwMode="auto">
              <a:xfrm rot="5400000">
                <a:off x="5892104"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5" name="Freeform 167"/>
              <p:cNvSpPr>
                <a:spLocks/>
              </p:cNvSpPr>
              <p:nvPr/>
            </p:nvSpPr>
            <p:spPr bwMode="auto">
              <a:xfrm rot="5400000">
                <a:off x="5854794" y="622424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6" name="Freeform 169"/>
              <p:cNvSpPr>
                <a:spLocks/>
              </p:cNvSpPr>
              <p:nvPr/>
            </p:nvSpPr>
            <p:spPr bwMode="auto">
              <a:xfrm rot="5400000">
                <a:off x="578530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7" name="Freeform 170"/>
              <p:cNvSpPr>
                <a:spLocks/>
              </p:cNvSpPr>
              <p:nvPr/>
            </p:nvSpPr>
            <p:spPr bwMode="auto">
              <a:xfrm rot="5400000">
                <a:off x="574816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8" name="Freeform 172"/>
              <p:cNvSpPr>
                <a:spLocks/>
              </p:cNvSpPr>
              <p:nvPr/>
            </p:nvSpPr>
            <p:spPr bwMode="auto">
              <a:xfrm rot="5400000">
                <a:off x="5673870" y="6224898"/>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29" name="Freeform 173"/>
              <p:cNvSpPr>
                <a:spLocks/>
              </p:cNvSpPr>
              <p:nvPr/>
            </p:nvSpPr>
            <p:spPr bwMode="auto">
              <a:xfrm rot="5400000">
                <a:off x="563660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0" name="Freeform 174"/>
              <p:cNvSpPr>
                <a:spLocks/>
              </p:cNvSpPr>
              <p:nvPr/>
            </p:nvSpPr>
            <p:spPr bwMode="auto">
              <a:xfrm rot="5400000">
                <a:off x="5548499"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1" name="Freeform 175"/>
              <p:cNvSpPr>
                <a:spLocks/>
              </p:cNvSpPr>
              <p:nvPr/>
            </p:nvSpPr>
            <p:spPr bwMode="auto">
              <a:xfrm rot="5400000">
                <a:off x="5511352"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2" name="Freeform 176"/>
              <p:cNvSpPr>
                <a:spLocks/>
              </p:cNvSpPr>
              <p:nvPr/>
            </p:nvSpPr>
            <p:spPr bwMode="auto">
              <a:xfrm rot="5400000">
                <a:off x="547420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3" name="Freeform 178"/>
              <p:cNvSpPr>
                <a:spLocks/>
              </p:cNvSpPr>
              <p:nvPr/>
            </p:nvSpPr>
            <p:spPr bwMode="auto">
              <a:xfrm>
                <a:off x="5425811"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4" name="Freeform 180"/>
              <p:cNvSpPr>
                <a:spLocks noEditPoints="1"/>
              </p:cNvSpPr>
              <p:nvPr/>
            </p:nvSpPr>
            <p:spPr bwMode="auto">
              <a:xfrm>
                <a:off x="5942440" y="5302002"/>
                <a:ext cx="231358" cy="299903"/>
              </a:xfrm>
              <a:custGeom>
                <a:avLst/>
                <a:gdLst>
                  <a:gd name="T0" fmla="*/ 13 w 55"/>
                  <a:gd name="T1" fmla="*/ 11 h 62"/>
                  <a:gd name="T2" fmla="*/ 13 w 55"/>
                  <a:gd name="T3" fmla="*/ 11 h 62"/>
                  <a:gd name="T4" fmla="*/ 13 w 55"/>
                  <a:gd name="T5" fmla="*/ 52 h 62"/>
                  <a:gd name="T6" fmla="*/ 20 w 55"/>
                  <a:gd name="T7" fmla="*/ 52 h 62"/>
                  <a:gd name="T8" fmla="*/ 35 w 55"/>
                  <a:gd name="T9" fmla="*/ 46 h 62"/>
                  <a:gd name="T10" fmla="*/ 41 w 55"/>
                  <a:gd name="T11" fmla="*/ 31 h 62"/>
                  <a:gd name="T12" fmla="*/ 35 w 55"/>
                  <a:gd name="T13" fmla="*/ 16 h 62"/>
                  <a:gd name="T14" fmla="*/ 20 w 55"/>
                  <a:gd name="T15" fmla="*/ 11 h 62"/>
                  <a:gd name="T16" fmla="*/ 13 w 55"/>
                  <a:gd name="T17" fmla="*/ 11 h 62"/>
                  <a:gd name="T18" fmla="*/ 0 w 55"/>
                  <a:gd name="T19" fmla="*/ 62 h 62"/>
                  <a:gd name="T20" fmla="*/ 0 w 55"/>
                  <a:gd name="T21" fmla="*/ 62 h 62"/>
                  <a:gd name="T22" fmla="*/ 0 w 55"/>
                  <a:gd name="T23" fmla="*/ 0 h 62"/>
                  <a:gd name="T24" fmla="*/ 21 w 55"/>
                  <a:gd name="T25" fmla="*/ 0 h 62"/>
                  <a:gd name="T26" fmla="*/ 55 w 55"/>
                  <a:gd name="T27" fmla="*/ 30 h 62"/>
                  <a:gd name="T28" fmla="*/ 45 w 55"/>
                  <a:gd name="T29" fmla="*/ 54 h 62"/>
                  <a:gd name="T30" fmla="*/ 21 w 55"/>
                  <a:gd name="T31" fmla="*/ 62 h 62"/>
                  <a:gd name="T32" fmla="*/ 0 w 55"/>
                  <a:gd name="T33"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62">
                    <a:moveTo>
                      <a:pt x="13" y="11"/>
                    </a:moveTo>
                    <a:lnTo>
                      <a:pt x="13" y="11"/>
                    </a:lnTo>
                    <a:lnTo>
                      <a:pt x="13" y="52"/>
                    </a:lnTo>
                    <a:lnTo>
                      <a:pt x="20" y="52"/>
                    </a:lnTo>
                    <a:cubicBezTo>
                      <a:pt x="27" y="52"/>
                      <a:pt x="32" y="50"/>
                      <a:pt x="35" y="46"/>
                    </a:cubicBezTo>
                    <a:cubicBezTo>
                      <a:pt x="39" y="42"/>
                      <a:pt x="41" y="37"/>
                      <a:pt x="41" y="31"/>
                    </a:cubicBezTo>
                    <a:cubicBezTo>
                      <a:pt x="41" y="25"/>
                      <a:pt x="39" y="20"/>
                      <a:pt x="35" y="16"/>
                    </a:cubicBezTo>
                    <a:cubicBezTo>
                      <a:pt x="31" y="13"/>
                      <a:pt x="26" y="11"/>
                      <a:pt x="20" y="11"/>
                    </a:cubicBezTo>
                    <a:lnTo>
                      <a:pt x="13" y="11"/>
                    </a:lnTo>
                    <a:close/>
                    <a:moveTo>
                      <a:pt x="0" y="62"/>
                    </a:moveTo>
                    <a:lnTo>
                      <a:pt x="0" y="62"/>
                    </a:lnTo>
                    <a:lnTo>
                      <a:pt x="0" y="0"/>
                    </a:lnTo>
                    <a:lnTo>
                      <a:pt x="21" y="0"/>
                    </a:lnTo>
                    <a:cubicBezTo>
                      <a:pt x="44" y="0"/>
                      <a:pt x="55" y="10"/>
                      <a:pt x="55" y="30"/>
                    </a:cubicBezTo>
                    <a:cubicBezTo>
                      <a:pt x="55" y="40"/>
                      <a:pt x="51" y="48"/>
                      <a:pt x="45" y="54"/>
                    </a:cubicBezTo>
                    <a:cubicBezTo>
                      <a:pt x="39" y="60"/>
                      <a:pt x="31" y="62"/>
                      <a:pt x="21" y="62"/>
                    </a:cubicBezTo>
                    <a:lnTo>
                      <a:pt x="0" y="62"/>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5" name="Freeform 181"/>
              <p:cNvSpPr>
                <a:spLocks/>
              </p:cNvSpPr>
              <p:nvPr/>
            </p:nvSpPr>
            <p:spPr bwMode="auto">
              <a:xfrm rot="5400000">
                <a:off x="5193939" y="5693554"/>
                <a:ext cx="120964" cy="130013"/>
              </a:xfrm>
              <a:custGeom>
                <a:avLst/>
                <a:gdLst>
                  <a:gd name="T0" fmla="*/ 25 w 51"/>
                  <a:gd name="T1" fmla="*/ 51 h 51"/>
                  <a:gd name="T2" fmla="*/ 25 w 51"/>
                  <a:gd name="T3" fmla="*/ 51 h 51"/>
                  <a:gd name="T4" fmla="*/ 0 w 51"/>
                  <a:gd name="T5" fmla="*/ 25 h 51"/>
                  <a:gd name="T6" fmla="*/ 25 w 51"/>
                  <a:gd name="T7" fmla="*/ 0 h 51"/>
                  <a:gd name="T8" fmla="*/ 51 w 51"/>
                  <a:gd name="T9" fmla="*/ 25 h 51"/>
                  <a:gd name="T10" fmla="*/ 25 w 51"/>
                  <a:gd name="T11" fmla="*/ 51 h 51"/>
                </a:gdLst>
                <a:ahLst/>
                <a:cxnLst>
                  <a:cxn ang="0">
                    <a:pos x="T0" y="T1"/>
                  </a:cxn>
                  <a:cxn ang="0">
                    <a:pos x="T2" y="T3"/>
                  </a:cxn>
                  <a:cxn ang="0">
                    <a:pos x="T4" y="T5"/>
                  </a:cxn>
                  <a:cxn ang="0">
                    <a:pos x="T6" y="T7"/>
                  </a:cxn>
                  <a:cxn ang="0">
                    <a:pos x="T8" y="T9"/>
                  </a:cxn>
                  <a:cxn ang="0">
                    <a:pos x="T10" y="T11"/>
                  </a:cxn>
                </a:cxnLst>
                <a:rect l="0" t="0" r="r" b="b"/>
                <a:pathLst>
                  <a:path w="51" h="51">
                    <a:moveTo>
                      <a:pt x="25" y="51"/>
                    </a:moveTo>
                    <a:lnTo>
                      <a:pt x="25" y="51"/>
                    </a:lnTo>
                    <a:cubicBezTo>
                      <a:pt x="11" y="51"/>
                      <a:pt x="0" y="39"/>
                      <a:pt x="0" y="25"/>
                    </a:cubicBezTo>
                    <a:cubicBezTo>
                      <a:pt x="0" y="11"/>
                      <a:pt x="11" y="0"/>
                      <a:pt x="25" y="0"/>
                    </a:cubicBezTo>
                    <a:cubicBezTo>
                      <a:pt x="39" y="0"/>
                      <a:pt x="51" y="11"/>
                      <a:pt x="51" y="25"/>
                    </a:cubicBezTo>
                    <a:cubicBezTo>
                      <a:pt x="51" y="39"/>
                      <a:pt x="39" y="51"/>
                      <a:pt x="25" y="51"/>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6" name="Freeform 182"/>
              <p:cNvSpPr>
                <a:spLocks/>
              </p:cNvSpPr>
              <p:nvPr/>
            </p:nvSpPr>
            <p:spPr bwMode="auto">
              <a:xfrm rot="5400000">
                <a:off x="5187057" y="5933241"/>
                <a:ext cx="125443" cy="130013"/>
              </a:xfrm>
              <a:custGeom>
                <a:avLst/>
                <a:gdLst>
                  <a:gd name="T0" fmla="*/ 26 w 52"/>
                  <a:gd name="T1" fmla="*/ 51 h 51"/>
                  <a:gd name="T2" fmla="*/ 26 w 52"/>
                  <a:gd name="T3" fmla="*/ 51 h 51"/>
                  <a:gd name="T4" fmla="*/ 0 w 52"/>
                  <a:gd name="T5" fmla="*/ 26 h 51"/>
                  <a:gd name="T6" fmla="*/ 26 w 52"/>
                  <a:gd name="T7" fmla="*/ 0 h 51"/>
                  <a:gd name="T8" fmla="*/ 52 w 52"/>
                  <a:gd name="T9" fmla="*/ 26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40"/>
                      <a:pt x="0" y="26"/>
                    </a:cubicBezTo>
                    <a:cubicBezTo>
                      <a:pt x="0" y="12"/>
                      <a:pt x="12" y="0"/>
                      <a:pt x="26" y="0"/>
                    </a:cubicBezTo>
                    <a:cubicBezTo>
                      <a:pt x="40" y="0"/>
                      <a:pt x="52" y="12"/>
                      <a:pt x="52" y="26"/>
                    </a:cubicBezTo>
                    <a:cubicBezTo>
                      <a:pt x="52" y="40"/>
                      <a:pt x="40" y="51"/>
                      <a:pt x="26" y="51"/>
                    </a:cubicBez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7" name="Freeform 184"/>
              <p:cNvSpPr>
                <a:spLocks/>
              </p:cNvSpPr>
              <p:nvPr/>
            </p:nvSpPr>
            <p:spPr bwMode="auto">
              <a:xfrm rot="5400000">
                <a:off x="5774880" y="5824151"/>
                <a:ext cx="22402" cy="729002"/>
              </a:xfrm>
              <a:custGeom>
                <a:avLst/>
                <a:gdLst>
                  <a:gd name="T0" fmla="*/ 10 w 10"/>
                  <a:gd name="T1" fmla="*/ 291 h 291"/>
                  <a:gd name="T2" fmla="*/ 10 w 10"/>
                  <a:gd name="T3" fmla="*/ 291 h 291"/>
                  <a:gd name="T4" fmla="*/ 0 w 10"/>
                  <a:gd name="T5" fmla="*/ 291 h 291"/>
                  <a:gd name="T6" fmla="*/ 0 w 10"/>
                  <a:gd name="T7" fmla="*/ 0 h 291"/>
                  <a:gd name="T8" fmla="*/ 10 w 10"/>
                  <a:gd name="T9" fmla="*/ 0 h 291"/>
                  <a:gd name="T10" fmla="*/ 10 w 10"/>
                  <a:gd name="T11" fmla="*/ 291 h 291"/>
                </a:gdLst>
                <a:ahLst/>
                <a:cxnLst>
                  <a:cxn ang="0">
                    <a:pos x="T0" y="T1"/>
                  </a:cxn>
                  <a:cxn ang="0">
                    <a:pos x="T2" y="T3"/>
                  </a:cxn>
                  <a:cxn ang="0">
                    <a:pos x="T4" y="T5"/>
                  </a:cxn>
                  <a:cxn ang="0">
                    <a:pos x="T6" y="T7"/>
                  </a:cxn>
                  <a:cxn ang="0">
                    <a:pos x="T8" y="T9"/>
                  </a:cxn>
                  <a:cxn ang="0">
                    <a:pos x="T10" y="T11"/>
                  </a:cxn>
                </a:cxnLst>
                <a:rect l="0" t="0" r="r" b="b"/>
                <a:pathLst>
                  <a:path w="10" h="291">
                    <a:moveTo>
                      <a:pt x="10" y="291"/>
                    </a:moveTo>
                    <a:lnTo>
                      <a:pt x="10" y="291"/>
                    </a:lnTo>
                    <a:lnTo>
                      <a:pt x="0" y="291"/>
                    </a:lnTo>
                    <a:lnTo>
                      <a:pt x="0" y="0"/>
                    </a:lnTo>
                    <a:lnTo>
                      <a:pt x="10" y="0"/>
                    </a:lnTo>
                    <a:lnTo>
                      <a:pt x="10" y="291"/>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8" name="Freeform 178"/>
              <p:cNvSpPr>
                <a:spLocks/>
              </p:cNvSpPr>
              <p:nvPr/>
            </p:nvSpPr>
            <p:spPr bwMode="auto">
              <a:xfrm>
                <a:off x="5675079" y="5300418"/>
                <a:ext cx="227336" cy="308460"/>
              </a:xfrm>
              <a:custGeom>
                <a:avLst/>
                <a:gdLst>
                  <a:gd name="T0" fmla="*/ 0 w 42"/>
                  <a:gd name="T1" fmla="*/ 48 h 65"/>
                  <a:gd name="T2" fmla="*/ 0 w 42"/>
                  <a:gd name="T3" fmla="*/ 48 h 65"/>
                  <a:gd name="T4" fmla="*/ 17 w 42"/>
                  <a:gd name="T5" fmla="*/ 54 h 65"/>
                  <a:gd name="T6" fmla="*/ 25 w 42"/>
                  <a:gd name="T7" fmla="*/ 52 h 65"/>
                  <a:gd name="T8" fmla="*/ 28 w 42"/>
                  <a:gd name="T9" fmla="*/ 47 h 65"/>
                  <a:gd name="T10" fmla="*/ 26 w 42"/>
                  <a:gd name="T11" fmla="*/ 43 h 65"/>
                  <a:gd name="T12" fmla="*/ 14 w 42"/>
                  <a:gd name="T13" fmla="*/ 36 h 65"/>
                  <a:gd name="T14" fmla="*/ 0 w 42"/>
                  <a:gd name="T15" fmla="*/ 18 h 65"/>
                  <a:gd name="T16" fmla="*/ 6 w 42"/>
                  <a:gd name="T17" fmla="*/ 5 h 65"/>
                  <a:gd name="T18" fmla="*/ 24 w 42"/>
                  <a:gd name="T19" fmla="*/ 0 h 65"/>
                  <a:gd name="T20" fmla="*/ 39 w 42"/>
                  <a:gd name="T21" fmla="*/ 2 h 65"/>
                  <a:gd name="T22" fmla="*/ 39 w 42"/>
                  <a:gd name="T23" fmla="*/ 15 h 65"/>
                  <a:gd name="T24" fmla="*/ 24 w 42"/>
                  <a:gd name="T25" fmla="*/ 11 h 65"/>
                  <a:gd name="T26" fmla="*/ 17 w 42"/>
                  <a:gd name="T27" fmla="*/ 12 h 65"/>
                  <a:gd name="T28" fmla="*/ 14 w 42"/>
                  <a:gd name="T29" fmla="*/ 17 h 65"/>
                  <a:gd name="T30" fmla="*/ 16 w 42"/>
                  <a:gd name="T31" fmla="*/ 22 h 65"/>
                  <a:gd name="T32" fmla="*/ 26 w 42"/>
                  <a:gd name="T33" fmla="*/ 27 h 65"/>
                  <a:gd name="T34" fmla="*/ 38 w 42"/>
                  <a:gd name="T35" fmla="*/ 36 h 65"/>
                  <a:gd name="T36" fmla="*/ 42 w 42"/>
                  <a:gd name="T37" fmla="*/ 46 h 65"/>
                  <a:gd name="T38" fmla="*/ 35 w 42"/>
                  <a:gd name="T39" fmla="*/ 60 h 65"/>
                  <a:gd name="T40" fmla="*/ 17 w 42"/>
                  <a:gd name="T41" fmla="*/ 65 h 65"/>
                  <a:gd name="T42" fmla="*/ 0 w 42"/>
                  <a:gd name="T43" fmla="*/ 61 h 65"/>
                  <a:gd name="T44" fmla="*/ 0 w 42"/>
                  <a:gd name="T45" fmla="*/ 4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 h="65">
                    <a:moveTo>
                      <a:pt x="0" y="48"/>
                    </a:moveTo>
                    <a:lnTo>
                      <a:pt x="0" y="48"/>
                    </a:lnTo>
                    <a:cubicBezTo>
                      <a:pt x="5" y="52"/>
                      <a:pt x="11" y="54"/>
                      <a:pt x="17" y="54"/>
                    </a:cubicBezTo>
                    <a:cubicBezTo>
                      <a:pt x="21" y="54"/>
                      <a:pt x="23" y="53"/>
                      <a:pt x="25" y="52"/>
                    </a:cubicBezTo>
                    <a:cubicBezTo>
                      <a:pt x="27" y="51"/>
                      <a:pt x="28" y="49"/>
                      <a:pt x="28" y="47"/>
                    </a:cubicBezTo>
                    <a:cubicBezTo>
                      <a:pt x="28" y="46"/>
                      <a:pt x="27" y="44"/>
                      <a:pt x="26" y="43"/>
                    </a:cubicBezTo>
                    <a:cubicBezTo>
                      <a:pt x="24" y="41"/>
                      <a:pt x="20" y="39"/>
                      <a:pt x="14" y="36"/>
                    </a:cubicBezTo>
                    <a:cubicBezTo>
                      <a:pt x="4" y="32"/>
                      <a:pt x="0" y="26"/>
                      <a:pt x="0" y="18"/>
                    </a:cubicBezTo>
                    <a:cubicBezTo>
                      <a:pt x="0" y="13"/>
                      <a:pt x="2" y="8"/>
                      <a:pt x="6" y="5"/>
                    </a:cubicBezTo>
                    <a:cubicBezTo>
                      <a:pt x="11" y="2"/>
                      <a:pt x="16" y="0"/>
                      <a:pt x="24" y="0"/>
                    </a:cubicBezTo>
                    <a:cubicBezTo>
                      <a:pt x="30" y="0"/>
                      <a:pt x="35" y="1"/>
                      <a:pt x="39" y="2"/>
                    </a:cubicBezTo>
                    <a:lnTo>
                      <a:pt x="39" y="15"/>
                    </a:lnTo>
                    <a:cubicBezTo>
                      <a:pt x="35" y="12"/>
                      <a:pt x="30" y="11"/>
                      <a:pt x="24" y="11"/>
                    </a:cubicBezTo>
                    <a:cubicBezTo>
                      <a:pt x="21" y="11"/>
                      <a:pt x="18" y="11"/>
                      <a:pt x="17" y="12"/>
                    </a:cubicBezTo>
                    <a:cubicBezTo>
                      <a:pt x="15" y="14"/>
                      <a:pt x="14" y="15"/>
                      <a:pt x="14" y="17"/>
                    </a:cubicBezTo>
                    <a:cubicBezTo>
                      <a:pt x="14" y="19"/>
                      <a:pt x="14" y="20"/>
                      <a:pt x="16" y="22"/>
                    </a:cubicBezTo>
                    <a:cubicBezTo>
                      <a:pt x="17" y="23"/>
                      <a:pt x="20" y="25"/>
                      <a:pt x="26" y="27"/>
                    </a:cubicBezTo>
                    <a:cubicBezTo>
                      <a:pt x="32" y="30"/>
                      <a:pt x="36" y="33"/>
                      <a:pt x="38" y="36"/>
                    </a:cubicBezTo>
                    <a:cubicBezTo>
                      <a:pt x="41" y="39"/>
                      <a:pt x="42" y="42"/>
                      <a:pt x="42" y="46"/>
                    </a:cubicBezTo>
                    <a:cubicBezTo>
                      <a:pt x="42" y="52"/>
                      <a:pt x="40" y="57"/>
                      <a:pt x="35" y="60"/>
                    </a:cubicBezTo>
                    <a:cubicBezTo>
                      <a:pt x="31" y="63"/>
                      <a:pt x="25" y="65"/>
                      <a:pt x="17" y="65"/>
                    </a:cubicBezTo>
                    <a:cubicBezTo>
                      <a:pt x="10" y="65"/>
                      <a:pt x="4" y="63"/>
                      <a:pt x="0" y="61"/>
                    </a:cubicBezTo>
                    <a:lnTo>
                      <a:pt x="0" y="48"/>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39" name="Freeform 163"/>
              <p:cNvSpPr>
                <a:spLocks/>
              </p:cNvSpPr>
              <p:nvPr/>
            </p:nvSpPr>
            <p:spPr bwMode="auto">
              <a:xfrm rot="5400000">
                <a:off x="604069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0" name="Freeform 169"/>
              <p:cNvSpPr>
                <a:spLocks/>
              </p:cNvSpPr>
              <p:nvPr/>
            </p:nvSpPr>
            <p:spPr bwMode="auto">
              <a:xfrm rot="5400000">
                <a:off x="5820051"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1" name="Freeform 169"/>
              <p:cNvSpPr>
                <a:spLocks/>
              </p:cNvSpPr>
              <p:nvPr/>
            </p:nvSpPr>
            <p:spPr bwMode="auto">
              <a:xfrm rot="5400000">
                <a:off x="5710036"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42" name="Freeform 176"/>
              <p:cNvSpPr>
                <a:spLocks/>
              </p:cNvSpPr>
              <p:nvPr/>
            </p:nvSpPr>
            <p:spPr bwMode="auto">
              <a:xfrm rot="5400000">
                <a:off x="5435323" y="6226486"/>
                <a:ext cx="85123" cy="13931"/>
              </a:xfrm>
              <a:custGeom>
                <a:avLst/>
                <a:gdLst>
                  <a:gd name="T0" fmla="*/ 36 w 36"/>
                  <a:gd name="T1" fmla="*/ 5 h 5"/>
                  <a:gd name="T2" fmla="*/ 36 w 36"/>
                  <a:gd name="T3" fmla="*/ 5 h 5"/>
                  <a:gd name="T4" fmla="*/ 0 w 36"/>
                  <a:gd name="T5" fmla="*/ 5 h 5"/>
                  <a:gd name="T6" fmla="*/ 0 w 36"/>
                  <a:gd name="T7" fmla="*/ 0 h 5"/>
                  <a:gd name="T8" fmla="*/ 36 w 36"/>
                  <a:gd name="T9" fmla="*/ 0 h 5"/>
                  <a:gd name="T10" fmla="*/ 36 w 36"/>
                  <a:gd name="T11" fmla="*/ 5 h 5"/>
                </a:gdLst>
                <a:ahLst/>
                <a:cxnLst>
                  <a:cxn ang="0">
                    <a:pos x="T0" y="T1"/>
                  </a:cxn>
                  <a:cxn ang="0">
                    <a:pos x="T2" y="T3"/>
                  </a:cxn>
                  <a:cxn ang="0">
                    <a:pos x="T4" y="T5"/>
                  </a:cxn>
                  <a:cxn ang="0">
                    <a:pos x="T6" y="T7"/>
                  </a:cxn>
                  <a:cxn ang="0">
                    <a:pos x="T8" y="T9"/>
                  </a:cxn>
                  <a:cxn ang="0">
                    <a:pos x="T10" y="T11"/>
                  </a:cxn>
                </a:cxnLst>
                <a:rect l="0" t="0" r="r" b="b"/>
                <a:pathLst>
                  <a:path w="36" h="5">
                    <a:moveTo>
                      <a:pt x="36" y="5"/>
                    </a:moveTo>
                    <a:lnTo>
                      <a:pt x="36" y="5"/>
                    </a:lnTo>
                    <a:lnTo>
                      <a:pt x="0" y="5"/>
                    </a:lnTo>
                    <a:lnTo>
                      <a:pt x="0" y="0"/>
                    </a:lnTo>
                    <a:lnTo>
                      <a:pt x="36" y="0"/>
                    </a:lnTo>
                    <a:lnTo>
                      <a:pt x="36" y="5"/>
                    </a:lnTo>
                    <a:close/>
                  </a:path>
                </a:pathLst>
              </a:custGeom>
              <a:grpFill/>
              <a:ln w="0">
                <a:solidFill>
                  <a:schemeClr val="tx2"/>
                </a:solidFill>
                <a:prstDash val="solid"/>
                <a:round/>
                <a:headEnd/>
                <a:tailEnd/>
              </a:ln>
            </p:spPr>
            <p:txBody>
              <a:bodyPr wrap="square">
                <a:noAutofit/>
              </a:bodyPr>
              <a:lstStyle/>
              <a:p>
                <a:pPr defTabSz="543689" fontAlgn="ctr"/>
                <a:endParaRPr lang="en-US" altLang="zh-CN" sz="1200" dirty="0">
                  <a:latin typeface="Huawei Sans" panose="020C0503030203020204" pitchFamily="34" charset="0"/>
                  <a:ea typeface="方正兰亭黑简体" panose="02000000000000000000" pitchFamily="2" charset="-122"/>
                  <a:cs typeface="Huawei Sans" panose="020C0503030203020204" pitchFamily="34" charset="0"/>
                </a:endParaRPr>
              </a:p>
            </p:txBody>
          </p:sp>
        </p:grpSp>
        <p:sp>
          <p:nvSpPr>
            <p:cNvPr id="78" name="菱形 77"/>
            <p:cNvSpPr/>
            <p:nvPr/>
          </p:nvSpPr>
          <p:spPr>
            <a:xfrm>
              <a:off x="8141093" y="4153250"/>
              <a:ext cx="139955" cy="126252"/>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80" name="菱形 79"/>
            <p:cNvSpPr/>
            <p:nvPr/>
          </p:nvSpPr>
          <p:spPr>
            <a:xfrm>
              <a:off x="8321031" y="4144335"/>
              <a:ext cx="139955" cy="126252"/>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86" name="菱形 85"/>
            <p:cNvSpPr/>
            <p:nvPr/>
          </p:nvSpPr>
          <p:spPr>
            <a:xfrm>
              <a:off x="7967761" y="4146734"/>
              <a:ext cx="139955" cy="126252"/>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grpSp>
          <p:nvGrpSpPr>
            <p:cNvPr id="88" name="组合 87"/>
            <p:cNvGrpSpPr/>
            <p:nvPr/>
          </p:nvGrpSpPr>
          <p:grpSpPr>
            <a:xfrm>
              <a:off x="8379633" y="2190414"/>
              <a:ext cx="493039" cy="540446"/>
              <a:chOff x="7445376" y="1757363"/>
              <a:chExt cx="401637" cy="430213"/>
            </a:xfrm>
            <a:solidFill>
              <a:schemeClr val="tx1">
                <a:alpha val="50000"/>
              </a:schemeClr>
            </a:solidFill>
          </p:grpSpPr>
          <p:sp>
            <p:nvSpPr>
              <p:cNvPr id="93" name="Freeform 964"/>
              <p:cNvSpPr>
                <a:spLocks noEditPoints="1"/>
              </p:cNvSpPr>
              <p:nvPr/>
            </p:nvSpPr>
            <p:spPr bwMode="auto">
              <a:xfrm>
                <a:off x="7445376" y="1757363"/>
                <a:ext cx="188913" cy="417513"/>
              </a:xfrm>
              <a:custGeom>
                <a:avLst/>
                <a:gdLst>
                  <a:gd name="T0" fmla="*/ 25 w 221"/>
                  <a:gd name="T1" fmla="*/ 466 h 490"/>
                  <a:gd name="T2" fmla="*/ 25 w 221"/>
                  <a:gd name="T3" fmla="*/ 466 h 490"/>
                  <a:gd name="T4" fmla="*/ 196 w 221"/>
                  <a:gd name="T5" fmla="*/ 466 h 490"/>
                  <a:gd name="T6" fmla="*/ 196 w 221"/>
                  <a:gd name="T7" fmla="*/ 25 h 490"/>
                  <a:gd name="T8" fmla="*/ 25 w 221"/>
                  <a:gd name="T9" fmla="*/ 25 h 490"/>
                  <a:gd name="T10" fmla="*/ 25 w 221"/>
                  <a:gd name="T11" fmla="*/ 466 h 490"/>
                  <a:gd name="T12" fmla="*/ 208 w 221"/>
                  <a:gd name="T13" fmla="*/ 490 h 490"/>
                  <a:gd name="T14" fmla="*/ 208 w 221"/>
                  <a:gd name="T15" fmla="*/ 490 h 490"/>
                  <a:gd name="T16" fmla="*/ 12 w 221"/>
                  <a:gd name="T17" fmla="*/ 490 h 490"/>
                  <a:gd name="T18" fmla="*/ 0 w 221"/>
                  <a:gd name="T19" fmla="*/ 478 h 490"/>
                  <a:gd name="T20" fmla="*/ 0 w 221"/>
                  <a:gd name="T21" fmla="*/ 12 h 490"/>
                  <a:gd name="T22" fmla="*/ 12 w 221"/>
                  <a:gd name="T23" fmla="*/ 0 h 490"/>
                  <a:gd name="T24" fmla="*/ 208 w 221"/>
                  <a:gd name="T25" fmla="*/ 0 h 490"/>
                  <a:gd name="T26" fmla="*/ 221 w 221"/>
                  <a:gd name="T27" fmla="*/ 12 h 490"/>
                  <a:gd name="T28" fmla="*/ 221 w 221"/>
                  <a:gd name="T29" fmla="*/ 478 h 490"/>
                  <a:gd name="T30" fmla="*/ 208 w 221"/>
                  <a:gd name="T31"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1" h="490">
                    <a:moveTo>
                      <a:pt x="25" y="466"/>
                    </a:moveTo>
                    <a:lnTo>
                      <a:pt x="25" y="466"/>
                    </a:lnTo>
                    <a:lnTo>
                      <a:pt x="196" y="466"/>
                    </a:lnTo>
                    <a:lnTo>
                      <a:pt x="196" y="25"/>
                    </a:lnTo>
                    <a:lnTo>
                      <a:pt x="25" y="25"/>
                    </a:lnTo>
                    <a:lnTo>
                      <a:pt x="25" y="466"/>
                    </a:lnTo>
                    <a:close/>
                    <a:moveTo>
                      <a:pt x="208" y="490"/>
                    </a:moveTo>
                    <a:lnTo>
                      <a:pt x="208" y="490"/>
                    </a:lnTo>
                    <a:lnTo>
                      <a:pt x="12" y="490"/>
                    </a:lnTo>
                    <a:cubicBezTo>
                      <a:pt x="5" y="490"/>
                      <a:pt x="0" y="485"/>
                      <a:pt x="0" y="478"/>
                    </a:cubicBezTo>
                    <a:lnTo>
                      <a:pt x="0" y="12"/>
                    </a:lnTo>
                    <a:cubicBezTo>
                      <a:pt x="0" y="6"/>
                      <a:pt x="5" y="0"/>
                      <a:pt x="12" y="0"/>
                    </a:cubicBezTo>
                    <a:lnTo>
                      <a:pt x="208" y="0"/>
                    </a:lnTo>
                    <a:cubicBezTo>
                      <a:pt x="215" y="0"/>
                      <a:pt x="221" y="6"/>
                      <a:pt x="221" y="12"/>
                    </a:cubicBezTo>
                    <a:lnTo>
                      <a:pt x="221" y="478"/>
                    </a:lnTo>
                    <a:cubicBezTo>
                      <a:pt x="221" y="485"/>
                      <a:pt x="215" y="490"/>
                      <a:pt x="208" y="49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4" name="Freeform 965"/>
              <p:cNvSpPr>
                <a:spLocks/>
              </p:cNvSpPr>
              <p:nvPr/>
            </p:nvSpPr>
            <p:spPr bwMode="auto">
              <a:xfrm>
                <a:off x="7659688" y="1757363"/>
                <a:ext cx="187325" cy="417513"/>
              </a:xfrm>
              <a:custGeom>
                <a:avLst/>
                <a:gdLst>
                  <a:gd name="T0" fmla="*/ 209 w 221"/>
                  <a:gd name="T1" fmla="*/ 490 h 490"/>
                  <a:gd name="T2" fmla="*/ 209 w 221"/>
                  <a:gd name="T3" fmla="*/ 490 h 490"/>
                  <a:gd name="T4" fmla="*/ 167 w 221"/>
                  <a:gd name="T5" fmla="*/ 490 h 490"/>
                  <a:gd name="T6" fmla="*/ 167 w 221"/>
                  <a:gd name="T7" fmla="*/ 466 h 490"/>
                  <a:gd name="T8" fmla="*/ 197 w 221"/>
                  <a:gd name="T9" fmla="*/ 466 h 490"/>
                  <a:gd name="T10" fmla="*/ 197 w 221"/>
                  <a:gd name="T11" fmla="*/ 25 h 490"/>
                  <a:gd name="T12" fmla="*/ 25 w 221"/>
                  <a:gd name="T13" fmla="*/ 25 h 490"/>
                  <a:gd name="T14" fmla="*/ 25 w 221"/>
                  <a:gd name="T15" fmla="*/ 466 h 490"/>
                  <a:gd name="T16" fmla="*/ 83 w 221"/>
                  <a:gd name="T17" fmla="*/ 466 h 490"/>
                  <a:gd name="T18" fmla="*/ 83 w 221"/>
                  <a:gd name="T19" fmla="*/ 490 h 490"/>
                  <a:gd name="T20" fmla="*/ 13 w 221"/>
                  <a:gd name="T21" fmla="*/ 490 h 490"/>
                  <a:gd name="T22" fmla="*/ 0 w 221"/>
                  <a:gd name="T23" fmla="*/ 478 h 490"/>
                  <a:gd name="T24" fmla="*/ 0 w 221"/>
                  <a:gd name="T25" fmla="*/ 12 h 490"/>
                  <a:gd name="T26" fmla="*/ 13 w 221"/>
                  <a:gd name="T27" fmla="*/ 0 h 490"/>
                  <a:gd name="T28" fmla="*/ 209 w 221"/>
                  <a:gd name="T29" fmla="*/ 0 h 490"/>
                  <a:gd name="T30" fmla="*/ 221 w 221"/>
                  <a:gd name="T31" fmla="*/ 12 h 490"/>
                  <a:gd name="T32" fmla="*/ 221 w 221"/>
                  <a:gd name="T33" fmla="*/ 478 h 490"/>
                  <a:gd name="T34" fmla="*/ 209 w 221"/>
                  <a:gd name="T35"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1" h="490">
                    <a:moveTo>
                      <a:pt x="209" y="490"/>
                    </a:moveTo>
                    <a:lnTo>
                      <a:pt x="209" y="490"/>
                    </a:lnTo>
                    <a:lnTo>
                      <a:pt x="167" y="490"/>
                    </a:lnTo>
                    <a:lnTo>
                      <a:pt x="167" y="466"/>
                    </a:lnTo>
                    <a:lnTo>
                      <a:pt x="197" y="466"/>
                    </a:lnTo>
                    <a:lnTo>
                      <a:pt x="197" y="25"/>
                    </a:lnTo>
                    <a:lnTo>
                      <a:pt x="25" y="25"/>
                    </a:lnTo>
                    <a:lnTo>
                      <a:pt x="25" y="466"/>
                    </a:lnTo>
                    <a:lnTo>
                      <a:pt x="83" y="466"/>
                    </a:lnTo>
                    <a:lnTo>
                      <a:pt x="83" y="490"/>
                    </a:lnTo>
                    <a:lnTo>
                      <a:pt x="13" y="490"/>
                    </a:lnTo>
                    <a:cubicBezTo>
                      <a:pt x="6" y="490"/>
                      <a:pt x="0" y="485"/>
                      <a:pt x="0" y="478"/>
                    </a:cubicBezTo>
                    <a:lnTo>
                      <a:pt x="0" y="12"/>
                    </a:lnTo>
                    <a:cubicBezTo>
                      <a:pt x="0" y="6"/>
                      <a:pt x="6" y="0"/>
                      <a:pt x="13" y="0"/>
                    </a:cubicBezTo>
                    <a:lnTo>
                      <a:pt x="209" y="0"/>
                    </a:lnTo>
                    <a:cubicBezTo>
                      <a:pt x="216" y="0"/>
                      <a:pt x="221" y="6"/>
                      <a:pt x="221" y="12"/>
                    </a:cubicBezTo>
                    <a:lnTo>
                      <a:pt x="221" y="478"/>
                    </a:lnTo>
                    <a:cubicBezTo>
                      <a:pt x="221" y="485"/>
                      <a:pt x="216" y="490"/>
                      <a:pt x="209" y="49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5" name="Freeform 966"/>
              <p:cNvSpPr>
                <a:spLocks noEditPoints="1"/>
              </p:cNvSpPr>
              <p:nvPr/>
            </p:nvSpPr>
            <p:spPr bwMode="auto">
              <a:xfrm>
                <a:off x="7488238" y="1792288"/>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6" name="Freeform 967"/>
              <p:cNvSpPr>
                <a:spLocks noEditPoints="1"/>
              </p:cNvSpPr>
              <p:nvPr/>
            </p:nvSpPr>
            <p:spPr bwMode="auto">
              <a:xfrm>
                <a:off x="7488238" y="183197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7" name="Freeform 968"/>
              <p:cNvSpPr>
                <a:spLocks noEditPoints="1"/>
              </p:cNvSpPr>
              <p:nvPr/>
            </p:nvSpPr>
            <p:spPr bwMode="auto">
              <a:xfrm>
                <a:off x="7488238" y="1887538"/>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8" name="Freeform 969"/>
              <p:cNvSpPr>
                <a:spLocks noEditPoints="1"/>
              </p:cNvSpPr>
              <p:nvPr/>
            </p:nvSpPr>
            <p:spPr bwMode="auto">
              <a:xfrm>
                <a:off x="7488238" y="192722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99" name="Freeform 970"/>
              <p:cNvSpPr>
                <a:spLocks noEditPoints="1"/>
              </p:cNvSpPr>
              <p:nvPr/>
            </p:nvSpPr>
            <p:spPr bwMode="auto">
              <a:xfrm>
                <a:off x="7488238" y="1978026"/>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0" name="Freeform 971"/>
              <p:cNvSpPr>
                <a:spLocks noEditPoints="1"/>
              </p:cNvSpPr>
              <p:nvPr/>
            </p:nvSpPr>
            <p:spPr bwMode="auto">
              <a:xfrm>
                <a:off x="7488238" y="2017713"/>
                <a:ext cx="104775" cy="33338"/>
              </a:xfrm>
              <a:custGeom>
                <a:avLst/>
                <a:gdLst>
                  <a:gd name="T0" fmla="*/ 15 w 125"/>
                  <a:gd name="T1" fmla="*/ 24 h 39"/>
                  <a:gd name="T2" fmla="*/ 15 w 125"/>
                  <a:gd name="T3" fmla="*/ 24 h 39"/>
                  <a:gd name="T4" fmla="*/ 17 w 125"/>
                  <a:gd name="T5" fmla="*/ 24 h 39"/>
                  <a:gd name="T6" fmla="*/ 108 w 125"/>
                  <a:gd name="T7" fmla="*/ 24 h 39"/>
                  <a:gd name="T8" fmla="*/ 110 w 125"/>
                  <a:gd name="T9" fmla="*/ 24 h 39"/>
                  <a:gd name="T10" fmla="*/ 110 w 125"/>
                  <a:gd name="T11" fmla="*/ 15 h 39"/>
                  <a:gd name="T12" fmla="*/ 108 w 125"/>
                  <a:gd name="T13" fmla="*/ 15 h 39"/>
                  <a:gd name="T14" fmla="*/ 17 w 125"/>
                  <a:gd name="T15" fmla="*/ 15 h 39"/>
                  <a:gd name="T16" fmla="*/ 15 w 125"/>
                  <a:gd name="T17" fmla="*/ 15 h 39"/>
                  <a:gd name="T18" fmla="*/ 15 w 125"/>
                  <a:gd name="T19" fmla="*/ 24 h 39"/>
                  <a:gd name="T20" fmla="*/ 108 w 125"/>
                  <a:gd name="T21" fmla="*/ 39 h 39"/>
                  <a:gd name="T22" fmla="*/ 108 w 125"/>
                  <a:gd name="T23" fmla="*/ 39 h 39"/>
                  <a:gd name="T24" fmla="*/ 17 w 125"/>
                  <a:gd name="T25" fmla="*/ 39 h 39"/>
                  <a:gd name="T26" fmla="*/ 0 w 125"/>
                  <a:gd name="T27" fmla="*/ 27 h 39"/>
                  <a:gd name="T28" fmla="*/ 0 w 125"/>
                  <a:gd name="T29" fmla="*/ 12 h 39"/>
                  <a:gd name="T30" fmla="*/ 17 w 125"/>
                  <a:gd name="T31" fmla="*/ 0 h 39"/>
                  <a:gd name="T32" fmla="*/ 108 w 125"/>
                  <a:gd name="T33" fmla="*/ 0 h 39"/>
                  <a:gd name="T34" fmla="*/ 125 w 125"/>
                  <a:gd name="T35" fmla="*/ 12 h 39"/>
                  <a:gd name="T36" fmla="*/ 125 w 125"/>
                  <a:gd name="T37" fmla="*/ 27 h 39"/>
                  <a:gd name="T38" fmla="*/ 108 w 125"/>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39">
                    <a:moveTo>
                      <a:pt x="15" y="24"/>
                    </a:moveTo>
                    <a:lnTo>
                      <a:pt x="15" y="24"/>
                    </a:lnTo>
                    <a:cubicBezTo>
                      <a:pt x="15" y="24"/>
                      <a:pt x="16" y="24"/>
                      <a:pt x="17" y="24"/>
                    </a:cubicBezTo>
                    <a:lnTo>
                      <a:pt x="108" y="24"/>
                    </a:lnTo>
                    <a:cubicBezTo>
                      <a:pt x="109" y="24"/>
                      <a:pt x="109" y="24"/>
                      <a:pt x="110" y="24"/>
                    </a:cubicBezTo>
                    <a:lnTo>
                      <a:pt x="110" y="15"/>
                    </a:lnTo>
                    <a:cubicBezTo>
                      <a:pt x="109" y="15"/>
                      <a:pt x="109" y="15"/>
                      <a:pt x="108" y="15"/>
                    </a:cubicBezTo>
                    <a:lnTo>
                      <a:pt x="17" y="15"/>
                    </a:lnTo>
                    <a:cubicBezTo>
                      <a:pt x="16" y="15"/>
                      <a:pt x="15" y="15"/>
                      <a:pt x="15" y="15"/>
                    </a:cubicBezTo>
                    <a:lnTo>
                      <a:pt x="15" y="24"/>
                    </a:lnTo>
                    <a:close/>
                    <a:moveTo>
                      <a:pt x="108" y="39"/>
                    </a:moveTo>
                    <a:lnTo>
                      <a:pt x="108" y="39"/>
                    </a:lnTo>
                    <a:lnTo>
                      <a:pt x="17" y="39"/>
                    </a:lnTo>
                    <a:cubicBezTo>
                      <a:pt x="7" y="39"/>
                      <a:pt x="0" y="34"/>
                      <a:pt x="0" y="27"/>
                    </a:cubicBezTo>
                    <a:lnTo>
                      <a:pt x="0" y="12"/>
                    </a:lnTo>
                    <a:cubicBezTo>
                      <a:pt x="0" y="5"/>
                      <a:pt x="7" y="0"/>
                      <a:pt x="17" y="0"/>
                    </a:cubicBezTo>
                    <a:lnTo>
                      <a:pt x="108" y="0"/>
                    </a:lnTo>
                    <a:cubicBezTo>
                      <a:pt x="118" y="0"/>
                      <a:pt x="125" y="5"/>
                      <a:pt x="125" y="12"/>
                    </a:cubicBezTo>
                    <a:lnTo>
                      <a:pt x="125" y="27"/>
                    </a:lnTo>
                    <a:cubicBezTo>
                      <a:pt x="125" y="34"/>
                      <a:pt x="118" y="39"/>
                      <a:pt x="108"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1" name="Freeform 972"/>
              <p:cNvSpPr>
                <a:spLocks noEditPoints="1"/>
              </p:cNvSpPr>
              <p:nvPr/>
            </p:nvSpPr>
            <p:spPr bwMode="auto">
              <a:xfrm>
                <a:off x="7700963" y="1792288"/>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2" name="Freeform 973"/>
              <p:cNvSpPr>
                <a:spLocks noEditPoints="1"/>
              </p:cNvSpPr>
              <p:nvPr/>
            </p:nvSpPr>
            <p:spPr bwMode="auto">
              <a:xfrm>
                <a:off x="7700963" y="183197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3" name="Freeform 974"/>
              <p:cNvSpPr>
                <a:spLocks noEditPoints="1"/>
              </p:cNvSpPr>
              <p:nvPr/>
            </p:nvSpPr>
            <p:spPr bwMode="auto">
              <a:xfrm>
                <a:off x="7700963" y="1887538"/>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4" name="Freeform 975"/>
              <p:cNvSpPr>
                <a:spLocks noEditPoints="1"/>
              </p:cNvSpPr>
              <p:nvPr/>
            </p:nvSpPr>
            <p:spPr bwMode="auto">
              <a:xfrm>
                <a:off x="7700963" y="192722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5" name="Freeform 976"/>
              <p:cNvSpPr>
                <a:spLocks noEditPoints="1"/>
              </p:cNvSpPr>
              <p:nvPr/>
            </p:nvSpPr>
            <p:spPr bwMode="auto">
              <a:xfrm>
                <a:off x="7700963" y="1978026"/>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6" name="Freeform 977"/>
              <p:cNvSpPr>
                <a:spLocks noEditPoints="1"/>
              </p:cNvSpPr>
              <p:nvPr/>
            </p:nvSpPr>
            <p:spPr bwMode="auto">
              <a:xfrm>
                <a:off x="7700963" y="2017713"/>
                <a:ext cx="104775" cy="33338"/>
              </a:xfrm>
              <a:custGeom>
                <a:avLst/>
                <a:gdLst>
                  <a:gd name="T0" fmla="*/ 14 w 124"/>
                  <a:gd name="T1" fmla="*/ 24 h 39"/>
                  <a:gd name="T2" fmla="*/ 14 w 124"/>
                  <a:gd name="T3" fmla="*/ 24 h 39"/>
                  <a:gd name="T4" fmla="*/ 16 w 124"/>
                  <a:gd name="T5" fmla="*/ 24 h 39"/>
                  <a:gd name="T6" fmla="*/ 107 w 124"/>
                  <a:gd name="T7" fmla="*/ 24 h 39"/>
                  <a:gd name="T8" fmla="*/ 109 w 124"/>
                  <a:gd name="T9" fmla="*/ 24 h 39"/>
                  <a:gd name="T10" fmla="*/ 109 w 124"/>
                  <a:gd name="T11" fmla="*/ 15 h 39"/>
                  <a:gd name="T12" fmla="*/ 107 w 124"/>
                  <a:gd name="T13" fmla="*/ 15 h 39"/>
                  <a:gd name="T14" fmla="*/ 16 w 124"/>
                  <a:gd name="T15" fmla="*/ 15 h 39"/>
                  <a:gd name="T16" fmla="*/ 14 w 124"/>
                  <a:gd name="T17" fmla="*/ 15 h 39"/>
                  <a:gd name="T18" fmla="*/ 14 w 124"/>
                  <a:gd name="T19" fmla="*/ 24 h 39"/>
                  <a:gd name="T20" fmla="*/ 107 w 124"/>
                  <a:gd name="T21" fmla="*/ 39 h 39"/>
                  <a:gd name="T22" fmla="*/ 107 w 124"/>
                  <a:gd name="T23" fmla="*/ 39 h 39"/>
                  <a:gd name="T24" fmla="*/ 16 w 124"/>
                  <a:gd name="T25" fmla="*/ 39 h 39"/>
                  <a:gd name="T26" fmla="*/ 0 w 124"/>
                  <a:gd name="T27" fmla="*/ 27 h 39"/>
                  <a:gd name="T28" fmla="*/ 0 w 124"/>
                  <a:gd name="T29" fmla="*/ 12 h 39"/>
                  <a:gd name="T30" fmla="*/ 16 w 124"/>
                  <a:gd name="T31" fmla="*/ 0 h 39"/>
                  <a:gd name="T32" fmla="*/ 107 w 124"/>
                  <a:gd name="T33" fmla="*/ 0 h 39"/>
                  <a:gd name="T34" fmla="*/ 124 w 124"/>
                  <a:gd name="T35" fmla="*/ 12 h 39"/>
                  <a:gd name="T36" fmla="*/ 124 w 124"/>
                  <a:gd name="T37" fmla="*/ 27 h 39"/>
                  <a:gd name="T38" fmla="*/ 107 w 124"/>
                  <a:gd name="T39"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39">
                    <a:moveTo>
                      <a:pt x="14" y="24"/>
                    </a:moveTo>
                    <a:lnTo>
                      <a:pt x="14" y="24"/>
                    </a:lnTo>
                    <a:cubicBezTo>
                      <a:pt x="15" y="24"/>
                      <a:pt x="16" y="24"/>
                      <a:pt x="16" y="24"/>
                    </a:cubicBezTo>
                    <a:lnTo>
                      <a:pt x="107" y="24"/>
                    </a:lnTo>
                    <a:cubicBezTo>
                      <a:pt x="108" y="24"/>
                      <a:pt x="109" y="24"/>
                      <a:pt x="109" y="24"/>
                    </a:cubicBezTo>
                    <a:lnTo>
                      <a:pt x="109" y="15"/>
                    </a:lnTo>
                    <a:cubicBezTo>
                      <a:pt x="109" y="15"/>
                      <a:pt x="108" y="15"/>
                      <a:pt x="107" y="15"/>
                    </a:cubicBezTo>
                    <a:lnTo>
                      <a:pt x="16" y="15"/>
                    </a:lnTo>
                    <a:cubicBezTo>
                      <a:pt x="16" y="15"/>
                      <a:pt x="15" y="15"/>
                      <a:pt x="14" y="15"/>
                    </a:cubicBezTo>
                    <a:lnTo>
                      <a:pt x="14" y="24"/>
                    </a:lnTo>
                    <a:close/>
                    <a:moveTo>
                      <a:pt x="107" y="39"/>
                    </a:moveTo>
                    <a:lnTo>
                      <a:pt x="107" y="39"/>
                    </a:lnTo>
                    <a:lnTo>
                      <a:pt x="16" y="39"/>
                    </a:lnTo>
                    <a:cubicBezTo>
                      <a:pt x="6" y="39"/>
                      <a:pt x="0" y="34"/>
                      <a:pt x="0" y="27"/>
                    </a:cubicBezTo>
                    <a:lnTo>
                      <a:pt x="0" y="12"/>
                    </a:lnTo>
                    <a:cubicBezTo>
                      <a:pt x="0" y="5"/>
                      <a:pt x="6" y="0"/>
                      <a:pt x="16" y="0"/>
                    </a:cubicBezTo>
                    <a:lnTo>
                      <a:pt x="107" y="0"/>
                    </a:lnTo>
                    <a:cubicBezTo>
                      <a:pt x="117" y="0"/>
                      <a:pt x="124" y="5"/>
                      <a:pt x="124" y="12"/>
                    </a:cubicBezTo>
                    <a:lnTo>
                      <a:pt x="124" y="27"/>
                    </a:lnTo>
                    <a:cubicBezTo>
                      <a:pt x="124" y="34"/>
                      <a:pt x="117" y="39"/>
                      <a:pt x="107" y="39"/>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7" name="Freeform 978"/>
              <p:cNvSpPr>
                <a:spLocks/>
              </p:cNvSpPr>
              <p:nvPr/>
            </p:nvSpPr>
            <p:spPr bwMode="auto">
              <a:xfrm>
                <a:off x="7488238" y="2078038"/>
                <a:ext cx="103188" cy="17463"/>
              </a:xfrm>
              <a:custGeom>
                <a:avLst/>
                <a:gdLst>
                  <a:gd name="T0" fmla="*/ 121 w 121"/>
                  <a:gd name="T1" fmla="*/ 10 h 21"/>
                  <a:gd name="T2" fmla="*/ 121 w 121"/>
                  <a:gd name="T3" fmla="*/ 10 h 21"/>
                  <a:gd name="T4" fmla="*/ 110 w 121"/>
                  <a:gd name="T5" fmla="*/ 21 h 21"/>
                  <a:gd name="T6" fmla="*/ 10 w 121"/>
                  <a:gd name="T7" fmla="*/ 21 h 21"/>
                  <a:gd name="T8" fmla="*/ 0 w 121"/>
                  <a:gd name="T9" fmla="*/ 10 h 21"/>
                  <a:gd name="T10" fmla="*/ 10 w 121"/>
                  <a:gd name="T11" fmla="*/ 0 h 21"/>
                  <a:gd name="T12" fmla="*/ 110 w 121"/>
                  <a:gd name="T13" fmla="*/ 0 h 21"/>
                  <a:gd name="T14" fmla="*/ 121 w 121"/>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1">
                    <a:moveTo>
                      <a:pt x="121" y="10"/>
                    </a:moveTo>
                    <a:lnTo>
                      <a:pt x="121" y="10"/>
                    </a:lnTo>
                    <a:cubicBezTo>
                      <a:pt x="121" y="16"/>
                      <a:pt x="116" y="21"/>
                      <a:pt x="110" y="21"/>
                    </a:cubicBezTo>
                    <a:lnTo>
                      <a:pt x="10" y="21"/>
                    </a:lnTo>
                    <a:cubicBezTo>
                      <a:pt x="4" y="21"/>
                      <a:pt x="0" y="16"/>
                      <a:pt x="0" y="10"/>
                    </a:cubicBezTo>
                    <a:cubicBezTo>
                      <a:pt x="0" y="5"/>
                      <a:pt x="4" y="0"/>
                      <a:pt x="10" y="0"/>
                    </a:cubicBezTo>
                    <a:lnTo>
                      <a:pt x="110" y="0"/>
                    </a:lnTo>
                    <a:cubicBezTo>
                      <a:pt x="116" y="0"/>
                      <a:pt x="121" y="5"/>
                      <a:pt x="121" y="1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8" name="Freeform 979"/>
              <p:cNvSpPr>
                <a:spLocks/>
              </p:cNvSpPr>
              <p:nvPr/>
            </p:nvSpPr>
            <p:spPr bwMode="auto">
              <a:xfrm>
                <a:off x="7702551" y="2078038"/>
                <a:ext cx="103188" cy="17463"/>
              </a:xfrm>
              <a:custGeom>
                <a:avLst/>
                <a:gdLst>
                  <a:gd name="T0" fmla="*/ 121 w 121"/>
                  <a:gd name="T1" fmla="*/ 10 h 21"/>
                  <a:gd name="T2" fmla="*/ 121 w 121"/>
                  <a:gd name="T3" fmla="*/ 10 h 21"/>
                  <a:gd name="T4" fmla="*/ 111 w 121"/>
                  <a:gd name="T5" fmla="*/ 21 h 21"/>
                  <a:gd name="T6" fmla="*/ 11 w 121"/>
                  <a:gd name="T7" fmla="*/ 21 h 21"/>
                  <a:gd name="T8" fmla="*/ 0 w 121"/>
                  <a:gd name="T9" fmla="*/ 10 h 21"/>
                  <a:gd name="T10" fmla="*/ 11 w 121"/>
                  <a:gd name="T11" fmla="*/ 0 h 21"/>
                  <a:gd name="T12" fmla="*/ 111 w 121"/>
                  <a:gd name="T13" fmla="*/ 0 h 21"/>
                  <a:gd name="T14" fmla="*/ 121 w 121"/>
                  <a:gd name="T15" fmla="*/ 1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21">
                    <a:moveTo>
                      <a:pt x="121" y="10"/>
                    </a:moveTo>
                    <a:lnTo>
                      <a:pt x="121" y="10"/>
                    </a:lnTo>
                    <a:cubicBezTo>
                      <a:pt x="121" y="16"/>
                      <a:pt x="117" y="21"/>
                      <a:pt x="111" y="21"/>
                    </a:cubicBezTo>
                    <a:lnTo>
                      <a:pt x="11" y="21"/>
                    </a:lnTo>
                    <a:cubicBezTo>
                      <a:pt x="5" y="21"/>
                      <a:pt x="0" y="16"/>
                      <a:pt x="0" y="10"/>
                    </a:cubicBezTo>
                    <a:cubicBezTo>
                      <a:pt x="0" y="5"/>
                      <a:pt x="5" y="0"/>
                      <a:pt x="11" y="0"/>
                    </a:cubicBezTo>
                    <a:lnTo>
                      <a:pt x="111" y="0"/>
                    </a:lnTo>
                    <a:cubicBezTo>
                      <a:pt x="117" y="0"/>
                      <a:pt x="121" y="5"/>
                      <a:pt x="121" y="10"/>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09" name="Freeform 980"/>
              <p:cNvSpPr>
                <a:spLocks/>
              </p:cNvSpPr>
              <p:nvPr/>
            </p:nvSpPr>
            <p:spPr bwMode="auto">
              <a:xfrm>
                <a:off x="7456488" y="1874838"/>
                <a:ext cx="166688" cy="4763"/>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0" name="Freeform 981"/>
              <p:cNvSpPr>
                <a:spLocks/>
              </p:cNvSpPr>
              <p:nvPr/>
            </p:nvSpPr>
            <p:spPr bwMode="auto">
              <a:xfrm>
                <a:off x="7456488" y="1966913"/>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1" name="Freeform 982"/>
              <p:cNvSpPr>
                <a:spLocks/>
              </p:cNvSpPr>
              <p:nvPr/>
            </p:nvSpPr>
            <p:spPr bwMode="auto">
              <a:xfrm>
                <a:off x="7456488" y="2058988"/>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2" name="Freeform 983"/>
              <p:cNvSpPr>
                <a:spLocks/>
              </p:cNvSpPr>
              <p:nvPr/>
            </p:nvSpPr>
            <p:spPr bwMode="auto">
              <a:xfrm>
                <a:off x="7670801" y="1874838"/>
                <a:ext cx="166688" cy="4763"/>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3" name="Freeform 984"/>
              <p:cNvSpPr>
                <a:spLocks/>
              </p:cNvSpPr>
              <p:nvPr/>
            </p:nvSpPr>
            <p:spPr bwMode="auto">
              <a:xfrm>
                <a:off x="7670801" y="1966913"/>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4" name="Freeform 985"/>
              <p:cNvSpPr>
                <a:spLocks/>
              </p:cNvSpPr>
              <p:nvPr/>
            </p:nvSpPr>
            <p:spPr bwMode="auto">
              <a:xfrm>
                <a:off x="7670801" y="2058988"/>
                <a:ext cx="166688" cy="3175"/>
              </a:xfrm>
              <a:custGeom>
                <a:avLst/>
                <a:gdLst>
                  <a:gd name="T0" fmla="*/ 196 w 196"/>
                  <a:gd name="T1" fmla="*/ 5 h 5"/>
                  <a:gd name="T2" fmla="*/ 196 w 196"/>
                  <a:gd name="T3" fmla="*/ 5 h 5"/>
                  <a:gd name="T4" fmla="*/ 0 w 196"/>
                  <a:gd name="T5" fmla="*/ 5 h 5"/>
                  <a:gd name="T6" fmla="*/ 0 w 196"/>
                  <a:gd name="T7" fmla="*/ 0 h 5"/>
                  <a:gd name="T8" fmla="*/ 196 w 196"/>
                  <a:gd name="T9" fmla="*/ 0 h 5"/>
                  <a:gd name="T10" fmla="*/ 196 w 196"/>
                  <a:gd name="T11" fmla="*/ 5 h 5"/>
                </a:gdLst>
                <a:ahLst/>
                <a:cxnLst>
                  <a:cxn ang="0">
                    <a:pos x="T0" y="T1"/>
                  </a:cxn>
                  <a:cxn ang="0">
                    <a:pos x="T2" y="T3"/>
                  </a:cxn>
                  <a:cxn ang="0">
                    <a:pos x="T4" y="T5"/>
                  </a:cxn>
                  <a:cxn ang="0">
                    <a:pos x="T6" y="T7"/>
                  </a:cxn>
                  <a:cxn ang="0">
                    <a:pos x="T8" y="T9"/>
                  </a:cxn>
                  <a:cxn ang="0">
                    <a:pos x="T10" y="T11"/>
                  </a:cxn>
                </a:cxnLst>
                <a:rect l="0" t="0" r="r" b="b"/>
                <a:pathLst>
                  <a:path w="196" h="5">
                    <a:moveTo>
                      <a:pt x="196" y="5"/>
                    </a:moveTo>
                    <a:lnTo>
                      <a:pt x="196" y="5"/>
                    </a:lnTo>
                    <a:lnTo>
                      <a:pt x="0" y="5"/>
                    </a:lnTo>
                    <a:lnTo>
                      <a:pt x="0" y="0"/>
                    </a:lnTo>
                    <a:lnTo>
                      <a:pt x="196" y="0"/>
                    </a:lnTo>
                    <a:lnTo>
                      <a:pt x="196" y="5"/>
                    </a:ln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5" name="Freeform 986"/>
              <p:cNvSpPr>
                <a:spLocks/>
              </p:cNvSpPr>
              <p:nvPr/>
            </p:nvSpPr>
            <p:spPr bwMode="auto">
              <a:xfrm>
                <a:off x="7707313" y="2143126"/>
                <a:ext cx="44450" cy="44450"/>
              </a:xfrm>
              <a:custGeom>
                <a:avLst/>
                <a:gdLst>
                  <a:gd name="T0" fmla="*/ 26 w 52"/>
                  <a:gd name="T1" fmla="*/ 51 h 51"/>
                  <a:gd name="T2" fmla="*/ 26 w 52"/>
                  <a:gd name="T3" fmla="*/ 51 h 51"/>
                  <a:gd name="T4" fmla="*/ 0 w 52"/>
                  <a:gd name="T5" fmla="*/ 25 h 51"/>
                  <a:gd name="T6" fmla="*/ 26 w 52"/>
                  <a:gd name="T7" fmla="*/ 0 h 51"/>
                  <a:gd name="T8" fmla="*/ 52 w 52"/>
                  <a:gd name="T9" fmla="*/ 25 h 51"/>
                  <a:gd name="T10" fmla="*/ 26 w 52"/>
                  <a:gd name="T11" fmla="*/ 51 h 51"/>
                </a:gdLst>
                <a:ahLst/>
                <a:cxnLst>
                  <a:cxn ang="0">
                    <a:pos x="T0" y="T1"/>
                  </a:cxn>
                  <a:cxn ang="0">
                    <a:pos x="T2" y="T3"/>
                  </a:cxn>
                  <a:cxn ang="0">
                    <a:pos x="T4" y="T5"/>
                  </a:cxn>
                  <a:cxn ang="0">
                    <a:pos x="T6" y="T7"/>
                  </a:cxn>
                  <a:cxn ang="0">
                    <a:pos x="T8" y="T9"/>
                  </a:cxn>
                  <a:cxn ang="0">
                    <a:pos x="T10" y="T11"/>
                  </a:cxn>
                </a:cxnLst>
                <a:rect l="0" t="0" r="r" b="b"/>
                <a:pathLst>
                  <a:path w="52" h="51">
                    <a:moveTo>
                      <a:pt x="26" y="51"/>
                    </a:moveTo>
                    <a:lnTo>
                      <a:pt x="26" y="51"/>
                    </a:lnTo>
                    <a:cubicBezTo>
                      <a:pt x="12" y="51"/>
                      <a:pt x="0" y="39"/>
                      <a:pt x="0" y="25"/>
                    </a:cubicBezTo>
                    <a:cubicBezTo>
                      <a:pt x="0" y="11"/>
                      <a:pt x="12" y="0"/>
                      <a:pt x="26" y="0"/>
                    </a:cubicBezTo>
                    <a:cubicBezTo>
                      <a:pt x="40" y="0"/>
                      <a:pt x="52" y="11"/>
                      <a:pt x="52" y="25"/>
                    </a:cubicBezTo>
                    <a:cubicBezTo>
                      <a:pt x="52" y="39"/>
                      <a:pt x="40" y="51"/>
                      <a:pt x="26" y="51"/>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116" name="Freeform 987"/>
              <p:cNvSpPr>
                <a:spLocks/>
              </p:cNvSpPr>
              <p:nvPr/>
            </p:nvSpPr>
            <p:spPr bwMode="auto">
              <a:xfrm>
                <a:off x="7775576" y="2143126"/>
                <a:ext cx="42863" cy="44450"/>
              </a:xfrm>
              <a:custGeom>
                <a:avLst/>
                <a:gdLst>
                  <a:gd name="T0" fmla="*/ 25 w 51"/>
                  <a:gd name="T1" fmla="*/ 52 h 52"/>
                  <a:gd name="T2" fmla="*/ 25 w 51"/>
                  <a:gd name="T3" fmla="*/ 52 h 52"/>
                  <a:gd name="T4" fmla="*/ 0 w 51"/>
                  <a:gd name="T5" fmla="*/ 26 h 52"/>
                  <a:gd name="T6" fmla="*/ 25 w 51"/>
                  <a:gd name="T7" fmla="*/ 0 h 52"/>
                  <a:gd name="T8" fmla="*/ 51 w 51"/>
                  <a:gd name="T9" fmla="*/ 26 h 52"/>
                  <a:gd name="T10" fmla="*/ 25 w 51"/>
                  <a:gd name="T11" fmla="*/ 52 h 52"/>
                </a:gdLst>
                <a:ahLst/>
                <a:cxnLst>
                  <a:cxn ang="0">
                    <a:pos x="T0" y="T1"/>
                  </a:cxn>
                  <a:cxn ang="0">
                    <a:pos x="T2" y="T3"/>
                  </a:cxn>
                  <a:cxn ang="0">
                    <a:pos x="T4" y="T5"/>
                  </a:cxn>
                  <a:cxn ang="0">
                    <a:pos x="T6" y="T7"/>
                  </a:cxn>
                  <a:cxn ang="0">
                    <a:pos x="T8" y="T9"/>
                  </a:cxn>
                  <a:cxn ang="0">
                    <a:pos x="T10" y="T11"/>
                  </a:cxn>
                </a:cxnLst>
                <a:rect l="0" t="0" r="r" b="b"/>
                <a:pathLst>
                  <a:path w="51" h="52">
                    <a:moveTo>
                      <a:pt x="25" y="52"/>
                    </a:moveTo>
                    <a:lnTo>
                      <a:pt x="25" y="52"/>
                    </a:lnTo>
                    <a:cubicBezTo>
                      <a:pt x="11" y="52"/>
                      <a:pt x="0" y="40"/>
                      <a:pt x="0" y="26"/>
                    </a:cubicBezTo>
                    <a:cubicBezTo>
                      <a:pt x="0" y="12"/>
                      <a:pt x="11" y="0"/>
                      <a:pt x="25" y="0"/>
                    </a:cubicBezTo>
                    <a:cubicBezTo>
                      <a:pt x="39" y="0"/>
                      <a:pt x="51" y="12"/>
                      <a:pt x="51" y="26"/>
                    </a:cubicBezTo>
                    <a:cubicBezTo>
                      <a:pt x="51" y="40"/>
                      <a:pt x="39" y="52"/>
                      <a:pt x="25" y="52"/>
                    </a:cubicBezTo>
                    <a:close/>
                  </a:path>
                </a:pathLst>
              </a:custGeom>
              <a:grpFill/>
              <a:ln w="3175">
                <a:solidFill>
                  <a:schemeClr val="tx2"/>
                </a:solidFill>
                <a:prstDash val="solid"/>
                <a:round/>
                <a:headEnd/>
                <a:tailEnd/>
              </a:ln>
            </p:spPr>
            <p:txBody>
              <a:bodyPr wrap="square">
                <a:noAutofit/>
              </a:bodyPr>
              <a:lstStyle/>
              <a:p>
                <a:pPr defTabSz="543689" fontAlgn="ctr"/>
                <a:endParaRPr lang="en-US" altLang="zh-CN" sz="1400" dirty="0">
                  <a:solidFill>
                    <a:prstClr val="black"/>
                  </a:solidFill>
                  <a:latin typeface="Huawei Sans" panose="020C0503030203020204" pitchFamily="34" charset="0"/>
                  <a:ea typeface="方正兰亭黑简体" panose="02000000000000000000" pitchFamily="2" charset="-122"/>
                  <a:cs typeface="Huawei Sans" panose="020C0503030203020204" pitchFamily="34" charset="0"/>
                </a:endParaRPr>
              </a:p>
            </p:txBody>
          </p:sp>
        </p:grpSp>
        <p:sp>
          <p:nvSpPr>
            <p:cNvPr id="341" name="矩形 340"/>
            <p:cNvSpPr/>
            <p:nvPr/>
          </p:nvSpPr>
          <p:spPr>
            <a:xfrm>
              <a:off x="7671887" y="3954313"/>
              <a:ext cx="807578" cy="346882"/>
            </a:xfrm>
            <a:prstGeom prst="rect">
              <a:avLst/>
            </a:prstGeom>
            <a:noFill/>
            <a:ln w="3175">
              <a:solidFill>
                <a:schemeClr val="tx1"/>
              </a:solidFill>
            </a:ln>
            <a:effectLst/>
          </p:spPr>
          <p:txBody>
            <a:bodyPr vert="horz" wrap="square" lIns="91476" tIns="0" rIns="91476" bIns="144000" anchor="ctr">
              <a:noAutofit/>
            </a:bodyPr>
            <a:lstStyle/>
            <a:p>
              <a:pPr algn="ctr" fontAlgn="ctr">
                <a:buClr>
                  <a:srgbClr val="CC9900"/>
                </a:buClr>
              </a:pPr>
              <a:r>
                <a:rPr lang="en-US" sz="1400" dirty="0" smtClean="0">
                  <a:latin typeface="Huawei Sans" panose="020C0503030203020204" pitchFamily="34" charset="0"/>
                </a:rPr>
                <a:t>Cache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42" name="矩形 341"/>
            <p:cNvSpPr/>
            <p:nvPr/>
          </p:nvSpPr>
          <p:spPr>
            <a:xfrm>
              <a:off x="7671887" y="4474736"/>
              <a:ext cx="807577" cy="215253"/>
            </a:xfrm>
            <a:prstGeom prst="rect">
              <a:avLst/>
            </a:prstGeom>
            <a:noFill/>
            <a:ln w="3175">
              <a:solidFill>
                <a:schemeClr val="tx1"/>
              </a:solidFill>
            </a:ln>
            <a:effectLst/>
          </p:spPr>
          <p:txBody>
            <a:bodyPr vert="horz" wrap="square" lIns="91476" tIns="45739" rIns="91476" bIns="45739" anchor="ctr">
              <a:noAutofit/>
            </a:bodyPr>
            <a:lstStyle/>
            <a:p>
              <a:pPr algn="ctr" fontAlgn="ctr">
                <a:buClr>
                  <a:srgbClr val="CC9900"/>
                </a:buClr>
              </a:pPr>
              <a:r>
                <a:rPr lang="en-US" sz="1400" dirty="0" smtClean="0">
                  <a:latin typeface="Huawei Sans" panose="020C0503030203020204" pitchFamily="34" charset="0"/>
                </a:rPr>
                <a:t>CPU</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49" name="矩形 348"/>
            <p:cNvSpPr/>
            <p:nvPr/>
          </p:nvSpPr>
          <p:spPr>
            <a:xfrm>
              <a:off x="8672028" y="3661363"/>
              <a:ext cx="1384342" cy="1108817"/>
            </a:xfrm>
            <a:prstGeom prst="rect">
              <a:avLst/>
            </a:prstGeom>
            <a:solidFill>
              <a:srgbClr val="FFFFFF"/>
            </a:solidFill>
            <a:ln w="3175">
              <a:solidFill>
                <a:schemeClr val="tx1"/>
              </a:solidFill>
            </a:ln>
            <a:effectLst/>
          </p:spPr>
          <p:txBody>
            <a:bodyPr vert="horz" wrap="square" lIns="91476" tIns="45739" rIns="91476" bIns="45739" anchor="t" anchorCtr="0">
              <a:noAutofit/>
            </a:bodyPr>
            <a:lstStyle/>
            <a:p>
              <a:pPr fontAlgn="ctr">
                <a:buClr>
                  <a:srgbClr val="CC9900"/>
                </a:buClr>
              </a:pPr>
              <a:r>
                <a:rPr lang="en-US" sz="1400" dirty="0" smtClean="0">
                  <a:solidFill>
                    <a:srgbClr val="C00000"/>
                  </a:solidFill>
                  <a:latin typeface="Huawei Sans" panose="020C0503030203020204" pitchFamily="34" charset="0"/>
                </a:rPr>
                <a:t>Controller</a:t>
              </a:r>
              <a:endParaRPr lang="en-US" altLang="zh-CN" sz="1400" b="1" dirty="0">
                <a:solidFill>
                  <a:srgbClr val="C00000"/>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2" name="菱形 351"/>
            <p:cNvSpPr/>
            <p:nvPr/>
          </p:nvSpPr>
          <p:spPr>
            <a:xfrm>
              <a:off x="9579595" y="4153250"/>
              <a:ext cx="139955" cy="126252"/>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3" name="菱形 352"/>
            <p:cNvSpPr/>
            <p:nvPr/>
          </p:nvSpPr>
          <p:spPr>
            <a:xfrm>
              <a:off x="9759533" y="4144335"/>
              <a:ext cx="139955" cy="126252"/>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4" name="菱形 353"/>
            <p:cNvSpPr/>
            <p:nvPr/>
          </p:nvSpPr>
          <p:spPr>
            <a:xfrm>
              <a:off x="9406263" y="4146734"/>
              <a:ext cx="139955" cy="126252"/>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5" name="矩形 354"/>
            <p:cNvSpPr/>
            <p:nvPr/>
          </p:nvSpPr>
          <p:spPr>
            <a:xfrm>
              <a:off x="9131776" y="3962527"/>
              <a:ext cx="807464" cy="346882"/>
            </a:xfrm>
            <a:prstGeom prst="rect">
              <a:avLst/>
            </a:prstGeom>
            <a:noFill/>
            <a:ln w="3175">
              <a:solidFill>
                <a:schemeClr val="tx1"/>
              </a:solidFill>
            </a:ln>
            <a:effectLst/>
          </p:spPr>
          <p:txBody>
            <a:bodyPr vert="horz" wrap="square" lIns="91476" tIns="0" rIns="91476" bIns="144000" anchor="ctr">
              <a:noAutofit/>
            </a:bodyPr>
            <a:lstStyle/>
            <a:p>
              <a:pPr algn="ctr" fontAlgn="ctr">
                <a:buClr>
                  <a:srgbClr val="CC9900"/>
                </a:buClr>
              </a:pPr>
              <a:r>
                <a:rPr lang="en-US" sz="1400" dirty="0" smtClean="0">
                  <a:latin typeface="Huawei Sans" panose="020C0503030203020204" pitchFamily="34" charset="0"/>
                </a:rPr>
                <a:t>Cache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6" name="矩形 355"/>
            <p:cNvSpPr/>
            <p:nvPr/>
          </p:nvSpPr>
          <p:spPr>
            <a:xfrm>
              <a:off x="9131776" y="4482950"/>
              <a:ext cx="807464" cy="215253"/>
            </a:xfrm>
            <a:prstGeom prst="rect">
              <a:avLst/>
            </a:prstGeom>
            <a:noFill/>
            <a:ln w="3175">
              <a:solidFill>
                <a:schemeClr val="tx1"/>
              </a:solidFill>
            </a:ln>
            <a:effectLst/>
          </p:spPr>
          <p:txBody>
            <a:bodyPr vert="horz" wrap="square" lIns="91476" tIns="45739" rIns="91476" bIns="45739" anchor="ctr">
              <a:noAutofit/>
            </a:bodyPr>
            <a:lstStyle/>
            <a:p>
              <a:pPr algn="ctr" fontAlgn="ctr">
                <a:buClr>
                  <a:srgbClr val="CC9900"/>
                </a:buClr>
              </a:pPr>
              <a:r>
                <a:rPr lang="en-US" sz="1400" dirty="0" smtClean="0">
                  <a:latin typeface="Huawei Sans" panose="020C0503030203020204" pitchFamily="34" charset="0"/>
                </a:rPr>
                <a:t>CPU</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359" name="矩形 358"/>
            <p:cNvSpPr/>
            <p:nvPr/>
          </p:nvSpPr>
          <p:spPr>
            <a:xfrm>
              <a:off x="8910929" y="3275867"/>
              <a:ext cx="547728" cy="235481"/>
            </a:xfrm>
            <a:prstGeom prst="rect">
              <a:avLst/>
            </a:prstGeom>
            <a:solidFill>
              <a:schemeClr val="tx2">
                <a:lumMod val="60000"/>
                <a:lumOff val="40000"/>
              </a:schemeClr>
            </a:solidFill>
            <a:ln w="3175">
              <a:solidFill>
                <a:schemeClr val="bg1">
                  <a:lumMod val="60000"/>
                  <a:lumOff val="40000"/>
                </a:schemeClr>
              </a:solidFill>
            </a:ln>
            <a:effectLst/>
          </p:spPr>
          <p:txBody>
            <a:bodyPr wrap="square" lIns="91476" tIns="45739" rIns="91476" bIns="45739" anchor="ctr">
              <a:noAutofit/>
            </a:bodyPr>
            <a:lstStyle/>
            <a:p>
              <a:pPr algn="ctr" fontAlgn="ctr">
                <a:buClr>
                  <a:srgbClr val="CC9900"/>
                </a:buClr>
              </a:pPr>
              <a:r>
                <a:rPr lang="en-US" sz="1400" dirty="0" smtClean="0">
                  <a:latin typeface="Huawei Sans" panose="020C0503030203020204" pitchFamily="34" charset="0"/>
                </a:rPr>
                <a:t>FE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360" name="直接箭头连接符 359"/>
            <p:cNvCxnSpPr>
              <a:stCxn id="359" idx="2"/>
              <a:endCxn id="349" idx="0"/>
            </p:cNvCxnSpPr>
            <p:nvPr/>
          </p:nvCxnSpPr>
          <p:spPr>
            <a:xfrm>
              <a:off x="9184793" y="3511348"/>
              <a:ext cx="179406" cy="15001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63" name="直接箭头连接符 362"/>
            <p:cNvCxnSpPr>
              <a:stCxn id="40" idx="0"/>
              <a:endCxn id="359" idx="2"/>
            </p:cNvCxnSpPr>
            <p:nvPr/>
          </p:nvCxnSpPr>
          <p:spPr>
            <a:xfrm flipV="1">
              <a:off x="7893494" y="3511348"/>
              <a:ext cx="1291299" cy="150015"/>
            </a:xfrm>
            <a:prstGeom prst="straightConnector1">
              <a:avLst/>
            </a:prstGeom>
            <a:noFill/>
            <a:ln w="3175" cap="flat" cmpd="sng" algn="ctr">
              <a:solidFill>
                <a:srgbClr val="C00000"/>
              </a:solidFill>
              <a:prstDash val="solid"/>
              <a:miter lim="800000"/>
              <a:headEnd type="none" w="med" len="med"/>
              <a:tailEnd type="none" w="med" len="med"/>
            </a:ln>
            <a:effectLst/>
          </p:spPr>
        </p:cxnSp>
        <p:sp>
          <p:nvSpPr>
            <p:cNvPr id="366" name="矩形 365"/>
            <p:cNvSpPr/>
            <p:nvPr/>
          </p:nvSpPr>
          <p:spPr>
            <a:xfrm>
              <a:off x="9043603" y="5028875"/>
              <a:ext cx="547728" cy="235481"/>
            </a:xfrm>
            <a:prstGeom prst="rect">
              <a:avLst/>
            </a:prstGeom>
            <a:solidFill>
              <a:srgbClr val="FFFFFF"/>
            </a:solidFill>
            <a:ln w="3175">
              <a:solidFill>
                <a:schemeClr val="tx1"/>
              </a:solidFill>
            </a:ln>
            <a:effectLst/>
          </p:spPr>
          <p:txBody>
            <a:bodyPr wrap="square" lIns="91476" tIns="45739" rIns="91476" bIns="45739" anchor="ctr">
              <a:noAutofit/>
            </a:bodyPr>
            <a:lstStyle/>
            <a:p>
              <a:pPr algn="ctr" fontAlgn="ctr">
                <a:buClr>
                  <a:srgbClr val="CC9900"/>
                </a:buClr>
              </a:pPr>
              <a:r>
                <a:rPr lang="en-US" sz="1400" dirty="0" smtClean="0">
                  <a:latin typeface="Huawei Sans" panose="020C0503030203020204" pitchFamily="34" charset="0"/>
                </a:rPr>
                <a:t>BE</a:t>
              </a:r>
              <a:endParaRPr lang="en-US" altLang="zh-CN" sz="1400" dirty="0">
                <a:latin typeface="Huawei Sans" panose="020C0503030203020204" pitchFamily="34" charset="0"/>
                <a:ea typeface="方正兰亭黑简体" panose="02000000000000000000" pitchFamily="2" charset="-122"/>
                <a:cs typeface="Huawei Sans" panose="020C0503030203020204" pitchFamily="34" charset="0"/>
              </a:endParaRPr>
            </a:p>
          </p:txBody>
        </p:sp>
        <p:cxnSp>
          <p:nvCxnSpPr>
            <p:cNvPr id="370" name="直接箭头连接符 369"/>
            <p:cNvCxnSpPr>
              <a:stCxn id="349" idx="2"/>
              <a:endCxn id="366" idx="0"/>
            </p:cNvCxnSpPr>
            <p:nvPr/>
          </p:nvCxnSpPr>
          <p:spPr>
            <a:xfrm flipH="1">
              <a:off x="9317467" y="4770180"/>
              <a:ext cx="46732" cy="25869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73" name="直接箭头连接符 372"/>
            <p:cNvCxnSpPr>
              <a:stCxn id="366" idx="0"/>
              <a:endCxn id="40" idx="2"/>
            </p:cNvCxnSpPr>
            <p:nvPr/>
          </p:nvCxnSpPr>
          <p:spPr>
            <a:xfrm flipH="1" flipV="1">
              <a:off x="7893494" y="4770180"/>
              <a:ext cx="1423973" cy="258695"/>
            </a:xfrm>
            <a:prstGeom prst="straightConnector1">
              <a:avLst/>
            </a:prstGeom>
            <a:noFill/>
            <a:ln w="3175" cap="flat" cmpd="sng" algn="ctr">
              <a:solidFill>
                <a:srgbClr val="C00000"/>
              </a:solidFill>
              <a:prstDash val="solid"/>
              <a:miter lim="800000"/>
              <a:headEnd type="none" w="med" len="med"/>
              <a:tailEnd type="none" w="med" len="med"/>
            </a:ln>
            <a:effectLst/>
          </p:spPr>
        </p:cxnSp>
        <p:cxnSp>
          <p:nvCxnSpPr>
            <p:cNvPr id="376" name="直接箭头连接符 375"/>
            <p:cNvCxnSpPr>
              <a:stCxn id="359" idx="0"/>
            </p:cNvCxnSpPr>
            <p:nvPr/>
          </p:nvCxnSpPr>
          <p:spPr>
            <a:xfrm flipH="1" flipV="1">
              <a:off x="8850444" y="2769831"/>
              <a:ext cx="334349" cy="506036"/>
            </a:xfrm>
            <a:prstGeom prst="straightConnector1">
              <a:avLst/>
            </a:prstGeom>
            <a:noFill/>
            <a:ln w="3175" cap="flat" cmpd="sng" algn="ctr">
              <a:solidFill>
                <a:srgbClr val="C00000"/>
              </a:solidFill>
              <a:prstDash val="solid"/>
              <a:miter lim="800000"/>
              <a:headEnd type="arrow" w="med" len="med"/>
              <a:tailEnd type="arrow" w="med" len="med"/>
            </a:ln>
            <a:effectLst/>
          </p:spPr>
        </p:cxnSp>
        <p:cxnSp>
          <p:nvCxnSpPr>
            <p:cNvPr id="379" name="直接箭头连接符 378"/>
            <p:cNvCxnSpPr>
              <a:stCxn id="366" idx="2"/>
              <a:endCxn id="7" idx="0"/>
            </p:cNvCxnSpPr>
            <p:nvPr/>
          </p:nvCxnSpPr>
          <p:spPr>
            <a:xfrm flipH="1">
              <a:off x="8625271" y="5264356"/>
              <a:ext cx="692196" cy="211129"/>
            </a:xfrm>
            <a:prstGeom prst="straightConnector1">
              <a:avLst/>
            </a:prstGeom>
            <a:noFill/>
            <a:ln w="3175" cap="flat" cmpd="sng" algn="ctr">
              <a:solidFill>
                <a:srgbClr val="C00000"/>
              </a:solidFill>
              <a:prstDash val="solid"/>
              <a:miter lim="800000"/>
              <a:headEnd type="none" w="med" len="med"/>
              <a:tailEnd type="none" w="med" len="med"/>
            </a:ln>
            <a:effectLst/>
          </p:spPr>
        </p:cxnSp>
      </p:grpSp>
      <p:grpSp>
        <p:nvGrpSpPr>
          <p:cNvPr id="413" name="组合 412"/>
          <p:cNvGrpSpPr/>
          <p:nvPr/>
        </p:nvGrpSpPr>
        <p:grpSpPr>
          <a:xfrm>
            <a:off x="10281323" y="5468396"/>
            <a:ext cx="1098378" cy="485906"/>
            <a:chOff x="4935513" y="5434107"/>
            <a:chExt cx="1098378" cy="485906"/>
          </a:xfrm>
        </p:grpSpPr>
        <p:sp>
          <p:nvSpPr>
            <p:cNvPr id="408" name="菱形 407"/>
            <p:cNvSpPr/>
            <p:nvPr/>
          </p:nvSpPr>
          <p:spPr>
            <a:xfrm>
              <a:off x="5414725" y="5443022"/>
              <a:ext cx="139955" cy="126252"/>
            </a:xfrm>
            <a:prstGeom prst="diamond">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09" name="菱形 408"/>
            <p:cNvSpPr/>
            <p:nvPr/>
          </p:nvSpPr>
          <p:spPr>
            <a:xfrm>
              <a:off x="5594663" y="5434107"/>
              <a:ext cx="139955" cy="126252"/>
            </a:xfrm>
            <a:prstGeom prst="diamond">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0" name="菱形 409"/>
            <p:cNvSpPr/>
            <p:nvPr/>
          </p:nvSpPr>
          <p:spPr>
            <a:xfrm>
              <a:off x="5241393" y="5436506"/>
              <a:ext cx="139955" cy="126252"/>
            </a:xfrm>
            <a:prstGeom prst="diamond">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ctr"/>
              <a:endParaRPr lang="en-US" altLang="zh-CN" sz="1400" dirty="0">
                <a:solidFill>
                  <a:schemeClr val="tx1"/>
                </a:solidFill>
                <a:latin typeface="Huawei Sans" panose="020C0503030203020204" pitchFamily="34" charset="0"/>
                <a:ea typeface="方正兰亭黑简体" panose="02000000000000000000" pitchFamily="2" charset="-122"/>
                <a:cs typeface="Huawei Sans" panose="020C0503030203020204" pitchFamily="34" charset="0"/>
              </a:endParaRPr>
            </a:p>
          </p:txBody>
        </p:sp>
        <p:sp>
          <p:nvSpPr>
            <p:cNvPr id="411" name="文本框 410"/>
            <p:cNvSpPr txBox="1"/>
            <p:nvPr/>
          </p:nvSpPr>
          <p:spPr>
            <a:xfrm>
              <a:off x="4935513" y="5612236"/>
              <a:ext cx="1098378" cy="307777"/>
            </a:xfrm>
            <a:prstGeom prst="rect">
              <a:avLst/>
            </a:prstGeom>
            <a:noFill/>
          </p:spPr>
          <p:txBody>
            <a:bodyPr wrap="square" rtlCol="0">
              <a:noAutofit/>
            </a:bodyPr>
            <a:lstStyle/>
            <a:p>
              <a:pPr fontAlgn="ctr"/>
              <a:r>
                <a:rPr lang="en-US" sz="1400" dirty="0" smtClean="0">
                  <a:latin typeface="Huawei Sans" panose="020C0503030203020204" pitchFamily="34" charset="0"/>
                </a:rPr>
                <a:t>Cache data</a:t>
              </a:r>
              <a:endParaRPr lang="en-US" altLang="zh-CN" sz="1400" dirty="0">
                <a:latin typeface="Huawei Sans" panose="020C0503030203020204" pitchFamily="34" charset="0"/>
              </a:endParaRPr>
            </a:p>
          </p:txBody>
        </p:sp>
      </p:grpSp>
      <p:sp>
        <p:nvSpPr>
          <p:cNvPr id="8" name="文本占位符 7"/>
          <p:cNvSpPr>
            <a:spLocks noGrp="1"/>
          </p:cNvSpPr>
          <p:nvPr>
            <p:ph type="body" sz="quarter" idx="10"/>
          </p:nvPr>
        </p:nvSpPr>
        <p:spPr/>
        <p:txBody>
          <a:bodyPr wrap="square">
            <a:noAutofit/>
          </a:bodyPr>
          <a:lstStyle/>
          <a:p>
            <a:r>
              <a:rPr lang="en-US" dirty="0" smtClean="0">
                <a:latin typeface="Huawei Sans" panose="020C0503030203020204" pitchFamily="34" charset="0"/>
              </a:rPr>
              <a:t>A controller is the core component of a storage system. It processes storage services, receives configuration management commands, saves configuration data, connects to disks, and saves critical data to coffer disks.</a:t>
            </a:r>
            <a:endParaRPr lang="en-US" altLang="zh-CN" dirty="0" smtClean="0">
              <a:latin typeface="Huawei Sans" panose="020C0503030203020204" pitchFamily="34" charset="0"/>
            </a:endParaRPr>
          </a:p>
          <a:p>
            <a:endParaRPr lang="en-US" altLang="zh-CN" dirty="0">
              <a:latin typeface="Huawei Sans" panose="020C0503030203020204" pitchFamily="34" charset="0"/>
            </a:endParaRPr>
          </a:p>
        </p:txBody>
      </p:sp>
    </p:spTree>
    <p:extLst>
      <p:ext uri="{BB962C8B-B14F-4D97-AF65-F5344CB8AC3E}">
        <p14:creationId xmlns:p14="http://schemas.microsoft.com/office/powerpoint/2010/main" val="2494585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标题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功能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内容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感谢页模板">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002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1800" dirty="0"/>
        </a:defPPr>
      </a:lstStyle>
    </a:txDef>
  </a:objectDefaults>
  <a:extraClrSchemeLst/>
  <a:extLst>
    <a:ext uri="{05A4C25C-085E-4340-85A3-A5531E510DB2}">
      <thm15:themeFamily xmlns:thm15="http://schemas.microsoft.com/office/thememl/2012/main" name="演示文稿1" id="{5D7106B4-FD24-471A-B326-8B58E27A973B}" vid="{1AA013AF-7C2E-4A39-9796-86760F640C1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方正+Huawei">
      <a:majorFont>
        <a:latin typeface="Huawei Sans"/>
        <a:ea typeface="方正兰亭黑简体"/>
        <a:cs typeface=""/>
      </a:majorFont>
      <a:minorFont>
        <a:latin typeface="Huawei Sans"/>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C226774B8D87F4D92D9D1F6859ED44E" ma:contentTypeVersion="0" ma:contentTypeDescription="Create a new document." ma:contentTypeScope="" ma:versionID="2405c1ce63a3409bcef189279c704bc6">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C6E423-EEF5-4760-8DF6-0C1C834FD219}">
  <ds:schemaRefs>
    <ds:schemaRef ds:uri="http://schemas.microsoft.com/sharepoint/v3/contenttype/forms"/>
  </ds:schemaRefs>
</ds:datastoreItem>
</file>

<file path=customXml/itemProps2.xml><?xml version="1.0" encoding="utf-8"?>
<ds:datastoreItem xmlns:ds="http://schemas.openxmlformats.org/officeDocument/2006/customXml" ds:itemID="{4DCB5099-8C43-4549-8CD1-7C73B3E866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20B88AF-0F87-422A-801E-ABE79877143C}">
  <ds:schemaRefs>
    <ds:schemaRef ds:uri="http://purl.org/dc/elements/1.1/"/>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4247</TotalTime>
  <Words>8338</Words>
  <Application>Microsoft Office PowerPoint</Application>
  <PresentationFormat>宽屏</PresentationFormat>
  <Paragraphs>927</Paragraphs>
  <Slides>62</Slides>
  <Notes>62</Notes>
  <HiddenSlides>0</HiddenSlides>
  <MMClips>0</MMClips>
  <ScaleCrop>false</ScaleCrop>
  <HeadingPairs>
    <vt:vector size="8" baseType="variant">
      <vt:variant>
        <vt:lpstr>已用的字体</vt:lpstr>
      </vt:variant>
      <vt:variant>
        <vt:i4>8</vt:i4>
      </vt:variant>
      <vt:variant>
        <vt:lpstr>主题</vt:lpstr>
      </vt:variant>
      <vt:variant>
        <vt:i4>4</vt:i4>
      </vt:variant>
      <vt:variant>
        <vt:lpstr>嵌入 OLE 服务器</vt:lpstr>
      </vt:variant>
      <vt:variant>
        <vt:i4>2</vt:i4>
      </vt:variant>
      <vt:variant>
        <vt:lpstr>幻灯片标题</vt:lpstr>
      </vt:variant>
      <vt:variant>
        <vt:i4>62</vt:i4>
      </vt:variant>
    </vt:vector>
  </HeadingPairs>
  <TitlesOfParts>
    <vt:vector size="76" baseType="lpstr">
      <vt:lpstr>方正兰亭黑简体</vt:lpstr>
      <vt:lpstr>黑体</vt:lpstr>
      <vt:lpstr>宋体</vt:lpstr>
      <vt:lpstr>Microsoft YaHei</vt:lpstr>
      <vt:lpstr>Microsoft YaHei</vt:lpstr>
      <vt:lpstr>Arial</vt:lpstr>
      <vt:lpstr>Huawei Sans</vt:lpstr>
      <vt:lpstr>Wingdings</vt:lpstr>
      <vt:lpstr>1_标题页模板</vt:lpstr>
      <vt:lpstr>2_自功能页模板</vt:lpstr>
      <vt:lpstr>3_内容页模板</vt:lpstr>
      <vt:lpstr>4_感谢页模板</vt:lpstr>
      <vt:lpstr>點陣圖影像</vt:lpstr>
      <vt:lpstr>位图图像</vt:lpstr>
      <vt:lpstr>Intelligent Storage Components</vt:lpstr>
      <vt:lpstr>PowerPoint 演示文稿</vt:lpstr>
      <vt:lpstr>PowerPoint 演示文稿</vt:lpstr>
      <vt:lpstr>PowerPoint 演示文稿</vt:lpstr>
      <vt:lpstr>Storage Product Forms</vt:lpstr>
      <vt:lpstr>Controller Enclosure</vt:lpstr>
      <vt:lpstr>Controller Enclosure: Front View</vt:lpstr>
      <vt:lpstr>Controller Enclosure: Rear View</vt:lpstr>
      <vt:lpstr>Controller</vt:lpstr>
      <vt:lpstr>BBU and Fan Module</vt:lpstr>
      <vt:lpstr>Coffer Disk</vt:lpstr>
      <vt:lpstr>Power Module</vt:lpstr>
      <vt:lpstr>PowerPoint 演示文稿</vt:lpstr>
      <vt:lpstr>Disk Enclosure</vt:lpstr>
      <vt:lpstr>Disk Enclosure: Front View</vt:lpstr>
      <vt:lpstr>Disk Enclosure: Rear View</vt:lpstr>
      <vt:lpstr>PowerPoint 演示文稿</vt:lpstr>
      <vt:lpstr>Expansion Module</vt:lpstr>
      <vt:lpstr>CE Switch</vt:lpstr>
      <vt:lpstr>Fibre Channel Switch</vt:lpstr>
      <vt:lpstr>Device Cables</vt:lpstr>
      <vt:lpstr>PowerPoint 演示文稿</vt:lpstr>
      <vt:lpstr>Disk Types</vt:lpstr>
      <vt:lpstr>HDD Structure</vt:lpstr>
      <vt:lpstr>HDD Design</vt:lpstr>
      <vt:lpstr>Data Organization on a Disk</vt:lpstr>
      <vt:lpstr>Disk Capacity and Cache</vt:lpstr>
      <vt:lpstr>Disk Performance Factors</vt:lpstr>
      <vt:lpstr>Average Access Time</vt:lpstr>
      <vt:lpstr>Data Transfer Rate</vt:lpstr>
      <vt:lpstr>Disk IOPS and Transmission Bandwidth</vt:lpstr>
      <vt:lpstr>Parallel and Serial Transmission</vt:lpstr>
      <vt:lpstr>Disk Ports</vt:lpstr>
      <vt:lpstr>IDE Disk Port</vt:lpstr>
      <vt:lpstr>SATA Port</vt:lpstr>
      <vt:lpstr>SCSI Port</vt:lpstr>
      <vt:lpstr>SAS Port</vt:lpstr>
      <vt:lpstr>Fibre Channel Port</vt:lpstr>
      <vt:lpstr>PowerPoint 演示文稿</vt:lpstr>
      <vt:lpstr>SSD Overview</vt:lpstr>
      <vt:lpstr>SSD Architecture</vt:lpstr>
      <vt:lpstr>NAND Flash</vt:lpstr>
      <vt:lpstr>SLC, MLC, TLC, and QLC</vt:lpstr>
      <vt:lpstr>Flash Chip Data Relationship</vt:lpstr>
      <vt:lpstr>Address Mapping Management</vt:lpstr>
      <vt:lpstr>FTL</vt:lpstr>
      <vt:lpstr>SSD Write Process (1)</vt:lpstr>
      <vt:lpstr>SSD Write Process (2)</vt:lpstr>
      <vt:lpstr>SSD Read Process</vt:lpstr>
      <vt:lpstr>SSD Performance Advantages</vt:lpstr>
      <vt:lpstr>Use of SSDs in Storage Systems</vt:lpstr>
      <vt:lpstr>PowerPoint 演示文稿</vt:lpstr>
      <vt:lpstr>GE Interface Modules</vt:lpstr>
      <vt:lpstr>SAS Expansion Module and RDMA Interface Module</vt:lpstr>
      <vt:lpstr>SmartIO Interface Modules</vt:lpstr>
      <vt:lpstr>PCIe and 56 Gbit/s IB Interface Modules</vt:lpstr>
      <vt:lpstr>Fibre Channel and FCoE Interface Modules</vt:lpstr>
      <vt:lpstr>PowerPoint 演示文稿</vt:lpstr>
      <vt:lpstr>PowerPoint 演示文稿</vt:lpstr>
      <vt:lpstr>PowerPoint 演示文稿</vt:lpstr>
      <vt:lpstr>PowerPoint 演示文稿</vt:lpstr>
      <vt:lpstr>PowerPoint 演示文稿</vt:lpstr>
    </vt:vector>
  </TitlesOfParts>
  <Company>Huawei Technologies Co.,Ltd.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fanyan (A)</dc:creator>
  <cp:lastModifiedBy>zhuyuanyuanzjhw</cp:lastModifiedBy>
  <cp:revision>307</cp:revision>
  <dcterms:created xsi:type="dcterms:W3CDTF">2018-11-29T10:16:29Z</dcterms:created>
  <dcterms:modified xsi:type="dcterms:W3CDTF">2020-09-24T02:59:45Z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2015_ms_pID_725343">
    <vt:lpwstr>(3)egdn5iuQ13JwVNeV6bPqGERqQfDI3qHiGIKEcP3z06TycEYJlCQ1XfcHYn3oS6j7P6b8bw1t
YXvpxDECOHZwskerPIhg3lS3fimdaxHS/N6kmwC4HEa6NVic29PD0giUnuppJmiHnC9bKvMk
bXCQ5e+T2PviHWcyQiWGJ/yNEqUso7EfzIiWHJ/JSHHWatE0y6qZGV2BFGO1wqg/B5bwOxRM
jCiRxR7pAauk19v4PQ</vt:lpwstr>
  </property>
  <property fmtid="{D5CDD505-2E9C-101B-9397-08002B2CF9AE}" pid="3" name="_2015_ms_pID_7253431">
    <vt:lpwstr>G5MwYKOHTCtkmT6NbkN0NVnHjjmnAmIAbgRrxjbBcZdkjCD7AR9D8A
zPMsCph44cUP81jWtQq3HO2n6rH+PS2LOH1IojMxys0+jZ8Ok0juGfrac5/M+8l0+qoyvIQ9
/BxR4G/QtFIsQgukwXKVq5GIIo4G1nZTV+XTqiLYyhvlfIg5xK3NbbsGlnktzmIz3sSJp4aq
F6gHDKvPZKvp0K7C+FEK2yB9or0E1J/9JXuk</vt:lpwstr>
  </property>
  <property fmtid="{D5CDD505-2E9C-101B-9397-08002B2CF9AE}" pid="4" name="_2015_ms_pID_7253432">
    <vt:lpwstr>mA==</vt:lpwstr>
  </property>
  <property fmtid="{D5CDD505-2E9C-101B-9397-08002B2CF9AE}" pid="5" name="ContentTypeId">
    <vt:lpwstr>0x010100CC226774B8D87F4D92D9D1F6859ED44E</vt:lpwstr>
  </property>
  <property fmtid="{D5CDD505-2E9C-101B-9397-08002B2CF9AE}" pid="6" name="_readonly">
    <vt:lpwstr/>
  </property>
  <property fmtid="{D5CDD505-2E9C-101B-9397-08002B2CF9AE}" pid="7" name="_change">
    <vt:lpwstr/>
  </property>
  <property fmtid="{D5CDD505-2E9C-101B-9397-08002B2CF9AE}" pid="8" name="_full-control">
    <vt:lpwstr/>
  </property>
  <property fmtid="{D5CDD505-2E9C-101B-9397-08002B2CF9AE}" pid="9" name="sflag">
    <vt:lpwstr>1600821580</vt:lpwstr>
  </property>
</Properties>
</file>