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4" r:id="rId2"/>
  </p:sldMasterIdLst>
  <p:notesMasterIdLst>
    <p:notesMasterId r:id="rId13"/>
  </p:notesMasterIdLst>
  <p:sldIdLst>
    <p:sldId id="256" r:id="rId3"/>
    <p:sldId id="283" r:id="rId4"/>
    <p:sldId id="258" r:id="rId5"/>
    <p:sldId id="284" r:id="rId6"/>
    <p:sldId id="285" r:id="rId7"/>
    <p:sldId id="286" r:id="rId8"/>
    <p:sldId id="287" r:id="rId9"/>
    <p:sldId id="289" r:id="rId10"/>
    <p:sldId id="271" r:id="rId11"/>
    <p:sldId id="268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000000"/>
          </p15:clr>
        </p15:guide>
        <p15:guide id="2" pos="2874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i5boawcaT/rjBCSoAFr4yJvE1vX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tale" initials="M" lastIdx="1" clrIdx="0">
    <p:extLst>
      <p:ext uri="{19B8F6BF-5375-455C-9EA6-DF929625EA0E}">
        <p15:presenceInfo xmlns:p15="http://schemas.microsoft.com/office/powerpoint/2012/main" userId="Mertal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>
        <p:guide orient="horz" pos="1611"/>
        <p:guide pos="28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524da7be1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1524da7be1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5501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524da7be1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1524da7be1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524da7be1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1524da7be1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9635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524da7be1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g1524da7be1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2313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524da7be1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1524da7be1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0419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524da7be1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1524da7be1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795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524da7be1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1524da7be1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9947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524da7be1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1524da7be1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140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1"/>
          <p:cNvSpPr txBox="1">
            <a:spLocks noGrp="1"/>
          </p:cNvSpPr>
          <p:nvPr>
            <p:ph type="subTitle" idx="1"/>
          </p:nvPr>
        </p:nvSpPr>
        <p:spPr>
          <a:xfrm>
            <a:off x="1371600" y="4599335"/>
            <a:ext cx="6400800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rgbClr val="888CC5"/>
              </a:buClr>
              <a:buSzPts val="2000"/>
              <a:buNone/>
              <a:defRPr>
                <a:solidFill>
                  <a:srgbClr val="888CC5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CC5"/>
              </a:buClr>
              <a:buSzPts val="1600"/>
              <a:buNone/>
              <a:defRPr>
                <a:solidFill>
                  <a:srgbClr val="888CC5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CC5"/>
              </a:buClr>
              <a:buSzPts val="1600"/>
              <a:buNone/>
              <a:defRPr>
                <a:solidFill>
                  <a:srgbClr val="888CC5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CC5"/>
              </a:buClr>
              <a:buSzPts val="1600"/>
              <a:buNone/>
              <a:defRPr>
                <a:solidFill>
                  <a:srgbClr val="888CC5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CC5"/>
              </a:buClr>
              <a:buSzPts val="2000"/>
              <a:buNone/>
              <a:defRPr>
                <a:solidFill>
                  <a:srgbClr val="888CC5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CC5"/>
              </a:buClr>
              <a:buSzPts val="2000"/>
              <a:buNone/>
              <a:defRPr>
                <a:solidFill>
                  <a:srgbClr val="888CC5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CC5"/>
              </a:buClr>
              <a:buSzPts val="2000"/>
              <a:buNone/>
              <a:defRPr>
                <a:solidFill>
                  <a:srgbClr val="888CC5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CC5"/>
              </a:buClr>
              <a:buSzPts val="2000"/>
              <a:buNone/>
              <a:defRPr>
                <a:solidFill>
                  <a:srgbClr val="888CC5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11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1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1371600" y="2926326"/>
            <a:ext cx="6400800" cy="705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body" idx="2"/>
          </p:nvPr>
        </p:nvSpPr>
        <p:spPr>
          <a:xfrm>
            <a:off x="1371600" y="3637205"/>
            <a:ext cx="6400800" cy="46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 txBox="1">
            <a:spLocks noGrp="1"/>
          </p:cNvSpPr>
          <p:nvPr>
            <p:ph type="title"/>
          </p:nvPr>
        </p:nvSpPr>
        <p:spPr>
          <a:xfrm>
            <a:off x="457200" y="927382"/>
            <a:ext cx="8229600" cy="62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>
            <a:spLocks noGrp="1"/>
          </p:cNvSpPr>
          <p:nvPr>
            <p:ph type="pic" idx="2"/>
          </p:nvPr>
        </p:nvSpPr>
        <p:spPr>
          <a:xfrm>
            <a:off x="457201" y="1759744"/>
            <a:ext cx="2588883" cy="1063056"/>
          </a:xfrm>
          <a:prstGeom prst="round1Rect">
            <a:avLst>
              <a:gd name="adj" fmla="val 37649"/>
            </a:avLst>
          </a:prstGeom>
          <a:noFill/>
          <a:ln>
            <a:noFill/>
          </a:ln>
        </p:spPr>
      </p:sp>
      <p:sp>
        <p:nvSpPr>
          <p:cNvPr id="80" name="Google Shape;80;p21"/>
          <p:cNvSpPr>
            <a:spLocks noGrp="1"/>
          </p:cNvSpPr>
          <p:nvPr>
            <p:ph type="pic" idx="3"/>
          </p:nvPr>
        </p:nvSpPr>
        <p:spPr>
          <a:xfrm>
            <a:off x="3276149" y="1759744"/>
            <a:ext cx="2588883" cy="1063056"/>
          </a:xfrm>
          <a:prstGeom prst="round1Rect">
            <a:avLst>
              <a:gd name="adj" fmla="val 37649"/>
            </a:avLst>
          </a:prstGeom>
          <a:noFill/>
          <a:ln>
            <a:noFill/>
          </a:ln>
        </p:spPr>
      </p:sp>
      <p:sp>
        <p:nvSpPr>
          <p:cNvPr id="81" name="Google Shape;81;p21"/>
          <p:cNvSpPr>
            <a:spLocks noGrp="1"/>
          </p:cNvSpPr>
          <p:nvPr>
            <p:ph type="pic" idx="4"/>
          </p:nvPr>
        </p:nvSpPr>
        <p:spPr>
          <a:xfrm>
            <a:off x="6097917" y="1759744"/>
            <a:ext cx="2588883" cy="1063056"/>
          </a:xfrm>
          <a:prstGeom prst="round1Rect">
            <a:avLst>
              <a:gd name="adj" fmla="val 37649"/>
            </a:avLst>
          </a:prstGeom>
          <a:noFill/>
          <a:ln>
            <a:noFill/>
          </a:ln>
        </p:spPr>
      </p:sp>
      <p:sp>
        <p:nvSpPr>
          <p:cNvPr id="82" name="Google Shape;82;p21"/>
          <p:cNvSpPr txBox="1">
            <a:spLocks noGrp="1"/>
          </p:cNvSpPr>
          <p:nvPr>
            <p:ph type="body" idx="1"/>
          </p:nvPr>
        </p:nvSpPr>
        <p:spPr>
          <a:xfrm>
            <a:off x="457201" y="2899173"/>
            <a:ext cx="2589213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body" idx="5"/>
          </p:nvPr>
        </p:nvSpPr>
        <p:spPr>
          <a:xfrm>
            <a:off x="3275819" y="2899173"/>
            <a:ext cx="2589213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6"/>
          </p:nvPr>
        </p:nvSpPr>
        <p:spPr>
          <a:xfrm>
            <a:off x="6085706" y="2899173"/>
            <a:ext cx="2589213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body" idx="7"/>
          </p:nvPr>
        </p:nvSpPr>
        <p:spPr>
          <a:xfrm>
            <a:off x="457200" y="3319723"/>
            <a:ext cx="4038600" cy="12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  <a:defRPr sz="16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body" idx="8"/>
          </p:nvPr>
        </p:nvSpPr>
        <p:spPr>
          <a:xfrm>
            <a:off x="4648200" y="3319723"/>
            <a:ext cx="4038600" cy="12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  <a:defRPr sz="16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ftr" idx="11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>
            <a:spLocks noGrp="1"/>
          </p:cNvSpPr>
          <p:nvPr>
            <p:ph type="title"/>
          </p:nvPr>
        </p:nvSpPr>
        <p:spPr>
          <a:xfrm>
            <a:off x="457200" y="927382"/>
            <a:ext cx="8229600" cy="62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body" idx="1"/>
          </p:nvPr>
        </p:nvSpPr>
        <p:spPr>
          <a:xfrm>
            <a:off x="457199" y="1759937"/>
            <a:ext cx="5018388" cy="2943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5659439" y="1770130"/>
            <a:ext cx="3036565" cy="2919036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22"/>
          <p:cNvSpPr txBox="1">
            <a:spLocks noGrp="1"/>
          </p:cNvSpPr>
          <p:nvPr>
            <p:ph type="ftr" idx="11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 txBox="1">
            <a:spLocks noGrp="1"/>
          </p:cNvSpPr>
          <p:nvPr>
            <p:ph type="ftr" idx="11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764693" y="997421"/>
            <a:ext cx="5965438" cy="14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1"/>
          </p:nvPr>
        </p:nvSpPr>
        <p:spPr>
          <a:xfrm>
            <a:off x="765697" y="2571750"/>
            <a:ext cx="5965825" cy="165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15"/>
          <p:cNvSpPr txBox="1">
            <a:spLocks noGrp="1"/>
          </p:cNvSpPr>
          <p:nvPr>
            <p:ph type="title"/>
          </p:nvPr>
        </p:nvSpPr>
        <p:spPr>
          <a:xfrm>
            <a:off x="743140" y="927382"/>
            <a:ext cx="2713244" cy="1644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defRPr sz="2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инал">
  <p:cSld name="Финал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>
            <a:spLocks noGrp="1"/>
          </p:cNvSpPr>
          <p:nvPr>
            <p:ph type="title"/>
          </p:nvPr>
        </p:nvSpPr>
        <p:spPr>
          <a:xfrm>
            <a:off x="457200" y="2010279"/>
            <a:ext cx="8229600" cy="62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body" idx="1"/>
          </p:nvPr>
        </p:nvSpPr>
        <p:spPr>
          <a:xfrm>
            <a:off x="457200" y="2787704"/>
            <a:ext cx="8229600" cy="59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  <a:defRPr>
                <a:solidFill>
                  <a:srgbClr val="FFFFFF"/>
                </a:solidFill>
              </a:defRPr>
            </a:lvl1pPr>
            <a:lvl2pPr marL="914400" lvl="1" indent="-228600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  <a:defRPr>
                <a:solidFill>
                  <a:srgbClr val="FFFFFF"/>
                </a:solidFill>
              </a:defRPr>
            </a:lvl2pPr>
            <a:lvl3pPr marL="1371600" lvl="2" indent="-228600" algn="ctr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>
                <a:solidFill>
                  <a:srgbClr val="FFFFFF"/>
                </a:solidFill>
              </a:defRPr>
            </a:lvl3pPr>
            <a:lvl4pPr marL="1828800" lvl="3" indent="-228600" algn="ctr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>
                <a:solidFill>
                  <a:srgbClr val="FFFFFF"/>
                </a:solidFill>
              </a:defRPr>
            </a:lvl4pPr>
            <a:lvl5pPr marL="2286000" lvl="4" indent="-228600" algn="ctr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subTitle" idx="1"/>
          </p:nvPr>
        </p:nvSpPr>
        <p:spPr>
          <a:xfrm>
            <a:off x="1371600" y="4599335"/>
            <a:ext cx="6400800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rgbClr val="888CC5"/>
              </a:buClr>
              <a:buSzPts val="2000"/>
              <a:buNone/>
              <a:defRPr>
                <a:solidFill>
                  <a:srgbClr val="888CC5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CC5"/>
              </a:buClr>
              <a:buSzPts val="1600"/>
              <a:buNone/>
              <a:defRPr>
                <a:solidFill>
                  <a:srgbClr val="888CC5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CC5"/>
              </a:buClr>
              <a:buSzPts val="1600"/>
              <a:buNone/>
              <a:defRPr>
                <a:solidFill>
                  <a:srgbClr val="888CC5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CC5"/>
              </a:buClr>
              <a:buSzPts val="1600"/>
              <a:buNone/>
              <a:defRPr>
                <a:solidFill>
                  <a:srgbClr val="888CC5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CC5"/>
              </a:buClr>
              <a:buSzPts val="2000"/>
              <a:buNone/>
              <a:defRPr>
                <a:solidFill>
                  <a:srgbClr val="888CC5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CC5"/>
              </a:buClr>
              <a:buSzPts val="2000"/>
              <a:buNone/>
              <a:defRPr>
                <a:solidFill>
                  <a:srgbClr val="888CC5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CC5"/>
              </a:buClr>
              <a:buSzPts val="2000"/>
              <a:buNone/>
              <a:defRPr>
                <a:solidFill>
                  <a:srgbClr val="888CC5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CC5"/>
              </a:buClr>
              <a:buSzPts val="2000"/>
              <a:buNone/>
              <a:defRPr>
                <a:solidFill>
                  <a:srgbClr val="888CC5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9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19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4"/>
          <p:cNvSpPr txBox="1">
            <a:spLocks noGrp="1"/>
          </p:cNvSpPr>
          <p:nvPr>
            <p:ph type="body" idx="1"/>
          </p:nvPr>
        </p:nvSpPr>
        <p:spPr>
          <a:xfrm>
            <a:off x="457200" y="1746133"/>
            <a:ext cx="6273934" cy="284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ftr" idx="11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title"/>
          </p:nvPr>
        </p:nvSpPr>
        <p:spPr>
          <a:xfrm>
            <a:off x="457200" y="927382"/>
            <a:ext cx="8229600" cy="62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6"/>
          <p:cNvSpPr txBox="1">
            <a:spLocks noGrp="1"/>
          </p:cNvSpPr>
          <p:nvPr>
            <p:ph type="body" idx="1"/>
          </p:nvPr>
        </p:nvSpPr>
        <p:spPr>
          <a:xfrm>
            <a:off x="457199" y="1759937"/>
            <a:ext cx="5018388" cy="2943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0" name="Google Shape;50;p16"/>
          <p:cNvSpPr>
            <a:spLocks noGrp="1"/>
          </p:cNvSpPr>
          <p:nvPr>
            <p:ph type="pic" idx="2"/>
          </p:nvPr>
        </p:nvSpPr>
        <p:spPr>
          <a:xfrm>
            <a:off x="5659438" y="1759744"/>
            <a:ext cx="3027362" cy="1414463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16"/>
          <p:cNvSpPr>
            <a:spLocks noGrp="1"/>
          </p:cNvSpPr>
          <p:nvPr>
            <p:ph type="pic" idx="3"/>
          </p:nvPr>
        </p:nvSpPr>
        <p:spPr>
          <a:xfrm>
            <a:off x="5659438" y="3288506"/>
            <a:ext cx="3027362" cy="1414463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6"/>
          <p:cNvSpPr txBox="1">
            <a:spLocks noGrp="1"/>
          </p:cNvSpPr>
          <p:nvPr>
            <p:ph type="title"/>
          </p:nvPr>
        </p:nvSpPr>
        <p:spPr>
          <a:xfrm>
            <a:off x="457200" y="927498"/>
            <a:ext cx="8229600" cy="62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ftr" idx="11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7"/>
          <p:cNvSpPr txBox="1">
            <a:spLocks noGrp="1"/>
          </p:cNvSpPr>
          <p:nvPr>
            <p:ph type="title"/>
          </p:nvPr>
        </p:nvSpPr>
        <p:spPr>
          <a:xfrm>
            <a:off x="457200" y="927382"/>
            <a:ext cx="8229600" cy="62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>
            <a:spLocks noGrp="1"/>
          </p:cNvSpPr>
          <p:nvPr>
            <p:ph type="pic" idx="2"/>
          </p:nvPr>
        </p:nvSpPr>
        <p:spPr>
          <a:xfrm>
            <a:off x="457201" y="1759744"/>
            <a:ext cx="2588883" cy="1063056"/>
          </a:xfrm>
          <a:prstGeom prst="round1Rect">
            <a:avLst>
              <a:gd name="adj" fmla="val 37649"/>
            </a:avLst>
          </a:prstGeom>
          <a:noFill/>
          <a:ln>
            <a:noFill/>
          </a:ln>
        </p:spPr>
      </p:sp>
      <p:sp>
        <p:nvSpPr>
          <p:cNvPr id="58" name="Google Shape;58;p17"/>
          <p:cNvSpPr>
            <a:spLocks noGrp="1"/>
          </p:cNvSpPr>
          <p:nvPr>
            <p:ph type="pic" idx="3"/>
          </p:nvPr>
        </p:nvSpPr>
        <p:spPr>
          <a:xfrm>
            <a:off x="3276149" y="1759744"/>
            <a:ext cx="2588883" cy="1063056"/>
          </a:xfrm>
          <a:prstGeom prst="round1Rect">
            <a:avLst>
              <a:gd name="adj" fmla="val 37649"/>
            </a:avLst>
          </a:prstGeom>
          <a:noFill/>
          <a:ln>
            <a:noFill/>
          </a:ln>
        </p:spPr>
      </p:sp>
      <p:sp>
        <p:nvSpPr>
          <p:cNvPr id="59" name="Google Shape;59;p17"/>
          <p:cNvSpPr>
            <a:spLocks noGrp="1"/>
          </p:cNvSpPr>
          <p:nvPr>
            <p:ph type="pic" idx="4"/>
          </p:nvPr>
        </p:nvSpPr>
        <p:spPr>
          <a:xfrm>
            <a:off x="6097917" y="1759744"/>
            <a:ext cx="2588883" cy="1063056"/>
          </a:xfrm>
          <a:prstGeom prst="round1Rect">
            <a:avLst>
              <a:gd name="adj" fmla="val 37649"/>
            </a:avLst>
          </a:prstGeom>
          <a:noFill/>
          <a:ln>
            <a:noFill/>
          </a:ln>
        </p:spPr>
      </p:sp>
      <p:sp>
        <p:nvSpPr>
          <p:cNvPr id="60" name="Google Shape;60;p17"/>
          <p:cNvSpPr>
            <a:spLocks noGrp="1"/>
          </p:cNvSpPr>
          <p:nvPr>
            <p:ph type="pic" idx="5"/>
          </p:nvPr>
        </p:nvSpPr>
        <p:spPr>
          <a:xfrm>
            <a:off x="457201" y="3324086"/>
            <a:ext cx="2588883" cy="1063056"/>
          </a:xfrm>
          <a:prstGeom prst="round1Rect">
            <a:avLst>
              <a:gd name="adj" fmla="val 37649"/>
            </a:avLst>
          </a:prstGeom>
          <a:noFill/>
          <a:ln>
            <a:noFill/>
          </a:ln>
        </p:spPr>
      </p:sp>
      <p:sp>
        <p:nvSpPr>
          <p:cNvPr id="61" name="Google Shape;61;p17"/>
          <p:cNvSpPr>
            <a:spLocks noGrp="1"/>
          </p:cNvSpPr>
          <p:nvPr>
            <p:ph type="pic" idx="6"/>
          </p:nvPr>
        </p:nvSpPr>
        <p:spPr>
          <a:xfrm>
            <a:off x="3276149" y="3324086"/>
            <a:ext cx="2588883" cy="1063056"/>
          </a:xfrm>
          <a:prstGeom prst="round1Rect">
            <a:avLst>
              <a:gd name="adj" fmla="val 37649"/>
            </a:avLst>
          </a:prstGeom>
          <a:noFill/>
          <a:ln>
            <a:noFill/>
          </a:ln>
        </p:spPr>
      </p:sp>
      <p:sp>
        <p:nvSpPr>
          <p:cNvPr id="62" name="Google Shape;62;p17"/>
          <p:cNvSpPr>
            <a:spLocks noGrp="1"/>
          </p:cNvSpPr>
          <p:nvPr>
            <p:ph type="pic" idx="7"/>
          </p:nvPr>
        </p:nvSpPr>
        <p:spPr>
          <a:xfrm>
            <a:off x="6097917" y="3324086"/>
            <a:ext cx="2588883" cy="1063056"/>
          </a:xfrm>
          <a:prstGeom prst="round1Rect">
            <a:avLst>
              <a:gd name="adj" fmla="val 37649"/>
            </a:avLst>
          </a:prstGeom>
          <a:noFill/>
          <a:ln>
            <a:noFill/>
          </a:ln>
        </p:spPr>
      </p:sp>
      <p:sp>
        <p:nvSpPr>
          <p:cNvPr id="63" name="Google Shape;63;p17"/>
          <p:cNvSpPr txBox="1">
            <a:spLocks noGrp="1"/>
          </p:cNvSpPr>
          <p:nvPr>
            <p:ph type="body" idx="1"/>
          </p:nvPr>
        </p:nvSpPr>
        <p:spPr>
          <a:xfrm>
            <a:off x="457201" y="2899173"/>
            <a:ext cx="2589213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body" idx="8"/>
          </p:nvPr>
        </p:nvSpPr>
        <p:spPr>
          <a:xfrm>
            <a:off x="3275819" y="2899173"/>
            <a:ext cx="2589213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body" idx="9"/>
          </p:nvPr>
        </p:nvSpPr>
        <p:spPr>
          <a:xfrm>
            <a:off x="6085706" y="2899173"/>
            <a:ext cx="2589213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body" idx="13"/>
          </p:nvPr>
        </p:nvSpPr>
        <p:spPr>
          <a:xfrm>
            <a:off x="457201" y="4472763"/>
            <a:ext cx="2589213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4"/>
          </p:nvPr>
        </p:nvSpPr>
        <p:spPr>
          <a:xfrm>
            <a:off x="3275819" y="4472763"/>
            <a:ext cx="2589213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5"/>
          </p:nvPr>
        </p:nvSpPr>
        <p:spPr>
          <a:xfrm>
            <a:off x="6085706" y="4472763"/>
            <a:ext cx="2589213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ftr" idx="11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kfql">
  <p:cSld name="Ckfql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0"/>
          <p:cNvSpPr txBox="1">
            <a:spLocks noGrp="1"/>
          </p:cNvSpPr>
          <p:nvPr>
            <p:ph type="body" idx="1"/>
          </p:nvPr>
        </p:nvSpPr>
        <p:spPr>
          <a:xfrm>
            <a:off x="457200" y="1759937"/>
            <a:ext cx="4038600" cy="2834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body" idx="2"/>
          </p:nvPr>
        </p:nvSpPr>
        <p:spPr>
          <a:xfrm>
            <a:off x="4648200" y="1759937"/>
            <a:ext cx="4038600" cy="2834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ftr" idx="11"/>
          </p:nvPr>
        </p:nvSpPr>
        <p:spPr>
          <a:xfrm>
            <a:off x="4030768" y="185639"/>
            <a:ext cx="465603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>
            <a:off x="457200" y="927382"/>
            <a:ext cx="8229600" cy="62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457200" y="927382"/>
            <a:ext cx="8229600" cy="62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457200" y="1694948"/>
            <a:ext cx="8229600" cy="289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ftr" idx="11"/>
          </p:nvPr>
        </p:nvSpPr>
        <p:spPr>
          <a:xfrm>
            <a:off x="4030768" y="329462"/>
            <a:ext cx="465603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3"/>
          <p:cNvSpPr txBox="1">
            <a:spLocks noGrp="1"/>
          </p:cNvSpPr>
          <p:nvPr>
            <p:ph type="title"/>
          </p:nvPr>
        </p:nvSpPr>
        <p:spPr>
          <a:xfrm>
            <a:off x="457200" y="927382"/>
            <a:ext cx="8229600" cy="62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1"/>
          </p:nvPr>
        </p:nvSpPr>
        <p:spPr>
          <a:xfrm>
            <a:off x="457200" y="1694948"/>
            <a:ext cx="8229600" cy="289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1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"/>
          <p:cNvSpPr txBox="1">
            <a:spLocks noGrp="1"/>
          </p:cNvSpPr>
          <p:nvPr>
            <p:ph type="title"/>
          </p:nvPr>
        </p:nvSpPr>
        <p:spPr>
          <a:xfrm>
            <a:off x="1295398" y="1844143"/>
            <a:ext cx="64008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fontAlgn="base"/>
            <a:r>
              <a:rPr lang="ru-RU" dirty="0"/>
              <a:t>Виртуализация систем хранения данных</a:t>
            </a:r>
          </a:p>
        </p:txBody>
      </p:sp>
      <p:sp>
        <p:nvSpPr>
          <p:cNvPr id="103" name="Google Shape;103;p1"/>
          <p:cNvSpPr txBox="1"/>
          <p:nvPr/>
        </p:nvSpPr>
        <p:spPr>
          <a:xfrm>
            <a:off x="5525548" y="3169508"/>
            <a:ext cx="3824100" cy="20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96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Оценивал:</a:t>
            </a:r>
            <a:endParaRPr sz="1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296"/>
              </a:spcBef>
              <a:spcAft>
                <a:spcPts val="0"/>
              </a:spcAft>
              <a:buNone/>
            </a:pPr>
            <a:r>
              <a:rPr lang="ru-RU" sz="1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Шкребец</a:t>
            </a:r>
            <a:r>
              <a:rPr lang="ru-RU" sz="1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Александр Евгеньевич</a:t>
            </a:r>
          </a:p>
        </p:txBody>
      </p:sp>
      <p:sp>
        <p:nvSpPr>
          <p:cNvPr id="104" name="Google Shape;104;p1"/>
          <p:cNvSpPr txBox="1"/>
          <p:nvPr/>
        </p:nvSpPr>
        <p:spPr>
          <a:xfrm>
            <a:off x="3466048" y="4468250"/>
            <a:ext cx="2059500" cy="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ru-RU"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г. Санкт-Петербург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272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ru-RU"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" name="Google Shape;105;p1"/>
          <p:cNvSpPr txBox="1"/>
          <p:nvPr/>
        </p:nvSpPr>
        <p:spPr>
          <a:xfrm>
            <a:off x="1585710" y="997719"/>
            <a:ext cx="597258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296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Презентация по модулю </a:t>
            </a:r>
            <a:r>
              <a:rPr lang="ru-RU" sz="12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lang="ru-RU" sz="16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Современные сетевые технологии в системах хранения данных</a:t>
            </a:r>
            <a:r>
              <a:rPr lang="ru-RU" sz="12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</a:p>
        </p:txBody>
      </p:sp>
      <p:sp>
        <p:nvSpPr>
          <p:cNvPr id="2" name="Google Shape;103;p1">
            <a:extLst>
              <a:ext uri="{FF2B5EF4-FFF2-40B4-BE49-F238E27FC236}">
                <a16:creationId xmlns:a16="http://schemas.microsoft.com/office/drawing/2014/main" id="{0A17AAFB-E48B-6C33-9E08-7C08525E1DCE}"/>
              </a:ext>
            </a:extLst>
          </p:cNvPr>
          <p:cNvSpPr txBox="1"/>
          <p:nvPr/>
        </p:nvSpPr>
        <p:spPr>
          <a:xfrm>
            <a:off x="0" y="3228720"/>
            <a:ext cx="3824100" cy="20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indent="0" algn="l" rtl="0">
              <a:spcBef>
                <a:spcPts val="0"/>
              </a:spcBef>
              <a:spcAft>
                <a:spcPts val="0"/>
              </a:spcAft>
            </a:pPr>
            <a:r>
              <a:rPr lang="ru-RU" sz="18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Выполнил:</a:t>
            </a:r>
            <a:endParaRPr lang="ru-RU" sz="2000" dirty="0">
              <a:effectLst/>
            </a:endParaRPr>
          </a:p>
          <a:p>
            <a:pPr marL="0" marR="0" indent="0" algn="l" rtl="0">
              <a:spcBef>
                <a:spcPts val="296"/>
              </a:spcBef>
              <a:spcAft>
                <a:spcPts val="0"/>
              </a:spcAft>
            </a:pPr>
            <a:r>
              <a:rPr lang="ru-RU" sz="18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Студент группы К42101с</a:t>
            </a:r>
            <a:endParaRPr lang="ru-RU" sz="2000" dirty="0">
              <a:effectLst/>
            </a:endParaRPr>
          </a:p>
          <a:p>
            <a:pPr marL="0" marR="0" indent="0" algn="l" rtl="0">
              <a:spcBef>
                <a:spcPts val="296"/>
              </a:spcBef>
              <a:spcAft>
                <a:spcPts val="0"/>
              </a:spcAft>
            </a:pPr>
            <a:r>
              <a:rPr lang="ru-RU" sz="18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Елькин Григорий Александрович</a:t>
            </a:r>
            <a:endParaRPr lang="ru-RU" sz="2000" dirty="0"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457200" y="972522"/>
            <a:ext cx="8229600" cy="62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ru-RU" sz="2400" dirty="0">
                <a:latin typeface="Times New Roman"/>
                <a:ea typeface="Times New Roman"/>
                <a:cs typeface="Times New Roman"/>
                <a:sym typeface="Times New Roman"/>
              </a:rPr>
              <a:t>Спасибо за внимание!</a:t>
            </a: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7" name="Google Shape;217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24da7be1f_0_12"/>
          <p:cNvSpPr txBox="1">
            <a:spLocks noGrp="1"/>
          </p:cNvSpPr>
          <p:nvPr>
            <p:ph type="title"/>
          </p:nvPr>
        </p:nvSpPr>
        <p:spPr>
          <a:xfrm>
            <a:off x="160431" y="0"/>
            <a:ext cx="7040400" cy="6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u-RU" dirty="0"/>
              <a:t>Системы хранения данных</a:t>
            </a:r>
          </a:p>
        </p:txBody>
      </p:sp>
      <p:sp>
        <p:nvSpPr>
          <p:cNvPr id="123" name="Google Shape;123;g1524da7be1f_0_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33B031D-CB90-E874-4894-0AB84D934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819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F92CB13-F1A1-E7F7-BFCC-2F840A2CF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6359" y="4638874"/>
            <a:ext cx="3724230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Рис. 1 – Система хранения данных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Google Shape;122;g1524da7be1f_0_12">
            <a:extLst>
              <a:ext uri="{FF2B5EF4-FFF2-40B4-BE49-F238E27FC236}">
                <a16:creationId xmlns:a16="http://schemas.microsoft.com/office/drawing/2014/main" id="{2AFA8B5D-808D-458C-8108-7CA38E6CD95C}"/>
              </a:ext>
            </a:extLst>
          </p:cNvPr>
          <p:cNvSpPr txBox="1"/>
          <p:nvPr/>
        </p:nvSpPr>
        <p:spPr>
          <a:xfrm>
            <a:off x="373769" y="760887"/>
            <a:ext cx="8396462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b="1" dirty="0"/>
              <a:t>Система хранения данных (СХД)</a:t>
            </a:r>
            <a:r>
              <a:rPr lang="ru-RU" dirty="0"/>
              <a:t> — комплекс аппаратных и программных средств, который предназначен для хранения и оперативной обработки информации, как правило, большого объема.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Системы хранения данных - Секвента">
            <a:extLst>
              <a:ext uri="{FF2B5EF4-FFF2-40B4-BE49-F238E27FC236}">
                <a16:creationId xmlns:a16="http://schemas.microsoft.com/office/drawing/2014/main" id="{1C607324-BE1D-4D29-BCFD-5D8F21E6A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940" y="1732340"/>
            <a:ext cx="5002119" cy="246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895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24da7be1f_0_12"/>
          <p:cNvSpPr txBox="1">
            <a:spLocks noGrp="1"/>
          </p:cNvSpPr>
          <p:nvPr>
            <p:ph type="title"/>
          </p:nvPr>
        </p:nvSpPr>
        <p:spPr>
          <a:xfrm>
            <a:off x="160431" y="0"/>
            <a:ext cx="7040400" cy="6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3200"/>
            </a:pPr>
            <a:r>
              <a:rPr lang="ru-RU" dirty="0"/>
              <a:t>Виртуализация СХД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" name="Google Shape;123;g1524da7be1f_0_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  <p:sp>
        <p:nvSpPr>
          <p:cNvPr id="4" name="Google Shape;122;g1524da7be1f_0_12">
            <a:extLst>
              <a:ext uri="{FF2B5EF4-FFF2-40B4-BE49-F238E27FC236}">
                <a16:creationId xmlns:a16="http://schemas.microsoft.com/office/drawing/2014/main" id="{388900A3-6004-9BFE-B88D-8D666754E22E}"/>
              </a:ext>
            </a:extLst>
          </p:cNvPr>
          <p:cNvSpPr txBox="1"/>
          <p:nvPr/>
        </p:nvSpPr>
        <p:spPr>
          <a:xfrm>
            <a:off x="160431" y="635766"/>
            <a:ext cx="8396462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dirty="0"/>
              <a:t>Виртуализация хранения данных — это представление ресурсов хранения в абстрактном виде, как логические пространства хранения (тома) и без привязки к физическим накопителям. Технология обеспечивает удобный и прозрачный способ управления хранением, когда реальные устройства хранения, подключенные по различным протоколам, воспринимаются как единый пул.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Виртуализация СХД">
            <a:extLst>
              <a:ext uri="{FF2B5EF4-FFF2-40B4-BE49-F238E27FC236}">
                <a16:creationId xmlns:a16="http://schemas.microsoft.com/office/drawing/2014/main" id="{FAF3763F-3208-4323-9EE2-133B281A4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32" y="1682176"/>
            <a:ext cx="4729131" cy="288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E10FC7BF-975A-46C6-95C2-355095BE3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432" y="4595962"/>
            <a:ext cx="4729131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>
                <a:solidFill>
                  <a:srgbClr val="111111"/>
                </a:solidFill>
                <a:latin typeface="Arial" panose="020B0604020202020204" pitchFamily="34" charset="0"/>
              </a:rPr>
              <a:t>Рис. 2 – Схема виртуальной СХД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24da7be1f_0_12"/>
          <p:cNvSpPr txBox="1">
            <a:spLocks noGrp="1"/>
          </p:cNvSpPr>
          <p:nvPr>
            <p:ph type="title"/>
          </p:nvPr>
        </p:nvSpPr>
        <p:spPr>
          <a:xfrm>
            <a:off x="160431" y="0"/>
            <a:ext cx="7040400" cy="6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ru-RU" sz="2200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Как работает виртуализация СХД</a:t>
            </a:r>
            <a:endParaRPr sz="2200" dirty="0"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23" name="Google Shape;123;g1524da7be1f_0_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33B031D-CB90-E874-4894-0AB84D934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819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F939C6-77ED-8801-F671-C44C3F4A8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43DD0D-83E0-4945-5ABB-59F0B0284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432" y="4595962"/>
            <a:ext cx="4729131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>
                <a:solidFill>
                  <a:srgbClr val="111111"/>
                </a:solidFill>
                <a:latin typeface="Arial" panose="020B0604020202020204" pitchFamily="34" charset="0"/>
              </a:rPr>
              <a:t>Рис. 3 – Схема работы Виртуальной СХД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Google Shape;122;g1524da7be1f_0_12">
            <a:extLst>
              <a:ext uri="{FF2B5EF4-FFF2-40B4-BE49-F238E27FC236}">
                <a16:creationId xmlns:a16="http://schemas.microsoft.com/office/drawing/2014/main" id="{9D456018-69A6-41BB-93C1-E28DD28A37F2}"/>
              </a:ext>
            </a:extLst>
          </p:cNvPr>
          <p:cNvSpPr txBox="1"/>
          <p:nvPr/>
        </p:nvSpPr>
        <p:spPr>
          <a:xfrm>
            <a:off x="160431" y="772590"/>
            <a:ext cx="8396462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dirty="0"/>
              <a:t>Главную роль играет специальное программное обеспечение — SDS, которое объединяет разные решения для хранения данных и позволяет централизовано управлять инфраструктурой хранения.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Виртуализация">
            <a:extLst>
              <a:ext uri="{FF2B5EF4-FFF2-40B4-BE49-F238E27FC236}">
                <a16:creationId xmlns:a16="http://schemas.microsoft.com/office/drawing/2014/main" id="{27B811A1-3221-48ED-BEB9-F666E5DD0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303" y="1481093"/>
            <a:ext cx="3941390" cy="288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637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24da7be1f_0_12"/>
          <p:cNvSpPr txBox="1">
            <a:spLocks noGrp="1"/>
          </p:cNvSpPr>
          <p:nvPr>
            <p:ph type="title"/>
          </p:nvPr>
        </p:nvSpPr>
        <p:spPr>
          <a:xfrm>
            <a:off x="160431" y="0"/>
            <a:ext cx="7040400" cy="6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ru-RU" sz="2200" dirty="0">
                <a:latin typeface="+mj-lt"/>
                <a:ea typeface="Times New Roman"/>
                <a:cs typeface="Times New Roman"/>
                <a:sym typeface="Times New Roman"/>
              </a:rPr>
              <a:t>Преимущества виртуализации СХД</a:t>
            </a:r>
            <a:endParaRPr sz="2200" dirty="0"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" name="Google Shape;123;g1524da7be1f_0_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33B031D-CB90-E874-4894-0AB84D934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819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AF09292-6904-0DB8-DD22-015C6FAFA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962" y="30956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AF6248-F802-467B-9083-D34FFDD96926}"/>
              </a:ext>
            </a:extLst>
          </p:cNvPr>
          <p:cNvSpPr/>
          <p:nvPr/>
        </p:nvSpPr>
        <p:spPr>
          <a:xfrm>
            <a:off x="286403" y="1090671"/>
            <a:ext cx="8571193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50000"/>
              </a:lnSpc>
            </a:pPr>
            <a:r>
              <a:rPr lang="en-US" sz="1600" dirty="0">
                <a:solidFill>
                  <a:srgbClr val="11111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111111"/>
                </a:solidFill>
                <a:latin typeface="+mj-lt"/>
                <a:ea typeface="Times New Roman" panose="02020603050405020304" pitchFamily="18" charset="0"/>
              </a:rPr>
              <a:t>Некоторые из основных преимуществ включают в себя:</a:t>
            </a:r>
            <a:endParaRPr lang="ru-RU" sz="1600" dirty="0">
              <a:latin typeface="+mj-lt"/>
              <a:ea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Гибкость. Решение позволяет быстро изменять количество доступных ресурсов.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Скорость бизнеса. Решение позволяет вносить любые изменения быстро, кардинально изменять инфраструктуру хранения.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Эффективность. SDS-решения являются удобным инструментом, который позволяет в реальном времени анализировать и управлять данными организации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Экономичность. Возможность перераспределять доступные ресурсы для разных данных.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Универсальность. Технология позволяет избавиться от зависимости от производителя решений, так как можно подключать практически любые хранилища данных.</a:t>
            </a:r>
          </a:p>
        </p:txBody>
      </p:sp>
    </p:spTree>
    <p:extLst>
      <p:ext uri="{BB962C8B-B14F-4D97-AF65-F5344CB8AC3E}">
        <p14:creationId xmlns:p14="http://schemas.microsoft.com/office/powerpoint/2010/main" val="357509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24da7be1f_0_12"/>
          <p:cNvSpPr txBox="1">
            <a:spLocks noGrp="1"/>
          </p:cNvSpPr>
          <p:nvPr>
            <p:ph type="title"/>
          </p:nvPr>
        </p:nvSpPr>
        <p:spPr>
          <a:xfrm>
            <a:off x="160431" y="0"/>
            <a:ext cx="7040400" cy="6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fontAlgn="base"/>
            <a:r>
              <a:rPr lang="ru-RU" dirty="0"/>
              <a:t>Функционал </a:t>
            </a:r>
            <a:r>
              <a:rPr lang="en-US" dirty="0"/>
              <a:t>SDS-</a:t>
            </a:r>
            <a:r>
              <a:rPr lang="ru-RU" dirty="0"/>
              <a:t>решений:</a:t>
            </a:r>
          </a:p>
        </p:txBody>
      </p:sp>
      <p:sp>
        <p:nvSpPr>
          <p:cNvPr id="123" name="Google Shape;123;g1524da7be1f_0_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  <p:sp>
        <p:nvSpPr>
          <p:cNvPr id="4" name="Google Shape;122;g1524da7be1f_0_12">
            <a:extLst>
              <a:ext uri="{FF2B5EF4-FFF2-40B4-BE49-F238E27FC236}">
                <a16:creationId xmlns:a16="http://schemas.microsoft.com/office/drawing/2014/main" id="{388900A3-6004-9BFE-B88D-8D666754E22E}"/>
              </a:ext>
            </a:extLst>
          </p:cNvPr>
          <p:cNvSpPr txBox="1"/>
          <p:nvPr/>
        </p:nvSpPr>
        <p:spPr>
          <a:xfrm>
            <a:off x="448854" y="817438"/>
            <a:ext cx="8656630" cy="363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fontAlgn="base"/>
            <a:r>
              <a:rPr lang="ru-RU" sz="1600" dirty="0"/>
              <a:t>Функционал </a:t>
            </a:r>
            <a:r>
              <a:rPr lang="en-US" sz="1600" dirty="0"/>
              <a:t>SDS </a:t>
            </a:r>
            <a:r>
              <a:rPr lang="ru-RU" sz="1600" dirty="0"/>
              <a:t>представляет предоставляет возможности:</a:t>
            </a:r>
            <a:endParaRPr lang="en-US" sz="16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/>
              <a:t>автоматизации — простое управление, позволяет снизить издержки на обслуживание;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/>
              <a:t>оптимизации — позволяет эффективно использовать диски в местах хранения данных и гибко распределять их заполненность;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/>
              <a:t>доступности данных — объектный, файловый и блочный доступ, возможность зеркального резервного копирования;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/>
              <a:t>многоуровневого хранения данных — распределение данных (в том числе автоматическое) по дискам разного типа, в зависимости от частоты и интенсивности записи и чтения данных;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/>
              <a:t>масштабируемости — простое добавление новых устройств хранения, повышение уровня доступности и производительности;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/>
              <a:t>мониторинга — аналитика ресурсов, их потребления, контроль стоимости хранения и т. д.</a:t>
            </a:r>
          </a:p>
        </p:txBody>
      </p:sp>
    </p:spTree>
    <p:extLst>
      <p:ext uri="{BB962C8B-B14F-4D97-AF65-F5344CB8AC3E}">
        <p14:creationId xmlns:p14="http://schemas.microsoft.com/office/powerpoint/2010/main" val="1142266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24da7be1f_0_12"/>
          <p:cNvSpPr txBox="1">
            <a:spLocks noGrp="1"/>
          </p:cNvSpPr>
          <p:nvPr>
            <p:ph type="title"/>
          </p:nvPr>
        </p:nvSpPr>
        <p:spPr>
          <a:xfrm>
            <a:off x="160431" y="0"/>
            <a:ext cx="7040400" cy="6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  <a:sym typeface="Times New Roman"/>
              </a:rPr>
              <a:t>Представленные решения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" name="Google Shape;123;g1524da7be1f_0_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  <p:sp>
        <p:nvSpPr>
          <p:cNvPr id="6" name="Google Shape;122;g1524da7be1f_0_12">
            <a:extLst>
              <a:ext uri="{FF2B5EF4-FFF2-40B4-BE49-F238E27FC236}">
                <a16:creationId xmlns:a16="http://schemas.microsoft.com/office/drawing/2014/main" id="{BFBA2AB4-BFCD-465C-B989-3A51452D1B22}"/>
              </a:ext>
            </a:extLst>
          </p:cNvPr>
          <p:cNvSpPr txBox="1"/>
          <p:nvPr/>
        </p:nvSpPr>
        <p:spPr>
          <a:xfrm>
            <a:off x="448854" y="817438"/>
            <a:ext cx="8656630" cy="289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fontAlgn="base"/>
            <a:r>
              <a:rPr lang="ru-RU" sz="1600" dirty="0"/>
              <a:t>Решения для виртуализации систем хранения данных: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/>
              <a:t>VMware </a:t>
            </a:r>
            <a:r>
              <a:rPr lang="en-US" sz="1600" dirty="0" err="1"/>
              <a:t>vSAN</a:t>
            </a:r>
            <a:r>
              <a:rPr lang="en-US" sz="1600" dirty="0"/>
              <a:t>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err="1"/>
              <a:t>StarWind</a:t>
            </a:r>
            <a:r>
              <a:rPr lang="en-US" sz="1600" dirty="0"/>
              <a:t> Virtual SAN;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/>
              <a:t>Nutanix AOS;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/>
              <a:t>Customer Verified;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/>
              <a:t>Dell EMC </a:t>
            </a:r>
            <a:r>
              <a:rPr lang="en-US" sz="1600" dirty="0" err="1"/>
              <a:t>ScaleIO</a:t>
            </a:r>
            <a:r>
              <a:rPr lang="en-US" sz="1600" dirty="0"/>
              <a:t>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/>
              <a:t>HPE </a:t>
            </a:r>
            <a:r>
              <a:rPr lang="en-US" sz="1600" dirty="0" err="1"/>
              <a:t>StoreVirtual</a:t>
            </a:r>
            <a:r>
              <a:rPr lang="en-US" sz="1600" dirty="0"/>
              <a:t> VSA;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/>
              <a:t>IBM STORWIZE, IBM System Storage;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/>
              <a:t>NetApp ONTAP Select, NetApp </a:t>
            </a:r>
            <a:r>
              <a:rPr lang="en-US" sz="1600" dirty="0" err="1"/>
              <a:t>StorageGRID</a:t>
            </a:r>
            <a:r>
              <a:rPr lang="en-US" sz="1600" dirty="0"/>
              <a:t>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/>
              <a:t>Red Hat </a:t>
            </a:r>
            <a:r>
              <a:rPr lang="en-US" sz="1600" dirty="0" err="1"/>
              <a:t>Ceph</a:t>
            </a:r>
            <a:r>
              <a:rPr lang="en-US" sz="1600" dirty="0"/>
              <a:t> Storage, Red Hat </a:t>
            </a:r>
            <a:r>
              <a:rPr lang="en-US" sz="1600" dirty="0" err="1"/>
              <a:t>Gluster</a:t>
            </a:r>
            <a:r>
              <a:rPr lang="en-US" sz="1600" dirty="0"/>
              <a:t> Storage;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/>
              <a:t>Huawei </a:t>
            </a:r>
            <a:r>
              <a:rPr lang="en-US" sz="1600" dirty="0" err="1"/>
              <a:t>FusionStorage</a:t>
            </a:r>
            <a:r>
              <a:rPr lang="en-US" sz="1600" dirty="0"/>
              <a:t> </a:t>
            </a:r>
            <a:r>
              <a:rPr lang="ru-RU" sz="1600" dirty="0"/>
              <a:t>и другие.</a:t>
            </a:r>
          </a:p>
        </p:txBody>
      </p:sp>
    </p:spTree>
    <p:extLst>
      <p:ext uri="{BB962C8B-B14F-4D97-AF65-F5344CB8AC3E}">
        <p14:creationId xmlns:p14="http://schemas.microsoft.com/office/powerpoint/2010/main" val="4199551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24da7be1f_0_12"/>
          <p:cNvSpPr txBox="1">
            <a:spLocks noGrp="1"/>
          </p:cNvSpPr>
          <p:nvPr>
            <p:ph type="title"/>
          </p:nvPr>
        </p:nvSpPr>
        <p:spPr>
          <a:xfrm>
            <a:off x="160431" y="0"/>
            <a:ext cx="7040400" cy="6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Huawei </a:t>
            </a:r>
            <a:r>
              <a:rPr lang="en-US" sz="2800" dirty="0" err="1">
                <a:latin typeface="Times New Roman"/>
                <a:ea typeface="Times New Roman"/>
                <a:cs typeface="Times New Roman"/>
                <a:sym typeface="Times New Roman"/>
              </a:rPr>
              <a:t>FusionStorage</a:t>
            </a:r>
            <a:endParaRPr lang="en-US"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" name="Google Shape;123;g1524da7be1f_0_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44BDC21-CA96-994F-0D13-E937BE92F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4961" y="98781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8303AE7-9142-2122-A01F-3C152EE13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3883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034790F-2ABF-4B5F-0932-FD3667131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2351" y="4467016"/>
            <a:ext cx="4599295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Рис. </a:t>
            </a:r>
            <a:r>
              <a:rPr lang="en-US" altLang="ru-RU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4 – </a:t>
            </a:r>
            <a:r>
              <a:rPr lang="ru-RU" altLang="ru-RU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Архитектура </a:t>
            </a:r>
            <a:r>
              <a:rPr lang="en-US" altLang="ru-RU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Huawei </a:t>
            </a:r>
            <a:r>
              <a:rPr lang="en-US" altLang="ru-RU" dirty="0" err="1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FusionStorage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Huawei FusionStorage Software Defined Storage EMC ViPR HP StoreVirtual VSA  Price ActForNet US Canada">
            <a:extLst>
              <a:ext uri="{FF2B5EF4-FFF2-40B4-BE49-F238E27FC236}">
                <a16:creationId xmlns:a16="http://schemas.microsoft.com/office/drawing/2014/main" id="{35C03F9C-03B8-4477-A468-FC2DDAC1E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0" y="1052512"/>
            <a:ext cx="6543675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92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524da7be1f_0_38"/>
          <p:cNvSpPr txBox="1">
            <a:spLocks noGrp="1"/>
          </p:cNvSpPr>
          <p:nvPr>
            <p:ph type="title"/>
          </p:nvPr>
        </p:nvSpPr>
        <p:spPr>
          <a:xfrm>
            <a:off x="206795" y="54442"/>
            <a:ext cx="7040400" cy="6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  <a:sym typeface="Times New Roman"/>
              </a:rPr>
              <a:t>Вывод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" name="Google Shape;139;g1524da7be1f_0_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  <p:pic>
        <p:nvPicPr>
          <p:cNvPr id="2" name="HuaweiFusionStorageConvergedCloudStorageen">
            <a:hlinkClick r:id="" action="ppaction://media"/>
            <a:extLst>
              <a:ext uri="{FF2B5EF4-FFF2-40B4-BE49-F238E27FC236}">
                <a16:creationId xmlns:a16="http://schemas.microsoft.com/office/drawing/2014/main" id="{4FF8E397-31A1-40EA-89CE-2FF7B1EA30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3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ver">
  <a:themeElements>
    <a:clrScheme name="Custom 1">
      <a:dk1>
        <a:srgbClr val="0230AC"/>
      </a:dk1>
      <a:lt1>
        <a:srgbClr val="FFFFFF"/>
      </a:lt1>
      <a:dk2>
        <a:srgbClr val="0230AC"/>
      </a:dk2>
      <a:lt2>
        <a:srgbClr val="FFFFFF"/>
      </a:lt2>
      <a:accent1>
        <a:srgbClr val="EC0044"/>
      </a:accent1>
      <a:accent2>
        <a:srgbClr val="0230AC"/>
      </a:accent2>
      <a:accent3>
        <a:srgbClr val="8F32AC"/>
      </a:accent3>
      <a:accent4>
        <a:srgbClr val="0057AC"/>
      </a:accent4>
      <a:accent5>
        <a:srgbClr val="EC5A00"/>
      </a:accent5>
      <a:accent6>
        <a:srgbClr val="ECEC00"/>
      </a:accent6>
      <a:hlink>
        <a:srgbClr val="4BBCFF"/>
      </a:hlink>
      <a:folHlink>
        <a:srgbClr val="C000C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ver">
  <a:themeElements>
    <a:clrScheme name="Другая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372</Words>
  <Application>Microsoft Office PowerPoint</Application>
  <PresentationFormat>Экран (16:9)</PresentationFormat>
  <Paragraphs>58</Paragraphs>
  <Slides>10</Slides>
  <Notes>10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Cover</vt:lpstr>
      <vt:lpstr>1_Cover</vt:lpstr>
      <vt:lpstr>Виртуализация систем хранения данных</vt:lpstr>
      <vt:lpstr>Системы хранения данных</vt:lpstr>
      <vt:lpstr>Виртуализация СХД</vt:lpstr>
      <vt:lpstr>Как работает виртуализация СХД</vt:lpstr>
      <vt:lpstr>Преимущества виртуализации СХД</vt:lpstr>
      <vt:lpstr>Функционал SDS-решений:</vt:lpstr>
      <vt:lpstr>Представленные решения</vt:lpstr>
      <vt:lpstr>Huawei FusionStorage</vt:lpstr>
      <vt:lpstr>Вывод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Сравнение NFV и SDN</dc:title>
  <cp:lastModifiedBy>Гриша Елькин</cp:lastModifiedBy>
  <cp:revision>48</cp:revision>
  <dcterms:created xsi:type="dcterms:W3CDTF">2014-06-27T12:30:22Z</dcterms:created>
  <dcterms:modified xsi:type="dcterms:W3CDTF">2022-12-12T18:04:05Z</dcterms:modified>
</cp:coreProperties>
</file>