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9"/>
  </p:notesMasterIdLst>
  <p:handoutMasterIdLst>
    <p:handoutMasterId r:id="rId20"/>
  </p:handoutMasterIdLst>
  <p:sldIdLst>
    <p:sldId id="265" r:id="rId3"/>
    <p:sldId id="300" r:id="rId4"/>
    <p:sldId id="301" r:id="rId5"/>
    <p:sldId id="302" r:id="rId6"/>
    <p:sldId id="303" r:id="rId7"/>
    <p:sldId id="304" r:id="rId8"/>
    <p:sldId id="307" r:id="rId9"/>
    <p:sldId id="309" r:id="rId10"/>
    <p:sldId id="311" r:id="rId11"/>
    <p:sldId id="312" r:id="rId12"/>
    <p:sldId id="313" r:id="rId13"/>
    <p:sldId id="310" r:id="rId14"/>
    <p:sldId id="314" r:id="rId15"/>
    <p:sldId id="316" r:id="rId16"/>
    <p:sldId id="315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50"/>
    <a:srgbClr val="0066FF"/>
    <a:srgbClr val="FF0066"/>
    <a:srgbClr val="0033CC"/>
    <a:srgbClr val="FFFFFF"/>
    <a:srgbClr val="3366FF"/>
    <a:srgbClr val="CCECFF"/>
    <a:srgbClr val="99CC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72" autoAdjust="0"/>
  </p:normalViewPr>
  <p:slideViewPr>
    <p:cSldViewPr snapToGrid="0" snapToObjects="1" showGuides="1">
      <p:cViewPr>
        <p:scale>
          <a:sx n="80" d="100"/>
          <a:sy n="80" d="100"/>
        </p:scale>
        <p:origin x="-792" y="-78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211572"/>
            <a:ext cx="6400800" cy="3721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</a:rPr>
              <a:t>Технологии резервного копирования</a:t>
            </a:r>
            <a:endParaRPr lang="en-US" sz="2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114" y="3991429"/>
            <a:ext cx="7895772" cy="638627"/>
          </a:xfrm>
        </p:spPr>
        <p:txBody>
          <a:bodyPr>
            <a:noAutofit/>
          </a:bodyPr>
          <a:lstStyle/>
          <a:p>
            <a:pPr algn="l"/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Студент: </a:t>
            </a:r>
            <a:r>
              <a:rPr lang="ru-RU" sz="1000" b="1" dirty="0" err="1" smtClean="0">
                <a:latin typeface="Verdana" pitchFamily="34" charset="0"/>
                <a:ea typeface="Verdana" pitchFamily="34" charset="0"/>
              </a:rPr>
              <a:t>Осколкова</a:t>
            </a:r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b="1" smtClean="0">
                <a:latin typeface="Verdana" pitchFamily="34" charset="0"/>
                <a:ea typeface="Verdana" pitchFamily="34" charset="0"/>
              </a:rPr>
              <a:t>Инна </a:t>
            </a:r>
            <a:r>
              <a:rPr lang="ru-RU" sz="1000" b="1" smtClean="0">
                <a:latin typeface="Verdana" pitchFamily="34" charset="0"/>
                <a:ea typeface="Verdana" pitchFamily="34" charset="0"/>
              </a:rPr>
              <a:t>Ивановна К42111с</a:t>
            </a:r>
            <a:endParaRPr lang="ru-RU" sz="1000" b="1" dirty="0" smtClean="0">
              <a:latin typeface="Verdana" pitchFamily="34" charset="0"/>
              <a:ea typeface="Verdana" pitchFamily="34" charset="0"/>
            </a:endParaRPr>
          </a:p>
          <a:p>
            <a:pPr algn="l"/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Преподаватель: </a:t>
            </a:r>
            <a:r>
              <a:rPr lang="ru-RU" sz="1000" b="1" dirty="0" err="1" smtClean="0">
                <a:latin typeface="Verdana" pitchFamily="34" charset="0"/>
                <a:ea typeface="Verdana" pitchFamily="34" charset="0"/>
              </a:rPr>
              <a:t>Шкребец</a:t>
            </a:r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 Александр Евгеньевич</a:t>
            </a:r>
            <a:endParaRPr lang="en-US" sz="1000" b="1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7692" y="1571965"/>
            <a:ext cx="5397336" cy="2627895"/>
          </a:xfrm>
        </p:spPr>
        <p:txBody>
          <a:bodyPr numCol="1">
            <a:noAutofit/>
          </a:bodyPr>
          <a:lstStyle/>
          <a:p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HDD-</a:t>
            </a:r>
            <a:r>
              <a:rPr lang="en-US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backup</a:t>
            </a:r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-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процесс резервного копирования данных на жёсткий диск HDD. При этом устройство может быть как стационарным, так и внешним. Выполнять данную операцию можно как в ручном режиме, так и автоматически при помощи специальных программ.</a:t>
            </a:r>
          </a:p>
          <a:p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CDP-</a:t>
            </a:r>
            <a:r>
              <a:rPr lang="en-US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backup</a:t>
            </a:r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технология, позволяющая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автоматически сохранять данные при каждом их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изменении, что обеспечивает непрерывную защиту данных.</a:t>
            </a:r>
            <a:r>
              <a:rPr lang="ru-RU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Для этого нужно установить на сервер CDP-агент, который разделяет всю информацию на логические блоки. После чего программа начинает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поблочно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передавать файлы в хранилище — на CDP-сервер. После первой загрузки программа будет отправлять на сервер только те блоки данных, которые как-либо изменялись, что сэкономит и место на сервере, и время.</a:t>
            </a:r>
          </a:p>
          <a:p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Методы создания резервных копий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8772" r="16647" b="11974"/>
          <a:stretch/>
        </p:blipFill>
        <p:spPr bwMode="auto">
          <a:xfrm>
            <a:off x="545668" y="2004722"/>
            <a:ext cx="2722024" cy="193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951" y="1571965"/>
            <a:ext cx="5898077" cy="2627895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Архивирование данных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- это уменьшение физических размеров файлов, в которых хранятся данные, без значительных информационных потерь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Архивирование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делается в тех случаях, когда нужно разместить долго неиспользуемые данные в надежном месте на долгий срок. В исходном местоположении они при этом удаляются, чтобы освободить место для поступающих актуальных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0" indent="0">
              <a:buClr>
                <a:schemeClr val="accent1"/>
              </a:buClr>
              <a:buNone/>
            </a:pP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Если цель резервной копии состоит в восстановлении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данных,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 у архива может быть сразу несколько целей. Чаще всего архивы нужны для поиска информации из далекого прошлого.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Архивирование данных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9" y="1728193"/>
            <a:ext cx="1846280" cy="18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r>
              <a:rPr lang="ru-RU" sz="1200" dirty="0">
                <a:latin typeface="Verdana" pitchFamily="34" charset="0"/>
                <a:ea typeface="Verdana" pitchFamily="34" charset="0"/>
              </a:rPr>
              <a:t>Есть несколько факторов, по которым отличают резервную копию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от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архива:</a:t>
            </a: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Период хранения данных</a:t>
            </a:r>
            <a:r>
              <a:rPr lang="ru-RU" sz="1200" b="1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 У архивных копий он достаточно длительный. В некоторых случаях регламентируется не только требованиями бизнеса, но и законодательно. У копий для аварийного восстановления он сравнительно небольшой.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Быстрота </a:t>
            </a:r>
            <a:r>
              <a:rPr lang="ru-RU" sz="12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доступа к данным</a:t>
            </a:r>
            <a:r>
              <a:rPr lang="ru-RU" sz="1200" b="1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 Скорость доступа к длительно хранящемуся архиву в большинстве случаев не критична. Обычно необходимость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данных архива возникает не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 аварийном режиме. Другое дело – аварийное восстановление, когда необходимые данные и работоспособность сервисов должны быть возвращены в кратчайшие сроки. В этом случае скорость доступа к резервной копии является крайне важным показателем.</a:t>
            </a: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Состав копируемой информации</a:t>
            </a:r>
            <a:r>
              <a:rPr lang="ru-RU" sz="1200" b="1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 В архивной копии обычно содержатся только пользовательские и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бизнес-данные.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резервной копии помимо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этих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данных могут содержаться образы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систем,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копии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настроек операционной системы и прикладного программного обеспечения, а также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другоая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информации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необходимой для восстановления.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itchFamily="34" charset="0"/>
                <a:ea typeface="Verdana" pitchFamily="34" charset="0"/>
              </a:rPr>
              <a:t>Резервное копирование и архивирование данных</a:t>
            </a:r>
          </a:p>
        </p:txBody>
      </p:sp>
    </p:spTree>
    <p:extLst>
      <p:ext uri="{BB962C8B-B14F-4D97-AF65-F5344CB8AC3E}">
        <p14:creationId xmlns:p14="http://schemas.microsoft.com/office/powerpoint/2010/main" val="18692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030464"/>
            <a:ext cx="4471062" cy="2169396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Если делать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только резервирование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работающие серверы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быстро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заполнятся данными,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которые больше не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нужны,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а их нужно раз за разом резервировать, повышая нагрузку на этот процесс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Е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сли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только архивировать данные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то в случае какой-то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потере важных данных работа останавливается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на довольно продолжительное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время, пока происходит восстановление данных из архива,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что может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существенно навредить предприятию. 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Резервное копирование и архивирование данных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122" name="Picture 2" descr="Резервное копирование данных и стабильность Вашего бизнеса, как избежать  неприятностей? — IT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3" y="2122710"/>
            <a:ext cx="3618016" cy="20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198" y="1568799"/>
            <a:ext cx="8207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План предприятия по защите данных должен предусматривать оба процесса: как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эффективную систему резервирования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так и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надежный метод архивирования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1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Выделяют следующие возможные угрозы:</a:t>
            </a: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Физические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угрозы.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Любое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серверное помещение — это всегда помещение с повышенной опасностью. 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Риски при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внедрении.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Любая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выгодная технология обязательно имеет и оборотную сторону. Потери, связанные со стоимостью оборудования, программного обеспечения и человеческими ресурсами, необходимыми на внедрение и поддержание резервного копирования,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а также риски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связанные с безопасностью данных.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Риски при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хранении.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Процедура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резервного копирования и дальнейшего хранения, учета и контроля копии должна быть организована так, чтобы исключить ее вынос или даже кратковременный доступ посторонних к резервной копии.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lvl="1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Риски процесса копирования.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Как правило, резервное копирование происходит автоматически.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Процесс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обеспечивающий резервное копирование, запускается из-под учетной записи с повышенными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привилегиями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что уже само по себе связано с определенным риском.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Безопасность резервирования и архивирования данных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71965"/>
            <a:ext cx="5943602" cy="2627895"/>
          </a:xfrm>
        </p:spPr>
        <p:txBody>
          <a:bodyPr numCol="1">
            <a:no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Лучший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способ обеспечения безопасности резервных копий — это </a:t>
            </a:r>
            <a:r>
              <a:rPr lang="ru-RU" sz="1200" b="1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шифрование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 С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помощью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бэкапа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данных с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шифрованием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обеспечивается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несколько важных возможностей защиты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данных:</a:t>
            </a:r>
          </a:p>
          <a:p>
            <a:pPr lvl="1"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Безопасная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пересылка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: копирование данных с шифрованием по сети защищает от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взлома.</a:t>
            </a:r>
          </a:p>
          <a:p>
            <a:pPr lvl="1"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Надёжное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хранение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: резервная копия с шифрованием устойчивее к действиям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злоумышленников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.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 lvl="1"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Защита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данных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: очевидно, что шифрование данных снижает риск их случайной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утечки.</a:t>
            </a:r>
          </a:p>
          <a:p>
            <a:pPr lvl="1"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Объединение </a:t>
            </a:r>
            <a:r>
              <a:rPr lang="ru-RU" sz="1200" b="1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данных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: зашифрованный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 может храниться в общем архиве, что упрощает контроль целостности данных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Шифрование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48" y="1911928"/>
            <a:ext cx="2030680" cy="203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037"/>
            <a:ext cx="8229600" cy="6204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</a:rPr>
              <a:t>Спасибо за внимание</a:t>
            </a:r>
            <a:r>
              <a:rPr lang="en-US" sz="2000" dirty="0" smtClean="0">
                <a:latin typeface="Verdana" pitchFamily="34" charset="0"/>
                <a:ea typeface="Verdana" pitchFamily="34" charset="0"/>
              </a:rPr>
              <a:t>!</a:t>
            </a:r>
            <a:endParaRPr lang="en-US"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90643"/>
            <a:ext cx="8229600" cy="59412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</a:rPr>
              <a:t>www.</a:t>
            </a:r>
            <a:r>
              <a:rPr lang="pl-PL" sz="1400" dirty="0" smtClean="0">
                <a:latin typeface="Verdana" pitchFamily="34" charset="0"/>
                <a:ea typeface="Verdana" pitchFamily="34" charset="0"/>
              </a:rPr>
              <a:t>ifmo.ru</a:t>
            </a:r>
            <a:endParaRPr lang="pl-PL" sz="14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Резервное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копирование данных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- процесс создания копии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данных в системах хранения, предназначенной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для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быстрого восстановления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данных в оригинальном или новом месте их расположения в случае их повреждения или разрушения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Возможны следующие ситуации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</a:t>
            </a:r>
            <a:r>
              <a:rPr lang="en-US" sz="1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                                                                                  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почему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данные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могут потеряться: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Программные сбои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Перестраховка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Хакерская атака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Поломка </a:t>
            </a: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компьютера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Переезд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Резервное копирование данных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59" y="2208809"/>
            <a:ext cx="2600369" cy="25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Целью</a:t>
            </a:r>
            <a:r>
              <a:rPr lang="ru-RU" sz="1200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резервного копирования является </a:t>
            </a: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предотвращение потери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информации</a:t>
            </a:r>
            <a:r>
              <a:rPr lang="ru-RU" sz="1200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при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сбоях оборудования, программного обеспечения, в критических и кризисных ситуациях и т.д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Имеется несколько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видов резервного копирования данных:</a:t>
            </a:r>
          </a:p>
          <a:p>
            <a:pPr marL="906463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Полное</a:t>
            </a:r>
            <a:r>
              <a:rPr lang="ru-RU" sz="1200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резервное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копирование</a:t>
            </a:r>
          </a:p>
          <a:p>
            <a:pPr marL="906463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Инкрементное</a:t>
            </a:r>
            <a:r>
              <a:rPr lang="ru-RU" sz="1200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резервное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копирование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pPr marL="906463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Дифференциальное</a:t>
            </a:r>
            <a:r>
              <a:rPr lang="ru-RU" sz="1200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резервное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копирование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Verdana" pitchFamily="34" charset="0"/>
                <a:ea typeface="Verdana" pitchFamily="34" charset="0"/>
              </a:rPr>
              <a:t>В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иды резервное копирование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10" y="2214873"/>
            <a:ext cx="4148472" cy="19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Каждый раз при выполнении задачи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бэкапа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из источника копируются все данные. Этот тип резервного копирования наиболее медленный, но обеспечивает наибольшую полноту и точность сохранения данных. Данный тип подходит для копирования небольшого объёма данных или для сохранности всех копируемых данных, например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бэкап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жесткого диска.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Полное резервное </a:t>
            </a:r>
            <a:r>
              <a:rPr lang="ru-RU" sz="1600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копирование</a:t>
            </a:r>
            <a:endParaRPr lang="ru-RU" sz="1600" dirty="0">
              <a:solidFill>
                <a:srgbClr val="00B9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31" name="Picture 7" descr="Тип резервное копирование: Пол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69" y="2501089"/>
            <a:ext cx="4310488" cy="22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При таком типе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бэкапа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 первый раз выполняется полное копирование, а каждый последующий раз копируются только новые или изменившиеся файлы с момента последней операции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бэкапа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. Данный тип копирования наиболее эффективен там, где нужно следить за историей версий: копирование рабочих документов, проектов, отчётов и т.д.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ru-RU" sz="1200" dirty="0">
                <a:latin typeface="Verdana" pitchFamily="34" charset="0"/>
                <a:ea typeface="Verdana" pitchFamily="34" charset="0"/>
              </a:rPr>
              <a:t/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Инкрементальное резервное </a:t>
            </a:r>
            <a:r>
              <a:rPr lang="ru-RU" sz="1600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копирование</a:t>
            </a:r>
            <a:endParaRPr lang="ru-RU" sz="1600" dirty="0">
              <a:solidFill>
                <a:srgbClr val="00B9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6" name="Picture 4" descr="Тип резервное копирование: Инкременталь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60" y="2509523"/>
            <a:ext cx="4033905" cy="22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При этом методе в первый раз выполняется полный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а при последующих операциях задача копирует только обновлённую информацию, включая данные, изменившиеся по сравнению с полным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бэкапом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 (а не с предыдущим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бэкапом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как при инкрементальном копировании). Такой вид копирования позволяет сэкономить место и время, поэтому пригодно для сохранения и восстановления часто меняющейся информации: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бэкапа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 веб-сайтов, баз данных, массивов виртуальных машин и т.п.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Дифференциальное резервное </a:t>
            </a:r>
            <a:r>
              <a:rPr lang="ru-RU" sz="1600" dirty="0" smtClean="0">
                <a:solidFill>
                  <a:srgbClr val="00B950"/>
                </a:solidFill>
                <a:latin typeface="Verdana" pitchFamily="34" charset="0"/>
                <a:ea typeface="Verdana" pitchFamily="34" charset="0"/>
              </a:rPr>
              <a:t>копирование</a:t>
            </a:r>
            <a:endParaRPr lang="ru-RU" sz="1600" dirty="0">
              <a:solidFill>
                <a:srgbClr val="00B9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122" name="Picture 2" descr="Тип резервное копирование: Дифференциаль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68" y="2762809"/>
            <a:ext cx="3386889" cy="19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6430135"/>
              </p:ext>
            </p:extLst>
          </p:nvPr>
        </p:nvGraphicFramePr>
        <p:xfrm>
          <a:off x="457200" y="1263659"/>
          <a:ext cx="8207828" cy="304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183"/>
                <a:gridCol w="1118379"/>
                <a:gridCol w="2251300"/>
                <a:gridCol w="1812966"/>
              </a:tblGrid>
              <a:tr h="173256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lt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Параметры сравнения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0" i="0" kern="1200" dirty="0" smtClean="0">
                          <a:solidFill>
                            <a:schemeClr val="lt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Полное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Инкрементное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Дифференциальное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</a:tr>
              <a:tr h="20696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Относительный размер </a:t>
                      </a:r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бэкапа</a:t>
                      </a: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 (кроме начального)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Максимальный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Небольшой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Минимальный</a:t>
                      </a:r>
                    </a:p>
                  </a:txBody>
                  <a:tcPr/>
                </a:tc>
              </a:tr>
              <a:tr h="206573"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Сохранность связей между данными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Максимальная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Минимальная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Средняя</a:t>
                      </a:r>
                    </a:p>
                  </a:txBody>
                  <a:tcPr/>
                </a:tc>
              </a:tr>
              <a:tr h="26324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Относительное время на выполнение задачи </a:t>
                      </a:r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бэкапа</a:t>
                      </a:r>
                      <a:endParaRPr lang="ru-RU" sz="900" dirty="0" smtClean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Максимальное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Значительно меньше, чем у полного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Минимальное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</a:tr>
              <a:tr h="18928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Относительное время на восстановление из </a:t>
                      </a:r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бэкапа</a:t>
                      </a:r>
                      <a:endParaRPr lang="ru-RU" sz="900" dirty="0" smtClean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Среднее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Максимальное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Минимальное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Периодичность создания </a:t>
                      </a:r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бэкапов</a:t>
                      </a:r>
                      <a:endParaRPr lang="ru-RU" sz="900" dirty="0" smtClean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В соответствии с выбранной стратегией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Можно делать часто (затраты на работу и хранение меньше, чем у полного типа копирования)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Можно делать очень часто (наименьшие затраты на </a:t>
                      </a:r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</a:t>
                      </a: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</a:t>
                      </a: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 статических данных (файлы, папки, реестр)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</a:tr>
              <a:tr h="256111"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Verdana" pitchFamily="34" charset="0"/>
                          <a:ea typeface="Verdana" pitchFamily="34" charset="0"/>
                        </a:rPr>
                        <a:t>Бэкап</a:t>
                      </a:r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 динамических данных веб-сайтов и 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</a:tr>
              <a:tr h="2449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Создание файлов с образами дисков и разделов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+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Сравнение различных типов резервного копирования </a:t>
            </a:r>
            <a:r>
              <a:rPr lang="ru-RU" sz="1600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данных</a:t>
            </a:r>
            <a:endParaRPr lang="ru-RU" sz="1600" dirty="0">
              <a:solidFill>
                <a:srgbClr val="FF0066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571965"/>
            <a:ext cx="8207829" cy="2627895"/>
          </a:xfrm>
        </p:spPr>
        <p:txBody>
          <a:bodyPr numCol="1">
            <a:no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Копировать можно:</a:t>
            </a:r>
          </a:p>
          <a:p>
            <a:pPr marL="903288" lvl="1" indent="-35718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Отдельные файлы</a:t>
            </a:r>
          </a:p>
          <a:p>
            <a:pPr marL="903288" lvl="1" indent="-35718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Группы файлов</a:t>
            </a:r>
          </a:p>
          <a:p>
            <a:pPr marL="903288" lvl="1" indent="-35718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Операционные системы</a:t>
            </a:r>
          </a:p>
          <a:p>
            <a:pPr marL="903288" lvl="1" indent="-35718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Диски или разделы дисков</a:t>
            </a:r>
          </a:p>
          <a:p>
            <a:pPr marL="903288" lvl="1" indent="-35718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Виртуальные 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машины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Наиболее известные методы:</a:t>
            </a:r>
          </a:p>
          <a:p>
            <a:pPr marL="898525" lvl="1" indent="-36353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FTP-</a:t>
            </a:r>
            <a:r>
              <a:rPr lang="ru-RU" sz="1200" b="1" dirty="0" err="1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бэкапы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marL="898525" lvl="1" indent="-36353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Облачные </a:t>
            </a:r>
            <a:r>
              <a:rPr lang="ru-RU" sz="1200" b="1" dirty="0" err="1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бэкапы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marL="898525" lvl="1" indent="-36353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Snapshot-бэкап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marL="898525" lvl="1" indent="-36353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HDD-</a:t>
            </a:r>
            <a:r>
              <a:rPr lang="ru-RU" sz="1200" b="1" dirty="0" err="1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бэкапы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  <a:p>
            <a:pPr marL="898525" lvl="1" indent="-363538">
              <a:buClr>
                <a:srgbClr val="FF0066"/>
              </a:buClr>
              <a:buFont typeface="+mj-lt"/>
              <a:buAutoNum type="arabicPeriod"/>
            </a:pP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CDP-</a:t>
            </a:r>
            <a:r>
              <a:rPr lang="ru-RU" sz="1200" b="1" dirty="0" err="1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бэкапы</a:t>
            </a:r>
            <a:r>
              <a:rPr lang="ru-RU" sz="1200" b="1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1200" b="1" dirty="0">
              <a:solidFill>
                <a:srgbClr val="0066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Методы создания резервных копий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2017116"/>
            <a:ext cx="3523012" cy="19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5090" y="1571965"/>
            <a:ext cx="5339937" cy="2627895"/>
          </a:xfrm>
        </p:spPr>
        <p:txBody>
          <a:bodyPr numCol="1">
            <a:noAutofit/>
          </a:bodyPr>
          <a:lstStyle/>
          <a:p>
            <a:r>
              <a:rPr lang="ru-RU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FTP-</a:t>
            </a:r>
            <a:r>
              <a:rPr lang="ru-RU" sz="1200" b="1" dirty="0" err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backup</a:t>
            </a: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— метод,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включающий пересылку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файла по сети с использованием специального протокола обмена данными. Файл хранится на сетевом сервере FTP и может быть скачан оттуда по тому же протоколу FTP в другое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хранилище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. </a:t>
            </a:r>
          </a:p>
          <a:p>
            <a:r>
              <a:rPr lang="en-US" sz="1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Cloud-backup</a:t>
            </a:r>
            <a:r>
              <a:rPr lang="en-US" sz="12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—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один из самых удобных способов из </a:t>
            </a:r>
            <a:r>
              <a:rPr lang="ru-RU" sz="1200" dirty="0" err="1">
                <a:latin typeface="Verdana" pitchFamily="34" charset="0"/>
                <a:ea typeface="Verdana" pitchFamily="34" charset="0"/>
              </a:rPr>
              <a:t>бэкапов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, который позволяет размещать в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облачных хранилищах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данные любых видов и объёмов: от отдельных файлов до операционных систем, до физических или виртуальных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серверов. </a:t>
            </a:r>
            <a:endParaRPr lang="en-US" sz="1200" dirty="0">
              <a:latin typeface="Verdana" pitchFamily="34" charset="0"/>
              <a:ea typeface="Verdana" pitchFamily="34" charset="0"/>
            </a:endParaRPr>
          </a:p>
          <a:p>
            <a:r>
              <a:rPr lang="ru-RU" sz="1200" b="1" dirty="0" err="1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Snapshot</a:t>
            </a:r>
            <a:r>
              <a:rPr lang="ru-RU" sz="12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-</a:t>
            </a:r>
            <a:r>
              <a:rPr lang="en-US" sz="1200" b="1" dirty="0">
                <a:solidFill>
                  <a:srgbClr val="FF0066"/>
                </a:solidFill>
                <a:latin typeface="Verdana" pitchFamily="34" charset="0"/>
                <a:ea typeface="Verdana" pitchFamily="34" charset="0"/>
              </a:rPr>
              <a:t>backup</a:t>
            </a:r>
            <a:r>
              <a:rPr lang="en-US" sz="1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— снимок сервера, который можно сделать вручную или по API в любой момент. Он используется, если нужно мгновенно сохранить состояние сервера перед внесением изменений или для клонирования сервера. </a:t>
            </a:r>
            <a:endParaRPr lang="en-US" sz="1200" dirty="0">
              <a:latin typeface="Verdana" pitchFamily="34" charset="0"/>
              <a:ea typeface="Verdana" pitchFamily="34" charset="0"/>
            </a:endParaRPr>
          </a:p>
          <a:p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753214"/>
            <a:ext cx="8207829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Методы создания резервных копий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6" y="1880724"/>
            <a:ext cx="2867894" cy="19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10058</TotalTime>
  <Words>1079</Words>
  <Application>Microsoft Office PowerPoint</Application>
  <PresentationFormat>Экран (16:9)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Cover</vt:lpstr>
      <vt:lpstr>1_Cover</vt:lpstr>
      <vt:lpstr>Технологии резервного копирования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Ivan</cp:lastModifiedBy>
  <cp:revision>492</cp:revision>
  <dcterms:created xsi:type="dcterms:W3CDTF">2014-06-27T12:30:22Z</dcterms:created>
  <dcterms:modified xsi:type="dcterms:W3CDTF">2022-12-14T12:26:08Z</dcterms:modified>
</cp:coreProperties>
</file>