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57" r:id="rId4"/>
    <p:sldId id="271" r:id="rId5"/>
    <p:sldId id="269" r:id="rId6"/>
    <p:sldId id="273" r:id="rId7"/>
    <p:sldId id="274" r:id="rId8"/>
    <p:sldId id="275" r:id="rId9"/>
    <p:sldId id="276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94672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822" y="120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218" y="1650045"/>
            <a:ext cx="8706293" cy="861072"/>
          </a:xfrm>
        </p:spPr>
        <p:txBody>
          <a:bodyPr>
            <a:noAutofit/>
          </a:bodyPr>
          <a:lstStyle/>
          <a:p>
            <a:r>
              <a:rPr lang="ru-RU" dirty="0"/>
              <a:t>Системы защиты данных в хранилищах данных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53292" y="3431423"/>
            <a:ext cx="2990707" cy="125745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Выполнил</a:t>
            </a:r>
          </a:p>
          <a:p>
            <a:pPr algn="l"/>
            <a:r>
              <a:rPr lang="ru-RU" dirty="0"/>
              <a:t>Студент </a:t>
            </a:r>
            <a:r>
              <a:rPr lang="ru-RU" dirty="0" smtClean="0"/>
              <a:t>2 </a:t>
            </a:r>
            <a:r>
              <a:rPr lang="ru-RU" dirty="0"/>
              <a:t>курса магистратуры</a:t>
            </a:r>
          </a:p>
          <a:p>
            <a:pPr algn="l"/>
            <a:r>
              <a:rPr lang="ru-RU" dirty="0" smtClean="0"/>
              <a:t>Рудко Павел </a:t>
            </a:r>
            <a:r>
              <a:rPr lang="ru-RU" dirty="0" smtClean="0"/>
              <a:t>Владимирович</a:t>
            </a:r>
          </a:p>
          <a:p>
            <a:pPr algn="l"/>
            <a:r>
              <a:rPr lang="ru-RU" dirty="0" smtClean="0"/>
              <a:t>Группа К42111с</a:t>
            </a:r>
            <a:endParaRPr lang="ru-RU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F377FE1-8909-459E-990F-2D7CAF8757C1}"/>
              </a:ext>
            </a:extLst>
          </p:cNvPr>
          <p:cNvSpPr txBox="1">
            <a:spLocks/>
          </p:cNvSpPr>
          <p:nvPr/>
        </p:nvSpPr>
        <p:spPr>
          <a:xfrm>
            <a:off x="3812657" y="4404750"/>
            <a:ext cx="1637413" cy="60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г. Санкт-Петербург</a:t>
            </a:r>
          </a:p>
          <a:p>
            <a:r>
              <a:rPr lang="ru-RU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97" y="700483"/>
            <a:ext cx="7613763" cy="4373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Введение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97" y="1356520"/>
            <a:ext cx="86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 последнее время все чаще можно услышать о достоинствах предлагаемых решений с точки зрения надежности хранения данных и все реже о возможных угрозах и рисках, связанных с безопасностью доступа.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2458607"/>
            <a:ext cx="3844243" cy="24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F417B8-6AFF-4F6C-9A6E-D649ACAA7511}"/>
              </a:ext>
            </a:extLst>
          </p:cNvPr>
          <p:cNvSpPr txBox="1"/>
          <p:nvPr/>
        </p:nvSpPr>
        <p:spPr>
          <a:xfrm>
            <a:off x="227859" y="616059"/>
            <a:ext cx="6564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Угрозы безопасности хранилищ </a:t>
            </a:r>
            <a:r>
              <a:rPr lang="ru-RU" sz="2800" b="1" dirty="0" smtClean="0">
                <a:solidFill>
                  <a:srgbClr val="000000"/>
                </a:solidFill>
              </a:rPr>
              <a:t>данных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297" y="1208411"/>
            <a:ext cx="809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Перед реализацией системы безопасности хранилища данных важно понимать типы угроз, с которыми может столкнуться компания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97" y="1923874"/>
            <a:ext cx="36841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Внешние угрозы: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Национальные государства.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Террористы.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Хакеры, </a:t>
            </a:r>
            <a:r>
              <a:rPr lang="ru-RU" dirty="0" err="1">
                <a:solidFill>
                  <a:srgbClr val="000000"/>
                </a:solidFill>
              </a:rPr>
              <a:t>кибермошенники</a:t>
            </a:r>
            <a:r>
              <a:rPr lang="ru-RU" dirty="0">
                <a:solidFill>
                  <a:srgbClr val="000000"/>
                </a:solidFill>
              </a:rPr>
              <a:t>, организованные преступные группировки.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Конкуренты, занимающиеся промышленным шпионажем.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93899" y="1833318"/>
            <a:ext cx="3684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Внутренние угрозы: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Инсайдеры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Плохо обученный или безответственный персонал.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Недовольные </a:t>
            </a:r>
            <a:r>
              <a:rPr lang="ru-RU" dirty="0">
                <a:solidFill>
                  <a:srgbClr val="000000"/>
                </a:solidFill>
              </a:rPr>
              <a:t>сотрудники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898" y="3395141"/>
            <a:ext cx="3684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Другие угрозы: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Пожары, наводнения и другие катастрофы природного характера.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Перебои с электроэнергией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3D8954-0A92-43D2-9E20-A60E965A70C0}"/>
              </a:ext>
            </a:extLst>
          </p:cNvPr>
          <p:cNvSpPr txBox="1"/>
          <p:nvPr/>
        </p:nvSpPr>
        <p:spPr>
          <a:xfrm>
            <a:off x="310361" y="535371"/>
            <a:ext cx="6824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Некоторые методы защиты данных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361" y="1244703"/>
            <a:ext cx="8612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Организация защиты физического уровня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Организация защиты технического </a:t>
            </a:r>
            <a:r>
              <a:rPr lang="ru-RU" dirty="0" smtClean="0">
                <a:solidFill>
                  <a:srgbClr val="000000"/>
                </a:solidFill>
              </a:rPr>
              <a:t>уровня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Аутентификация пользователей и контроль </a:t>
            </a:r>
            <a:r>
              <a:rPr lang="ru-RU" dirty="0" smtClean="0">
                <a:solidFill>
                  <a:srgbClr val="000000"/>
                </a:solidFill>
              </a:rPr>
              <a:t>доступа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Мониторинг </a:t>
            </a:r>
            <a:r>
              <a:rPr lang="ru-RU" dirty="0" smtClean="0">
                <a:solidFill>
                  <a:srgbClr val="000000"/>
                </a:solidFill>
              </a:rPr>
              <a:t>инфраструктуры</a:t>
            </a:r>
            <a:endParaRPr lang="ru-RU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Организация защиты интерфейсов </a:t>
            </a:r>
            <a:r>
              <a:rPr lang="ru-RU" dirty="0" smtClean="0">
                <a:solidFill>
                  <a:srgbClr val="000000"/>
                </a:solidFill>
              </a:rPr>
              <a:t>управления</a:t>
            </a:r>
            <a:endParaRPr lang="ru-RU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Шифрование</a:t>
            </a:r>
            <a:endParaRPr lang="ru-RU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Ограничение доступа к данным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Резервное копирование данных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План аварийного </a:t>
            </a:r>
            <a:r>
              <a:rPr lang="ru-RU" dirty="0" smtClean="0">
                <a:solidFill>
                  <a:srgbClr val="000000"/>
                </a:solidFill>
              </a:rPr>
              <a:t>восстановления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Организация защиты административного уровня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8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36" y="537839"/>
            <a:ext cx="564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Физический уровень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82" y="1149534"/>
            <a:ext cx="864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Меры безопасности на физическом уровне предусматривают защиту инфраструктуры и данных от физического неправомерного </a:t>
            </a:r>
            <a:r>
              <a:rPr lang="ru-RU" dirty="0" smtClean="0">
                <a:solidFill>
                  <a:srgbClr val="000000"/>
                </a:solidFill>
              </a:rPr>
              <a:t>доступа. Грубо говоря – это установка СКУД.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4" y="2072864"/>
            <a:ext cx="4339527" cy="25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36" y="537839"/>
            <a:ext cx="564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Технический уровень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82" y="1149534"/>
            <a:ext cx="8649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Меры безопасности на техническом уровне включают в себя многие IT процедуры, например, защита сетевого периметра, системы обнаружения вторжений, </a:t>
            </a:r>
            <a:r>
              <a:rPr lang="ru-RU" dirty="0" err="1">
                <a:solidFill>
                  <a:srgbClr val="000000"/>
                </a:solidFill>
              </a:rPr>
              <a:t>фаерволы</a:t>
            </a:r>
            <a:r>
              <a:rPr lang="ru-RU" dirty="0">
                <a:solidFill>
                  <a:srgbClr val="000000"/>
                </a:solidFill>
              </a:rPr>
              <a:t> и </a:t>
            </a:r>
            <a:r>
              <a:rPr lang="ru-RU" dirty="0" smtClean="0">
                <a:solidFill>
                  <a:srgbClr val="000000"/>
                </a:solidFill>
              </a:rPr>
              <a:t>антивирусы.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Аутентификация </a:t>
            </a:r>
            <a:r>
              <a:rPr lang="ru-RU" dirty="0">
                <a:solidFill>
                  <a:srgbClr val="000000"/>
                </a:solidFill>
              </a:rPr>
              <a:t>пользователей и контроль </a:t>
            </a:r>
            <a:r>
              <a:rPr lang="ru-RU" dirty="0" smtClean="0">
                <a:solidFill>
                  <a:srgbClr val="000000"/>
                </a:solidFill>
              </a:rPr>
              <a:t>доступа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Мониторинг инфраструктуры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Организация защиты интерфейсов управления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Шифрование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Ограничение </a:t>
            </a:r>
            <a:r>
              <a:rPr lang="ru-RU" dirty="0">
                <a:solidFill>
                  <a:srgbClr val="000000"/>
                </a:solidFill>
              </a:rPr>
              <a:t>доступа к </a:t>
            </a:r>
            <a:r>
              <a:rPr lang="ru-RU" dirty="0" smtClean="0">
                <a:solidFill>
                  <a:srgbClr val="000000"/>
                </a:solidFill>
              </a:rPr>
              <a:t>данным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Резервное </a:t>
            </a:r>
            <a:r>
              <a:rPr lang="ru-RU" dirty="0">
                <a:solidFill>
                  <a:srgbClr val="000000"/>
                </a:solidFill>
              </a:rPr>
              <a:t>копирование </a:t>
            </a:r>
            <a:r>
              <a:rPr lang="ru-RU" dirty="0" smtClean="0">
                <a:solidFill>
                  <a:srgbClr val="000000"/>
                </a:solidFill>
              </a:rPr>
              <a:t>данных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План </a:t>
            </a:r>
            <a:r>
              <a:rPr lang="ru-RU" dirty="0">
                <a:solidFill>
                  <a:srgbClr val="000000"/>
                </a:solidFill>
              </a:rPr>
              <a:t>аварийного </a:t>
            </a:r>
            <a:r>
              <a:rPr lang="ru-RU" dirty="0" smtClean="0">
                <a:solidFill>
                  <a:srgbClr val="000000"/>
                </a:solidFill>
              </a:rPr>
              <a:t>восстановления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36" y="537839"/>
            <a:ext cx="638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Технологии резервного копирования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82" y="1149534"/>
            <a:ext cx="864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HyperSnap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HyperClone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HyperReplication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HyperMetro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2" y="2522384"/>
            <a:ext cx="3488536" cy="1838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96" y="3550192"/>
            <a:ext cx="4152613" cy="1116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90" y="1387776"/>
            <a:ext cx="3733227" cy="19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36" y="537839"/>
            <a:ext cx="564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Административный уровень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82" y="1149534"/>
            <a:ext cx="8649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Административные меры сводятся к трем «П» (Политика, Планирование, Процедуры), каждая из которых играет важную в контексте безопасности хранилищ данных.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30" y="2072864"/>
            <a:ext cx="5493275" cy="28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1267"/>
            <a:ext cx="8229600" cy="62048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5942</TotalTime>
  <Words>275</Words>
  <Application>Microsoft Office PowerPoint</Application>
  <PresentationFormat>Экран (16:9)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Cover</vt:lpstr>
      <vt:lpstr>1_Cover</vt:lpstr>
      <vt:lpstr>Системы защиты данных в хранилищах данных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Рудко Павел</cp:lastModifiedBy>
  <cp:revision>91</cp:revision>
  <dcterms:created xsi:type="dcterms:W3CDTF">2014-06-27T12:30:22Z</dcterms:created>
  <dcterms:modified xsi:type="dcterms:W3CDTF">2022-11-25T12:51:09Z</dcterms:modified>
</cp:coreProperties>
</file>