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5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4" r:id="rId1"/>
    <p:sldMasterId id="2147483698" r:id="rId2"/>
  </p:sldMasterIdLst>
  <p:notesMasterIdLst>
    <p:notesMasterId r:id="rId15"/>
  </p:notesMasterIdLst>
  <p:handoutMasterIdLst>
    <p:handoutMasterId r:id="rId16"/>
  </p:handoutMasterIdLst>
  <p:sldIdLst>
    <p:sldId id="265" r:id="rId3"/>
    <p:sldId id="269" r:id="rId4"/>
    <p:sldId id="273" r:id="rId5"/>
    <p:sldId id="288" r:id="rId6"/>
    <p:sldId id="290" r:id="rId7"/>
    <p:sldId id="291" r:id="rId8"/>
    <p:sldId id="281" r:id="rId9"/>
    <p:sldId id="292" r:id="rId10"/>
    <p:sldId id="293" r:id="rId11"/>
    <p:sldId id="289" r:id="rId12"/>
    <p:sldId id="287" r:id="rId13"/>
    <p:sldId id="263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0000500000000000000" pitchFamily="2" charset="-52"/>
      <p:regular r:id="rId21"/>
      <p:bold r:id="rId22"/>
      <p:italic r:id="rId23"/>
      <p:boldItalic r:id="rId24"/>
    </p:embeddedFont>
    <p:embeddedFont>
      <p:font typeface="Montserrat Black" panose="00000A00000000000000" pitchFamily="2" charset="-52"/>
      <p:bold r:id="rId25"/>
      <p:boldItalic r:id="rId26"/>
    </p:embeddedFont>
    <p:embeddedFont>
      <p:font typeface="Montserrat ExtraBold" panose="00000900000000000000" pitchFamily="2" charset="-52"/>
      <p:bold r:id="rId27"/>
      <p:boldItalic r:id="rId28"/>
    </p:embeddedFont>
    <p:embeddedFont>
      <p:font typeface="Montserrat Medium" panose="00000600000000000000" pitchFamily="2" charset="-52"/>
      <p:regular r:id="rId29"/>
      <p:italic r:id="rId30"/>
    </p:embeddedFont>
    <p:embeddedFont>
      <p:font typeface="Montserrat SemiBold" panose="00000700000000000000" pitchFamily="2" charset="-52"/>
      <p:bold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1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pos="5556" userDrawn="1">
          <p15:clr>
            <a:srgbClr val="A4A3A4"/>
          </p15:clr>
        </p15:guide>
        <p15:guide id="4" orient="horz" pos="2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0AC"/>
    <a:srgbClr val="DDE6FF"/>
    <a:srgbClr val="E6E6E6"/>
    <a:srgbClr val="292929"/>
    <a:srgbClr val="1C1C1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8" autoAdjust="0"/>
    <p:restoredTop sz="82857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1500" y="90"/>
      </p:cViewPr>
      <p:guideLst>
        <p:guide orient="horz" pos="2981"/>
        <p:guide pos="385"/>
        <p:guide pos="5556"/>
        <p:guide orient="horz" pos="2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4044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12975-4CFD-C441-A244-B7FD9A9579C2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660DC-725D-2A44-9F89-74FE668A9C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25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4:53:45.230"/>
    </inkml:context>
    <inkml:brush xml:id="br0">
      <inkml:brushProperty name="width" value="0.05" units="cm"/>
      <inkml:brushProperty name="height" value="0.05" units="cm"/>
      <inkml:brushProperty name="color" value="#EC0044"/>
    </inkml:brush>
  </inkml:definitions>
  <inkml:trace contextRef="#ctx0" brushRef="#br0">715 29 24575,'-103'2'0,"-113"-4"0,129-10 0,50 7 0,-59-3 0,60 7 0,24 0 0,0 0 0,0 1 0,0 0 0,0 1 0,0 0 0,-21 6 0,31-5 0,-1-1 0,1 1 0,0-1 0,0 1 0,-1 0 0,1 0 0,1 0 0,-1 0 0,0 0 0,0 1 0,1-1 0,-1 1 0,1-1 0,0 1 0,0-1 0,0 1 0,0-1 0,0 1 0,1 0 0,-1 0 0,1-1 0,-1 1 0,1 3 0,-1 12 0,1 0 0,3 28 0,-1-21 0,0 151 0,-3-82 0,17 139 0,-3-68 0,-1-15 0,0 21 0,-11-121 0,3 1 0,1-1 0,15 58 0,-12-72 0,-2 1 0,2 43 0,6 36 0,52 239-584,-62-328 576,-1 0 0,-1 28 1,-2-37 27,1 1 0,0 0 0,2 0 0,0 0 0,10 33 0,-2-16 72,-1 0-1,-3 1 1,-1-1 0,2 63-1,-1-18-62,18 108-29,6 58 0,-20-160 0,-5-51 0,1 57 0,-6-53 0,10 54 0,-5-54 0,1 55 0,-8-68 0,2 1 0,1-1 0,9 47 0,14 86 0,-19-120 0,1 44 0,-5-44 0,7 42 0,16 74 0,24 78 0,-45-210 0,-1-1 0,0 1 0,-2 0 0,-1 0 0,0 0 0,-2 0 0,-1 0 0,-1-1 0,-1 1 0,-1-1 0,-10 25 0,10-33 0,3-8 0,0 0 0,0 0 0,0 1 0,1 0 0,0-1 0,0 1 0,0 10 0,3-16 0,0-1 0,-1 1 0,1-1 0,0 0 0,0 1 0,0-1 0,0 0 0,0 0 0,0 0 0,0 0 0,0 0 0,0 0 0,1 0 0,-1 0 0,0 0 0,1 0 0,-1-1 0,1 1 0,-1-1 0,1 1 0,-1-1 0,1 1 0,-1-1 0,1 0 0,-1 0 0,1 0 0,2 0 0,52 1 0,-44-2 0,21 0 0,-1-1 0,0 2 0,0 1 0,0 2 0,42 8 0,-53-7-341,1-1 0,-1-1-1,25-1 1,-25-1-6485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7:35:50.6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892 1 24575,'-872'0'-1365,"852"0"-5461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4:53:46.009"/>
    </inkml:context>
    <inkml:brush xml:id="br0">
      <inkml:brushProperty name="width" value="0.05" units="cm"/>
      <inkml:brushProperty name="height" value="0.05" units="cm"/>
      <inkml:brushProperty name="color" value="#EC0044"/>
    </inkml:brush>
  </inkml:definitions>
  <inkml:trace contextRef="#ctx0" brushRef="#br0">1 1 24575,'32'0'0,"20"-1"0,-1 3 0,84 12 0,65 15 0,-156-24-1365,-24-4-5461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4:53:50.949"/>
    </inkml:context>
    <inkml:brush xml:id="br0">
      <inkml:brushProperty name="width" value="0.05" units="cm"/>
      <inkml:brushProperty name="height" value="0.05" units="cm"/>
      <inkml:brushProperty name="color" value="#EC0044"/>
    </inkml:brush>
  </inkml:definitions>
  <inkml:trace contextRef="#ctx0" brushRef="#br0">2 0 24575,'-1'103'0,"3"112"0,10-142 0,-8-51 0,0 1 0,0 30 0,-4-32 0,0 9 0,1 0 0,1 0 0,9 41 0,-4-29 0,-3 1 0,-1-1 0,-1 1 0,-6 45 0,1 10 0,3 317 0,0-410 0,0-1 0,0 0 0,0 1 0,1-1 0,-1 0 0,1 0 0,0 0 0,0 1 0,1-1 0,-1 0 0,1 0 0,0-1 0,0 1 0,0 0 0,1 0 0,-1-1 0,1 0 0,0 1 0,4 3 0,0-2 0,0-1 0,1 0 0,-1-1 0,1 1 0,-1-1 0,1-1 0,0 0 0,0 0 0,12 1 0,14 1 0,1-1 0,37-2 0,-43-2 0,0 2 0,0 1 0,49 9 0,-14-2-1365,-44-7-5461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5:08:26.537"/>
    </inkml:context>
    <inkml:brush xml:id="br0">
      <inkml:brushProperty name="width" value="0.05" units="cm"/>
      <inkml:brushProperty name="height" value="0.05" units="cm"/>
      <inkml:brushProperty name="color" value="#EC0044"/>
    </inkml:brush>
  </inkml:definitions>
  <inkml:trace contextRef="#ctx0" brushRef="#br0">593 101 24575,'0'-4'0,"0"0"0,0 0 0,0 0 0,0 1 0,-1-1 0,0 0 0,1 0 0,-1 0 0,-1 0 0,1 0 0,-1 1 0,1-1 0,-1 0 0,0 1 0,0 0 0,0-1 0,-1 1 0,1 0 0,-1 0 0,-5-4 0,3 4 0,-1 0 0,0 0 0,0 1 0,0 0 0,-1 0 0,1 0 0,0 1 0,-1 0 0,1 0 0,-1 0 0,-12 1 0,-16 0 0,-153 4 0,181-2 0,0-1 0,1 1 0,-1 0 0,1 0 0,0 0 0,-1 1 0,1 0 0,1 1 0,-1-1 0,0 1 0,1 0 0,-1 1 0,1-1 0,-7 10 0,-6 7 0,1 0 0,-18 32 0,26-38 0,-2 3 0,1 0 0,0 0 0,2 1 0,0 0 0,1 0 0,-8 36 0,13-47 0,1 0 0,0 0 0,0 0 0,1-1 0,0 1 0,0 0 0,1 0 0,0 0 0,1 0 0,-1 0 0,1-1 0,1 1 0,0-1 0,0 1 0,0-1 0,1 0 0,0 0 0,0 0 0,0-1 0,8 9 0,38 43 0,-40-44 0,2 1 0,0-2 0,1 0 0,0 0 0,16 11 0,-3-8 0,2 0 0,-1-2 0,35 12 0,-39-20 0,-1-1 0,1-1 0,0-1 0,1-1 0,-1-1 0,0-1 0,31-5 0,20 3 0,-64 0 0,-1 1 0,0-1 0,1 0 0,-1-1 0,0 0 0,-1 0 0,1-1 0,-1 0 0,1-1 0,-1 0 0,0 0 0,-1-1 0,1 1 0,-1-2 0,-1 1 0,1-1 0,-1 0 0,0-1 0,0 1 0,-1-1 0,0 0 0,-1 0 0,0-1 0,0 1 0,0-1 0,-1 0 0,-1 0 0,0 0 0,3-19 0,-4 16 0,-1-1 0,0 1 0,0-1 0,-1 1 0,-1-1 0,0 1 0,0-1 0,-2 1 0,1 0 0,-1 0 0,-1 0 0,0 1 0,-1 0 0,-11-17 0,10 17 0,1-1 0,1 0 0,0 0 0,1 0 0,0-1 0,-3-17 0,5 19 0,-1 0 0,1 1 0,-2-1 0,1 1 0,-1 0 0,-1 0 0,0 0 0,0 1 0,-1-1 0,-10-10 0,3 7-136,0 0-1,-1 2 1,-1-1-1,0 2 1,-1 0-1,0 1 1,0 1-1,-1 0 0,-29-9 1,28 14-6690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5:08:38.365"/>
    </inkml:context>
    <inkml:brush xml:id="br0">
      <inkml:brushProperty name="width" value="0.05" units="cm"/>
      <inkml:brushProperty name="height" value="0.05" units="cm"/>
      <inkml:brushProperty name="color" value="#EC0044"/>
    </inkml:brush>
  </inkml:definitions>
  <inkml:trace contextRef="#ctx0" brushRef="#br0">4960 150 24575,'1'0'0,"-1"0"0,1 0 0,-1 0 0,0 0 0,1 0 0,-1 0 0,1 0 0,-1 0 0,1 0 0,-1 0 0,0 0 0,1 0 0,-1-1 0,1 1 0,-1 0 0,0 0 0,1 0 0,-1-1 0,0 1 0,1 0 0,-1 0 0,0-1 0,1 1 0,-1 0 0,0-1 0,0 1 0,1 0 0,-1-1 0,0 1 0,0 0 0,0-1 0,0 1 0,1-1 0,-1 1 0,0 0 0,0-1 0,0 1 0,0-1 0,0 1 0,0 0 0,0-1 0,0 1 0,0-1 0,0 1 0,0 0 0,0-1 0,0 1 0,0-1 0,-1 1 0,1 0 0,0-1 0,0 1 0,0-1 0,-1 1 0,1 0 0,0-1 0,0 1 0,-1 0 0,1-1 0,-19-20 0,0 12 0,-2 1 0,1 0 0,-1 1 0,0 2 0,0 0 0,-1 1 0,-33-1 0,19 0 0,-48-1 0,55 5 0,1-1 0,-36-8 0,36 5 0,0 2 0,-37-1 0,-33-3 0,-86-11-5483,-96 19 4137,117 1 1391,-179-2 6561,-170 0-6514,97 0-6,397 1-86,0 1 0,-33 8 0,-32 3 0,64-13 0,-9 0 0,-1 2 0,-52 10 0,38-6 0,0-1 0,0-2 0,-86-5 0,30-1 0,-365 3 0,446 1 0,0 1 0,-33 8 0,-32 2 0,38-8 0,1 1 0,0 3 0,-52 14 0,73-17 0,-1-2 0,0 0 0,-28-2 0,27 0 0,1 0 0,-1 1 0,-23 6 0,19-3 0,0 0 0,-31-1 0,36-3 0,0 1 0,0 1 0,0 1 0,-24 8 0,-46 13 0,-20 7 0,81-22 0,23-7 0,0 0 0,0 1 0,0 0 0,-12 7 0,19-9 0,1-1 0,-1 1 0,0 0 0,1 1 0,0-1 0,0 0 0,0 1 0,0-1 0,0 1 0,0 0 0,0 0 0,1-1 0,0 1 0,-1 0 0,1 0 0,0 0 0,0 1 0,0 4 0,0 1 0,1 0 0,0 0 0,0 1 0,1-1 0,0 0 0,1 0 0,0 0 0,0 0 0,1 0 0,0 0 0,1-1 0,0 1 0,5 7 0,11 17 0,46 56 0,-25-36 0,-32-44 0,1 0 0,0 0 0,1-1 0,-1-1 0,2 0 0,-1 0 0,1-1 0,0 0 0,17 5 0,-2 0 0,8 3 0,1-2 0,0-1 0,0-2 0,1-2 0,38 3 0,-11-6 0,-37-3 0,1 2 0,32 6 0,-24-1 0,-5 0 0,0-1 0,1-2 0,47 2 0,-48-5 0,48 8 0,-47-5 0,47 2 0,73 5 0,13 1 0,1078-15 0,-684 3 0,-536-2 0,0-2 0,32-6 0,-32 4 0,1 1 0,28 0 0,-30 4 0,8 0 0,0-1 0,-1-1 0,42-9 0,-45 7 0,1 0 0,53 0 0,-54 4 0,1-1 0,0-1 0,28-7 0,-26 4 0,-1 1 0,1 1 0,45 2 0,-45 2 0,0-2 0,0-1 0,42-8 0,99-15 0,-144 20 0,0 2 0,32-1 0,-30 3 0,-1-1 0,29-7 0,16-4 0,-43 8 0,-1 0 0,43-15 0,-40 9 0,-17 7 0,-1-1 0,1 0 0,-2-1 0,1 0 0,0-1 0,-1 0 0,0-1 0,16-15 0,-1 1 0,1 2 0,1 0 0,1 2 0,0 1 0,45-18 0,-47 22 0,-25 11 0,0 0 0,0 0 0,0 0 0,0 0 0,0 0 0,-1-1 0,1 1 0,-1-1 0,0 0 0,0 0 0,0 1 0,0-1 0,0-1 0,0 1 0,-1 0 0,0 0 0,1-1 0,-1 1 0,0-1 0,-1 1 0,1-1 0,-1 1 0,1-1 0,-1 1 0,0-1 0,-1 1 0,1-1 0,-1-3 0,0-1 0,-1 1 0,0-1 0,0 1 0,0-1 0,-1 1 0,0 0 0,0 0 0,-1 0 0,0 0 0,0 1 0,-10-12 0,-18-19 0,27 30 0,-1 0 0,0 0 0,0 1 0,0-1 0,-1 1 0,0 1 0,0-1 0,-1 1 0,1 0 0,-12-4 0,-178-62 0,43 38 0,1 0 0,116 25 0,-67-8 0,39 8 0,-20-1-1365,62 8-5461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5:08:42.623"/>
    </inkml:context>
    <inkml:brush xml:id="br0">
      <inkml:brushProperty name="width" value="0.05" units="cm"/>
      <inkml:brushProperty name="height" value="0.05" units="cm"/>
      <inkml:brushProperty name="color" value="#EC0044"/>
    </inkml:brush>
  </inkml:definitions>
  <inkml:trace contextRef="#ctx0" brushRef="#br0">11193 0 24575,'-719'0'0,"693"1"0,0 2 0,-27 5 0,26-3 0,-51 3 0,50-8 0,0 1 0,0 1 0,-44 9 0,46-6 0,-48 3 0,-21 4 0,68-7 0,-54 2 0,54-6 0,1 1 0,-33 7 0,17-2 0,0-2 0,-1-2 0,0-2 0,-46-4 0,-9 0 0,63 3 0,1-1 0,-1 1 0,0 3 0,-56 9 0,25 2 0,-1-4 0,-95 4 0,-139-15 0,126-1 0,-2145 2 0,2301 1 0,0 1 0,-31 7 0,-33 3 0,35-7 0,-1 1 0,2 3 0,-52 15 0,-23 5 0,-95 24 0,154-25 0,48-21 0,-1 0 0,0 0 0,-23 5 0,5-2 0,1 1 0,0 2 0,2 1 0,-32 19 0,-21 9 0,69-33 0,0 1 0,0 1 0,1 0 0,1 1 0,-14 15 0,6-7 0,-164 138 0,126-108 0,-52 47 0,23 3 0,-10 9 0,78-87 0,1 1 0,-24 39 0,-2 2 0,25-35 0,2 0 0,-27 59 0,0 1 0,24-46 0,2 2 0,2 0 0,2 1 0,-15 75 0,15-56 0,3 10 0,10-58 0,0 1 0,-1-1 0,-1 0 0,-8 24 0,3-16 0,1 0 0,-6 37 0,-11 38 0,3-27 0,17-52 0,-1-1 0,-1 0 0,0 0 0,-15 26 0,-20 32 0,27-47 0,-39 57 0,33-60 0,-1-2 0,-2 0 0,-31 26 0,-67 67 0,47-43 0,53-55 0,-2 0 0,-1-2 0,0 0 0,-1-2 0,-37 18 0,-28 30 0,45-36 0,28-16 0,0-2 0,-32 15 0,25-18 0,0 0 0,-1-1 0,0-2 0,0-1 0,-35 2 0,-138-7 0,85-2 0,89 4 0,1-2 0,-1-1 0,1-1 0,-1-1 0,1-1 0,0-1 0,1-1 0,-33-14 0,-16-8 0,44 18 0,0 0 0,1-1 0,-33-22 0,-110-65 0,117 61-4517,4-3 3442,-85-99 7088,35 34-6434,26 9 421,-25-26 0,25 26 0,24 36 0,-11-13 0,-88-71 0,86 94 0,2 4 0,46 35 0,-1 1 0,0 0 0,-1 1 0,-18-8 0,-7-5 0,21 13 0,0 1 0,-1 0 0,0 2 0,0 1 0,-24-5 0,-47-14 0,91 24 0,-22-7 0,0-1 0,-32-18 0,14 7 0,31 15 0,0 1 0,0-2 0,0 1 0,1-2 0,-10-7 0,10 7 26,0 1-1,0 0 1,-1 0 0,-17-7-1,-19-10-1518,34 14-5333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7:35:40.3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1319 632 24575,'-50'-18'0,"-168"-33"0,133 30 0,23-5 0,4 2 0,8 8 0,-79-36 0,27 9 0,77 32 0,1-1 0,0-2 0,-35-24 0,-21-14 0,28 20 0,-73-60 0,28 20 0,72 50 52,-14-7-1469,25 23-5409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7:35:41.6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1371 14 24575,'-1295'0'0,"1286"0"-273,1 0 0,-1-1 0,0-1 0,-16-4 0,10 1-6553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17:35:47.2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586 1 24575,'-565'0'-1365,"545"0"-5461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FD1C8-470D-774F-8B40-381C3059BD4A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9711C-DB87-6342-8123-FE7E39EB00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73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38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43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600" b="0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4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18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02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19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21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sz="160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215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400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408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65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ru-RU" sz="3600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10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4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1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99335"/>
            <a:ext cx="6400800" cy="2285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Редактируемый элемент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9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2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1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9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57201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276149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6097917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1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19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6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1" y="447276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3275819" y="447276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085706" y="447276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International Students and Scholars Rock</a:t>
            </a:r>
          </a:p>
        </p:txBody>
      </p:sp>
    </p:spTree>
    <p:extLst>
      <p:ext uri="{BB962C8B-B14F-4D97-AF65-F5344CB8AC3E}">
        <p14:creationId xmlns:p14="http://schemas.microsoft.com/office/powerpoint/2010/main" val="718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2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1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9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1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19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6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3319723"/>
            <a:ext cx="4038600" cy="1274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3319723"/>
            <a:ext cx="4038600" cy="1274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99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2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759937"/>
            <a:ext cx="5018388" cy="294303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9" y="1770130"/>
            <a:ext cx="3036565" cy="2919036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11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8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99335"/>
            <a:ext cx="6400800" cy="2285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 и год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2926326"/>
            <a:ext cx="6400800" cy="705749"/>
          </a:xfrm>
        </p:spPr>
        <p:txBody>
          <a:bodyPr anchor="b"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637205"/>
            <a:ext cx="6400800" cy="46290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4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693" y="997421"/>
            <a:ext cx="5965438" cy="1488969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5697" y="2571750"/>
            <a:ext cx="5965825" cy="165258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1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3140" y="927382"/>
            <a:ext cx="2713244" cy="1644368"/>
          </a:xfrm>
        </p:spPr>
        <p:txBody>
          <a:bodyPr anchor="t" anchorCtr="0">
            <a:normAutofit/>
          </a:bodyPr>
          <a:lstStyle>
            <a:lvl1pPr>
              <a:defRPr sz="2800" baseline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Место для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2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010279"/>
            <a:ext cx="8229600" cy="620483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787704"/>
            <a:ext cx="8229600" cy="59412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Контактные данные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22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81126" cy="5143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9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746133"/>
            <a:ext cx="6273934" cy="284849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8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kfq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759937"/>
            <a:ext cx="4038600" cy="28346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759937"/>
            <a:ext cx="4038600" cy="28346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9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759937"/>
            <a:ext cx="5018388" cy="294303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659438" y="1759744"/>
            <a:ext cx="3027362" cy="1414463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3288506"/>
            <a:ext cx="3027362" cy="1414463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498"/>
            <a:ext cx="8229600" cy="620315"/>
          </a:xfrm>
        </p:spPr>
        <p:txBody>
          <a:bodyPr/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International Students and Scholars Rock</a:t>
            </a:r>
          </a:p>
        </p:txBody>
      </p:sp>
    </p:spTree>
    <p:extLst>
      <p:ext uri="{BB962C8B-B14F-4D97-AF65-F5344CB8AC3E}">
        <p14:creationId xmlns:p14="http://schemas.microsoft.com/office/powerpoint/2010/main" val="302546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4948"/>
            <a:ext cx="8229600" cy="289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329462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International Students and Scholars Rock</a:t>
            </a:r>
          </a:p>
        </p:txBody>
      </p:sp>
    </p:spTree>
    <p:extLst>
      <p:ext uri="{BB962C8B-B14F-4D97-AF65-F5344CB8AC3E}">
        <p14:creationId xmlns:p14="http://schemas.microsoft.com/office/powerpoint/2010/main" val="105586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7" r:id="rId2"/>
    <p:sldLayoutId id="2147483692" r:id="rId3"/>
    <p:sldLayoutId id="2147483686" r:id="rId4"/>
    <p:sldLayoutId id="2147483689" r:id="rId5"/>
    <p:sldLayoutId id="2147483710" r:id="rId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4948"/>
            <a:ext cx="8229600" cy="289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00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customXml" Target="../ink/ink1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.xml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customXml" Target="../ink/ink4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8.xm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5423" y="1651591"/>
            <a:ext cx="7953154" cy="115871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latin typeface="Montserrat ExtraBold" panose="00000900000000000000" pitchFamily="2" charset="-52"/>
              </a:rPr>
              <a:t>Обзор технологии </a:t>
            </a:r>
            <a:r>
              <a:rPr lang="en-US" sz="2800" dirty="0">
                <a:latin typeface="Montserrat ExtraBold" panose="00000900000000000000" pitchFamily="2" charset="-52"/>
              </a:rPr>
              <a:t>SAN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188" y="4316840"/>
            <a:ext cx="386866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Montserrat SemiBold" panose="00000700000000000000" pitchFamily="2" charset="-52"/>
              </a:rPr>
              <a:t>Студент</a:t>
            </a:r>
            <a:r>
              <a:rPr lang="ru-RU" sz="1050" dirty="0">
                <a:solidFill>
                  <a:schemeClr val="bg1"/>
                </a:solidFill>
                <a:latin typeface="Montserrat" panose="00000500000000000000" pitchFamily="2" charset="-52"/>
              </a:rPr>
              <a:t>: </a:t>
            </a:r>
          </a:p>
          <a:p>
            <a:r>
              <a:rPr lang="ru-RU" sz="1050" dirty="0">
                <a:solidFill>
                  <a:schemeClr val="bg1"/>
                </a:solidFill>
                <a:latin typeface="Montserrat" panose="00000500000000000000" pitchFamily="2" charset="-52"/>
              </a:rPr>
              <a:t>Веремеев Дмитрий Анатольевич, 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-52"/>
              </a:rPr>
              <a:t>K421</a:t>
            </a:r>
            <a:r>
              <a:rPr lang="ru-RU" sz="1050" dirty="0">
                <a:solidFill>
                  <a:schemeClr val="bg1"/>
                </a:solidFill>
                <a:latin typeface="Montserrat" panose="00000500000000000000" pitchFamily="2" charset="-52"/>
              </a:rPr>
              <a:t>11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-52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7837" y="4117233"/>
            <a:ext cx="2604976" cy="61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 SemiBold" panose="00000700000000000000" pitchFamily="2" charset="-52"/>
              </a:rPr>
              <a:t>Санкт-Петербург</a:t>
            </a:r>
          </a:p>
          <a:p>
            <a:pPr algn="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 SemiBold" panose="00000700000000000000" pitchFamily="2" charset="-52"/>
              </a:rPr>
              <a:t>2022</a:t>
            </a:r>
            <a:endParaRPr lang="ru-RU" sz="12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717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-100117" y="4330493"/>
            <a:ext cx="1855498" cy="875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cxnSpLocks/>
          </p:cNvCxnSpPr>
          <p:nvPr/>
        </p:nvCxnSpPr>
        <p:spPr>
          <a:xfrm>
            <a:off x="1040901" y="1991745"/>
            <a:ext cx="7200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cxnSpLocks/>
          </p:cNvCxnSpPr>
          <p:nvPr/>
        </p:nvCxnSpPr>
        <p:spPr>
          <a:xfrm>
            <a:off x="1040901" y="2687085"/>
            <a:ext cx="7200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8">
            <a:extLst>
              <a:ext uri="{FF2B5EF4-FFF2-40B4-BE49-F238E27FC236}">
                <a16:creationId xmlns:a16="http://schemas.microsoft.com/office/drawing/2014/main" id="{324C3701-1407-CEB3-1988-9291B42F7A9C}"/>
              </a:ext>
            </a:extLst>
          </p:cNvPr>
          <p:cNvSpPr>
            <a:spLocks/>
          </p:cNvSpPr>
          <p:nvPr/>
        </p:nvSpPr>
        <p:spPr bwMode="auto">
          <a:xfrm>
            <a:off x="611187" y="735375"/>
            <a:ext cx="5982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2000" b="1" spc="188" dirty="0">
                <a:solidFill>
                  <a:schemeClr val="tx2"/>
                </a:solidFill>
                <a:latin typeface="Montserrat Black" pitchFamily="2" charset="77"/>
                <a:ea typeface="Lato Black" charset="0"/>
                <a:cs typeface="Lato Black" charset="0"/>
                <a:sym typeface="Bebas Neue" charset="0"/>
              </a:rPr>
              <a:t>ПРЕИМУЩЕСТВА ПРИМЕНЕНИЯ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723311CE-CA09-451F-AFCE-D08007A0798F}"/>
              </a:ext>
            </a:extLst>
          </p:cNvPr>
          <p:cNvCxnSpPr>
            <a:cxnSpLocks/>
          </p:cNvCxnSpPr>
          <p:nvPr/>
        </p:nvCxnSpPr>
        <p:spPr>
          <a:xfrm>
            <a:off x="1040901" y="3382425"/>
            <a:ext cx="7200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753AB88-DCCE-1BDA-9E72-4E9A79483DA8}"/>
              </a:ext>
            </a:extLst>
          </p:cNvPr>
          <p:cNvCxnSpPr>
            <a:cxnSpLocks/>
          </p:cNvCxnSpPr>
          <p:nvPr/>
        </p:nvCxnSpPr>
        <p:spPr>
          <a:xfrm>
            <a:off x="1040901" y="4077765"/>
            <a:ext cx="7200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A58688C-24BC-4DAC-4FD4-5B1DB5F5FF75}"/>
              </a:ext>
            </a:extLst>
          </p:cNvPr>
          <p:cNvGrpSpPr/>
          <p:nvPr/>
        </p:nvGrpSpPr>
        <p:grpSpPr>
          <a:xfrm>
            <a:off x="1137049" y="1309197"/>
            <a:ext cx="7143330" cy="568878"/>
            <a:chOff x="1333603" y="1633429"/>
            <a:chExt cx="7143330" cy="568878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B923EF31-ACF7-C9B1-B3C0-B4D7E19D2FC2}"/>
                </a:ext>
              </a:extLst>
            </p:cNvPr>
            <p:cNvGrpSpPr/>
            <p:nvPr/>
          </p:nvGrpSpPr>
          <p:grpSpPr>
            <a:xfrm>
              <a:off x="2047290" y="1633429"/>
              <a:ext cx="6429643" cy="568878"/>
              <a:chOff x="7311992" y="2340060"/>
              <a:chExt cx="6429643" cy="568878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7311992" y="2340060"/>
                <a:ext cx="4091441" cy="1998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3199"/>
                  </a:spcAft>
                </a:pPr>
                <a:r>
                  <a:rPr lang="ru-RU" sz="1100" dirty="0">
                    <a:latin typeface="Montserrat" panose="00000500000000000000" pitchFamily="2" charset="-52"/>
                    <a:ea typeface="Lato" charset="0"/>
                    <a:cs typeface="Lato" charset="0"/>
                  </a:rPr>
                  <a:t>Повышение доступности приложений</a:t>
                </a: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7311994" y="2565318"/>
                <a:ext cx="6429641" cy="3436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3199"/>
                  </a:spcAft>
                </a:pPr>
                <a:r>
                  <a:rPr lang="ru-RU" sz="900" dirty="0">
                    <a:solidFill>
                      <a:schemeClr val="bg1">
                        <a:lumMod val="50000"/>
                      </a:schemeClr>
                    </a:solidFill>
                    <a:latin typeface="Montserrat" panose="00000500000000000000" pitchFamily="2" charset="-52"/>
                    <a:ea typeface="Lato" charset="0"/>
                    <a:cs typeface="Lato" charset="0"/>
                  </a:rPr>
                  <a:t>Хранилище не зависит от приложений и доступно по нескольким путям передачи данных, что повышает надежность, доступность и удобство обслуживания</a:t>
                </a:r>
              </a:p>
            </p:txBody>
          </p:sp>
        </p:grp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A27C7D10-7030-24E5-64A9-49B3E90F1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3603" y="1683868"/>
              <a:ext cx="468000" cy="46800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1CDA9790-95DA-1DE6-2796-411572A1D330}"/>
              </a:ext>
            </a:extLst>
          </p:cNvPr>
          <p:cNvGrpSpPr/>
          <p:nvPr/>
        </p:nvGrpSpPr>
        <p:grpSpPr>
          <a:xfrm>
            <a:off x="1137049" y="2105415"/>
            <a:ext cx="7143328" cy="468000"/>
            <a:chOff x="1333603" y="2373960"/>
            <a:chExt cx="7143328" cy="468000"/>
          </a:xfrm>
        </p:grpSpPr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93D2468F-27E5-285F-4D71-C7D160A940DA}"/>
                </a:ext>
              </a:extLst>
            </p:cNvPr>
            <p:cNvGrpSpPr/>
            <p:nvPr/>
          </p:nvGrpSpPr>
          <p:grpSpPr>
            <a:xfrm>
              <a:off x="2047290" y="2413546"/>
              <a:ext cx="6429641" cy="388829"/>
              <a:chOff x="2047295" y="2340060"/>
              <a:chExt cx="6429641" cy="388829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2047781" y="2340060"/>
                <a:ext cx="5880195" cy="1998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3199"/>
                  </a:spcAft>
                </a:pPr>
                <a:r>
                  <a:rPr lang="ru-RU" sz="1100" dirty="0">
                    <a:latin typeface="Montserrat" panose="00000500000000000000" pitchFamily="2" charset="-52"/>
                    <a:ea typeface="Lato" charset="0"/>
                    <a:cs typeface="Lato" charset="0"/>
                  </a:rPr>
                  <a:t>Более высокая производительность приложений</a:t>
                </a: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047295" y="2565318"/>
                <a:ext cx="6429641" cy="1635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3199"/>
                  </a:spcAft>
                </a:pPr>
                <a:r>
                  <a:rPr lang="ru-RU" sz="900" dirty="0">
                    <a:solidFill>
                      <a:schemeClr val="bg1">
                        <a:lumMod val="50000"/>
                      </a:schemeClr>
                    </a:solidFill>
                    <a:latin typeface="Montserrat" panose="00000500000000000000" pitchFamily="2" charset="-52"/>
                    <a:ea typeface="Lato" charset="0"/>
                    <a:cs typeface="Lato" charset="0"/>
                  </a:rPr>
                  <a:t>Обработка хранилища переносится с серверов и перемещается в отдельную сеть</a:t>
                </a:r>
              </a:p>
            </p:txBody>
          </p:sp>
        </p:grp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DF587789-D1CE-5EBE-6162-257D5619B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3603" y="2373960"/>
              <a:ext cx="468000" cy="46800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00AB92F-2B7F-E150-4A13-FD58994E3C36}"/>
              </a:ext>
            </a:extLst>
          </p:cNvPr>
          <p:cNvGrpSpPr/>
          <p:nvPr/>
        </p:nvGrpSpPr>
        <p:grpSpPr>
          <a:xfrm>
            <a:off x="1137049" y="2800755"/>
            <a:ext cx="7143328" cy="468000"/>
            <a:chOff x="1333603" y="3042958"/>
            <a:chExt cx="7143328" cy="468000"/>
          </a:xfrm>
        </p:grpSpPr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98813B13-EF90-BF7F-BDE7-1187C76EA714}"/>
                </a:ext>
              </a:extLst>
            </p:cNvPr>
            <p:cNvGrpSpPr/>
            <p:nvPr/>
          </p:nvGrpSpPr>
          <p:grpSpPr>
            <a:xfrm>
              <a:off x="2047290" y="3082544"/>
              <a:ext cx="6429641" cy="388829"/>
              <a:chOff x="2047294" y="2983234"/>
              <a:chExt cx="6429641" cy="388829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2047294" y="2983234"/>
                <a:ext cx="5880195" cy="1998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3199"/>
                  </a:spcAft>
                </a:pPr>
                <a:r>
                  <a:rPr lang="ru-RU" sz="1100" dirty="0">
                    <a:latin typeface="Montserrat" panose="00000500000000000000" pitchFamily="2" charset="-52"/>
                    <a:ea typeface="Lato" charset="0"/>
                    <a:cs typeface="Lato" charset="0"/>
                  </a:rPr>
                  <a:t>Централизованное и консолидированное хранилище</a:t>
                </a: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2047294" y="3208492"/>
                <a:ext cx="6429641" cy="1635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3199"/>
                  </a:spcAft>
                </a:pPr>
                <a:r>
                  <a:rPr lang="ru-RU" sz="900" dirty="0">
                    <a:solidFill>
                      <a:schemeClr val="bg1">
                        <a:lumMod val="50000"/>
                      </a:schemeClr>
                    </a:solidFill>
                    <a:latin typeface="Montserrat" panose="00000500000000000000" pitchFamily="2" charset="-52"/>
                    <a:ea typeface="Lato" charset="0"/>
                    <a:cs typeface="Lato" charset="0"/>
                  </a:rPr>
                  <a:t>Возможны более простое управление, масштабируемость, гибкость и доступность</a:t>
                </a:r>
              </a:p>
            </p:txBody>
          </p:sp>
        </p:grp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0F3EBC8E-F456-AE28-5679-D28C830F2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3603" y="3042958"/>
              <a:ext cx="468000" cy="468000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2DA6940F-1336-6C2B-20AB-62B1A0887368}"/>
              </a:ext>
            </a:extLst>
          </p:cNvPr>
          <p:cNvGrpSpPr/>
          <p:nvPr/>
        </p:nvGrpSpPr>
        <p:grpSpPr>
          <a:xfrm>
            <a:off x="1137049" y="3496095"/>
            <a:ext cx="7143328" cy="468000"/>
            <a:chOff x="1333603" y="3725542"/>
            <a:chExt cx="7143328" cy="468000"/>
          </a:xfrm>
        </p:grpSpPr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583B22A7-6C3F-27C1-3D81-745CC450194C}"/>
                </a:ext>
              </a:extLst>
            </p:cNvPr>
            <p:cNvGrpSpPr/>
            <p:nvPr/>
          </p:nvGrpSpPr>
          <p:grpSpPr>
            <a:xfrm>
              <a:off x="2047290" y="3767218"/>
              <a:ext cx="6429641" cy="384649"/>
              <a:chOff x="2047290" y="3689203"/>
              <a:chExt cx="6429641" cy="384649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5D4012B-5F3D-EE09-9335-0237CFF9A250}"/>
                  </a:ext>
                </a:extLst>
              </p:cNvPr>
              <p:cNvSpPr/>
              <p:nvPr/>
            </p:nvSpPr>
            <p:spPr>
              <a:xfrm>
                <a:off x="2047294" y="3689203"/>
                <a:ext cx="5880195" cy="1998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3199"/>
                  </a:spcAft>
                </a:pPr>
                <a:r>
                  <a:rPr lang="ru-RU" sz="1100" dirty="0">
                    <a:latin typeface="Montserrat" panose="00000500000000000000" pitchFamily="2" charset="-52"/>
                    <a:ea typeface="Lato" charset="0"/>
                    <a:cs typeface="Lato" charset="0"/>
                  </a:rPr>
                  <a:t>Передача данных и хранение на удаленных узлах</a:t>
                </a:r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F8E37A38-14B6-350B-B13C-E76DD469AFB5}"/>
                  </a:ext>
                </a:extLst>
              </p:cNvPr>
              <p:cNvSpPr/>
              <p:nvPr/>
            </p:nvSpPr>
            <p:spPr>
              <a:xfrm>
                <a:off x="2047290" y="3910281"/>
                <a:ext cx="6429641" cy="1635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3199"/>
                  </a:spcAft>
                </a:pPr>
                <a:r>
                  <a:rPr lang="ru-RU" sz="900" dirty="0">
                    <a:solidFill>
                      <a:schemeClr val="bg1">
                        <a:lumMod val="50000"/>
                      </a:schemeClr>
                    </a:solidFill>
                    <a:latin typeface="Montserrat" panose="00000500000000000000" pitchFamily="2" charset="-52"/>
                    <a:ea typeface="Lato" charset="0"/>
                    <a:cs typeface="Lato" charset="0"/>
                  </a:rPr>
                  <a:t>Удаленное копирование данных включено для защиты от аварий и вредоносных атак</a:t>
                </a:r>
              </a:p>
            </p:txBody>
          </p:sp>
        </p:grp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90FE71F6-1E9A-8717-94CC-96D355DCC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33603" y="3725542"/>
              <a:ext cx="468000" cy="46800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57CFCDCA-33BF-3D76-2553-DE7CDC0160E7}"/>
              </a:ext>
            </a:extLst>
          </p:cNvPr>
          <p:cNvGrpSpPr/>
          <p:nvPr/>
        </p:nvGrpSpPr>
        <p:grpSpPr>
          <a:xfrm>
            <a:off x="1137049" y="4191438"/>
            <a:ext cx="7143328" cy="468000"/>
            <a:chOff x="1333603" y="4388016"/>
            <a:chExt cx="7143328" cy="468000"/>
          </a:xfrm>
        </p:grpSpPr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EBA67D46-B67A-6A80-A5C3-2E054A42C676}"/>
                </a:ext>
              </a:extLst>
            </p:cNvPr>
            <p:cNvGrpSpPr/>
            <p:nvPr/>
          </p:nvGrpSpPr>
          <p:grpSpPr>
            <a:xfrm>
              <a:off x="2047290" y="4429692"/>
              <a:ext cx="6429641" cy="384649"/>
              <a:chOff x="7991997" y="3689203"/>
              <a:chExt cx="6429641" cy="384649"/>
            </a:xfrm>
          </p:grpSpPr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91DDA4EA-3ABA-6691-A1F5-E606C4FAECF9}"/>
                  </a:ext>
                </a:extLst>
              </p:cNvPr>
              <p:cNvSpPr/>
              <p:nvPr/>
            </p:nvSpPr>
            <p:spPr>
              <a:xfrm>
                <a:off x="7992001" y="3689203"/>
                <a:ext cx="5880195" cy="1998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3199"/>
                  </a:spcAft>
                </a:pPr>
                <a:r>
                  <a:rPr lang="ru-RU" sz="1100" dirty="0">
                    <a:latin typeface="Montserrat" panose="00000500000000000000" pitchFamily="2" charset="-52"/>
                    <a:ea typeface="Lato" charset="0"/>
                    <a:cs typeface="Lato" charset="0"/>
                  </a:rPr>
                  <a:t>Упрощенное централизованное управление</a:t>
                </a:r>
              </a:p>
            </p:txBody>
          </p: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92A5FFEB-9631-B16E-72CB-8D2EAC13EC97}"/>
                  </a:ext>
                </a:extLst>
              </p:cNvPr>
              <p:cNvSpPr/>
              <p:nvPr/>
            </p:nvSpPr>
            <p:spPr>
              <a:xfrm>
                <a:off x="7991997" y="3910281"/>
                <a:ext cx="6429641" cy="1635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3199"/>
                  </a:spcAft>
                </a:pPr>
                <a:r>
                  <a:rPr lang="ru-RU" sz="900" dirty="0">
                    <a:solidFill>
                      <a:schemeClr val="bg1">
                        <a:lumMod val="50000"/>
                      </a:schemeClr>
                    </a:solidFill>
                    <a:latin typeface="Montserrat" panose="00000500000000000000" pitchFamily="2" charset="-52"/>
                    <a:ea typeface="Lato" charset="0"/>
                    <a:cs typeface="Lato" charset="0"/>
                  </a:rPr>
                  <a:t>Единый образ носителя упрощает управление</a:t>
                </a:r>
              </a:p>
            </p:txBody>
          </p:sp>
        </p:grp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BA0D261-B865-9096-E9F9-4EBCB61C0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33603" y="4388016"/>
              <a:ext cx="468000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021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8">
            <a:extLst>
              <a:ext uri="{FF2B5EF4-FFF2-40B4-BE49-F238E27FC236}">
                <a16:creationId xmlns:a16="http://schemas.microsoft.com/office/drawing/2014/main" id="{D8BC39C9-80A4-284F-BE34-D038571D3525}"/>
              </a:ext>
            </a:extLst>
          </p:cNvPr>
          <p:cNvSpPr>
            <a:spLocks/>
          </p:cNvSpPr>
          <p:nvPr/>
        </p:nvSpPr>
        <p:spPr bwMode="auto">
          <a:xfrm>
            <a:off x="1047176" y="863997"/>
            <a:ext cx="72663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2000" b="1" spc="188" dirty="0">
                <a:solidFill>
                  <a:schemeClr val="tx2"/>
                </a:solidFill>
                <a:latin typeface="Montserrat Black" pitchFamily="2" charset="77"/>
                <a:ea typeface="Lato Black" charset="0"/>
                <a:cs typeface="Lato Black" charset="0"/>
                <a:sym typeface="Bebas Neue" charset="0"/>
              </a:rPr>
              <a:t>ВЕНДОРЫ </a:t>
            </a:r>
            <a:r>
              <a:rPr lang="en-US" sz="2000" b="1" spc="188" dirty="0">
                <a:solidFill>
                  <a:schemeClr val="tx2"/>
                </a:solidFill>
                <a:latin typeface="Montserrat Black" pitchFamily="2" charset="77"/>
                <a:ea typeface="Lato Black" charset="0"/>
                <a:cs typeface="Lato Black" charset="0"/>
                <a:sym typeface="Bebas Neue" charset="0"/>
              </a:rPr>
              <a:t>SAN-</a:t>
            </a:r>
            <a:r>
              <a:rPr lang="ru-RU" sz="2000" b="1" spc="188" dirty="0">
                <a:solidFill>
                  <a:schemeClr val="tx2"/>
                </a:solidFill>
                <a:latin typeface="Montserrat Black" pitchFamily="2" charset="77"/>
                <a:ea typeface="Lato Black" charset="0"/>
                <a:cs typeface="Lato Black" charset="0"/>
                <a:sym typeface="Bebas Neue" charset="0"/>
              </a:rPr>
              <a:t>РЕШЕНИЙ И ИХ ПРОДУКТЫ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12935" y="1415479"/>
            <a:ext cx="654624" cy="2180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3199"/>
              </a:spcAft>
            </a:pPr>
            <a:r>
              <a:rPr lang="en-US" sz="1200" dirty="0">
                <a:latin typeface="Montserrat SemiBold" panose="00000700000000000000" pitchFamily="2" charset="-52"/>
                <a:ea typeface="Lato" charset="0"/>
                <a:cs typeface="Lato" charset="0"/>
              </a:rPr>
              <a:t>Dell</a:t>
            </a:r>
            <a:endParaRPr lang="ru-RU" sz="1200" dirty="0">
              <a:solidFill>
                <a:schemeClr val="accent1"/>
              </a:solidFill>
              <a:latin typeface="Montserrat SemiBold" panose="00000700000000000000" pitchFamily="2" charset="-52"/>
              <a:ea typeface="Lato" charset="0"/>
              <a:cs typeface="Lato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8969EF-76B2-ED02-2CFD-B6CC3698F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47" y="1767580"/>
            <a:ext cx="1332000" cy="56110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1BBAF5-BF0D-F63B-5AC5-2199E5631050}"/>
              </a:ext>
            </a:extLst>
          </p:cNvPr>
          <p:cNvSpPr/>
          <p:nvPr/>
        </p:nvSpPr>
        <p:spPr>
          <a:xfrm>
            <a:off x="402961" y="2462713"/>
            <a:ext cx="1872000" cy="2180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3199"/>
              </a:spcAft>
            </a:pPr>
            <a:r>
              <a:rPr lang="en-US" sz="1200" dirty="0">
                <a:latin typeface="Montserrat" panose="00000500000000000000" pitchFamily="2" charset="-52"/>
                <a:ea typeface="Lato" charset="0"/>
                <a:cs typeface="Lato" charset="0"/>
              </a:rPr>
              <a:t>EMC </a:t>
            </a:r>
            <a:r>
              <a:rPr lang="en-US" sz="1200" dirty="0" err="1">
                <a:latin typeface="Montserrat" panose="00000500000000000000" pitchFamily="2" charset="-52"/>
                <a:ea typeface="Lato" charset="0"/>
                <a:cs typeface="Lato" charset="0"/>
              </a:rPr>
              <a:t>PowerMax</a:t>
            </a:r>
            <a:r>
              <a:rPr lang="en-US" sz="1200" dirty="0">
                <a:latin typeface="Montserrat" panose="00000500000000000000" pitchFamily="2" charset="-52"/>
                <a:ea typeface="Lato" charset="0"/>
                <a:cs typeface="Lato" charset="0"/>
              </a:rPr>
              <a:t> 8000</a:t>
            </a:r>
            <a:endParaRPr lang="ru-RU" sz="1200" dirty="0">
              <a:solidFill>
                <a:schemeClr val="accent1"/>
              </a:solidFill>
              <a:latin typeface="Montserrat" panose="00000500000000000000" pitchFamily="2" charset="-52"/>
              <a:ea typeface="Lato" charset="0"/>
              <a:cs typeface="Lato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7407C-1674-9D05-85D5-84A6AD4F07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416" b="33416"/>
          <a:stretch/>
        </p:blipFill>
        <p:spPr>
          <a:xfrm>
            <a:off x="2776685" y="1882455"/>
            <a:ext cx="1332000" cy="33135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C1DD9FF-3101-4CA2-39F4-AFEB30F75DF0}"/>
              </a:ext>
            </a:extLst>
          </p:cNvPr>
          <p:cNvSpPr/>
          <p:nvPr/>
        </p:nvSpPr>
        <p:spPr>
          <a:xfrm>
            <a:off x="2725532" y="1415479"/>
            <a:ext cx="1434306" cy="2180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3199"/>
              </a:spcAft>
            </a:pPr>
            <a:r>
              <a:rPr lang="en-US" sz="1200" dirty="0">
                <a:latin typeface="Montserrat SemiBold" panose="00000700000000000000" pitchFamily="2" charset="-52"/>
                <a:ea typeface="Lato" charset="0"/>
                <a:cs typeface="Lato" charset="0"/>
              </a:rPr>
              <a:t>Hewlett Packard</a:t>
            </a:r>
            <a:endParaRPr lang="ru-RU" sz="1200" dirty="0">
              <a:solidFill>
                <a:schemeClr val="accent1"/>
              </a:solidFill>
              <a:latin typeface="Montserrat SemiBold" panose="00000700000000000000" pitchFamily="2" charset="-52"/>
              <a:ea typeface="Lato" charset="0"/>
              <a:cs typeface="Lato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3E924B6-A229-5CFB-8B88-ECAAB94426BA}"/>
              </a:ext>
            </a:extLst>
          </p:cNvPr>
          <p:cNvSpPr/>
          <p:nvPr/>
        </p:nvSpPr>
        <p:spPr>
          <a:xfrm>
            <a:off x="2794000" y="2462713"/>
            <a:ext cx="1294798" cy="2180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3199"/>
              </a:spcAft>
            </a:pPr>
            <a:r>
              <a:rPr lang="en-US" sz="1200" dirty="0">
                <a:latin typeface="Montserrat" panose="00000500000000000000" pitchFamily="2" charset="-52"/>
                <a:ea typeface="Lato" charset="0"/>
                <a:cs typeface="Lato" charset="0"/>
              </a:rPr>
              <a:t>Primera 600</a:t>
            </a:r>
            <a:endParaRPr lang="ru-RU" sz="1200" dirty="0">
              <a:solidFill>
                <a:schemeClr val="accent1"/>
              </a:solidFill>
              <a:latin typeface="Montserrat" panose="00000500000000000000" pitchFamily="2" charset="-52"/>
              <a:ea typeface="Lato" charset="0"/>
              <a:cs typeface="Lato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C1AEBA5-8687-3866-B204-6E1436581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490" y="3270280"/>
            <a:ext cx="546893" cy="126000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2FD7FEC-7E34-EF32-0A70-5354D83B3FF2}"/>
              </a:ext>
            </a:extLst>
          </p:cNvPr>
          <p:cNvSpPr/>
          <p:nvPr/>
        </p:nvSpPr>
        <p:spPr>
          <a:xfrm>
            <a:off x="7320250" y="2892898"/>
            <a:ext cx="654624" cy="2180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3199"/>
              </a:spcAft>
            </a:pPr>
            <a:r>
              <a:rPr lang="en-US" sz="1200" dirty="0">
                <a:latin typeface="Montserrat SemiBold" panose="00000700000000000000" pitchFamily="2" charset="-52"/>
                <a:ea typeface="Lato" charset="0"/>
                <a:cs typeface="Lato" charset="0"/>
              </a:rPr>
              <a:t>Hitachi</a:t>
            </a:r>
            <a:endParaRPr lang="ru-RU" sz="1200" dirty="0">
              <a:solidFill>
                <a:schemeClr val="accent1"/>
              </a:solidFill>
              <a:latin typeface="Montserrat SemiBold" panose="00000700000000000000" pitchFamily="2" charset="-52"/>
              <a:ea typeface="Lato" charset="0"/>
              <a:cs typeface="Lato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D58BE55-D27E-3ABA-0DB5-5E17771F0AC8}"/>
              </a:ext>
            </a:extLst>
          </p:cNvPr>
          <p:cNvSpPr/>
          <p:nvPr/>
        </p:nvSpPr>
        <p:spPr>
          <a:xfrm>
            <a:off x="6467434" y="4654520"/>
            <a:ext cx="2360256" cy="2180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3199"/>
              </a:spcAft>
            </a:pPr>
            <a:r>
              <a:rPr lang="en-US" sz="1200" dirty="0">
                <a:latin typeface="Montserrat" panose="00000500000000000000" pitchFamily="2" charset="-52"/>
                <a:ea typeface="Lato" charset="0"/>
                <a:cs typeface="Lato" charset="0"/>
              </a:rPr>
              <a:t>Virtual Storage Platform (VSP)</a:t>
            </a:r>
            <a:endParaRPr lang="ru-RU" sz="1200" dirty="0">
              <a:solidFill>
                <a:schemeClr val="accent1"/>
              </a:solidFill>
              <a:latin typeface="Montserrat" panose="00000500000000000000" pitchFamily="2" charset="-52"/>
              <a:ea typeface="Lato" charset="0"/>
              <a:cs typeface="Lato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DCA4490-A071-109B-6361-C07D32F28E7B}"/>
              </a:ext>
            </a:extLst>
          </p:cNvPr>
          <p:cNvSpPr/>
          <p:nvPr/>
        </p:nvSpPr>
        <p:spPr>
          <a:xfrm>
            <a:off x="5217811" y="1415479"/>
            <a:ext cx="654624" cy="2180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3199"/>
              </a:spcAft>
            </a:pPr>
            <a:r>
              <a:rPr lang="en-US" sz="1200" dirty="0">
                <a:latin typeface="Montserrat SemiBold" panose="00000700000000000000" pitchFamily="2" charset="-52"/>
                <a:ea typeface="Lato" charset="0"/>
                <a:cs typeface="Lato" charset="0"/>
              </a:rPr>
              <a:t>IBM</a:t>
            </a:r>
            <a:endParaRPr lang="ru-RU" sz="1200" dirty="0">
              <a:solidFill>
                <a:schemeClr val="accent1"/>
              </a:solidFill>
              <a:latin typeface="Montserrat SemiBold" panose="00000700000000000000" pitchFamily="2" charset="-52"/>
              <a:ea typeface="Lato" charset="0"/>
              <a:cs typeface="Lato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4BAC172-2ACD-CC18-B6A2-BB6CE4EDBF81}"/>
              </a:ext>
            </a:extLst>
          </p:cNvPr>
          <p:cNvSpPr/>
          <p:nvPr/>
        </p:nvSpPr>
        <p:spPr>
          <a:xfrm>
            <a:off x="4707467" y="2462713"/>
            <a:ext cx="1672740" cy="2180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3199"/>
              </a:spcAft>
            </a:pPr>
            <a:r>
              <a:rPr lang="en-US" sz="1200" dirty="0" err="1">
                <a:latin typeface="Montserrat" panose="00000500000000000000" pitchFamily="2" charset="-52"/>
                <a:ea typeface="Lato" charset="0"/>
                <a:cs typeface="Lato" charset="0"/>
              </a:rPr>
              <a:t>FlashSystem</a:t>
            </a:r>
            <a:r>
              <a:rPr lang="en-US" sz="1200" dirty="0">
                <a:latin typeface="Montserrat" panose="00000500000000000000" pitchFamily="2" charset="-52"/>
                <a:ea typeface="Lato" charset="0"/>
                <a:cs typeface="Lato" charset="0"/>
              </a:rPr>
              <a:t> 9200</a:t>
            </a:r>
            <a:endParaRPr lang="ru-RU" sz="1200" dirty="0">
              <a:solidFill>
                <a:schemeClr val="accent1"/>
              </a:solidFill>
              <a:latin typeface="Montserrat" panose="00000500000000000000" pitchFamily="2" charset="-52"/>
              <a:ea typeface="Lato" charset="0"/>
              <a:cs typeface="Lato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E6F0062-A511-AFDA-7B17-71558D0E14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9123" y="1844779"/>
            <a:ext cx="1332000" cy="40670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9E4009B-668F-E62C-FA02-B3173D6E3DC4}"/>
              </a:ext>
            </a:extLst>
          </p:cNvPr>
          <p:cNvSpPr/>
          <p:nvPr/>
        </p:nvSpPr>
        <p:spPr>
          <a:xfrm>
            <a:off x="7320250" y="1415479"/>
            <a:ext cx="654624" cy="2180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3199"/>
              </a:spcAft>
            </a:pPr>
            <a:r>
              <a:rPr lang="en-US" sz="1200" dirty="0">
                <a:latin typeface="Montserrat SemiBold" panose="00000700000000000000" pitchFamily="2" charset="-52"/>
                <a:ea typeface="Lato" charset="0"/>
                <a:cs typeface="Lato" charset="0"/>
              </a:rPr>
              <a:t>NetApp</a:t>
            </a:r>
            <a:endParaRPr lang="ru-RU" sz="1200" dirty="0">
              <a:solidFill>
                <a:schemeClr val="accent1"/>
              </a:solidFill>
              <a:latin typeface="Montserrat SemiBold" panose="00000700000000000000" pitchFamily="2" charset="-52"/>
              <a:ea typeface="Lato" charset="0"/>
              <a:cs typeface="Lato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7362E10-FBF8-5150-6920-2A11AEDEA7C7}"/>
              </a:ext>
            </a:extLst>
          </p:cNvPr>
          <p:cNvSpPr/>
          <p:nvPr/>
        </p:nvSpPr>
        <p:spPr>
          <a:xfrm>
            <a:off x="7001933" y="2462713"/>
            <a:ext cx="1288686" cy="2180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3199"/>
              </a:spcAft>
            </a:pPr>
            <a:r>
              <a:rPr lang="en-US" sz="1200" dirty="0">
                <a:latin typeface="Montserrat" panose="00000500000000000000" pitchFamily="2" charset="-52"/>
                <a:ea typeface="Lato" charset="0"/>
                <a:cs typeface="Lato" charset="0"/>
              </a:rPr>
              <a:t>All-Flash FAS</a:t>
            </a:r>
            <a:endParaRPr lang="ru-RU" sz="1200" dirty="0">
              <a:solidFill>
                <a:schemeClr val="accent1"/>
              </a:solidFill>
              <a:latin typeface="Montserrat" panose="00000500000000000000" pitchFamily="2" charset="-52"/>
              <a:ea typeface="Lato" charset="0"/>
              <a:cs typeface="Lato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B42BCF8-33EA-D1DE-B1A9-3BE713269B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1562" y="1790918"/>
            <a:ext cx="1332000" cy="51442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CC40DC8-DB13-D443-5667-61E0822C85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9071" y="3371744"/>
            <a:ext cx="1747229" cy="1057073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0D48B97-6333-D071-8950-692282F6519B}"/>
              </a:ext>
            </a:extLst>
          </p:cNvPr>
          <p:cNvSpPr/>
          <p:nvPr/>
        </p:nvSpPr>
        <p:spPr>
          <a:xfrm>
            <a:off x="2847740" y="2892898"/>
            <a:ext cx="1189890" cy="2180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3199"/>
              </a:spcAft>
            </a:pPr>
            <a:r>
              <a:rPr lang="en-US" sz="1200" dirty="0">
                <a:latin typeface="Montserrat SemiBold" panose="00000700000000000000" pitchFamily="2" charset="-52"/>
                <a:ea typeface="Lato" charset="0"/>
                <a:cs typeface="Lato" charset="0"/>
              </a:rPr>
              <a:t>Pure Storage</a:t>
            </a:r>
            <a:endParaRPr lang="ru-RU" sz="1200" dirty="0">
              <a:solidFill>
                <a:schemeClr val="accent1"/>
              </a:solidFill>
              <a:latin typeface="Montserrat SemiBold" panose="00000700000000000000" pitchFamily="2" charset="-52"/>
              <a:ea typeface="Lato" charset="0"/>
              <a:cs typeface="Lato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43A89AA-271E-103B-C37C-86DB0ACC8B27}"/>
              </a:ext>
            </a:extLst>
          </p:cNvPr>
          <p:cNvSpPr/>
          <p:nvPr/>
        </p:nvSpPr>
        <p:spPr>
          <a:xfrm>
            <a:off x="2931437" y="4654520"/>
            <a:ext cx="1022496" cy="2180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3199"/>
              </a:spcAft>
            </a:pPr>
            <a:r>
              <a:rPr lang="en-US" sz="1200" dirty="0" err="1">
                <a:latin typeface="Montserrat" panose="00000500000000000000" pitchFamily="2" charset="-52"/>
                <a:ea typeface="Lato" charset="0"/>
                <a:cs typeface="Lato" charset="0"/>
              </a:rPr>
              <a:t>FlashArray</a:t>
            </a:r>
            <a:endParaRPr lang="ru-RU" sz="1200" dirty="0">
              <a:solidFill>
                <a:schemeClr val="accent1"/>
              </a:solidFill>
              <a:latin typeface="Montserrat" panose="00000500000000000000" pitchFamily="2" charset="-52"/>
              <a:ea typeface="Lato" charset="0"/>
              <a:cs typeface="Lato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F555F61-4E87-6518-6977-D1B62E9D696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992" t="10700" r="13992"/>
          <a:stretch/>
        </p:blipFill>
        <p:spPr>
          <a:xfrm>
            <a:off x="5338878" y="3270280"/>
            <a:ext cx="390194" cy="1260000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58CF5FB-A628-EFD3-FBF4-995FBBFC621E}"/>
              </a:ext>
            </a:extLst>
          </p:cNvPr>
          <p:cNvSpPr/>
          <p:nvPr/>
        </p:nvSpPr>
        <p:spPr>
          <a:xfrm>
            <a:off x="5149096" y="2892898"/>
            <a:ext cx="792054" cy="2180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3199"/>
              </a:spcAft>
            </a:pPr>
            <a:r>
              <a:rPr lang="en-US" sz="1200" dirty="0" err="1">
                <a:latin typeface="Montserrat SemiBold" panose="00000700000000000000" pitchFamily="2" charset="-52"/>
                <a:ea typeface="Lato" charset="0"/>
                <a:cs typeface="Lato" charset="0"/>
              </a:rPr>
              <a:t>Infinidat</a:t>
            </a:r>
            <a:r>
              <a:rPr lang="en-US" sz="1200" dirty="0">
                <a:latin typeface="Montserrat SemiBold" panose="00000700000000000000" pitchFamily="2" charset="-52"/>
                <a:ea typeface="Lato" charset="0"/>
                <a:cs typeface="Lato" charset="0"/>
              </a:rPr>
              <a:t> </a:t>
            </a:r>
            <a:endParaRPr lang="ru-RU" sz="1200" dirty="0">
              <a:solidFill>
                <a:schemeClr val="accent1"/>
              </a:solidFill>
              <a:latin typeface="Montserrat SemiBold" panose="00000700000000000000" pitchFamily="2" charset="-52"/>
              <a:ea typeface="Lato" charset="0"/>
              <a:cs typeface="Lato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461705D-B881-9A8E-C86A-EF43582DE824}"/>
              </a:ext>
            </a:extLst>
          </p:cNvPr>
          <p:cNvSpPr/>
          <p:nvPr/>
        </p:nvSpPr>
        <p:spPr>
          <a:xfrm>
            <a:off x="5073643" y="4654520"/>
            <a:ext cx="942960" cy="2180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3199"/>
              </a:spcAft>
            </a:pPr>
            <a:r>
              <a:rPr lang="en-US" sz="1200" dirty="0" err="1">
                <a:latin typeface="Montserrat" panose="00000500000000000000" pitchFamily="2" charset="-52"/>
                <a:ea typeface="Lato" charset="0"/>
                <a:cs typeface="Lato" charset="0"/>
              </a:rPr>
              <a:t>InfiniBox</a:t>
            </a:r>
            <a:endParaRPr lang="ru-RU" sz="1200" dirty="0">
              <a:solidFill>
                <a:schemeClr val="accent1"/>
              </a:solidFill>
              <a:latin typeface="Montserrat" panose="00000500000000000000" pitchFamily="2" charset="-52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83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0" grpId="0" animBg="1"/>
      <p:bldP spid="6" grpId="0" animBg="1"/>
      <p:bldP spid="9" grpId="0" animBg="1"/>
      <p:bldP spid="10" grpId="0" animBg="1"/>
      <p:bldP spid="17" grpId="0" animBg="1"/>
      <p:bldP spid="18" grpId="0" animBg="1"/>
      <p:bldP spid="11" grpId="0" animBg="1"/>
      <p:bldP spid="12" grpId="0" animBg="1"/>
      <p:bldP spid="13" grpId="0" animBg="1"/>
      <p:bldP spid="14" grpId="0" animBg="1"/>
      <p:bldP spid="25" grpId="0" animBg="1"/>
      <p:bldP spid="26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667" y="1700037"/>
            <a:ext cx="6180666" cy="620483"/>
          </a:xfrm>
        </p:spPr>
        <p:txBody>
          <a:bodyPr/>
          <a:lstStyle/>
          <a:p>
            <a:r>
              <a:rPr lang="ru-RU" dirty="0">
                <a:latin typeface="Montserrat ExtraBold" panose="00000900000000000000" pitchFamily="2" charset="-52"/>
              </a:rPr>
              <a:t>Спасибо за внимание</a:t>
            </a:r>
            <a:r>
              <a:rPr lang="en-US" dirty="0">
                <a:latin typeface="Montserrat ExtraBold" panose="00000900000000000000" pitchFamily="2" charset="-52"/>
              </a:rPr>
              <a:t>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48721" y="2490643"/>
            <a:ext cx="5246558" cy="594122"/>
          </a:xfrm>
        </p:spPr>
        <p:txBody>
          <a:bodyPr>
            <a:norm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Веремеев Дмитрий Анатольевич, 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-52"/>
              </a:rPr>
              <a:t>K4</a:t>
            </a: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2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-52"/>
              </a:rPr>
              <a:t>1</a:t>
            </a: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11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-52"/>
              </a:rPr>
              <a:t>c</a:t>
            </a:r>
          </a:p>
          <a:p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-52"/>
              </a:rPr>
              <a:t>2022</a:t>
            </a:r>
            <a:endParaRPr lang="ru-RU" sz="12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6494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C39C9-80A4-284F-BE34-D038571D3525}"/>
              </a:ext>
            </a:extLst>
          </p:cNvPr>
          <p:cNvSpPr>
            <a:spLocks/>
          </p:cNvSpPr>
          <p:nvPr/>
        </p:nvSpPr>
        <p:spPr bwMode="auto">
          <a:xfrm>
            <a:off x="611187" y="735375"/>
            <a:ext cx="5982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2000" b="1" spc="188" dirty="0">
                <a:solidFill>
                  <a:schemeClr val="tx2"/>
                </a:solidFill>
                <a:latin typeface="Montserrat Black" pitchFamily="2" charset="77"/>
                <a:ea typeface="Lato Black" charset="0"/>
                <a:cs typeface="Lato Black" charset="0"/>
                <a:sym typeface="Bebas Neue" charset="0"/>
              </a:rPr>
              <a:t>АКТУАЛЬНОСТЬ ТЕХНОЛОГИИ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BF25834-1806-579D-D977-5811D5217F8B}"/>
              </a:ext>
            </a:extLst>
          </p:cNvPr>
          <p:cNvGrpSpPr/>
          <p:nvPr/>
        </p:nvGrpSpPr>
        <p:grpSpPr>
          <a:xfrm>
            <a:off x="712176" y="1256670"/>
            <a:ext cx="7719647" cy="3480092"/>
            <a:chOff x="611187" y="1256670"/>
            <a:chExt cx="7719647" cy="3480092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13E63922-D5D0-0A2F-9251-33E9FE789BBD}"/>
                </a:ext>
              </a:extLst>
            </p:cNvPr>
            <p:cNvGrpSpPr/>
            <p:nvPr/>
          </p:nvGrpSpPr>
          <p:grpSpPr>
            <a:xfrm>
              <a:off x="611187" y="1256670"/>
              <a:ext cx="7719647" cy="3480092"/>
              <a:chOff x="342899" y="1274047"/>
              <a:chExt cx="7719647" cy="3480092"/>
            </a:xfrm>
          </p:grpSpPr>
          <p:sp>
            <p:nvSpPr>
              <p:cNvPr id="14" name="Облако 13">
                <a:extLst>
                  <a:ext uri="{FF2B5EF4-FFF2-40B4-BE49-F238E27FC236}">
                    <a16:creationId xmlns:a16="http://schemas.microsoft.com/office/drawing/2014/main" id="{3BEB6CA8-CF4D-3013-6255-B92C5B55E6DB}"/>
                  </a:ext>
                </a:extLst>
              </p:cNvPr>
              <p:cNvSpPr/>
              <p:nvPr/>
            </p:nvSpPr>
            <p:spPr>
              <a:xfrm>
                <a:off x="342899" y="1274047"/>
                <a:ext cx="5205047" cy="2840855"/>
              </a:xfrm>
              <a:prstGeom prst="cloud">
                <a:avLst/>
              </a:prstGeom>
              <a:solidFill>
                <a:srgbClr val="0230AC">
                  <a:alpha val="5098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блако 14">
                <a:extLst>
                  <a:ext uri="{FF2B5EF4-FFF2-40B4-BE49-F238E27FC236}">
                    <a16:creationId xmlns:a16="http://schemas.microsoft.com/office/drawing/2014/main" id="{588E28A8-AF07-0C7B-F5C2-FD64EF9E00CE}"/>
                  </a:ext>
                </a:extLst>
              </p:cNvPr>
              <p:cNvSpPr/>
              <p:nvPr/>
            </p:nvSpPr>
            <p:spPr>
              <a:xfrm>
                <a:off x="4325815" y="2110190"/>
                <a:ext cx="3736731" cy="2039465"/>
              </a:xfrm>
              <a:prstGeom prst="cloud">
                <a:avLst/>
              </a:prstGeom>
              <a:solidFill>
                <a:srgbClr val="0230AC">
                  <a:alpha val="5098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блако 16">
                <a:extLst>
                  <a:ext uri="{FF2B5EF4-FFF2-40B4-BE49-F238E27FC236}">
                    <a16:creationId xmlns:a16="http://schemas.microsoft.com/office/drawing/2014/main" id="{441AC0FD-EE21-7257-ED54-1B0C06F5B5D6}"/>
                  </a:ext>
                </a:extLst>
              </p:cNvPr>
              <p:cNvSpPr/>
              <p:nvPr/>
            </p:nvSpPr>
            <p:spPr>
              <a:xfrm>
                <a:off x="2712426" y="3105771"/>
                <a:ext cx="3020159" cy="1648368"/>
              </a:xfrm>
              <a:prstGeom prst="cloud">
                <a:avLst/>
              </a:prstGeom>
              <a:solidFill>
                <a:srgbClr val="0230AC">
                  <a:alpha val="5098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3749A44-DDEB-8FEF-C77B-7F0DB0977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4194" y="1340041"/>
              <a:ext cx="6593632" cy="3313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024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FE2245-9F20-624D-1336-EB2B7A491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440" y="650631"/>
            <a:ext cx="4366935" cy="4366935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BB2867CF-3F04-C35D-4A96-90E0B0573C4E}"/>
              </a:ext>
            </a:extLst>
          </p:cNvPr>
          <p:cNvSpPr>
            <a:spLocks/>
          </p:cNvSpPr>
          <p:nvPr/>
        </p:nvSpPr>
        <p:spPr bwMode="auto">
          <a:xfrm>
            <a:off x="611187" y="735375"/>
            <a:ext cx="5982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2000" b="1" spc="188" dirty="0">
                <a:solidFill>
                  <a:schemeClr val="tx2"/>
                </a:solidFill>
                <a:latin typeface="Montserrat Black" pitchFamily="2" charset="77"/>
                <a:ea typeface="Lato Black" charset="0"/>
                <a:cs typeface="Lato Black" charset="0"/>
                <a:sym typeface="Bebas Neue" charset="0"/>
              </a:rPr>
              <a:t>СУЩНОСТЬ ТЕХНОЛОГИИ </a:t>
            </a:r>
            <a:r>
              <a:rPr lang="en-US" sz="2000" b="1" spc="188" dirty="0">
                <a:solidFill>
                  <a:schemeClr val="tx2"/>
                </a:solidFill>
                <a:latin typeface="Montserrat Black" pitchFamily="2" charset="77"/>
                <a:ea typeface="Lato Black" charset="0"/>
                <a:cs typeface="Lato Black" charset="0"/>
                <a:sym typeface="Bebas Neue" charset="0"/>
              </a:rPr>
              <a:t>SAN</a:t>
            </a:r>
            <a:endParaRPr lang="ru-RU" sz="2000" b="1" spc="188" dirty="0">
              <a:solidFill>
                <a:schemeClr val="tx2"/>
              </a:solidFill>
              <a:latin typeface="Montserrat Black" pitchFamily="2" charset="77"/>
              <a:ea typeface="Lato Black" charset="0"/>
              <a:cs typeface="Lato Black" charset="0"/>
              <a:sym typeface="Bebas Neue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735762-AF8C-0772-2651-E2B51836C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87" y="1272321"/>
            <a:ext cx="432000" cy="4320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74CF64A-4E63-23C7-0570-F62FB8FEDF90}"/>
              </a:ext>
            </a:extLst>
          </p:cNvPr>
          <p:cNvSpPr/>
          <p:nvPr/>
        </p:nvSpPr>
        <p:spPr>
          <a:xfrm>
            <a:off x="1236348" y="1272321"/>
            <a:ext cx="4021451" cy="1094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chemeClr val="accent1"/>
                </a:solidFill>
                <a:latin typeface="Montserrat" panose="00000500000000000000" pitchFamily="2" charset="-52"/>
                <a:ea typeface="Lato" charset="0"/>
                <a:cs typeface="Lato" charset="0"/>
              </a:rPr>
              <a:t>Storage Area Network </a:t>
            </a:r>
            <a:r>
              <a:rPr lang="en-US" sz="1400" dirty="0">
                <a:latin typeface="Montserrat" panose="00000500000000000000" pitchFamily="2" charset="-52"/>
                <a:ea typeface="Lato" charset="0"/>
                <a:cs typeface="Lato" charset="0"/>
              </a:rPr>
              <a:t>— </a:t>
            </a:r>
            <a:r>
              <a:rPr lang="ru-RU" sz="1400" dirty="0">
                <a:latin typeface="Montserrat" panose="00000500000000000000" pitchFamily="2" charset="-52"/>
                <a:ea typeface="Lato" charset="0"/>
                <a:cs typeface="Lato" charset="0"/>
              </a:rPr>
              <a:t>сеть, основной целью которой является передача данных между компьютерными системами и элементами хранения.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51FDE499-40E4-6C8A-1419-C074371CFFED}"/>
              </a:ext>
            </a:extLst>
          </p:cNvPr>
          <p:cNvGrpSpPr/>
          <p:nvPr/>
        </p:nvGrpSpPr>
        <p:grpSpPr>
          <a:xfrm>
            <a:off x="780546" y="2514911"/>
            <a:ext cx="3993677" cy="523220"/>
            <a:chOff x="718999" y="2878832"/>
            <a:chExt cx="3993677" cy="5232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6A8E3D-F2D6-2B66-0E74-CFAC22AE37E9}"/>
                </a:ext>
              </a:extLst>
            </p:cNvPr>
            <p:cNvSpPr txBox="1"/>
            <p:nvPr/>
          </p:nvSpPr>
          <p:spPr>
            <a:xfrm>
              <a:off x="718999" y="2878832"/>
              <a:ext cx="36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Montserrat ExtraBold" panose="00000900000000000000" pitchFamily="2" charset="-52"/>
                </a:rPr>
                <a:t>1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5D971A2B-2BB3-3F79-E1EC-66566A56FD00}"/>
                </a:ext>
              </a:extLst>
            </p:cNvPr>
            <p:cNvSpPr/>
            <p:nvPr/>
          </p:nvSpPr>
          <p:spPr>
            <a:xfrm>
              <a:off x="1168555" y="2911373"/>
              <a:ext cx="3544121" cy="4581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3199"/>
                </a:spcAft>
              </a:pPr>
              <a:r>
                <a:rPr lang="ru-RU" sz="1200" dirty="0">
                  <a:latin typeface="Montserrat" panose="00000500000000000000" pitchFamily="2" charset="-52"/>
                  <a:ea typeface="Lato" charset="0"/>
                  <a:cs typeface="Lato" charset="0"/>
                </a:rPr>
                <a:t>Уровень управления, который организует соединения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A5B775CD-6636-0A1A-B73B-F62666EAA79A}"/>
              </a:ext>
            </a:extLst>
          </p:cNvPr>
          <p:cNvGrpSpPr/>
          <p:nvPr/>
        </p:nvGrpSpPr>
        <p:grpSpPr>
          <a:xfrm>
            <a:off x="780546" y="3047573"/>
            <a:ext cx="3993677" cy="523220"/>
            <a:chOff x="718999" y="3365709"/>
            <a:chExt cx="3993677" cy="52322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B04C3F-D27A-CC07-0F60-A864CF7A785A}"/>
                </a:ext>
              </a:extLst>
            </p:cNvPr>
            <p:cNvSpPr txBox="1"/>
            <p:nvPr/>
          </p:nvSpPr>
          <p:spPr>
            <a:xfrm>
              <a:off x="718999" y="3365709"/>
              <a:ext cx="36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Montserrat ExtraBold" panose="00000900000000000000" pitchFamily="2" charset="-52"/>
                </a:rPr>
                <a:t>2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E6A4343-AD78-EBDE-4665-0A8672670B6E}"/>
                </a:ext>
              </a:extLst>
            </p:cNvPr>
            <p:cNvSpPr/>
            <p:nvPr/>
          </p:nvSpPr>
          <p:spPr>
            <a:xfrm>
              <a:off x="1168555" y="3518283"/>
              <a:ext cx="3544121" cy="218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3199"/>
                </a:spcAft>
              </a:pPr>
              <a:r>
                <a:rPr lang="ru-RU" sz="1200" dirty="0">
                  <a:latin typeface="Montserrat" panose="00000500000000000000" pitchFamily="2" charset="-52"/>
                  <a:ea typeface="Lato" charset="0"/>
                  <a:cs typeface="Lato" charset="0"/>
                </a:rPr>
                <a:t>Элементы хранения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8A5E049-EA77-F0FC-E780-267B55E0EAEC}"/>
              </a:ext>
            </a:extLst>
          </p:cNvPr>
          <p:cNvGrpSpPr/>
          <p:nvPr/>
        </p:nvGrpSpPr>
        <p:grpSpPr>
          <a:xfrm>
            <a:off x="780546" y="3580235"/>
            <a:ext cx="3993677" cy="523220"/>
            <a:chOff x="718999" y="3944156"/>
            <a:chExt cx="3993677" cy="5232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C2F301-6666-6D3C-C5DE-78A7BE1960D3}"/>
                </a:ext>
              </a:extLst>
            </p:cNvPr>
            <p:cNvSpPr txBox="1"/>
            <p:nvPr/>
          </p:nvSpPr>
          <p:spPr>
            <a:xfrm>
              <a:off x="718999" y="3944156"/>
              <a:ext cx="36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Montserrat ExtraBold" panose="00000900000000000000" pitchFamily="2" charset="-52"/>
                </a:rPr>
                <a:t>3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3FAA6550-BB9F-EDB7-3F0A-078137537E8E}"/>
                </a:ext>
              </a:extLst>
            </p:cNvPr>
            <p:cNvSpPr/>
            <p:nvPr/>
          </p:nvSpPr>
          <p:spPr>
            <a:xfrm>
              <a:off x="1168555" y="3976697"/>
              <a:ext cx="3544121" cy="4581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3199"/>
                </a:spcAft>
              </a:pPr>
              <a:r>
                <a:rPr lang="ru-RU" sz="1200" dirty="0">
                  <a:latin typeface="Montserrat" panose="00000500000000000000" pitchFamily="2" charset="-52"/>
                  <a:ea typeface="Lato" charset="0"/>
                  <a:cs typeface="Lato" charset="0"/>
                </a:rPr>
                <a:t>Компьютерные системы, чтобы передача данных была безопасной и надежной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E769860-394A-E2D5-E33F-50A0ED47993F}"/>
              </a:ext>
            </a:extLst>
          </p:cNvPr>
          <p:cNvGrpSpPr/>
          <p:nvPr/>
        </p:nvGrpSpPr>
        <p:grpSpPr>
          <a:xfrm>
            <a:off x="331477" y="1466363"/>
            <a:ext cx="335520" cy="1778040"/>
            <a:chOff x="331477" y="1466363"/>
            <a:chExt cx="335520" cy="177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0" name="Рукописный ввод 29">
                  <a:extLst>
                    <a:ext uri="{FF2B5EF4-FFF2-40B4-BE49-F238E27FC236}">
                      <a16:creationId xmlns:a16="http://schemas.microsoft.com/office/drawing/2014/main" id="{90429915-6D68-AB49-1502-8ACA25A48FE3}"/>
                    </a:ext>
                  </a:extLst>
                </p14:cNvPr>
                <p14:cNvContentPartPr/>
                <p14:nvPr/>
              </p14:nvContentPartPr>
              <p14:xfrm>
                <a:off x="331477" y="1466363"/>
                <a:ext cx="335520" cy="1778040"/>
              </p14:xfrm>
            </p:contentPart>
          </mc:Choice>
          <mc:Fallback xmlns="">
            <p:pic>
              <p:nvPicPr>
                <p:cNvPr id="30" name="Рукописный ввод 29">
                  <a:extLst>
                    <a:ext uri="{FF2B5EF4-FFF2-40B4-BE49-F238E27FC236}">
                      <a16:creationId xmlns:a16="http://schemas.microsoft.com/office/drawing/2014/main" id="{90429915-6D68-AB49-1502-8ACA25A48FE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2477" y="1457723"/>
                  <a:ext cx="353160" cy="179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1" name="Рукописный ввод 30">
                  <a:extLst>
                    <a:ext uri="{FF2B5EF4-FFF2-40B4-BE49-F238E27FC236}">
                      <a16:creationId xmlns:a16="http://schemas.microsoft.com/office/drawing/2014/main" id="{5351F48A-C87D-4B8A-0A4E-7072EBDA6139}"/>
                    </a:ext>
                  </a:extLst>
                </p14:cNvPr>
                <p14:cNvContentPartPr/>
                <p14:nvPr/>
              </p14:nvContentPartPr>
              <p14:xfrm>
                <a:off x="474397" y="2760203"/>
                <a:ext cx="192600" cy="18360"/>
              </p14:xfrm>
            </p:contentPart>
          </mc:Choice>
          <mc:Fallback xmlns="">
            <p:pic>
              <p:nvPicPr>
                <p:cNvPr id="31" name="Рукописный ввод 30">
                  <a:extLst>
                    <a:ext uri="{FF2B5EF4-FFF2-40B4-BE49-F238E27FC236}">
                      <a16:creationId xmlns:a16="http://schemas.microsoft.com/office/drawing/2014/main" id="{5351F48A-C87D-4B8A-0A4E-7072EBDA613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5757" y="2751203"/>
                  <a:ext cx="21024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308EB03C-5C70-9AA6-4BC0-5D6B1A9DF687}"/>
                  </a:ext>
                </a:extLst>
              </p14:cNvPr>
              <p14:cNvContentPartPr/>
              <p14:nvPr/>
            </p14:nvContentPartPr>
            <p14:xfrm>
              <a:off x="500317" y="3235403"/>
              <a:ext cx="201960" cy="572040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308EB03C-5C70-9AA6-4BC0-5D6B1A9DF68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1677" y="3226403"/>
                <a:ext cx="219600" cy="58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523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BB2867CF-3F04-C35D-4A96-90E0B0573C4E}"/>
              </a:ext>
            </a:extLst>
          </p:cNvPr>
          <p:cNvSpPr>
            <a:spLocks/>
          </p:cNvSpPr>
          <p:nvPr/>
        </p:nvSpPr>
        <p:spPr bwMode="auto">
          <a:xfrm>
            <a:off x="611187" y="735375"/>
            <a:ext cx="5982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2000" b="1" spc="188" dirty="0">
                <a:solidFill>
                  <a:schemeClr val="tx2"/>
                </a:solidFill>
                <a:latin typeface="Montserrat Black" pitchFamily="2" charset="77"/>
                <a:ea typeface="Lato Black" charset="0"/>
                <a:cs typeface="Lato Black" charset="0"/>
                <a:sym typeface="Bebas Neue" charset="0"/>
              </a:rPr>
              <a:t>СУЩНОСТЬ ТЕХНОЛОГИИ </a:t>
            </a:r>
            <a:r>
              <a:rPr lang="en-US" sz="2000" b="1" spc="188" dirty="0">
                <a:solidFill>
                  <a:schemeClr val="tx2"/>
                </a:solidFill>
                <a:latin typeface="Montserrat Black" pitchFamily="2" charset="77"/>
                <a:ea typeface="Lato Black" charset="0"/>
                <a:cs typeface="Lato Black" charset="0"/>
                <a:sym typeface="Bebas Neue" charset="0"/>
              </a:rPr>
              <a:t>SAN</a:t>
            </a:r>
            <a:endParaRPr lang="ru-RU" sz="2000" b="1" spc="188" dirty="0">
              <a:solidFill>
                <a:schemeClr val="tx2"/>
              </a:solidFill>
              <a:latin typeface="Montserrat Black" pitchFamily="2" charset="77"/>
              <a:ea typeface="Lato Black" charset="0"/>
              <a:cs typeface="Lato Black" charset="0"/>
              <a:sym typeface="Bebas Neue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74CF64A-4E63-23C7-0570-F62FB8FEDF90}"/>
              </a:ext>
            </a:extLst>
          </p:cNvPr>
          <p:cNvSpPr/>
          <p:nvPr/>
        </p:nvSpPr>
        <p:spPr>
          <a:xfrm>
            <a:off x="4260902" y="1515940"/>
            <a:ext cx="4513821" cy="8145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solidFill>
                  <a:srgbClr val="0230AC"/>
                </a:solidFill>
                <a:latin typeface="Montserrat" panose="00000500000000000000" pitchFamily="2" charset="-52"/>
                <a:ea typeface="Lato" charset="0"/>
                <a:cs typeface="Lato" charset="0"/>
              </a:rPr>
              <a:t>SAN обеспечивает гибкость сети, позволяющую одному серверу или их множеству совместно использовать общую утилиту хранения.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20970D8-F683-4EE3-798A-1BDF2A216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7" y="1260477"/>
            <a:ext cx="3112477" cy="31124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6C1811A2-2321-0897-7A29-45FDF113EA51}"/>
                  </a:ext>
                </a:extLst>
              </p14:cNvPr>
              <p14:cNvContentPartPr/>
              <p14:nvPr/>
            </p14:nvContentPartPr>
            <p14:xfrm>
              <a:off x="1984597" y="2680267"/>
              <a:ext cx="294120" cy="268200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6C1811A2-2321-0897-7A29-45FDF113EA5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75597" y="2671267"/>
                <a:ext cx="31176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B18D8FB0-DFB4-C146-0B22-B715A99D8D59}"/>
                  </a:ext>
                </a:extLst>
              </p14:cNvPr>
              <p14:cNvContentPartPr/>
              <p14:nvPr/>
            </p14:nvContentPartPr>
            <p14:xfrm>
              <a:off x="6197677" y="2073667"/>
              <a:ext cx="1910880" cy="318240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B18D8FB0-DFB4-C146-0B22-B715A99D8D5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89037" y="2064667"/>
                <a:ext cx="192852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1271C013-0F66-21C4-38FD-380D55510386}"/>
                  </a:ext>
                </a:extLst>
              </p14:cNvPr>
              <p14:cNvContentPartPr/>
              <p14:nvPr/>
            </p14:nvContentPartPr>
            <p14:xfrm>
              <a:off x="2221477" y="2320987"/>
              <a:ext cx="4029840" cy="1188720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1271C013-0F66-21C4-38FD-380D5551038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12837" y="2311987"/>
                <a:ext cx="4047480" cy="120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4E63FAD0-1D24-C868-41BE-584A5D9D6D70}"/>
              </a:ext>
            </a:extLst>
          </p:cNvPr>
          <p:cNvGrpSpPr/>
          <p:nvPr/>
        </p:nvGrpSpPr>
        <p:grpSpPr>
          <a:xfrm>
            <a:off x="4918842" y="2807273"/>
            <a:ext cx="2942765" cy="396000"/>
            <a:chOff x="4557074" y="2537173"/>
            <a:chExt cx="2942765" cy="39600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9C7CB78-9117-878D-D15D-05CD23B72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57074" y="2537173"/>
              <a:ext cx="396000" cy="396000"/>
            </a:xfrm>
            <a:prstGeom prst="rect">
              <a:avLst/>
            </a:prstGeom>
          </p:spPr>
        </p:pic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89546962-602A-B5EE-5E0E-17C62902C6D0}"/>
                </a:ext>
              </a:extLst>
            </p:cNvPr>
            <p:cNvSpPr/>
            <p:nvPr/>
          </p:nvSpPr>
          <p:spPr>
            <a:xfrm>
              <a:off x="5158108" y="2607959"/>
              <a:ext cx="2341731" cy="2544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3199"/>
                </a:spcAft>
              </a:pPr>
              <a:r>
                <a:rPr lang="ru-RU" sz="1400" dirty="0">
                  <a:latin typeface="Montserrat" panose="00000500000000000000" pitchFamily="2" charset="-52"/>
                  <a:ea typeface="Lato" charset="0"/>
                  <a:cs typeface="Lato" charset="0"/>
                </a:rPr>
                <a:t>Дисковые накопители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6D54C59B-4530-3EAD-8A0F-94D6B83DC0B6}"/>
              </a:ext>
            </a:extLst>
          </p:cNvPr>
          <p:cNvGrpSpPr/>
          <p:nvPr/>
        </p:nvGrpSpPr>
        <p:grpSpPr>
          <a:xfrm>
            <a:off x="4918842" y="3386428"/>
            <a:ext cx="2942765" cy="396000"/>
            <a:chOff x="4557074" y="3357782"/>
            <a:chExt cx="2942765" cy="396000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50E63EE8-889E-5500-5204-3F3C67B09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57074" y="3357782"/>
              <a:ext cx="396000" cy="396000"/>
            </a:xfrm>
            <a:prstGeom prst="rect">
              <a:avLst/>
            </a:prstGeom>
          </p:spPr>
        </p:pic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5883491C-D743-E66A-A3D4-B22B3D544723}"/>
                </a:ext>
              </a:extLst>
            </p:cNvPr>
            <p:cNvSpPr/>
            <p:nvPr/>
          </p:nvSpPr>
          <p:spPr>
            <a:xfrm>
              <a:off x="5158108" y="3428568"/>
              <a:ext cx="2341731" cy="2544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3199"/>
                </a:spcAft>
              </a:pPr>
              <a:r>
                <a:rPr lang="ru-RU" sz="1400" dirty="0">
                  <a:latin typeface="Montserrat" panose="00000500000000000000" pitchFamily="2" charset="-52"/>
                  <a:ea typeface="Lato" charset="0"/>
                  <a:cs typeface="Lato" charset="0"/>
                </a:rPr>
                <a:t>Ленточные накопители</a:t>
              </a: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8AC6D1E2-2D12-34EA-ECC5-462E2A258E03}"/>
              </a:ext>
            </a:extLst>
          </p:cNvPr>
          <p:cNvGrpSpPr/>
          <p:nvPr/>
        </p:nvGrpSpPr>
        <p:grpSpPr>
          <a:xfrm>
            <a:off x="4918842" y="3965583"/>
            <a:ext cx="2942765" cy="396000"/>
            <a:chOff x="4557074" y="4178390"/>
            <a:chExt cx="2942765" cy="39600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7748FDE-6148-2468-A336-2EF05056B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57074" y="4178390"/>
              <a:ext cx="396000" cy="396000"/>
            </a:xfrm>
            <a:prstGeom prst="rect">
              <a:avLst/>
            </a:prstGeom>
          </p:spPr>
        </p:pic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CFE8FB1F-1F3D-C19C-8621-9325FCE2C08C}"/>
                </a:ext>
              </a:extLst>
            </p:cNvPr>
            <p:cNvSpPr/>
            <p:nvPr/>
          </p:nvSpPr>
          <p:spPr>
            <a:xfrm>
              <a:off x="5158108" y="4249176"/>
              <a:ext cx="2341731" cy="2544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3199"/>
                </a:spcAft>
              </a:pPr>
              <a:r>
                <a:rPr lang="ru-RU" sz="1400" dirty="0">
                  <a:latin typeface="Montserrat" panose="00000500000000000000" pitchFamily="2" charset="-52"/>
                  <a:ea typeface="Lato" charset="0"/>
                  <a:cs typeface="Lato" charset="0"/>
                </a:rPr>
                <a:t>Оптические накопители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79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5EBDF0-DBF2-1D0E-2194-5DAE9D5A8D2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22687" y="1732831"/>
            <a:ext cx="6121312" cy="2882117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-100117" y="4330493"/>
            <a:ext cx="1855498" cy="875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0020" y="1396439"/>
            <a:ext cx="8523960" cy="245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latin typeface="Montserrat" panose="00000500000000000000" pitchFamily="2" charset="-52"/>
                <a:ea typeface="Lato" charset="0"/>
                <a:cs typeface="Lato" charset="0"/>
              </a:rPr>
              <a:t>— это преобладающая архитектура, на которой построено большинство реализаций SAN.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8BC39C9-80A4-284F-BE34-D038571D3525}"/>
              </a:ext>
            </a:extLst>
          </p:cNvPr>
          <p:cNvSpPr>
            <a:spLocks/>
          </p:cNvSpPr>
          <p:nvPr/>
        </p:nvSpPr>
        <p:spPr bwMode="auto">
          <a:xfrm>
            <a:off x="872512" y="833156"/>
            <a:ext cx="739897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3600" b="1" spc="188" dirty="0">
                <a:solidFill>
                  <a:schemeClr val="tx2"/>
                </a:solidFill>
                <a:latin typeface="Montserrat Black" pitchFamily="2" charset="77"/>
                <a:ea typeface="Lato Black" charset="0"/>
                <a:cs typeface="Lato Black" charset="0"/>
                <a:sym typeface="Bebas Neue" charset="0"/>
              </a:rPr>
              <a:t>FIBRE CHANNEL </a:t>
            </a:r>
            <a:endParaRPr lang="ru-RU" sz="3600" b="1" spc="188" dirty="0">
              <a:solidFill>
                <a:schemeClr val="tx2"/>
              </a:solidFill>
              <a:latin typeface="Montserrat Black" pitchFamily="2" charset="77"/>
              <a:ea typeface="Lato Black" charset="0"/>
              <a:cs typeface="Lato Black" charset="0"/>
              <a:sym typeface="Bebas Neue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D26D66-46F7-2ADB-68F9-0079D88BA275}"/>
              </a:ext>
            </a:extLst>
          </p:cNvPr>
          <p:cNvSpPr txBox="1"/>
          <p:nvPr/>
        </p:nvSpPr>
        <p:spPr>
          <a:xfrm>
            <a:off x="543840" y="1961976"/>
            <a:ext cx="2592000" cy="7818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spcAft>
                <a:spcPts val="3199"/>
              </a:spcAft>
              <a:defRPr sz="1050">
                <a:latin typeface="Montserrat" panose="00000500000000000000" pitchFamily="2" charset="-52"/>
                <a:ea typeface="Lato" charset="0"/>
                <a:cs typeface="Lato" charset="0"/>
              </a:defRPr>
            </a:lvl1pPr>
          </a:lstStyle>
          <a:p>
            <a:r>
              <a:rPr lang="ru-RU" sz="1000" dirty="0"/>
              <a:t>Определяет </a:t>
            </a:r>
            <a:r>
              <a:rPr lang="ru-RU" sz="1000" dirty="0">
                <a:solidFill>
                  <a:schemeClr val="accent1"/>
                </a:solidFill>
              </a:rPr>
              <a:t>интерфейсы</a:t>
            </a:r>
            <a:r>
              <a:rPr lang="ru-RU" sz="1000" dirty="0"/>
              <a:t> приложений и </a:t>
            </a:r>
            <a:r>
              <a:rPr lang="ru-RU" sz="1000" dirty="0">
                <a:solidFill>
                  <a:schemeClr val="accent1"/>
                </a:solidFill>
              </a:rPr>
              <a:t>способ сопоставления протоколов </a:t>
            </a:r>
            <a:r>
              <a:rPr lang="ru-RU" sz="1000" dirty="0"/>
              <a:t>верхнего уровня (ULP) с нижними уровнями FC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827BEB-304D-9ECE-E543-0B48DAF84F62}"/>
              </a:ext>
            </a:extLst>
          </p:cNvPr>
          <p:cNvSpPr txBox="1"/>
          <p:nvPr/>
        </p:nvSpPr>
        <p:spPr>
          <a:xfrm>
            <a:off x="543840" y="2925105"/>
            <a:ext cx="2592000" cy="381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spcAft>
                <a:spcPts val="3199"/>
              </a:spcAft>
              <a:defRPr sz="1000">
                <a:latin typeface="Montserrat" panose="00000500000000000000" pitchFamily="2" charset="-52"/>
                <a:ea typeface="Lato" charset="0"/>
                <a:cs typeface="Lato" charset="0"/>
              </a:defRPr>
            </a:lvl1pPr>
          </a:lstStyle>
          <a:p>
            <a:r>
              <a:rPr lang="ru-RU" dirty="0"/>
              <a:t>Обеспечивает адресацию, структуру и организацию </a:t>
            </a:r>
            <a:r>
              <a:rPr lang="ru-RU" dirty="0">
                <a:solidFill>
                  <a:schemeClr val="accent1"/>
                </a:solidFill>
              </a:rPr>
              <a:t>данных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8B541A-5171-0484-F4EA-A778AE61E1EA}"/>
              </a:ext>
            </a:extLst>
          </p:cNvPr>
          <p:cNvSpPr txBox="1"/>
          <p:nvPr/>
        </p:nvSpPr>
        <p:spPr>
          <a:xfrm>
            <a:off x="543840" y="3410669"/>
            <a:ext cx="2592000" cy="5818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spcAft>
                <a:spcPts val="3199"/>
              </a:spcAft>
              <a:defRPr sz="1000">
                <a:latin typeface="Montserrat" panose="00000500000000000000" pitchFamily="2" charset="-52"/>
                <a:ea typeface="Lato" charset="0"/>
                <a:cs typeface="Lato" charset="0"/>
              </a:defRPr>
            </a:lvl1pPr>
          </a:lstStyle>
          <a:p>
            <a:r>
              <a:rPr lang="ru-RU" dirty="0"/>
              <a:t>Определяет, как данные </a:t>
            </a:r>
            <a:r>
              <a:rPr lang="ru-RU" dirty="0">
                <a:solidFill>
                  <a:schemeClr val="accent1"/>
                </a:solidFill>
              </a:rPr>
              <a:t>кодируются</a:t>
            </a:r>
            <a:r>
              <a:rPr lang="ru-RU" dirty="0"/>
              <a:t> перед передачей и </a:t>
            </a:r>
            <a:r>
              <a:rPr lang="ru-RU" dirty="0">
                <a:solidFill>
                  <a:schemeClr val="accent1"/>
                </a:solidFill>
              </a:rPr>
              <a:t>декодируются</a:t>
            </a:r>
            <a:r>
              <a:rPr lang="ru-RU" dirty="0"/>
              <a:t> при получении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A7E2A0-1A31-BF87-1746-0C7510CF8827}"/>
              </a:ext>
            </a:extLst>
          </p:cNvPr>
          <p:cNvSpPr txBox="1"/>
          <p:nvPr/>
        </p:nvSpPr>
        <p:spPr>
          <a:xfrm>
            <a:off x="543840" y="4005756"/>
            <a:ext cx="2592000" cy="381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spcAft>
                <a:spcPts val="3199"/>
              </a:spcAft>
              <a:defRPr sz="1000">
                <a:latin typeface="Montserrat" panose="00000500000000000000" pitchFamily="2" charset="-52"/>
                <a:ea typeface="Lato" charset="0"/>
                <a:cs typeface="Lato" charset="0"/>
              </a:defRPr>
            </a:lvl1pPr>
          </a:lstStyle>
          <a:p>
            <a:r>
              <a:rPr lang="ru-RU" dirty="0"/>
              <a:t>Определяет физический </a:t>
            </a:r>
            <a:r>
              <a:rPr lang="ru-RU" dirty="0">
                <a:solidFill>
                  <a:schemeClr val="accent1"/>
                </a:solidFill>
              </a:rPr>
              <a:t>интерфейс</a:t>
            </a:r>
            <a:r>
              <a:rPr lang="ru-RU" dirty="0"/>
              <a:t>, </a:t>
            </a:r>
            <a:r>
              <a:rPr lang="ru-RU" dirty="0">
                <a:solidFill>
                  <a:schemeClr val="accent1"/>
                </a:solidFill>
              </a:rPr>
              <a:t>среду</a:t>
            </a:r>
            <a:r>
              <a:rPr lang="ru-RU" dirty="0"/>
              <a:t> и </a:t>
            </a:r>
            <a:r>
              <a:rPr lang="ru-RU" dirty="0">
                <a:solidFill>
                  <a:schemeClr val="accent1"/>
                </a:solidFill>
              </a:rPr>
              <a:t>передачу</a:t>
            </a:r>
            <a:r>
              <a:rPr lang="ru-RU" dirty="0"/>
              <a:t> битов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36812A95-0B57-0CD9-FDE8-A7EDE4D883CF}"/>
                  </a:ext>
                </a:extLst>
              </p14:cNvPr>
              <p14:cNvContentPartPr/>
              <p14:nvPr/>
            </p14:nvContentPartPr>
            <p14:xfrm>
              <a:off x="2945720" y="2473107"/>
              <a:ext cx="474840" cy="227520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36812A95-0B57-0CD9-FDE8-A7EDE4D883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37080" y="2464467"/>
                <a:ext cx="4924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54CCC573-A0CA-73B3-DC2A-8894A13EEBB9}"/>
                  </a:ext>
                </a:extLst>
              </p14:cNvPr>
              <p14:cNvContentPartPr/>
              <p14:nvPr/>
            </p14:nvContentPartPr>
            <p14:xfrm>
              <a:off x="2935280" y="3186627"/>
              <a:ext cx="493560" cy="540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54CCC573-A0CA-73B3-DC2A-8894A13EEB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6640" y="3177627"/>
                <a:ext cx="5112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FA03BADB-18CE-BB9D-00D9-2AA6FEE012C5}"/>
                  </a:ext>
                </a:extLst>
              </p14:cNvPr>
              <p14:cNvContentPartPr/>
              <p14:nvPr/>
            </p14:nvContentPartPr>
            <p14:xfrm>
              <a:off x="3200960" y="3707907"/>
              <a:ext cx="210960" cy="360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FA03BADB-18CE-BB9D-00D9-2AA6FEE012C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92320" y="3699267"/>
                <a:ext cx="2286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A2A363D3-88AA-F8F0-D08D-8E950C6EA3FC}"/>
                  </a:ext>
                </a:extLst>
              </p14:cNvPr>
              <p14:cNvContentPartPr/>
              <p14:nvPr/>
            </p14:nvContentPartPr>
            <p14:xfrm>
              <a:off x="3065600" y="4258347"/>
              <a:ext cx="321120" cy="360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A2A363D3-88AA-F8F0-D08D-8E950C6EA3F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56600" y="4249707"/>
                <a:ext cx="33876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2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/>
      <p:bldP spid="14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-100117" y="4330493"/>
            <a:ext cx="1855498" cy="875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Rectangle 8">
            <a:extLst>
              <a:ext uri="{FF2B5EF4-FFF2-40B4-BE49-F238E27FC236}">
                <a16:creationId xmlns:a16="http://schemas.microsoft.com/office/drawing/2014/main" id="{D8BC39C9-80A4-284F-BE34-D038571D3525}"/>
              </a:ext>
            </a:extLst>
          </p:cNvPr>
          <p:cNvSpPr>
            <a:spLocks/>
          </p:cNvSpPr>
          <p:nvPr/>
        </p:nvSpPr>
        <p:spPr bwMode="auto">
          <a:xfrm>
            <a:off x="603692" y="831608"/>
            <a:ext cx="73989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2000" b="1" spc="188" dirty="0">
                <a:solidFill>
                  <a:schemeClr val="tx2"/>
                </a:solidFill>
                <a:latin typeface="Montserrat Black" pitchFamily="2" charset="77"/>
                <a:ea typeface="Lato Black" charset="0"/>
                <a:cs typeface="Lato Black" charset="0"/>
                <a:sym typeface="Bebas Neue" charset="0"/>
              </a:rPr>
              <a:t>SAN</a:t>
            </a:r>
            <a:r>
              <a:rPr lang="ru-RU" sz="2000" b="1" spc="188" dirty="0">
                <a:solidFill>
                  <a:schemeClr val="tx2"/>
                </a:solidFill>
                <a:latin typeface="Montserrat Black" pitchFamily="2" charset="77"/>
                <a:ea typeface="Lato Black" charset="0"/>
                <a:cs typeface="Lato Black" charset="0"/>
                <a:sym typeface="Bebas Neue" charset="0"/>
              </a:rPr>
              <a:t>-ПРОТОКОЛЫ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DA6CB268-B60A-CEFC-063D-39EFF1BC77C0}"/>
              </a:ext>
            </a:extLst>
          </p:cNvPr>
          <p:cNvGrpSpPr/>
          <p:nvPr/>
        </p:nvGrpSpPr>
        <p:grpSpPr>
          <a:xfrm>
            <a:off x="528458" y="1258746"/>
            <a:ext cx="5469883" cy="763410"/>
            <a:chOff x="-1664980" y="1364382"/>
            <a:chExt cx="5469883" cy="763410"/>
          </a:xfrm>
        </p:grpSpPr>
        <p:sp>
          <p:nvSpPr>
            <p:cNvPr id="14" name="TextBox 13"/>
            <p:cNvSpPr txBox="1"/>
            <p:nvPr/>
          </p:nvSpPr>
          <p:spPr>
            <a:xfrm>
              <a:off x="-1664980" y="1364382"/>
              <a:ext cx="36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Montserrat ExtraBold" panose="00000900000000000000" pitchFamily="2" charset="-52"/>
                </a:rPr>
                <a:t>1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-1235097" y="1436274"/>
              <a:ext cx="5040000" cy="252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30000"/>
                </a:lnSpc>
                <a:spcAft>
                  <a:spcPts val="3199"/>
                </a:spcAft>
              </a:pPr>
              <a:r>
                <a:rPr lang="en-US" sz="1200" dirty="0" err="1">
                  <a:latin typeface="Montserrat Medium" panose="00000600000000000000" pitchFamily="2" charset="-52"/>
                  <a:ea typeface="Lato" charset="0"/>
                  <a:cs typeface="Lato" charset="0"/>
                </a:rPr>
                <a:t>Fibre</a:t>
              </a:r>
              <a:r>
                <a:rPr lang="en-US" sz="1200" dirty="0">
                  <a:latin typeface="Montserrat Medium" panose="00000600000000000000" pitchFamily="2" charset="-52"/>
                  <a:ea typeface="Lato" charset="0"/>
                  <a:cs typeface="Lato" charset="0"/>
                </a:rPr>
                <a:t> Channel Protocol (FCP)</a:t>
              </a:r>
              <a:endParaRPr lang="ru-RU" sz="1200" dirty="0">
                <a:latin typeface="Montserrat Medium" panose="00000600000000000000" pitchFamily="2" charset="-52"/>
                <a:ea typeface="Lato" charset="0"/>
                <a:cs typeface="Lato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235098" y="1731792"/>
              <a:ext cx="3600000" cy="396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3199"/>
                </a:spcAft>
              </a:pPr>
              <a:r>
                <a:rPr lang="ru-RU" sz="1000" dirty="0">
                  <a:latin typeface="Montserrat" panose="00000500000000000000" pitchFamily="2" charset="-52"/>
                  <a:ea typeface="Lato" charset="0"/>
                  <a:cs typeface="Lato" charset="0"/>
                </a:rPr>
                <a:t>FCP использует транспортные протоколы </a:t>
              </a:r>
              <a:r>
                <a:rPr lang="ru-RU" sz="1000" dirty="0">
                  <a:solidFill>
                    <a:srgbClr val="FF0000"/>
                  </a:solidFill>
                  <a:latin typeface="Montserrat" panose="00000500000000000000" pitchFamily="2" charset="-52"/>
                  <a:ea typeface="Lato" charset="0"/>
                  <a:cs typeface="Lato" charset="0"/>
                </a:rPr>
                <a:t>Fibre Channel</a:t>
              </a:r>
              <a:r>
                <a:rPr lang="ru-RU" sz="1000" dirty="0">
                  <a:latin typeface="Montserrat" panose="00000500000000000000" pitchFamily="2" charset="-52"/>
                  <a:ea typeface="Lato" charset="0"/>
                  <a:cs typeface="Lato" charset="0"/>
                </a:rPr>
                <a:t> со встроенными командами SCSI.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90D41A5-3DC7-2E58-6F35-50091F2428EF}"/>
              </a:ext>
            </a:extLst>
          </p:cNvPr>
          <p:cNvGrpSpPr/>
          <p:nvPr/>
        </p:nvGrpSpPr>
        <p:grpSpPr>
          <a:xfrm>
            <a:off x="528458" y="2065427"/>
            <a:ext cx="5469883" cy="763410"/>
            <a:chOff x="-1664980" y="2670507"/>
            <a:chExt cx="5469883" cy="763410"/>
          </a:xfrm>
        </p:grpSpPr>
        <p:sp>
          <p:nvSpPr>
            <p:cNvPr id="19" name="TextBox 18"/>
            <p:cNvSpPr txBox="1"/>
            <p:nvPr/>
          </p:nvSpPr>
          <p:spPr>
            <a:xfrm>
              <a:off x="-1664980" y="2670507"/>
              <a:ext cx="36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Montserrat ExtraBold" panose="00000900000000000000" pitchFamily="2" charset="-52"/>
                </a:rPr>
                <a:t>2</a:t>
              </a:r>
              <a:endParaRPr lang="ru-RU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Montserrat ExtraBold" panose="00000900000000000000" pitchFamily="2" charset="-52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-1235097" y="2742399"/>
              <a:ext cx="5040000" cy="252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30000"/>
                </a:lnSpc>
                <a:spcAft>
                  <a:spcPts val="3199"/>
                </a:spcAft>
              </a:pPr>
              <a:r>
                <a:rPr lang="en-US" sz="1200" dirty="0">
                  <a:latin typeface="Montserrat Medium" panose="00000600000000000000" pitchFamily="2" charset="-52"/>
                  <a:ea typeface="Lato" charset="0"/>
                  <a:cs typeface="Lato" charset="0"/>
                </a:rPr>
                <a:t>Internet Small Computer System Interface (iSCSI)</a:t>
              </a:r>
              <a:endParaRPr lang="ru-RU" sz="1200" dirty="0">
                <a:latin typeface="Montserrat Medium" panose="00000600000000000000" pitchFamily="2" charset="-52"/>
                <a:ea typeface="Lato" charset="0"/>
                <a:cs typeface="Lato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-1235098" y="3037917"/>
              <a:ext cx="3600000" cy="396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3199"/>
                </a:spcAft>
              </a:pPr>
              <a:r>
                <a:rPr lang="ru-RU" sz="1000" dirty="0">
                  <a:latin typeface="Montserrat" panose="00000500000000000000" pitchFamily="2" charset="-52"/>
                  <a:ea typeface="Lato" charset="0"/>
                  <a:cs typeface="Lato" charset="0"/>
                </a:rPr>
                <a:t>Инкапсулирует команды </a:t>
              </a:r>
              <a:r>
                <a:rPr lang="ru-RU" sz="1000" dirty="0">
                  <a:solidFill>
                    <a:srgbClr val="FF0000"/>
                  </a:solidFill>
                  <a:latin typeface="Montserrat" panose="00000500000000000000" pitchFamily="2" charset="-52"/>
                  <a:ea typeface="Lato" charset="0"/>
                  <a:cs typeface="Lato" charset="0"/>
                </a:rPr>
                <a:t>SCSI</a:t>
              </a:r>
              <a:r>
                <a:rPr lang="ru-RU" sz="1000" dirty="0">
                  <a:latin typeface="Montserrat" panose="00000500000000000000" pitchFamily="2" charset="-52"/>
                  <a:ea typeface="Lato" charset="0"/>
                  <a:cs typeface="Lato" charset="0"/>
                </a:rPr>
                <a:t> в кадр Ethernet, а затем использует сеть </a:t>
              </a:r>
              <a:r>
                <a:rPr lang="ru-RU" sz="1000" dirty="0">
                  <a:solidFill>
                    <a:srgbClr val="FF0000"/>
                  </a:solidFill>
                  <a:latin typeface="Montserrat" panose="00000500000000000000" pitchFamily="2" charset="-52"/>
                  <a:ea typeface="Lato" charset="0"/>
                  <a:cs typeface="Lato" charset="0"/>
                </a:rPr>
                <a:t>IP Ethernet </a:t>
              </a:r>
              <a:r>
                <a:rPr lang="ru-RU" sz="1000" dirty="0">
                  <a:latin typeface="Montserrat" panose="00000500000000000000" pitchFamily="2" charset="-52"/>
                  <a:ea typeface="Lato" charset="0"/>
                  <a:cs typeface="Lato" charset="0"/>
                </a:rPr>
                <a:t>для передачи.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3072E23B-D932-A385-C77C-D520C7B3D623}"/>
              </a:ext>
            </a:extLst>
          </p:cNvPr>
          <p:cNvGrpSpPr/>
          <p:nvPr/>
        </p:nvGrpSpPr>
        <p:grpSpPr>
          <a:xfrm>
            <a:off x="528458" y="2872108"/>
            <a:ext cx="5469883" cy="949235"/>
            <a:chOff x="-1664980" y="3789166"/>
            <a:chExt cx="5469883" cy="949235"/>
          </a:xfrm>
        </p:grpSpPr>
        <p:sp>
          <p:nvSpPr>
            <p:cNvPr id="27" name="TextBox 26"/>
            <p:cNvSpPr txBox="1"/>
            <p:nvPr/>
          </p:nvSpPr>
          <p:spPr>
            <a:xfrm>
              <a:off x="-1664980" y="3789166"/>
              <a:ext cx="36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Montserrat ExtraBold" panose="00000900000000000000" pitchFamily="2" charset="-52"/>
                </a:rPr>
                <a:t>3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-1235097" y="3861058"/>
              <a:ext cx="5040000" cy="252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30000"/>
                </a:lnSpc>
                <a:spcAft>
                  <a:spcPts val="3199"/>
                </a:spcAft>
              </a:pPr>
              <a:r>
                <a:rPr lang="en-US" sz="1200" dirty="0" err="1">
                  <a:latin typeface="Montserrat Medium" panose="00000600000000000000" pitchFamily="2" charset="-52"/>
                  <a:ea typeface="Lato" charset="0"/>
                  <a:cs typeface="Lato" charset="0"/>
                </a:rPr>
                <a:t>Fibre</a:t>
              </a:r>
              <a:r>
                <a:rPr lang="en-US" sz="1200" dirty="0">
                  <a:latin typeface="Montserrat Medium" panose="00000600000000000000" pitchFamily="2" charset="-52"/>
                  <a:ea typeface="Lato" charset="0"/>
                  <a:cs typeface="Lato" charset="0"/>
                </a:rPr>
                <a:t> Channel over Ethernet (</a:t>
              </a:r>
              <a:r>
                <a:rPr lang="en-US" sz="1200" dirty="0" err="1">
                  <a:latin typeface="Montserrat Medium" panose="00000600000000000000" pitchFamily="2" charset="-52"/>
                  <a:ea typeface="Lato" charset="0"/>
                  <a:cs typeface="Lato" charset="0"/>
                </a:rPr>
                <a:t>FCoE</a:t>
              </a:r>
              <a:r>
                <a:rPr lang="en-US" sz="1200" dirty="0">
                  <a:latin typeface="Montserrat Medium" panose="00000600000000000000" pitchFamily="2" charset="-52"/>
                  <a:ea typeface="Lato" charset="0"/>
                  <a:cs typeface="Lato" charset="0"/>
                </a:rPr>
                <a:t>)</a:t>
              </a:r>
              <a:endParaRPr lang="ru-RU" sz="1200" dirty="0">
                <a:latin typeface="Montserrat Medium" panose="00000600000000000000" pitchFamily="2" charset="-52"/>
                <a:ea typeface="Lato" charset="0"/>
                <a:cs typeface="Lato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-1235097" y="4156575"/>
              <a:ext cx="3600000" cy="581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3199"/>
                </a:spcAft>
              </a:pPr>
              <a:r>
                <a:rPr lang="ru-RU" sz="1000" dirty="0">
                  <a:latin typeface="Montserrat" panose="00000500000000000000" pitchFamily="2" charset="-52"/>
                  <a:ea typeface="Lato" charset="0"/>
                  <a:cs typeface="Lato" charset="0"/>
                </a:rPr>
                <a:t>Он похож на </a:t>
              </a:r>
              <a:r>
                <a:rPr lang="ru-RU" sz="1000" dirty="0" err="1">
                  <a:latin typeface="Montserrat" panose="00000500000000000000" pitchFamily="2" charset="-52"/>
                  <a:ea typeface="Lato" charset="0"/>
                  <a:cs typeface="Lato" charset="0"/>
                </a:rPr>
                <a:t>iSCSI</a:t>
              </a:r>
              <a:r>
                <a:rPr lang="ru-RU" sz="1000" dirty="0">
                  <a:latin typeface="Montserrat" panose="00000500000000000000" pitchFamily="2" charset="-52"/>
                  <a:ea typeface="Lato" charset="0"/>
                  <a:cs typeface="Lato" charset="0"/>
                </a:rPr>
                <a:t>, поскольку </a:t>
              </a:r>
              <a:r>
                <a:rPr lang="ru-RU" sz="1000" dirty="0">
                  <a:solidFill>
                    <a:srgbClr val="FF0000"/>
                  </a:solidFill>
                  <a:latin typeface="Montserrat" panose="00000500000000000000" pitchFamily="2" charset="-52"/>
                  <a:ea typeface="Lato" charset="0"/>
                  <a:cs typeface="Lato" charset="0"/>
                </a:rPr>
                <a:t>инкапсулирует</a:t>
              </a:r>
              <a:r>
                <a:rPr lang="ru-RU" sz="1000" dirty="0">
                  <a:latin typeface="Montserrat" panose="00000500000000000000" pitchFamily="2" charset="-52"/>
                  <a:ea typeface="Lato" charset="0"/>
                  <a:cs typeface="Lato" charset="0"/>
                </a:rPr>
                <a:t> кадр FC в дейтаграмму Ethernet. Затем, как и </a:t>
              </a:r>
              <a:r>
                <a:rPr lang="ru-RU" sz="1000" dirty="0" err="1">
                  <a:latin typeface="Montserrat" panose="00000500000000000000" pitchFamily="2" charset="-52"/>
                  <a:ea typeface="Lato" charset="0"/>
                  <a:cs typeface="Lato" charset="0"/>
                </a:rPr>
                <a:t>iSCSI</a:t>
              </a:r>
              <a:r>
                <a:rPr lang="ru-RU" sz="1000" dirty="0">
                  <a:latin typeface="Montserrat" panose="00000500000000000000" pitchFamily="2" charset="-52"/>
                  <a:ea typeface="Lato" charset="0"/>
                  <a:cs typeface="Lato" charset="0"/>
                </a:rPr>
                <a:t>, он использует сеть IP Ethernet для транспорта.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01F03F3C-289B-A98E-1BEE-F7F782D9F011}"/>
              </a:ext>
            </a:extLst>
          </p:cNvPr>
          <p:cNvGrpSpPr/>
          <p:nvPr/>
        </p:nvGrpSpPr>
        <p:grpSpPr>
          <a:xfrm>
            <a:off x="528458" y="3858788"/>
            <a:ext cx="5469883" cy="949236"/>
            <a:chOff x="-1664980" y="4675207"/>
            <a:chExt cx="5469883" cy="949236"/>
          </a:xfrm>
        </p:grpSpPr>
        <p:sp>
          <p:nvSpPr>
            <p:cNvPr id="33" name="TextBox 32"/>
            <p:cNvSpPr txBox="1"/>
            <p:nvPr/>
          </p:nvSpPr>
          <p:spPr>
            <a:xfrm>
              <a:off x="-1664980" y="4675207"/>
              <a:ext cx="36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Montserrat ExtraBold" panose="00000900000000000000" pitchFamily="2" charset="-52"/>
                </a:rPr>
                <a:t>4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-1235097" y="4747099"/>
              <a:ext cx="5040000" cy="252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30000"/>
                </a:lnSpc>
                <a:spcAft>
                  <a:spcPts val="3199"/>
                </a:spcAft>
              </a:pPr>
              <a:r>
                <a:rPr lang="en-US" sz="1200" dirty="0">
                  <a:latin typeface="Montserrat Medium" panose="00000600000000000000" pitchFamily="2" charset="-52"/>
                  <a:ea typeface="Lato" charset="0"/>
                  <a:cs typeface="Lato" charset="0"/>
                </a:rPr>
                <a:t>Non-Volatile Memory Express over </a:t>
              </a:r>
              <a:r>
                <a:rPr lang="en-US" sz="1200" dirty="0" err="1">
                  <a:latin typeface="Montserrat Medium" panose="00000600000000000000" pitchFamily="2" charset="-52"/>
                  <a:ea typeface="Lato" charset="0"/>
                  <a:cs typeface="Lato" charset="0"/>
                </a:rPr>
                <a:t>Fibre</a:t>
              </a:r>
              <a:r>
                <a:rPr lang="en-US" sz="1200" dirty="0">
                  <a:latin typeface="Montserrat Medium" panose="00000600000000000000" pitchFamily="2" charset="-52"/>
                  <a:ea typeface="Lato" charset="0"/>
                  <a:cs typeface="Lato" charset="0"/>
                </a:rPr>
                <a:t> Channel (FC-</a:t>
              </a:r>
              <a:r>
                <a:rPr lang="en-US" sz="1200" dirty="0" err="1">
                  <a:latin typeface="Montserrat Medium" panose="00000600000000000000" pitchFamily="2" charset="-52"/>
                  <a:ea typeface="Lato" charset="0"/>
                  <a:cs typeface="Lato" charset="0"/>
                </a:rPr>
                <a:t>NVMe</a:t>
              </a:r>
              <a:r>
                <a:rPr lang="en-US" sz="1200" dirty="0">
                  <a:latin typeface="Montserrat Medium" panose="00000600000000000000" pitchFamily="2" charset="-52"/>
                  <a:ea typeface="Lato" charset="0"/>
                  <a:cs typeface="Lato" charset="0"/>
                </a:rPr>
                <a:t>)</a:t>
              </a:r>
              <a:endParaRPr lang="ru-RU" sz="1200" dirty="0">
                <a:latin typeface="Montserrat Medium" panose="00000600000000000000" pitchFamily="2" charset="-52"/>
                <a:ea typeface="Lato" charset="0"/>
                <a:cs typeface="Lato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-1235099" y="5042617"/>
              <a:ext cx="3888000" cy="581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3199"/>
                </a:spcAft>
              </a:pPr>
              <a:r>
                <a:rPr lang="ru-RU" sz="1000" dirty="0">
                  <a:latin typeface="Montserrat" panose="00000500000000000000" pitchFamily="2" charset="-52"/>
                  <a:ea typeface="Lato" charset="0"/>
                  <a:cs typeface="Lato" charset="0"/>
                </a:rPr>
                <a:t>Поддерживает десятки тысяч параллельных очередей, каждая из которых способна поддерживать десятки тысяч </a:t>
              </a:r>
              <a:r>
                <a:rPr lang="ru-RU" sz="1000" dirty="0">
                  <a:solidFill>
                    <a:srgbClr val="FF0000"/>
                  </a:solidFill>
                  <a:latin typeface="Montserrat" panose="00000500000000000000" pitchFamily="2" charset="-52"/>
                  <a:ea typeface="Lato" charset="0"/>
                  <a:cs typeface="Lato" charset="0"/>
                </a:rPr>
                <a:t>одновременных</a:t>
              </a:r>
              <a:r>
                <a:rPr lang="ru-RU" sz="1000" dirty="0">
                  <a:latin typeface="Montserrat" panose="00000500000000000000" pitchFamily="2" charset="-52"/>
                  <a:ea typeface="Lato" charset="0"/>
                  <a:cs typeface="Lato" charset="0"/>
                </a:rPr>
                <a:t> команд.</a:t>
              </a:r>
            </a:p>
          </p:txBody>
        </p:sp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EC05F4B-3423-597A-5EE9-149F5063D0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2423" r="16667" b="2423"/>
          <a:stretch/>
        </p:blipFill>
        <p:spPr>
          <a:xfrm>
            <a:off x="7323854" y="960820"/>
            <a:ext cx="1469608" cy="139490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46CE1BB-A5E3-E2CD-EDE1-9B1C23332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845" y="2568468"/>
            <a:ext cx="1366921" cy="122919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D747F47-AF7D-0F48-CBA7-783A8F3AE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004" y="2796082"/>
            <a:ext cx="1913458" cy="100157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E86170E-4B69-D41D-C7D8-FAA756CDE4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2845" y="960820"/>
            <a:ext cx="1942655" cy="140690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C3252480-AEA3-21E3-6DC5-C721150D9152}"/>
              </a:ext>
            </a:extLst>
          </p:cNvPr>
          <p:cNvSpPr txBox="1"/>
          <p:nvPr/>
        </p:nvSpPr>
        <p:spPr>
          <a:xfrm>
            <a:off x="6353061" y="939228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Montserrat ExtraBold" panose="00000900000000000000" pitchFamily="2" charset="-52"/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1EBED78-E957-5B42-C055-9270ACD99ACA}"/>
              </a:ext>
            </a:extLst>
          </p:cNvPr>
          <p:cNvSpPr txBox="1"/>
          <p:nvPr/>
        </p:nvSpPr>
        <p:spPr>
          <a:xfrm>
            <a:off x="7894392" y="1378221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Montserrat ExtraBold" panose="00000900000000000000" pitchFamily="2" charset="-52"/>
              </a:rPr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8843FC6-819C-72CA-528E-87C5A5FB7D2B}"/>
              </a:ext>
            </a:extLst>
          </p:cNvPr>
          <p:cNvSpPr txBox="1"/>
          <p:nvPr/>
        </p:nvSpPr>
        <p:spPr>
          <a:xfrm>
            <a:off x="5708224" y="2588647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Montserrat ExtraBold" panose="00000900000000000000" pitchFamily="2" charset="-52"/>
              </a:rPr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3B11506-4A96-EFDC-CCD1-D595D7479411}"/>
              </a:ext>
            </a:extLst>
          </p:cNvPr>
          <p:cNvSpPr txBox="1"/>
          <p:nvPr/>
        </p:nvSpPr>
        <p:spPr>
          <a:xfrm>
            <a:off x="7642669" y="2502776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Montserrat ExtraBold" panose="00000900000000000000" pitchFamily="2" charset="-52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117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59477158-6359-8F04-4EA8-8C97514FEECB}"/>
              </a:ext>
            </a:extLst>
          </p:cNvPr>
          <p:cNvSpPr>
            <a:spLocks/>
          </p:cNvSpPr>
          <p:nvPr/>
        </p:nvSpPr>
        <p:spPr bwMode="auto">
          <a:xfrm>
            <a:off x="611187" y="735375"/>
            <a:ext cx="5982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2000" b="1" spc="188" dirty="0">
                <a:solidFill>
                  <a:schemeClr val="tx2"/>
                </a:solidFill>
                <a:latin typeface="Montserrat Black" pitchFamily="2" charset="77"/>
                <a:ea typeface="Lato Black" charset="0"/>
                <a:cs typeface="Lato Black" charset="0"/>
                <a:sym typeface="Bebas Neue" charset="0"/>
              </a:rPr>
              <a:t>ТИПЫ ПЕРЕДАЧИ ДАННЫХ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187" y="1189087"/>
            <a:ext cx="36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DDE6FF"/>
                </a:solidFill>
                <a:latin typeface="Montserrat ExtraBold" panose="00000900000000000000" pitchFamily="2" charset="-52"/>
              </a:rPr>
              <a:t>1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68304B1-F0CF-2788-5CED-F975F34DAC6E}"/>
              </a:ext>
            </a:extLst>
          </p:cNvPr>
          <p:cNvGrpSpPr/>
          <p:nvPr/>
        </p:nvGrpSpPr>
        <p:grpSpPr>
          <a:xfrm>
            <a:off x="756364" y="1503866"/>
            <a:ext cx="4572000" cy="693881"/>
            <a:chOff x="904395" y="1482488"/>
            <a:chExt cx="4572000" cy="69388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904395" y="1482488"/>
              <a:ext cx="3327214" cy="2544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3199"/>
                </a:spcAft>
              </a:pPr>
              <a:r>
                <a:rPr lang="ru-RU" sz="1400" dirty="0">
                  <a:solidFill>
                    <a:schemeClr val="accent1"/>
                  </a:solidFill>
                  <a:latin typeface="Montserrat Medium" panose="00000600000000000000" pitchFamily="2" charset="-52"/>
                  <a:ea typeface="Lato" charset="0"/>
                  <a:cs typeface="Lato" charset="0"/>
                </a:rPr>
                <a:t>От сервера к хранилищу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BAF9E0-7338-C488-C3C4-00F2CAFA8D1A}"/>
                </a:ext>
              </a:extLst>
            </p:cNvPr>
            <p:cNvSpPr txBox="1"/>
            <p:nvPr/>
          </p:nvSpPr>
          <p:spPr>
            <a:xfrm>
              <a:off x="904395" y="1775490"/>
              <a:ext cx="4572000" cy="4008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spcAft>
                  <a:spcPts val="3199"/>
                </a:spcAft>
                <a:defRPr sz="1050">
                  <a:latin typeface="Montserrat" panose="00000500000000000000" pitchFamily="2" charset="-52"/>
                  <a:ea typeface="Lato" charset="0"/>
                  <a:cs typeface="Lato" charset="0"/>
                </a:defRPr>
              </a:lvl1pPr>
            </a:lstStyle>
            <a:p>
              <a:r>
                <a:rPr lang="ru-RU" dirty="0"/>
                <a:t>К одному и тому же устройству хранения можно обращаться последовательно или одновременно с нескольких серверов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71187" y="2143815"/>
            <a:ext cx="36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DDE6FF"/>
                </a:solidFill>
                <a:latin typeface="Montserrat ExtraBold" panose="00000900000000000000" pitchFamily="2" charset="-52"/>
              </a:rPr>
              <a:t>2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FCA232B-6E26-D8D4-69DC-E803DBCFEDD1}"/>
              </a:ext>
            </a:extLst>
          </p:cNvPr>
          <p:cNvGrpSpPr/>
          <p:nvPr/>
        </p:nvGrpSpPr>
        <p:grpSpPr>
          <a:xfrm>
            <a:off x="1116364" y="2458594"/>
            <a:ext cx="4572000" cy="693881"/>
            <a:chOff x="904395" y="1482488"/>
            <a:chExt cx="4572000" cy="693881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F3BA09B4-E97A-7531-D55A-1F59ADFAB8D7}"/>
                </a:ext>
              </a:extLst>
            </p:cNvPr>
            <p:cNvSpPr/>
            <p:nvPr/>
          </p:nvSpPr>
          <p:spPr>
            <a:xfrm>
              <a:off x="904395" y="1482488"/>
              <a:ext cx="3327214" cy="2544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3199"/>
                </a:spcAft>
              </a:pPr>
              <a:r>
                <a:rPr lang="ru-RU" sz="1400" dirty="0">
                  <a:solidFill>
                    <a:schemeClr val="accent1"/>
                  </a:solidFill>
                  <a:latin typeface="Montserrat Medium" panose="00000600000000000000" pitchFamily="2" charset="-52"/>
                  <a:ea typeface="Lato" charset="0"/>
                  <a:cs typeface="Lato" charset="0"/>
                </a:rPr>
                <a:t>От сервера к серверу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1AB45D-898B-D09D-8D87-15EDE7B1CEA6}"/>
                </a:ext>
              </a:extLst>
            </p:cNvPr>
            <p:cNvSpPr txBox="1"/>
            <p:nvPr/>
          </p:nvSpPr>
          <p:spPr>
            <a:xfrm>
              <a:off x="904395" y="1775490"/>
              <a:ext cx="4572000" cy="4008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spcAft>
                  <a:spcPts val="3199"/>
                </a:spcAft>
                <a:defRPr sz="1050">
                  <a:latin typeface="Montserrat" panose="00000500000000000000" pitchFamily="2" charset="-52"/>
                  <a:ea typeface="Lato" charset="0"/>
                  <a:cs typeface="Lato" charset="0"/>
                </a:defRPr>
              </a:lvl1pPr>
            </a:lstStyle>
            <a:p>
              <a:r>
                <a:rPr lang="ru-RU" dirty="0"/>
                <a:t>Для высокоскоростной связи с большими объемами данных между серверами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373765" y="3098543"/>
            <a:ext cx="36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DDE6FF"/>
                </a:solidFill>
                <a:latin typeface="Montserrat ExtraBold" panose="00000900000000000000" pitchFamily="2" charset="-52"/>
              </a:rPr>
              <a:t>3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46B3F0-0E3C-D050-E92C-386614E8FE78}"/>
              </a:ext>
            </a:extLst>
          </p:cNvPr>
          <p:cNvGrpSpPr/>
          <p:nvPr/>
        </p:nvGrpSpPr>
        <p:grpSpPr>
          <a:xfrm>
            <a:off x="1518942" y="3413322"/>
            <a:ext cx="4572000" cy="693881"/>
            <a:chOff x="904395" y="1482488"/>
            <a:chExt cx="4572000" cy="693881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D34A7DE-C13C-056D-926D-1B63317E13B3}"/>
                </a:ext>
              </a:extLst>
            </p:cNvPr>
            <p:cNvSpPr/>
            <p:nvPr/>
          </p:nvSpPr>
          <p:spPr>
            <a:xfrm>
              <a:off x="904395" y="1482488"/>
              <a:ext cx="3327214" cy="2544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3199"/>
                </a:spcAft>
              </a:pPr>
              <a:r>
                <a:rPr lang="ru-RU" sz="1400" dirty="0">
                  <a:solidFill>
                    <a:schemeClr val="accent1"/>
                  </a:solidFill>
                  <a:latin typeface="Montserrat Medium" panose="00000600000000000000" pitchFamily="2" charset="-52"/>
                  <a:ea typeface="Lato" charset="0"/>
                  <a:cs typeface="Lato" charset="0"/>
                </a:rPr>
                <a:t>От хранилища к хранилищу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682D892-324F-0574-C1DB-2AAF008711FD}"/>
                </a:ext>
              </a:extLst>
            </p:cNvPr>
            <p:cNvSpPr txBox="1"/>
            <p:nvPr/>
          </p:nvSpPr>
          <p:spPr>
            <a:xfrm>
              <a:off x="904395" y="1775490"/>
              <a:ext cx="4572000" cy="4008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spcAft>
                  <a:spcPts val="3199"/>
                </a:spcAft>
                <a:defRPr sz="1050">
                  <a:latin typeface="Montserrat" panose="00000500000000000000" pitchFamily="2" charset="-52"/>
                  <a:ea typeface="Lato" charset="0"/>
                  <a:cs typeface="Lato" charset="0"/>
                </a:defRPr>
              </a:lvl1pPr>
            </a:lstStyle>
            <a:p>
              <a:r>
                <a:rPr lang="ru-RU" dirty="0"/>
                <a:t>Возможность перемещения внешних данных позволяет перемещать данные без вмешательства сервера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5F13A9D9-34AC-B0D3-EE57-F6BEC40676EA}"/>
              </a:ext>
            </a:extLst>
          </p:cNvPr>
          <p:cNvGrpSpPr/>
          <p:nvPr/>
        </p:nvGrpSpPr>
        <p:grpSpPr>
          <a:xfrm>
            <a:off x="5370942" y="1561142"/>
            <a:ext cx="2390539" cy="720000"/>
            <a:chOff x="5994243" y="1654738"/>
            <a:chExt cx="2390539" cy="720000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A6CB2603-76B6-35CB-59B6-F2361BD6A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4243" y="1654738"/>
              <a:ext cx="720000" cy="72000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F66993E2-CBAE-6643-A93C-91FC87F72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64782" y="1654738"/>
              <a:ext cx="720000" cy="720000"/>
            </a:xfrm>
            <a:prstGeom prst="rect">
              <a:avLst/>
            </a:prstGeom>
          </p:spPr>
        </p:pic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ABD09F4D-66E9-DC0D-4EBC-68DC74227987}"/>
                </a:ext>
              </a:extLst>
            </p:cNvPr>
            <p:cNvCxnSpPr>
              <a:cxnSpLocks/>
            </p:cNvCxnSpPr>
            <p:nvPr/>
          </p:nvCxnSpPr>
          <p:spPr>
            <a:xfrm>
              <a:off x="6775512" y="2014738"/>
              <a:ext cx="828000" cy="0"/>
            </a:xfrm>
            <a:prstGeom prst="line">
              <a:avLst/>
            </a:prstGeom>
            <a:ln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ED3BF432-A934-F0D9-DC39-8B25311996A5}"/>
              </a:ext>
            </a:extLst>
          </p:cNvPr>
          <p:cNvGrpSpPr/>
          <p:nvPr/>
        </p:nvGrpSpPr>
        <p:grpSpPr>
          <a:xfrm>
            <a:off x="5846212" y="2515870"/>
            <a:ext cx="2390539" cy="720000"/>
            <a:chOff x="5994243" y="2626324"/>
            <a:chExt cx="2390539" cy="720000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306D2D79-82CD-6B3D-1D5D-31D6D2F89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4243" y="2626324"/>
              <a:ext cx="720000" cy="720000"/>
            </a:xfrm>
            <a:prstGeom prst="rect">
              <a:avLst/>
            </a:prstGeom>
          </p:spPr>
        </p:pic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14E1CD66-339B-2175-3AA5-3ED935E0B6FF}"/>
                </a:ext>
              </a:extLst>
            </p:cNvPr>
            <p:cNvCxnSpPr>
              <a:cxnSpLocks/>
            </p:cNvCxnSpPr>
            <p:nvPr/>
          </p:nvCxnSpPr>
          <p:spPr>
            <a:xfrm>
              <a:off x="6775512" y="2986324"/>
              <a:ext cx="828000" cy="0"/>
            </a:xfrm>
            <a:prstGeom prst="line">
              <a:avLst/>
            </a:prstGeom>
            <a:ln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9AFCC803-9F56-E98A-B98E-0721CFC85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4782" y="2626324"/>
              <a:ext cx="720000" cy="720000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5702542B-BD1B-5D1D-A28A-C4985E35728F}"/>
              </a:ext>
            </a:extLst>
          </p:cNvPr>
          <p:cNvGrpSpPr/>
          <p:nvPr/>
        </p:nvGrpSpPr>
        <p:grpSpPr>
          <a:xfrm>
            <a:off x="6311683" y="3470598"/>
            <a:ext cx="2390539" cy="720000"/>
            <a:chOff x="5994243" y="3597910"/>
            <a:chExt cx="2390539" cy="720000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395CFB16-9A14-45E3-5EFA-481EF568E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64782" y="3597910"/>
              <a:ext cx="720000" cy="720000"/>
            </a:xfrm>
            <a:prstGeom prst="rect">
              <a:avLst/>
            </a:prstGeom>
          </p:spPr>
        </p:pic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80F7BDA0-7F19-5D6A-2BC8-F70B705DFA64}"/>
                </a:ext>
              </a:extLst>
            </p:cNvPr>
            <p:cNvCxnSpPr>
              <a:cxnSpLocks/>
            </p:cNvCxnSpPr>
            <p:nvPr/>
          </p:nvCxnSpPr>
          <p:spPr>
            <a:xfrm>
              <a:off x="6775512" y="3957910"/>
              <a:ext cx="828000" cy="0"/>
            </a:xfrm>
            <a:prstGeom prst="line">
              <a:avLst/>
            </a:prstGeom>
            <a:ln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76A7D40D-E8B1-7714-6C0F-3F993179F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4243" y="3597910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910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ED2357F-2167-92DA-EE2B-1F65B2E75D3F}"/>
              </a:ext>
            </a:extLst>
          </p:cNvPr>
          <p:cNvSpPr/>
          <p:nvPr/>
        </p:nvSpPr>
        <p:spPr>
          <a:xfrm>
            <a:off x="-100117" y="4330493"/>
            <a:ext cx="1855498" cy="875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9477158-6359-8F04-4EA8-8C97514FEECB}"/>
              </a:ext>
            </a:extLst>
          </p:cNvPr>
          <p:cNvSpPr>
            <a:spLocks/>
          </p:cNvSpPr>
          <p:nvPr/>
        </p:nvSpPr>
        <p:spPr bwMode="auto">
          <a:xfrm>
            <a:off x="611187" y="735375"/>
            <a:ext cx="5982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2000" b="1" spc="188" dirty="0">
                <a:solidFill>
                  <a:schemeClr val="tx2"/>
                </a:solidFill>
                <a:latin typeface="Montserrat Black" pitchFamily="2" charset="77"/>
                <a:ea typeface="Lato Black" charset="0"/>
                <a:cs typeface="Lato Black" charset="0"/>
                <a:sym typeface="Bebas Neue" charset="0"/>
              </a:rPr>
              <a:t>SAN-</a:t>
            </a:r>
            <a:r>
              <a:rPr lang="ru-RU" sz="2000" b="1" spc="188" dirty="0">
                <a:solidFill>
                  <a:schemeClr val="tx2"/>
                </a:solidFill>
                <a:latin typeface="Montserrat Black" pitchFamily="2" charset="77"/>
                <a:ea typeface="Lato Black" charset="0"/>
                <a:cs typeface="Lato Black" charset="0"/>
                <a:sym typeface="Bebas Neue" charset="0"/>
              </a:rPr>
              <a:t>ТОПОЛОГИИ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96D18E1C-B675-2120-DE4D-F9D7840C4E54}"/>
              </a:ext>
            </a:extLst>
          </p:cNvPr>
          <p:cNvGrpSpPr/>
          <p:nvPr/>
        </p:nvGrpSpPr>
        <p:grpSpPr>
          <a:xfrm>
            <a:off x="2209914" y="1277365"/>
            <a:ext cx="1519084" cy="1519983"/>
            <a:chOff x="2893320" y="1190113"/>
            <a:chExt cx="1519084" cy="151998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488859C-B514-BCAC-E8C5-5706A2749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795" y="1190113"/>
              <a:ext cx="1235029" cy="1184373"/>
            </a:xfrm>
            <a:prstGeom prst="rect">
              <a:avLst/>
            </a:prstGeom>
          </p:spPr>
        </p:pic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78484F52-28C1-79B3-44E8-6DC9AF7CA030}"/>
                </a:ext>
              </a:extLst>
            </p:cNvPr>
            <p:cNvSpPr/>
            <p:nvPr/>
          </p:nvSpPr>
          <p:spPr>
            <a:xfrm>
              <a:off x="2893320" y="2492023"/>
              <a:ext cx="1519084" cy="21807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3199"/>
                </a:spcAft>
              </a:pPr>
              <a:r>
                <a:rPr lang="en-US" sz="1200" dirty="0">
                  <a:latin typeface="Montserrat Medium" panose="00000600000000000000" pitchFamily="2" charset="-52"/>
                  <a:ea typeface="Lato" charset="0"/>
                  <a:cs typeface="Lato" charset="0"/>
                </a:rPr>
                <a:t>Switched</a:t>
              </a:r>
              <a:endParaRPr lang="ru-RU" sz="1200" dirty="0">
                <a:latin typeface="Montserrat Medium" panose="00000600000000000000" pitchFamily="2" charset="-52"/>
                <a:ea typeface="Lato" charset="0"/>
                <a:cs typeface="Lato" charset="0"/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37F9F9BA-D763-354A-C596-CBEC1A53A06B}"/>
              </a:ext>
            </a:extLst>
          </p:cNvPr>
          <p:cNvGrpSpPr/>
          <p:nvPr/>
        </p:nvGrpSpPr>
        <p:grpSpPr>
          <a:xfrm>
            <a:off x="568599" y="2793377"/>
            <a:ext cx="2400857" cy="2130396"/>
            <a:chOff x="625262" y="2603530"/>
            <a:chExt cx="2400857" cy="2130396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E520DF41-7C4A-E662-0296-C9B5B929F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5262" y="2603530"/>
              <a:ext cx="2400857" cy="1684812"/>
            </a:xfrm>
            <a:prstGeom prst="rect">
              <a:avLst/>
            </a:prstGeom>
          </p:spPr>
        </p:pic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2C39597C-3DAC-3900-F75E-0F4832FB11D8}"/>
                </a:ext>
              </a:extLst>
            </p:cNvPr>
            <p:cNvSpPr/>
            <p:nvPr/>
          </p:nvSpPr>
          <p:spPr>
            <a:xfrm>
              <a:off x="1052073" y="4515853"/>
              <a:ext cx="1519084" cy="21807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3199"/>
                </a:spcAft>
              </a:pPr>
              <a:r>
                <a:rPr lang="en-US" sz="1200" dirty="0">
                  <a:latin typeface="Montserrat Medium" panose="00000600000000000000" pitchFamily="2" charset="-52"/>
                  <a:ea typeface="Lato" charset="0"/>
                  <a:cs typeface="Lato" charset="0"/>
                </a:rPr>
                <a:t>Ring fabric</a:t>
              </a:r>
              <a:endParaRPr lang="ru-RU" sz="1200" dirty="0">
                <a:latin typeface="Montserrat Medium" panose="00000600000000000000" pitchFamily="2" charset="-52"/>
                <a:ea typeface="Lato" charset="0"/>
                <a:cs typeface="Lato" charset="0"/>
              </a:endParaRP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01345B32-A53F-F70D-FC1E-B388B68CFA84}"/>
              </a:ext>
            </a:extLst>
          </p:cNvPr>
          <p:cNvGrpSpPr/>
          <p:nvPr/>
        </p:nvGrpSpPr>
        <p:grpSpPr>
          <a:xfrm>
            <a:off x="4007517" y="1382719"/>
            <a:ext cx="2284686" cy="3351207"/>
            <a:chOff x="4007517" y="1382719"/>
            <a:chExt cx="2284686" cy="3351207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B5104D5-6C54-35E1-704F-156F2FF7F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07517" y="1382719"/>
              <a:ext cx="2284686" cy="2903387"/>
            </a:xfrm>
            <a:prstGeom prst="rect">
              <a:avLst/>
            </a:prstGeom>
          </p:spPr>
        </p:pic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D28A8DD2-541E-FA80-4917-AE15CF462F20}"/>
                </a:ext>
              </a:extLst>
            </p:cNvPr>
            <p:cNvSpPr/>
            <p:nvPr/>
          </p:nvSpPr>
          <p:spPr>
            <a:xfrm>
              <a:off x="4390318" y="4515853"/>
              <a:ext cx="1519084" cy="21807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3199"/>
                </a:spcAft>
              </a:pPr>
              <a:r>
                <a:rPr lang="en-US" sz="1200" dirty="0">
                  <a:latin typeface="Montserrat Medium" panose="00000600000000000000" pitchFamily="2" charset="-52"/>
                  <a:ea typeface="Lato" charset="0"/>
                  <a:cs typeface="Lato" charset="0"/>
                </a:rPr>
                <a:t>Cascaded</a:t>
              </a:r>
              <a:endParaRPr lang="ru-RU" sz="1200" dirty="0">
                <a:latin typeface="Montserrat Medium" panose="00000600000000000000" pitchFamily="2" charset="-52"/>
                <a:ea typeface="Lato" charset="0"/>
                <a:cs typeface="Lato" charset="0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1759AF9-0BEF-C8A6-3F63-F0844A801B3B}"/>
              </a:ext>
            </a:extLst>
          </p:cNvPr>
          <p:cNvGrpSpPr/>
          <p:nvPr/>
        </p:nvGrpSpPr>
        <p:grpSpPr>
          <a:xfrm>
            <a:off x="6568753" y="1382719"/>
            <a:ext cx="2242117" cy="3351207"/>
            <a:chOff x="6568753" y="1382719"/>
            <a:chExt cx="2242117" cy="3351207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3481B7C8-52FE-A4B7-14FB-20D8176DC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68753" y="1382719"/>
              <a:ext cx="2242117" cy="2903387"/>
            </a:xfrm>
            <a:prstGeom prst="rect">
              <a:avLst/>
            </a:prstGeom>
          </p:spPr>
        </p:pic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A2798DA4-FB06-2808-B7AC-88A303E748AB}"/>
                </a:ext>
              </a:extLst>
            </p:cNvPr>
            <p:cNvSpPr/>
            <p:nvPr/>
          </p:nvSpPr>
          <p:spPr>
            <a:xfrm>
              <a:off x="6930269" y="4515853"/>
              <a:ext cx="1519084" cy="21807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3199"/>
                </a:spcAft>
              </a:pPr>
              <a:r>
                <a:rPr lang="en-US" sz="1200" dirty="0">
                  <a:latin typeface="Montserrat Medium" panose="00000600000000000000" pitchFamily="2" charset="-52"/>
                  <a:ea typeface="Lato" charset="0"/>
                  <a:cs typeface="Lato" charset="0"/>
                </a:rPr>
                <a:t>Mesh</a:t>
              </a:r>
              <a:endParaRPr lang="ru-RU" sz="1200" dirty="0">
                <a:latin typeface="Montserrat Medium" panose="00000600000000000000" pitchFamily="2" charset="-52"/>
                <a:ea typeface="Lato" charset="0"/>
                <a:cs typeface="Lato" charset="0"/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D8C0F438-B6D5-7A78-A32B-9968483E570D}"/>
              </a:ext>
            </a:extLst>
          </p:cNvPr>
          <p:cNvGrpSpPr/>
          <p:nvPr/>
        </p:nvGrpSpPr>
        <p:grpSpPr>
          <a:xfrm>
            <a:off x="439206" y="1514812"/>
            <a:ext cx="1519084" cy="1045088"/>
            <a:chOff x="681417" y="1323344"/>
            <a:chExt cx="1519084" cy="104508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5B2B126-1826-93B9-88A3-0A228831E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3445" y="1323344"/>
              <a:ext cx="1235029" cy="711588"/>
            </a:xfrm>
            <a:prstGeom prst="rect">
              <a:avLst/>
            </a:prstGeom>
          </p:spPr>
        </p:pic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89DA2828-DC6B-0656-BBC5-DCC158EA0C28}"/>
                </a:ext>
              </a:extLst>
            </p:cNvPr>
            <p:cNvSpPr/>
            <p:nvPr/>
          </p:nvSpPr>
          <p:spPr>
            <a:xfrm>
              <a:off x="681417" y="2150359"/>
              <a:ext cx="1519084" cy="21807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3199"/>
                </a:spcAft>
              </a:pPr>
              <a:r>
                <a:rPr lang="en-US" sz="1200" dirty="0">
                  <a:latin typeface="Montserrat Medium" panose="00000600000000000000" pitchFamily="2" charset="-52"/>
                  <a:ea typeface="Lato" charset="0"/>
                  <a:cs typeface="Lato" charset="0"/>
                </a:rPr>
                <a:t>Point-to-point</a:t>
              </a:r>
              <a:endParaRPr lang="ru-RU" sz="1200" dirty="0">
                <a:latin typeface="Montserrat Medium" panose="00000600000000000000" pitchFamily="2" charset="-52"/>
                <a:ea typeface="Lato" charset="0"/>
                <a:cs typeface="Lat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06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ED2357F-2167-92DA-EE2B-1F65B2E75D3F}"/>
              </a:ext>
            </a:extLst>
          </p:cNvPr>
          <p:cNvSpPr/>
          <p:nvPr/>
        </p:nvSpPr>
        <p:spPr>
          <a:xfrm>
            <a:off x="-100117" y="4330493"/>
            <a:ext cx="1855498" cy="875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9477158-6359-8F04-4EA8-8C97514FEECB}"/>
              </a:ext>
            </a:extLst>
          </p:cNvPr>
          <p:cNvSpPr>
            <a:spLocks/>
          </p:cNvSpPr>
          <p:nvPr/>
        </p:nvSpPr>
        <p:spPr bwMode="auto">
          <a:xfrm>
            <a:off x="611187" y="735375"/>
            <a:ext cx="5982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2000" b="1" spc="188" dirty="0">
                <a:solidFill>
                  <a:schemeClr val="tx2"/>
                </a:solidFill>
                <a:latin typeface="Montserrat Black" pitchFamily="2" charset="77"/>
                <a:ea typeface="Lato Black" charset="0"/>
                <a:cs typeface="Lato Black" charset="0"/>
                <a:sym typeface="Bebas Neue" charset="0"/>
              </a:rPr>
              <a:t>SAN </a:t>
            </a:r>
            <a:r>
              <a:rPr lang="ru-RU" sz="2000" b="1" spc="188" dirty="0">
                <a:solidFill>
                  <a:schemeClr val="tx2"/>
                </a:solidFill>
                <a:latin typeface="Montserrat Black" pitchFamily="2" charset="77"/>
                <a:ea typeface="Lato Black" charset="0"/>
                <a:cs typeface="Lato Black" charset="0"/>
                <a:sym typeface="Bebas Neue" charset="0"/>
              </a:rPr>
              <a:t>и </a:t>
            </a:r>
            <a:r>
              <a:rPr lang="en-US" sz="2000" b="1" spc="188" dirty="0">
                <a:solidFill>
                  <a:schemeClr val="tx2"/>
                </a:solidFill>
                <a:latin typeface="Montserrat Black" pitchFamily="2" charset="77"/>
                <a:ea typeface="Lato Black" charset="0"/>
                <a:cs typeface="Lato Black" charset="0"/>
                <a:sym typeface="Bebas Neue" charset="0"/>
              </a:rPr>
              <a:t>NAS</a:t>
            </a:r>
            <a:endParaRPr lang="ru-RU" sz="2000" b="1" spc="188" dirty="0">
              <a:solidFill>
                <a:schemeClr val="tx2"/>
              </a:solidFill>
              <a:latin typeface="Montserrat Black" pitchFamily="2" charset="77"/>
              <a:ea typeface="Lato Black" charset="0"/>
              <a:cs typeface="Lato Black" charset="0"/>
              <a:sym typeface="Bebas Neue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3500F-1EF7-1A23-B2A4-6255D74E8CB3}"/>
              </a:ext>
            </a:extLst>
          </p:cNvPr>
          <p:cNvSpPr txBox="1"/>
          <p:nvPr/>
        </p:nvSpPr>
        <p:spPr>
          <a:xfrm>
            <a:off x="611187" y="1307926"/>
            <a:ext cx="3478213" cy="1094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spcAft>
                <a:spcPts val="3199"/>
              </a:spcAft>
              <a:defRPr sz="1050">
                <a:latin typeface="Montserrat" panose="00000500000000000000" pitchFamily="2" charset="-52"/>
                <a:ea typeface="Lato" charset="0"/>
                <a:cs typeface="Lato" charset="0"/>
              </a:defRPr>
            </a:lvl1pPr>
          </a:lstStyle>
          <a:p>
            <a:r>
              <a:rPr lang="ru-RU" sz="1400" dirty="0">
                <a:solidFill>
                  <a:schemeClr val="accent1"/>
                </a:solidFill>
                <a:latin typeface="Montserrat Medium" panose="00000600000000000000" pitchFamily="2" charset="-52"/>
              </a:rPr>
              <a:t>NAS</a:t>
            </a:r>
            <a:r>
              <a:rPr lang="ru-RU" sz="1400" dirty="0"/>
              <a:t> —</a:t>
            </a:r>
            <a:r>
              <a:rPr lang="en-US" sz="1400" dirty="0"/>
              <a:t> </a:t>
            </a:r>
            <a:r>
              <a:rPr lang="ru-RU" sz="1400" dirty="0"/>
              <a:t>устройство, используемое исключительно как единое централизованное хранилище для нескольких устройств в сети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4B3D6-7F94-70E2-7359-C6697A554854}"/>
              </a:ext>
            </a:extLst>
          </p:cNvPr>
          <p:cNvSpPr txBox="1"/>
          <p:nvPr/>
        </p:nvSpPr>
        <p:spPr>
          <a:xfrm>
            <a:off x="4751187" y="1307926"/>
            <a:ext cx="4140000" cy="864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spcAft>
                <a:spcPts val="3199"/>
              </a:spcAft>
              <a:defRPr sz="1050">
                <a:latin typeface="Montserrat" panose="00000500000000000000" pitchFamily="2" charset="-52"/>
                <a:ea typeface="Lato" charset="0"/>
                <a:cs typeface="Lato" charset="0"/>
              </a:defRPr>
            </a:lvl1pPr>
          </a:lstStyle>
          <a:p>
            <a:r>
              <a:rPr lang="en-US" sz="1400" dirty="0">
                <a:solidFill>
                  <a:schemeClr val="accent1"/>
                </a:solidFill>
                <a:latin typeface="Montserrat Medium" panose="00000600000000000000" pitchFamily="2" charset="-52"/>
              </a:rPr>
              <a:t>SAN</a:t>
            </a:r>
            <a:r>
              <a:rPr lang="ru-RU" sz="1400" dirty="0"/>
              <a:t> — высокоскоростная сеть из нескольких взаимосвязанных устройств, работающих как единица хранения данных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EA58301-E189-03F4-7F5E-DF7CA401F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93" y="2687952"/>
            <a:ext cx="2880000" cy="165262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5858EBD-4642-18BD-52C7-19FCB9BA1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080" y="2687952"/>
            <a:ext cx="2384215" cy="2074267"/>
          </a:xfrm>
          <a:prstGeom prst="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C010438-7A1F-B788-3D2B-4F66A17E1AC7}"/>
              </a:ext>
            </a:extLst>
          </p:cNvPr>
          <p:cNvCxnSpPr>
            <a:cxnSpLocks/>
          </p:cNvCxnSpPr>
          <p:nvPr/>
        </p:nvCxnSpPr>
        <p:spPr>
          <a:xfrm>
            <a:off x="4420294" y="1307926"/>
            <a:ext cx="0" cy="109465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61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ver">
  <a:themeElements>
    <a:clrScheme name="Другая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5453</TotalTime>
  <Words>481</Words>
  <Application>Microsoft Office PowerPoint</Application>
  <PresentationFormat>Экран (16:9)</PresentationFormat>
  <Paragraphs>102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Montserrat</vt:lpstr>
      <vt:lpstr>Montserrat Black</vt:lpstr>
      <vt:lpstr>Arial</vt:lpstr>
      <vt:lpstr>Montserrat SemiBold</vt:lpstr>
      <vt:lpstr>Montserrat Medium</vt:lpstr>
      <vt:lpstr>Montserrat ExtraBold</vt:lpstr>
      <vt:lpstr>Calibri</vt:lpstr>
      <vt:lpstr>Cover</vt:lpstr>
      <vt:lpstr>1_Cover</vt:lpstr>
      <vt:lpstr>Обзор технологии SAN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</dc:creator>
  <cp:lastModifiedBy>Dmitry V.</cp:lastModifiedBy>
  <cp:revision>174</cp:revision>
  <dcterms:created xsi:type="dcterms:W3CDTF">2014-06-27T12:30:22Z</dcterms:created>
  <dcterms:modified xsi:type="dcterms:W3CDTF">2022-12-02T10:45:07Z</dcterms:modified>
</cp:coreProperties>
</file>