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6" r:id="rId2"/>
    <p:sldMasterId id="2147483674" r:id="rId3"/>
  </p:sldMasterIdLst>
  <p:notesMasterIdLst>
    <p:notesMasterId r:id="rId18"/>
  </p:notesMasterIdLst>
  <p:sldIdLst>
    <p:sldId id="257" r:id="rId4"/>
    <p:sldId id="284" r:id="rId5"/>
    <p:sldId id="313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1" r:id="rId14"/>
    <p:sldId id="312" r:id="rId15"/>
    <p:sldId id="308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4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738E-F877-4A0C-991B-93159210723D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87C5-30BF-44E3-A666-33DE3D91F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4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48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2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9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2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9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5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4426297"/>
            <a:ext cx="5384800" cy="1699867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4426297"/>
            <a:ext cx="5384800" cy="1699867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1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2346583"/>
            <a:ext cx="6691184" cy="392404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20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480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Редактируемый элемент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313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01769"/>
            <a:ext cx="8534400" cy="940999"/>
          </a:xfrm>
        </p:spPr>
        <p:txBody>
          <a:bodyPr anchor="b">
            <a:normAutofit/>
          </a:bodyPr>
          <a:lstStyle>
            <a:lvl1pPr algn="ctr"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61720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3270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30" y="3429000"/>
            <a:ext cx="7954433" cy="2203451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133"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427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09"/>
            <a:ext cx="3617659" cy="2192491"/>
          </a:xfrm>
        </p:spPr>
        <p:txBody>
          <a:bodyPr anchor="t" anchorCtr="0">
            <a:normAutofit/>
          </a:bodyPr>
          <a:lstStyle>
            <a:lvl1pPr>
              <a:defRPr sz="3733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20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3"/>
            <a:ext cx="10972800" cy="827311"/>
          </a:xfrm>
        </p:spPr>
        <p:txBody>
          <a:bodyPr>
            <a:normAutofit/>
          </a:bodyPr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121917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82875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243833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65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Город и год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797889" y="653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881069" y="56965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901769"/>
            <a:ext cx="8534400" cy="940999"/>
          </a:xfrm>
        </p:spPr>
        <p:txBody>
          <a:bodyPr anchor="b">
            <a:normAutofit/>
          </a:bodyPr>
          <a:lstStyle>
            <a:lvl1pPr algn="ctr">
              <a:defRPr sz="4267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6172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133" baseline="0">
                <a:solidFill>
                  <a:schemeClr val="bg1"/>
                </a:solidFill>
              </a:defRPr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685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30" y="3429000"/>
            <a:ext cx="7954433" cy="220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2133"/>
            </a:lvl1pPr>
            <a:lvl2pPr marL="609585" indent="0" algn="l">
              <a:buFontTx/>
              <a:buNone/>
              <a:defRPr/>
            </a:lvl2pPr>
            <a:lvl3pPr marL="1219170" indent="0" algn="l">
              <a:buFontTx/>
              <a:buNone/>
              <a:defRPr/>
            </a:lvl3pPr>
            <a:lvl4pPr marL="1828754" indent="0" algn="l">
              <a:buFontTx/>
              <a:buNone/>
              <a:defRPr/>
            </a:lvl4pPr>
            <a:lvl5pPr marL="2438339" indent="0" algn="l">
              <a:buFontTx/>
              <a:buNone/>
              <a:defRPr/>
            </a:lvl5pPr>
          </a:lstStyle>
          <a:p>
            <a:pPr lvl="0"/>
            <a:r>
              <a:rPr lang="ru-RU" dirty="0" smtClean="0"/>
              <a:t>Имя и контактные данные автора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330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09"/>
            <a:ext cx="3617659" cy="2192491"/>
          </a:xfrm>
        </p:spPr>
        <p:txBody>
          <a:bodyPr anchor="t" anchorCtr="0">
            <a:normAutofit/>
          </a:bodyPr>
          <a:lstStyle>
            <a:lvl1pPr>
              <a:defRPr sz="3733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Место для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0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3"/>
            <a:ext cx="10972800" cy="827311"/>
          </a:xfrm>
        </p:spPr>
        <p:txBody>
          <a:bodyPr>
            <a:normAutofit/>
          </a:bodyPr>
          <a:lstStyle>
            <a:lvl1pPr algn="ctr">
              <a:defRPr sz="4267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121917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82875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243833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Контактные данные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3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7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2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kfq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46583"/>
            <a:ext cx="5384800" cy="3779581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2346583"/>
            <a:ext cx="5384800" cy="3779581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Колонтитул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98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599" y="2346583"/>
            <a:ext cx="6691184" cy="3924043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6"/>
            <a:ext cx="4036483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1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5"/>
            <a:ext cx="10972800" cy="827087"/>
          </a:xfrm>
        </p:spPr>
        <p:txBody>
          <a:bodyPr/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sz="4267"/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2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9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2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9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2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9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5" y="3865564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2" y="5963685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9" y="5963685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5" y="5963685"/>
            <a:ext cx="3452284" cy="358775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ru-RU" dirty="0" smtClean="0"/>
              <a:t>Подпись</a:t>
            </a:r>
            <a:endParaRPr lang="en-US" dirty="0"/>
          </a:p>
        </p:txBody>
      </p:sp>
      <p:sp>
        <p:nvSpPr>
          <p:cNvPr id="3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247519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67" b="0" i="0" cap="none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26579-76C9-4C1A-A9D5-D141011AC78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2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-1153401" y="551216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Колонтитул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3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4267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2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Первый уровень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Пятый уровень</a:t>
            </a:r>
          </a:p>
          <a:p>
            <a:pPr lvl="4"/>
            <a:r>
              <a:rPr lang="ru-RU" dirty="0" smtClean="0"/>
              <a:t>Шестой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3"/>
            <a:ext cx="6208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International Students and Scholars Rock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86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48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SzPct val="100000"/>
        <a:buFontTx/>
        <a:buBlip>
          <a:blip r:embed="rId8"/>
        </a:buBlip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828800" y="6132447"/>
            <a:ext cx="8534400" cy="5177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Санкт-Петербург</a:t>
            </a:r>
          </a:p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4372" y="2423999"/>
            <a:ext cx="11463251" cy="940999"/>
          </a:xfrm>
        </p:spPr>
        <p:txBody>
          <a:bodyPr>
            <a:noAutofit/>
          </a:bodyPr>
          <a:lstStyle/>
          <a:p>
            <a:pPr lvl="0"/>
            <a:r>
              <a:rPr lang="ru-RU" dirty="0" smtClean="0"/>
              <a:t>Ленточные хранилища данных</a:t>
            </a:r>
            <a:endParaRPr lang="en-US" sz="4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398" y="5410199"/>
            <a:ext cx="10363200" cy="722247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Выполнил</a:t>
            </a:r>
            <a:r>
              <a:rPr lang="en-US" dirty="0" smtClean="0"/>
              <a:t>:</a:t>
            </a:r>
            <a:r>
              <a:rPr lang="ru-RU" dirty="0" smtClean="0"/>
              <a:t> студент группы </a:t>
            </a:r>
            <a:r>
              <a:rPr lang="en-US" dirty="0" smtClean="0"/>
              <a:t>K</a:t>
            </a:r>
            <a:r>
              <a:rPr lang="ru-RU" dirty="0" smtClean="0"/>
              <a:t>4</a:t>
            </a:r>
            <a:r>
              <a:rPr lang="en-US" dirty="0" smtClean="0"/>
              <a:t>2</a:t>
            </a:r>
            <a:r>
              <a:rPr lang="ru-RU" dirty="0" smtClean="0"/>
              <a:t>11</a:t>
            </a:r>
            <a:r>
              <a:rPr lang="en-US" dirty="0" smtClean="0"/>
              <a:t>1c</a:t>
            </a:r>
            <a:r>
              <a:rPr lang="ru-RU" dirty="0" smtClean="0"/>
              <a:t> Устинов Алексей Николаевич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06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Использование внешнего ленточного хранилища</a:t>
            </a:r>
            <a:endParaRPr lang="ru-RU" dirty="0"/>
          </a:p>
        </p:txBody>
      </p:sp>
      <p:pic>
        <p:nvPicPr>
          <p:cNvPr id="8194" name="Picture 2" descr="https://habrastorage.org/r/w1560/getpro/habr/upload_files/2b1/fd7/19c/2b1fd719c651148e949364dc90bdc8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81" y="1714686"/>
            <a:ext cx="7209439" cy="48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534" y="887375"/>
            <a:ext cx="11836400" cy="9075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ленточного хранилища с автозагрузчиком</a:t>
            </a:r>
            <a:endParaRPr lang="ru-RU" sz="3600" dirty="0"/>
          </a:p>
        </p:txBody>
      </p:sp>
      <p:pic>
        <p:nvPicPr>
          <p:cNvPr id="9218" name="Picture 2" descr="https://habrastorage.org/r/w1560/getpro/habr/upload_files/e9d/e76/ec3/e9de76ec368c7066281361cc3542ea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1714686"/>
            <a:ext cx="7143750" cy="476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sz="4400" dirty="0"/>
              <a:t>Использование </a:t>
            </a:r>
            <a:r>
              <a:rPr lang="ru-RU" sz="4400" dirty="0" smtClean="0"/>
              <a:t>ленточной библиотеки</a:t>
            </a:r>
            <a:endParaRPr lang="ru-RU" dirty="0"/>
          </a:p>
        </p:txBody>
      </p:sp>
      <p:pic>
        <p:nvPicPr>
          <p:cNvPr id="10242" name="Picture 2" descr="https://habrastorage.org/r/w1560/getpro/habr/upload_files/046/573/fef/046573fef2d76554b2f1db8fbd08c2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1714686"/>
            <a:ext cx="7247467" cy="483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2062171"/>
            <a:ext cx="5714999" cy="342422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Ленточные накопители продолжают развиваться в современном мире и активно используются в системах хранения данных. Открытый стандарт </a:t>
            </a:r>
            <a:r>
              <a:rPr lang="en-US" dirty="0" smtClean="0"/>
              <a:t>LTO </a:t>
            </a:r>
            <a:r>
              <a:rPr lang="ru-RU" dirty="0" smtClean="0"/>
              <a:t>поддерживает накопители объемом до </a:t>
            </a:r>
            <a:r>
              <a:rPr lang="en-US" dirty="0" smtClean="0"/>
              <a:t>90</a:t>
            </a:r>
            <a:r>
              <a:rPr lang="ru-RU" dirty="0"/>
              <a:t> </a:t>
            </a:r>
            <a:r>
              <a:rPr lang="ru-RU" dirty="0" smtClean="0"/>
              <a:t>ТБ</a:t>
            </a:r>
            <a:r>
              <a:rPr lang="ru-RU" dirty="0"/>
              <a:t> </a:t>
            </a:r>
            <a:r>
              <a:rPr lang="ru-RU" dirty="0" smtClean="0"/>
              <a:t>и они в несколько раз дешевле дисков по цене за ГБ емкости. Ленточные библиотеки позволяют автоматизировать процесс </a:t>
            </a:r>
            <a:r>
              <a:rPr lang="ru-RU" dirty="0" err="1" smtClean="0"/>
              <a:t>переставления</a:t>
            </a:r>
            <a:r>
              <a:rPr lang="ru-RU" dirty="0" smtClean="0"/>
              <a:t> </a:t>
            </a:r>
            <a:r>
              <a:rPr lang="ru-RU" dirty="0" err="1" smtClean="0"/>
              <a:t>катриджей</a:t>
            </a:r>
            <a:r>
              <a:rPr lang="ru-RU" dirty="0" smtClean="0"/>
              <a:t>, что позволяет организовывать хранилища емкостью 25 ПБ.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pic>
        <p:nvPicPr>
          <p:cNvPr id="11266" name="Picture 2" descr="https://assets.rbl.ms/25618238/ori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33" y="1714686"/>
            <a:ext cx="6065308" cy="398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Устинов Алексей Николаевич</a:t>
            </a:r>
          </a:p>
          <a:p>
            <a:r>
              <a:rPr lang="ru-RU" dirty="0" smtClean="0"/>
              <a:t>243767</a:t>
            </a:r>
            <a:r>
              <a:rPr lang="en-US" dirty="0" smtClean="0"/>
              <a:t>@niuitmo.ru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0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2062171"/>
            <a:ext cx="4821382" cy="38232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Первые образцы ленточных хранилищ появились еще в середине XX века. И что удивительно — практически без изменений используются до сих пор. Возрос объем хранимых данных, увеличилась емкость носителей и скорость чтения/записи, претерпели изменения материалы для изготовления лент, но фундаментальный принцип функционирования устройства остался неизменным.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pic>
        <p:nvPicPr>
          <p:cNvPr id="1028" name="Picture 4" descr="старинное кассетное радио 80-х годов | Зман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15" y="3067110"/>
            <a:ext cx="4881417" cy="32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нутренний ленточный накопитель со вставленной кассетой | Зман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61" y="1486022"/>
            <a:ext cx="4727108" cy="316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1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5943601" y="1884371"/>
            <a:ext cx="4821382" cy="3823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Ленточные библиотеки</a:t>
            </a:r>
          </a:p>
          <a:p>
            <a:r>
              <a:rPr lang="ru-RU" sz="2400" dirty="0" smtClean="0"/>
              <a:t>Срок </a:t>
            </a:r>
            <a:r>
              <a:rPr lang="ru-RU" sz="2400" dirty="0"/>
              <a:t>жизни ленты — не менее 30 лет;</a:t>
            </a:r>
          </a:p>
          <a:p>
            <a:r>
              <a:rPr lang="ru-RU" sz="2400" dirty="0"/>
              <a:t>объем данных на одном устройстве — около </a:t>
            </a:r>
            <a:r>
              <a:rPr lang="en-US" sz="2400" dirty="0" smtClean="0"/>
              <a:t>45</a:t>
            </a:r>
            <a:r>
              <a:rPr lang="ru-RU" sz="2400" dirty="0" smtClean="0"/>
              <a:t> </a:t>
            </a:r>
            <a:r>
              <a:rPr lang="ru-RU" sz="2400" dirty="0"/>
              <a:t>ТБ (для </a:t>
            </a:r>
            <a:r>
              <a:rPr lang="ru-RU" sz="2400" dirty="0" smtClean="0"/>
              <a:t>LTO-</a:t>
            </a:r>
            <a:r>
              <a:rPr lang="en-US" sz="2400" dirty="0" smtClean="0"/>
              <a:t>9</a:t>
            </a:r>
            <a:r>
              <a:rPr lang="ru-RU" sz="2400" dirty="0" smtClean="0"/>
              <a:t>);</a:t>
            </a:r>
            <a:endParaRPr lang="ru-RU" sz="2400" dirty="0"/>
          </a:p>
          <a:p>
            <a:r>
              <a:rPr lang="ru-RU" sz="2400" dirty="0"/>
              <a:t>крайне низкая стоимость ленточных картриджей (на порядок ниже в сравнении с HDD аналогичного объема);</a:t>
            </a:r>
          </a:p>
          <a:p>
            <a:r>
              <a:rPr lang="ru-RU" sz="2400" dirty="0"/>
              <a:t>простота реализации системы.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4" y="946641"/>
            <a:ext cx="10972800" cy="827311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Преимущества</a:t>
            </a:r>
            <a:r>
              <a:rPr lang="ru-RU" sz="3200" dirty="0" smtClean="0"/>
              <a:t> </a:t>
            </a:r>
            <a:r>
              <a:rPr lang="ru-RU" sz="3200" dirty="0" smtClean="0"/>
              <a:t>ленточных </a:t>
            </a:r>
            <a:r>
              <a:rPr lang="ru-RU" sz="3200" dirty="0" smtClean="0"/>
              <a:t>хранилищ перед дисковыми СХД</a:t>
            </a:r>
            <a:endParaRPr lang="ru-RU" sz="3200" dirty="0"/>
          </a:p>
        </p:txBody>
      </p:sp>
      <p:sp>
        <p:nvSpPr>
          <p:cNvPr id="5" name="Объект 22"/>
          <p:cNvSpPr txBox="1">
            <a:spLocks/>
          </p:cNvSpPr>
          <p:nvPr/>
        </p:nvSpPr>
        <p:spPr>
          <a:xfrm>
            <a:off x="609601" y="1897609"/>
            <a:ext cx="4821382" cy="3823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Дисковые СХД:</a:t>
            </a:r>
          </a:p>
          <a:p>
            <a:r>
              <a:rPr lang="ru-RU" sz="2400" dirty="0"/>
              <a:t>Средний срок службы диска — 5-10</a:t>
            </a:r>
            <a:r>
              <a:rPr lang="en-US" sz="2400" dirty="0"/>
              <a:t> </a:t>
            </a:r>
            <a:r>
              <a:rPr lang="ru-RU" sz="2400" dirty="0"/>
              <a:t>лет</a:t>
            </a:r>
          </a:p>
          <a:p>
            <a:r>
              <a:rPr lang="ru-RU" sz="2400" dirty="0" smtClean="0"/>
              <a:t>высокая </a:t>
            </a:r>
            <a:r>
              <a:rPr lang="ru-RU" sz="2400" dirty="0" smtClean="0"/>
              <a:t>стоимость оборудования и накопителей;</a:t>
            </a:r>
          </a:p>
          <a:p>
            <a:r>
              <a:rPr lang="ru-RU" sz="2400" dirty="0" smtClean="0"/>
              <a:t>HDD механические, а значит боятся ударов и повреждений</a:t>
            </a:r>
            <a:r>
              <a:rPr lang="ru-RU" sz="2400" dirty="0" smtClean="0"/>
              <a:t>;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31511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2062171"/>
            <a:ext cx="4821382" cy="38232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Современные ленточные </a:t>
            </a:r>
            <a:r>
              <a:rPr lang="ru-RU" dirty="0" smtClean="0"/>
              <a:t>СХД </a:t>
            </a:r>
            <a:r>
              <a:rPr lang="ru-RU" dirty="0"/>
              <a:t>полностью роботизированы. Параллельно может использоваться несколько накопителей, при этом индексация между ними идет по штрих-коду. Внушительный плюс такого подхода </a:t>
            </a:r>
            <a:r>
              <a:rPr lang="ru-RU" dirty="0" smtClean="0"/>
              <a:t>- </a:t>
            </a:r>
            <a:r>
              <a:rPr lang="ru-RU" dirty="0"/>
              <a:t>экономия электроэнергии, поскольку единственный активный компонент библиотеки </a:t>
            </a:r>
            <a:r>
              <a:rPr lang="ru-RU" dirty="0" smtClean="0"/>
              <a:t>- </a:t>
            </a:r>
            <a:r>
              <a:rPr lang="ru-RU" dirty="0"/>
              <a:t>стример, который ползает по салазкам в поисках необходимой ленты. Сами же кассеты пассивны.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6283568" cy="10176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Ленточные </a:t>
            </a:r>
            <a:r>
              <a:rPr lang="ru-RU" dirty="0" smtClean="0"/>
              <a:t>хранилища данных</a:t>
            </a:r>
            <a:endParaRPr lang="ru-RU" dirty="0"/>
          </a:p>
        </p:txBody>
      </p:sp>
      <p:pic>
        <p:nvPicPr>
          <p:cNvPr id="2050" name="Picture 2" descr="Ленточная библиотека | Зман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57" y="1197944"/>
            <a:ext cx="4973233" cy="33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ilearchive.cnews.ru/img/articles/2022/04/22/3dl-20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1" y="3449405"/>
            <a:ext cx="4399493" cy="293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0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2062171"/>
            <a:ext cx="4490507" cy="382324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Сегодня самым распространенным (и практически единственным) стандартом ленточных накопителей стал стандарт LTO (</a:t>
            </a:r>
            <a:r>
              <a:rPr lang="ru-RU" dirty="0" err="1"/>
              <a:t>Linear</a:t>
            </a:r>
            <a:r>
              <a:rPr lang="ru-RU" dirty="0"/>
              <a:t> </a:t>
            </a:r>
            <a:r>
              <a:rPr lang="ru-RU" dirty="0" err="1"/>
              <a:t>Tape-Open</a:t>
            </a:r>
            <a:r>
              <a:rPr lang="ru-RU" dirty="0"/>
              <a:t>). Он появился в 2000 году, и изначально разрабатывался компаниями IBM, </a:t>
            </a:r>
            <a:r>
              <a:rPr lang="ru-RU" dirty="0" err="1"/>
              <a:t>Hewlett-Packard</a:t>
            </a:r>
            <a:r>
              <a:rPr lang="ru-RU" dirty="0"/>
              <a:t> и </a:t>
            </a:r>
            <a:r>
              <a:rPr lang="ru-RU" dirty="0" err="1"/>
              <a:t>Quantum</a:t>
            </a:r>
            <a:r>
              <a:rPr lang="ru-RU" dirty="0"/>
              <a:t>. Позже к этому стандарту присоединились другие производители. Поэтому картриджи и приводы (накопители) LTO разных производителей полностью совместимы.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 smtClean="0"/>
              <a:t>Стандарт </a:t>
            </a:r>
            <a:r>
              <a:rPr lang="en-US" dirty="0"/>
              <a:t>Linear Tape-Open</a:t>
            </a:r>
            <a:endParaRPr lang="ru-RU" dirty="0"/>
          </a:p>
        </p:txBody>
      </p:sp>
      <p:pic>
        <p:nvPicPr>
          <p:cNvPr id="3074" name="Picture 2" descr="Дорожная карта LTO, предоставленная Ultrium LTO | Зман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08" y="1912407"/>
            <a:ext cx="73342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0" y="1714686"/>
            <a:ext cx="5348959" cy="41707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В устройствах LTO используются картриджи </a:t>
            </a:r>
            <a:r>
              <a:rPr lang="ru-RU" dirty="0" smtClean="0"/>
              <a:t>следующих </a:t>
            </a:r>
            <a:r>
              <a:rPr lang="ru-RU" dirty="0"/>
              <a:t>типов:</a:t>
            </a:r>
          </a:p>
          <a:p>
            <a:r>
              <a:rPr lang="ru-RU" dirty="0" smtClean="0"/>
              <a:t>RW -лента </a:t>
            </a:r>
            <a:r>
              <a:rPr lang="ru-RU" dirty="0"/>
              <a:t>для многократной записи.</a:t>
            </a:r>
          </a:p>
          <a:p>
            <a:r>
              <a:rPr lang="ru-RU" dirty="0" smtClean="0"/>
              <a:t>WORM - картриджи </a:t>
            </a:r>
            <a:r>
              <a:rPr lang="ru-RU" dirty="0"/>
              <a:t>со специальной электронной схемой, допускающей только однократную запись и многократное чтение.</a:t>
            </a:r>
          </a:p>
          <a:p>
            <a:r>
              <a:rPr lang="ru-RU" dirty="0" smtClean="0"/>
              <a:t>UCC - чистящие картриджи, </a:t>
            </a:r>
            <a:r>
              <a:rPr lang="ru-RU" dirty="0"/>
              <a:t>совместимые со всеми устройствами, для проведения технического обслуживания привода (чистка головок чтения/записи привода</a:t>
            </a:r>
            <a:r>
              <a:rPr lang="ru-RU" dirty="0" smtClean="0"/>
              <a:t>).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Наработка </a:t>
            </a:r>
            <a:r>
              <a:rPr lang="ru-RU" dirty="0"/>
              <a:t>на отказ одного картриджа – около 250 циклов (полных проходов чтения/записи всей ленты). Наработка на отказ чистящих картриджей – 50 циклов.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/>
              <a:t>Картриджи</a:t>
            </a:r>
          </a:p>
        </p:txBody>
      </p:sp>
      <p:pic>
        <p:nvPicPr>
          <p:cNvPr id="4100" name="Picture 4" descr="https://3dnews.ru/assets/external/illustrations/2020/02/19/1004080/lto-t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3" y="1383122"/>
            <a:ext cx="3612530" cy="303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Внутри LTO | Зманд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3" r="24342"/>
          <a:stretch/>
        </p:blipFill>
        <p:spPr bwMode="auto">
          <a:xfrm>
            <a:off x="5588001" y="3312341"/>
            <a:ext cx="3022944" cy="32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2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1714686"/>
            <a:ext cx="5096932" cy="4170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Приводы LTO состоят из лентопротяжного механизма и головок чтения/записи. Приводы различаются по:</a:t>
            </a:r>
          </a:p>
          <a:p>
            <a:r>
              <a:rPr lang="ru-RU" dirty="0" smtClean="0"/>
              <a:t>стандарту </a:t>
            </a:r>
            <a:r>
              <a:rPr lang="ru-RU" dirty="0"/>
              <a:t>LTO. Стандарт LTO требует от приводов читать картриджи на 2 поколения назад и записывать на 1 поколение </a:t>
            </a:r>
            <a:r>
              <a:rPr lang="ru-RU" dirty="0" smtClean="0"/>
              <a:t>назад.</a:t>
            </a:r>
            <a:endParaRPr lang="ru-RU" dirty="0"/>
          </a:p>
          <a:p>
            <a:r>
              <a:rPr lang="ru-RU" dirty="0" smtClean="0"/>
              <a:t>интерфейсу </a:t>
            </a:r>
            <a:r>
              <a:rPr lang="ru-RU" dirty="0"/>
              <a:t>подключения. Приводы LTO имеют один из двух интерфейсов подключения: SAS 6Gb или FC </a:t>
            </a:r>
            <a:r>
              <a:rPr lang="ru-RU" dirty="0" smtClean="0"/>
              <a:t>8Gb</a:t>
            </a:r>
          </a:p>
          <a:p>
            <a:r>
              <a:rPr lang="ru-RU" dirty="0" smtClean="0"/>
              <a:t>форм-фактору</a:t>
            </a:r>
            <a:r>
              <a:rPr lang="ru-RU" dirty="0"/>
              <a:t>. Приводы бывают двух форм-факторов: FH и </a:t>
            </a:r>
            <a:r>
              <a:rPr lang="ru-RU" dirty="0" smtClean="0"/>
              <a:t>HH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/>
              <a:t>Приводы</a:t>
            </a:r>
          </a:p>
        </p:txBody>
      </p:sp>
      <p:pic>
        <p:nvPicPr>
          <p:cNvPr id="5122" name="Picture 2" descr="https://art.mysku-st.net/uploads/arts/04/97/59/2022/11/20/a0e6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34" y="3048000"/>
            <a:ext cx="3796382" cy="336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rt.mysku-st.net/uploads/arts/04/97/59/2022/11/20/6f5b7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75" y="1301030"/>
            <a:ext cx="4172748" cy="29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0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2062171"/>
            <a:ext cx="4821382" cy="38232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Автозагрузчики </a:t>
            </a:r>
            <a:r>
              <a:rPr lang="ru-RU" dirty="0"/>
              <a:t>обеспечивают автоматизацию процессов резервного копирования, и поэтому применяются в тех случаях, когда объём информации не очень высок (для больших объёмов используются библиотеки), но требуется частое резервное копирование.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/>
              <a:t>Автозагрузчики</a:t>
            </a:r>
          </a:p>
        </p:txBody>
      </p:sp>
      <p:pic>
        <p:nvPicPr>
          <p:cNvPr id="6146" name="Picture 2" descr="https://habrastorage.org/r/w1560/getpro/habr/upload_files/a74/b8f/7a9/a74b8f7a94adbbdfc5dd90ad5b943e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33" y="1714686"/>
            <a:ext cx="6260042" cy="97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533" y="2689808"/>
            <a:ext cx="6260042" cy="283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бъект 22"/>
          <p:cNvSpPr>
            <a:spLocks noGrp="1"/>
          </p:cNvSpPr>
          <p:nvPr>
            <p:ph sz="half" idx="1"/>
          </p:nvPr>
        </p:nvSpPr>
        <p:spPr>
          <a:xfrm>
            <a:off x="1" y="2062171"/>
            <a:ext cx="4821382" cy="382324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Если автозагрузчик всегда имеет только один привод чтения/записи, то библиотека рассчитана на использование нескольких приводов. Кроме того, они обычно рассчитаны на большее количество картриджей и имеют возможности расширения путём подключения модулей расширения с картриджами и дополнительными приводами.</a:t>
            </a:r>
          </a:p>
          <a:p>
            <a:r>
              <a:rPr lang="ru-RU" dirty="0" smtClean="0"/>
              <a:t>Библиотека начального уровня HPE </a:t>
            </a:r>
            <a:r>
              <a:rPr lang="ru-RU" dirty="0"/>
              <a:t>MSL </a:t>
            </a:r>
            <a:r>
              <a:rPr lang="ru-RU" dirty="0" smtClean="0"/>
              <a:t>3040 может иметь до </a:t>
            </a:r>
            <a:r>
              <a:rPr lang="ru-RU" dirty="0"/>
              <a:t>280 </a:t>
            </a:r>
            <a:r>
              <a:rPr lang="ru-RU" dirty="0" err="1" smtClean="0"/>
              <a:t>катриджей</a:t>
            </a:r>
            <a:r>
              <a:rPr lang="ru-RU" dirty="0" smtClean="0"/>
              <a:t> и до </a:t>
            </a:r>
            <a:r>
              <a:rPr lang="ru-RU" dirty="0"/>
              <a:t>21 </a:t>
            </a:r>
            <a:r>
              <a:rPr lang="ru-RU" dirty="0" smtClean="0"/>
              <a:t>привода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887375"/>
            <a:ext cx="10972800" cy="827311"/>
          </a:xfrm>
        </p:spPr>
        <p:txBody>
          <a:bodyPr>
            <a:normAutofit/>
          </a:bodyPr>
          <a:lstStyle/>
          <a:p>
            <a:r>
              <a:rPr lang="ru-RU" dirty="0"/>
              <a:t>Библиотеки</a:t>
            </a:r>
          </a:p>
        </p:txBody>
      </p:sp>
      <p:pic>
        <p:nvPicPr>
          <p:cNvPr id="7170" name="Picture 2" descr="https://habrastorage.org/r/w1560/getpro/habr/upload_files/fd6/74a/0aa/fd674a0aaa7f404c578404a4758134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14686"/>
            <a:ext cx="5655733" cy="20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7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ver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over">
  <a:themeElements>
    <a:clrScheme name="Custom 1">
      <a:dk1>
        <a:srgbClr val="0230AC"/>
      </a:dk1>
      <a:lt1>
        <a:srgbClr val="FFFFFF"/>
      </a:lt1>
      <a:dk2>
        <a:srgbClr val="0230AC"/>
      </a:dk2>
      <a:lt2>
        <a:srgbClr val="FFFFFF"/>
      </a:lt2>
      <a:accent1>
        <a:srgbClr val="EC0044"/>
      </a:accent1>
      <a:accent2>
        <a:srgbClr val="0230AC"/>
      </a:accent2>
      <a:accent3>
        <a:srgbClr val="8F32AC"/>
      </a:accent3>
      <a:accent4>
        <a:srgbClr val="0057AC"/>
      </a:accent4>
      <a:accent5>
        <a:srgbClr val="EC5A00"/>
      </a:accent5>
      <a:accent6>
        <a:srgbClr val="ECEC00"/>
      </a:accent6>
      <a:hlink>
        <a:srgbClr val="4BBCFF"/>
      </a:hlink>
      <a:folHlink>
        <a:srgbClr val="C000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564</Words>
  <Application>Microsoft Office PowerPoint</Application>
  <PresentationFormat>Широкоэкранный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Cover</vt:lpstr>
      <vt:lpstr>1_Cover</vt:lpstr>
      <vt:lpstr>2_Cover</vt:lpstr>
      <vt:lpstr>Ленточные хранилища данных</vt:lpstr>
      <vt:lpstr>Введение</vt:lpstr>
      <vt:lpstr>Преимущества ленточных хранилищ перед дисковыми СХД</vt:lpstr>
      <vt:lpstr>Ленточные хранилища данных</vt:lpstr>
      <vt:lpstr>Стандарт Linear Tape-Open</vt:lpstr>
      <vt:lpstr>Картриджи</vt:lpstr>
      <vt:lpstr>Приводы</vt:lpstr>
      <vt:lpstr>Автозагрузчики</vt:lpstr>
      <vt:lpstr>Библиотеки</vt:lpstr>
      <vt:lpstr>Использование внешнего ленточного хранилища</vt:lpstr>
      <vt:lpstr>Использование ленточного хранилища с автозагрузчиком</vt:lpstr>
      <vt:lpstr>Использование ленточной библиотеки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вкр</dc:title>
  <dc:creator>admin2</dc:creator>
  <cp:lastModifiedBy>Raxel</cp:lastModifiedBy>
  <cp:revision>79</cp:revision>
  <dcterms:created xsi:type="dcterms:W3CDTF">2021-04-19T16:36:36Z</dcterms:created>
  <dcterms:modified xsi:type="dcterms:W3CDTF">2022-12-20T12:23:55Z</dcterms:modified>
</cp:coreProperties>
</file>