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8" r:id="rId2"/>
  </p:sldMasterIdLst>
  <p:notesMasterIdLst>
    <p:notesMasterId r:id="rId12"/>
  </p:notesMasterIdLst>
  <p:handoutMasterIdLst>
    <p:handoutMasterId r:id="rId13"/>
  </p:handoutMasterIdLst>
  <p:sldIdLst>
    <p:sldId id="265" r:id="rId3"/>
    <p:sldId id="257" r:id="rId4"/>
    <p:sldId id="271" r:id="rId5"/>
    <p:sldId id="269" r:id="rId6"/>
    <p:sldId id="270" r:id="rId7"/>
    <p:sldId id="284" r:id="rId8"/>
    <p:sldId id="280" r:id="rId9"/>
    <p:sldId id="277" r:id="rId10"/>
    <p:sldId id="263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EA8AEC1-1E44-C343-AB93-CE96F4CDEDEF}">
          <p14:sldIdLst>
            <p14:sldId id="265"/>
            <p14:sldId id="257"/>
            <p14:sldId id="271"/>
            <p14:sldId id="269"/>
            <p14:sldId id="270"/>
            <p14:sldId id="284"/>
            <p14:sldId id="280"/>
            <p14:sldId id="277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11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0AC"/>
    <a:srgbClr val="3B529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 autoAdjust="0"/>
    <p:restoredTop sz="94728" autoAdjust="0"/>
  </p:normalViewPr>
  <p:slideViewPr>
    <p:cSldViewPr snapToGrid="0" snapToObjects="1" showGuides="1">
      <p:cViewPr varScale="1">
        <p:scale>
          <a:sx n="136" d="100"/>
          <a:sy n="136" d="100"/>
        </p:scale>
        <p:origin x="880" y="184"/>
      </p:cViewPr>
      <p:guideLst>
        <p:guide orient="horz" pos="1611"/>
        <p:guide pos="2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12975-4CFD-C441-A244-B7FD9A9579C2}" type="datetimeFigureOut">
              <a:rPr lang="en-US" smtClean="0"/>
              <a:pPr/>
              <a:t>11/25/22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660DC-725D-2A44-9F89-74FE668A9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254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FD1C8-470D-774F-8B40-381C3059BD4A}" type="datetimeFigureOut">
              <a:rPr lang="en-US" smtClean="0"/>
              <a:pPr/>
              <a:t>11/25/22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9711C-DB87-6342-8123-FE7E39EB0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73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599335"/>
            <a:ext cx="6400800" cy="228599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Редактируемый элемент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79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27382"/>
            <a:ext cx="8229600" cy="62048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1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49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1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3275819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6085706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3319723"/>
            <a:ext cx="4038600" cy="1274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3319723"/>
            <a:ext cx="4038600" cy="1274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9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27382"/>
            <a:ext cx="8229600" cy="62048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1759937"/>
            <a:ext cx="5018388" cy="294303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9" y="1770130"/>
            <a:ext cx="3036565" cy="2919036"/>
          </a:xfrm>
          <a:custGeom>
            <a:avLst/>
            <a:gdLst>
              <a:gd name="connsiteX0" fmla="*/ 0 w 3027362"/>
              <a:gd name="connsiteY0" fmla="*/ 0 h 1885950"/>
              <a:gd name="connsiteX1" fmla="*/ 2528981 w 3027362"/>
              <a:gd name="connsiteY1" fmla="*/ 0 h 1885950"/>
              <a:gd name="connsiteX2" fmla="*/ 3027362 w 3027362"/>
              <a:gd name="connsiteY2" fmla="*/ 498381 h 1885950"/>
              <a:gd name="connsiteX3" fmla="*/ 3027362 w 3027362"/>
              <a:gd name="connsiteY3" fmla="*/ 1885950 h 1885950"/>
              <a:gd name="connsiteX4" fmla="*/ 0 w 3027362"/>
              <a:gd name="connsiteY4" fmla="*/ 1885950 h 1885950"/>
              <a:gd name="connsiteX5" fmla="*/ 0 w 3027362"/>
              <a:gd name="connsiteY5" fmla="*/ 0 h 1885950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0 w 3036565"/>
              <a:gd name="connsiteY4" fmla="*/ 1885950 h 3892048"/>
              <a:gd name="connsiteX5" fmla="*/ 0 w 3036565"/>
              <a:gd name="connsiteY5" fmla="*/ 0 h 3892048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9203 w 3036565"/>
              <a:gd name="connsiteY4" fmla="*/ 3892047 h 3892048"/>
              <a:gd name="connsiteX5" fmla="*/ 0 w 3036565"/>
              <a:gd name="connsiteY5" fmla="*/ 0 h 389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6565" h="3892048">
                <a:moveTo>
                  <a:pt x="0" y="0"/>
                </a:moveTo>
                <a:lnTo>
                  <a:pt x="2528981" y="0"/>
                </a:lnTo>
                <a:cubicBezTo>
                  <a:pt x="2804229" y="0"/>
                  <a:pt x="3027362" y="223133"/>
                  <a:pt x="3027362" y="498381"/>
                </a:cubicBezTo>
                <a:cubicBezTo>
                  <a:pt x="3030430" y="1629603"/>
                  <a:pt x="3033497" y="2760826"/>
                  <a:pt x="3036565" y="3892048"/>
                </a:cubicBezTo>
                <a:lnTo>
                  <a:pt x="9203" y="3892047"/>
                </a:lnTo>
                <a:cubicBezTo>
                  <a:pt x="6135" y="2594698"/>
                  <a:pt x="3068" y="1297349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11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8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599335"/>
            <a:ext cx="6400800" cy="228599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 и год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2926326"/>
            <a:ext cx="6400800" cy="705749"/>
          </a:xfrm>
        </p:spPr>
        <p:txBody>
          <a:bodyPr anchor="b">
            <a:norm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637205"/>
            <a:ext cx="6400800" cy="46290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84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693" y="997421"/>
            <a:ext cx="5965438" cy="1488969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65697" y="2571750"/>
            <a:ext cx="5965825" cy="1652588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60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41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3140" y="927382"/>
            <a:ext cx="2713244" cy="1644368"/>
          </a:xfrm>
        </p:spPr>
        <p:txBody>
          <a:bodyPr anchor="t" anchorCtr="0">
            <a:normAutofit/>
          </a:bodyPr>
          <a:lstStyle>
            <a:lvl1pPr>
              <a:defRPr sz="2800" baseline="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Место для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2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2010279"/>
            <a:ext cx="8229600" cy="620483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787704"/>
            <a:ext cx="8229600" cy="594122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0" algn="ctr">
              <a:buFontTx/>
              <a:buNone/>
              <a:defRPr>
                <a:solidFill>
                  <a:srgbClr val="FFFFFF"/>
                </a:solidFill>
              </a:defRPr>
            </a:lvl3pPr>
            <a:lvl4pPr marL="1371600" indent="0" algn="ctr">
              <a:buFontTx/>
              <a:buNone/>
              <a:defRPr>
                <a:solidFill>
                  <a:srgbClr val="FFFFFF"/>
                </a:solidFill>
              </a:defRPr>
            </a:lvl4pPr>
            <a:lvl5pPr marL="1828800" indent="0" algn="ctr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Контактные данные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22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746133"/>
            <a:ext cx="6273934" cy="284849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8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kfq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759937"/>
            <a:ext cx="4038600" cy="283468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759937"/>
            <a:ext cx="4038600" cy="283468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9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1759937"/>
            <a:ext cx="5018388" cy="294303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659438" y="1759744"/>
            <a:ext cx="3027362" cy="1414463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8" y="3288506"/>
            <a:ext cx="3027362" cy="1414463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27498"/>
            <a:ext cx="8229600" cy="620315"/>
          </a:xfrm>
        </p:spPr>
        <p:txBody>
          <a:bodyPr/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International Students and Scholars Rock</a:t>
            </a:r>
          </a:p>
        </p:txBody>
      </p:sp>
    </p:spTree>
    <p:extLst>
      <p:ext uri="{BB962C8B-B14F-4D97-AF65-F5344CB8AC3E}">
        <p14:creationId xmlns:p14="http://schemas.microsoft.com/office/powerpoint/2010/main" val="302546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27382"/>
            <a:ext cx="8229600" cy="62048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1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49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57201" y="3324086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3276149" y="3324086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6097917" y="3324086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1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3275819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6085706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1" y="447276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3275819" y="447276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6085706" y="447276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International Students and Scholars Rock</a:t>
            </a:r>
          </a:p>
        </p:txBody>
      </p:sp>
    </p:spTree>
    <p:extLst>
      <p:ext uri="{BB962C8B-B14F-4D97-AF65-F5344CB8AC3E}">
        <p14:creationId xmlns:p14="http://schemas.microsoft.com/office/powerpoint/2010/main" val="718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4948"/>
            <a:ext cx="8229600" cy="289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329462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International Students and Scholars 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6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7" r:id="rId2"/>
    <p:sldLayoutId id="2147483692" r:id="rId3"/>
    <p:sldLayoutId id="2147483686" r:id="rId4"/>
    <p:sldLayoutId id="2147483689" r:id="rId5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8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4948"/>
            <a:ext cx="8229600" cy="289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0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tl/s0x12rdj1tx0tvxj74hf0n3r0000gn/T/com.microsoft.Word/WebArchiveCopyPasteTempFiles/Fig0301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8216" y="1600331"/>
            <a:ext cx="8706293" cy="1149006"/>
          </a:xfrm>
        </p:spPr>
        <p:txBody>
          <a:bodyPr>
            <a:normAutofit/>
          </a:bodyPr>
          <a:lstStyle/>
          <a:p>
            <a:r>
              <a:rPr lang="ru-RU" sz="4000" dirty="0"/>
              <a:t>Хранилище </a:t>
            </a:r>
            <a:r>
              <a:rPr lang="en-US" sz="4000" dirty="0" err="1"/>
              <a:t>Ceph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943600" y="2797681"/>
            <a:ext cx="3040909" cy="1459073"/>
          </a:xfrm>
        </p:spPr>
        <p:txBody>
          <a:bodyPr>
            <a:normAutofit/>
          </a:bodyPr>
          <a:lstStyle/>
          <a:p>
            <a:pPr algn="l"/>
            <a:r>
              <a:rPr lang="ru-RU" sz="1200" dirty="0"/>
              <a:t>Выполнил</a:t>
            </a:r>
          </a:p>
          <a:p>
            <a:pPr algn="l"/>
            <a:r>
              <a:rPr lang="ru-RU" sz="1200" dirty="0"/>
              <a:t>Студент группы К42101с</a:t>
            </a:r>
          </a:p>
          <a:p>
            <a:pPr algn="l"/>
            <a:r>
              <a:rPr lang="ru-RU" sz="1200" dirty="0"/>
              <a:t>Свиридов Владислав Александрович</a:t>
            </a:r>
          </a:p>
          <a:p>
            <a:pPr algn="l"/>
            <a:r>
              <a:rPr lang="ru-RU" sz="1200" dirty="0"/>
              <a:t>Оценивал: </a:t>
            </a:r>
          </a:p>
          <a:p>
            <a:pPr algn="l"/>
            <a:r>
              <a:rPr lang="ru-RU" sz="1200" dirty="0" err="1"/>
              <a:t>Шкребец</a:t>
            </a:r>
            <a:r>
              <a:rPr lang="ru-RU" sz="1200" dirty="0"/>
              <a:t> Александр Евгеньевич</a:t>
            </a:r>
          </a:p>
          <a:p>
            <a:pPr algn="l"/>
            <a:r>
              <a:rPr lang="ru-RU" sz="1200" dirty="0"/>
              <a:t>Дата защиты: 25 ноября 2022 года</a:t>
            </a:r>
          </a:p>
          <a:p>
            <a:pPr algn="l"/>
            <a:endParaRPr lang="ru-RU" sz="1200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0F377FE1-8909-459E-990F-2D7CAF8757C1}"/>
              </a:ext>
            </a:extLst>
          </p:cNvPr>
          <p:cNvSpPr txBox="1">
            <a:spLocks/>
          </p:cNvSpPr>
          <p:nvPr/>
        </p:nvSpPr>
        <p:spPr>
          <a:xfrm>
            <a:off x="3812657" y="4404750"/>
            <a:ext cx="1637413" cy="6089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г. Санкт-Петербург</a:t>
            </a:r>
          </a:p>
          <a:p>
            <a:r>
              <a:rPr lang="ru-RU" dirty="0"/>
              <a:t>2022</a:t>
            </a:r>
          </a:p>
        </p:txBody>
      </p:sp>
      <p:sp>
        <p:nvSpPr>
          <p:cNvPr id="6" name="Google Shape;105;p1"/>
          <p:cNvSpPr txBox="1"/>
          <p:nvPr/>
        </p:nvSpPr>
        <p:spPr>
          <a:xfrm>
            <a:off x="720671" y="1133100"/>
            <a:ext cx="7632915" cy="1000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296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презентация по курсу </a:t>
            </a:r>
            <a:r>
              <a:rPr lang="ru-RU" sz="12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-RU" sz="1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Современные сетевые технологии в системах хранения данных</a:t>
            </a:r>
            <a:r>
              <a:rPr lang="ru-RU" sz="12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</a:p>
          <a:p>
            <a:pPr marL="0" lvl="0" indent="0" algn="ctr" rtl="0">
              <a:spcBef>
                <a:spcPts val="296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тему:</a:t>
            </a:r>
            <a:endParaRPr sz="16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172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97" y="700483"/>
            <a:ext cx="7613763" cy="437358"/>
          </a:xfrm>
        </p:spPr>
        <p:txBody>
          <a:bodyPr>
            <a:noAutofit/>
          </a:bodyPr>
          <a:lstStyle/>
          <a:p>
            <a:r>
              <a:rPr lang="ru-RU" sz="2400" b="1" dirty="0"/>
              <a:t>Файловая система </a:t>
            </a:r>
            <a:r>
              <a:rPr lang="en-US" sz="2400" b="1" dirty="0" err="1"/>
              <a:t>Ceph</a:t>
            </a:r>
            <a:endParaRPr lang="en-US" sz="2400" b="1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1D7AD3-0420-884E-9D00-23F63706FE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4997" y="1437481"/>
            <a:ext cx="3640153" cy="2740819"/>
          </a:xfrm>
        </p:spPr>
        <p:txBody>
          <a:bodyPr>
            <a:normAutofit/>
          </a:bodyPr>
          <a:lstStyle/>
          <a:p>
            <a:r>
              <a:rPr lang="ru-RU" sz="1400" dirty="0" err="1"/>
              <a:t>Ceph</a:t>
            </a:r>
            <a:r>
              <a:rPr lang="ru-RU" sz="1400" dirty="0"/>
              <a:t> — это </a:t>
            </a:r>
            <a:r>
              <a:rPr lang="ru-RU" sz="1400" dirty="0" err="1"/>
              <a:t>open</a:t>
            </a:r>
            <a:r>
              <a:rPr lang="ru-RU" sz="1400" dirty="0"/>
              <a:t> </a:t>
            </a:r>
            <a:r>
              <a:rPr lang="ru-RU" sz="1400" dirty="0" err="1"/>
              <a:t>source</a:t>
            </a:r>
            <a:r>
              <a:rPr lang="ru-RU" sz="1400" dirty="0"/>
              <a:t> разработка эластичного легко масштабируемого хранилища. Обеспечивает хранение и репликацию данных, а также, возможность распределения нагрузки, что гарантирует высокую доступность и надежность. </a:t>
            </a:r>
          </a:p>
          <a:p>
            <a:endParaRPr lang="ru-RU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C11960-4AC1-E34B-B2AC-20EC6B13E079}"/>
              </a:ext>
            </a:extLst>
          </p:cNvPr>
          <p:cNvSpPr txBox="1"/>
          <p:nvPr/>
        </p:nvSpPr>
        <p:spPr>
          <a:xfrm>
            <a:off x="8635882" y="4657241"/>
            <a:ext cx="24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B0EDB2-1960-1347-AEEF-B724B85D04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140007" y="1437481"/>
            <a:ext cx="3118485" cy="231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64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F417B8-6AFF-4F6C-9A6E-D649ACAA7511}"/>
              </a:ext>
            </a:extLst>
          </p:cNvPr>
          <p:cNvSpPr txBox="1"/>
          <p:nvPr/>
        </p:nvSpPr>
        <p:spPr>
          <a:xfrm>
            <a:off x="310361" y="616059"/>
            <a:ext cx="51626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Службы </a:t>
            </a:r>
            <a:r>
              <a:rPr lang="en-US" sz="2800" b="1" dirty="0" err="1"/>
              <a:t>Ceph</a:t>
            </a:r>
            <a:endParaRPr lang="ru-RU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EFC657-8FF3-4CAA-B2B4-9A9E31E8E818}"/>
              </a:ext>
            </a:extLst>
          </p:cNvPr>
          <p:cNvSpPr txBox="1"/>
          <p:nvPr/>
        </p:nvSpPr>
        <p:spPr>
          <a:xfrm>
            <a:off x="481811" y="1410654"/>
            <a:ext cx="3835389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RADOS</a:t>
            </a:r>
            <a:r>
              <a:rPr lang="ru-RU" sz="1400" b="1" dirty="0"/>
              <a:t> </a:t>
            </a:r>
            <a:r>
              <a:rPr lang="en-US" sz="1400" dirty="0"/>
              <a:t>– </a:t>
            </a:r>
            <a:r>
              <a:rPr lang="ru-RU" sz="1400" dirty="0"/>
              <a:t>безотказное автономное распределённое хранилище объектов </a:t>
            </a:r>
          </a:p>
          <a:p>
            <a:r>
              <a:rPr lang="en-US" sz="1400" b="1" dirty="0"/>
              <a:t>MON</a:t>
            </a:r>
            <a:r>
              <a:rPr lang="en-US" sz="1400" dirty="0"/>
              <a:t> – </a:t>
            </a:r>
            <a:r>
              <a:rPr lang="ru-RU" sz="1400" dirty="0"/>
              <a:t>монитор, хранит в себе информацию о статусе кластера путем хранения карты состояния кластера.</a:t>
            </a:r>
            <a:endParaRPr lang="en-US" sz="1400" dirty="0"/>
          </a:p>
          <a:p>
            <a:r>
              <a:rPr lang="en-US" sz="1400" b="1" dirty="0"/>
              <a:t>OSD</a:t>
            </a:r>
            <a:r>
              <a:rPr lang="en-US" sz="1400" dirty="0"/>
              <a:t> – </a:t>
            </a:r>
            <a:r>
              <a:rPr lang="ru-RU" sz="1400" dirty="0"/>
              <a:t>сущность, которая хранит сами данные и обрабатывает запросы клиентов.</a:t>
            </a:r>
            <a:endParaRPr lang="en-US" sz="1400" dirty="0"/>
          </a:p>
          <a:p>
            <a:r>
              <a:rPr lang="en-US" sz="1400" b="1" dirty="0"/>
              <a:t>MGR</a:t>
            </a:r>
            <a:r>
              <a:rPr lang="en-US" sz="1400" dirty="0"/>
              <a:t> – </a:t>
            </a:r>
            <a:r>
              <a:rPr lang="ru-RU" sz="1400" dirty="0"/>
              <a:t>менеджер, предоставляющий системы управления и мониторинга. </a:t>
            </a:r>
          </a:p>
          <a:p>
            <a:r>
              <a:rPr lang="en-US" sz="1400" b="1" dirty="0"/>
              <a:t>MDS</a:t>
            </a:r>
            <a:r>
              <a:rPr lang="ru-RU" sz="1400" dirty="0"/>
              <a:t> – сервер метаданных (MDS, </a:t>
            </a:r>
            <a:r>
              <a:rPr lang="ru-RU" sz="1400" dirty="0" err="1"/>
              <a:t>metadata</a:t>
            </a:r>
            <a:r>
              <a:rPr lang="ru-RU" sz="1400" dirty="0"/>
              <a:t> </a:t>
            </a:r>
            <a:r>
              <a:rPr lang="ru-RU" sz="1400" dirty="0" err="1"/>
              <a:t>server</a:t>
            </a:r>
            <a:r>
              <a:rPr lang="ru-RU" sz="1400" dirty="0"/>
              <a:t>), отслеживает метаданные файловой иерархии. </a:t>
            </a:r>
          </a:p>
          <a:p>
            <a:endParaRPr lang="ru-RU" dirty="0"/>
          </a:p>
          <a:p>
            <a:endParaRPr lang="ru-RU" dirty="0"/>
          </a:p>
          <a:p>
            <a:r>
              <a:rPr lang="en-US" dirty="0"/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142405-940A-2E43-A5C7-1CE7878369A6}"/>
              </a:ext>
            </a:extLst>
          </p:cNvPr>
          <p:cNvSpPr txBox="1"/>
          <p:nvPr/>
        </p:nvSpPr>
        <p:spPr>
          <a:xfrm>
            <a:off x="8635882" y="4657241"/>
            <a:ext cx="24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EEF4C30-C167-CA4C-948A-DE380CED3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57016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7725137-7E79-D044-9236-52C14F68E003}"/>
              </a:ext>
            </a:extLst>
          </p:cNvPr>
          <p:cNvSpPr/>
          <p:nvPr/>
        </p:nvSpPr>
        <p:spPr>
          <a:xfrm>
            <a:off x="6013727" y="3765485"/>
            <a:ext cx="1478996" cy="339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Рис.2 Службы </a:t>
            </a:r>
            <a:r>
              <a:rPr lang="en-US" sz="1200" dirty="0" err="1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Ceph</a:t>
            </a:r>
            <a:endParaRPr lang="ru-RU" sz="1100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BA204C-6709-9F46-8176-E93D18254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650" y="181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2" descr="/var/folders/tl/s0x12rdj1tx0tvxj74hf0n3r0000gn/T/com.microsoft.Word/WebArchiveCopyPasteTempFiles/Fig0301.jpg">
            <a:extLst>
              <a:ext uri="{FF2B5EF4-FFF2-40B4-BE49-F238E27FC236}">
                <a16:creationId xmlns:a16="http://schemas.microsoft.com/office/drawing/2014/main" id="{9C525028-6BAF-9945-AB75-B8DC2F76A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285875"/>
            <a:ext cx="20002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931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3D8954-0A92-43D2-9E20-A60E965A70C0}"/>
              </a:ext>
            </a:extLst>
          </p:cNvPr>
          <p:cNvSpPr txBox="1"/>
          <p:nvPr/>
        </p:nvSpPr>
        <p:spPr>
          <a:xfrm>
            <a:off x="310361" y="535371"/>
            <a:ext cx="68246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Структура хранения данных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7092A5-DA0F-9040-B314-D3401D5044FA}"/>
              </a:ext>
            </a:extLst>
          </p:cNvPr>
          <p:cNvSpPr txBox="1"/>
          <p:nvPr/>
        </p:nvSpPr>
        <p:spPr>
          <a:xfrm>
            <a:off x="8635882" y="4657241"/>
            <a:ext cx="24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AF6BF04-9FDF-6D4E-B9E9-FFD041A95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352549"/>
            <a:ext cx="1022951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E3768F3-FD5C-C540-8CC9-FC3582DAE397}"/>
              </a:ext>
            </a:extLst>
          </p:cNvPr>
          <p:cNvSpPr/>
          <p:nvPr/>
        </p:nvSpPr>
        <p:spPr>
          <a:xfrm>
            <a:off x="4449717" y="4008784"/>
            <a:ext cx="4572000" cy="339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Рис.3 Структура хранения данных в </a:t>
            </a:r>
            <a:r>
              <a:rPr lang="en-US" sz="1200" dirty="0" err="1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Ceph</a:t>
            </a:r>
            <a:endParaRPr lang="ru-RU" sz="1100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39A647-9EC1-A845-8F60-4E68C70FC3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772247" y="1412889"/>
            <a:ext cx="3723740" cy="2651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59AB09-31B4-FF42-A41C-537437714B52}"/>
              </a:ext>
            </a:extLst>
          </p:cNvPr>
          <p:cNvSpPr txBox="1"/>
          <p:nvPr/>
        </p:nvSpPr>
        <p:spPr>
          <a:xfrm>
            <a:off x="577850" y="1375408"/>
            <a:ext cx="37939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Пул – это абстрактный контейнер, состоящий из </a:t>
            </a:r>
            <a:r>
              <a:rPr lang="en-US" dirty="0" err="1"/>
              <a:t>plasement</a:t>
            </a:r>
            <a:r>
              <a:rPr lang="en-US" dirty="0"/>
              <a:t> group</a:t>
            </a:r>
            <a:r>
              <a:rPr lang="ru-RU" dirty="0"/>
              <a:t>(</a:t>
            </a:r>
            <a:r>
              <a:rPr lang="en-US" dirty="0" err="1"/>
              <a:t>pg</a:t>
            </a:r>
            <a:r>
              <a:rPr lang="ru-RU" dirty="0"/>
              <a:t>). В </a:t>
            </a:r>
            <a:r>
              <a:rPr lang="en-US" dirty="0" err="1"/>
              <a:t>pg</a:t>
            </a:r>
            <a:r>
              <a:rPr lang="ru-RU" dirty="0"/>
              <a:t> хранятся объекты с данными. </a:t>
            </a:r>
          </a:p>
          <a:p>
            <a:endParaRPr lang="ru-RU" dirty="0"/>
          </a:p>
          <a:p>
            <a:r>
              <a:rPr lang="ru-RU" dirty="0" err="1"/>
              <a:t>Плейсмент</a:t>
            </a:r>
            <a:r>
              <a:rPr lang="ru-RU" dirty="0"/>
              <a:t>-группы</a:t>
            </a:r>
            <a:r>
              <a:rPr lang="en-US" dirty="0"/>
              <a:t> (</a:t>
            </a:r>
            <a:r>
              <a:rPr lang="en-US" dirty="0" err="1"/>
              <a:t>pg</a:t>
            </a:r>
            <a:r>
              <a:rPr lang="en-US" dirty="0"/>
              <a:t>)</a:t>
            </a:r>
            <a:r>
              <a:rPr lang="ru-RU" dirty="0"/>
              <a:t> — это связующее звено между физическим уровнем хранения (диски) и логической организацией данных (пулы). </a:t>
            </a:r>
          </a:p>
        </p:txBody>
      </p:sp>
    </p:spTree>
    <p:extLst>
      <p:ext uri="{BB962C8B-B14F-4D97-AF65-F5344CB8AC3E}">
        <p14:creationId xmlns:p14="http://schemas.microsoft.com/office/powerpoint/2010/main" val="590818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548" y="545966"/>
            <a:ext cx="7775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Варианты сохранения отказоустойчивости файловой системы</a:t>
            </a:r>
            <a:endParaRPr lang="ru-RU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7CA979-FA0B-7C44-8B19-E3EB57D85B34}"/>
              </a:ext>
            </a:extLst>
          </p:cNvPr>
          <p:cNvSpPr txBox="1"/>
          <p:nvPr/>
        </p:nvSpPr>
        <p:spPr>
          <a:xfrm>
            <a:off x="8635882" y="4657241"/>
            <a:ext cx="24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BB5D2-5C14-8F46-851A-8E68461868C9}"/>
              </a:ext>
            </a:extLst>
          </p:cNvPr>
          <p:cNvSpPr txBox="1"/>
          <p:nvPr/>
        </p:nvSpPr>
        <p:spPr>
          <a:xfrm>
            <a:off x="1115228" y="3982340"/>
            <a:ext cx="3104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Рис.4 Структура реплицируемого пула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FA14D4-5E54-2B43-95D0-43CE38CF0E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22597" y="1764585"/>
            <a:ext cx="4490086" cy="23001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61BF80-0DC4-C549-A979-777ADD32D04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483138" y="1764584"/>
            <a:ext cx="3152744" cy="23001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17E36F-9D51-584B-9F3D-4DD0630A6F34}"/>
              </a:ext>
            </a:extLst>
          </p:cNvPr>
          <p:cNvSpPr txBox="1"/>
          <p:nvPr/>
        </p:nvSpPr>
        <p:spPr>
          <a:xfrm>
            <a:off x="5413880" y="4064713"/>
            <a:ext cx="33887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Рис.</a:t>
            </a:r>
            <a:r>
              <a:rPr lang="en-US" sz="1400" dirty="0"/>
              <a:t>5</a:t>
            </a:r>
            <a:r>
              <a:rPr lang="ru-RU" sz="1400" dirty="0"/>
              <a:t> Принцип избыточного кодирования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6C631B2-06A5-E74F-9A67-B47A8289D703}"/>
              </a:ext>
            </a:extLst>
          </p:cNvPr>
          <p:cNvSpPr/>
          <p:nvPr/>
        </p:nvSpPr>
        <p:spPr>
          <a:xfrm>
            <a:off x="432005" y="1310978"/>
            <a:ext cx="8451850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Есть два типа пулов и вариантов защиты данных: </a:t>
            </a:r>
            <a:r>
              <a:rPr lang="ru-RU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репликация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и </a:t>
            </a:r>
            <a:r>
              <a:rPr lang="ru-RU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избыточное кодирование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 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10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292" y="557665"/>
            <a:ext cx="2386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Механизм </a:t>
            </a:r>
            <a:r>
              <a:rPr lang="en-US" sz="2400" b="1" dirty="0"/>
              <a:t>Crush</a:t>
            </a:r>
            <a:endParaRPr lang="ru-RU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B071C2-B151-6F45-A246-BE2C9C26F669}"/>
              </a:ext>
            </a:extLst>
          </p:cNvPr>
          <p:cNvSpPr txBox="1"/>
          <p:nvPr/>
        </p:nvSpPr>
        <p:spPr>
          <a:xfrm>
            <a:off x="8635882" y="4657241"/>
            <a:ext cx="24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708F3B6-A476-A34F-84CB-2551786D3CE6}"/>
              </a:ext>
            </a:extLst>
          </p:cNvPr>
          <p:cNvSpPr/>
          <p:nvPr/>
        </p:nvSpPr>
        <p:spPr>
          <a:xfrm>
            <a:off x="321651" y="148023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основе механизма распределения данных лежит алгоритм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CRUSH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CRUSH – это алгоритм, который может вычислить физическое расположение данных в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Ceph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на основе имени объекта, карты кластера и правил CRUSH.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374BFA-7B39-4E47-BC93-84333D2A9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022" y="1480235"/>
            <a:ext cx="3017209" cy="19089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F73D28-DDAA-8C4C-93C2-4FC629339DB3}"/>
              </a:ext>
            </a:extLst>
          </p:cNvPr>
          <p:cNvSpPr txBox="1"/>
          <p:nvPr/>
        </p:nvSpPr>
        <p:spPr>
          <a:xfrm>
            <a:off x="5982397" y="3389174"/>
            <a:ext cx="1858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Рис. 6 Алгоритм </a:t>
            </a:r>
            <a:r>
              <a:rPr lang="en-US" sz="1400" dirty="0"/>
              <a:t>Crush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53469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292" y="557665"/>
            <a:ext cx="5360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Взаимодействие с файловой системой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B071C2-B151-6F45-A246-BE2C9C26F669}"/>
              </a:ext>
            </a:extLst>
          </p:cNvPr>
          <p:cNvSpPr txBox="1"/>
          <p:nvPr/>
        </p:nvSpPr>
        <p:spPr>
          <a:xfrm>
            <a:off x="8635882" y="4657241"/>
            <a:ext cx="24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1EDBCE6-EBB5-3E46-A2F4-D3616BC73A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34405" y="1867851"/>
            <a:ext cx="3108960" cy="121729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4C4C9BA-DE9F-004C-93EF-48F1613F547B}"/>
              </a:ext>
            </a:extLst>
          </p:cNvPr>
          <p:cNvSpPr/>
          <p:nvPr/>
        </p:nvSpPr>
        <p:spPr>
          <a:xfrm>
            <a:off x="336550" y="1738880"/>
            <a:ext cx="4572000" cy="134626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качестве клиента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Ceph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может предоставлять доступ к блочному устройству 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RBD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к объектному хранилищу 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RGW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и распределенной файловой системе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CephFS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C0EB55-FC2F-1E45-8995-06A9982F507D}"/>
              </a:ext>
            </a:extLst>
          </p:cNvPr>
          <p:cNvSpPr txBox="1"/>
          <p:nvPr/>
        </p:nvSpPr>
        <p:spPr>
          <a:xfrm>
            <a:off x="5801087" y="3092542"/>
            <a:ext cx="21755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/>
              <a:t>Рис.</a:t>
            </a:r>
            <a:r>
              <a:rPr lang="en-US" sz="1100" dirty="0"/>
              <a:t>7</a:t>
            </a:r>
            <a:r>
              <a:rPr lang="ru-RU" sz="1100" dirty="0"/>
              <a:t> Варианты взаимодействия </a:t>
            </a:r>
          </a:p>
          <a:p>
            <a:pPr algn="ctr"/>
            <a:r>
              <a:rPr lang="ru-RU" sz="1100" dirty="0"/>
              <a:t>с файловой системой</a:t>
            </a:r>
          </a:p>
        </p:txBody>
      </p:sp>
    </p:spTree>
    <p:extLst>
      <p:ext uri="{BB962C8B-B14F-4D97-AF65-F5344CB8AC3E}">
        <p14:creationId xmlns:p14="http://schemas.microsoft.com/office/powerpoint/2010/main" val="3738633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774" y="532265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Заключение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5D07E4-0338-E34C-8FDF-E6063392089A}"/>
              </a:ext>
            </a:extLst>
          </p:cNvPr>
          <p:cNvSpPr txBox="1"/>
          <p:nvPr/>
        </p:nvSpPr>
        <p:spPr>
          <a:xfrm>
            <a:off x="8635882" y="4657241"/>
            <a:ext cx="508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1C26EC-2068-9641-96E0-B6E55E2A483E}"/>
              </a:ext>
            </a:extLst>
          </p:cNvPr>
          <p:cNvSpPr/>
          <p:nvPr/>
        </p:nvSpPr>
        <p:spPr>
          <a:xfrm>
            <a:off x="518474" y="1631421"/>
            <a:ext cx="8117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/>
              <a:t>Ceph</a:t>
            </a:r>
            <a:r>
              <a:rPr lang="ru-RU" sz="1600" dirty="0"/>
              <a:t> является определяемым программным обеспечением решением для хранения данных с открытым исходным кодом, которое работает на стандартных аппаратных средствах, что позволяет предприятиям избавиться от дорогих ограничительных, </a:t>
            </a:r>
            <a:r>
              <a:rPr lang="ru-RU" sz="1600" dirty="0" err="1"/>
              <a:t>проприетарных</a:t>
            </a:r>
            <a:r>
              <a:rPr lang="ru-RU" sz="1600" dirty="0"/>
              <a:t> систем хранения данных. Она обеспечивает единое распределенное, масштабируемое и надежное решение для хранения объектов, которое столь необходимо современным и будущим потребностям для неструктурированных данных. Необходимость хранения в мире стремительно развивается, поэтому нам необходима система хранения данных, которая является масштабируемой до уровня многих </a:t>
            </a:r>
            <a:r>
              <a:rPr lang="ru-RU" sz="1600" dirty="0" err="1"/>
              <a:t>эксабайт</a:t>
            </a:r>
            <a:r>
              <a:rPr lang="ru-RU" sz="1600" dirty="0"/>
              <a:t>, и при этом не затрагивает надежность хранения данных и производительность.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3710859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1267"/>
            <a:ext cx="8229600" cy="620483"/>
          </a:xfrm>
        </p:spPr>
        <p:txBody>
          <a:bodyPr/>
          <a:lstStyle/>
          <a:p>
            <a:r>
              <a:rPr lang="ru-RU" dirty="0"/>
              <a:t>Спасибо за внимание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6494259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ver">
  <a:themeElements>
    <a:clrScheme name="Другая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10832</TotalTime>
  <Words>406</Words>
  <Application>Microsoft Macintosh PowerPoint</Application>
  <PresentationFormat>Экран (16:9)</PresentationFormat>
  <Paragraphs>50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Cover</vt:lpstr>
      <vt:lpstr>1_Cover</vt:lpstr>
      <vt:lpstr>Хранилище Ceph</vt:lpstr>
      <vt:lpstr>Файловая система Ceph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</dc:creator>
  <cp:lastModifiedBy>Vlad Sviridov</cp:lastModifiedBy>
  <cp:revision>125</cp:revision>
  <dcterms:created xsi:type="dcterms:W3CDTF">2014-06-27T12:30:22Z</dcterms:created>
  <dcterms:modified xsi:type="dcterms:W3CDTF">2022-11-25T12:18:32Z</dcterms:modified>
</cp:coreProperties>
</file>