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5"/>
  </p:notesMasterIdLst>
  <p:sldIdLst>
    <p:sldId id="256" r:id="rId3"/>
    <p:sldId id="258" r:id="rId4"/>
    <p:sldId id="277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71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000000"/>
          </p15:clr>
        </p15:guide>
        <p15:guide id="2" pos="2874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5boawcaT/rjBCSoAFr4yJvE1v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ale" initials="M" lastIdx="1" clrIdx="0">
    <p:extLst>
      <p:ext uri="{19B8F6BF-5375-455C-9EA6-DF929625EA0E}">
        <p15:presenceInfo xmlns:p15="http://schemas.microsoft.com/office/powerpoint/2012/main" userId="Mert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882" y="114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51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24da7be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24da7be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40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09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19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33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13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64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99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24da7be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524da7be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03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1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>
            <a:spLocks noGrp="1"/>
          </p:cNvSpPr>
          <p:nvPr>
            <p:ph type="pic" idx="2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80" name="Google Shape;80;p21"/>
          <p:cNvSpPr>
            <a:spLocks noGrp="1"/>
          </p:cNvSpPr>
          <p:nvPr>
            <p:ph type="pic" idx="3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81" name="Google Shape;81;p21"/>
          <p:cNvSpPr>
            <a:spLocks noGrp="1"/>
          </p:cNvSpPr>
          <p:nvPr>
            <p:ph type="pic" idx="4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57201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5"/>
          </p:nvPr>
        </p:nvSpPr>
        <p:spPr>
          <a:xfrm>
            <a:off x="3275819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6"/>
          </p:nvPr>
        </p:nvSpPr>
        <p:spPr>
          <a:xfrm>
            <a:off x="6085706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7"/>
          </p:nvPr>
        </p:nvSpPr>
        <p:spPr>
          <a:xfrm>
            <a:off x="457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8"/>
          </p:nvPr>
        </p:nvSpPr>
        <p:spPr>
          <a:xfrm>
            <a:off x="4648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57199" y="1759937"/>
            <a:ext cx="5018388" cy="294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5659439" y="1770130"/>
            <a:ext cx="3036565" cy="2919036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438" cy="14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25" cy="165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44" cy="164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57200" y="1746133"/>
            <a:ext cx="6273934" cy="284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457199" y="1759937"/>
            <a:ext cx="5018388" cy="294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5659438" y="1759744"/>
            <a:ext cx="3027362" cy="141446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6"/>
          <p:cNvSpPr>
            <a:spLocks noGrp="1"/>
          </p:cNvSpPr>
          <p:nvPr>
            <p:ph type="pic" idx="3"/>
          </p:nvPr>
        </p:nvSpPr>
        <p:spPr>
          <a:xfrm>
            <a:off x="5659438" y="3288506"/>
            <a:ext cx="3027362" cy="141446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457200" y="927498"/>
            <a:ext cx="8229600" cy="62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>
            <a:spLocks noGrp="1"/>
          </p:cNvSpPr>
          <p:nvPr>
            <p:ph type="pic" idx="2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58" name="Google Shape;58;p17"/>
          <p:cNvSpPr>
            <a:spLocks noGrp="1"/>
          </p:cNvSpPr>
          <p:nvPr>
            <p:ph type="pic" idx="3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59" name="Google Shape;59;p17"/>
          <p:cNvSpPr>
            <a:spLocks noGrp="1"/>
          </p:cNvSpPr>
          <p:nvPr>
            <p:ph type="pic" idx="4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60" name="Google Shape;60;p17"/>
          <p:cNvSpPr>
            <a:spLocks noGrp="1"/>
          </p:cNvSpPr>
          <p:nvPr>
            <p:ph type="pic" idx="5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61" name="Google Shape;61;p17"/>
          <p:cNvSpPr>
            <a:spLocks noGrp="1"/>
          </p:cNvSpPr>
          <p:nvPr>
            <p:ph type="pic" idx="6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62" name="Google Shape;62;p17"/>
          <p:cNvSpPr>
            <a:spLocks noGrp="1"/>
          </p:cNvSpPr>
          <p:nvPr>
            <p:ph type="pic" idx="7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noFill/>
          <a:ln>
            <a:noFill/>
          </a:ln>
        </p:spPr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457201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8"/>
          </p:nvPr>
        </p:nvSpPr>
        <p:spPr>
          <a:xfrm>
            <a:off x="3275819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9"/>
          </p:nvPr>
        </p:nvSpPr>
        <p:spPr>
          <a:xfrm>
            <a:off x="6085706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3"/>
          </p:nvPr>
        </p:nvSpPr>
        <p:spPr>
          <a:xfrm>
            <a:off x="457201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4"/>
          </p:nvPr>
        </p:nvSpPr>
        <p:spPr>
          <a:xfrm>
            <a:off x="3275819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5"/>
          </p:nvPr>
        </p:nvSpPr>
        <p:spPr>
          <a:xfrm>
            <a:off x="6085706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457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4648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1295398" y="1572569"/>
            <a:ext cx="6400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Обзор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GlusterFS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525548" y="3169508"/>
            <a:ext cx="3824100" cy="2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Оценивал:</a:t>
            </a: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 практики, ведущий инженер</a:t>
            </a: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Шкребец</a:t>
            </a:r>
            <a:r>
              <a:rPr lang="ru-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Александр Евгеньевич</a:t>
            </a: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466048" y="4468250"/>
            <a:ext cx="20595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ru-RU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Санкт-Петербург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272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ru-RU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909948" y="1132740"/>
            <a:ext cx="597258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296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по модулю </a:t>
            </a:r>
            <a:r>
              <a:rPr lang="ru-RU" sz="1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сетевые технологии в системах хранения данных</a:t>
            </a:r>
            <a:r>
              <a:rPr lang="ru-RU" sz="1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0A17AAFB-E48B-6C33-9E08-7C08525E1DCE}"/>
              </a:ext>
            </a:extLst>
          </p:cNvPr>
          <p:cNvSpPr txBox="1"/>
          <p:nvPr/>
        </p:nvSpPr>
        <p:spPr>
          <a:xfrm>
            <a:off x="0" y="3228720"/>
            <a:ext cx="3824100" cy="2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sz="2000" dirty="0">
              <a:effectLst/>
            </a:endParaRPr>
          </a:p>
          <a:p>
            <a:pPr marL="0" marR="0" indent="0" algn="l" rtl="0">
              <a:spcBef>
                <a:spcPts val="296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группы К42101с</a:t>
            </a:r>
            <a:endParaRPr lang="ru-RU" sz="2000" dirty="0">
              <a:effectLst/>
            </a:endParaRPr>
          </a:p>
          <a:p>
            <a:pPr marL="0" marR="0" indent="0" algn="l" rtl="0">
              <a:spcBef>
                <a:spcPts val="296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Малышев Роман Олегович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Какая разница между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Ceph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Gluster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ED5B67-8DB4-CD40-CCD7-052661C6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" y="1093470"/>
            <a:ext cx="7660422" cy="27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3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24da7be1f_0_38"/>
          <p:cNvSpPr txBox="1">
            <a:spLocks noGrp="1"/>
          </p:cNvSpPr>
          <p:nvPr>
            <p:ph type="title"/>
          </p:nvPr>
        </p:nvSpPr>
        <p:spPr>
          <a:xfrm>
            <a:off x="206795" y="54442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Вывод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g1524da7be1f_0_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64D65-6B24-4BE3-A630-7B9B210B0A62}"/>
              </a:ext>
            </a:extLst>
          </p:cNvPr>
          <p:cNvSpPr txBox="1"/>
          <p:nvPr/>
        </p:nvSpPr>
        <p:spPr>
          <a:xfrm>
            <a:off x="0" y="766282"/>
            <a:ext cx="8801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US" sz="1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GlusterFS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имеет множество положительных сторон, однако в сообществе про неё есть как положительные, так и отрицательные отзывы.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отрицательных отзывов многие склоняются к тому, что ФС имеет проблемы с производительностью.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 отзывы, в основном, сходятся в простоте деплоя и одобрении свободного доступа решения.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3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7200" y="97252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Что такое 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GlusterFS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BE1ECD-F6B0-6338-98AF-8A215DA3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70" y="699597"/>
            <a:ext cx="6727519" cy="3744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FUSE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1524da7be1f_0_12"/>
          <p:cNvSpPr txBox="1"/>
          <p:nvPr/>
        </p:nvSpPr>
        <p:spPr>
          <a:xfrm>
            <a:off x="915484" y="620400"/>
            <a:ext cx="76413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Рис. 1 – Структурная схема 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</a:rPr>
              <a:t>FUSE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7D0420-3776-A164-653D-1434E233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588" y="1222862"/>
            <a:ext cx="5015092" cy="37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 возможности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1524da7be1f_0_12"/>
          <p:cNvSpPr txBox="1"/>
          <p:nvPr/>
        </p:nvSpPr>
        <p:spPr>
          <a:xfrm>
            <a:off x="373769" y="680794"/>
            <a:ext cx="8396462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Протоколы NFS, SMB/CIFS;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жатие данных при передаче по сети;</a:t>
            </a:r>
            <a:endParaRPr lang="en-US" sz="1800" dirty="0">
              <a:solidFill>
                <a:srgbClr val="2021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Поддерживается шифрование данных дисковых разделов на стороне сервера с использованием ключей, доступных только клиенту;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Оптимизирована для использования в качестве распределённого хранилища образов виртуальных машин;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с QEMU и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Samba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в качестве первичного хранилища в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OpenStack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Поддерживается асинхронная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-репликация по модели 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slave</a:t>
            </a:r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85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Актуальность файловой системы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04633-2F7C-A7A6-8E36-9E4E06D2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54" y="2952446"/>
            <a:ext cx="3720814" cy="1399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46DDB-6B75-D0DF-F802-BC5148FA5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0" y="805704"/>
            <a:ext cx="3487002" cy="1961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D26B4-F58A-CFB6-DEB4-1CE638390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970" y="2351194"/>
            <a:ext cx="3720814" cy="2480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7407B5-2053-1641-76F9-FAF68D868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805704"/>
            <a:ext cx="3984784" cy="19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Архитектура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1524da7be1f_0_12"/>
          <p:cNvSpPr txBox="1"/>
          <p:nvPr/>
        </p:nvSpPr>
        <p:spPr>
          <a:xfrm>
            <a:off x="831444" y="470135"/>
            <a:ext cx="76413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Рис. 2 – </a:t>
            </a: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</a:rPr>
              <a:t>Архитектура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GlusterFS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7908CE-D943-6E2D-FC70-2630EC8D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94" y="880071"/>
            <a:ext cx="3975121" cy="42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3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Трансляторы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546B9A8-1B1A-7707-B3F0-A3524ECCC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37244"/>
              </p:ext>
            </p:extLst>
          </p:nvPr>
        </p:nvGraphicFramePr>
        <p:xfrm>
          <a:off x="0" y="685733"/>
          <a:ext cx="8518268" cy="4457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1366">
                  <a:extLst>
                    <a:ext uri="{9D8B030D-6E8A-4147-A177-3AD203B41FA5}">
                      <a16:colId xmlns:a16="http://schemas.microsoft.com/office/drawing/2014/main" val="3104530343"/>
                    </a:ext>
                  </a:extLst>
                </a:gridCol>
                <a:gridCol w="7376902">
                  <a:extLst>
                    <a:ext uri="{9D8B030D-6E8A-4147-A177-3AD203B41FA5}">
                      <a16:colId xmlns:a16="http://schemas.microsoft.com/office/drawing/2014/main" val="1546895365"/>
                    </a:ext>
                  </a:extLst>
                </a:gridCol>
              </a:tblGrid>
              <a:tr h="62310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транслятора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Выполняемая функция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08843"/>
                  </a:ext>
                </a:extLst>
              </a:tr>
              <a:tr h="583322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Storage</a:t>
                      </a:r>
                      <a:endParaRPr lang="ru-RU" sz="13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низкоуровневый транслятор, производит запись и чтение данных с локальной файловой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88932"/>
                  </a:ext>
                </a:extLst>
              </a:tr>
              <a:tr h="400320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Cluster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занимается репликацией данных и их распределением по «кирпичам»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9476"/>
                  </a:ext>
                </a:extLst>
              </a:tr>
              <a:tr h="400320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Debug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предоставляет интерфейс и статистику ошибок для отладки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27921"/>
                  </a:ext>
                </a:extLst>
              </a:tr>
              <a:tr h="281911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Encryption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занимается шифрованием и расшифровкой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13484"/>
                  </a:ext>
                </a:extLst>
              </a:tr>
              <a:tr h="30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Protocol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производит аутентификацию между клиентом и сервером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67237"/>
                  </a:ext>
                </a:extLst>
              </a:tr>
              <a:tr h="674824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е</a:t>
                      </a:r>
                      <a:r>
                        <a:rPr lang="en-US" sz="13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rformance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транслятор для оптимизации производительности(опережающее чтение (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read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ahead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 и запаздывающая запись (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write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behind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16056"/>
                  </a:ext>
                </a:extLst>
              </a:tr>
              <a:tr h="281911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System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управление 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ACL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42948"/>
                  </a:ext>
                </a:extLst>
              </a:tr>
              <a:tr h="308818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Scheduler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глобальный планировщик операций 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</a:t>
                      </a: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O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1746"/>
                  </a:ext>
                </a:extLst>
              </a:tr>
              <a:tr h="281911">
                <a:tc>
                  <a:txBody>
                    <a:bodyPr/>
                    <a:lstStyle/>
                    <a:p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Features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квоты, фильтры, и прочее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362667"/>
                  </a:ext>
                </a:extLst>
              </a:tr>
              <a:tr h="28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Bindings</a:t>
                      </a:r>
                      <a:endParaRPr lang="ru-RU" sz="13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различные </a:t>
                      </a: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API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35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9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Типы трансляторов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2" name="Google Shape;122;g1524da7be1f_0_12">
            <a:extLst>
              <a:ext uri="{FF2B5EF4-FFF2-40B4-BE49-F238E27FC236}">
                <a16:creationId xmlns:a16="http://schemas.microsoft.com/office/drawing/2014/main" id="{B9302536-E577-1E82-9C02-A2EECAE71CC1}"/>
              </a:ext>
            </a:extLst>
          </p:cNvPr>
          <p:cNvSpPr txBox="1"/>
          <p:nvPr/>
        </p:nvSpPr>
        <p:spPr>
          <a:xfrm>
            <a:off x="5036971" y="862874"/>
            <a:ext cx="340369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/>
            <a:r>
              <a:rPr lang="en-US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Cluster Translators: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DHT(Distributed Hash Table)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AFR(Automatic File Replication)</a:t>
            </a:r>
          </a:p>
        </p:txBody>
      </p:sp>
      <p:sp>
        <p:nvSpPr>
          <p:cNvPr id="4" name="Google Shape;122;g1524da7be1f_0_12">
            <a:extLst>
              <a:ext uri="{FF2B5EF4-FFF2-40B4-BE49-F238E27FC236}">
                <a16:creationId xmlns:a16="http://schemas.microsoft.com/office/drawing/2014/main" id="{AE5EF12B-18D1-7AFD-7FC4-67BE948D81C6}"/>
              </a:ext>
            </a:extLst>
          </p:cNvPr>
          <p:cNvSpPr txBox="1"/>
          <p:nvPr/>
        </p:nvSpPr>
        <p:spPr>
          <a:xfrm>
            <a:off x="5036971" y="1991879"/>
            <a:ext cx="8396462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/>
            <a:r>
              <a:rPr lang="en-US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Performance Translators: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io-cache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io-threads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md-cache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O-B (open behind)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QR (quick read)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r-a (read-ahead)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w-b (write-behind)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CBFCA-9A35-B353-FECE-95AC10B7B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9" y="780279"/>
            <a:ext cx="4334112" cy="3252633"/>
          </a:xfrm>
          <a:prstGeom prst="rect">
            <a:avLst/>
          </a:prstGeom>
        </p:spPr>
      </p:pic>
      <p:sp>
        <p:nvSpPr>
          <p:cNvPr id="6" name="Google Shape;122;g1524da7be1f_0_12">
            <a:extLst>
              <a:ext uri="{FF2B5EF4-FFF2-40B4-BE49-F238E27FC236}">
                <a16:creationId xmlns:a16="http://schemas.microsoft.com/office/drawing/2014/main" id="{DC7E3082-02D2-4F28-EBBE-808B20FABF80}"/>
              </a:ext>
            </a:extLst>
          </p:cNvPr>
          <p:cNvSpPr txBox="1"/>
          <p:nvPr/>
        </p:nvSpPr>
        <p:spPr>
          <a:xfrm>
            <a:off x="1411146" y="3715752"/>
            <a:ext cx="2917538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Рис. </a:t>
            </a: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ru-RU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– Стандартная иерархия трансляторов в файловых томах.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4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4da7be1f_0_12"/>
          <p:cNvSpPr txBox="1">
            <a:spLocks noGrp="1"/>
          </p:cNvSpPr>
          <p:nvPr>
            <p:ph type="title"/>
          </p:nvPr>
        </p:nvSpPr>
        <p:spPr>
          <a:xfrm>
            <a:off x="160431" y="0"/>
            <a:ext cx="704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Типы томов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1524da7be1f_0_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2" name="Google Shape;122;g1524da7be1f_0_12">
            <a:extLst>
              <a:ext uri="{FF2B5EF4-FFF2-40B4-BE49-F238E27FC236}">
                <a16:creationId xmlns:a16="http://schemas.microsoft.com/office/drawing/2014/main" id="{B9302536-E577-1E82-9C02-A2EECAE71CC1}"/>
              </a:ext>
            </a:extLst>
          </p:cNvPr>
          <p:cNvSpPr txBox="1"/>
          <p:nvPr/>
        </p:nvSpPr>
        <p:spPr>
          <a:xfrm>
            <a:off x="-356807" y="1228739"/>
            <a:ext cx="226272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/>
            <a:r>
              <a:rPr lang="ru-RU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Типы томов</a:t>
            </a:r>
            <a:r>
              <a:rPr lang="en-US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Distributed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Replicated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Striped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Distributed Striped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Distributed 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Replicated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9CDE2-94AC-9D53-22CE-83E4F0BB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43" y="922706"/>
            <a:ext cx="2917538" cy="2227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5DAFEE-69C6-5058-E069-B08F4E04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02" y="876875"/>
            <a:ext cx="2915721" cy="2272885"/>
          </a:xfrm>
          <a:prstGeom prst="rect">
            <a:avLst/>
          </a:prstGeom>
        </p:spPr>
      </p:pic>
      <p:sp>
        <p:nvSpPr>
          <p:cNvPr id="8" name="Google Shape;122;g1524da7be1f_0_12">
            <a:extLst>
              <a:ext uri="{FF2B5EF4-FFF2-40B4-BE49-F238E27FC236}">
                <a16:creationId xmlns:a16="http://schemas.microsoft.com/office/drawing/2014/main" id="{EAF8673C-6D53-4CB1-3B98-69E487562378}"/>
              </a:ext>
            </a:extLst>
          </p:cNvPr>
          <p:cNvSpPr txBox="1"/>
          <p:nvPr/>
        </p:nvSpPr>
        <p:spPr>
          <a:xfrm>
            <a:off x="2191843" y="3230560"/>
            <a:ext cx="2917538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Рис. </a:t>
            </a:r>
            <a:r>
              <a:rPr lang="ru-RU" sz="1800" dirty="0"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– П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и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нцип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работы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istributed 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eplicated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тома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Google Shape;122;g1524da7be1f_0_12">
            <a:extLst>
              <a:ext uri="{FF2B5EF4-FFF2-40B4-BE49-F238E27FC236}">
                <a16:creationId xmlns:a16="http://schemas.microsoft.com/office/drawing/2014/main" id="{7A089763-1997-D711-02FB-B53136E0F1D9}"/>
              </a:ext>
            </a:extLst>
          </p:cNvPr>
          <p:cNvSpPr txBox="1"/>
          <p:nvPr/>
        </p:nvSpPr>
        <p:spPr>
          <a:xfrm>
            <a:off x="5393485" y="3230560"/>
            <a:ext cx="2917538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Рис. 5 – П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и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нцип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оты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istributed 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</a:rPr>
              <a:t>Striped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тома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734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390</Words>
  <Application>Microsoft Office PowerPoint</Application>
  <PresentationFormat>Экран (16:9)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Cover</vt:lpstr>
      <vt:lpstr>1_Cover</vt:lpstr>
      <vt:lpstr>Обзор GlusterFS</vt:lpstr>
      <vt:lpstr>Что такое GlusterFS?</vt:lpstr>
      <vt:lpstr>FUSE</vt:lpstr>
      <vt:lpstr>Функциональные возможности</vt:lpstr>
      <vt:lpstr>Актуальность файловой системы</vt:lpstr>
      <vt:lpstr>Архитектура</vt:lpstr>
      <vt:lpstr>Трансляторы</vt:lpstr>
      <vt:lpstr>Типы трансляторов</vt:lpstr>
      <vt:lpstr>Типы томов</vt:lpstr>
      <vt:lpstr>Какая разница между Ceph и Gluster?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NFV и SDN</dc:title>
  <cp:lastModifiedBy>Mertale</cp:lastModifiedBy>
  <cp:revision>21</cp:revision>
  <dcterms:created xsi:type="dcterms:W3CDTF">2014-06-27T12:30:22Z</dcterms:created>
  <dcterms:modified xsi:type="dcterms:W3CDTF">2022-11-19T11:34:10Z</dcterms:modified>
</cp:coreProperties>
</file>