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5"/>
  </p:notesMasterIdLst>
  <p:sldIdLst>
    <p:sldId id="257" r:id="rId2"/>
    <p:sldId id="280" r:id="rId3"/>
    <p:sldId id="295" r:id="rId4"/>
    <p:sldId id="293" r:id="rId5"/>
    <p:sldId id="296" r:id="rId6"/>
    <p:sldId id="312" r:id="rId7"/>
    <p:sldId id="313" r:id="rId8"/>
    <p:sldId id="314" r:id="rId9"/>
    <p:sldId id="285" r:id="rId10"/>
    <p:sldId id="315" r:id="rId11"/>
    <p:sldId id="316" r:id="rId12"/>
    <p:sldId id="317" r:id="rId13"/>
    <p:sldId id="27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60417" autoAdjust="0"/>
  </p:normalViewPr>
  <p:slideViewPr>
    <p:cSldViewPr snapToGrid="0">
      <p:cViewPr varScale="1">
        <p:scale>
          <a:sx n="42" d="100"/>
          <a:sy n="42" d="100"/>
        </p:scale>
        <p:origin x="1350" y="60"/>
      </p:cViewPr>
      <p:guideLst/>
    </p:cSldViewPr>
  </p:slideViewPr>
  <p:notesTextViewPr>
    <p:cViewPr>
      <p:scale>
        <a:sx n="1" d="1"/>
        <a:sy n="1" d="1"/>
      </p:scale>
      <p:origin x="0" y="-25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F8A870-0481-4B49-84AE-FCB610FE753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47F05600-DF71-4750-B923-EDA29DFE0800}">
      <dgm:prSet/>
      <dgm:spPr/>
      <dgm:t>
        <a:bodyPr/>
        <a:lstStyle/>
        <a:p>
          <a:r>
            <a:rPr lang="pt-BR" altLang="en-US" dirty="0"/>
            <a:t>Disaster Recovery</a:t>
          </a:r>
          <a:endParaRPr lang="en-US" dirty="0"/>
        </a:p>
      </dgm:t>
    </dgm:pt>
    <dgm:pt modelId="{66B48969-3F56-40D4-9625-E6DABD8BF999}" type="parTrans" cxnId="{35B51E3D-5DD7-4470-8A78-2D62CC7578B3}">
      <dgm:prSet/>
      <dgm:spPr/>
      <dgm:t>
        <a:bodyPr/>
        <a:lstStyle/>
        <a:p>
          <a:endParaRPr lang="en-US"/>
        </a:p>
      </dgm:t>
    </dgm:pt>
    <dgm:pt modelId="{822DF652-0AB9-480D-BE15-C03E571AA064}" type="sibTrans" cxnId="{35B51E3D-5DD7-4470-8A78-2D62CC7578B3}">
      <dgm:prSet/>
      <dgm:spPr/>
      <dgm:t>
        <a:bodyPr/>
        <a:lstStyle/>
        <a:p>
          <a:endParaRPr lang="en-US"/>
        </a:p>
      </dgm:t>
    </dgm:pt>
    <dgm:pt modelId="{A5445B51-B702-4115-92ED-758C1407EE85}">
      <dgm:prSet/>
      <dgm:spPr/>
      <dgm:t>
        <a:bodyPr/>
        <a:lstStyle/>
        <a:p>
          <a:r>
            <a:rPr lang="pt-BR" altLang="en-US" dirty="0"/>
            <a:t>Operational</a:t>
          </a:r>
          <a:endParaRPr lang="en-US" dirty="0"/>
        </a:p>
      </dgm:t>
    </dgm:pt>
    <dgm:pt modelId="{38C52A11-DCEC-4E06-ADF3-23935EF0D79D}" type="parTrans" cxnId="{1708ABF0-C87D-4455-B7CA-5EA6F3A3C8CC}">
      <dgm:prSet/>
      <dgm:spPr/>
      <dgm:t>
        <a:bodyPr/>
        <a:lstStyle/>
        <a:p>
          <a:endParaRPr lang="en-US"/>
        </a:p>
      </dgm:t>
    </dgm:pt>
    <dgm:pt modelId="{08E9CB96-D607-452A-9F3F-3118D8A389CB}" type="sibTrans" cxnId="{1708ABF0-C87D-4455-B7CA-5EA6F3A3C8CC}">
      <dgm:prSet/>
      <dgm:spPr/>
      <dgm:t>
        <a:bodyPr/>
        <a:lstStyle/>
        <a:p>
          <a:endParaRPr lang="en-US"/>
        </a:p>
      </dgm:t>
    </dgm:pt>
    <dgm:pt modelId="{96A93F29-AFA3-4D27-B10F-10B578022FEA}">
      <dgm:prSet/>
      <dgm:spPr/>
      <dgm:t>
        <a:bodyPr/>
        <a:lstStyle/>
        <a:p>
          <a:pPr>
            <a:buFont typeface="Symbol" panose="05050102010706020507" pitchFamily="18" charset="2"/>
            <a:buChar char=""/>
          </a:pPr>
          <a:r>
            <a:rPr lang="pt-BR" altLang="en-US" dirty="0"/>
            <a:t>Archival</a:t>
          </a:r>
          <a:endParaRPr lang="en-US" dirty="0"/>
        </a:p>
      </dgm:t>
    </dgm:pt>
    <dgm:pt modelId="{8CA1E95D-C121-4D51-A5C2-636728922D78}" type="parTrans" cxnId="{07206BC8-3033-41EA-B23E-EC1AD742FB3E}">
      <dgm:prSet/>
      <dgm:spPr/>
      <dgm:t>
        <a:bodyPr/>
        <a:lstStyle/>
        <a:p>
          <a:endParaRPr lang="en-US"/>
        </a:p>
      </dgm:t>
    </dgm:pt>
    <dgm:pt modelId="{4EB36CEA-4E51-43F1-B37A-73F97FD6FB14}" type="sibTrans" cxnId="{07206BC8-3033-41EA-B23E-EC1AD742FB3E}">
      <dgm:prSet/>
      <dgm:spPr/>
      <dgm:t>
        <a:bodyPr/>
        <a:lstStyle/>
        <a:p>
          <a:endParaRPr lang="en-US"/>
        </a:p>
      </dgm:t>
    </dgm:pt>
    <dgm:pt modelId="{DCCE2F49-AF0D-41B3-8F33-331D2F7337CE}" type="pres">
      <dgm:prSet presAssocID="{2EF8A870-0481-4B49-84AE-FCB610FE753C}" presName="Name0" presStyleCnt="0">
        <dgm:presLayoutVars>
          <dgm:chMax val="7"/>
          <dgm:chPref val="7"/>
          <dgm:dir/>
        </dgm:presLayoutVars>
      </dgm:prSet>
      <dgm:spPr/>
    </dgm:pt>
    <dgm:pt modelId="{64DDF493-54FA-4222-BD66-55C41C29736D}" type="pres">
      <dgm:prSet presAssocID="{2EF8A870-0481-4B49-84AE-FCB610FE753C}" presName="Name1" presStyleCnt="0"/>
      <dgm:spPr/>
    </dgm:pt>
    <dgm:pt modelId="{59AC8DC5-D4D0-437B-9DF0-4FDF641CF17A}" type="pres">
      <dgm:prSet presAssocID="{2EF8A870-0481-4B49-84AE-FCB610FE753C}" presName="cycle" presStyleCnt="0"/>
      <dgm:spPr/>
    </dgm:pt>
    <dgm:pt modelId="{B6A92998-FEC9-47C5-98AB-180CED8DFAF2}" type="pres">
      <dgm:prSet presAssocID="{2EF8A870-0481-4B49-84AE-FCB610FE753C}" presName="srcNode" presStyleLbl="node1" presStyleIdx="0" presStyleCnt="3"/>
      <dgm:spPr/>
    </dgm:pt>
    <dgm:pt modelId="{6A305B8C-B5A4-4942-A374-8E4CD54BC94E}" type="pres">
      <dgm:prSet presAssocID="{2EF8A870-0481-4B49-84AE-FCB610FE753C}" presName="conn" presStyleLbl="parChTrans1D2" presStyleIdx="0" presStyleCnt="1"/>
      <dgm:spPr/>
    </dgm:pt>
    <dgm:pt modelId="{706CFF44-7024-4989-B7AE-9F5F860FAE4A}" type="pres">
      <dgm:prSet presAssocID="{2EF8A870-0481-4B49-84AE-FCB610FE753C}" presName="extraNode" presStyleLbl="node1" presStyleIdx="0" presStyleCnt="3"/>
      <dgm:spPr/>
    </dgm:pt>
    <dgm:pt modelId="{48296FD3-3A8F-4F17-B488-9B03D13FEBF8}" type="pres">
      <dgm:prSet presAssocID="{2EF8A870-0481-4B49-84AE-FCB610FE753C}" presName="dstNode" presStyleLbl="node1" presStyleIdx="0" presStyleCnt="3"/>
      <dgm:spPr/>
    </dgm:pt>
    <dgm:pt modelId="{F8F18D8B-7D35-4C04-9583-17E3ACF36A86}" type="pres">
      <dgm:prSet presAssocID="{47F05600-DF71-4750-B923-EDA29DFE0800}" presName="text_1" presStyleLbl="node1" presStyleIdx="0" presStyleCnt="3">
        <dgm:presLayoutVars>
          <dgm:bulletEnabled val="1"/>
        </dgm:presLayoutVars>
      </dgm:prSet>
      <dgm:spPr/>
    </dgm:pt>
    <dgm:pt modelId="{5C6B9141-C7B3-4A89-9409-A6B8E712E5EE}" type="pres">
      <dgm:prSet presAssocID="{47F05600-DF71-4750-B923-EDA29DFE0800}" presName="accent_1" presStyleCnt="0"/>
      <dgm:spPr/>
    </dgm:pt>
    <dgm:pt modelId="{AD0CA156-C5EF-4D7F-A23E-2B2D73F5B75B}" type="pres">
      <dgm:prSet presAssocID="{47F05600-DF71-4750-B923-EDA29DFE0800}" presName="accentRepeatNode" presStyleLbl="solidFgAcc1" presStyleIdx="0" presStyleCnt="3"/>
      <dgm:spPr/>
    </dgm:pt>
    <dgm:pt modelId="{185A8F9E-5B80-4898-BC05-AB42DB5B2D48}" type="pres">
      <dgm:prSet presAssocID="{A5445B51-B702-4115-92ED-758C1407EE85}" presName="text_2" presStyleLbl="node1" presStyleIdx="1" presStyleCnt="3">
        <dgm:presLayoutVars>
          <dgm:bulletEnabled val="1"/>
        </dgm:presLayoutVars>
      </dgm:prSet>
      <dgm:spPr/>
    </dgm:pt>
    <dgm:pt modelId="{18DFC6D8-2979-435F-B03C-91030DC48BA3}" type="pres">
      <dgm:prSet presAssocID="{A5445B51-B702-4115-92ED-758C1407EE85}" presName="accent_2" presStyleCnt="0"/>
      <dgm:spPr/>
    </dgm:pt>
    <dgm:pt modelId="{DDCEC4BA-2D5F-4403-B7F1-49FF2D0616E0}" type="pres">
      <dgm:prSet presAssocID="{A5445B51-B702-4115-92ED-758C1407EE85}" presName="accentRepeatNode" presStyleLbl="solidFgAcc1" presStyleIdx="1" presStyleCnt="3"/>
      <dgm:spPr/>
    </dgm:pt>
    <dgm:pt modelId="{CBDA43A1-999C-4EEF-9C8A-04C509724EE2}" type="pres">
      <dgm:prSet presAssocID="{96A93F29-AFA3-4D27-B10F-10B578022FEA}" presName="text_3" presStyleLbl="node1" presStyleIdx="2" presStyleCnt="3">
        <dgm:presLayoutVars>
          <dgm:bulletEnabled val="1"/>
        </dgm:presLayoutVars>
      </dgm:prSet>
      <dgm:spPr/>
    </dgm:pt>
    <dgm:pt modelId="{D46110E8-529E-49C5-9557-8FA16575827D}" type="pres">
      <dgm:prSet presAssocID="{96A93F29-AFA3-4D27-B10F-10B578022FEA}" presName="accent_3" presStyleCnt="0"/>
      <dgm:spPr/>
    </dgm:pt>
    <dgm:pt modelId="{B1A821E8-C482-4415-96C7-D546E2EF971C}" type="pres">
      <dgm:prSet presAssocID="{96A93F29-AFA3-4D27-B10F-10B578022FEA}" presName="accentRepeatNode" presStyleLbl="solidFgAcc1" presStyleIdx="2" presStyleCnt="3"/>
      <dgm:spPr/>
    </dgm:pt>
  </dgm:ptLst>
  <dgm:cxnLst>
    <dgm:cxn modelId="{8A992614-8068-4E25-9F8B-03FF2E718456}" type="presOf" srcId="{47F05600-DF71-4750-B923-EDA29DFE0800}" destId="{F8F18D8B-7D35-4C04-9583-17E3ACF36A86}" srcOrd="0" destOrd="0" presId="urn:microsoft.com/office/officeart/2008/layout/VerticalCurvedList"/>
    <dgm:cxn modelId="{35B51E3D-5DD7-4470-8A78-2D62CC7578B3}" srcId="{2EF8A870-0481-4B49-84AE-FCB610FE753C}" destId="{47F05600-DF71-4750-B923-EDA29DFE0800}" srcOrd="0" destOrd="0" parTransId="{66B48969-3F56-40D4-9625-E6DABD8BF999}" sibTransId="{822DF652-0AB9-480D-BE15-C03E571AA064}"/>
    <dgm:cxn modelId="{74814042-7104-4838-A952-7B8C70A13A8E}" type="presOf" srcId="{96A93F29-AFA3-4D27-B10F-10B578022FEA}" destId="{CBDA43A1-999C-4EEF-9C8A-04C509724EE2}" srcOrd="0" destOrd="0" presId="urn:microsoft.com/office/officeart/2008/layout/VerticalCurvedList"/>
    <dgm:cxn modelId="{13B8B281-CD57-4E50-A49E-B37AB8109AD4}" type="presOf" srcId="{822DF652-0AB9-480D-BE15-C03E571AA064}" destId="{6A305B8C-B5A4-4942-A374-8E4CD54BC94E}" srcOrd="0" destOrd="0" presId="urn:microsoft.com/office/officeart/2008/layout/VerticalCurvedList"/>
    <dgm:cxn modelId="{07206BC8-3033-41EA-B23E-EC1AD742FB3E}" srcId="{2EF8A870-0481-4B49-84AE-FCB610FE753C}" destId="{96A93F29-AFA3-4D27-B10F-10B578022FEA}" srcOrd="2" destOrd="0" parTransId="{8CA1E95D-C121-4D51-A5C2-636728922D78}" sibTransId="{4EB36CEA-4E51-43F1-B37A-73F97FD6FB14}"/>
    <dgm:cxn modelId="{1708ABF0-C87D-4455-B7CA-5EA6F3A3C8CC}" srcId="{2EF8A870-0481-4B49-84AE-FCB610FE753C}" destId="{A5445B51-B702-4115-92ED-758C1407EE85}" srcOrd="1" destOrd="0" parTransId="{38C52A11-DCEC-4E06-ADF3-23935EF0D79D}" sibTransId="{08E9CB96-D607-452A-9F3F-3118D8A389CB}"/>
    <dgm:cxn modelId="{86368CFC-724E-4545-A103-DB02E8B31131}" type="presOf" srcId="{2EF8A870-0481-4B49-84AE-FCB610FE753C}" destId="{DCCE2F49-AF0D-41B3-8F33-331D2F7337CE}" srcOrd="0" destOrd="0" presId="urn:microsoft.com/office/officeart/2008/layout/VerticalCurvedList"/>
    <dgm:cxn modelId="{59889FFF-8659-4589-AAED-9FBF68203A7D}" type="presOf" srcId="{A5445B51-B702-4115-92ED-758C1407EE85}" destId="{185A8F9E-5B80-4898-BC05-AB42DB5B2D48}" srcOrd="0" destOrd="0" presId="urn:microsoft.com/office/officeart/2008/layout/VerticalCurvedList"/>
    <dgm:cxn modelId="{7E9D30F5-06D3-4967-8176-21E08C7D7BFB}" type="presParOf" srcId="{DCCE2F49-AF0D-41B3-8F33-331D2F7337CE}" destId="{64DDF493-54FA-4222-BD66-55C41C29736D}" srcOrd="0" destOrd="0" presId="urn:microsoft.com/office/officeart/2008/layout/VerticalCurvedList"/>
    <dgm:cxn modelId="{6C05CA15-5106-49D4-BDCB-6FBF8409A01F}" type="presParOf" srcId="{64DDF493-54FA-4222-BD66-55C41C29736D}" destId="{59AC8DC5-D4D0-437B-9DF0-4FDF641CF17A}" srcOrd="0" destOrd="0" presId="urn:microsoft.com/office/officeart/2008/layout/VerticalCurvedList"/>
    <dgm:cxn modelId="{563D58F9-8C3D-403C-A1C3-B5808BD8046E}" type="presParOf" srcId="{59AC8DC5-D4D0-437B-9DF0-4FDF641CF17A}" destId="{B6A92998-FEC9-47C5-98AB-180CED8DFAF2}" srcOrd="0" destOrd="0" presId="urn:microsoft.com/office/officeart/2008/layout/VerticalCurvedList"/>
    <dgm:cxn modelId="{6009020C-1F4E-43CC-A15D-643AD29811AB}" type="presParOf" srcId="{59AC8DC5-D4D0-437B-9DF0-4FDF641CF17A}" destId="{6A305B8C-B5A4-4942-A374-8E4CD54BC94E}" srcOrd="1" destOrd="0" presId="urn:microsoft.com/office/officeart/2008/layout/VerticalCurvedList"/>
    <dgm:cxn modelId="{CC57A1A8-9B88-49E3-AF65-00CCF2B4A865}" type="presParOf" srcId="{59AC8DC5-D4D0-437B-9DF0-4FDF641CF17A}" destId="{706CFF44-7024-4989-B7AE-9F5F860FAE4A}" srcOrd="2" destOrd="0" presId="urn:microsoft.com/office/officeart/2008/layout/VerticalCurvedList"/>
    <dgm:cxn modelId="{3FCA2BA2-736C-4F2B-A80F-C8CD88931DB9}" type="presParOf" srcId="{59AC8DC5-D4D0-437B-9DF0-4FDF641CF17A}" destId="{48296FD3-3A8F-4F17-B488-9B03D13FEBF8}" srcOrd="3" destOrd="0" presId="urn:microsoft.com/office/officeart/2008/layout/VerticalCurvedList"/>
    <dgm:cxn modelId="{B1C2B111-CAC6-4A9F-91A1-5151B72649B6}" type="presParOf" srcId="{64DDF493-54FA-4222-BD66-55C41C29736D}" destId="{F8F18D8B-7D35-4C04-9583-17E3ACF36A86}" srcOrd="1" destOrd="0" presId="urn:microsoft.com/office/officeart/2008/layout/VerticalCurvedList"/>
    <dgm:cxn modelId="{AF468866-145E-46DB-935A-AD02643CAE15}" type="presParOf" srcId="{64DDF493-54FA-4222-BD66-55C41C29736D}" destId="{5C6B9141-C7B3-4A89-9409-A6B8E712E5EE}" srcOrd="2" destOrd="0" presId="urn:microsoft.com/office/officeart/2008/layout/VerticalCurvedList"/>
    <dgm:cxn modelId="{B38C5F1D-61D0-4CCF-9BB9-57A6D0ED642D}" type="presParOf" srcId="{5C6B9141-C7B3-4A89-9409-A6B8E712E5EE}" destId="{AD0CA156-C5EF-4D7F-A23E-2B2D73F5B75B}" srcOrd="0" destOrd="0" presId="urn:microsoft.com/office/officeart/2008/layout/VerticalCurvedList"/>
    <dgm:cxn modelId="{C1A95947-5F2B-4BAA-A30B-E60926BA0704}" type="presParOf" srcId="{64DDF493-54FA-4222-BD66-55C41C29736D}" destId="{185A8F9E-5B80-4898-BC05-AB42DB5B2D48}" srcOrd="3" destOrd="0" presId="urn:microsoft.com/office/officeart/2008/layout/VerticalCurvedList"/>
    <dgm:cxn modelId="{E97A639C-E8AE-48E9-82BB-589BAD5F7DBB}" type="presParOf" srcId="{64DDF493-54FA-4222-BD66-55C41C29736D}" destId="{18DFC6D8-2979-435F-B03C-91030DC48BA3}" srcOrd="4" destOrd="0" presId="urn:microsoft.com/office/officeart/2008/layout/VerticalCurvedList"/>
    <dgm:cxn modelId="{8A434D7E-40FF-4BD8-B87E-C4BFF12C3686}" type="presParOf" srcId="{18DFC6D8-2979-435F-B03C-91030DC48BA3}" destId="{DDCEC4BA-2D5F-4403-B7F1-49FF2D0616E0}" srcOrd="0" destOrd="0" presId="urn:microsoft.com/office/officeart/2008/layout/VerticalCurvedList"/>
    <dgm:cxn modelId="{FFE95F75-3BA9-40C0-A60D-AEDFDD567602}" type="presParOf" srcId="{64DDF493-54FA-4222-BD66-55C41C29736D}" destId="{CBDA43A1-999C-4EEF-9C8A-04C509724EE2}" srcOrd="5" destOrd="0" presId="urn:microsoft.com/office/officeart/2008/layout/VerticalCurvedList"/>
    <dgm:cxn modelId="{D6099D79-2237-4DCB-8F2F-B10C37427FE0}" type="presParOf" srcId="{64DDF493-54FA-4222-BD66-55C41C29736D}" destId="{D46110E8-529E-49C5-9557-8FA16575827D}" srcOrd="6" destOrd="0" presId="urn:microsoft.com/office/officeart/2008/layout/VerticalCurvedList"/>
    <dgm:cxn modelId="{CFD0123B-4A02-4917-846E-EC1BD0DDE5FA}" type="presParOf" srcId="{D46110E8-529E-49C5-9557-8FA16575827D}" destId="{B1A821E8-C482-4415-96C7-D546E2EF971C}"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515D63-7BAC-4A4D-AC6E-3813BD7D2F6B}"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US"/>
        </a:p>
      </dgm:t>
    </dgm:pt>
    <dgm:pt modelId="{3E7CC2BA-FE32-4697-A6F4-1C3A96594711}">
      <dgm:prSet phldrT="[Text]"/>
      <dgm:spPr/>
      <dgm:t>
        <a:bodyPr/>
        <a:lstStyle/>
        <a:p>
          <a:pPr>
            <a:buAutoNum type="arabicPeriod"/>
          </a:pPr>
          <a:r>
            <a:rPr lang="en-US" altLang="en-US" dirty="0"/>
            <a:t>Cold or offline</a:t>
          </a:r>
          <a:endParaRPr lang="en-US" dirty="0"/>
        </a:p>
      </dgm:t>
    </dgm:pt>
    <dgm:pt modelId="{37832057-202E-4428-AC73-06724293603C}" type="parTrans" cxnId="{A17DC627-BFE4-4FB8-9ED6-DDEA85D4C18A}">
      <dgm:prSet/>
      <dgm:spPr/>
      <dgm:t>
        <a:bodyPr/>
        <a:lstStyle/>
        <a:p>
          <a:endParaRPr lang="en-US"/>
        </a:p>
      </dgm:t>
    </dgm:pt>
    <dgm:pt modelId="{4317D1FD-52EC-4858-B725-CEADAE5DC028}" type="sibTrans" cxnId="{A17DC627-BFE4-4FB8-9ED6-DDEA85D4C18A}">
      <dgm:prSet/>
      <dgm:spPr/>
      <dgm:t>
        <a:bodyPr/>
        <a:lstStyle/>
        <a:p>
          <a:endParaRPr lang="en-US"/>
        </a:p>
      </dgm:t>
    </dgm:pt>
    <dgm:pt modelId="{F9952704-DE48-4F57-B6B6-ACD8C8FE757E}">
      <dgm:prSet/>
      <dgm:spPr/>
      <dgm:t>
        <a:bodyPr/>
        <a:lstStyle/>
        <a:p>
          <a:r>
            <a:rPr lang="en-US" altLang="en-US" dirty="0"/>
            <a:t>Hot or online</a:t>
          </a:r>
          <a:endParaRPr lang="en-US" b="1" dirty="0">
            <a:latin typeface="Calibri" panose="020F0502020204030204" pitchFamily="34" charset="0"/>
            <a:ea typeface="Calibri" panose="020F0502020204030204" pitchFamily="34" charset="0"/>
            <a:cs typeface="Arial" panose="020B0604020202020204" pitchFamily="34" charset="0"/>
          </a:endParaRPr>
        </a:p>
      </dgm:t>
    </dgm:pt>
    <dgm:pt modelId="{607DD545-8D05-430D-B6B3-BF13D61C6E9D}" type="parTrans" cxnId="{06434606-8F86-43AA-A7DE-5EF7A7BB2673}">
      <dgm:prSet/>
      <dgm:spPr/>
      <dgm:t>
        <a:bodyPr/>
        <a:lstStyle/>
        <a:p>
          <a:endParaRPr lang="en-US"/>
        </a:p>
      </dgm:t>
    </dgm:pt>
    <dgm:pt modelId="{380CACFA-2C0A-4ADA-884F-B0770454502D}" type="sibTrans" cxnId="{06434606-8F86-43AA-A7DE-5EF7A7BB2673}">
      <dgm:prSet/>
      <dgm:spPr/>
      <dgm:t>
        <a:bodyPr/>
        <a:lstStyle/>
        <a:p>
          <a:endParaRPr lang="en-US"/>
        </a:p>
      </dgm:t>
    </dgm:pt>
    <dgm:pt modelId="{745BA1E7-8A4D-4C89-82F3-4875175FD7E6}">
      <dgm:prSet/>
      <dgm:spPr/>
      <dgm:t>
        <a:bodyPr/>
        <a:lstStyle/>
        <a:p>
          <a:r>
            <a:rPr lang="en-US" altLang="en-US" dirty="0"/>
            <a:t>Open file</a:t>
          </a:r>
          <a:endParaRPr lang="en-US" b="1" dirty="0">
            <a:effectLst/>
            <a:latin typeface="Calibri" panose="020F0502020204030204" pitchFamily="34" charset="0"/>
            <a:ea typeface="Calibri" panose="020F0502020204030204" pitchFamily="34" charset="0"/>
            <a:cs typeface="Arial" panose="020B0604020202020204" pitchFamily="34" charset="0"/>
          </a:endParaRPr>
        </a:p>
      </dgm:t>
    </dgm:pt>
    <dgm:pt modelId="{FA0568B5-614E-4327-9121-DB1B7221C4C0}" type="parTrans" cxnId="{9CBEF62A-4792-4E77-B317-8DA3940A01E4}">
      <dgm:prSet/>
      <dgm:spPr/>
      <dgm:t>
        <a:bodyPr/>
        <a:lstStyle/>
        <a:p>
          <a:endParaRPr lang="en-US"/>
        </a:p>
      </dgm:t>
    </dgm:pt>
    <dgm:pt modelId="{A1CD6F82-8DD5-4A7D-86B5-C3C7D25700E6}" type="sibTrans" cxnId="{9CBEF62A-4792-4E77-B317-8DA3940A01E4}">
      <dgm:prSet/>
      <dgm:spPr/>
      <dgm:t>
        <a:bodyPr/>
        <a:lstStyle/>
        <a:p>
          <a:endParaRPr lang="en-US"/>
        </a:p>
      </dgm:t>
    </dgm:pt>
    <dgm:pt modelId="{3DCB6494-6494-4C09-BCE3-CBE6A0B319A9}">
      <dgm:prSet/>
      <dgm:spPr/>
      <dgm:t>
        <a:bodyPr/>
        <a:lstStyle/>
        <a:p>
          <a:r>
            <a:rPr lang="en-US" altLang="en-US" dirty="0"/>
            <a:t>Point in Time (PIT) replica</a:t>
          </a:r>
          <a:endParaRPr lang="en-US" b="1" dirty="0">
            <a:latin typeface="Calibri" panose="020F0502020204030204" pitchFamily="34" charset="0"/>
            <a:ea typeface="Calibri" panose="020F0502020204030204" pitchFamily="34" charset="0"/>
            <a:cs typeface="Arial" panose="020B0604020202020204" pitchFamily="34" charset="0"/>
          </a:endParaRPr>
        </a:p>
      </dgm:t>
    </dgm:pt>
    <dgm:pt modelId="{ECB900B1-BCF1-46B7-949D-524440B15C98}" type="parTrans" cxnId="{974BF1DE-8090-4C4F-B034-CEEA33A92185}">
      <dgm:prSet/>
      <dgm:spPr/>
      <dgm:t>
        <a:bodyPr/>
        <a:lstStyle/>
        <a:p>
          <a:endParaRPr lang="en-US"/>
        </a:p>
      </dgm:t>
    </dgm:pt>
    <dgm:pt modelId="{D2752C97-6C8E-4CEE-A362-74DA4066D6E0}" type="sibTrans" cxnId="{974BF1DE-8090-4C4F-B034-CEEA33A92185}">
      <dgm:prSet/>
      <dgm:spPr/>
      <dgm:t>
        <a:bodyPr/>
        <a:lstStyle/>
        <a:p>
          <a:endParaRPr lang="en-US"/>
        </a:p>
      </dgm:t>
    </dgm:pt>
    <dgm:pt modelId="{20EE28C4-A825-4C88-BA16-16092D65DD1D}">
      <dgm:prSet/>
      <dgm:spPr/>
      <dgm:t>
        <a:bodyPr/>
        <a:lstStyle/>
        <a:p>
          <a:r>
            <a:rPr lang="en-US" altLang="en-US" dirty="0"/>
            <a:t>Backup file metadata for consistency</a:t>
          </a:r>
          <a:endParaRPr lang="en-US" dirty="0"/>
        </a:p>
      </dgm:t>
    </dgm:pt>
    <dgm:pt modelId="{245B389E-28E0-4FCF-9F9A-832FF0DCC4CB}" type="parTrans" cxnId="{E1965ADD-6BE1-453A-96A2-02D7E4704D63}">
      <dgm:prSet/>
      <dgm:spPr/>
      <dgm:t>
        <a:bodyPr/>
        <a:lstStyle/>
        <a:p>
          <a:endParaRPr lang="en-US"/>
        </a:p>
      </dgm:t>
    </dgm:pt>
    <dgm:pt modelId="{585AA813-355A-4F95-98E0-5504AC8F1782}" type="sibTrans" cxnId="{E1965ADD-6BE1-453A-96A2-02D7E4704D63}">
      <dgm:prSet/>
      <dgm:spPr/>
      <dgm:t>
        <a:bodyPr/>
        <a:lstStyle/>
        <a:p>
          <a:endParaRPr lang="en-US"/>
        </a:p>
      </dgm:t>
    </dgm:pt>
    <dgm:pt modelId="{8ACC3BE8-E6A8-442F-BE4D-0414F8EAEE0E}">
      <dgm:prSet/>
      <dgm:spPr/>
      <dgm:t>
        <a:bodyPr/>
        <a:lstStyle/>
        <a:p>
          <a:r>
            <a:rPr lang="en-US" altLang="en-US" dirty="0"/>
            <a:t>Bare metal recovery</a:t>
          </a:r>
          <a:endParaRPr lang="en-US" dirty="0"/>
        </a:p>
      </dgm:t>
    </dgm:pt>
    <dgm:pt modelId="{A5EE2B16-E485-4024-8916-86F1DB8CDEBC}" type="parTrans" cxnId="{89B46E6E-562B-43BB-A2F5-85D9723D8294}">
      <dgm:prSet/>
      <dgm:spPr/>
      <dgm:t>
        <a:bodyPr/>
        <a:lstStyle/>
        <a:p>
          <a:endParaRPr lang="en-US"/>
        </a:p>
      </dgm:t>
    </dgm:pt>
    <dgm:pt modelId="{698B5482-8F59-4773-A30F-BF80C060F8B9}" type="sibTrans" cxnId="{89B46E6E-562B-43BB-A2F5-85D9723D8294}">
      <dgm:prSet/>
      <dgm:spPr/>
      <dgm:t>
        <a:bodyPr/>
        <a:lstStyle/>
        <a:p>
          <a:endParaRPr lang="en-US"/>
        </a:p>
      </dgm:t>
    </dgm:pt>
    <dgm:pt modelId="{9D27B417-2A2A-49A5-9177-81E86D2BAAC4}" type="pres">
      <dgm:prSet presAssocID="{DE515D63-7BAC-4A4D-AC6E-3813BD7D2F6B}" presName="cycle" presStyleCnt="0">
        <dgm:presLayoutVars>
          <dgm:dir/>
          <dgm:resizeHandles val="exact"/>
        </dgm:presLayoutVars>
      </dgm:prSet>
      <dgm:spPr/>
    </dgm:pt>
    <dgm:pt modelId="{1D497BBB-5774-4ED8-A80F-9CB910A7CD4F}" type="pres">
      <dgm:prSet presAssocID="{3E7CC2BA-FE32-4697-A6F4-1C3A96594711}" presName="node" presStyleLbl="node1" presStyleIdx="0" presStyleCnt="6">
        <dgm:presLayoutVars>
          <dgm:bulletEnabled val="1"/>
        </dgm:presLayoutVars>
      </dgm:prSet>
      <dgm:spPr/>
    </dgm:pt>
    <dgm:pt modelId="{BF19E4F8-6B73-4AFC-A237-4D88A05AB4CD}" type="pres">
      <dgm:prSet presAssocID="{3E7CC2BA-FE32-4697-A6F4-1C3A96594711}" presName="spNode" presStyleCnt="0"/>
      <dgm:spPr/>
    </dgm:pt>
    <dgm:pt modelId="{31C3B62A-139D-47D7-BA4B-3168AD9E6784}" type="pres">
      <dgm:prSet presAssocID="{4317D1FD-52EC-4858-B725-CEADAE5DC028}" presName="sibTrans" presStyleLbl="sibTrans1D1" presStyleIdx="0" presStyleCnt="6"/>
      <dgm:spPr/>
    </dgm:pt>
    <dgm:pt modelId="{BF39AF38-F40B-42F2-B035-B166FF9F5501}" type="pres">
      <dgm:prSet presAssocID="{F9952704-DE48-4F57-B6B6-ACD8C8FE757E}" presName="node" presStyleLbl="node1" presStyleIdx="1" presStyleCnt="6">
        <dgm:presLayoutVars>
          <dgm:bulletEnabled val="1"/>
        </dgm:presLayoutVars>
      </dgm:prSet>
      <dgm:spPr/>
    </dgm:pt>
    <dgm:pt modelId="{EF1847F9-52C2-4FB2-8B19-D4C69B55373A}" type="pres">
      <dgm:prSet presAssocID="{F9952704-DE48-4F57-B6B6-ACD8C8FE757E}" presName="spNode" presStyleCnt="0"/>
      <dgm:spPr/>
    </dgm:pt>
    <dgm:pt modelId="{6BEE475D-7E70-4796-824B-F1213B38008B}" type="pres">
      <dgm:prSet presAssocID="{380CACFA-2C0A-4ADA-884F-B0770454502D}" presName="sibTrans" presStyleLbl="sibTrans1D1" presStyleIdx="1" presStyleCnt="6"/>
      <dgm:spPr/>
    </dgm:pt>
    <dgm:pt modelId="{A3048013-E238-45A3-A0CE-5FAC3C133049}" type="pres">
      <dgm:prSet presAssocID="{745BA1E7-8A4D-4C89-82F3-4875175FD7E6}" presName="node" presStyleLbl="node1" presStyleIdx="2" presStyleCnt="6">
        <dgm:presLayoutVars>
          <dgm:bulletEnabled val="1"/>
        </dgm:presLayoutVars>
      </dgm:prSet>
      <dgm:spPr/>
    </dgm:pt>
    <dgm:pt modelId="{0A8B414B-3049-4B21-829D-2706633C3B75}" type="pres">
      <dgm:prSet presAssocID="{745BA1E7-8A4D-4C89-82F3-4875175FD7E6}" presName="spNode" presStyleCnt="0"/>
      <dgm:spPr/>
    </dgm:pt>
    <dgm:pt modelId="{FB7E9698-47BE-4165-8A52-7FB546F335D2}" type="pres">
      <dgm:prSet presAssocID="{A1CD6F82-8DD5-4A7D-86B5-C3C7D25700E6}" presName="sibTrans" presStyleLbl="sibTrans1D1" presStyleIdx="2" presStyleCnt="6"/>
      <dgm:spPr/>
    </dgm:pt>
    <dgm:pt modelId="{8AC84351-0B3F-4176-AF67-1B3DED14FAB5}" type="pres">
      <dgm:prSet presAssocID="{3DCB6494-6494-4C09-BCE3-CBE6A0B319A9}" presName="node" presStyleLbl="node1" presStyleIdx="3" presStyleCnt="6">
        <dgm:presLayoutVars>
          <dgm:bulletEnabled val="1"/>
        </dgm:presLayoutVars>
      </dgm:prSet>
      <dgm:spPr/>
    </dgm:pt>
    <dgm:pt modelId="{794CD47F-DD7F-4CBB-9E4D-3CA48C47C22F}" type="pres">
      <dgm:prSet presAssocID="{3DCB6494-6494-4C09-BCE3-CBE6A0B319A9}" presName="spNode" presStyleCnt="0"/>
      <dgm:spPr/>
    </dgm:pt>
    <dgm:pt modelId="{AB3850B4-1944-4649-B511-FF8EFC367F71}" type="pres">
      <dgm:prSet presAssocID="{D2752C97-6C8E-4CEE-A362-74DA4066D6E0}" presName="sibTrans" presStyleLbl="sibTrans1D1" presStyleIdx="3" presStyleCnt="6"/>
      <dgm:spPr/>
    </dgm:pt>
    <dgm:pt modelId="{7F3C7AB6-1302-4805-A17A-CBBBF050B7C0}" type="pres">
      <dgm:prSet presAssocID="{20EE28C4-A825-4C88-BA16-16092D65DD1D}" presName="node" presStyleLbl="node1" presStyleIdx="4" presStyleCnt="6">
        <dgm:presLayoutVars>
          <dgm:bulletEnabled val="1"/>
        </dgm:presLayoutVars>
      </dgm:prSet>
      <dgm:spPr/>
    </dgm:pt>
    <dgm:pt modelId="{7154DB34-3070-44D6-8930-16B80EFD7A17}" type="pres">
      <dgm:prSet presAssocID="{20EE28C4-A825-4C88-BA16-16092D65DD1D}" presName="spNode" presStyleCnt="0"/>
      <dgm:spPr/>
    </dgm:pt>
    <dgm:pt modelId="{1216DB3C-C1A0-4288-8C75-9A5E1909FB9E}" type="pres">
      <dgm:prSet presAssocID="{585AA813-355A-4F95-98E0-5504AC8F1782}" presName="sibTrans" presStyleLbl="sibTrans1D1" presStyleIdx="4" presStyleCnt="6"/>
      <dgm:spPr/>
    </dgm:pt>
    <dgm:pt modelId="{EFA63EF2-A008-4E63-9F44-924FA29BA323}" type="pres">
      <dgm:prSet presAssocID="{8ACC3BE8-E6A8-442F-BE4D-0414F8EAEE0E}" presName="node" presStyleLbl="node1" presStyleIdx="5" presStyleCnt="6">
        <dgm:presLayoutVars>
          <dgm:bulletEnabled val="1"/>
        </dgm:presLayoutVars>
      </dgm:prSet>
      <dgm:spPr/>
    </dgm:pt>
    <dgm:pt modelId="{9EB63D9C-6317-4B89-A306-830251974293}" type="pres">
      <dgm:prSet presAssocID="{8ACC3BE8-E6A8-442F-BE4D-0414F8EAEE0E}" presName="spNode" presStyleCnt="0"/>
      <dgm:spPr/>
    </dgm:pt>
    <dgm:pt modelId="{4CA6A25B-1629-4F04-BC1F-080A3E7CEFD7}" type="pres">
      <dgm:prSet presAssocID="{698B5482-8F59-4773-A30F-BF80C060F8B9}" presName="sibTrans" presStyleLbl="sibTrans1D1" presStyleIdx="5" presStyleCnt="6"/>
      <dgm:spPr/>
    </dgm:pt>
  </dgm:ptLst>
  <dgm:cxnLst>
    <dgm:cxn modelId="{06434606-8F86-43AA-A7DE-5EF7A7BB2673}" srcId="{DE515D63-7BAC-4A4D-AC6E-3813BD7D2F6B}" destId="{F9952704-DE48-4F57-B6B6-ACD8C8FE757E}" srcOrd="1" destOrd="0" parTransId="{607DD545-8D05-430D-B6B3-BF13D61C6E9D}" sibTransId="{380CACFA-2C0A-4ADA-884F-B0770454502D}"/>
    <dgm:cxn modelId="{16948F1A-073E-44C0-8486-FC692B7CFB19}" type="presOf" srcId="{8ACC3BE8-E6A8-442F-BE4D-0414F8EAEE0E}" destId="{EFA63EF2-A008-4E63-9F44-924FA29BA323}" srcOrd="0" destOrd="0" presId="urn:microsoft.com/office/officeart/2005/8/layout/cycle6"/>
    <dgm:cxn modelId="{A17DC627-BFE4-4FB8-9ED6-DDEA85D4C18A}" srcId="{DE515D63-7BAC-4A4D-AC6E-3813BD7D2F6B}" destId="{3E7CC2BA-FE32-4697-A6F4-1C3A96594711}" srcOrd="0" destOrd="0" parTransId="{37832057-202E-4428-AC73-06724293603C}" sibTransId="{4317D1FD-52EC-4858-B725-CEADAE5DC028}"/>
    <dgm:cxn modelId="{9CBEF62A-4792-4E77-B317-8DA3940A01E4}" srcId="{DE515D63-7BAC-4A4D-AC6E-3813BD7D2F6B}" destId="{745BA1E7-8A4D-4C89-82F3-4875175FD7E6}" srcOrd="2" destOrd="0" parTransId="{FA0568B5-614E-4327-9121-DB1B7221C4C0}" sibTransId="{A1CD6F82-8DD5-4A7D-86B5-C3C7D25700E6}"/>
    <dgm:cxn modelId="{A2F8F263-714A-458B-AADF-5968604F9AC2}" type="presOf" srcId="{698B5482-8F59-4773-A30F-BF80C060F8B9}" destId="{4CA6A25B-1629-4F04-BC1F-080A3E7CEFD7}" srcOrd="0" destOrd="0" presId="urn:microsoft.com/office/officeart/2005/8/layout/cycle6"/>
    <dgm:cxn modelId="{55510866-2B97-4DB9-95BF-ADA2F6590AD6}" type="presOf" srcId="{20EE28C4-A825-4C88-BA16-16092D65DD1D}" destId="{7F3C7AB6-1302-4805-A17A-CBBBF050B7C0}" srcOrd="0" destOrd="0" presId="urn:microsoft.com/office/officeart/2005/8/layout/cycle6"/>
    <dgm:cxn modelId="{716BFD48-4452-4356-8756-70CBF012166F}" type="presOf" srcId="{F9952704-DE48-4F57-B6B6-ACD8C8FE757E}" destId="{BF39AF38-F40B-42F2-B035-B166FF9F5501}" srcOrd="0" destOrd="0" presId="urn:microsoft.com/office/officeart/2005/8/layout/cycle6"/>
    <dgm:cxn modelId="{89B46E6E-562B-43BB-A2F5-85D9723D8294}" srcId="{DE515D63-7BAC-4A4D-AC6E-3813BD7D2F6B}" destId="{8ACC3BE8-E6A8-442F-BE4D-0414F8EAEE0E}" srcOrd="5" destOrd="0" parTransId="{A5EE2B16-E485-4024-8916-86F1DB8CDEBC}" sibTransId="{698B5482-8F59-4773-A30F-BF80C060F8B9}"/>
    <dgm:cxn modelId="{E675AA54-A83D-4EB9-9058-B734AF152F66}" type="presOf" srcId="{DE515D63-7BAC-4A4D-AC6E-3813BD7D2F6B}" destId="{9D27B417-2A2A-49A5-9177-81E86D2BAAC4}" srcOrd="0" destOrd="0" presId="urn:microsoft.com/office/officeart/2005/8/layout/cycle6"/>
    <dgm:cxn modelId="{1B010177-C89D-4B18-AA50-020414E9C12A}" type="presOf" srcId="{D2752C97-6C8E-4CEE-A362-74DA4066D6E0}" destId="{AB3850B4-1944-4649-B511-FF8EFC367F71}" srcOrd="0" destOrd="0" presId="urn:microsoft.com/office/officeart/2005/8/layout/cycle6"/>
    <dgm:cxn modelId="{B2EAD67F-911C-425A-A44C-3018C62A975C}" type="presOf" srcId="{3E7CC2BA-FE32-4697-A6F4-1C3A96594711}" destId="{1D497BBB-5774-4ED8-A80F-9CB910A7CD4F}" srcOrd="0" destOrd="0" presId="urn:microsoft.com/office/officeart/2005/8/layout/cycle6"/>
    <dgm:cxn modelId="{CC1E29A3-70F5-46A6-9C53-2466BC445412}" type="presOf" srcId="{745BA1E7-8A4D-4C89-82F3-4875175FD7E6}" destId="{A3048013-E238-45A3-A0CE-5FAC3C133049}" srcOrd="0" destOrd="0" presId="urn:microsoft.com/office/officeart/2005/8/layout/cycle6"/>
    <dgm:cxn modelId="{07BC32BE-854A-4A5B-86FF-89304E9E6202}" type="presOf" srcId="{4317D1FD-52EC-4858-B725-CEADAE5DC028}" destId="{31C3B62A-139D-47D7-BA4B-3168AD9E6784}" srcOrd="0" destOrd="0" presId="urn:microsoft.com/office/officeart/2005/8/layout/cycle6"/>
    <dgm:cxn modelId="{75062CC5-6AA6-40E6-B7F7-B479189F8BDA}" type="presOf" srcId="{A1CD6F82-8DD5-4A7D-86B5-C3C7D25700E6}" destId="{FB7E9698-47BE-4165-8A52-7FB546F335D2}" srcOrd="0" destOrd="0" presId="urn:microsoft.com/office/officeart/2005/8/layout/cycle6"/>
    <dgm:cxn modelId="{E7CF3AC6-DA24-483C-8BDB-D21A7B17359F}" type="presOf" srcId="{3DCB6494-6494-4C09-BCE3-CBE6A0B319A9}" destId="{8AC84351-0B3F-4176-AF67-1B3DED14FAB5}" srcOrd="0" destOrd="0" presId="urn:microsoft.com/office/officeart/2005/8/layout/cycle6"/>
    <dgm:cxn modelId="{9821FBC7-84B9-4CEA-8B5F-86E22B9A84E2}" type="presOf" srcId="{585AA813-355A-4F95-98E0-5504AC8F1782}" destId="{1216DB3C-C1A0-4288-8C75-9A5E1909FB9E}" srcOrd="0" destOrd="0" presId="urn:microsoft.com/office/officeart/2005/8/layout/cycle6"/>
    <dgm:cxn modelId="{38DACAD6-4225-4E73-8CCE-D27251B9C2DC}" type="presOf" srcId="{380CACFA-2C0A-4ADA-884F-B0770454502D}" destId="{6BEE475D-7E70-4796-824B-F1213B38008B}" srcOrd="0" destOrd="0" presId="urn:microsoft.com/office/officeart/2005/8/layout/cycle6"/>
    <dgm:cxn modelId="{E1965ADD-6BE1-453A-96A2-02D7E4704D63}" srcId="{DE515D63-7BAC-4A4D-AC6E-3813BD7D2F6B}" destId="{20EE28C4-A825-4C88-BA16-16092D65DD1D}" srcOrd="4" destOrd="0" parTransId="{245B389E-28E0-4FCF-9F9A-832FF0DCC4CB}" sibTransId="{585AA813-355A-4F95-98E0-5504AC8F1782}"/>
    <dgm:cxn modelId="{974BF1DE-8090-4C4F-B034-CEEA33A92185}" srcId="{DE515D63-7BAC-4A4D-AC6E-3813BD7D2F6B}" destId="{3DCB6494-6494-4C09-BCE3-CBE6A0B319A9}" srcOrd="3" destOrd="0" parTransId="{ECB900B1-BCF1-46B7-949D-524440B15C98}" sibTransId="{D2752C97-6C8E-4CEE-A362-74DA4066D6E0}"/>
    <dgm:cxn modelId="{300F1188-6A2D-450D-9AC0-838A84AEEFE3}" type="presParOf" srcId="{9D27B417-2A2A-49A5-9177-81E86D2BAAC4}" destId="{1D497BBB-5774-4ED8-A80F-9CB910A7CD4F}" srcOrd="0" destOrd="0" presId="urn:microsoft.com/office/officeart/2005/8/layout/cycle6"/>
    <dgm:cxn modelId="{AA33C774-A09F-4DB5-8415-C850E3399D53}" type="presParOf" srcId="{9D27B417-2A2A-49A5-9177-81E86D2BAAC4}" destId="{BF19E4F8-6B73-4AFC-A237-4D88A05AB4CD}" srcOrd="1" destOrd="0" presId="urn:microsoft.com/office/officeart/2005/8/layout/cycle6"/>
    <dgm:cxn modelId="{DDA09B19-E5F2-4FD5-9F12-5AEBFCE85739}" type="presParOf" srcId="{9D27B417-2A2A-49A5-9177-81E86D2BAAC4}" destId="{31C3B62A-139D-47D7-BA4B-3168AD9E6784}" srcOrd="2" destOrd="0" presId="urn:microsoft.com/office/officeart/2005/8/layout/cycle6"/>
    <dgm:cxn modelId="{4C22826E-0669-44A9-AF1D-6BFDA862C2F8}" type="presParOf" srcId="{9D27B417-2A2A-49A5-9177-81E86D2BAAC4}" destId="{BF39AF38-F40B-42F2-B035-B166FF9F5501}" srcOrd="3" destOrd="0" presId="urn:microsoft.com/office/officeart/2005/8/layout/cycle6"/>
    <dgm:cxn modelId="{4891EA47-FE5F-4B4A-B1F4-DD2635B99CF0}" type="presParOf" srcId="{9D27B417-2A2A-49A5-9177-81E86D2BAAC4}" destId="{EF1847F9-52C2-4FB2-8B19-D4C69B55373A}" srcOrd="4" destOrd="0" presId="urn:microsoft.com/office/officeart/2005/8/layout/cycle6"/>
    <dgm:cxn modelId="{B26F635B-6EFD-432B-B1D5-093B43B87AE3}" type="presParOf" srcId="{9D27B417-2A2A-49A5-9177-81E86D2BAAC4}" destId="{6BEE475D-7E70-4796-824B-F1213B38008B}" srcOrd="5" destOrd="0" presId="urn:microsoft.com/office/officeart/2005/8/layout/cycle6"/>
    <dgm:cxn modelId="{A9694513-5AF1-4068-9F15-887C122F1139}" type="presParOf" srcId="{9D27B417-2A2A-49A5-9177-81E86D2BAAC4}" destId="{A3048013-E238-45A3-A0CE-5FAC3C133049}" srcOrd="6" destOrd="0" presId="urn:microsoft.com/office/officeart/2005/8/layout/cycle6"/>
    <dgm:cxn modelId="{09FF24AF-DAA2-4C1F-90C3-85F13E003541}" type="presParOf" srcId="{9D27B417-2A2A-49A5-9177-81E86D2BAAC4}" destId="{0A8B414B-3049-4B21-829D-2706633C3B75}" srcOrd="7" destOrd="0" presId="urn:microsoft.com/office/officeart/2005/8/layout/cycle6"/>
    <dgm:cxn modelId="{ED9E9BE1-23C5-4554-A1BD-A2BA27136979}" type="presParOf" srcId="{9D27B417-2A2A-49A5-9177-81E86D2BAAC4}" destId="{FB7E9698-47BE-4165-8A52-7FB546F335D2}" srcOrd="8" destOrd="0" presId="urn:microsoft.com/office/officeart/2005/8/layout/cycle6"/>
    <dgm:cxn modelId="{15F8E8F6-0853-4CAB-8CC5-0F0E33B08AE3}" type="presParOf" srcId="{9D27B417-2A2A-49A5-9177-81E86D2BAAC4}" destId="{8AC84351-0B3F-4176-AF67-1B3DED14FAB5}" srcOrd="9" destOrd="0" presId="urn:microsoft.com/office/officeart/2005/8/layout/cycle6"/>
    <dgm:cxn modelId="{A8997C56-9060-4BAF-9B18-2FBC01DC16AB}" type="presParOf" srcId="{9D27B417-2A2A-49A5-9177-81E86D2BAAC4}" destId="{794CD47F-DD7F-4CBB-9E4D-3CA48C47C22F}" srcOrd="10" destOrd="0" presId="urn:microsoft.com/office/officeart/2005/8/layout/cycle6"/>
    <dgm:cxn modelId="{42BB2867-15E0-4F58-9F19-4D8353FBAE43}" type="presParOf" srcId="{9D27B417-2A2A-49A5-9177-81E86D2BAAC4}" destId="{AB3850B4-1944-4649-B511-FF8EFC367F71}" srcOrd="11" destOrd="0" presId="urn:microsoft.com/office/officeart/2005/8/layout/cycle6"/>
    <dgm:cxn modelId="{2D6CEBF1-C191-4E4C-85EF-9F5961AEE08F}" type="presParOf" srcId="{9D27B417-2A2A-49A5-9177-81E86D2BAAC4}" destId="{7F3C7AB6-1302-4805-A17A-CBBBF050B7C0}" srcOrd="12" destOrd="0" presId="urn:microsoft.com/office/officeart/2005/8/layout/cycle6"/>
    <dgm:cxn modelId="{D98CBCF1-1B4C-4014-92B3-FB68E9BDED73}" type="presParOf" srcId="{9D27B417-2A2A-49A5-9177-81E86D2BAAC4}" destId="{7154DB34-3070-44D6-8930-16B80EFD7A17}" srcOrd="13" destOrd="0" presId="urn:microsoft.com/office/officeart/2005/8/layout/cycle6"/>
    <dgm:cxn modelId="{3B9F3958-FF5E-4045-845E-4C5D42F52FC9}" type="presParOf" srcId="{9D27B417-2A2A-49A5-9177-81E86D2BAAC4}" destId="{1216DB3C-C1A0-4288-8C75-9A5E1909FB9E}" srcOrd="14" destOrd="0" presId="urn:microsoft.com/office/officeart/2005/8/layout/cycle6"/>
    <dgm:cxn modelId="{B56591E9-638F-411E-85FB-7BCC2F97C36C}" type="presParOf" srcId="{9D27B417-2A2A-49A5-9177-81E86D2BAAC4}" destId="{EFA63EF2-A008-4E63-9F44-924FA29BA323}" srcOrd="15" destOrd="0" presId="urn:microsoft.com/office/officeart/2005/8/layout/cycle6"/>
    <dgm:cxn modelId="{8C64F013-EAEF-401C-AC08-2C8E877E1CC1}" type="presParOf" srcId="{9D27B417-2A2A-49A5-9177-81E86D2BAAC4}" destId="{9EB63D9C-6317-4B89-A306-830251974293}" srcOrd="16" destOrd="0" presId="urn:microsoft.com/office/officeart/2005/8/layout/cycle6"/>
    <dgm:cxn modelId="{2E5353E8-3F10-4438-87A5-3582BC8CE663}" type="presParOf" srcId="{9D27B417-2A2A-49A5-9177-81E86D2BAAC4}" destId="{4CA6A25B-1629-4F04-BC1F-080A3E7CEFD7}" srcOrd="17"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305B8C-B5A4-4942-A374-8E4CD54BC94E}">
      <dsp:nvSpPr>
        <dsp:cNvPr id="0" name=""/>
        <dsp:cNvSpPr/>
      </dsp:nvSpPr>
      <dsp:spPr>
        <a:xfrm>
          <a:off x="-3983090" y="-611482"/>
          <a:ext cx="4746701" cy="4746701"/>
        </a:xfrm>
        <a:prstGeom prst="blockArc">
          <a:avLst>
            <a:gd name="adj1" fmla="val 18900000"/>
            <a:gd name="adj2" fmla="val 2700000"/>
            <a:gd name="adj3" fmla="val 455"/>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F18D8B-7D35-4C04-9583-17E3ACF36A86}">
      <dsp:nvSpPr>
        <dsp:cNvPr id="0" name=""/>
        <dsp:cNvSpPr/>
      </dsp:nvSpPr>
      <dsp:spPr>
        <a:xfrm>
          <a:off x="491068" y="352373"/>
          <a:ext cx="5549041" cy="70474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9393" tIns="91440" rIns="91440" bIns="91440" numCol="1" spcCol="1270" anchor="ctr" anchorCtr="0">
          <a:noAutofit/>
        </a:bodyPr>
        <a:lstStyle/>
        <a:p>
          <a:pPr marL="0" lvl="0" indent="0" algn="l" defTabSz="1600200">
            <a:lnSpc>
              <a:spcPct val="90000"/>
            </a:lnSpc>
            <a:spcBef>
              <a:spcPct val="0"/>
            </a:spcBef>
            <a:spcAft>
              <a:spcPct val="35000"/>
            </a:spcAft>
            <a:buNone/>
          </a:pPr>
          <a:r>
            <a:rPr lang="pt-BR" altLang="en-US" sz="3600" kern="1200" dirty="0"/>
            <a:t>Disaster Recovery</a:t>
          </a:r>
          <a:endParaRPr lang="en-US" sz="3600" kern="1200" dirty="0"/>
        </a:p>
      </dsp:txBody>
      <dsp:txXfrm>
        <a:off x="491068" y="352373"/>
        <a:ext cx="5549041" cy="704747"/>
      </dsp:txXfrm>
    </dsp:sp>
    <dsp:sp modelId="{AD0CA156-C5EF-4D7F-A23E-2B2D73F5B75B}">
      <dsp:nvSpPr>
        <dsp:cNvPr id="0" name=""/>
        <dsp:cNvSpPr/>
      </dsp:nvSpPr>
      <dsp:spPr>
        <a:xfrm>
          <a:off x="50601" y="264280"/>
          <a:ext cx="880934" cy="880934"/>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5A8F9E-5B80-4898-BC05-AB42DB5B2D48}">
      <dsp:nvSpPr>
        <dsp:cNvPr id="0" name=""/>
        <dsp:cNvSpPr/>
      </dsp:nvSpPr>
      <dsp:spPr>
        <a:xfrm>
          <a:off x="747244" y="1409494"/>
          <a:ext cx="5292866" cy="70474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9393" tIns="91440" rIns="91440" bIns="91440" numCol="1" spcCol="1270" anchor="ctr" anchorCtr="0">
          <a:noAutofit/>
        </a:bodyPr>
        <a:lstStyle/>
        <a:p>
          <a:pPr marL="0" lvl="0" indent="0" algn="l" defTabSz="1600200">
            <a:lnSpc>
              <a:spcPct val="90000"/>
            </a:lnSpc>
            <a:spcBef>
              <a:spcPct val="0"/>
            </a:spcBef>
            <a:spcAft>
              <a:spcPct val="35000"/>
            </a:spcAft>
            <a:buNone/>
          </a:pPr>
          <a:r>
            <a:rPr lang="pt-BR" altLang="en-US" sz="3600" kern="1200" dirty="0"/>
            <a:t>Operational</a:t>
          </a:r>
          <a:endParaRPr lang="en-US" sz="3600" kern="1200" dirty="0"/>
        </a:p>
      </dsp:txBody>
      <dsp:txXfrm>
        <a:off x="747244" y="1409494"/>
        <a:ext cx="5292866" cy="704747"/>
      </dsp:txXfrm>
    </dsp:sp>
    <dsp:sp modelId="{DDCEC4BA-2D5F-4403-B7F1-49FF2D0616E0}">
      <dsp:nvSpPr>
        <dsp:cNvPr id="0" name=""/>
        <dsp:cNvSpPr/>
      </dsp:nvSpPr>
      <dsp:spPr>
        <a:xfrm>
          <a:off x="306777" y="1321400"/>
          <a:ext cx="880934" cy="880934"/>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BDA43A1-999C-4EEF-9C8A-04C509724EE2}">
      <dsp:nvSpPr>
        <dsp:cNvPr id="0" name=""/>
        <dsp:cNvSpPr/>
      </dsp:nvSpPr>
      <dsp:spPr>
        <a:xfrm>
          <a:off x="491068" y="2466615"/>
          <a:ext cx="5549041" cy="70474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9393" tIns="91440" rIns="91440" bIns="91440" numCol="1" spcCol="1270" anchor="ctr" anchorCtr="0">
          <a:noAutofit/>
        </a:bodyPr>
        <a:lstStyle/>
        <a:p>
          <a:pPr marL="0" lvl="0" indent="0" algn="l" defTabSz="1600200">
            <a:lnSpc>
              <a:spcPct val="90000"/>
            </a:lnSpc>
            <a:spcBef>
              <a:spcPct val="0"/>
            </a:spcBef>
            <a:spcAft>
              <a:spcPct val="35000"/>
            </a:spcAft>
            <a:buFont typeface="Symbol" panose="05050102010706020507" pitchFamily="18" charset="2"/>
            <a:buNone/>
          </a:pPr>
          <a:r>
            <a:rPr lang="pt-BR" altLang="en-US" sz="3600" kern="1200" dirty="0"/>
            <a:t>Archival</a:t>
          </a:r>
          <a:endParaRPr lang="en-US" sz="3600" kern="1200" dirty="0"/>
        </a:p>
      </dsp:txBody>
      <dsp:txXfrm>
        <a:off x="491068" y="2466615"/>
        <a:ext cx="5549041" cy="704747"/>
      </dsp:txXfrm>
    </dsp:sp>
    <dsp:sp modelId="{B1A821E8-C482-4415-96C7-D546E2EF971C}">
      <dsp:nvSpPr>
        <dsp:cNvPr id="0" name=""/>
        <dsp:cNvSpPr/>
      </dsp:nvSpPr>
      <dsp:spPr>
        <a:xfrm>
          <a:off x="50601" y="2378521"/>
          <a:ext cx="880934" cy="880934"/>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497BBB-5774-4ED8-A80F-9CB910A7CD4F}">
      <dsp:nvSpPr>
        <dsp:cNvPr id="0" name=""/>
        <dsp:cNvSpPr/>
      </dsp:nvSpPr>
      <dsp:spPr>
        <a:xfrm>
          <a:off x="2173234" y="1349"/>
          <a:ext cx="1025630" cy="6666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altLang="en-US" sz="1000" kern="1200" dirty="0"/>
            <a:t>Cold or offline</a:t>
          </a:r>
          <a:endParaRPr lang="en-US" sz="1000" kern="1200" dirty="0"/>
        </a:p>
      </dsp:txBody>
      <dsp:txXfrm>
        <a:off x="2205778" y="33893"/>
        <a:ext cx="960542" cy="601571"/>
      </dsp:txXfrm>
    </dsp:sp>
    <dsp:sp modelId="{31C3B62A-139D-47D7-BA4B-3168AD9E6784}">
      <dsp:nvSpPr>
        <dsp:cNvPr id="0" name=""/>
        <dsp:cNvSpPr/>
      </dsp:nvSpPr>
      <dsp:spPr>
        <a:xfrm>
          <a:off x="1113612" y="334679"/>
          <a:ext cx="3144874" cy="3144874"/>
        </a:xfrm>
        <a:custGeom>
          <a:avLst/>
          <a:gdLst/>
          <a:ahLst/>
          <a:cxnLst/>
          <a:rect l="0" t="0" r="0" b="0"/>
          <a:pathLst>
            <a:path>
              <a:moveTo>
                <a:pt x="2091826" y="88255"/>
              </a:moveTo>
              <a:arcTo wR="1572437" hR="1572437" stAng="17357249" swAng="1503747"/>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F39AF38-F40B-42F2-B035-B166FF9F5501}">
      <dsp:nvSpPr>
        <dsp:cNvPr id="0" name=""/>
        <dsp:cNvSpPr/>
      </dsp:nvSpPr>
      <dsp:spPr>
        <a:xfrm>
          <a:off x="3535005" y="787568"/>
          <a:ext cx="1025630" cy="6666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altLang="en-US" sz="1000" kern="1200" dirty="0"/>
            <a:t>Hot or online</a:t>
          </a:r>
          <a:endParaRPr lang="en-US" sz="1000" b="1" kern="1200" dirty="0">
            <a:latin typeface="Calibri" panose="020F0502020204030204" pitchFamily="34" charset="0"/>
            <a:ea typeface="Calibri" panose="020F0502020204030204" pitchFamily="34" charset="0"/>
            <a:cs typeface="Arial" panose="020B0604020202020204" pitchFamily="34" charset="0"/>
          </a:endParaRPr>
        </a:p>
      </dsp:txBody>
      <dsp:txXfrm>
        <a:off x="3567549" y="820112"/>
        <a:ext cx="960542" cy="601571"/>
      </dsp:txXfrm>
    </dsp:sp>
    <dsp:sp modelId="{6BEE475D-7E70-4796-824B-F1213B38008B}">
      <dsp:nvSpPr>
        <dsp:cNvPr id="0" name=""/>
        <dsp:cNvSpPr/>
      </dsp:nvSpPr>
      <dsp:spPr>
        <a:xfrm>
          <a:off x="1113612" y="334679"/>
          <a:ext cx="3144874" cy="3144874"/>
        </a:xfrm>
        <a:custGeom>
          <a:avLst/>
          <a:gdLst/>
          <a:ahLst/>
          <a:cxnLst/>
          <a:rect l="0" t="0" r="0" b="0"/>
          <a:pathLst>
            <a:path>
              <a:moveTo>
                <a:pt x="3080826" y="1128229"/>
              </a:moveTo>
              <a:arcTo wR="1572437" hR="1572437" stAng="20615446" swAng="1969108"/>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3048013-E238-45A3-A0CE-5FAC3C133049}">
      <dsp:nvSpPr>
        <dsp:cNvPr id="0" name=""/>
        <dsp:cNvSpPr/>
      </dsp:nvSpPr>
      <dsp:spPr>
        <a:xfrm>
          <a:off x="3535005" y="2360005"/>
          <a:ext cx="1025630" cy="6666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altLang="en-US" sz="1000" kern="1200" dirty="0"/>
            <a:t>Open file</a:t>
          </a:r>
          <a:endParaRPr lang="en-US" sz="1000" b="1" kern="1200" dirty="0">
            <a:effectLst/>
            <a:latin typeface="Calibri" panose="020F0502020204030204" pitchFamily="34" charset="0"/>
            <a:ea typeface="Calibri" panose="020F0502020204030204" pitchFamily="34" charset="0"/>
            <a:cs typeface="Arial" panose="020B0604020202020204" pitchFamily="34" charset="0"/>
          </a:endParaRPr>
        </a:p>
      </dsp:txBody>
      <dsp:txXfrm>
        <a:off x="3567549" y="2392549"/>
        <a:ext cx="960542" cy="601571"/>
      </dsp:txXfrm>
    </dsp:sp>
    <dsp:sp modelId="{FB7E9698-47BE-4165-8A52-7FB546F335D2}">
      <dsp:nvSpPr>
        <dsp:cNvPr id="0" name=""/>
        <dsp:cNvSpPr/>
      </dsp:nvSpPr>
      <dsp:spPr>
        <a:xfrm>
          <a:off x="1113612" y="334679"/>
          <a:ext cx="3144874" cy="3144874"/>
        </a:xfrm>
        <a:custGeom>
          <a:avLst/>
          <a:gdLst/>
          <a:ahLst/>
          <a:cxnLst/>
          <a:rect l="0" t="0" r="0" b="0"/>
          <a:pathLst>
            <a:path>
              <a:moveTo>
                <a:pt x="2671631" y="2696861"/>
              </a:moveTo>
              <a:arcTo wR="1572437" hR="1572437" stAng="2739004" swAng="1503747"/>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AC84351-0B3F-4176-AF67-1B3DED14FAB5}">
      <dsp:nvSpPr>
        <dsp:cNvPr id="0" name=""/>
        <dsp:cNvSpPr/>
      </dsp:nvSpPr>
      <dsp:spPr>
        <a:xfrm>
          <a:off x="2173234" y="3146223"/>
          <a:ext cx="1025630" cy="6666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altLang="en-US" sz="1000" kern="1200" dirty="0"/>
            <a:t>Point in Time (PIT) replica</a:t>
          </a:r>
          <a:endParaRPr lang="en-US" sz="1000" b="1" kern="1200" dirty="0">
            <a:latin typeface="Calibri" panose="020F0502020204030204" pitchFamily="34" charset="0"/>
            <a:ea typeface="Calibri" panose="020F0502020204030204" pitchFamily="34" charset="0"/>
            <a:cs typeface="Arial" panose="020B0604020202020204" pitchFamily="34" charset="0"/>
          </a:endParaRPr>
        </a:p>
      </dsp:txBody>
      <dsp:txXfrm>
        <a:off x="2205778" y="3178767"/>
        <a:ext cx="960542" cy="601571"/>
      </dsp:txXfrm>
    </dsp:sp>
    <dsp:sp modelId="{AB3850B4-1944-4649-B511-FF8EFC367F71}">
      <dsp:nvSpPr>
        <dsp:cNvPr id="0" name=""/>
        <dsp:cNvSpPr/>
      </dsp:nvSpPr>
      <dsp:spPr>
        <a:xfrm>
          <a:off x="1113612" y="334679"/>
          <a:ext cx="3144874" cy="3144874"/>
        </a:xfrm>
        <a:custGeom>
          <a:avLst/>
          <a:gdLst/>
          <a:ahLst/>
          <a:cxnLst/>
          <a:rect l="0" t="0" r="0" b="0"/>
          <a:pathLst>
            <a:path>
              <a:moveTo>
                <a:pt x="1053048" y="3056618"/>
              </a:moveTo>
              <a:arcTo wR="1572437" hR="1572437" stAng="6557249" swAng="1503747"/>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F3C7AB6-1302-4805-A17A-CBBBF050B7C0}">
      <dsp:nvSpPr>
        <dsp:cNvPr id="0" name=""/>
        <dsp:cNvSpPr/>
      </dsp:nvSpPr>
      <dsp:spPr>
        <a:xfrm>
          <a:off x="811464" y="2360005"/>
          <a:ext cx="1025630" cy="6666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altLang="en-US" sz="1000" kern="1200" dirty="0"/>
            <a:t>Backup file metadata for consistency</a:t>
          </a:r>
          <a:endParaRPr lang="en-US" sz="1000" kern="1200" dirty="0"/>
        </a:p>
      </dsp:txBody>
      <dsp:txXfrm>
        <a:off x="844008" y="2392549"/>
        <a:ext cx="960542" cy="601571"/>
      </dsp:txXfrm>
    </dsp:sp>
    <dsp:sp modelId="{1216DB3C-C1A0-4288-8C75-9A5E1909FB9E}">
      <dsp:nvSpPr>
        <dsp:cNvPr id="0" name=""/>
        <dsp:cNvSpPr/>
      </dsp:nvSpPr>
      <dsp:spPr>
        <a:xfrm>
          <a:off x="1113612" y="334679"/>
          <a:ext cx="3144874" cy="3144874"/>
        </a:xfrm>
        <a:custGeom>
          <a:avLst/>
          <a:gdLst/>
          <a:ahLst/>
          <a:cxnLst/>
          <a:rect l="0" t="0" r="0" b="0"/>
          <a:pathLst>
            <a:path>
              <a:moveTo>
                <a:pt x="64047" y="2016644"/>
              </a:moveTo>
              <a:arcTo wR="1572437" hR="1572437" stAng="9815446" swAng="1969108"/>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FA63EF2-A008-4E63-9F44-924FA29BA323}">
      <dsp:nvSpPr>
        <dsp:cNvPr id="0" name=""/>
        <dsp:cNvSpPr/>
      </dsp:nvSpPr>
      <dsp:spPr>
        <a:xfrm>
          <a:off x="811464" y="787568"/>
          <a:ext cx="1025630" cy="6666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altLang="en-US" sz="1000" kern="1200" dirty="0"/>
            <a:t>Bare metal recovery</a:t>
          </a:r>
          <a:endParaRPr lang="en-US" sz="1000" kern="1200" dirty="0"/>
        </a:p>
      </dsp:txBody>
      <dsp:txXfrm>
        <a:off x="844008" y="820112"/>
        <a:ext cx="960542" cy="601571"/>
      </dsp:txXfrm>
    </dsp:sp>
    <dsp:sp modelId="{4CA6A25B-1629-4F04-BC1F-080A3E7CEFD7}">
      <dsp:nvSpPr>
        <dsp:cNvPr id="0" name=""/>
        <dsp:cNvSpPr/>
      </dsp:nvSpPr>
      <dsp:spPr>
        <a:xfrm>
          <a:off x="1113612" y="334679"/>
          <a:ext cx="3144874" cy="3144874"/>
        </a:xfrm>
        <a:custGeom>
          <a:avLst/>
          <a:gdLst/>
          <a:ahLst/>
          <a:cxnLst/>
          <a:rect l="0" t="0" r="0" b="0"/>
          <a:pathLst>
            <a:path>
              <a:moveTo>
                <a:pt x="473242" y="448012"/>
              </a:moveTo>
              <a:arcTo wR="1572437" hR="1572437" stAng="13539004" swAng="1503747"/>
            </a:path>
          </a:pathLst>
        </a:custGeom>
        <a:noFill/>
        <a:ln w="9525"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A72115-8F9E-4E93-B71D-E6E58CEC0F1B}" type="datetimeFigureOut">
              <a:rPr lang="en-US" smtClean="0"/>
              <a:t>12/9/2022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BCFF80-7EC1-4308-861D-7E41105CB365}" type="slidenum">
              <a:rPr lang="en-US" smtClean="0"/>
              <a:t>‹#›</a:t>
            </a:fld>
            <a:endParaRPr lang="en-US"/>
          </a:p>
        </p:txBody>
      </p:sp>
    </p:spTree>
    <p:extLst>
      <p:ext uri="{BB962C8B-B14F-4D97-AF65-F5344CB8AC3E}">
        <p14:creationId xmlns:p14="http://schemas.microsoft.com/office/powerpoint/2010/main" val="2313416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techtarget.com/searchdatabackup/definition/differential-backup"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Times New Roman" panose="02020603050405020304" pitchFamily="18" charset="0"/>
                <a:ea typeface="STXingkai" panose="020B0503020204020204" pitchFamily="2" charset="-122"/>
                <a:cs typeface="Times New Roman" panose="02020603050405020304" pitchFamily="18" charset="0"/>
              </a:rPr>
              <a:t>What is a Backup?</a:t>
            </a:r>
          </a:p>
          <a:p>
            <a:endParaRPr lang="pt-BR" altLang="en-US" dirty="0"/>
          </a:p>
          <a:p>
            <a:r>
              <a:rPr lang="pt-BR" altLang="en-US" dirty="0"/>
              <a:t>Backup is an additional copy of data that can be used for restore and recovery purposes</a:t>
            </a:r>
          </a:p>
          <a:p>
            <a:r>
              <a:rPr lang="pt-BR" altLang="en-US" dirty="0"/>
              <a:t>The Backup copy is used when the primary copy is lost or corrupted</a:t>
            </a:r>
          </a:p>
          <a:p>
            <a:r>
              <a:rPr lang="pt-BR" altLang="en-US" dirty="0"/>
              <a:t>This Backup copy can be created by:</a:t>
            </a:r>
          </a:p>
          <a:p>
            <a:pPr lvl="1"/>
            <a:r>
              <a:rPr lang="pt-BR" altLang="en-US" dirty="0"/>
              <a:t>Simply coping data (there can be one or more copies)</a:t>
            </a:r>
          </a:p>
          <a:p>
            <a:pPr lvl="1"/>
            <a:r>
              <a:rPr lang="pt-BR" altLang="en-US" dirty="0"/>
              <a:t>Mirroring data (the copy is always updated with whatever is written to the primary copy) </a:t>
            </a:r>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3</a:t>
            </a:fld>
            <a:endParaRPr lang="en-US"/>
          </a:p>
        </p:txBody>
      </p:sp>
    </p:spTree>
    <p:extLst>
      <p:ext uri="{BB962C8B-B14F-4D97-AF65-F5344CB8AC3E}">
        <p14:creationId xmlns:p14="http://schemas.microsoft.com/office/powerpoint/2010/main" val="2169335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dirty="0">
                <a:solidFill>
                  <a:schemeClr val="tx1"/>
                </a:solidFill>
                <a:latin typeface="Verdana" panose="020B0604030504040204" pitchFamily="34" charset="0"/>
              </a:rPr>
              <a:t>Backup server scans backup catalog </a:t>
            </a:r>
            <a:r>
              <a:rPr lang="en-US" altLang="en-US" sz="4000" b="1" dirty="0">
                <a:solidFill>
                  <a:schemeClr val="tx1"/>
                </a:solidFill>
                <a:latin typeface="Verdana" panose="020B0604030504040204" pitchFamily="34" charset="0"/>
              </a:rPr>
              <a:t>to identify data to be  restore and the client that will receive data</a:t>
            </a: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4000" b="1" dirty="0">
                <a:solidFill>
                  <a:schemeClr val="tx1"/>
                </a:solidFill>
                <a:latin typeface="Verdana" panose="020B0604030504040204" pitchFamily="34" charset="0"/>
              </a:rPr>
              <a:t> </a:t>
            </a: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40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dirty="0">
                <a:solidFill>
                  <a:schemeClr val="tx1"/>
                </a:solidFill>
                <a:latin typeface="Verdana" panose="020B0604030504040204" pitchFamily="34" charset="0"/>
              </a:rPr>
              <a:t>Backup server instructs storage node </a:t>
            </a:r>
            <a:r>
              <a:rPr lang="en-US" altLang="en-US" sz="4000" b="1" dirty="0">
                <a:solidFill>
                  <a:schemeClr val="tx1"/>
                </a:solidFill>
                <a:latin typeface="Verdana" panose="020B0604030504040204" pitchFamily="34" charset="0"/>
              </a:rPr>
              <a:t>to load backup media in backup device</a:t>
            </a: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40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dirty="0">
                <a:solidFill>
                  <a:schemeClr val="tx1"/>
                </a:solidFill>
                <a:latin typeface="Verdana" panose="020B0604030504040204" pitchFamily="34" charset="0"/>
              </a:rPr>
              <a:t>Data is then read and send to backup </a:t>
            </a:r>
            <a:r>
              <a:rPr lang="en-US" altLang="en-US" sz="4000" b="1" dirty="0">
                <a:solidFill>
                  <a:schemeClr val="tx1"/>
                </a:solidFill>
                <a:latin typeface="Verdana" panose="020B0604030504040204" pitchFamily="34" charset="0"/>
              </a:rPr>
              <a:t>client</a:t>
            </a:r>
            <a:endParaRPr lang="en-US" altLang="en-US" sz="4000" dirty="0">
              <a:solidFill>
                <a:schemeClr val="tx1"/>
              </a:solidFill>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dirty="0">
                <a:solidFill>
                  <a:schemeClr val="tx1"/>
                </a:solidFill>
                <a:latin typeface="Verdana" panose="020B0604030504040204" pitchFamily="34" charset="0"/>
              </a:rPr>
              <a:t>Storage node sends restore metadata </a:t>
            </a:r>
            <a:r>
              <a:rPr lang="en-US" altLang="en-US" sz="4000" b="1" dirty="0">
                <a:solidFill>
                  <a:schemeClr val="tx1"/>
                </a:solidFill>
                <a:latin typeface="Verdana" panose="020B0604030504040204" pitchFamily="34" charset="0"/>
              </a:rPr>
              <a:t>to backup server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9600" b="1" dirty="0">
                <a:solidFill>
                  <a:schemeClr val="tx1"/>
                </a:solidFill>
                <a:latin typeface="Verdana" panose="020B0604030504040204" pitchFamily="34" charset="0"/>
              </a:rPr>
              <a:t>Backup server updates catalog</a:t>
            </a: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400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12</a:t>
            </a:fld>
            <a:endParaRPr lang="en-US"/>
          </a:p>
        </p:txBody>
      </p:sp>
    </p:spTree>
    <p:extLst>
      <p:ext uri="{BB962C8B-B14F-4D97-AF65-F5344CB8AC3E}">
        <p14:creationId xmlns:p14="http://schemas.microsoft.com/office/powerpoint/2010/main" val="1326461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13</a:t>
            </a:fld>
            <a:endParaRPr lang="en-US"/>
          </a:p>
        </p:txBody>
      </p:sp>
    </p:spTree>
    <p:extLst>
      <p:ext uri="{BB962C8B-B14F-4D97-AF65-F5344CB8AC3E}">
        <p14:creationId xmlns:p14="http://schemas.microsoft.com/office/powerpoint/2010/main" val="3847445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altLang="en-US" dirty="0"/>
              <a:t>Businesses back up their data to enable its recovery in case of potential loss</a:t>
            </a:r>
          </a:p>
          <a:p>
            <a:r>
              <a:rPr lang="pt-BR" altLang="en-US" dirty="0"/>
              <a:t>Businesses also back up their data to comply with regulatory requirements</a:t>
            </a:r>
          </a:p>
          <a:p>
            <a:r>
              <a:rPr lang="pt-BR" altLang="en-US" dirty="0"/>
              <a:t>Backup purposes:</a:t>
            </a:r>
          </a:p>
          <a:p>
            <a:pPr lvl="1"/>
            <a:r>
              <a:rPr lang="pt-BR" altLang="en-US" dirty="0"/>
              <a:t>Disaster Recovery</a:t>
            </a:r>
          </a:p>
          <a:p>
            <a:pPr lvl="2"/>
            <a:r>
              <a:rPr lang="en-US" altLang="en-US" dirty="0"/>
              <a:t>Restores production data to an operational state after disaster</a:t>
            </a:r>
            <a:endParaRPr lang="pt-BR" altLang="en-US" dirty="0"/>
          </a:p>
          <a:p>
            <a:pPr lvl="1"/>
            <a:r>
              <a:rPr lang="pt-BR" altLang="en-US" dirty="0"/>
              <a:t>Operational</a:t>
            </a:r>
          </a:p>
          <a:p>
            <a:pPr lvl="2"/>
            <a:r>
              <a:rPr lang="en-US" altLang="en-US" dirty="0"/>
              <a:t>Restore data in the event of data loss or logical corruptions that may occur during routine processing</a:t>
            </a:r>
            <a:r>
              <a:rPr lang="pt-BR" altLang="en-US" dirty="0"/>
              <a:t> </a:t>
            </a:r>
          </a:p>
          <a:p>
            <a:pPr lvl="1"/>
            <a:r>
              <a:rPr lang="pt-BR" altLang="en-US" dirty="0"/>
              <a:t>Archival</a:t>
            </a:r>
          </a:p>
          <a:p>
            <a:pPr lvl="2"/>
            <a:r>
              <a:rPr lang="en-US" altLang="en-US" dirty="0"/>
              <a:t>Preserve transaction records, email, and other business work products for regulatory compliance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4</a:t>
            </a:fld>
            <a:endParaRPr lang="en-US"/>
          </a:p>
        </p:txBody>
      </p:sp>
    </p:spTree>
    <p:extLst>
      <p:ext uri="{BB962C8B-B14F-4D97-AF65-F5344CB8AC3E}">
        <p14:creationId xmlns:p14="http://schemas.microsoft.com/office/powerpoint/2010/main" val="13976624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Times New Roman" panose="02020603050405020304" pitchFamily="18" charset="0"/>
                <a:ea typeface="STXingkai" panose="020B0503020204020204" pitchFamily="2" charset="-122"/>
                <a:cs typeface="Times New Roman" panose="02020603050405020304" pitchFamily="18" charset="0"/>
              </a:rPr>
              <a:t>We must put Other Considerations:</a:t>
            </a:r>
          </a:p>
          <a:p>
            <a:endParaRPr lang="en-US" altLang="en-US" dirty="0"/>
          </a:p>
          <a:p>
            <a:r>
              <a:rPr lang="en-US" altLang="en-US" dirty="0"/>
              <a:t>Data Location</a:t>
            </a:r>
          </a:p>
          <a:p>
            <a:pPr lvl="1"/>
            <a:r>
              <a:rPr lang="en-US" altLang="en-US" dirty="0"/>
              <a:t>Heterogeneous platform</a:t>
            </a:r>
          </a:p>
          <a:p>
            <a:pPr lvl="1"/>
            <a:r>
              <a:rPr lang="en-US" altLang="en-US" dirty="0"/>
              <a:t>Local and remote</a:t>
            </a:r>
          </a:p>
          <a:p>
            <a:r>
              <a:rPr lang="en-US" altLang="en-US" dirty="0"/>
              <a:t>Number and size of files</a:t>
            </a:r>
          </a:p>
          <a:p>
            <a:pPr lvl="1"/>
            <a:r>
              <a:rPr lang="en-US" altLang="en-US" dirty="0"/>
              <a:t>Consider compression ratio</a:t>
            </a:r>
          </a:p>
          <a:p>
            <a:pPr lvl="1"/>
            <a:r>
              <a:rPr lang="en-US" altLang="en-US" dirty="0"/>
              <a:t>Example:</a:t>
            </a:r>
          </a:p>
          <a:p>
            <a:pPr lvl="2"/>
            <a:r>
              <a:rPr lang="en-US" altLang="en-US" dirty="0"/>
              <a:t>10 files of 1MB size Vs 10000 files of 1KB size</a:t>
            </a:r>
          </a:p>
          <a:p>
            <a:endParaRPr lang="en-US" dirty="0"/>
          </a:p>
          <a:p>
            <a:endParaRPr lang="en-US" dirty="0"/>
          </a:p>
          <a:p>
            <a:r>
              <a:rPr lang="en-US" dirty="0"/>
              <a:t>----------</a:t>
            </a:r>
          </a:p>
          <a:p>
            <a:r>
              <a:rPr lang="en-US" b="0" i="0" dirty="0">
                <a:solidFill>
                  <a:srgbClr val="BDC1C6"/>
                </a:solidFill>
                <a:effectLst/>
                <a:latin typeface="arial" panose="020B0604020202020204" pitchFamily="34" charset="0"/>
              </a:rPr>
              <a:t>Heterogeneous platform: Refers to </a:t>
            </a:r>
            <a:r>
              <a:rPr lang="en-US" b="1" i="0" dirty="0">
                <a:solidFill>
                  <a:srgbClr val="BDC1C6"/>
                </a:solidFill>
                <a:effectLst/>
                <a:latin typeface="arial" panose="020B0604020202020204" pitchFamily="34" charset="0"/>
              </a:rPr>
              <a:t>a set of processing units of different types within a computing system</a:t>
            </a:r>
            <a:r>
              <a:rPr lang="en-US" b="0" i="0" dirty="0">
                <a:solidFill>
                  <a:srgbClr val="BDC1C6"/>
                </a:solidFill>
                <a:effectLst/>
                <a:latin typeface="arial" panose="020B0604020202020204" pitchFamily="34" charset="0"/>
              </a:rPr>
              <a:t>. </a:t>
            </a:r>
          </a:p>
          <a:p>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5</a:t>
            </a:fld>
            <a:endParaRPr lang="en-US"/>
          </a:p>
        </p:txBody>
      </p:sp>
    </p:spTree>
    <p:extLst>
      <p:ext uri="{BB962C8B-B14F-4D97-AF65-F5344CB8AC3E}">
        <p14:creationId xmlns:p14="http://schemas.microsoft.com/office/powerpoint/2010/main" val="877687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full backup is the process of making at least one additional copy of all data files that an organization wishes to protect in a single backup operation. The files that are duplicated during the full backup process are designated beforehand by a backup administrator or other data protection specialist. </a:t>
            </a:r>
          </a:p>
          <a:p>
            <a:endParaRPr lang="en-US" dirty="0"/>
          </a:p>
          <a:p>
            <a:r>
              <a:rPr lang="en-US" b="0" i="0" dirty="0">
                <a:solidFill>
                  <a:srgbClr val="BDC1C6"/>
                </a:solidFill>
                <a:effectLst/>
                <a:latin typeface="arial" panose="020B0604020202020204" pitchFamily="34" charset="0"/>
              </a:rPr>
              <a:t>^^^^A advantages include: </a:t>
            </a:r>
            <a:r>
              <a:rPr lang="en-US" b="1" i="0" dirty="0">
                <a:solidFill>
                  <a:srgbClr val="BDC1C6"/>
                </a:solidFill>
                <a:effectLst/>
                <a:latin typeface="arial" panose="020B0604020202020204" pitchFamily="34" charset="0"/>
              </a:rPr>
              <a:t>Restore and recovery times are shorter because complete data is always readily available</a:t>
            </a:r>
            <a:r>
              <a:rPr lang="en-US" b="0" i="0" dirty="0">
                <a:solidFill>
                  <a:srgbClr val="BDC1C6"/>
                </a:solidFill>
                <a:effectLst/>
                <a:latin typeface="arial" panose="020B0604020202020204" pitchFamily="34" charset="0"/>
              </a:rPr>
              <a:t>. All data is backed up at once, making version control easy to manage. Backup files are easier to locate as they are all kept on the same storage medium.</a:t>
            </a:r>
          </a:p>
          <a:p>
            <a:endParaRPr lang="en-US" b="0" i="0" dirty="0">
              <a:solidFill>
                <a:srgbClr val="BDC1C6"/>
              </a:solidFill>
              <a:effectLst/>
              <a:latin typeface="arial" panose="020B0604020202020204" pitchFamily="34" charset="0"/>
            </a:endParaRPr>
          </a:p>
          <a:p>
            <a:r>
              <a:rPr lang="en-US" b="0" i="0" dirty="0">
                <a:solidFill>
                  <a:srgbClr val="666666"/>
                </a:solidFill>
                <a:effectLst/>
                <a:latin typeface="Arial" panose="020B0604020202020204" pitchFamily="34" charset="0"/>
              </a:rPr>
              <a:t>Incremental backups were introduced as a way to increase backup speed and decrease the storage space that it takes to do a full backup. Incremental backups only back up the data that has changed since the previous backup.</a:t>
            </a:r>
            <a:endParaRPr lang="en-US" b="0" i="0" dirty="0">
              <a:solidFill>
                <a:srgbClr val="BDC1C6"/>
              </a:solidFill>
              <a:effectLst/>
              <a:latin typeface="arial" panose="020B0604020202020204" pitchFamily="34" charset="0"/>
            </a:endParaRPr>
          </a:p>
          <a:p>
            <a:endParaRPr lang="en-US" b="0" i="0" dirty="0">
              <a:solidFill>
                <a:srgbClr val="BDC1C6"/>
              </a:solidFill>
              <a:effectLst/>
              <a:latin typeface="arial" panose="020B0604020202020204" pitchFamily="34" charset="0"/>
            </a:endParaRPr>
          </a:p>
          <a:p>
            <a:r>
              <a:rPr lang="en-US" b="0" i="0" dirty="0">
                <a:solidFill>
                  <a:srgbClr val="666666"/>
                </a:solidFill>
                <a:effectLst/>
                <a:latin typeface="Arial" panose="020B0604020202020204" pitchFamily="34" charset="0"/>
              </a:rPr>
              <a:t>A </a:t>
            </a:r>
            <a:r>
              <a:rPr lang="en-US" b="0" i="0" u="sng" dirty="0">
                <a:solidFill>
                  <a:srgbClr val="007CAD"/>
                </a:solidFill>
                <a:effectLst/>
                <a:latin typeface="Arial" panose="020B0604020202020204" pitchFamily="34" charset="0"/>
                <a:hlinkClick r:id="rId3"/>
              </a:rPr>
              <a:t>differential backup</a:t>
            </a:r>
            <a:r>
              <a:rPr lang="en-US" b="0" i="0" dirty="0">
                <a:solidFill>
                  <a:srgbClr val="666666"/>
                </a:solidFill>
                <a:effectLst/>
                <a:latin typeface="Arial" panose="020B0604020202020204" pitchFamily="34" charset="0"/>
              </a:rPr>
              <a:t> is similar to an incremental backup in that it starts with a full backup and subsequent backups only contain data that has changed. The difference in incremental vs. differential backup is that, while an incremental backup only includes the data that has changed since the previous backup, a differential backup contains all of the data that has changed since the last full backup.</a:t>
            </a:r>
            <a:endParaRPr lang="en-US" b="0" i="0" dirty="0">
              <a:solidFill>
                <a:srgbClr val="BDC1C6"/>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6</a:t>
            </a:fld>
            <a:endParaRPr lang="en-US"/>
          </a:p>
        </p:txBody>
      </p:sp>
    </p:spTree>
    <p:extLst>
      <p:ext uri="{BB962C8B-B14F-4D97-AF65-F5344CB8AC3E}">
        <p14:creationId xmlns:p14="http://schemas.microsoft.com/office/powerpoint/2010/main" val="3317932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2250" indent="-222250" defTabSz="914400">
              <a:tabLst/>
            </a:pPr>
            <a:r>
              <a:rPr lang="en-US" altLang="en-US" sz="2100" dirty="0"/>
              <a:t>Key Features</a:t>
            </a:r>
          </a:p>
          <a:p>
            <a:pPr marL="558800" lvl="1" indent="-222250" defTabSz="914400">
              <a:tabLst/>
            </a:pPr>
            <a:r>
              <a:rPr lang="en-US" altLang="en-US" sz="1900" dirty="0"/>
              <a:t>Files that have changed since the last backup are backed up</a:t>
            </a:r>
          </a:p>
          <a:p>
            <a:pPr marL="558800" lvl="1" indent="-222250" defTabSz="914400">
              <a:tabLst/>
            </a:pPr>
            <a:r>
              <a:rPr lang="en-US" altLang="en-US" sz="1900" dirty="0"/>
              <a:t>Fewest amount of files to be backed up, therefore faster backup and less storage space</a:t>
            </a:r>
          </a:p>
          <a:p>
            <a:pPr marL="558800" lvl="1" indent="-222250" defTabSz="914400">
              <a:tabLst/>
            </a:pPr>
            <a:r>
              <a:rPr lang="en-US" altLang="en-US" sz="1900" dirty="0"/>
              <a:t>Longer restore because last full and all subsequent incremental backups must be applied</a:t>
            </a:r>
          </a:p>
          <a:p>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7</a:t>
            </a:fld>
            <a:endParaRPr lang="en-US"/>
          </a:p>
        </p:txBody>
      </p:sp>
    </p:spTree>
    <p:extLst>
      <p:ext uri="{BB962C8B-B14F-4D97-AF65-F5344CB8AC3E}">
        <p14:creationId xmlns:p14="http://schemas.microsoft.com/office/powerpoint/2010/main" val="950216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2250" indent="-222250" defTabSz="914400">
              <a:tabLst/>
            </a:pPr>
            <a:r>
              <a:rPr lang="en-US" altLang="en-US" sz="2100" dirty="0"/>
              <a:t>Key Features</a:t>
            </a:r>
          </a:p>
          <a:p>
            <a:pPr marL="558800" lvl="1" indent="-222250" defTabSz="914400">
              <a:tabLst/>
            </a:pPr>
            <a:r>
              <a:rPr lang="en-US" altLang="en-US" sz="1900" dirty="0"/>
              <a:t>More files to be backed up, therefore it takes more time to backup</a:t>
            </a:r>
            <a:br>
              <a:rPr lang="en-US" altLang="en-US" sz="1900" dirty="0"/>
            </a:br>
            <a:r>
              <a:rPr lang="en-US" altLang="en-US" sz="1900" dirty="0"/>
              <a:t>and uses more storage space</a:t>
            </a:r>
          </a:p>
          <a:p>
            <a:pPr marL="558800" lvl="1" indent="-222250" defTabSz="914400">
              <a:tabLst/>
            </a:pPr>
            <a:r>
              <a:rPr lang="en-US" altLang="en-US" sz="1900" dirty="0"/>
              <a:t>Much faster restore because only the last full and the last cumulative</a:t>
            </a:r>
            <a:br>
              <a:rPr lang="en-US" altLang="en-US" sz="1900" dirty="0"/>
            </a:br>
            <a:r>
              <a:rPr lang="en-US" altLang="en-US" sz="1900" dirty="0"/>
              <a:t>backup must be applied</a:t>
            </a:r>
          </a:p>
          <a:p>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8</a:t>
            </a:fld>
            <a:endParaRPr lang="en-US"/>
          </a:p>
        </p:txBody>
      </p:sp>
    </p:spTree>
    <p:extLst>
      <p:ext uri="{BB962C8B-B14F-4D97-AF65-F5344CB8AC3E}">
        <p14:creationId xmlns:p14="http://schemas.microsoft.com/office/powerpoint/2010/main" val="2050122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BDC1C6"/>
                </a:solidFill>
                <a:effectLst/>
                <a:latin typeface="arial" panose="020B0604020202020204" pitchFamily="34" charset="0"/>
              </a:rPr>
              <a:t>Cold </a:t>
            </a:r>
            <a:r>
              <a:rPr lang="en-US" sz="1200" b="1" dirty="0">
                <a:latin typeface="Times New Roman" panose="02020603050405020304" pitchFamily="18" charset="0"/>
                <a:ea typeface="STXingkai" panose="020B0503020204020204" pitchFamily="2" charset="-122"/>
                <a:cs typeface="Times New Roman" panose="02020603050405020304" pitchFamily="18" charset="0"/>
              </a:rPr>
              <a:t>Backup </a:t>
            </a:r>
            <a:r>
              <a:rPr lang="en-US" b="1" i="0" dirty="0">
                <a:solidFill>
                  <a:srgbClr val="BDC1C6"/>
                </a:solidFill>
                <a:effectLst/>
                <a:latin typeface="arial" panose="020B0604020202020204" pitchFamily="34" charset="0"/>
              </a:rPr>
              <a:t>is a database backup during which the database is offline and not accessible to update</a:t>
            </a:r>
            <a:r>
              <a:rPr lang="en-US" b="0" i="0" dirty="0">
                <a:solidFill>
                  <a:srgbClr val="BDC1C6"/>
                </a:solidFill>
                <a:effectLst/>
                <a:latin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t>Hot</a:t>
            </a:r>
            <a:r>
              <a:rPr lang="en-US" b="0" i="0" dirty="0">
                <a:solidFill>
                  <a:srgbClr val="BDC1C6"/>
                </a:solidFill>
                <a:effectLst/>
                <a:latin typeface="arial" panose="020B0604020202020204" pitchFamily="34" charset="0"/>
              </a:rPr>
              <a:t> is a backup performed on data while the database is actively online and accessible to users.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t>Open file</a:t>
            </a:r>
            <a:r>
              <a:rPr lang="en-US" altLang="en-US" b="1" i="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en-US" b="1" i="0" dirty="0">
                <a:solidFill>
                  <a:srgbClr val="BDC1C6"/>
                </a:solidFill>
                <a:effectLst/>
                <a:latin typeface="arial" panose="020B0604020202020204" pitchFamily="34" charset="0"/>
              </a:rPr>
              <a:t>Allows you to backup open files like Outlook files (.</a:t>
            </a:r>
            <a:r>
              <a:rPr lang="en-US" b="0" i="0" dirty="0">
                <a:solidFill>
                  <a:srgbClr val="BDC1C6"/>
                </a:solidFill>
                <a:effectLst/>
                <a:latin typeface="arial" panose="020B0604020202020204" pitchFamily="34" charset="0"/>
              </a:rPr>
              <a:t> </a:t>
            </a:r>
            <a:r>
              <a:rPr lang="en-US" b="1" i="0" dirty="0" err="1">
                <a:solidFill>
                  <a:srgbClr val="BDC1C6"/>
                </a:solidFill>
                <a:effectLst/>
                <a:latin typeface="arial" panose="020B0604020202020204" pitchFamily="34" charset="0"/>
              </a:rPr>
              <a:t>pst</a:t>
            </a:r>
            <a:r>
              <a:rPr lang="en-US" b="1" i="0" dirty="0">
                <a:solidFill>
                  <a:srgbClr val="BDC1C6"/>
                </a:solidFill>
                <a:effectLst/>
                <a:latin typeface="arial" panose="020B0604020202020204" pitchFamily="34" charset="0"/>
              </a:rPr>
              <a:t>), QuickBooks, Quicken, ACT, MS Word, MS Excel, MS Money,</a:t>
            </a:r>
          </a:p>
          <a:p>
            <a:r>
              <a:rPr lang="en-US" b="1" i="0" dirty="0">
                <a:solidFill>
                  <a:srgbClr val="333333"/>
                </a:solidFill>
                <a:effectLst/>
                <a:latin typeface="-apple-system"/>
              </a:rPr>
              <a:t>A point-in-time copy </a:t>
            </a:r>
            <a:r>
              <a:rPr lang="en-US" b="0" i="0" dirty="0">
                <a:solidFill>
                  <a:srgbClr val="333333"/>
                </a:solidFill>
                <a:effectLst/>
                <a:latin typeface="-apple-system"/>
              </a:rPr>
              <a:t>is a copy of original data as it appeared at a point in time. In a conventional backup operation, users often create a </a:t>
            </a:r>
            <a:r>
              <a:rPr lang="en-US" b="0" i="0" dirty="0" err="1">
                <a:solidFill>
                  <a:srgbClr val="333333"/>
                </a:solidFill>
                <a:effectLst/>
                <a:latin typeface="-apple-system"/>
              </a:rPr>
              <a:t>PiT</a:t>
            </a:r>
            <a:r>
              <a:rPr lang="en-US" b="0" i="0" dirty="0">
                <a:solidFill>
                  <a:srgbClr val="333333"/>
                </a:solidFill>
                <a:effectLst/>
                <a:latin typeface="-apple-system"/>
              </a:rPr>
              <a:t> Copy, while an application is in quiescing, to make the </a:t>
            </a:r>
            <a:r>
              <a:rPr lang="en-US" b="0" i="0" dirty="0" err="1">
                <a:solidFill>
                  <a:srgbClr val="333333"/>
                </a:solidFill>
                <a:effectLst/>
                <a:latin typeface="-apple-system"/>
              </a:rPr>
              <a:t>PiT</a:t>
            </a:r>
            <a:r>
              <a:rPr lang="en-US" b="0" i="0" dirty="0">
                <a:solidFill>
                  <a:srgbClr val="333333"/>
                </a:solidFill>
                <a:effectLst/>
                <a:latin typeface="-apple-system"/>
              </a:rPr>
              <a:t> Copy a consistent copy of original data.</a:t>
            </a:r>
            <a:endParaRPr lang="en-US" b="1" i="0" dirty="0">
              <a:solidFill>
                <a:srgbClr val="BDC1C6"/>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Backup file metadata for consistency</a:t>
            </a:r>
            <a:endParaRPr lang="en-US" dirty="0"/>
          </a:p>
          <a:p>
            <a:r>
              <a:rPr lang="en-US" b="1" i="0" dirty="0">
                <a:solidFill>
                  <a:srgbClr val="BDC1C6"/>
                </a:solidFill>
                <a:effectLst/>
                <a:latin typeface="arial" panose="020B0604020202020204" pitchFamily="34" charset="0"/>
              </a:rPr>
              <a:t>Bare-metal restore </a:t>
            </a:r>
            <a:r>
              <a:rPr lang="en-US" b="0" i="0" dirty="0">
                <a:solidFill>
                  <a:srgbClr val="BDC1C6"/>
                </a:solidFill>
                <a:effectLst/>
                <a:latin typeface="arial" panose="020B0604020202020204" pitchFamily="34" charset="0"/>
              </a:rPr>
              <a:t>is a technique in the field of data recovery and restoration where the backed up data is available in a form that allows one to restore a computer system from "bare metal", i.e. without any requirements as to previously installed software or operating system</a:t>
            </a:r>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9</a:t>
            </a:fld>
            <a:endParaRPr lang="en-US"/>
          </a:p>
        </p:txBody>
      </p:sp>
    </p:spTree>
    <p:extLst>
      <p:ext uri="{BB962C8B-B14F-4D97-AF65-F5344CB8AC3E}">
        <p14:creationId xmlns:p14="http://schemas.microsoft.com/office/powerpoint/2010/main" val="2401036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latin typeface="Times New Roman" panose="02020603050405020304" pitchFamily="18" charset="0"/>
                <a:ea typeface="STXingkai" panose="020B0503020204020204" pitchFamily="2" charset="-122"/>
                <a:cs typeface="Times New Roman" panose="02020603050405020304" pitchFamily="18" charset="0"/>
              </a:rPr>
              <a:t>Backup Architecture and Process </a:t>
            </a:r>
          </a:p>
          <a:p>
            <a:endParaRPr lang="en-US" altLang="en-US" sz="2100" dirty="0"/>
          </a:p>
          <a:p>
            <a:r>
              <a:rPr lang="en-US" altLang="en-US" sz="2100" dirty="0"/>
              <a:t>Backup client</a:t>
            </a:r>
          </a:p>
          <a:p>
            <a:pPr lvl="1"/>
            <a:r>
              <a:rPr lang="en-US" altLang="en-US" sz="1900" dirty="0"/>
              <a:t>Sends backup data to backup server or storage node</a:t>
            </a:r>
          </a:p>
          <a:p>
            <a:r>
              <a:rPr lang="en-US" altLang="en-US" sz="2100" dirty="0"/>
              <a:t>Backup server</a:t>
            </a:r>
          </a:p>
          <a:p>
            <a:pPr lvl="1"/>
            <a:r>
              <a:rPr lang="en-US" altLang="en-US" sz="1900" dirty="0"/>
              <a:t>Manages backup operations and maintains backup catalog</a:t>
            </a:r>
          </a:p>
          <a:p>
            <a:r>
              <a:rPr lang="en-US" altLang="en-US" sz="2100" dirty="0"/>
              <a:t>Storage node</a:t>
            </a:r>
          </a:p>
          <a:p>
            <a:pPr lvl="1"/>
            <a:r>
              <a:rPr lang="en-US" altLang="en-US" sz="1900" dirty="0"/>
              <a:t>Responsible for writing data to backup device</a:t>
            </a:r>
          </a:p>
          <a:p>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10</a:t>
            </a:fld>
            <a:endParaRPr lang="en-US"/>
          </a:p>
        </p:txBody>
      </p:sp>
    </p:spTree>
    <p:extLst>
      <p:ext uri="{BB962C8B-B14F-4D97-AF65-F5344CB8AC3E}">
        <p14:creationId xmlns:p14="http://schemas.microsoft.com/office/powerpoint/2010/main" val="18204670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dirty="0">
                <a:solidFill>
                  <a:schemeClr val="tx1"/>
                </a:solidFill>
                <a:latin typeface="Verdana" panose="020B0604030504040204" pitchFamily="34" charset="0"/>
              </a:rPr>
              <a:t>Start of scheduled  backup </a:t>
            </a:r>
            <a:r>
              <a:rPr lang="en-US" altLang="en-US" sz="1200" b="1" dirty="0" err="1">
                <a:solidFill>
                  <a:schemeClr val="tx1"/>
                </a:solidFill>
                <a:latin typeface="Verdana" panose="020B0604030504040204" pitchFamily="34" charset="0"/>
              </a:rPr>
              <a:t>processs</a:t>
            </a:r>
            <a:endParaRPr lang="en-US" altLang="en-US" sz="1200" b="1" dirty="0">
              <a:solidFill>
                <a:schemeClr val="tx1"/>
              </a:solidFill>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28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dirty="0">
                <a:solidFill>
                  <a:schemeClr val="tx1"/>
                </a:solidFill>
                <a:latin typeface="Verdana" panose="020B0604030504040204" pitchFamily="34" charset="0"/>
              </a:rPr>
              <a:t>Backup server retrieves backup related information from backup catalog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b="1" dirty="0">
              <a:solidFill>
                <a:schemeClr val="tx1"/>
              </a:solidFill>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2800" b="1" dirty="0">
                <a:solidFill>
                  <a:schemeClr val="tx1"/>
                </a:solidFill>
                <a:latin typeface="Verdana" panose="020B0604030504040204" pitchFamily="34" charset="0"/>
              </a:rPr>
              <a:t>Backup server instructs storage node to </a:t>
            </a:r>
            <a:r>
              <a:rPr lang="en-US" altLang="en-US" sz="5400" b="1" dirty="0">
                <a:solidFill>
                  <a:schemeClr val="tx1"/>
                </a:solidFill>
                <a:latin typeface="Verdana" panose="020B0604030504040204" pitchFamily="34" charset="0"/>
              </a:rPr>
              <a:t>load backup media in backup device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5400" b="1" dirty="0">
              <a:solidFill>
                <a:schemeClr val="tx1"/>
              </a:solidFill>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9600" b="1" dirty="0">
                <a:solidFill>
                  <a:schemeClr val="tx1"/>
                </a:solidFill>
                <a:latin typeface="Verdana" panose="020B0604030504040204" pitchFamily="34" charset="0"/>
              </a:rPr>
              <a:t>Backup server instructs backup  clients to  send its metadata to the backup server and data to be backed up to storage node</a:t>
            </a: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b="1" dirty="0">
              <a:solidFill>
                <a:schemeClr val="tx1"/>
              </a:solidFill>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9600" b="1" dirty="0">
                <a:solidFill>
                  <a:schemeClr val="tx1"/>
                </a:solidFill>
                <a:latin typeface="Verdana" panose="020B0604030504040204" pitchFamily="34" charset="0"/>
              </a:rPr>
              <a:t>Backup clients send data to storage node</a:t>
            </a: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b="1" dirty="0">
              <a:solidFill>
                <a:schemeClr val="tx1"/>
              </a:solidFill>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9600" b="1" dirty="0">
                <a:solidFill>
                  <a:schemeClr val="tx1"/>
                </a:solidFill>
                <a:latin typeface="Verdana" panose="020B0604030504040204" pitchFamily="34" charset="0"/>
              </a:rPr>
              <a:t>Storage node sends data to backup device</a:t>
            </a: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b="1" dirty="0">
              <a:solidFill>
                <a:schemeClr val="tx1"/>
              </a:solidFill>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9600" b="1" dirty="0">
                <a:solidFill>
                  <a:schemeClr val="tx1"/>
                </a:solidFill>
                <a:latin typeface="Verdana" panose="020B0604030504040204" pitchFamily="34" charset="0"/>
              </a:rPr>
              <a:t>Storage node sends media information to backup server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b="1" dirty="0">
              <a:solidFill>
                <a:schemeClr val="tx1"/>
              </a:solidFill>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9600" b="1" dirty="0">
                <a:solidFill>
                  <a:schemeClr val="tx1"/>
                </a:solidFill>
                <a:latin typeface="Verdana" panose="020B0604030504040204" pitchFamily="34" charset="0"/>
              </a:rPr>
              <a:t>Backup server update catalog and records the status</a:t>
            </a: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b="1" dirty="0">
              <a:solidFill>
                <a:schemeClr val="tx1"/>
              </a:solidFill>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b="1" dirty="0">
              <a:solidFill>
                <a:schemeClr val="tx1"/>
              </a:solidFill>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9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5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280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84BCFF80-7EC1-4308-861D-7E41105CB365}" type="slidenum">
              <a:rPr lang="en-US" smtClean="0"/>
              <a:t>11</a:t>
            </a:fld>
            <a:endParaRPr lang="en-US"/>
          </a:p>
        </p:txBody>
      </p:sp>
    </p:spTree>
    <p:extLst>
      <p:ext uri="{BB962C8B-B14F-4D97-AF65-F5344CB8AC3E}">
        <p14:creationId xmlns:p14="http://schemas.microsoft.com/office/powerpoint/2010/main" val="3915143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5885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314AE99-6A23-4D64-9557-E54D6D5D89E3}" type="datetimeFigureOut">
              <a:rPr lang="en-US" smtClean="0"/>
              <a:t>12/9/2022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1416704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3203190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875925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639601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334718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42924046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2359257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91897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3042558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14AE99-6A23-4D64-9557-E54D6D5D89E3}"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2754232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14AE99-6A23-4D64-9557-E54D6D5D89E3}"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401052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14AE99-6A23-4D64-9557-E54D6D5D89E3}" type="datetimeFigureOut">
              <a:rPr lang="en-US" smtClean="0"/>
              <a:t>12/9/2022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3755937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314AE99-6A23-4D64-9557-E54D6D5D89E3}" type="datetimeFigureOut">
              <a:rPr lang="en-US" smtClean="0"/>
              <a:t>12/9/2022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3751848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14AE99-6A23-4D64-9557-E54D6D5D89E3}" type="datetimeFigureOut">
              <a:rPr lang="en-US" smtClean="0"/>
              <a:t>12/9/2022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2696489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14AE99-6A23-4D64-9557-E54D6D5D89E3}"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2598371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14AE99-6A23-4D64-9557-E54D6D5D89E3}"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423A1D-E6A9-45A8-906D-4873BA6033D9}" type="slidenum">
              <a:rPr lang="en-US" smtClean="0"/>
              <a:t>‹#›</a:t>
            </a:fld>
            <a:endParaRPr lang="en-US"/>
          </a:p>
        </p:txBody>
      </p:sp>
    </p:spTree>
    <p:extLst>
      <p:ext uri="{BB962C8B-B14F-4D97-AF65-F5344CB8AC3E}">
        <p14:creationId xmlns:p14="http://schemas.microsoft.com/office/powerpoint/2010/main" val="362974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314AE99-6A23-4D64-9557-E54D6D5D89E3}" type="datetimeFigureOut">
              <a:rPr lang="en-US" smtClean="0"/>
              <a:t>12/9/2022</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E423A1D-E6A9-45A8-906D-4873BA6033D9}" type="slidenum">
              <a:rPr lang="en-US" smtClean="0"/>
              <a:t>‹#›</a:t>
            </a:fld>
            <a:endParaRPr lang="en-US"/>
          </a:p>
        </p:txBody>
      </p:sp>
    </p:spTree>
    <p:extLst>
      <p:ext uri="{BB962C8B-B14F-4D97-AF65-F5344CB8AC3E}">
        <p14:creationId xmlns:p14="http://schemas.microsoft.com/office/powerpoint/2010/main" val="2945455332"/>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3DFA14FD-C183-3F91-A688-E6DC854ADEB9}"/>
              </a:ext>
            </a:extLst>
          </p:cNvPr>
          <p:cNvSpPr txBox="1">
            <a:spLocks/>
          </p:cNvSpPr>
          <p:nvPr/>
        </p:nvSpPr>
        <p:spPr>
          <a:xfrm>
            <a:off x="1524000" y="1329388"/>
            <a:ext cx="9144000" cy="1786094"/>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dirty="0">
                <a:latin typeface="Times New Roman" panose="02020603050405020304" pitchFamily="18" charset="0"/>
                <a:cs typeface="Times New Roman" panose="02020603050405020304" pitchFamily="18" charset="0"/>
              </a:rPr>
              <a:t>Backup/Recovery purposes, </a:t>
            </a:r>
            <a:r>
              <a:rPr lang="en-US" altLang="en-US" sz="3200" dirty="0"/>
              <a:t>process and operation</a:t>
            </a:r>
            <a:endParaRPr lang="en-US" sz="4000" b="1"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14C5A374-CEFA-688A-81B4-7ACCB8E9CB1E}"/>
              </a:ext>
            </a:extLst>
          </p:cNvPr>
          <p:cNvSpPr/>
          <p:nvPr/>
        </p:nvSpPr>
        <p:spPr>
          <a:xfrm>
            <a:off x="1878106" y="3429000"/>
            <a:ext cx="8435788" cy="2985433"/>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Times New Roman" panose="02020603050405020304" pitchFamily="18" charset="0"/>
                <a:ea typeface="+mn-ea"/>
                <a:cs typeface="+mn-cs"/>
              </a:rPr>
              <a:t>Student : </a:t>
            </a:r>
            <a:r>
              <a:rPr kumimoji="0" lang="en-US" sz="2400" i="0" u="none" strike="noStrike" kern="1200" cap="none" spc="0" normalizeH="0" baseline="0" noProof="0" dirty="0">
                <a:ln>
                  <a:noFill/>
                </a:ln>
                <a:effectLst/>
                <a:uLnTx/>
                <a:uFillTx/>
                <a:latin typeface="Times New Roman" panose="02020603050405020304" pitchFamily="18" charset="0"/>
                <a:ea typeface="+mn-ea"/>
                <a:cs typeface="+mn-cs"/>
              </a:rPr>
              <a:t>Abdulkader Hajjouz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Times New Roman" panose="02020603050405020304" pitchFamily="18" charset="0"/>
                <a:ea typeface="+mn-ea"/>
                <a:cs typeface="+mn-cs"/>
              </a:rPr>
              <a:t>Email: </a:t>
            </a:r>
            <a:r>
              <a:rPr kumimoji="0" lang="en-US" sz="2400" i="0" u="none" strike="noStrike" kern="1200" cap="none" spc="0" normalizeH="0" baseline="0" noProof="0" dirty="0">
                <a:ln>
                  <a:noFill/>
                </a:ln>
                <a:effectLst/>
                <a:uLnTx/>
                <a:uFillTx/>
                <a:latin typeface="Times New Roman" panose="02020603050405020304" pitchFamily="18" charset="0"/>
                <a:ea typeface="+mn-ea"/>
                <a:cs typeface="+mn-cs"/>
              </a:rPr>
              <a:t>abdulkaderhajjouz@gmail.com</a:t>
            </a:r>
            <a:endParaRPr kumimoji="0" lang="en-US" sz="2400" i="0" u="none" strike="noStrike" kern="1200" cap="none" spc="0" normalizeH="0" baseline="0" noProof="0" dirty="0">
              <a:ln>
                <a:noFill/>
              </a:ln>
              <a:effectLst/>
              <a:uLnTx/>
              <a:uFillTx/>
              <a:latin typeface="Segoe UI Ligh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effectLst/>
              <a:uLnTx/>
              <a:uFillTx/>
              <a:latin typeface="Segoe UI Ligh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0" u="none" strike="noStrike" kern="1200" cap="none" spc="0" normalizeH="0" baseline="0" noProof="0" dirty="0">
                <a:ln>
                  <a:noFill/>
                </a:ln>
                <a:effectLst/>
                <a:uLnTx/>
                <a:uFillTx/>
                <a:latin typeface="Times New Roman" panose="02020603050405020304" pitchFamily="18" charset="0"/>
                <a:ea typeface="+mn-ea"/>
                <a:cs typeface="+mn-cs"/>
              </a:rPr>
              <a:t>course title: Data transfer protocols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effectLst/>
                <a:uLnTx/>
                <a:uFillTx/>
                <a:latin typeface="Segoe UI Light"/>
                <a:ea typeface="+mn-ea"/>
                <a:cs typeface="+mn-cs"/>
              </a:rPr>
              <a:t>course author: </a:t>
            </a:r>
            <a:r>
              <a:rPr kumimoji="0" lang="en-US" sz="3200" b="1" i="0" u="none" strike="noStrike" kern="1200" cap="none" spc="0" normalizeH="0" baseline="0" noProof="0" dirty="0" err="1">
                <a:ln>
                  <a:noFill/>
                </a:ln>
                <a:effectLst/>
                <a:uLnTx/>
                <a:uFillTx/>
                <a:latin typeface="Segoe UI Light"/>
                <a:ea typeface="+mn-ea"/>
                <a:cs typeface="+mn-cs"/>
              </a:rPr>
              <a:t>Shkrebets</a:t>
            </a:r>
            <a:r>
              <a:rPr kumimoji="0" lang="en-US" sz="3200" b="1" i="0" u="none" strike="noStrike" kern="1200" cap="none" spc="0" normalizeH="0" baseline="0" noProof="0" dirty="0">
                <a:ln>
                  <a:noFill/>
                </a:ln>
                <a:effectLst/>
                <a:uLnTx/>
                <a:uFillTx/>
                <a:latin typeface="Segoe UI Light"/>
                <a:ea typeface="+mn-ea"/>
                <a:cs typeface="+mn-cs"/>
              </a:rPr>
              <a:t> Aleksandr </a:t>
            </a:r>
            <a:r>
              <a:rPr kumimoji="0" lang="en-US" sz="3200" b="1" i="0" u="none" strike="noStrike" kern="1200" cap="none" spc="0" normalizeH="0" baseline="0" noProof="0" dirty="0" err="1">
                <a:ln>
                  <a:noFill/>
                </a:ln>
                <a:effectLst/>
                <a:uLnTx/>
                <a:uFillTx/>
                <a:latin typeface="Segoe UI Light"/>
                <a:ea typeface="+mn-ea"/>
                <a:cs typeface="+mn-cs"/>
              </a:rPr>
              <a:t>Evgenyevich</a:t>
            </a:r>
            <a:br>
              <a:rPr kumimoji="0" lang="en-US" sz="2800" b="1" i="0" u="none" strike="noStrike" kern="1200" cap="none" spc="0" normalizeH="0" baseline="0" noProof="0" dirty="0">
                <a:ln>
                  <a:noFill/>
                </a:ln>
                <a:effectLst/>
                <a:uLnTx/>
                <a:uFillTx/>
                <a:latin typeface="Segoe UI Light"/>
                <a:ea typeface="+mn-ea"/>
                <a:cs typeface="+mn-cs"/>
              </a:rPr>
            </a:br>
            <a:r>
              <a:rPr kumimoji="0" lang="en-US" sz="2800" b="1" i="0" u="none" strike="noStrike" kern="1200" cap="none" spc="0" normalizeH="0" baseline="0" noProof="0" dirty="0">
                <a:ln>
                  <a:noFill/>
                </a:ln>
                <a:effectLst/>
                <a:uLnTx/>
                <a:uFillTx/>
                <a:latin typeface="Segoe UI Light"/>
                <a:ea typeface="+mn-ea"/>
                <a:cs typeface="+mn-cs"/>
              </a:rPr>
              <a:t>ITMO , Group: K42105c</a:t>
            </a:r>
            <a:br>
              <a:rPr kumimoji="0" lang="en-US" sz="2800" b="1" i="0" u="none" strike="noStrike" kern="1200" cap="none" spc="0" normalizeH="0" baseline="0" noProof="0" dirty="0">
                <a:ln>
                  <a:noFill/>
                </a:ln>
                <a:effectLst/>
                <a:uLnTx/>
                <a:uFillTx/>
                <a:latin typeface="Segoe UI Light"/>
                <a:ea typeface="+mn-ea"/>
                <a:cs typeface="+mn-cs"/>
              </a:rPr>
            </a:br>
            <a:endParaRPr kumimoji="0" lang="en-US" sz="2800" b="1" i="0" u="none" strike="noStrike" kern="1200" cap="none" spc="0" normalizeH="0" baseline="0" noProof="0" dirty="0">
              <a:ln>
                <a:noFill/>
              </a:ln>
              <a:effectLst/>
              <a:uLnTx/>
              <a:uFillTx/>
              <a:latin typeface="Segoe UI Light"/>
              <a:ea typeface="+mn-ea"/>
              <a:cs typeface="+mn-cs"/>
            </a:endParaRPr>
          </a:p>
        </p:txBody>
      </p:sp>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2"/>
          <a:srcRect t="13804" b="13804"/>
          <a:stretch>
            <a:fillRect/>
          </a:stretch>
        </p:blipFill>
        <p:spPr>
          <a:xfrm>
            <a:off x="10104701" y="103211"/>
            <a:ext cx="2087299" cy="1069418"/>
          </a:xfrm>
          <a:prstGeom prst="rect">
            <a:avLst/>
          </a:prstGeom>
        </p:spPr>
      </p:pic>
    </p:spTree>
    <p:extLst>
      <p:ext uri="{BB962C8B-B14F-4D97-AF65-F5344CB8AC3E}">
        <p14:creationId xmlns:p14="http://schemas.microsoft.com/office/powerpoint/2010/main" val="2404459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56100" y="1245052"/>
            <a:ext cx="8988802"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Backup Architecture and Process </a:t>
            </a:r>
          </a:p>
        </p:txBody>
      </p:sp>
      <p:pic>
        <p:nvPicPr>
          <p:cNvPr id="2" name="Picture 2148" descr="storagearray1">
            <a:extLst>
              <a:ext uri="{FF2B5EF4-FFF2-40B4-BE49-F238E27FC236}">
                <a16:creationId xmlns:a16="http://schemas.microsoft.com/office/drawing/2014/main" id="{8EBE3553-00BC-DA5D-22E3-E4F49CB921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5117" y="2387062"/>
            <a:ext cx="1338263"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145" descr="host11">
            <a:extLst>
              <a:ext uri="{FF2B5EF4-FFF2-40B4-BE49-F238E27FC236}">
                <a16:creationId xmlns:a16="http://schemas.microsoft.com/office/drawing/2014/main" id="{62C495F1-8DE6-B511-1E9C-1E86FF5F1D0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3892" y="3833275"/>
            <a:ext cx="6778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146" descr="host11">
            <a:extLst>
              <a:ext uri="{FF2B5EF4-FFF2-40B4-BE49-F238E27FC236}">
                <a16:creationId xmlns:a16="http://schemas.microsoft.com/office/drawing/2014/main" id="{8AD1217D-0A1F-A92C-ACAE-422F6412209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4430" y="3828512"/>
            <a:ext cx="677862"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489">
            <a:extLst>
              <a:ext uri="{FF2B5EF4-FFF2-40B4-BE49-F238E27FC236}">
                <a16:creationId xmlns:a16="http://schemas.microsoft.com/office/drawing/2014/main" id="{11A2E11F-6444-5E9F-A34E-C73C366FC2B7}"/>
              </a:ext>
            </a:extLst>
          </p:cNvPr>
          <p:cNvSpPr>
            <a:spLocks noChangeArrowheads="1"/>
          </p:cNvSpPr>
          <p:nvPr/>
        </p:nvSpPr>
        <p:spPr bwMode="auto">
          <a:xfrm>
            <a:off x="5129805" y="4963575"/>
            <a:ext cx="1262062"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Backup Server/ </a:t>
            </a:r>
          </a:p>
          <a:p>
            <a:pPr eaLnBrk="1" hangingPunct="1"/>
            <a:r>
              <a:rPr lang="en-US" altLang="en-US" sz="1400">
                <a:solidFill>
                  <a:srgbClr val="001636"/>
                </a:solidFill>
              </a:rPr>
              <a:t>Storage Node</a:t>
            </a:r>
          </a:p>
        </p:txBody>
      </p:sp>
      <p:sp>
        <p:nvSpPr>
          <p:cNvPr id="7" name="Rectangle 3491">
            <a:extLst>
              <a:ext uri="{FF2B5EF4-FFF2-40B4-BE49-F238E27FC236}">
                <a16:creationId xmlns:a16="http://schemas.microsoft.com/office/drawing/2014/main" id="{602446C6-76A4-246C-1CD2-989C8249A412}"/>
              </a:ext>
            </a:extLst>
          </p:cNvPr>
          <p:cNvSpPr>
            <a:spLocks noChangeArrowheads="1"/>
          </p:cNvSpPr>
          <p:nvPr/>
        </p:nvSpPr>
        <p:spPr bwMode="auto">
          <a:xfrm>
            <a:off x="7358655" y="5804950"/>
            <a:ext cx="9937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Tape Library</a:t>
            </a:r>
          </a:p>
        </p:txBody>
      </p:sp>
      <p:sp>
        <p:nvSpPr>
          <p:cNvPr id="10" name="Rectangle 3492">
            <a:extLst>
              <a:ext uri="{FF2B5EF4-FFF2-40B4-BE49-F238E27FC236}">
                <a16:creationId xmlns:a16="http://schemas.microsoft.com/office/drawing/2014/main" id="{7EC8B5A5-9678-BEFC-F202-2FF4828D4572}"/>
              </a:ext>
            </a:extLst>
          </p:cNvPr>
          <p:cNvSpPr>
            <a:spLocks noChangeArrowheads="1"/>
          </p:cNvSpPr>
          <p:nvPr/>
        </p:nvSpPr>
        <p:spPr bwMode="auto">
          <a:xfrm>
            <a:off x="7287217" y="4153950"/>
            <a:ext cx="10937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Storage Array</a:t>
            </a:r>
          </a:p>
        </p:txBody>
      </p:sp>
      <p:sp>
        <p:nvSpPr>
          <p:cNvPr id="11" name="Rectangle 3493">
            <a:extLst>
              <a:ext uri="{FF2B5EF4-FFF2-40B4-BE49-F238E27FC236}">
                <a16:creationId xmlns:a16="http://schemas.microsoft.com/office/drawing/2014/main" id="{1AA38E88-6ADA-12D7-6493-1D211AEF2069}"/>
              </a:ext>
            </a:extLst>
          </p:cNvPr>
          <p:cNvSpPr>
            <a:spLocks noChangeArrowheads="1"/>
          </p:cNvSpPr>
          <p:nvPr/>
        </p:nvSpPr>
        <p:spPr bwMode="auto">
          <a:xfrm>
            <a:off x="3234330" y="4963575"/>
            <a:ext cx="1489075"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Application Server/</a:t>
            </a:r>
          </a:p>
          <a:p>
            <a:pPr eaLnBrk="1" hangingPunct="1"/>
            <a:r>
              <a:rPr lang="en-US" altLang="en-US" sz="1400">
                <a:solidFill>
                  <a:srgbClr val="001636"/>
                </a:solidFill>
              </a:rPr>
              <a:t>Backup Client</a:t>
            </a:r>
          </a:p>
        </p:txBody>
      </p:sp>
      <p:sp>
        <p:nvSpPr>
          <p:cNvPr id="12" name="Rectangle 3512">
            <a:extLst>
              <a:ext uri="{FF2B5EF4-FFF2-40B4-BE49-F238E27FC236}">
                <a16:creationId xmlns:a16="http://schemas.microsoft.com/office/drawing/2014/main" id="{6FD7FE99-6317-E35C-F996-EC45BD45C798}"/>
              </a:ext>
            </a:extLst>
          </p:cNvPr>
          <p:cNvSpPr>
            <a:spLocks noChangeArrowheads="1"/>
          </p:cNvSpPr>
          <p:nvPr/>
        </p:nvSpPr>
        <p:spPr bwMode="auto">
          <a:xfrm>
            <a:off x="4378917" y="4177762"/>
            <a:ext cx="715963"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a:solidFill>
                  <a:srgbClr val="000000"/>
                </a:solidFill>
              </a:rPr>
              <a:t>Backup</a:t>
            </a:r>
            <a:r>
              <a:rPr lang="en-US" altLang="en-US" sz="800" b="1">
                <a:solidFill>
                  <a:srgbClr val="000000"/>
                </a:solidFill>
              </a:rPr>
              <a:t> </a:t>
            </a:r>
            <a:r>
              <a:rPr lang="en-US" altLang="en-US" sz="1000">
                <a:solidFill>
                  <a:srgbClr val="000000"/>
                </a:solidFill>
              </a:rPr>
              <a:t>Data</a:t>
            </a:r>
          </a:p>
        </p:txBody>
      </p:sp>
      <p:pic>
        <p:nvPicPr>
          <p:cNvPr id="13" name="Picture 3524" descr="tapelibrary1">
            <a:extLst>
              <a:ext uri="{FF2B5EF4-FFF2-40B4-BE49-F238E27FC236}">
                <a16:creationId xmlns:a16="http://schemas.microsoft.com/office/drawing/2014/main" id="{23381BDF-E2CE-5939-40DD-2A7019E0DF5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74517" y="4693700"/>
            <a:ext cx="890588" cy="108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Line 3527">
            <a:extLst>
              <a:ext uri="{FF2B5EF4-FFF2-40B4-BE49-F238E27FC236}">
                <a16:creationId xmlns:a16="http://schemas.microsoft.com/office/drawing/2014/main" id="{5E3319B7-B9A7-5ACC-F4DC-C79B7DD9834C}"/>
              </a:ext>
            </a:extLst>
          </p:cNvPr>
          <p:cNvSpPr>
            <a:spLocks noChangeShapeType="1"/>
          </p:cNvSpPr>
          <p:nvPr/>
        </p:nvSpPr>
        <p:spPr bwMode="auto">
          <a:xfrm>
            <a:off x="4297955" y="4407950"/>
            <a:ext cx="944562" cy="0"/>
          </a:xfrm>
          <a:prstGeom prst="line">
            <a:avLst/>
          </a:prstGeom>
          <a:noFill/>
          <a:ln w="38100">
            <a:solidFill>
              <a:srgbClr val="000000"/>
            </a:solidFill>
            <a:round/>
            <a:headEnd/>
            <a:tailEnd type="stealth" w="lg" len="lg"/>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5" name="Line 3529">
            <a:extLst>
              <a:ext uri="{FF2B5EF4-FFF2-40B4-BE49-F238E27FC236}">
                <a16:creationId xmlns:a16="http://schemas.microsoft.com/office/drawing/2014/main" id="{EC3FBFE8-F437-0382-3530-8BCDFCD115E3}"/>
              </a:ext>
            </a:extLst>
          </p:cNvPr>
          <p:cNvSpPr>
            <a:spLocks noChangeShapeType="1"/>
          </p:cNvSpPr>
          <p:nvPr/>
        </p:nvSpPr>
        <p:spPr bwMode="auto">
          <a:xfrm flipV="1">
            <a:off x="6099767" y="3636425"/>
            <a:ext cx="933450" cy="593725"/>
          </a:xfrm>
          <a:prstGeom prst="line">
            <a:avLst/>
          </a:prstGeom>
          <a:noFill/>
          <a:ln w="38100">
            <a:solidFill>
              <a:srgbClr val="000000"/>
            </a:solidFill>
            <a:round/>
            <a:headEnd/>
            <a:tailEnd type="stealth" w="lg" len="lg"/>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6" name="Line 3531">
            <a:extLst>
              <a:ext uri="{FF2B5EF4-FFF2-40B4-BE49-F238E27FC236}">
                <a16:creationId xmlns:a16="http://schemas.microsoft.com/office/drawing/2014/main" id="{000EE8BD-0E32-3D2A-D00D-2E2BE6B8DC9E}"/>
              </a:ext>
            </a:extLst>
          </p:cNvPr>
          <p:cNvSpPr>
            <a:spLocks noChangeShapeType="1"/>
          </p:cNvSpPr>
          <p:nvPr/>
        </p:nvSpPr>
        <p:spPr bwMode="auto">
          <a:xfrm>
            <a:off x="6109292" y="4522250"/>
            <a:ext cx="1081088" cy="641350"/>
          </a:xfrm>
          <a:prstGeom prst="line">
            <a:avLst/>
          </a:prstGeom>
          <a:noFill/>
          <a:ln w="38100">
            <a:solidFill>
              <a:srgbClr val="000000"/>
            </a:solidFill>
            <a:round/>
            <a:headEnd/>
            <a:tailEnd type="stealth" w="lg" len="lg"/>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7" name="Text Box 3534">
            <a:extLst>
              <a:ext uri="{FF2B5EF4-FFF2-40B4-BE49-F238E27FC236}">
                <a16:creationId xmlns:a16="http://schemas.microsoft.com/office/drawing/2014/main" id="{D0344FFB-BDBA-3068-8158-13C3D427E9F8}"/>
              </a:ext>
            </a:extLst>
          </p:cNvPr>
          <p:cNvSpPr txBox="1">
            <a:spLocks noChangeArrowheads="1"/>
          </p:cNvSpPr>
          <p:nvPr/>
        </p:nvSpPr>
        <p:spPr bwMode="auto">
          <a:xfrm rot="19671003">
            <a:off x="5958480" y="3687225"/>
            <a:ext cx="995362"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a:solidFill>
                  <a:srgbClr val="000000"/>
                </a:solidFill>
              </a:rPr>
              <a:t>Metadata Catalog</a:t>
            </a:r>
          </a:p>
        </p:txBody>
      </p:sp>
      <p:sp>
        <p:nvSpPr>
          <p:cNvPr id="18" name="Text Box 3535">
            <a:extLst>
              <a:ext uri="{FF2B5EF4-FFF2-40B4-BE49-F238E27FC236}">
                <a16:creationId xmlns:a16="http://schemas.microsoft.com/office/drawing/2014/main" id="{5AB3B861-1818-77A5-B9FA-F397D26EB224}"/>
              </a:ext>
            </a:extLst>
          </p:cNvPr>
          <p:cNvSpPr txBox="1">
            <a:spLocks noChangeArrowheads="1"/>
          </p:cNvSpPr>
          <p:nvPr/>
        </p:nvSpPr>
        <p:spPr bwMode="auto">
          <a:xfrm rot="1903190">
            <a:off x="6323605" y="4633375"/>
            <a:ext cx="722312"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a:solidFill>
                  <a:srgbClr val="000000"/>
                </a:solidFill>
              </a:rPr>
              <a:t>Backup Data</a:t>
            </a:r>
          </a:p>
        </p:txBody>
      </p:sp>
    </p:spTree>
    <p:extLst>
      <p:ext uri="{BB962C8B-B14F-4D97-AF65-F5344CB8AC3E}">
        <p14:creationId xmlns:p14="http://schemas.microsoft.com/office/powerpoint/2010/main" val="660230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56100" y="1245052"/>
            <a:ext cx="8988802"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Backup Operation</a:t>
            </a:r>
          </a:p>
        </p:txBody>
      </p:sp>
      <p:pic>
        <p:nvPicPr>
          <p:cNvPr id="9" name="Picture 1918" descr="host11">
            <a:extLst>
              <a:ext uri="{FF2B5EF4-FFF2-40B4-BE49-F238E27FC236}">
                <a16:creationId xmlns:a16="http://schemas.microsoft.com/office/drawing/2014/main" id="{CEE2861C-B04B-6BBA-7CB1-D406254EC0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9113" y="2503703"/>
            <a:ext cx="677862"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 name="Group 1966">
            <a:extLst>
              <a:ext uri="{FF2B5EF4-FFF2-40B4-BE49-F238E27FC236}">
                <a16:creationId xmlns:a16="http://schemas.microsoft.com/office/drawing/2014/main" id="{3F945A1B-D67B-DA14-FE99-B68A6C25C7CA}"/>
              </a:ext>
            </a:extLst>
          </p:cNvPr>
          <p:cNvGrpSpPr>
            <a:grpSpLocks/>
          </p:cNvGrpSpPr>
          <p:nvPr/>
        </p:nvGrpSpPr>
        <p:grpSpPr bwMode="auto">
          <a:xfrm>
            <a:off x="869063" y="5143715"/>
            <a:ext cx="293687" cy="293688"/>
            <a:chOff x="401" y="2752"/>
            <a:chExt cx="185" cy="185"/>
          </a:xfrm>
        </p:grpSpPr>
        <p:sp>
          <p:nvSpPr>
            <p:cNvPr id="20" name="Freeform 1867">
              <a:extLst>
                <a:ext uri="{FF2B5EF4-FFF2-40B4-BE49-F238E27FC236}">
                  <a16:creationId xmlns:a16="http://schemas.microsoft.com/office/drawing/2014/main" id="{ED8C4270-2121-536E-CA25-4B1705839F62}"/>
                </a:ext>
              </a:extLst>
            </p:cNvPr>
            <p:cNvSpPr>
              <a:spLocks/>
            </p:cNvSpPr>
            <p:nvPr/>
          </p:nvSpPr>
          <p:spPr bwMode="auto">
            <a:xfrm>
              <a:off x="401" y="2752"/>
              <a:ext cx="185" cy="185"/>
            </a:xfrm>
            <a:custGeom>
              <a:avLst/>
              <a:gdLst>
                <a:gd name="T0" fmla="*/ 491 w 555"/>
                <a:gd name="T1" fmla="*/ 451 h 554"/>
                <a:gd name="T2" fmla="*/ 521 w 555"/>
                <a:gd name="T3" fmla="*/ 405 h 554"/>
                <a:gd name="T4" fmla="*/ 534 w 555"/>
                <a:gd name="T5" fmla="*/ 382 h 554"/>
                <a:gd name="T6" fmla="*/ 545 w 555"/>
                <a:gd name="T7" fmla="*/ 343 h 554"/>
                <a:gd name="T8" fmla="*/ 550 w 555"/>
                <a:gd name="T9" fmla="*/ 316 h 554"/>
                <a:gd name="T10" fmla="*/ 555 w 555"/>
                <a:gd name="T11" fmla="*/ 277 h 554"/>
                <a:gd name="T12" fmla="*/ 549 w 555"/>
                <a:gd name="T13" fmla="*/ 220 h 554"/>
                <a:gd name="T14" fmla="*/ 534 w 555"/>
                <a:gd name="T15" fmla="*/ 170 h 554"/>
                <a:gd name="T16" fmla="*/ 508 w 555"/>
                <a:gd name="T17" fmla="*/ 122 h 554"/>
                <a:gd name="T18" fmla="*/ 473 w 555"/>
                <a:gd name="T19" fmla="*/ 80 h 554"/>
                <a:gd name="T20" fmla="*/ 430 w 555"/>
                <a:gd name="T21" fmla="*/ 44 h 554"/>
                <a:gd name="T22" fmla="*/ 383 w 555"/>
                <a:gd name="T23" fmla="*/ 19 h 554"/>
                <a:gd name="T24" fmla="*/ 331 w 555"/>
                <a:gd name="T25" fmla="*/ 4 h 554"/>
                <a:gd name="T26" fmla="*/ 277 w 555"/>
                <a:gd name="T27" fmla="*/ 0 h 554"/>
                <a:gd name="T28" fmla="*/ 221 w 555"/>
                <a:gd name="T29" fmla="*/ 4 h 554"/>
                <a:gd name="T30" fmla="*/ 171 w 555"/>
                <a:gd name="T31" fmla="*/ 19 h 554"/>
                <a:gd name="T32" fmla="*/ 123 w 555"/>
                <a:gd name="T33" fmla="*/ 44 h 554"/>
                <a:gd name="T34" fmla="*/ 81 w 555"/>
                <a:gd name="T35" fmla="*/ 80 h 554"/>
                <a:gd name="T36" fmla="*/ 45 w 555"/>
                <a:gd name="T37" fmla="*/ 122 h 554"/>
                <a:gd name="T38" fmla="*/ 19 w 555"/>
                <a:gd name="T39" fmla="*/ 170 h 554"/>
                <a:gd name="T40" fmla="*/ 5 w 555"/>
                <a:gd name="T41" fmla="*/ 220 h 554"/>
                <a:gd name="T42" fmla="*/ 0 w 555"/>
                <a:gd name="T43" fmla="*/ 277 h 554"/>
                <a:gd name="T44" fmla="*/ 5 w 555"/>
                <a:gd name="T45" fmla="*/ 331 h 554"/>
                <a:gd name="T46" fmla="*/ 19 w 555"/>
                <a:gd name="T47" fmla="*/ 382 h 554"/>
                <a:gd name="T48" fmla="*/ 45 w 555"/>
                <a:gd name="T49" fmla="*/ 429 h 554"/>
                <a:gd name="T50" fmla="*/ 81 w 555"/>
                <a:gd name="T51" fmla="*/ 472 h 554"/>
                <a:gd name="T52" fmla="*/ 123 w 555"/>
                <a:gd name="T53" fmla="*/ 507 h 554"/>
                <a:gd name="T54" fmla="*/ 171 w 555"/>
                <a:gd name="T55" fmla="*/ 534 h 554"/>
                <a:gd name="T56" fmla="*/ 221 w 555"/>
                <a:gd name="T57" fmla="*/ 548 h 554"/>
                <a:gd name="T58" fmla="*/ 277 w 555"/>
                <a:gd name="T59" fmla="*/ 554 h 554"/>
                <a:gd name="T60" fmla="*/ 317 w 555"/>
                <a:gd name="T61" fmla="*/ 549 h 554"/>
                <a:gd name="T62" fmla="*/ 343 w 555"/>
                <a:gd name="T63" fmla="*/ 544 h 554"/>
                <a:gd name="T64" fmla="*/ 383 w 555"/>
                <a:gd name="T65" fmla="*/ 534 h 554"/>
                <a:gd name="T66" fmla="*/ 406 w 555"/>
                <a:gd name="T67" fmla="*/ 520 h 554"/>
                <a:gd name="T68" fmla="*/ 451 w 555"/>
                <a:gd name="T69" fmla="*/ 49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473" y="472"/>
                  </a:moveTo>
                  <a:lnTo>
                    <a:pt x="491" y="451"/>
                  </a:lnTo>
                  <a:lnTo>
                    <a:pt x="508" y="429"/>
                  </a:lnTo>
                  <a:lnTo>
                    <a:pt x="521" y="405"/>
                  </a:lnTo>
                  <a:lnTo>
                    <a:pt x="527" y="393"/>
                  </a:lnTo>
                  <a:lnTo>
                    <a:pt x="534" y="382"/>
                  </a:lnTo>
                  <a:lnTo>
                    <a:pt x="543" y="356"/>
                  </a:lnTo>
                  <a:lnTo>
                    <a:pt x="545" y="343"/>
                  </a:lnTo>
                  <a:lnTo>
                    <a:pt x="549" y="331"/>
                  </a:lnTo>
                  <a:lnTo>
                    <a:pt x="550" y="316"/>
                  </a:lnTo>
                  <a:lnTo>
                    <a:pt x="552" y="303"/>
                  </a:lnTo>
                  <a:lnTo>
                    <a:pt x="555" y="277"/>
                  </a:lnTo>
                  <a:lnTo>
                    <a:pt x="552" y="248"/>
                  </a:lnTo>
                  <a:lnTo>
                    <a:pt x="549" y="220"/>
                  </a:lnTo>
                  <a:lnTo>
                    <a:pt x="543" y="194"/>
                  </a:lnTo>
                  <a:lnTo>
                    <a:pt x="534" y="170"/>
                  </a:lnTo>
                  <a:lnTo>
                    <a:pt x="521" y="145"/>
                  </a:lnTo>
                  <a:lnTo>
                    <a:pt x="508" y="122"/>
                  </a:lnTo>
                  <a:lnTo>
                    <a:pt x="491" y="100"/>
                  </a:lnTo>
                  <a:lnTo>
                    <a:pt x="473" y="80"/>
                  </a:lnTo>
                  <a:lnTo>
                    <a:pt x="451" y="60"/>
                  </a:lnTo>
                  <a:lnTo>
                    <a:pt x="430" y="44"/>
                  </a:lnTo>
                  <a:lnTo>
                    <a:pt x="406" y="30"/>
                  </a:lnTo>
                  <a:lnTo>
                    <a:pt x="383" y="19"/>
                  </a:lnTo>
                  <a:lnTo>
                    <a:pt x="357" y="10"/>
                  </a:lnTo>
                  <a:lnTo>
                    <a:pt x="331" y="4"/>
                  </a:lnTo>
                  <a:lnTo>
                    <a:pt x="304" y="1"/>
                  </a:lnTo>
                  <a:lnTo>
                    <a:pt x="277" y="0"/>
                  </a:lnTo>
                  <a:lnTo>
                    <a:pt x="249" y="1"/>
                  </a:lnTo>
                  <a:lnTo>
                    <a:pt x="221" y="4"/>
                  </a:lnTo>
                  <a:lnTo>
                    <a:pt x="195" y="10"/>
                  </a:lnTo>
                  <a:lnTo>
                    <a:pt x="171" y="19"/>
                  </a:lnTo>
                  <a:lnTo>
                    <a:pt x="145" y="30"/>
                  </a:lnTo>
                  <a:lnTo>
                    <a:pt x="123" y="44"/>
                  </a:lnTo>
                  <a:lnTo>
                    <a:pt x="101" y="60"/>
                  </a:lnTo>
                  <a:lnTo>
                    <a:pt x="81" y="80"/>
                  </a:lnTo>
                  <a:lnTo>
                    <a:pt x="60" y="100"/>
                  </a:lnTo>
                  <a:lnTo>
                    <a:pt x="45"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5" y="429"/>
                  </a:lnTo>
                  <a:lnTo>
                    <a:pt x="60" y="451"/>
                  </a:lnTo>
                  <a:lnTo>
                    <a:pt x="81" y="472"/>
                  </a:lnTo>
                  <a:lnTo>
                    <a:pt x="101" y="490"/>
                  </a:lnTo>
                  <a:lnTo>
                    <a:pt x="123" y="507"/>
                  </a:lnTo>
                  <a:lnTo>
                    <a:pt x="145" y="520"/>
                  </a:lnTo>
                  <a:lnTo>
                    <a:pt x="171" y="534"/>
                  </a:lnTo>
                  <a:lnTo>
                    <a:pt x="195" y="542"/>
                  </a:lnTo>
                  <a:lnTo>
                    <a:pt x="221" y="548"/>
                  </a:lnTo>
                  <a:lnTo>
                    <a:pt x="249" y="552"/>
                  </a:lnTo>
                  <a:lnTo>
                    <a:pt x="277" y="554"/>
                  </a:lnTo>
                  <a:lnTo>
                    <a:pt x="304" y="552"/>
                  </a:lnTo>
                  <a:lnTo>
                    <a:pt x="317" y="549"/>
                  </a:lnTo>
                  <a:lnTo>
                    <a:pt x="331" y="548"/>
                  </a:lnTo>
                  <a:lnTo>
                    <a:pt x="343" y="544"/>
                  </a:lnTo>
                  <a:lnTo>
                    <a:pt x="357" y="542"/>
                  </a:lnTo>
                  <a:lnTo>
                    <a:pt x="383" y="534"/>
                  </a:lnTo>
                  <a:lnTo>
                    <a:pt x="394" y="526"/>
                  </a:lnTo>
                  <a:lnTo>
                    <a:pt x="406" y="520"/>
                  </a:lnTo>
                  <a:lnTo>
                    <a:pt x="430" y="507"/>
                  </a:lnTo>
                  <a:lnTo>
                    <a:pt x="451" y="490"/>
                  </a:lnTo>
                  <a:lnTo>
                    <a:pt x="473" y="472"/>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Rectangle 1868">
              <a:extLst>
                <a:ext uri="{FF2B5EF4-FFF2-40B4-BE49-F238E27FC236}">
                  <a16:creationId xmlns:a16="http://schemas.microsoft.com/office/drawing/2014/main" id="{E85D054C-DC62-EA60-14BD-D3A8C507F042}"/>
                </a:ext>
              </a:extLst>
            </p:cNvPr>
            <p:cNvSpPr>
              <a:spLocks noChangeArrowheads="1"/>
            </p:cNvSpPr>
            <p:nvPr/>
          </p:nvSpPr>
          <p:spPr bwMode="auto">
            <a:xfrm>
              <a:off x="464" y="2791"/>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1</a:t>
              </a:r>
              <a:endParaRPr lang="en-US" altLang="en-US" sz="2600"/>
            </a:p>
          </p:txBody>
        </p:sp>
      </p:grpSp>
      <p:sp>
        <p:nvSpPr>
          <p:cNvPr id="22" name="Rectangle 1869">
            <a:extLst>
              <a:ext uri="{FF2B5EF4-FFF2-40B4-BE49-F238E27FC236}">
                <a16:creationId xmlns:a16="http://schemas.microsoft.com/office/drawing/2014/main" id="{8D35FA5F-DA94-8F57-103B-7C4BC5C3DCF6}"/>
              </a:ext>
            </a:extLst>
          </p:cNvPr>
          <p:cNvSpPr>
            <a:spLocks noChangeArrowheads="1"/>
          </p:cNvSpPr>
          <p:nvPr/>
        </p:nvSpPr>
        <p:spPr bwMode="auto">
          <a:xfrm>
            <a:off x="349950" y="2200490"/>
            <a:ext cx="30178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Application Server and Backup Clients</a:t>
            </a:r>
          </a:p>
        </p:txBody>
      </p:sp>
      <p:sp>
        <p:nvSpPr>
          <p:cNvPr id="23" name="Rectangle 1871">
            <a:extLst>
              <a:ext uri="{FF2B5EF4-FFF2-40B4-BE49-F238E27FC236}">
                <a16:creationId xmlns:a16="http://schemas.microsoft.com/office/drawing/2014/main" id="{B6A988E5-68AF-9308-34AF-7716F63A4720}"/>
              </a:ext>
            </a:extLst>
          </p:cNvPr>
          <p:cNvSpPr>
            <a:spLocks noChangeArrowheads="1"/>
          </p:cNvSpPr>
          <p:nvPr/>
        </p:nvSpPr>
        <p:spPr bwMode="auto">
          <a:xfrm>
            <a:off x="934150" y="6321640"/>
            <a:ext cx="11636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Backup Server</a:t>
            </a:r>
          </a:p>
        </p:txBody>
      </p:sp>
      <p:sp>
        <p:nvSpPr>
          <p:cNvPr id="24" name="Rectangle 1872">
            <a:extLst>
              <a:ext uri="{FF2B5EF4-FFF2-40B4-BE49-F238E27FC236}">
                <a16:creationId xmlns:a16="http://schemas.microsoft.com/office/drawing/2014/main" id="{4D4AB350-71D6-08B1-AA9B-63F58075CE3E}"/>
              </a:ext>
            </a:extLst>
          </p:cNvPr>
          <p:cNvSpPr>
            <a:spLocks noChangeArrowheads="1"/>
          </p:cNvSpPr>
          <p:nvPr/>
        </p:nvSpPr>
        <p:spPr bwMode="auto">
          <a:xfrm>
            <a:off x="2439100" y="6331165"/>
            <a:ext cx="10937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Storage Node</a:t>
            </a:r>
          </a:p>
        </p:txBody>
      </p:sp>
      <p:sp>
        <p:nvSpPr>
          <p:cNvPr id="25" name="Rectangle 1873">
            <a:extLst>
              <a:ext uri="{FF2B5EF4-FFF2-40B4-BE49-F238E27FC236}">
                <a16:creationId xmlns:a16="http://schemas.microsoft.com/office/drawing/2014/main" id="{B6F15F52-91E0-1032-766F-8BEDACB976E5}"/>
              </a:ext>
            </a:extLst>
          </p:cNvPr>
          <p:cNvSpPr>
            <a:spLocks noChangeArrowheads="1"/>
          </p:cNvSpPr>
          <p:nvPr/>
        </p:nvSpPr>
        <p:spPr bwMode="auto">
          <a:xfrm>
            <a:off x="4104388" y="6331165"/>
            <a:ext cx="1184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Backup Device</a:t>
            </a:r>
          </a:p>
        </p:txBody>
      </p:sp>
      <p:grpSp>
        <p:nvGrpSpPr>
          <p:cNvPr id="26" name="Group 1967">
            <a:extLst>
              <a:ext uri="{FF2B5EF4-FFF2-40B4-BE49-F238E27FC236}">
                <a16:creationId xmlns:a16="http://schemas.microsoft.com/office/drawing/2014/main" id="{4DF718F4-9E65-F015-68C7-CA48FFE7287B}"/>
              </a:ext>
            </a:extLst>
          </p:cNvPr>
          <p:cNvGrpSpPr>
            <a:grpSpLocks/>
          </p:cNvGrpSpPr>
          <p:nvPr/>
        </p:nvGrpSpPr>
        <p:grpSpPr bwMode="auto">
          <a:xfrm>
            <a:off x="869063" y="5486615"/>
            <a:ext cx="293687" cy="293688"/>
            <a:chOff x="401" y="2968"/>
            <a:chExt cx="185" cy="185"/>
          </a:xfrm>
        </p:grpSpPr>
        <p:sp>
          <p:nvSpPr>
            <p:cNvPr id="27" name="Freeform 1874">
              <a:extLst>
                <a:ext uri="{FF2B5EF4-FFF2-40B4-BE49-F238E27FC236}">
                  <a16:creationId xmlns:a16="http://schemas.microsoft.com/office/drawing/2014/main" id="{DE0E9A7C-1547-9F8C-3B88-199B1F432A70}"/>
                </a:ext>
              </a:extLst>
            </p:cNvPr>
            <p:cNvSpPr>
              <a:spLocks/>
            </p:cNvSpPr>
            <p:nvPr/>
          </p:nvSpPr>
          <p:spPr bwMode="auto">
            <a:xfrm>
              <a:off x="401" y="2968"/>
              <a:ext cx="185" cy="185"/>
            </a:xfrm>
            <a:custGeom>
              <a:avLst/>
              <a:gdLst>
                <a:gd name="T0" fmla="*/ 60 w 555"/>
                <a:gd name="T1" fmla="*/ 100 h 554"/>
                <a:gd name="T2" fmla="*/ 30 w 555"/>
                <a:gd name="T3" fmla="*/ 145 h 554"/>
                <a:gd name="T4" fmla="*/ 11 w 555"/>
                <a:gd name="T5" fmla="*/ 194 h 554"/>
                <a:gd name="T6" fmla="*/ 1 w 555"/>
                <a:gd name="T7" fmla="*/ 248 h 554"/>
                <a:gd name="T8" fmla="*/ 1 w 555"/>
                <a:gd name="T9" fmla="*/ 303 h 554"/>
                <a:gd name="T10" fmla="*/ 11 w 555"/>
                <a:gd name="T11" fmla="*/ 356 h 554"/>
                <a:gd name="T12" fmla="*/ 30 w 555"/>
                <a:gd name="T13" fmla="*/ 405 h 554"/>
                <a:gd name="T14" fmla="*/ 60 w 555"/>
                <a:gd name="T15" fmla="*/ 451 h 554"/>
                <a:gd name="T16" fmla="*/ 101 w 555"/>
                <a:gd name="T17" fmla="*/ 490 h 554"/>
                <a:gd name="T18" fmla="*/ 145 w 555"/>
                <a:gd name="T19" fmla="*/ 520 h 554"/>
                <a:gd name="T20" fmla="*/ 195 w 555"/>
                <a:gd name="T21" fmla="*/ 542 h 554"/>
                <a:gd name="T22" fmla="*/ 249 w 555"/>
                <a:gd name="T23" fmla="*/ 551 h 554"/>
                <a:gd name="T24" fmla="*/ 304 w 555"/>
                <a:gd name="T25" fmla="*/ 551 h 554"/>
                <a:gd name="T26" fmla="*/ 331 w 555"/>
                <a:gd name="T27" fmla="*/ 548 h 554"/>
                <a:gd name="T28" fmla="*/ 357 w 555"/>
                <a:gd name="T29" fmla="*/ 542 h 554"/>
                <a:gd name="T30" fmla="*/ 394 w 555"/>
                <a:gd name="T31" fmla="*/ 526 h 554"/>
                <a:gd name="T32" fmla="*/ 430 w 555"/>
                <a:gd name="T33" fmla="*/ 507 h 554"/>
                <a:gd name="T34" fmla="*/ 473 w 555"/>
                <a:gd name="T35" fmla="*/ 472 h 554"/>
                <a:gd name="T36" fmla="*/ 508 w 555"/>
                <a:gd name="T37" fmla="*/ 429 h 554"/>
                <a:gd name="T38" fmla="*/ 527 w 555"/>
                <a:gd name="T39" fmla="*/ 393 h 554"/>
                <a:gd name="T40" fmla="*/ 543 w 555"/>
                <a:gd name="T41" fmla="*/ 356 h 554"/>
                <a:gd name="T42" fmla="*/ 549 w 555"/>
                <a:gd name="T43" fmla="*/ 331 h 554"/>
                <a:gd name="T44" fmla="*/ 552 w 555"/>
                <a:gd name="T45" fmla="*/ 303 h 554"/>
                <a:gd name="T46" fmla="*/ 552 w 555"/>
                <a:gd name="T47" fmla="*/ 248 h 554"/>
                <a:gd name="T48" fmla="*/ 543 w 555"/>
                <a:gd name="T49" fmla="*/ 194 h 554"/>
                <a:gd name="T50" fmla="*/ 521 w 555"/>
                <a:gd name="T51" fmla="*/ 145 h 554"/>
                <a:gd name="T52" fmla="*/ 491 w 555"/>
                <a:gd name="T53" fmla="*/ 100 h 554"/>
                <a:gd name="T54" fmla="*/ 451 w 555"/>
                <a:gd name="T55" fmla="*/ 60 h 554"/>
                <a:gd name="T56" fmla="*/ 406 w 555"/>
                <a:gd name="T57" fmla="*/ 30 h 554"/>
                <a:gd name="T58" fmla="*/ 357 w 555"/>
                <a:gd name="T59" fmla="*/ 10 h 554"/>
                <a:gd name="T60" fmla="*/ 304 w 555"/>
                <a:gd name="T61" fmla="*/ 1 h 554"/>
                <a:gd name="T62" fmla="*/ 249 w 555"/>
                <a:gd name="T63" fmla="*/ 1 h 554"/>
                <a:gd name="T64" fmla="*/ 195 w 555"/>
                <a:gd name="T65" fmla="*/ 10 h 554"/>
                <a:gd name="T66" fmla="*/ 145 w 555"/>
                <a:gd name="T67" fmla="*/ 30 h 554"/>
                <a:gd name="T68" fmla="*/ 101 w 555"/>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81" y="80"/>
                  </a:moveTo>
                  <a:lnTo>
                    <a:pt x="60" y="100"/>
                  </a:lnTo>
                  <a:lnTo>
                    <a:pt x="45"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5" y="429"/>
                  </a:lnTo>
                  <a:lnTo>
                    <a:pt x="60" y="451"/>
                  </a:lnTo>
                  <a:lnTo>
                    <a:pt x="81" y="472"/>
                  </a:lnTo>
                  <a:lnTo>
                    <a:pt x="101" y="490"/>
                  </a:lnTo>
                  <a:lnTo>
                    <a:pt x="123" y="507"/>
                  </a:lnTo>
                  <a:lnTo>
                    <a:pt x="145" y="520"/>
                  </a:lnTo>
                  <a:lnTo>
                    <a:pt x="171" y="533"/>
                  </a:lnTo>
                  <a:lnTo>
                    <a:pt x="195" y="542"/>
                  </a:lnTo>
                  <a:lnTo>
                    <a:pt x="221" y="548"/>
                  </a:lnTo>
                  <a:lnTo>
                    <a:pt x="249" y="551"/>
                  </a:lnTo>
                  <a:lnTo>
                    <a:pt x="277" y="554"/>
                  </a:lnTo>
                  <a:lnTo>
                    <a:pt x="304" y="551"/>
                  </a:lnTo>
                  <a:lnTo>
                    <a:pt x="317" y="549"/>
                  </a:lnTo>
                  <a:lnTo>
                    <a:pt x="331" y="548"/>
                  </a:lnTo>
                  <a:lnTo>
                    <a:pt x="343" y="544"/>
                  </a:lnTo>
                  <a:lnTo>
                    <a:pt x="357" y="542"/>
                  </a:lnTo>
                  <a:lnTo>
                    <a:pt x="383" y="533"/>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3" y="356"/>
                  </a:lnTo>
                  <a:lnTo>
                    <a:pt x="545" y="343"/>
                  </a:lnTo>
                  <a:lnTo>
                    <a:pt x="549" y="331"/>
                  </a:lnTo>
                  <a:lnTo>
                    <a:pt x="550" y="316"/>
                  </a:lnTo>
                  <a:lnTo>
                    <a:pt x="552" y="303"/>
                  </a:lnTo>
                  <a:lnTo>
                    <a:pt x="555" y="277"/>
                  </a:lnTo>
                  <a:lnTo>
                    <a:pt x="552" y="248"/>
                  </a:lnTo>
                  <a:lnTo>
                    <a:pt x="549" y="220"/>
                  </a:lnTo>
                  <a:lnTo>
                    <a:pt x="543" y="194"/>
                  </a:lnTo>
                  <a:lnTo>
                    <a:pt x="534" y="170"/>
                  </a:lnTo>
                  <a:lnTo>
                    <a:pt x="521" y="145"/>
                  </a:lnTo>
                  <a:lnTo>
                    <a:pt x="508" y="122"/>
                  </a:lnTo>
                  <a:lnTo>
                    <a:pt x="491" y="100"/>
                  </a:lnTo>
                  <a:lnTo>
                    <a:pt x="473" y="80"/>
                  </a:lnTo>
                  <a:lnTo>
                    <a:pt x="451" y="60"/>
                  </a:lnTo>
                  <a:lnTo>
                    <a:pt x="430" y="44"/>
                  </a:lnTo>
                  <a:lnTo>
                    <a:pt x="406" y="30"/>
                  </a:lnTo>
                  <a:lnTo>
                    <a:pt x="383" y="19"/>
                  </a:lnTo>
                  <a:lnTo>
                    <a:pt x="357" y="10"/>
                  </a:lnTo>
                  <a:lnTo>
                    <a:pt x="331" y="4"/>
                  </a:lnTo>
                  <a:lnTo>
                    <a:pt x="304" y="1"/>
                  </a:lnTo>
                  <a:lnTo>
                    <a:pt x="277" y="0"/>
                  </a:lnTo>
                  <a:lnTo>
                    <a:pt x="249" y="1"/>
                  </a:lnTo>
                  <a:lnTo>
                    <a:pt x="221" y="4"/>
                  </a:lnTo>
                  <a:lnTo>
                    <a:pt x="195" y="10"/>
                  </a:lnTo>
                  <a:lnTo>
                    <a:pt x="171" y="19"/>
                  </a:lnTo>
                  <a:lnTo>
                    <a:pt x="145" y="30"/>
                  </a:lnTo>
                  <a:lnTo>
                    <a:pt x="123" y="44"/>
                  </a:lnTo>
                  <a:lnTo>
                    <a:pt x="101" y="60"/>
                  </a:lnTo>
                  <a:lnTo>
                    <a:pt x="81"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Rectangle 1875">
              <a:extLst>
                <a:ext uri="{FF2B5EF4-FFF2-40B4-BE49-F238E27FC236}">
                  <a16:creationId xmlns:a16="http://schemas.microsoft.com/office/drawing/2014/main" id="{966805FF-6C23-B1B0-547E-6E382D3D7151}"/>
                </a:ext>
              </a:extLst>
            </p:cNvPr>
            <p:cNvSpPr>
              <a:spLocks noChangeArrowheads="1"/>
            </p:cNvSpPr>
            <p:nvPr/>
          </p:nvSpPr>
          <p:spPr bwMode="auto">
            <a:xfrm>
              <a:off x="464" y="3007"/>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2</a:t>
              </a:r>
              <a:endParaRPr lang="en-US" altLang="en-US" sz="2600"/>
            </a:p>
          </p:txBody>
        </p:sp>
      </p:grpSp>
      <p:grpSp>
        <p:nvGrpSpPr>
          <p:cNvPr id="29" name="Group 1973">
            <a:extLst>
              <a:ext uri="{FF2B5EF4-FFF2-40B4-BE49-F238E27FC236}">
                <a16:creationId xmlns:a16="http://schemas.microsoft.com/office/drawing/2014/main" id="{595DD149-CDF1-78A3-17FA-4A5FF9A86756}"/>
              </a:ext>
            </a:extLst>
          </p:cNvPr>
          <p:cNvGrpSpPr>
            <a:grpSpLocks/>
          </p:cNvGrpSpPr>
          <p:nvPr/>
        </p:nvGrpSpPr>
        <p:grpSpPr bwMode="auto">
          <a:xfrm>
            <a:off x="869063" y="5829515"/>
            <a:ext cx="293687" cy="293688"/>
            <a:chOff x="401" y="3184"/>
            <a:chExt cx="185" cy="185"/>
          </a:xfrm>
        </p:grpSpPr>
        <p:sp>
          <p:nvSpPr>
            <p:cNvPr id="30" name="Freeform 1876">
              <a:extLst>
                <a:ext uri="{FF2B5EF4-FFF2-40B4-BE49-F238E27FC236}">
                  <a16:creationId xmlns:a16="http://schemas.microsoft.com/office/drawing/2014/main" id="{5C2F02B2-1211-ABB1-FBA8-5CF3FE2A19F0}"/>
                </a:ext>
              </a:extLst>
            </p:cNvPr>
            <p:cNvSpPr>
              <a:spLocks/>
            </p:cNvSpPr>
            <p:nvPr/>
          </p:nvSpPr>
          <p:spPr bwMode="auto">
            <a:xfrm>
              <a:off x="401" y="3184"/>
              <a:ext cx="185" cy="185"/>
            </a:xfrm>
            <a:custGeom>
              <a:avLst/>
              <a:gdLst>
                <a:gd name="T0" fmla="*/ 60 w 555"/>
                <a:gd name="T1" fmla="*/ 101 h 555"/>
                <a:gd name="T2" fmla="*/ 30 w 555"/>
                <a:gd name="T3" fmla="*/ 146 h 555"/>
                <a:gd name="T4" fmla="*/ 11 w 555"/>
                <a:gd name="T5" fmla="*/ 195 h 555"/>
                <a:gd name="T6" fmla="*/ 1 w 555"/>
                <a:gd name="T7" fmla="*/ 249 h 555"/>
                <a:gd name="T8" fmla="*/ 1 w 555"/>
                <a:gd name="T9" fmla="*/ 304 h 555"/>
                <a:gd name="T10" fmla="*/ 11 w 555"/>
                <a:gd name="T11" fmla="*/ 357 h 555"/>
                <a:gd name="T12" fmla="*/ 30 w 555"/>
                <a:gd name="T13" fmla="*/ 406 h 555"/>
                <a:gd name="T14" fmla="*/ 60 w 555"/>
                <a:gd name="T15" fmla="*/ 452 h 555"/>
                <a:gd name="T16" fmla="*/ 101 w 555"/>
                <a:gd name="T17" fmla="*/ 491 h 555"/>
                <a:gd name="T18" fmla="*/ 145 w 555"/>
                <a:gd name="T19" fmla="*/ 521 h 555"/>
                <a:gd name="T20" fmla="*/ 195 w 555"/>
                <a:gd name="T21" fmla="*/ 543 h 555"/>
                <a:gd name="T22" fmla="*/ 249 w 555"/>
                <a:gd name="T23" fmla="*/ 552 h 555"/>
                <a:gd name="T24" fmla="*/ 304 w 555"/>
                <a:gd name="T25" fmla="*/ 552 h 555"/>
                <a:gd name="T26" fmla="*/ 331 w 555"/>
                <a:gd name="T27" fmla="*/ 549 h 555"/>
                <a:gd name="T28" fmla="*/ 357 w 555"/>
                <a:gd name="T29" fmla="*/ 543 h 555"/>
                <a:gd name="T30" fmla="*/ 394 w 555"/>
                <a:gd name="T31" fmla="*/ 527 h 555"/>
                <a:gd name="T32" fmla="*/ 430 w 555"/>
                <a:gd name="T33" fmla="*/ 508 h 555"/>
                <a:gd name="T34" fmla="*/ 473 w 555"/>
                <a:gd name="T35" fmla="*/ 473 h 555"/>
                <a:gd name="T36" fmla="*/ 508 w 555"/>
                <a:gd name="T37" fmla="*/ 430 h 555"/>
                <a:gd name="T38" fmla="*/ 527 w 555"/>
                <a:gd name="T39" fmla="*/ 394 h 555"/>
                <a:gd name="T40" fmla="*/ 543 w 555"/>
                <a:gd name="T41" fmla="*/ 357 h 555"/>
                <a:gd name="T42" fmla="*/ 549 w 555"/>
                <a:gd name="T43" fmla="*/ 332 h 555"/>
                <a:gd name="T44" fmla="*/ 552 w 555"/>
                <a:gd name="T45" fmla="*/ 304 h 555"/>
                <a:gd name="T46" fmla="*/ 552 w 555"/>
                <a:gd name="T47" fmla="*/ 249 h 555"/>
                <a:gd name="T48" fmla="*/ 543 w 555"/>
                <a:gd name="T49" fmla="*/ 195 h 555"/>
                <a:gd name="T50" fmla="*/ 521 w 555"/>
                <a:gd name="T51" fmla="*/ 146 h 555"/>
                <a:gd name="T52" fmla="*/ 491 w 555"/>
                <a:gd name="T53" fmla="*/ 101 h 555"/>
                <a:gd name="T54" fmla="*/ 451 w 555"/>
                <a:gd name="T55" fmla="*/ 60 h 555"/>
                <a:gd name="T56" fmla="*/ 406 w 555"/>
                <a:gd name="T57" fmla="*/ 30 h 555"/>
                <a:gd name="T58" fmla="*/ 357 w 555"/>
                <a:gd name="T59" fmla="*/ 11 h 555"/>
                <a:gd name="T60" fmla="*/ 304 w 555"/>
                <a:gd name="T61" fmla="*/ 2 h 555"/>
                <a:gd name="T62" fmla="*/ 249 w 555"/>
                <a:gd name="T63" fmla="*/ 2 h 555"/>
                <a:gd name="T64" fmla="*/ 195 w 555"/>
                <a:gd name="T65" fmla="*/ 11 h 555"/>
                <a:gd name="T66" fmla="*/ 145 w 555"/>
                <a:gd name="T67" fmla="*/ 30 h 555"/>
                <a:gd name="T68" fmla="*/ 101 w 555"/>
                <a:gd name="T69" fmla="*/ 60 h 55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5"/>
                <a:gd name="T107" fmla="*/ 555 w 555"/>
                <a:gd name="T108" fmla="*/ 555 h 55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5">
                  <a:moveTo>
                    <a:pt x="81" y="81"/>
                  </a:moveTo>
                  <a:lnTo>
                    <a:pt x="60" y="101"/>
                  </a:lnTo>
                  <a:lnTo>
                    <a:pt x="45" y="123"/>
                  </a:lnTo>
                  <a:lnTo>
                    <a:pt x="30" y="146"/>
                  </a:lnTo>
                  <a:lnTo>
                    <a:pt x="19" y="171"/>
                  </a:lnTo>
                  <a:lnTo>
                    <a:pt x="11" y="195"/>
                  </a:lnTo>
                  <a:lnTo>
                    <a:pt x="5" y="221"/>
                  </a:lnTo>
                  <a:lnTo>
                    <a:pt x="1" y="249"/>
                  </a:lnTo>
                  <a:lnTo>
                    <a:pt x="0" y="278"/>
                  </a:lnTo>
                  <a:lnTo>
                    <a:pt x="1" y="304"/>
                  </a:lnTo>
                  <a:lnTo>
                    <a:pt x="5" y="332"/>
                  </a:lnTo>
                  <a:lnTo>
                    <a:pt x="11" y="357"/>
                  </a:lnTo>
                  <a:lnTo>
                    <a:pt x="19" y="383"/>
                  </a:lnTo>
                  <a:lnTo>
                    <a:pt x="30" y="406"/>
                  </a:lnTo>
                  <a:lnTo>
                    <a:pt x="45" y="430"/>
                  </a:lnTo>
                  <a:lnTo>
                    <a:pt x="60" y="452"/>
                  </a:lnTo>
                  <a:lnTo>
                    <a:pt x="81" y="473"/>
                  </a:lnTo>
                  <a:lnTo>
                    <a:pt x="101" y="491"/>
                  </a:lnTo>
                  <a:lnTo>
                    <a:pt x="123" y="508"/>
                  </a:lnTo>
                  <a:lnTo>
                    <a:pt x="145" y="521"/>
                  </a:lnTo>
                  <a:lnTo>
                    <a:pt x="171" y="534"/>
                  </a:lnTo>
                  <a:lnTo>
                    <a:pt x="195" y="543"/>
                  </a:lnTo>
                  <a:lnTo>
                    <a:pt x="221" y="549"/>
                  </a:lnTo>
                  <a:lnTo>
                    <a:pt x="249" y="552"/>
                  </a:lnTo>
                  <a:lnTo>
                    <a:pt x="277" y="555"/>
                  </a:lnTo>
                  <a:lnTo>
                    <a:pt x="304" y="552"/>
                  </a:lnTo>
                  <a:lnTo>
                    <a:pt x="317" y="550"/>
                  </a:lnTo>
                  <a:lnTo>
                    <a:pt x="331" y="549"/>
                  </a:lnTo>
                  <a:lnTo>
                    <a:pt x="343" y="545"/>
                  </a:lnTo>
                  <a:lnTo>
                    <a:pt x="357" y="543"/>
                  </a:lnTo>
                  <a:lnTo>
                    <a:pt x="383" y="534"/>
                  </a:lnTo>
                  <a:lnTo>
                    <a:pt x="394" y="527"/>
                  </a:lnTo>
                  <a:lnTo>
                    <a:pt x="406" y="521"/>
                  </a:lnTo>
                  <a:lnTo>
                    <a:pt x="430" y="508"/>
                  </a:lnTo>
                  <a:lnTo>
                    <a:pt x="451" y="491"/>
                  </a:lnTo>
                  <a:lnTo>
                    <a:pt x="473" y="473"/>
                  </a:lnTo>
                  <a:lnTo>
                    <a:pt x="491" y="452"/>
                  </a:lnTo>
                  <a:lnTo>
                    <a:pt x="508" y="430"/>
                  </a:lnTo>
                  <a:lnTo>
                    <a:pt x="521" y="406"/>
                  </a:lnTo>
                  <a:lnTo>
                    <a:pt x="527" y="394"/>
                  </a:lnTo>
                  <a:lnTo>
                    <a:pt x="534" y="383"/>
                  </a:lnTo>
                  <a:lnTo>
                    <a:pt x="543" y="357"/>
                  </a:lnTo>
                  <a:lnTo>
                    <a:pt x="545" y="344"/>
                  </a:lnTo>
                  <a:lnTo>
                    <a:pt x="549" y="332"/>
                  </a:lnTo>
                  <a:lnTo>
                    <a:pt x="550" y="317"/>
                  </a:lnTo>
                  <a:lnTo>
                    <a:pt x="552" y="304"/>
                  </a:lnTo>
                  <a:lnTo>
                    <a:pt x="555" y="278"/>
                  </a:lnTo>
                  <a:lnTo>
                    <a:pt x="552" y="249"/>
                  </a:lnTo>
                  <a:lnTo>
                    <a:pt x="549" y="221"/>
                  </a:lnTo>
                  <a:lnTo>
                    <a:pt x="543" y="195"/>
                  </a:lnTo>
                  <a:lnTo>
                    <a:pt x="534" y="171"/>
                  </a:lnTo>
                  <a:lnTo>
                    <a:pt x="521" y="146"/>
                  </a:lnTo>
                  <a:lnTo>
                    <a:pt x="508" y="123"/>
                  </a:lnTo>
                  <a:lnTo>
                    <a:pt x="491" y="101"/>
                  </a:lnTo>
                  <a:lnTo>
                    <a:pt x="473" y="81"/>
                  </a:lnTo>
                  <a:lnTo>
                    <a:pt x="451" y="60"/>
                  </a:lnTo>
                  <a:lnTo>
                    <a:pt x="430" y="45"/>
                  </a:lnTo>
                  <a:lnTo>
                    <a:pt x="406" y="30"/>
                  </a:lnTo>
                  <a:lnTo>
                    <a:pt x="383" y="20"/>
                  </a:lnTo>
                  <a:lnTo>
                    <a:pt x="357" y="11"/>
                  </a:lnTo>
                  <a:lnTo>
                    <a:pt x="331" y="5"/>
                  </a:lnTo>
                  <a:lnTo>
                    <a:pt x="304" y="2"/>
                  </a:lnTo>
                  <a:lnTo>
                    <a:pt x="277" y="0"/>
                  </a:lnTo>
                  <a:lnTo>
                    <a:pt x="249" y="2"/>
                  </a:lnTo>
                  <a:lnTo>
                    <a:pt x="221" y="5"/>
                  </a:lnTo>
                  <a:lnTo>
                    <a:pt x="195" y="11"/>
                  </a:lnTo>
                  <a:lnTo>
                    <a:pt x="171" y="20"/>
                  </a:lnTo>
                  <a:lnTo>
                    <a:pt x="145" y="30"/>
                  </a:lnTo>
                  <a:lnTo>
                    <a:pt x="123" y="45"/>
                  </a:lnTo>
                  <a:lnTo>
                    <a:pt x="101" y="60"/>
                  </a:lnTo>
                  <a:lnTo>
                    <a:pt x="81" y="81"/>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Rectangle 1877">
              <a:extLst>
                <a:ext uri="{FF2B5EF4-FFF2-40B4-BE49-F238E27FC236}">
                  <a16:creationId xmlns:a16="http://schemas.microsoft.com/office/drawing/2014/main" id="{3CC2E400-2396-3EF4-643B-AFA35B63048E}"/>
                </a:ext>
              </a:extLst>
            </p:cNvPr>
            <p:cNvSpPr>
              <a:spLocks noChangeArrowheads="1"/>
            </p:cNvSpPr>
            <p:nvPr/>
          </p:nvSpPr>
          <p:spPr bwMode="auto">
            <a:xfrm>
              <a:off x="464" y="3223"/>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7</a:t>
              </a:r>
              <a:endParaRPr lang="en-US" altLang="en-US" sz="2600"/>
            </a:p>
          </p:txBody>
        </p:sp>
      </p:grpSp>
      <p:pic>
        <p:nvPicPr>
          <p:cNvPr id="32" name="Picture 1917" descr="host11">
            <a:extLst>
              <a:ext uri="{FF2B5EF4-FFF2-40B4-BE49-F238E27FC236}">
                <a16:creationId xmlns:a16="http://schemas.microsoft.com/office/drawing/2014/main" id="{872A8EE9-0AC9-487C-1B31-E0BFF14698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9988" y="2484653"/>
            <a:ext cx="677862"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1919" descr="host11">
            <a:extLst>
              <a:ext uri="{FF2B5EF4-FFF2-40B4-BE49-F238E27FC236}">
                <a16:creationId xmlns:a16="http://schemas.microsoft.com/office/drawing/2014/main" id="{9756AC02-6E42-DC20-1CBD-AC6516C6F0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8238" y="2522753"/>
            <a:ext cx="677862"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4" name="Group 1974">
            <a:extLst>
              <a:ext uri="{FF2B5EF4-FFF2-40B4-BE49-F238E27FC236}">
                <a16:creationId xmlns:a16="http://schemas.microsoft.com/office/drawing/2014/main" id="{E1984428-7C48-C486-0C7D-EA3B0D894EF3}"/>
              </a:ext>
            </a:extLst>
          </p:cNvPr>
          <p:cNvGrpSpPr>
            <a:grpSpLocks/>
          </p:cNvGrpSpPr>
          <p:nvPr/>
        </p:nvGrpSpPr>
        <p:grpSpPr bwMode="auto">
          <a:xfrm>
            <a:off x="1086550" y="3683215"/>
            <a:ext cx="411163" cy="1439863"/>
            <a:chOff x="538" y="1832"/>
            <a:chExt cx="259" cy="907"/>
          </a:xfrm>
        </p:grpSpPr>
        <p:grpSp>
          <p:nvGrpSpPr>
            <p:cNvPr id="35" name="Group 1969">
              <a:extLst>
                <a:ext uri="{FF2B5EF4-FFF2-40B4-BE49-F238E27FC236}">
                  <a16:creationId xmlns:a16="http://schemas.microsoft.com/office/drawing/2014/main" id="{791F3F09-C7CD-620D-127A-8446861A1CF9}"/>
                </a:ext>
              </a:extLst>
            </p:cNvPr>
            <p:cNvGrpSpPr>
              <a:grpSpLocks/>
            </p:cNvGrpSpPr>
            <p:nvPr/>
          </p:nvGrpSpPr>
          <p:grpSpPr bwMode="auto">
            <a:xfrm>
              <a:off x="538" y="2120"/>
              <a:ext cx="185" cy="185"/>
              <a:chOff x="538" y="2120"/>
              <a:chExt cx="185" cy="185"/>
            </a:xfrm>
          </p:grpSpPr>
          <p:sp>
            <p:nvSpPr>
              <p:cNvPr id="37" name="Freeform 1884">
                <a:extLst>
                  <a:ext uri="{FF2B5EF4-FFF2-40B4-BE49-F238E27FC236}">
                    <a16:creationId xmlns:a16="http://schemas.microsoft.com/office/drawing/2014/main" id="{2179CFDB-55C7-A6E5-1B72-6AF10BC0BAEE}"/>
                  </a:ext>
                </a:extLst>
              </p:cNvPr>
              <p:cNvSpPr>
                <a:spLocks/>
              </p:cNvSpPr>
              <p:nvPr/>
            </p:nvSpPr>
            <p:spPr bwMode="auto">
              <a:xfrm>
                <a:off x="538" y="2120"/>
                <a:ext cx="185" cy="185"/>
              </a:xfrm>
              <a:custGeom>
                <a:avLst/>
                <a:gdLst>
                  <a:gd name="T0" fmla="*/ 60 w 555"/>
                  <a:gd name="T1" fmla="*/ 101 h 554"/>
                  <a:gd name="T2" fmla="*/ 30 w 555"/>
                  <a:gd name="T3" fmla="*/ 145 h 554"/>
                  <a:gd name="T4" fmla="*/ 11 w 555"/>
                  <a:gd name="T5" fmla="*/ 194 h 554"/>
                  <a:gd name="T6" fmla="*/ 2 w 555"/>
                  <a:gd name="T7" fmla="*/ 248 h 554"/>
                  <a:gd name="T8" fmla="*/ 2 w 555"/>
                  <a:gd name="T9" fmla="*/ 303 h 554"/>
                  <a:gd name="T10" fmla="*/ 11 w 555"/>
                  <a:gd name="T11" fmla="*/ 356 h 554"/>
                  <a:gd name="T12" fmla="*/ 30 w 555"/>
                  <a:gd name="T13" fmla="*/ 405 h 554"/>
                  <a:gd name="T14" fmla="*/ 60 w 555"/>
                  <a:gd name="T15" fmla="*/ 451 h 554"/>
                  <a:gd name="T16" fmla="*/ 101 w 555"/>
                  <a:gd name="T17" fmla="*/ 490 h 554"/>
                  <a:gd name="T18" fmla="*/ 146 w 555"/>
                  <a:gd name="T19" fmla="*/ 520 h 554"/>
                  <a:gd name="T20" fmla="*/ 195 w 555"/>
                  <a:gd name="T21" fmla="*/ 542 h 554"/>
                  <a:gd name="T22" fmla="*/ 249 w 555"/>
                  <a:gd name="T23" fmla="*/ 552 h 554"/>
                  <a:gd name="T24" fmla="*/ 304 w 555"/>
                  <a:gd name="T25" fmla="*/ 552 h 554"/>
                  <a:gd name="T26" fmla="*/ 332 w 555"/>
                  <a:gd name="T27" fmla="*/ 548 h 554"/>
                  <a:gd name="T28" fmla="*/ 357 w 555"/>
                  <a:gd name="T29" fmla="*/ 542 h 554"/>
                  <a:gd name="T30" fmla="*/ 394 w 555"/>
                  <a:gd name="T31" fmla="*/ 526 h 554"/>
                  <a:gd name="T32" fmla="*/ 430 w 555"/>
                  <a:gd name="T33" fmla="*/ 507 h 554"/>
                  <a:gd name="T34" fmla="*/ 473 w 555"/>
                  <a:gd name="T35" fmla="*/ 472 h 554"/>
                  <a:gd name="T36" fmla="*/ 508 w 555"/>
                  <a:gd name="T37" fmla="*/ 429 h 554"/>
                  <a:gd name="T38" fmla="*/ 527 w 555"/>
                  <a:gd name="T39" fmla="*/ 393 h 554"/>
                  <a:gd name="T40" fmla="*/ 543 w 555"/>
                  <a:gd name="T41" fmla="*/ 356 h 554"/>
                  <a:gd name="T42" fmla="*/ 549 w 555"/>
                  <a:gd name="T43" fmla="*/ 331 h 554"/>
                  <a:gd name="T44" fmla="*/ 552 w 555"/>
                  <a:gd name="T45" fmla="*/ 303 h 554"/>
                  <a:gd name="T46" fmla="*/ 552 w 555"/>
                  <a:gd name="T47" fmla="*/ 248 h 554"/>
                  <a:gd name="T48" fmla="*/ 543 w 555"/>
                  <a:gd name="T49" fmla="*/ 194 h 554"/>
                  <a:gd name="T50" fmla="*/ 521 w 555"/>
                  <a:gd name="T51" fmla="*/ 145 h 554"/>
                  <a:gd name="T52" fmla="*/ 491 w 555"/>
                  <a:gd name="T53" fmla="*/ 101 h 554"/>
                  <a:gd name="T54" fmla="*/ 452 w 555"/>
                  <a:gd name="T55" fmla="*/ 60 h 554"/>
                  <a:gd name="T56" fmla="*/ 406 w 555"/>
                  <a:gd name="T57" fmla="*/ 30 h 554"/>
                  <a:gd name="T58" fmla="*/ 357 w 555"/>
                  <a:gd name="T59" fmla="*/ 11 h 554"/>
                  <a:gd name="T60" fmla="*/ 304 w 555"/>
                  <a:gd name="T61" fmla="*/ 1 h 554"/>
                  <a:gd name="T62" fmla="*/ 249 w 555"/>
                  <a:gd name="T63" fmla="*/ 1 h 554"/>
                  <a:gd name="T64" fmla="*/ 195 w 555"/>
                  <a:gd name="T65" fmla="*/ 11 h 554"/>
                  <a:gd name="T66" fmla="*/ 146 w 555"/>
                  <a:gd name="T67" fmla="*/ 30 h 554"/>
                  <a:gd name="T68" fmla="*/ 101 w 555"/>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81" y="80"/>
                    </a:moveTo>
                    <a:lnTo>
                      <a:pt x="60" y="101"/>
                    </a:lnTo>
                    <a:lnTo>
                      <a:pt x="45" y="122"/>
                    </a:lnTo>
                    <a:lnTo>
                      <a:pt x="30" y="145"/>
                    </a:lnTo>
                    <a:lnTo>
                      <a:pt x="20" y="170"/>
                    </a:lnTo>
                    <a:lnTo>
                      <a:pt x="11" y="194"/>
                    </a:lnTo>
                    <a:lnTo>
                      <a:pt x="5" y="220"/>
                    </a:lnTo>
                    <a:lnTo>
                      <a:pt x="2" y="248"/>
                    </a:lnTo>
                    <a:lnTo>
                      <a:pt x="0" y="277"/>
                    </a:lnTo>
                    <a:lnTo>
                      <a:pt x="2" y="303"/>
                    </a:lnTo>
                    <a:lnTo>
                      <a:pt x="5" y="331"/>
                    </a:lnTo>
                    <a:lnTo>
                      <a:pt x="11" y="356"/>
                    </a:lnTo>
                    <a:lnTo>
                      <a:pt x="20" y="382"/>
                    </a:lnTo>
                    <a:lnTo>
                      <a:pt x="30" y="405"/>
                    </a:lnTo>
                    <a:lnTo>
                      <a:pt x="45" y="429"/>
                    </a:lnTo>
                    <a:lnTo>
                      <a:pt x="60" y="451"/>
                    </a:lnTo>
                    <a:lnTo>
                      <a:pt x="81" y="472"/>
                    </a:lnTo>
                    <a:lnTo>
                      <a:pt x="101" y="490"/>
                    </a:lnTo>
                    <a:lnTo>
                      <a:pt x="123" y="507"/>
                    </a:lnTo>
                    <a:lnTo>
                      <a:pt x="146" y="520"/>
                    </a:lnTo>
                    <a:lnTo>
                      <a:pt x="171" y="534"/>
                    </a:lnTo>
                    <a:lnTo>
                      <a:pt x="195" y="542"/>
                    </a:lnTo>
                    <a:lnTo>
                      <a:pt x="221" y="548"/>
                    </a:lnTo>
                    <a:lnTo>
                      <a:pt x="249" y="552"/>
                    </a:lnTo>
                    <a:lnTo>
                      <a:pt x="278" y="554"/>
                    </a:lnTo>
                    <a:lnTo>
                      <a:pt x="304" y="552"/>
                    </a:lnTo>
                    <a:lnTo>
                      <a:pt x="317" y="549"/>
                    </a:lnTo>
                    <a:lnTo>
                      <a:pt x="332" y="548"/>
                    </a:lnTo>
                    <a:lnTo>
                      <a:pt x="344" y="544"/>
                    </a:lnTo>
                    <a:lnTo>
                      <a:pt x="357" y="542"/>
                    </a:lnTo>
                    <a:lnTo>
                      <a:pt x="383" y="534"/>
                    </a:lnTo>
                    <a:lnTo>
                      <a:pt x="394" y="526"/>
                    </a:lnTo>
                    <a:lnTo>
                      <a:pt x="406" y="520"/>
                    </a:lnTo>
                    <a:lnTo>
                      <a:pt x="430" y="507"/>
                    </a:lnTo>
                    <a:lnTo>
                      <a:pt x="452" y="490"/>
                    </a:lnTo>
                    <a:lnTo>
                      <a:pt x="473" y="472"/>
                    </a:lnTo>
                    <a:lnTo>
                      <a:pt x="491" y="451"/>
                    </a:lnTo>
                    <a:lnTo>
                      <a:pt x="508" y="429"/>
                    </a:lnTo>
                    <a:lnTo>
                      <a:pt x="521" y="405"/>
                    </a:lnTo>
                    <a:lnTo>
                      <a:pt x="527" y="393"/>
                    </a:lnTo>
                    <a:lnTo>
                      <a:pt x="534" y="382"/>
                    </a:lnTo>
                    <a:lnTo>
                      <a:pt x="543" y="356"/>
                    </a:lnTo>
                    <a:lnTo>
                      <a:pt x="545" y="343"/>
                    </a:lnTo>
                    <a:lnTo>
                      <a:pt x="549" y="331"/>
                    </a:lnTo>
                    <a:lnTo>
                      <a:pt x="550" y="316"/>
                    </a:lnTo>
                    <a:lnTo>
                      <a:pt x="552" y="303"/>
                    </a:lnTo>
                    <a:lnTo>
                      <a:pt x="555" y="277"/>
                    </a:lnTo>
                    <a:lnTo>
                      <a:pt x="552" y="248"/>
                    </a:lnTo>
                    <a:lnTo>
                      <a:pt x="549" y="220"/>
                    </a:lnTo>
                    <a:lnTo>
                      <a:pt x="543" y="194"/>
                    </a:lnTo>
                    <a:lnTo>
                      <a:pt x="534" y="170"/>
                    </a:lnTo>
                    <a:lnTo>
                      <a:pt x="521" y="145"/>
                    </a:lnTo>
                    <a:lnTo>
                      <a:pt x="508" y="122"/>
                    </a:lnTo>
                    <a:lnTo>
                      <a:pt x="491" y="101"/>
                    </a:lnTo>
                    <a:lnTo>
                      <a:pt x="473" y="80"/>
                    </a:lnTo>
                    <a:lnTo>
                      <a:pt x="452" y="60"/>
                    </a:lnTo>
                    <a:lnTo>
                      <a:pt x="430" y="44"/>
                    </a:lnTo>
                    <a:lnTo>
                      <a:pt x="406" y="30"/>
                    </a:lnTo>
                    <a:lnTo>
                      <a:pt x="383" y="19"/>
                    </a:lnTo>
                    <a:lnTo>
                      <a:pt x="357" y="11"/>
                    </a:lnTo>
                    <a:lnTo>
                      <a:pt x="332" y="5"/>
                    </a:lnTo>
                    <a:lnTo>
                      <a:pt x="304" y="1"/>
                    </a:lnTo>
                    <a:lnTo>
                      <a:pt x="278" y="0"/>
                    </a:lnTo>
                    <a:lnTo>
                      <a:pt x="249" y="1"/>
                    </a:lnTo>
                    <a:lnTo>
                      <a:pt x="221" y="5"/>
                    </a:lnTo>
                    <a:lnTo>
                      <a:pt x="195" y="11"/>
                    </a:lnTo>
                    <a:lnTo>
                      <a:pt x="171" y="19"/>
                    </a:lnTo>
                    <a:lnTo>
                      <a:pt x="146" y="30"/>
                    </a:lnTo>
                    <a:lnTo>
                      <a:pt x="123" y="44"/>
                    </a:lnTo>
                    <a:lnTo>
                      <a:pt x="101" y="60"/>
                    </a:lnTo>
                    <a:lnTo>
                      <a:pt x="81"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Rectangle 1885">
                <a:extLst>
                  <a:ext uri="{FF2B5EF4-FFF2-40B4-BE49-F238E27FC236}">
                    <a16:creationId xmlns:a16="http://schemas.microsoft.com/office/drawing/2014/main" id="{CF81898D-AC68-0B40-984B-572D3182123C}"/>
                  </a:ext>
                </a:extLst>
              </p:cNvPr>
              <p:cNvSpPr>
                <a:spLocks noChangeArrowheads="1"/>
              </p:cNvSpPr>
              <p:nvPr/>
            </p:nvSpPr>
            <p:spPr bwMode="auto">
              <a:xfrm>
                <a:off x="579" y="2159"/>
                <a:ext cx="113"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3b</a:t>
                </a:r>
                <a:endParaRPr lang="en-US" altLang="en-US" sz="2600"/>
              </a:p>
            </p:txBody>
          </p:sp>
        </p:grpSp>
        <p:sp>
          <p:nvSpPr>
            <p:cNvPr id="36" name="Line 1920">
              <a:extLst>
                <a:ext uri="{FF2B5EF4-FFF2-40B4-BE49-F238E27FC236}">
                  <a16:creationId xmlns:a16="http://schemas.microsoft.com/office/drawing/2014/main" id="{72E4005C-DFF5-AF94-99E7-44C726E5DDC0}"/>
                </a:ext>
              </a:extLst>
            </p:cNvPr>
            <p:cNvSpPr>
              <a:spLocks noChangeShapeType="1"/>
            </p:cNvSpPr>
            <p:nvPr/>
          </p:nvSpPr>
          <p:spPr bwMode="auto">
            <a:xfrm flipV="1">
              <a:off x="797" y="1832"/>
              <a:ext cx="0" cy="907"/>
            </a:xfrm>
            <a:prstGeom prst="line">
              <a:avLst/>
            </a:prstGeom>
            <a:noFill/>
            <a:ln w="38100">
              <a:solidFill>
                <a:srgbClr val="000000"/>
              </a:solidFill>
              <a:round/>
              <a:headEnd/>
              <a:tailEnd type="stealth" w="lg" len="lg"/>
            </a:ln>
            <a:extLst>
              <a:ext uri="{909E8E84-426E-40DD-AFC4-6F175D3DCCD1}">
                <a14:hiddenFill xmlns:a14="http://schemas.microsoft.com/office/drawing/2010/main">
                  <a:noFill/>
                </a14:hiddenFill>
              </a:ext>
            </a:extLst>
          </p:spPr>
          <p:txBody>
            <a:bodyPr wrap="none" lIns="0" tIns="0" rIns="0" bIns="0" anchor="ctr"/>
            <a:lstStyle/>
            <a:p>
              <a:endParaRPr lang="en-US"/>
            </a:p>
          </p:txBody>
        </p:sp>
      </p:grpSp>
      <p:grpSp>
        <p:nvGrpSpPr>
          <p:cNvPr id="39" name="Group 1975">
            <a:extLst>
              <a:ext uri="{FF2B5EF4-FFF2-40B4-BE49-F238E27FC236}">
                <a16:creationId xmlns:a16="http://schemas.microsoft.com/office/drawing/2014/main" id="{550C87BC-C758-91F3-F02D-3DF8B84EFA72}"/>
              </a:ext>
            </a:extLst>
          </p:cNvPr>
          <p:cNvGrpSpPr>
            <a:grpSpLocks/>
          </p:cNvGrpSpPr>
          <p:nvPr/>
        </p:nvGrpSpPr>
        <p:grpSpPr bwMode="auto">
          <a:xfrm>
            <a:off x="1594550" y="3692740"/>
            <a:ext cx="1293813" cy="1381125"/>
            <a:chOff x="858" y="1838"/>
            <a:chExt cx="815" cy="870"/>
          </a:xfrm>
        </p:grpSpPr>
        <p:grpSp>
          <p:nvGrpSpPr>
            <p:cNvPr id="40" name="Group 1970">
              <a:extLst>
                <a:ext uri="{FF2B5EF4-FFF2-40B4-BE49-F238E27FC236}">
                  <a16:creationId xmlns:a16="http://schemas.microsoft.com/office/drawing/2014/main" id="{CE373F4A-B810-689F-0A78-E15CB5F9CCAB}"/>
                </a:ext>
              </a:extLst>
            </p:cNvPr>
            <p:cNvGrpSpPr>
              <a:grpSpLocks/>
            </p:cNvGrpSpPr>
            <p:nvPr/>
          </p:nvGrpSpPr>
          <p:grpSpPr bwMode="auto">
            <a:xfrm>
              <a:off x="1354" y="2120"/>
              <a:ext cx="185" cy="185"/>
              <a:chOff x="1354" y="2120"/>
              <a:chExt cx="185" cy="185"/>
            </a:xfrm>
          </p:grpSpPr>
          <p:sp>
            <p:nvSpPr>
              <p:cNvPr id="42" name="Freeform 1886">
                <a:extLst>
                  <a:ext uri="{FF2B5EF4-FFF2-40B4-BE49-F238E27FC236}">
                    <a16:creationId xmlns:a16="http://schemas.microsoft.com/office/drawing/2014/main" id="{6E20575C-1F37-5C04-A0F8-755CA08200B0}"/>
                  </a:ext>
                </a:extLst>
              </p:cNvPr>
              <p:cNvSpPr>
                <a:spLocks/>
              </p:cNvSpPr>
              <p:nvPr/>
            </p:nvSpPr>
            <p:spPr bwMode="auto">
              <a:xfrm>
                <a:off x="1354" y="2120"/>
                <a:ext cx="185" cy="185"/>
              </a:xfrm>
              <a:custGeom>
                <a:avLst/>
                <a:gdLst>
                  <a:gd name="T0" fmla="*/ 60 w 555"/>
                  <a:gd name="T1" fmla="*/ 101 h 554"/>
                  <a:gd name="T2" fmla="*/ 30 w 555"/>
                  <a:gd name="T3" fmla="*/ 145 h 554"/>
                  <a:gd name="T4" fmla="*/ 11 w 555"/>
                  <a:gd name="T5" fmla="*/ 194 h 554"/>
                  <a:gd name="T6" fmla="*/ 2 w 555"/>
                  <a:gd name="T7" fmla="*/ 248 h 554"/>
                  <a:gd name="T8" fmla="*/ 2 w 555"/>
                  <a:gd name="T9" fmla="*/ 303 h 554"/>
                  <a:gd name="T10" fmla="*/ 11 w 555"/>
                  <a:gd name="T11" fmla="*/ 356 h 554"/>
                  <a:gd name="T12" fmla="*/ 30 w 555"/>
                  <a:gd name="T13" fmla="*/ 405 h 554"/>
                  <a:gd name="T14" fmla="*/ 60 w 555"/>
                  <a:gd name="T15" fmla="*/ 451 h 554"/>
                  <a:gd name="T16" fmla="*/ 101 w 555"/>
                  <a:gd name="T17" fmla="*/ 490 h 554"/>
                  <a:gd name="T18" fmla="*/ 146 w 555"/>
                  <a:gd name="T19" fmla="*/ 520 h 554"/>
                  <a:gd name="T20" fmla="*/ 195 w 555"/>
                  <a:gd name="T21" fmla="*/ 542 h 554"/>
                  <a:gd name="T22" fmla="*/ 249 w 555"/>
                  <a:gd name="T23" fmla="*/ 552 h 554"/>
                  <a:gd name="T24" fmla="*/ 304 w 555"/>
                  <a:gd name="T25" fmla="*/ 552 h 554"/>
                  <a:gd name="T26" fmla="*/ 332 w 555"/>
                  <a:gd name="T27" fmla="*/ 548 h 554"/>
                  <a:gd name="T28" fmla="*/ 357 w 555"/>
                  <a:gd name="T29" fmla="*/ 542 h 554"/>
                  <a:gd name="T30" fmla="*/ 394 w 555"/>
                  <a:gd name="T31" fmla="*/ 526 h 554"/>
                  <a:gd name="T32" fmla="*/ 430 w 555"/>
                  <a:gd name="T33" fmla="*/ 507 h 554"/>
                  <a:gd name="T34" fmla="*/ 473 w 555"/>
                  <a:gd name="T35" fmla="*/ 472 h 554"/>
                  <a:gd name="T36" fmla="*/ 508 w 555"/>
                  <a:gd name="T37" fmla="*/ 429 h 554"/>
                  <a:gd name="T38" fmla="*/ 527 w 555"/>
                  <a:gd name="T39" fmla="*/ 393 h 554"/>
                  <a:gd name="T40" fmla="*/ 543 w 555"/>
                  <a:gd name="T41" fmla="*/ 356 h 554"/>
                  <a:gd name="T42" fmla="*/ 549 w 555"/>
                  <a:gd name="T43" fmla="*/ 331 h 554"/>
                  <a:gd name="T44" fmla="*/ 552 w 555"/>
                  <a:gd name="T45" fmla="*/ 303 h 554"/>
                  <a:gd name="T46" fmla="*/ 552 w 555"/>
                  <a:gd name="T47" fmla="*/ 248 h 554"/>
                  <a:gd name="T48" fmla="*/ 543 w 555"/>
                  <a:gd name="T49" fmla="*/ 194 h 554"/>
                  <a:gd name="T50" fmla="*/ 521 w 555"/>
                  <a:gd name="T51" fmla="*/ 145 h 554"/>
                  <a:gd name="T52" fmla="*/ 491 w 555"/>
                  <a:gd name="T53" fmla="*/ 101 h 554"/>
                  <a:gd name="T54" fmla="*/ 452 w 555"/>
                  <a:gd name="T55" fmla="*/ 60 h 554"/>
                  <a:gd name="T56" fmla="*/ 406 w 555"/>
                  <a:gd name="T57" fmla="*/ 30 h 554"/>
                  <a:gd name="T58" fmla="*/ 357 w 555"/>
                  <a:gd name="T59" fmla="*/ 11 h 554"/>
                  <a:gd name="T60" fmla="*/ 304 w 555"/>
                  <a:gd name="T61" fmla="*/ 1 h 554"/>
                  <a:gd name="T62" fmla="*/ 249 w 555"/>
                  <a:gd name="T63" fmla="*/ 1 h 554"/>
                  <a:gd name="T64" fmla="*/ 195 w 555"/>
                  <a:gd name="T65" fmla="*/ 11 h 554"/>
                  <a:gd name="T66" fmla="*/ 146 w 555"/>
                  <a:gd name="T67" fmla="*/ 30 h 554"/>
                  <a:gd name="T68" fmla="*/ 101 w 555"/>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81" y="80"/>
                    </a:moveTo>
                    <a:lnTo>
                      <a:pt x="60" y="101"/>
                    </a:lnTo>
                    <a:lnTo>
                      <a:pt x="45" y="122"/>
                    </a:lnTo>
                    <a:lnTo>
                      <a:pt x="30" y="145"/>
                    </a:lnTo>
                    <a:lnTo>
                      <a:pt x="20" y="170"/>
                    </a:lnTo>
                    <a:lnTo>
                      <a:pt x="11" y="194"/>
                    </a:lnTo>
                    <a:lnTo>
                      <a:pt x="5" y="220"/>
                    </a:lnTo>
                    <a:lnTo>
                      <a:pt x="2" y="248"/>
                    </a:lnTo>
                    <a:lnTo>
                      <a:pt x="0" y="277"/>
                    </a:lnTo>
                    <a:lnTo>
                      <a:pt x="2" y="303"/>
                    </a:lnTo>
                    <a:lnTo>
                      <a:pt x="5" y="331"/>
                    </a:lnTo>
                    <a:lnTo>
                      <a:pt x="11" y="356"/>
                    </a:lnTo>
                    <a:lnTo>
                      <a:pt x="20" y="382"/>
                    </a:lnTo>
                    <a:lnTo>
                      <a:pt x="30" y="405"/>
                    </a:lnTo>
                    <a:lnTo>
                      <a:pt x="45" y="429"/>
                    </a:lnTo>
                    <a:lnTo>
                      <a:pt x="60" y="451"/>
                    </a:lnTo>
                    <a:lnTo>
                      <a:pt x="81" y="472"/>
                    </a:lnTo>
                    <a:lnTo>
                      <a:pt x="101" y="490"/>
                    </a:lnTo>
                    <a:lnTo>
                      <a:pt x="123" y="507"/>
                    </a:lnTo>
                    <a:lnTo>
                      <a:pt x="146" y="520"/>
                    </a:lnTo>
                    <a:lnTo>
                      <a:pt x="171" y="534"/>
                    </a:lnTo>
                    <a:lnTo>
                      <a:pt x="195" y="542"/>
                    </a:lnTo>
                    <a:lnTo>
                      <a:pt x="221" y="548"/>
                    </a:lnTo>
                    <a:lnTo>
                      <a:pt x="249" y="552"/>
                    </a:lnTo>
                    <a:lnTo>
                      <a:pt x="278" y="554"/>
                    </a:lnTo>
                    <a:lnTo>
                      <a:pt x="304" y="552"/>
                    </a:lnTo>
                    <a:lnTo>
                      <a:pt x="317" y="549"/>
                    </a:lnTo>
                    <a:lnTo>
                      <a:pt x="332" y="548"/>
                    </a:lnTo>
                    <a:lnTo>
                      <a:pt x="344" y="544"/>
                    </a:lnTo>
                    <a:lnTo>
                      <a:pt x="357" y="542"/>
                    </a:lnTo>
                    <a:lnTo>
                      <a:pt x="383" y="534"/>
                    </a:lnTo>
                    <a:lnTo>
                      <a:pt x="394" y="526"/>
                    </a:lnTo>
                    <a:lnTo>
                      <a:pt x="406" y="520"/>
                    </a:lnTo>
                    <a:lnTo>
                      <a:pt x="430" y="507"/>
                    </a:lnTo>
                    <a:lnTo>
                      <a:pt x="452" y="490"/>
                    </a:lnTo>
                    <a:lnTo>
                      <a:pt x="473" y="472"/>
                    </a:lnTo>
                    <a:lnTo>
                      <a:pt x="491" y="451"/>
                    </a:lnTo>
                    <a:lnTo>
                      <a:pt x="508" y="429"/>
                    </a:lnTo>
                    <a:lnTo>
                      <a:pt x="521" y="405"/>
                    </a:lnTo>
                    <a:lnTo>
                      <a:pt x="527" y="393"/>
                    </a:lnTo>
                    <a:lnTo>
                      <a:pt x="534" y="382"/>
                    </a:lnTo>
                    <a:lnTo>
                      <a:pt x="543" y="356"/>
                    </a:lnTo>
                    <a:lnTo>
                      <a:pt x="545" y="343"/>
                    </a:lnTo>
                    <a:lnTo>
                      <a:pt x="549" y="331"/>
                    </a:lnTo>
                    <a:lnTo>
                      <a:pt x="550" y="316"/>
                    </a:lnTo>
                    <a:lnTo>
                      <a:pt x="552" y="303"/>
                    </a:lnTo>
                    <a:lnTo>
                      <a:pt x="555" y="277"/>
                    </a:lnTo>
                    <a:lnTo>
                      <a:pt x="552" y="248"/>
                    </a:lnTo>
                    <a:lnTo>
                      <a:pt x="549" y="220"/>
                    </a:lnTo>
                    <a:lnTo>
                      <a:pt x="543" y="194"/>
                    </a:lnTo>
                    <a:lnTo>
                      <a:pt x="534" y="170"/>
                    </a:lnTo>
                    <a:lnTo>
                      <a:pt x="521" y="145"/>
                    </a:lnTo>
                    <a:lnTo>
                      <a:pt x="508" y="122"/>
                    </a:lnTo>
                    <a:lnTo>
                      <a:pt x="491" y="101"/>
                    </a:lnTo>
                    <a:lnTo>
                      <a:pt x="473" y="80"/>
                    </a:lnTo>
                    <a:lnTo>
                      <a:pt x="452" y="60"/>
                    </a:lnTo>
                    <a:lnTo>
                      <a:pt x="430" y="44"/>
                    </a:lnTo>
                    <a:lnTo>
                      <a:pt x="406" y="30"/>
                    </a:lnTo>
                    <a:lnTo>
                      <a:pt x="383" y="19"/>
                    </a:lnTo>
                    <a:lnTo>
                      <a:pt x="357" y="11"/>
                    </a:lnTo>
                    <a:lnTo>
                      <a:pt x="332" y="5"/>
                    </a:lnTo>
                    <a:lnTo>
                      <a:pt x="304" y="1"/>
                    </a:lnTo>
                    <a:lnTo>
                      <a:pt x="278" y="0"/>
                    </a:lnTo>
                    <a:lnTo>
                      <a:pt x="249" y="1"/>
                    </a:lnTo>
                    <a:lnTo>
                      <a:pt x="221" y="5"/>
                    </a:lnTo>
                    <a:lnTo>
                      <a:pt x="195" y="11"/>
                    </a:lnTo>
                    <a:lnTo>
                      <a:pt x="171" y="19"/>
                    </a:lnTo>
                    <a:lnTo>
                      <a:pt x="146" y="30"/>
                    </a:lnTo>
                    <a:lnTo>
                      <a:pt x="123" y="44"/>
                    </a:lnTo>
                    <a:lnTo>
                      <a:pt x="101" y="60"/>
                    </a:lnTo>
                    <a:lnTo>
                      <a:pt x="81"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 name="Rectangle 1887">
                <a:extLst>
                  <a:ext uri="{FF2B5EF4-FFF2-40B4-BE49-F238E27FC236}">
                    <a16:creationId xmlns:a16="http://schemas.microsoft.com/office/drawing/2014/main" id="{E653192A-C1B5-2B3D-AAA4-91A9C857443D}"/>
                  </a:ext>
                </a:extLst>
              </p:cNvPr>
              <p:cNvSpPr>
                <a:spLocks noChangeArrowheads="1"/>
              </p:cNvSpPr>
              <p:nvPr/>
            </p:nvSpPr>
            <p:spPr bwMode="auto">
              <a:xfrm>
                <a:off x="1417" y="2159"/>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4</a:t>
                </a:r>
                <a:endParaRPr lang="en-US" altLang="en-US" sz="2600"/>
              </a:p>
            </p:txBody>
          </p:sp>
        </p:grpSp>
        <p:sp>
          <p:nvSpPr>
            <p:cNvPr id="41" name="Line 1921">
              <a:extLst>
                <a:ext uri="{FF2B5EF4-FFF2-40B4-BE49-F238E27FC236}">
                  <a16:creationId xmlns:a16="http://schemas.microsoft.com/office/drawing/2014/main" id="{12514531-22F8-1280-0CDC-F2CD9FFA394F}"/>
                </a:ext>
              </a:extLst>
            </p:cNvPr>
            <p:cNvSpPr>
              <a:spLocks noChangeShapeType="1"/>
            </p:cNvSpPr>
            <p:nvPr/>
          </p:nvSpPr>
          <p:spPr bwMode="auto">
            <a:xfrm>
              <a:off x="858" y="1838"/>
              <a:ext cx="815" cy="870"/>
            </a:xfrm>
            <a:prstGeom prst="line">
              <a:avLst/>
            </a:prstGeom>
            <a:noFill/>
            <a:ln w="38100">
              <a:solidFill>
                <a:srgbClr val="000000"/>
              </a:solidFill>
              <a:round/>
              <a:headEnd/>
              <a:tailEnd type="stealth" w="lg" len="lg"/>
            </a:ln>
            <a:extLst>
              <a:ext uri="{909E8E84-426E-40DD-AFC4-6F175D3DCCD1}">
                <a14:hiddenFill xmlns:a14="http://schemas.microsoft.com/office/drawing/2010/main">
                  <a:noFill/>
                </a14:hiddenFill>
              </a:ext>
            </a:extLst>
          </p:spPr>
          <p:txBody>
            <a:bodyPr wrap="none" lIns="0" tIns="0" rIns="0" bIns="0" anchor="ctr"/>
            <a:lstStyle/>
            <a:p>
              <a:endParaRPr lang="en-US"/>
            </a:p>
          </p:txBody>
        </p:sp>
      </p:grpSp>
      <p:grpSp>
        <p:nvGrpSpPr>
          <p:cNvPr id="44" name="Group 1977">
            <a:extLst>
              <a:ext uri="{FF2B5EF4-FFF2-40B4-BE49-F238E27FC236}">
                <a16:creationId xmlns:a16="http://schemas.microsoft.com/office/drawing/2014/main" id="{9744EF8E-433D-BACB-6C2F-27A4268A9AD3}"/>
              </a:ext>
            </a:extLst>
          </p:cNvPr>
          <p:cNvGrpSpPr>
            <a:grpSpLocks/>
          </p:cNvGrpSpPr>
          <p:nvPr/>
        </p:nvGrpSpPr>
        <p:grpSpPr bwMode="auto">
          <a:xfrm>
            <a:off x="3423350" y="5156415"/>
            <a:ext cx="652463" cy="433388"/>
            <a:chOff x="2010" y="2760"/>
            <a:chExt cx="411" cy="273"/>
          </a:xfrm>
        </p:grpSpPr>
        <p:grpSp>
          <p:nvGrpSpPr>
            <p:cNvPr id="45" name="Group 1971">
              <a:extLst>
                <a:ext uri="{FF2B5EF4-FFF2-40B4-BE49-F238E27FC236}">
                  <a16:creationId xmlns:a16="http://schemas.microsoft.com/office/drawing/2014/main" id="{D0132572-6009-7321-5F3E-AF9A0E50186B}"/>
                </a:ext>
              </a:extLst>
            </p:cNvPr>
            <p:cNvGrpSpPr>
              <a:grpSpLocks/>
            </p:cNvGrpSpPr>
            <p:nvPr/>
          </p:nvGrpSpPr>
          <p:grpSpPr bwMode="auto">
            <a:xfrm>
              <a:off x="2017" y="2760"/>
              <a:ext cx="185" cy="185"/>
              <a:chOff x="2017" y="2760"/>
              <a:chExt cx="185" cy="185"/>
            </a:xfrm>
          </p:grpSpPr>
          <p:sp>
            <p:nvSpPr>
              <p:cNvPr id="47" name="Freeform 1882">
                <a:extLst>
                  <a:ext uri="{FF2B5EF4-FFF2-40B4-BE49-F238E27FC236}">
                    <a16:creationId xmlns:a16="http://schemas.microsoft.com/office/drawing/2014/main" id="{21AD88C0-48B7-D1EA-908E-41DC01DAD403}"/>
                  </a:ext>
                </a:extLst>
              </p:cNvPr>
              <p:cNvSpPr>
                <a:spLocks/>
              </p:cNvSpPr>
              <p:nvPr/>
            </p:nvSpPr>
            <p:spPr bwMode="auto">
              <a:xfrm>
                <a:off x="2017" y="2760"/>
                <a:ext cx="185" cy="185"/>
              </a:xfrm>
              <a:custGeom>
                <a:avLst/>
                <a:gdLst>
                  <a:gd name="T0" fmla="*/ 60 w 555"/>
                  <a:gd name="T1" fmla="*/ 100 h 554"/>
                  <a:gd name="T2" fmla="*/ 30 w 555"/>
                  <a:gd name="T3" fmla="*/ 145 h 554"/>
                  <a:gd name="T4" fmla="*/ 11 w 555"/>
                  <a:gd name="T5" fmla="*/ 194 h 554"/>
                  <a:gd name="T6" fmla="*/ 1 w 555"/>
                  <a:gd name="T7" fmla="*/ 248 h 554"/>
                  <a:gd name="T8" fmla="*/ 1 w 555"/>
                  <a:gd name="T9" fmla="*/ 303 h 554"/>
                  <a:gd name="T10" fmla="*/ 11 w 555"/>
                  <a:gd name="T11" fmla="*/ 356 h 554"/>
                  <a:gd name="T12" fmla="*/ 30 w 555"/>
                  <a:gd name="T13" fmla="*/ 405 h 554"/>
                  <a:gd name="T14" fmla="*/ 60 w 555"/>
                  <a:gd name="T15" fmla="*/ 451 h 554"/>
                  <a:gd name="T16" fmla="*/ 101 w 555"/>
                  <a:gd name="T17" fmla="*/ 490 h 554"/>
                  <a:gd name="T18" fmla="*/ 145 w 555"/>
                  <a:gd name="T19" fmla="*/ 520 h 554"/>
                  <a:gd name="T20" fmla="*/ 195 w 555"/>
                  <a:gd name="T21" fmla="*/ 542 h 554"/>
                  <a:gd name="T22" fmla="*/ 249 w 555"/>
                  <a:gd name="T23" fmla="*/ 552 h 554"/>
                  <a:gd name="T24" fmla="*/ 304 w 555"/>
                  <a:gd name="T25" fmla="*/ 552 h 554"/>
                  <a:gd name="T26" fmla="*/ 331 w 555"/>
                  <a:gd name="T27" fmla="*/ 548 h 554"/>
                  <a:gd name="T28" fmla="*/ 357 w 555"/>
                  <a:gd name="T29" fmla="*/ 542 h 554"/>
                  <a:gd name="T30" fmla="*/ 394 w 555"/>
                  <a:gd name="T31" fmla="*/ 526 h 554"/>
                  <a:gd name="T32" fmla="*/ 430 w 555"/>
                  <a:gd name="T33" fmla="*/ 507 h 554"/>
                  <a:gd name="T34" fmla="*/ 473 w 555"/>
                  <a:gd name="T35" fmla="*/ 472 h 554"/>
                  <a:gd name="T36" fmla="*/ 508 w 555"/>
                  <a:gd name="T37" fmla="*/ 429 h 554"/>
                  <a:gd name="T38" fmla="*/ 527 w 555"/>
                  <a:gd name="T39" fmla="*/ 393 h 554"/>
                  <a:gd name="T40" fmla="*/ 543 w 555"/>
                  <a:gd name="T41" fmla="*/ 356 h 554"/>
                  <a:gd name="T42" fmla="*/ 549 w 555"/>
                  <a:gd name="T43" fmla="*/ 331 h 554"/>
                  <a:gd name="T44" fmla="*/ 552 w 555"/>
                  <a:gd name="T45" fmla="*/ 303 h 554"/>
                  <a:gd name="T46" fmla="*/ 552 w 555"/>
                  <a:gd name="T47" fmla="*/ 248 h 554"/>
                  <a:gd name="T48" fmla="*/ 543 w 555"/>
                  <a:gd name="T49" fmla="*/ 194 h 554"/>
                  <a:gd name="T50" fmla="*/ 521 w 555"/>
                  <a:gd name="T51" fmla="*/ 145 h 554"/>
                  <a:gd name="T52" fmla="*/ 491 w 555"/>
                  <a:gd name="T53" fmla="*/ 100 h 554"/>
                  <a:gd name="T54" fmla="*/ 451 w 555"/>
                  <a:gd name="T55" fmla="*/ 60 h 554"/>
                  <a:gd name="T56" fmla="*/ 406 w 555"/>
                  <a:gd name="T57" fmla="*/ 30 h 554"/>
                  <a:gd name="T58" fmla="*/ 357 w 555"/>
                  <a:gd name="T59" fmla="*/ 10 h 554"/>
                  <a:gd name="T60" fmla="*/ 304 w 555"/>
                  <a:gd name="T61" fmla="*/ 1 h 554"/>
                  <a:gd name="T62" fmla="*/ 249 w 555"/>
                  <a:gd name="T63" fmla="*/ 1 h 554"/>
                  <a:gd name="T64" fmla="*/ 195 w 555"/>
                  <a:gd name="T65" fmla="*/ 10 h 554"/>
                  <a:gd name="T66" fmla="*/ 145 w 555"/>
                  <a:gd name="T67" fmla="*/ 30 h 554"/>
                  <a:gd name="T68" fmla="*/ 101 w 555"/>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81" y="80"/>
                    </a:moveTo>
                    <a:lnTo>
                      <a:pt x="60" y="100"/>
                    </a:lnTo>
                    <a:lnTo>
                      <a:pt x="45"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5" y="429"/>
                    </a:lnTo>
                    <a:lnTo>
                      <a:pt x="60" y="451"/>
                    </a:lnTo>
                    <a:lnTo>
                      <a:pt x="81" y="472"/>
                    </a:lnTo>
                    <a:lnTo>
                      <a:pt x="101" y="490"/>
                    </a:lnTo>
                    <a:lnTo>
                      <a:pt x="123" y="507"/>
                    </a:lnTo>
                    <a:lnTo>
                      <a:pt x="145" y="520"/>
                    </a:lnTo>
                    <a:lnTo>
                      <a:pt x="171" y="534"/>
                    </a:lnTo>
                    <a:lnTo>
                      <a:pt x="195" y="542"/>
                    </a:lnTo>
                    <a:lnTo>
                      <a:pt x="221" y="548"/>
                    </a:lnTo>
                    <a:lnTo>
                      <a:pt x="249" y="552"/>
                    </a:lnTo>
                    <a:lnTo>
                      <a:pt x="277" y="554"/>
                    </a:lnTo>
                    <a:lnTo>
                      <a:pt x="304" y="552"/>
                    </a:lnTo>
                    <a:lnTo>
                      <a:pt x="317" y="549"/>
                    </a:lnTo>
                    <a:lnTo>
                      <a:pt x="331" y="548"/>
                    </a:lnTo>
                    <a:lnTo>
                      <a:pt x="343" y="544"/>
                    </a:lnTo>
                    <a:lnTo>
                      <a:pt x="357"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3" y="356"/>
                    </a:lnTo>
                    <a:lnTo>
                      <a:pt x="545" y="343"/>
                    </a:lnTo>
                    <a:lnTo>
                      <a:pt x="549" y="331"/>
                    </a:lnTo>
                    <a:lnTo>
                      <a:pt x="550" y="316"/>
                    </a:lnTo>
                    <a:lnTo>
                      <a:pt x="552" y="303"/>
                    </a:lnTo>
                    <a:lnTo>
                      <a:pt x="555" y="277"/>
                    </a:lnTo>
                    <a:lnTo>
                      <a:pt x="552" y="248"/>
                    </a:lnTo>
                    <a:lnTo>
                      <a:pt x="549" y="220"/>
                    </a:lnTo>
                    <a:lnTo>
                      <a:pt x="543" y="194"/>
                    </a:lnTo>
                    <a:lnTo>
                      <a:pt x="534" y="170"/>
                    </a:lnTo>
                    <a:lnTo>
                      <a:pt x="521" y="145"/>
                    </a:lnTo>
                    <a:lnTo>
                      <a:pt x="508" y="122"/>
                    </a:lnTo>
                    <a:lnTo>
                      <a:pt x="491" y="100"/>
                    </a:lnTo>
                    <a:lnTo>
                      <a:pt x="473" y="80"/>
                    </a:lnTo>
                    <a:lnTo>
                      <a:pt x="451" y="60"/>
                    </a:lnTo>
                    <a:lnTo>
                      <a:pt x="430" y="44"/>
                    </a:lnTo>
                    <a:lnTo>
                      <a:pt x="406" y="30"/>
                    </a:lnTo>
                    <a:lnTo>
                      <a:pt x="383" y="19"/>
                    </a:lnTo>
                    <a:lnTo>
                      <a:pt x="357" y="10"/>
                    </a:lnTo>
                    <a:lnTo>
                      <a:pt x="331" y="4"/>
                    </a:lnTo>
                    <a:lnTo>
                      <a:pt x="304" y="1"/>
                    </a:lnTo>
                    <a:lnTo>
                      <a:pt x="277" y="0"/>
                    </a:lnTo>
                    <a:lnTo>
                      <a:pt x="249" y="1"/>
                    </a:lnTo>
                    <a:lnTo>
                      <a:pt x="221" y="4"/>
                    </a:lnTo>
                    <a:lnTo>
                      <a:pt x="195" y="10"/>
                    </a:lnTo>
                    <a:lnTo>
                      <a:pt x="171" y="19"/>
                    </a:lnTo>
                    <a:lnTo>
                      <a:pt x="145" y="30"/>
                    </a:lnTo>
                    <a:lnTo>
                      <a:pt x="123" y="44"/>
                    </a:lnTo>
                    <a:lnTo>
                      <a:pt x="101" y="60"/>
                    </a:lnTo>
                    <a:lnTo>
                      <a:pt x="81"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8" name="Rectangle 1883">
                <a:extLst>
                  <a:ext uri="{FF2B5EF4-FFF2-40B4-BE49-F238E27FC236}">
                    <a16:creationId xmlns:a16="http://schemas.microsoft.com/office/drawing/2014/main" id="{E5F94365-3A70-1ECC-CFDF-610EBF8F9284}"/>
                  </a:ext>
                </a:extLst>
              </p:cNvPr>
              <p:cNvSpPr>
                <a:spLocks noChangeArrowheads="1"/>
              </p:cNvSpPr>
              <p:nvPr/>
            </p:nvSpPr>
            <p:spPr bwMode="auto">
              <a:xfrm>
                <a:off x="2086" y="2799"/>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5</a:t>
                </a:r>
                <a:endParaRPr lang="en-US" altLang="en-US" sz="2600"/>
              </a:p>
            </p:txBody>
          </p:sp>
        </p:grpSp>
        <p:sp>
          <p:nvSpPr>
            <p:cNvPr id="46" name="Line 1922">
              <a:extLst>
                <a:ext uri="{FF2B5EF4-FFF2-40B4-BE49-F238E27FC236}">
                  <a16:creationId xmlns:a16="http://schemas.microsoft.com/office/drawing/2014/main" id="{8C72BF62-8B32-77F7-E4FE-C863F6C7D5C7}"/>
                </a:ext>
              </a:extLst>
            </p:cNvPr>
            <p:cNvSpPr>
              <a:spLocks noChangeShapeType="1"/>
            </p:cNvSpPr>
            <p:nvPr/>
          </p:nvSpPr>
          <p:spPr bwMode="auto">
            <a:xfrm flipV="1">
              <a:off x="2010" y="3033"/>
              <a:ext cx="411" cy="0"/>
            </a:xfrm>
            <a:prstGeom prst="line">
              <a:avLst/>
            </a:prstGeom>
            <a:noFill/>
            <a:ln w="38100">
              <a:solidFill>
                <a:srgbClr val="000000"/>
              </a:solidFill>
              <a:round/>
              <a:headEnd/>
              <a:tailEnd type="stealth" w="lg" len="lg"/>
            </a:ln>
            <a:extLst>
              <a:ext uri="{909E8E84-426E-40DD-AFC4-6F175D3DCCD1}">
                <a14:hiddenFill xmlns:a14="http://schemas.microsoft.com/office/drawing/2010/main">
                  <a:noFill/>
                </a14:hiddenFill>
              </a:ext>
            </a:extLst>
          </p:spPr>
          <p:txBody>
            <a:bodyPr wrap="none" lIns="0" tIns="0" rIns="0" bIns="0" anchor="ctr"/>
            <a:lstStyle/>
            <a:p>
              <a:endParaRPr lang="en-US"/>
            </a:p>
          </p:txBody>
        </p:sp>
      </p:grpSp>
      <p:grpSp>
        <p:nvGrpSpPr>
          <p:cNvPr id="49" name="Group 1976">
            <a:extLst>
              <a:ext uri="{FF2B5EF4-FFF2-40B4-BE49-F238E27FC236}">
                <a16:creationId xmlns:a16="http://schemas.microsoft.com/office/drawing/2014/main" id="{04198D39-A0BF-61BA-2041-974F8323C438}"/>
              </a:ext>
            </a:extLst>
          </p:cNvPr>
          <p:cNvGrpSpPr>
            <a:grpSpLocks/>
          </p:cNvGrpSpPr>
          <p:nvPr/>
        </p:nvGrpSpPr>
        <p:grpSpPr bwMode="auto">
          <a:xfrm>
            <a:off x="1913638" y="5156415"/>
            <a:ext cx="760412" cy="423863"/>
            <a:chOff x="1059" y="2760"/>
            <a:chExt cx="479" cy="267"/>
          </a:xfrm>
        </p:grpSpPr>
        <p:grpSp>
          <p:nvGrpSpPr>
            <p:cNvPr id="50" name="Group 1968">
              <a:extLst>
                <a:ext uri="{FF2B5EF4-FFF2-40B4-BE49-F238E27FC236}">
                  <a16:creationId xmlns:a16="http://schemas.microsoft.com/office/drawing/2014/main" id="{78B52510-1A91-A7DA-F86E-5221369E6BE6}"/>
                </a:ext>
              </a:extLst>
            </p:cNvPr>
            <p:cNvGrpSpPr>
              <a:grpSpLocks/>
            </p:cNvGrpSpPr>
            <p:nvPr/>
          </p:nvGrpSpPr>
          <p:grpSpPr bwMode="auto">
            <a:xfrm>
              <a:off x="1137" y="2760"/>
              <a:ext cx="185" cy="185"/>
              <a:chOff x="1137" y="2760"/>
              <a:chExt cx="185" cy="185"/>
            </a:xfrm>
          </p:grpSpPr>
          <p:sp>
            <p:nvSpPr>
              <p:cNvPr id="52" name="Freeform 1878">
                <a:extLst>
                  <a:ext uri="{FF2B5EF4-FFF2-40B4-BE49-F238E27FC236}">
                    <a16:creationId xmlns:a16="http://schemas.microsoft.com/office/drawing/2014/main" id="{E5F8FF85-481B-F064-D4A5-8E17359788D2}"/>
                  </a:ext>
                </a:extLst>
              </p:cNvPr>
              <p:cNvSpPr>
                <a:spLocks/>
              </p:cNvSpPr>
              <p:nvPr/>
            </p:nvSpPr>
            <p:spPr bwMode="auto">
              <a:xfrm>
                <a:off x="1137" y="2760"/>
                <a:ext cx="185" cy="185"/>
              </a:xfrm>
              <a:custGeom>
                <a:avLst/>
                <a:gdLst>
                  <a:gd name="T0" fmla="*/ 1 w 555"/>
                  <a:gd name="T1" fmla="*/ 303 h 554"/>
                  <a:gd name="T2" fmla="*/ 11 w 555"/>
                  <a:gd name="T3" fmla="*/ 356 h 554"/>
                  <a:gd name="T4" fmla="*/ 30 w 555"/>
                  <a:gd name="T5" fmla="*/ 405 h 554"/>
                  <a:gd name="T6" fmla="*/ 60 w 555"/>
                  <a:gd name="T7" fmla="*/ 451 h 554"/>
                  <a:gd name="T8" fmla="*/ 101 w 555"/>
                  <a:gd name="T9" fmla="*/ 490 h 554"/>
                  <a:gd name="T10" fmla="*/ 145 w 555"/>
                  <a:gd name="T11" fmla="*/ 520 h 554"/>
                  <a:gd name="T12" fmla="*/ 195 w 555"/>
                  <a:gd name="T13" fmla="*/ 542 h 554"/>
                  <a:gd name="T14" fmla="*/ 249 w 555"/>
                  <a:gd name="T15" fmla="*/ 552 h 554"/>
                  <a:gd name="T16" fmla="*/ 304 w 555"/>
                  <a:gd name="T17" fmla="*/ 552 h 554"/>
                  <a:gd name="T18" fmla="*/ 331 w 555"/>
                  <a:gd name="T19" fmla="*/ 548 h 554"/>
                  <a:gd name="T20" fmla="*/ 357 w 555"/>
                  <a:gd name="T21" fmla="*/ 542 h 554"/>
                  <a:gd name="T22" fmla="*/ 394 w 555"/>
                  <a:gd name="T23" fmla="*/ 526 h 554"/>
                  <a:gd name="T24" fmla="*/ 430 w 555"/>
                  <a:gd name="T25" fmla="*/ 507 h 554"/>
                  <a:gd name="T26" fmla="*/ 473 w 555"/>
                  <a:gd name="T27" fmla="*/ 472 h 554"/>
                  <a:gd name="T28" fmla="*/ 508 w 555"/>
                  <a:gd name="T29" fmla="*/ 429 h 554"/>
                  <a:gd name="T30" fmla="*/ 527 w 555"/>
                  <a:gd name="T31" fmla="*/ 393 h 554"/>
                  <a:gd name="T32" fmla="*/ 543 w 555"/>
                  <a:gd name="T33" fmla="*/ 356 h 554"/>
                  <a:gd name="T34" fmla="*/ 549 w 555"/>
                  <a:gd name="T35" fmla="*/ 331 h 554"/>
                  <a:gd name="T36" fmla="*/ 552 w 555"/>
                  <a:gd name="T37" fmla="*/ 303 h 554"/>
                  <a:gd name="T38" fmla="*/ 552 w 555"/>
                  <a:gd name="T39" fmla="*/ 248 h 554"/>
                  <a:gd name="T40" fmla="*/ 543 w 555"/>
                  <a:gd name="T41" fmla="*/ 194 h 554"/>
                  <a:gd name="T42" fmla="*/ 521 w 555"/>
                  <a:gd name="T43" fmla="*/ 145 h 554"/>
                  <a:gd name="T44" fmla="*/ 491 w 555"/>
                  <a:gd name="T45" fmla="*/ 100 h 554"/>
                  <a:gd name="T46" fmla="*/ 451 w 555"/>
                  <a:gd name="T47" fmla="*/ 60 h 554"/>
                  <a:gd name="T48" fmla="*/ 406 w 555"/>
                  <a:gd name="T49" fmla="*/ 30 h 554"/>
                  <a:gd name="T50" fmla="*/ 357 w 555"/>
                  <a:gd name="T51" fmla="*/ 10 h 554"/>
                  <a:gd name="T52" fmla="*/ 304 w 555"/>
                  <a:gd name="T53" fmla="*/ 1 h 554"/>
                  <a:gd name="T54" fmla="*/ 249 w 555"/>
                  <a:gd name="T55" fmla="*/ 1 h 554"/>
                  <a:gd name="T56" fmla="*/ 195 w 555"/>
                  <a:gd name="T57" fmla="*/ 10 h 554"/>
                  <a:gd name="T58" fmla="*/ 145 w 555"/>
                  <a:gd name="T59" fmla="*/ 30 h 554"/>
                  <a:gd name="T60" fmla="*/ 101 w 555"/>
                  <a:gd name="T61" fmla="*/ 60 h 554"/>
                  <a:gd name="T62" fmla="*/ 60 w 555"/>
                  <a:gd name="T63" fmla="*/ 100 h 554"/>
                  <a:gd name="T64" fmla="*/ 30 w 555"/>
                  <a:gd name="T65" fmla="*/ 145 h 554"/>
                  <a:gd name="T66" fmla="*/ 11 w 555"/>
                  <a:gd name="T67" fmla="*/ 194 h 554"/>
                  <a:gd name="T68" fmla="*/ 1 w 555"/>
                  <a:gd name="T69" fmla="*/ 248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0" y="277"/>
                    </a:moveTo>
                    <a:lnTo>
                      <a:pt x="1" y="303"/>
                    </a:lnTo>
                    <a:lnTo>
                      <a:pt x="5" y="331"/>
                    </a:lnTo>
                    <a:lnTo>
                      <a:pt x="11" y="356"/>
                    </a:lnTo>
                    <a:lnTo>
                      <a:pt x="19" y="382"/>
                    </a:lnTo>
                    <a:lnTo>
                      <a:pt x="30" y="405"/>
                    </a:lnTo>
                    <a:lnTo>
                      <a:pt x="45" y="429"/>
                    </a:lnTo>
                    <a:lnTo>
                      <a:pt x="60" y="451"/>
                    </a:lnTo>
                    <a:lnTo>
                      <a:pt x="81" y="472"/>
                    </a:lnTo>
                    <a:lnTo>
                      <a:pt x="101" y="490"/>
                    </a:lnTo>
                    <a:lnTo>
                      <a:pt x="123" y="507"/>
                    </a:lnTo>
                    <a:lnTo>
                      <a:pt x="145" y="520"/>
                    </a:lnTo>
                    <a:lnTo>
                      <a:pt x="171" y="534"/>
                    </a:lnTo>
                    <a:lnTo>
                      <a:pt x="195" y="542"/>
                    </a:lnTo>
                    <a:lnTo>
                      <a:pt x="221" y="548"/>
                    </a:lnTo>
                    <a:lnTo>
                      <a:pt x="249" y="552"/>
                    </a:lnTo>
                    <a:lnTo>
                      <a:pt x="277" y="554"/>
                    </a:lnTo>
                    <a:lnTo>
                      <a:pt x="304" y="552"/>
                    </a:lnTo>
                    <a:lnTo>
                      <a:pt x="317" y="549"/>
                    </a:lnTo>
                    <a:lnTo>
                      <a:pt x="331" y="548"/>
                    </a:lnTo>
                    <a:lnTo>
                      <a:pt x="343" y="544"/>
                    </a:lnTo>
                    <a:lnTo>
                      <a:pt x="357"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3" y="356"/>
                    </a:lnTo>
                    <a:lnTo>
                      <a:pt x="545" y="343"/>
                    </a:lnTo>
                    <a:lnTo>
                      <a:pt x="549" y="331"/>
                    </a:lnTo>
                    <a:lnTo>
                      <a:pt x="550" y="316"/>
                    </a:lnTo>
                    <a:lnTo>
                      <a:pt x="552" y="303"/>
                    </a:lnTo>
                    <a:lnTo>
                      <a:pt x="555" y="277"/>
                    </a:lnTo>
                    <a:lnTo>
                      <a:pt x="552" y="248"/>
                    </a:lnTo>
                    <a:lnTo>
                      <a:pt x="549" y="220"/>
                    </a:lnTo>
                    <a:lnTo>
                      <a:pt x="543" y="194"/>
                    </a:lnTo>
                    <a:lnTo>
                      <a:pt x="534" y="170"/>
                    </a:lnTo>
                    <a:lnTo>
                      <a:pt x="521" y="145"/>
                    </a:lnTo>
                    <a:lnTo>
                      <a:pt x="508" y="122"/>
                    </a:lnTo>
                    <a:lnTo>
                      <a:pt x="491" y="100"/>
                    </a:lnTo>
                    <a:lnTo>
                      <a:pt x="473" y="80"/>
                    </a:lnTo>
                    <a:lnTo>
                      <a:pt x="451" y="60"/>
                    </a:lnTo>
                    <a:lnTo>
                      <a:pt x="430" y="44"/>
                    </a:lnTo>
                    <a:lnTo>
                      <a:pt x="406" y="30"/>
                    </a:lnTo>
                    <a:lnTo>
                      <a:pt x="383" y="19"/>
                    </a:lnTo>
                    <a:lnTo>
                      <a:pt x="357" y="10"/>
                    </a:lnTo>
                    <a:lnTo>
                      <a:pt x="331" y="4"/>
                    </a:lnTo>
                    <a:lnTo>
                      <a:pt x="304" y="1"/>
                    </a:lnTo>
                    <a:lnTo>
                      <a:pt x="277" y="0"/>
                    </a:lnTo>
                    <a:lnTo>
                      <a:pt x="249" y="1"/>
                    </a:lnTo>
                    <a:lnTo>
                      <a:pt x="221" y="4"/>
                    </a:lnTo>
                    <a:lnTo>
                      <a:pt x="195" y="10"/>
                    </a:lnTo>
                    <a:lnTo>
                      <a:pt x="171" y="19"/>
                    </a:lnTo>
                    <a:lnTo>
                      <a:pt x="145" y="30"/>
                    </a:lnTo>
                    <a:lnTo>
                      <a:pt x="123" y="44"/>
                    </a:lnTo>
                    <a:lnTo>
                      <a:pt x="101" y="60"/>
                    </a:lnTo>
                    <a:lnTo>
                      <a:pt x="81" y="80"/>
                    </a:lnTo>
                    <a:lnTo>
                      <a:pt x="60" y="100"/>
                    </a:lnTo>
                    <a:lnTo>
                      <a:pt x="45" y="122"/>
                    </a:lnTo>
                    <a:lnTo>
                      <a:pt x="30" y="145"/>
                    </a:lnTo>
                    <a:lnTo>
                      <a:pt x="19" y="170"/>
                    </a:lnTo>
                    <a:lnTo>
                      <a:pt x="11" y="194"/>
                    </a:lnTo>
                    <a:lnTo>
                      <a:pt x="5" y="220"/>
                    </a:lnTo>
                    <a:lnTo>
                      <a:pt x="1" y="248"/>
                    </a:lnTo>
                    <a:lnTo>
                      <a:pt x="0" y="277"/>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 name="Rectangle 1879">
                <a:extLst>
                  <a:ext uri="{FF2B5EF4-FFF2-40B4-BE49-F238E27FC236}">
                    <a16:creationId xmlns:a16="http://schemas.microsoft.com/office/drawing/2014/main" id="{019BD682-11B4-00CB-1D4B-BE638C67A5D7}"/>
                  </a:ext>
                </a:extLst>
              </p:cNvPr>
              <p:cNvSpPr>
                <a:spLocks noChangeArrowheads="1"/>
              </p:cNvSpPr>
              <p:nvPr/>
            </p:nvSpPr>
            <p:spPr bwMode="auto">
              <a:xfrm>
                <a:off x="1174" y="2799"/>
                <a:ext cx="11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3a</a:t>
                </a:r>
                <a:endParaRPr lang="en-US" altLang="en-US" sz="2600"/>
              </a:p>
            </p:txBody>
          </p:sp>
        </p:grpSp>
        <p:sp>
          <p:nvSpPr>
            <p:cNvPr id="51" name="Line 1923">
              <a:extLst>
                <a:ext uri="{FF2B5EF4-FFF2-40B4-BE49-F238E27FC236}">
                  <a16:creationId xmlns:a16="http://schemas.microsoft.com/office/drawing/2014/main" id="{FB45DD01-2412-87A9-25FB-C76C670C2B56}"/>
                </a:ext>
              </a:extLst>
            </p:cNvPr>
            <p:cNvSpPr>
              <a:spLocks noChangeShapeType="1"/>
            </p:cNvSpPr>
            <p:nvPr/>
          </p:nvSpPr>
          <p:spPr bwMode="auto">
            <a:xfrm>
              <a:off x="1059" y="3021"/>
              <a:ext cx="479" cy="6"/>
            </a:xfrm>
            <a:prstGeom prst="line">
              <a:avLst/>
            </a:prstGeom>
            <a:noFill/>
            <a:ln w="38100">
              <a:solidFill>
                <a:srgbClr val="000000"/>
              </a:solidFill>
              <a:round/>
              <a:headEnd/>
              <a:tailEnd type="stealth" w="lg" len="lg"/>
            </a:ln>
            <a:extLst>
              <a:ext uri="{909E8E84-426E-40DD-AFC4-6F175D3DCCD1}">
                <a14:hiddenFill xmlns:a14="http://schemas.microsoft.com/office/drawing/2010/main">
                  <a:noFill/>
                </a14:hiddenFill>
              </a:ext>
            </a:extLst>
          </p:spPr>
          <p:txBody>
            <a:bodyPr wrap="none" lIns="0" tIns="0" rIns="0" bIns="0" anchor="ctr"/>
            <a:lstStyle/>
            <a:p>
              <a:endParaRPr lang="en-US"/>
            </a:p>
          </p:txBody>
        </p:sp>
      </p:grpSp>
      <p:grpSp>
        <p:nvGrpSpPr>
          <p:cNvPr id="54" name="Group 1978">
            <a:extLst>
              <a:ext uri="{FF2B5EF4-FFF2-40B4-BE49-F238E27FC236}">
                <a16:creationId xmlns:a16="http://schemas.microsoft.com/office/drawing/2014/main" id="{35191A3E-7280-8C00-BA9E-A1CCAFF6BC14}"/>
              </a:ext>
            </a:extLst>
          </p:cNvPr>
          <p:cNvGrpSpPr>
            <a:grpSpLocks/>
          </p:cNvGrpSpPr>
          <p:nvPr/>
        </p:nvGrpSpPr>
        <p:grpSpPr bwMode="auto">
          <a:xfrm>
            <a:off x="1886650" y="5745378"/>
            <a:ext cx="749300" cy="352425"/>
            <a:chOff x="1042" y="3131"/>
            <a:chExt cx="472" cy="222"/>
          </a:xfrm>
        </p:grpSpPr>
        <p:grpSp>
          <p:nvGrpSpPr>
            <p:cNvPr id="55" name="Group 1972">
              <a:extLst>
                <a:ext uri="{FF2B5EF4-FFF2-40B4-BE49-F238E27FC236}">
                  <a16:creationId xmlns:a16="http://schemas.microsoft.com/office/drawing/2014/main" id="{B76F59F5-0C24-677C-00B4-4425890CA0CD}"/>
                </a:ext>
              </a:extLst>
            </p:cNvPr>
            <p:cNvGrpSpPr>
              <a:grpSpLocks/>
            </p:cNvGrpSpPr>
            <p:nvPr/>
          </p:nvGrpSpPr>
          <p:grpSpPr bwMode="auto">
            <a:xfrm>
              <a:off x="1137" y="3169"/>
              <a:ext cx="185" cy="184"/>
              <a:chOff x="1137" y="3169"/>
              <a:chExt cx="185" cy="184"/>
            </a:xfrm>
          </p:grpSpPr>
          <p:sp>
            <p:nvSpPr>
              <p:cNvPr id="57" name="Freeform 1915">
                <a:extLst>
                  <a:ext uri="{FF2B5EF4-FFF2-40B4-BE49-F238E27FC236}">
                    <a16:creationId xmlns:a16="http://schemas.microsoft.com/office/drawing/2014/main" id="{800A78DF-4BA3-5276-43E4-81E69813C426}"/>
                  </a:ext>
                </a:extLst>
              </p:cNvPr>
              <p:cNvSpPr>
                <a:spLocks/>
              </p:cNvSpPr>
              <p:nvPr/>
            </p:nvSpPr>
            <p:spPr bwMode="auto">
              <a:xfrm>
                <a:off x="1137" y="3169"/>
                <a:ext cx="185" cy="184"/>
              </a:xfrm>
              <a:custGeom>
                <a:avLst/>
                <a:gdLst>
                  <a:gd name="T0" fmla="*/ 60 w 555"/>
                  <a:gd name="T1" fmla="*/ 101 h 554"/>
                  <a:gd name="T2" fmla="*/ 30 w 555"/>
                  <a:gd name="T3" fmla="*/ 145 h 554"/>
                  <a:gd name="T4" fmla="*/ 11 w 555"/>
                  <a:gd name="T5" fmla="*/ 194 h 554"/>
                  <a:gd name="T6" fmla="*/ 1 w 555"/>
                  <a:gd name="T7" fmla="*/ 248 h 554"/>
                  <a:gd name="T8" fmla="*/ 1 w 555"/>
                  <a:gd name="T9" fmla="*/ 303 h 554"/>
                  <a:gd name="T10" fmla="*/ 11 w 555"/>
                  <a:gd name="T11" fmla="*/ 356 h 554"/>
                  <a:gd name="T12" fmla="*/ 30 w 555"/>
                  <a:gd name="T13" fmla="*/ 405 h 554"/>
                  <a:gd name="T14" fmla="*/ 60 w 555"/>
                  <a:gd name="T15" fmla="*/ 451 h 554"/>
                  <a:gd name="T16" fmla="*/ 101 w 555"/>
                  <a:gd name="T17" fmla="*/ 491 h 554"/>
                  <a:gd name="T18" fmla="*/ 145 w 555"/>
                  <a:gd name="T19" fmla="*/ 521 h 554"/>
                  <a:gd name="T20" fmla="*/ 195 w 555"/>
                  <a:gd name="T21" fmla="*/ 542 h 554"/>
                  <a:gd name="T22" fmla="*/ 249 w 555"/>
                  <a:gd name="T23" fmla="*/ 552 h 554"/>
                  <a:gd name="T24" fmla="*/ 304 w 555"/>
                  <a:gd name="T25" fmla="*/ 552 h 554"/>
                  <a:gd name="T26" fmla="*/ 331 w 555"/>
                  <a:gd name="T27" fmla="*/ 548 h 554"/>
                  <a:gd name="T28" fmla="*/ 357 w 555"/>
                  <a:gd name="T29" fmla="*/ 542 h 554"/>
                  <a:gd name="T30" fmla="*/ 394 w 555"/>
                  <a:gd name="T31" fmla="*/ 527 h 554"/>
                  <a:gd name="T32" fmla="*/ 430 w 555"/>
                  <a:gd name="T33" fmla="*/ 507 h 554"/>
                  <a:gd name="T34" fmla="*/ 473 w 555"/>
                  <a:gd name="T35" fmla="*/ 473 h 554"/>
                  <a:gd name="T36" fmla="*/ 508 w 555"/>
                  <a:gd name="T37" fmla="*/ 429 h 554"/>
                  <a:gd name="T38" fmla="*/ 527 w 555"/>
                  <a:gd name="T39" fmla="*/ 393 h 554"/>
                  <a:gd name="T40" fmla="*/ 543 w 555"/>
                  <a:gd name="T41" fmla="*/ 356 h 554"/>
                  <a:gd name="T42" fmla="*/ 549 w 555"/>
                  <a:gd name="T43" fmla="*/ 331 h 554"/>
                  <a:gd name="T44" fmla="*/ 552 w 555"/>
                  <a:gd name="T45" fmla="*/ 303 h 554"/>
                  <a:gd name="T46" fmla="*/ 552 w 555"/>
                  <a:gd name="T47" fmla="*/ 248 h 554"/>
                  <a:gd name="T48" fmla="*/ 543 w 555"/>
                  <a:gd name="T49" fmla="*/ 194 h 554"/>
                  <a:gd name="T50" fmla="*/ 521 w 555"/>
                  <a:gd name="T51" fmla="*/ 145 h 554"/>
                  <a:gd name="T52" fmla="*/ 491 w 555"/>
                  <a:gd name="T53" fmla="*/ 101 h 554"/>
                  <a:gd name="T54" fmla="*/ 451 w 555"/>
                  <a:gd name="T55" fmla="*/ 60 h 554"/>
                  <a:gd name="T56" fmla="*/ 406 w 555"/>
                  <a:gd name="T57" fmla="*/ 30 h 554"/>
                  <a:gd name="T58" fmla="*/ 357 w 555"/>
                  <a:gd name="T59" fmla="*/ 11 h 554"/>
                  <a:gd name="T60" fmla="*/ 304 w 555"/>
                  <a:gd name="T61" fmla="*/ 1 h 554"/>
                  <a:gd name="T62" fmla="*/ 249 w 555"/>
                  <a:gd name="T63" fmla="*/ 1 h 554"/>
                  <a:gd name="T64" fmla="*/ 195 w 555"/>
                  <a:gd name="T65" fmla="*/ 11 h 554"/>
                  <a:gd name="T66" fmla="*/ 145 w 555"/>
                  <a:gd name="T67" fmla="*/ 30 h 554"/>
                  <a:gd name="T68" fmla="*/ 101 w 555"/>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81" y="80"/>
                    </a:moveTo>
                    <a:lnTo>
                      <a:pt x="60" y="101"/>
                    </a:lnTo>
                    <a:lnTo>
                      <a:pt x="45" y="122"/>
                    </a:lnTo>
                    <a:lnTo>
                      <a:pt x="30" y="145"/>
                    </a:lnTo>
                    <a:lnTo>
                      <a:pt x="19" y="170"/>
                    </a:lnTo>
                    <a:lnTo>
                      <a:pt x="11" y="194"/>
                    </a:lnTo>
                    <a:lnTo>
                      <a:pt x="5" y="221"/>
                    </a:lnTo>
                    <a:lnTo>
                      <a:pt x="1" y="248"/>
                    </a:lnTo>
                    <a:lnTo>
                      <a:pt x="0" y="277"/>
                    </a:lnTo>
                    <a:lnTo>
                      <a:pt x="1" y="303"/>
                    </a:lnTo>
                    <a:lnTo>
                      <a:pt x="5" y="331"/>
                    </a:lnTo>
                    <a:lnTo>
                      <a:pt x="11" y="356"/>
                    </a:lnTo>
                    <a:lnTo>
                      <a:pt x="19" y="383"/>
                    </a:lnTo>
                    <a:lnTo>
                      <a:pt x="30" y="405"/>
                    </a:lnTo>
                    <a:lnTo>
                      <a:pt x="45" y="429"/>
                    </a:lnTo>
                    <a:lnTo>
                      <a:pt x="60" y="451"/>
                    </a:lnTo>
                    <a:lnTo>
                      <a:pt x="81" y="473"/>
                    </a:lnTo>
                    <a:lnTo>
                      <a:pt x="101" y="491"/>
                    </a:lnTo>
                    <a:lnTo>
                      <a:pt x="123" y="507"/>
                    </a:lnTo>
                    <a:lnTo>
                      <a:pt x="145" y="521"/>
                    </a:lnTo>
                    <a:lnTo>
                      <a:pt x="171" y="534"/>
                    </a:lnTo>
                    <a:lnTo>
                      <a:pt x="195" y="542"/>
                    </a:lnTo>
                    <a:lnTo>
                      <a:pt x="221" y="548"/>
                    </a:lnTo>
                    <a:lnTo>
                      <a:pt x="249" y="552"/>
                    </a:lnTo>
                    <a:lnTo>
                      <a:pt x="277" y="554"/>
                    </a:lnTo>
                    <a:lnTo>
                      <a:pt x="304" y="552"/>
                    </a:lnTo>
                    <a:lnTo>
                      <a:pt x="317" y="549"/>
                    </a:lnTo>
                    <a:lnTo>
                      <a:pt x="331" y="548"/>
                    </a:lnTo>
                    <a:lnTo>
                      <a:pt x="343" y="545"/>
                    </a:lnTo>
                    <a:lnTo>
                      <a:pt x="357" y="542"/>
                    </a:lnTo>
                    <a:lnTo>
                      <a:pt x="383" y="534"/>
                    </a:lnTo>
                    <a:lnTo>
                      <a:pt x="394" y="527"/>
                    </a:lnTo>
                    <a:lnTo>
                      <a:pt x="406" y="521"/>
                    </a:lnTo>
                    <a:lnTo>
                      <a:pt x="430" y="507"/>
                    </a:lnTo>
                    <a:lnTo>
                      <a:pt x="451" y="491"/>
                    </a:lnTo>
                    <a:lnTo>
                      <a:pt x="473" y="473"/>
                    </a:lnTo>
                    <a:lnTo>
                      <a:pt x="491" y="451"/>
                    </a:lnTo>
                    <a:lnTo>
                      <a:pt x="508" y="429"/>
                    </a:lnTo>
                    <a:lnTo>
                      <a:pt x="521" y="405"/>
                    </a:lnTo>
                    <a:lnTo>
                      <a:pt x="527" y="393"/>
                    </a:lnTo>
                    <a:lnTo>
                      <a:pt x="534" y="383"/>
                    </a:lnTo>
                    <a:lnTo>
                      <a:pt x="543" y="356"/>
                    </a:lnTo>
                    <a:lnTo>
                      <a:pt x="545" y="343"/>
                    </a:lnTo>
                    <a:lnTo>
                      <a:pt x="549" y="331"/>
                    </a:lnTo>
                    <a:lnTo>
                      <a:pt x="550" y="317"/>
                    </a:lnTo>
                    <a:lnTo>
                      <a:pt x="552" y="303"/>
                    </a:lnTo>
                    <a:lnTo>
                      <a:pt x="555" y="277"/>
                    </a:lnTo>
                    <a:lnTo>
                      <a:pt x="552" y="248"/>
                    </a:lnTo>
                    <a:lnTo>
                      <a:pt x="549" y="221"/>
                    </a:lnTo>
                    <a:lnTo>
                      <a:pt x="543" y="194"/>
                    </a:lnTo>
                    <a:lnTo>
                      <a:pt x="534" y="170"/>
                    </a:lnTo>
                    <a:lnTo>
                      <a:pt x="521" y="145"/>
                    </a:lnTo>
                    <a:lnTo>
                      <a:pt x="508" y="122"/>
                    </a:lnTo>
                    <a:lnTo>
                      <a:pt x="491" y="101"/>
                    </a:lnTo>
                    <a:lnTo>
                      <a:pt x="473" y="80"/>
                    </a:lnTo>
                    <a:lnTo>
                      <a:pt x="451" y="60"/>
                    </a:lnTo>
                    <a:lnTo>
                      <a:pt x="430" y="44"/>
                    </a:lnTo>
                    <a:lnTo>
                      <a:pt x="406" y="30"/>
                    </a:lnTo>
                    <a:lnTo>
                      <a:pt x="383" y="19"/>
                    </a:lnTo>
                    <a:lnTo>
                      <a:pt x="357" y="11"/>
                    </a:lnTo>
                    <a:lnTo>
                      <a:pt x="331" y="5"/>
                    </a:lnTo>
                    <a:lnTo>
                      <a:pt x="304" y="1"/>
                    </a:lnTo>
                    <a:lnTo>
                      <a:pt x="277" y="0"/>
                    </a:lnTo>
                    <a:lnTo>
                      <a:pt x="249" y="1"/>
                    </a:lnTo>
                    <a:lnTo>
                      <a:pt x="221" y="5"/>
                    </a:lnTo>
                    <a:lnTo>
                      <a:pt x="195" y="11"/>
                    </a:lnTo>
                    <a:lnTo>
                      <a:pt x="171" y="19"/>
                    </a:lnTo>
                    <a:lnTo>
                      <a:pt x="145" y="30"/>
                    </a:lnTo>
                    <a:lnTo>
                      <a:pt x="123" y="44"/>
                    </a:lnTo>
                    <a:lnTo>
                      <a:pt x="101" y="60"/>
                    </a:lnTo>
                    <a:lnTo>
                      <a:pt x="81"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 name="Rectangle 1916">
                <a:extLst>
                  <a:ext uri="{FF2B5EF4-FFF2-40B4-BE49-F238E27FC236}">
                    <a16:creationId xmlns:a16="http://schemas.microsoft.com/office/drawing/2014/main" id="{40893C0C-83B3-077B-79A8-75B66FF5499B}"/>
                  </a:ext>
                </a:extLst>
              </p:cNvPr>
              <p:cNvSpPr>
                <a:spLocks noChangeArrowheads="1"/>
              </p:cNvSpPr>
              <p:nvPr/>
            </p:nvSpPr>
            <p:spPr bwMode="auto">
              <a:xfrm>
                <a:off x="1200" y="3208"/>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6</a:t>
                </a:r>
                <a:endParaRPr lang="en-US" altLang="en-US" sz="2600"/>
              </a:p>
            </p:txBody>
          </p:sp>
        </p:grpSp>
        <p:sp>
          <p:nvSpPr>
            <p:cNvPr id="56" name="Line 1925">
              <a:extLst>
                <a:ext uri="{FF2B5EF4-FFF2-40B4-BE49-F238E27FC236}">
                  <a16:creationId xmlns:a16="http://schemas.microsoft.com/office/drawing/2014/main" id="{797A4AE5-DEA2-64C2-39B2-F6091095D313}"/>
                </a:ext>
              </a:extLst>
            </p:cNvPr>
            <p:cNvSpPr>
              <a:spLocks noChangeShapeType="1"/>
            </p:cNvSpPr>
            <p:nvPr/>
          </p:nvSpPr>
          <p:spPr bwMode="auto">
            <a:xfrm flipH="1" flipV="1">
              <a:off x="1042" y="3131"/>
              <a:ext cx="472" cy="6"/>
            </a:xfrm>
            <a:prstGeom prst="line">
              <a:avLst/>
            </a:prstGeom>
            <a:noFill/>
            <a:ln w="38100">
              <a:solidFill>
                <a:srgbClr val="000000"/>
              </a:solidFill>
              <a:round/>
              <a:headEnd/>
              <a:tailEnd type="stealth" w="lg" len="lg"/>
            </a:ln>
            <a:extLst>
              <a:ext uri="{909E8E84-426E-40DD-AFC4-6F175D3DCCD1}">
                <a14:hiddenFill xmlns:a14="http://schemas.microsoft.com/office/drawing/2010/main">
                  <a:noFill/>
                </a14:hiddenFill>
              </a:ext>
            </a:extLst>
          </p:spPr>
          <p:txBody>
            <a:bodyPr wrap="none" lIns="0" tIns="0" rIns="0" bIns="0" anchor="ctr"/>
            <a:lstStyle/>
            <a:p>
              <a:endParaRPr lang="en-US"/>
            </a:p>
          </p:txBody>
        </p:sp>
      </p:grpSp>
      <p:pic>
        <p:nvPicPr>
          <p:cNvPr id="59" name="Picture 1926" descr="host11">
            <a:extLst>
              <a:ext uri="{FF2B5EF4-FFF2-40B4-BE49-F238E27FC236}">
                <a16:creationId xmlns:a16="http://schemas.microsoft.com/office/drawing/2014/main" id="{A612BF8B-032B-50E1-D674-07AD4409E96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8338" y="5151653"/>
            <a:ext cx="677862"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Picture 1927" descr="tapelibrary1">
            <a:extLst>
              <a:ext uri="{FF2B5EF4-FFF2-40B4-BE49-F238E27FC236}">
                <a16:creationId xmlns:a16="http://schemas.microsoft.com/office/drawing/2014/main" id="{1EF25ED0-E3C0-36A6-1B4A-5DDF39D4BEB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7250" y="5177053"/>
            <a:ext cx="890588" cy="108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 name="Picture 1928" descr="hostwithdisk1">
            <a:extLst>
              <a:ext uri="{FF2B5EF4-FFF2-40B4-BE49-F238E27FC236}">
                <a16:creationId xmlns:a16="http://schemas.microsoft.com/office/drawing/2014/main" id="{FC5C0DF9-D473-E093-3801-5AF0FABB100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4813" y="5143715"/>
            <a:ext cx="682625" cy="113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1" name="Group 1982">
            <a:extLst>
              <a:ext uri="{FF2B5EF4-FFF2-40B4-BE49-F238E27FC236}">
                <a16:creationId xmlns:a16="http://schemas.microsoft.com/office/drawing/2014/main" id="{579296B4-3671-607D-9F9E-C8866D5CD02D}"/>
              </a:ext>
            </a:extLst>
          </p:cNvPr>
          <p:cNvGrpSpPr>
            <a:grpSpLocks/>
          </p:cNvGrpSpPr>
          <p:nvPr/>
        </p:nvGrpSpPr>
        <p:grpSpPr bwMode="auto">
          <a:xfrm>
            <a:off x="5642971" y="3164103"/>
            <a:ext cx="3284537" cy="379413"/>
            <a:chOff x="3169" y="1472"/>
            <a:chExt cx="2069" cy="239"/>
          </a:xfrm>
        </p:grpSpPr>
        <p:sp>
          <p:nvSpPr>
            <p:cNvPr id="102" name="Freeform 1937">
              <a:extLst>
                <a:ext uri="{FF2B5EF4-FFF2-40B4-BE49-F238E27FC236}">
                  <a16:creationId xmlns:a16="http://schemas.microsoft.com/office/drawing/2014/main" id="{BAE4D9F5-FB47-6F8E-CDF3-CB6A4F6754C2}"/>
                </a:ext>
              </a:extLst>
            </p:cNvPr>
            <p:cNvSpPr>
              <a:spLocks/>
            </p:cNvSpPr>
            <p:nvPr/>
          </p:nvSpPr>
          <p:spPr bwMode="auto">
            <a:xfrm>
              <a:off x="3169" y="1472"/>
              <a:ext cx="185" cy="185"/>
            </a:xfrm>
            <a:custGeom>
              <a:avLst/>
              <a:gdLst>
                <a:gd name="T0" fmla="*/ 248 w 554"/>
                <a:gd name="T1" fmla="*/ 1 h 554"/>
                <a:gd name="T2" fmla="*/ 194 w 554"/>
                <a:gd name="T3" fmla="*/ 11 h 554"/>
                <a:gd name="T4" fmla="*/ 145 w 554"/>
                <a:gd name="T5" fmla="*/ 30 h 554"/>
                <a:gd name="T6" fmla="*/ 101 w 554"/>
                <a:gd name="T7" fmla="*/ 60 h 554"/>
                <a:gd name="T8" fmla="*/ 60 w 554"/>
                <a:gd name="T9" fmla="*/ 101 h 554"/>
                <a:gd name="T10" fmla="*/ 30 w 554"/>
                <a:gd name="T11" fmla="*/ 145 h 554"/>
                <a:gd name="T12" fmla="*/ 11 w 554"/>
                <a:gd name="T13" fmla="*/ 194 h 554"/>
                <a:gd name="T14" fmla="*/ 1 w 554"/>
                <a:gd name="T15" fmla="*/ 248 h 554"/>
                <a:gd name="T16" fmla="*/ 1 w 554"/>
                <a:gd name="T17" fmla="*/ 303 h 554"/>
                <a:gd name="T18" fmla="*/ 11 w 554"/>
                <a:gd name="T19" fmla="*/ 356 h 554"/>
                <a:gd name="T20" fmla="*/ 30 w 554"/>
                <a:gd name="T21" fmla="*/ 405 h 554"/>
                <a:gd name="T22" fmla="*/ 60 w 554"/>
                <a:gd name="T23" fmla="*/ 451 h 554"/>
                <a:gd name="T24" fmla="*/ 101 w 554"/>
                <a:gd name="T25" fmla="*/ 491 h 554"/>
                <a:gd name="T26" fmla="*/ 145 w 554"/>
                <a:gd name="T27" fmla="*/ 521 h 554"/>
                <a:gd name="T28" fmla="*/ 194 w 554"/>
                <a:gd name="T29" fmla="*/ 542 h 554"/>
                <a:gd name="T30" fmla="*/ 248 w 554"/>
                <a:gd name="T31" fmla="*/ 552 h 554"/>
                <a:gd name="T32" fmla="*/ 304 w 554"/>
                <a:gd name="T33" fmla="*/ 552 h 554"/>
                <a:gd name="T34" fmla="*/ 331 w 554"/>
                <a:gd name="T35" fmla="*/ 548 h 554"/>
                <a:gd name="T36" fmla="*/ 356 w 554"/>
                <a:gd name="T37" fmla="*/ 542 h 554"/>
                <a:gd name="T38" fmla="*/ 394 w 554"/>
                <a:gd name="T39" fmla="*/ 527 h 554"/>
                <a:gd name="T40" fmla="*/ 430 w 554"/>
                <a:gd name="T41" fmla="*/ 507 h 554"/>
                <a:gd name="T42" fmla="*/ 473 w 554"/>
                <a:gd name="T43" fmla="*/ 473 h 554"/>
                <a:gd name="T44" fmla="*/ 508 w 554"/>
                <a:gd name="T45" fmla="*/ 429 h 554"/>
                <a:gd name="T46" fmla="*/ 527 w 554"/>
                <a:gd name="T47" fmla="*/ 393 h 554"/>
                <a:gd name="T48" fmla="*/ 542 w 554"/>
                <a:gd name="T49" fmla="*/ 356 h 554"/>
                <a:gd name="T50" fmla="*/ 548 w 554"/>
                <a:gd name="T51" fmla="*/ 331 h 554"/>
                <a:gd name="T52" fmla="*/ 552 w 554"/>
                <a:gd name="T53" fmla="*/ 303 h 554"/>
                <a:gd name="T54" fmla="*/ 552 w 554"/>
                <a:gd name="T55" fmla="*/ 248 h 554"/>
                <a:gd name="T56" fmla="*/ 542 w 554"/>
                <a:gd name="T57" fmla="*/ 194 h 554"/>
                <a:gd name="T58" fmla="*/ 521 w 554"/>
                <a:gd name="T59" fmla="*/ 145 h 554"/>
                <a:gd name="T60" fmla="*/ 491 w 554"/>
                <a:gd name="T61" fmla="*/ 101 h 554"/>
                <a:gd name="T62" fmla="*/ 451 w 554"/>
                <a:gd name="T63" fmla="*/ 60 h 554"/>
                <a:gd name="T64" fmla="*/ 406 w 554"/>
                <a:gd name="T65" fmla="*/ 30 h 554"/>
                <a:gd name="T66" fmla="*/ 356 w 554"/>
                <a:gd name="T67" fmla="*/ 11 h 554"/>
                <a:gd name="T68" fmla="*/ 304 w 554"/>
                <a:gd name="T69" fmla="*/ 1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277" y="0"/>
                  </a:moveTo>
                  <a:lnTo>
                    <a:pt x="248" y="1"/>
                  </a:lnTo>
                  <a:lnTo>
                    <a:pt x="221" y="5"/>
                  </a:lnTo>
                  <a:lnTo>
                    <a:pt x="194" y="11"/>
                  </a:lnTo>
                  <a:lnTo>
                    <a:pt x="170" y="19"/>
                  </a:lnTo>
                  <a:lnTo>
                    <a:pt x="145" y="30"/>
                  </a:lnTo>
                  <a:lnTo>
                    <a:pt x="122" y="44"/>
                  </a:lnTo>
                  <a:lnTo>
                    <a:pt x="101" y="60"/>
                  </a:lnTo>
                  <a:lnTo>
                    <a:pt x="80" y="80"/>
                  </a:lnTo>
                  <a:lnTo>
                    <a:pt x="60" y="101"/>
                  </a:lnTo>
                  <a:lnTo>
                    <a:pt x="44" y="122"/>
                  </a:lnTo>
                  <a:lnTo>
                    <a:pt x="30" y="145"/>
                  </a:lnTo>
                  <a:lnTo>
                    <a:pt x="19" y="170"/>
                  </a:lnTo>
                  <a:lnTo>
                    <a:pt x="11" y="194"/>
                  </a:lnTo>
                  <a:lnTo>
                    <a:pt x="5" y="221"/>
                  </a:lnTo>
                  <a:lnTo>
                    <a:pt x="1" y="248"/>
                  </a:lnTo>
                  <a:lnTo>
                    <a:pt x="0" y="277"/>
                  </a:lnTo>
                  <a:lnTo>
                    <a:pt x="1" y="303"/>
                  </a:lnTo>
                  <a:lnTo>
                    <a:pt x="5" y="331"/>
                  </a:lnTo>
                  <a:lnTo>
                    <a:pt x="11" y="356"/>
                  </a:lnTo>
                  <a:lnTo>
                    <a:pt x="19" y="383"/>
                  </a:lnTo>
                  <a:lnTo>
                    <a:pt x="30" y="405"/>
                  </a:lnTo>
                  <a:lnTo>
                    <a:pt x="44" y="429"/>
                  </a:lnTo>
                  <a:lnTo>
                    <a:pt x="60" y="451"/>
                  </a:lnTo>
                  <a:lnTo>
                    <a:pt x="80" y="473"/>
                  </a:lnTo>
                  <a:lnTo>
                    <a:pt x="101" y="491"/>
                  </a:lnTo>
                  <a:lnTo>
                    <a:pt x="122" y="507"/>
                  </a:lnTo>
                  <a:lnTo>
                    <a:pt x="145" y="521"/>
                  </a:lnTo>
                  <a:lnTo>
                    <a:pt x="170" y="534"/>
                  </a:lnTo>
                  <a:lnTo>
                    <a:pt x="194" y="542"/>
                  </a:lnTo>
                  <a:lnTo>
                    <a:pt x="221" y="548"/>
                  </a:lnTo>
                  <a:lnTo>
                    <a:pt x="248" y="552"/>
                  </a:lnTo>
                  <a:lnTo>
                    <a:pt x="277" y="554"/>
                  </a:lnTo>
                  <a:lnTo>
                    <a:pt x="304" y="552"/>
                  </a:lnTo>
                  <a:lnTo>
                    <a:pt x="317" y="549"/>
                  </a:lnTo>
                  <a:lnTo>
                    <a:pt x="331" y="548"/>
                  </a:lnTo>
                  <a:lnTo>
                    <a:pt x="343" y="545"/>
                  </a:lnTo>
                  <a:lnTo>
                    <a:pt x="356" y="542"/>
                  </a:lnTo>
                  <a:lnTo>
                    <a:pt x="383" y="534"/>
                  </a:lnTo>
                  <a:lnTo>
                    <a:pt x="394" y="527"/>
                  </a:lnTo>
                  <a:lnTo>
                    <a:pt x="406" y="521"/>
                  </a:lnTo>
                  <a:lnTo>
                    <a:pt x="430" y="507"/>
                  </a:lnTo>
                  <a:lnTo>
                    <a:pt x="451" y="491"/>
                  </a:lnTo>
                  <a:lnTo>
                    <a:pt x="473" y="473"/>
                  </a:lnTo>
                  <a:lnTo>
                    <a:pt x="491" y="451"/>
                  </a:lnTo>
                  <a:lnTo>
                    <a:pt x="508" y="429"/>
                  </a:lnTo>
                  <a:lnTo>
                    <a:pt x="521" y="405"/>
                  </a:lnTo>
                  <a:lnTo>
                    <a:pt x="527" y="393"/>
                  </a:lnTo>
                  <a:lnTo>
                    <a:pt x="534" y="383"/>
                  </a:lnTo>
                  <a:lnTo>
                    <a:pt x="542" y="356"/>
                  </a:lnTo>
                  <a:lnTo>
                    <a:pt x="545" y="343"/>
                  </a:lnTo>
                  <a:lnTo>
                    <a:pt x="548" y="331"/>
                  </a:lnTo>
                  <a:lnTo>
                    <a:pt x="550" y="317"/>
                  </a:lnTo>
                  <a:lnTo>
                    <a:pt x="552" y="303"/>
                  </a:lnTo>
                  <a:lnTo>
                    <a:pt x="554" y="277"/>
                  </a:lnTo>
                  <a:lnTo>
                    <a:pt x="552" y="248"/>
                  </a:lnTo>
                  <a:lnTo>
                    <a:pt x="548" y="221"/>
                  </a:lnTo>
                  <a:lnTo>
                    <a:pt x="542" y="194"/>
                  </a:lnTo>
                  <a:lnTo>
                    <a:pt x="534" y="170"/>
                  </a:lnTo>
                  <a:lnTo>
                    <a:pt x="521" y="145"/>
                  </a:lnTo>
                  <a:lnTo>
                    <a:pt x="508" y="122"/>
                  </a:lnTo>
                  <a:lnTo>
                    <a:pt x="491" y="101"/>
                  </a:lnTo>
                  <a:lnTo>
                    <a:pt x="473" y="80"/>
                  </a:lnTo>
                  <a:lnTo>
                    <a:pt x="451" y="60"/>
                  </a:lnTo>
                  <a:lnTo>
                    <a:pt x="430" y="44"/>
                  </a:lnTo>
                  <a:lnTo>
                    <a:pt x="406" y="30"/>
                  </a:lnTo>
                  <a:lnTo>
                    <a:pt x="383" y="19"/>
                  </a:lnTo>
                  <a:lnTo>
                    <a:pt x="356" y="11"/>
                  </a:lnTo>
                  <a:lnTo>
                    <a:pt x="331" y="5"/>
                  </a:lnTo>
                  <a:lnTo>
                    <a:pt x="304" y="1"/>
                  </a:lnTo>
                  <a:lnTo>
                    <a:pt x="277" y="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 name="Rectangle 1938">
              <a:extLst>
                <a:ext uri="{FF2B5EF4-FFF2-40B4-BE49-F238E27FC236}">
                  <a16:creationId xmlns:a16="http://schemas.microsoft.com/office/drawing/2014/main" id="{DE4825EF-C20E-2B76-9A83-E9CCE5DB84B5}"/>
                </a:ext>
              </a:extLst>
            </p:cNvPr>
            <p:cNvSpPr>
              <a:spLocks noChangeArrowheads="1"/>
            </p:cNvSpPr>
            <p:nvPr/>
          </p:nvSpPr>
          <p:spPr bwMode="auto">
            <a:xfrm>
              <a:off x="3207" y="1512"/>
              <a:ext cx="11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a:solidFill>
                    <a:schemeClr val="tx1"/>
                  </a:solidFill>
                  <a:latin typeface="Verdana" panose="020B0604030504040204" pitchFamily="34" charset="0"/>
                </a:rPr>
                <a:t>3a</a:t>
              </a:r>
              <a:endParaRPr lang="en-US" altLang="en-US" sz="1800">
                <a:solidFill>
                  <a:schemeClr val="tx1"/>
                </a:solidFill>
              </a:endParaRPr>
            </a:p>
          </p:txBody>
        </p:sp>
        <p:sp>
          <p:nvSpPr>
            <p:cNvPr id="104" name="Rectangle 1942">
              <a:extLst>
                <a:ext uri="{FF2B5EF4-FFF2-40B4-BE49-F238E27FC236}">
                  <a16:creationId xmlns:a16="http://schemas.microsoft.com/office/drawing/2014/main" id="{EDF038CD-DF76-6AE1-835F-9C02D3ECA277}"/>
                </a:ext>
              </a:extLst>
            </p:cNvPr>
            <p:cNvSpPr>
              <a:spLocks noChangeArrowheads="1"/>
            </p:cNvSpPr>
            <p:nvPr/>
          </p:nvSpPr>
          <p:spPr bwMode="auto">
            <a:xfrm>
              <a:off x="3417" y="1503"/>
              <a:ext cx="1821"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Backup server instructs storage node to </a:t>
              </a:r>
              <a:endParaRPr lang="en-US" altLang="en-US" sz="1800" dirty="0">
                <a:solidFill>
                  <a:schemeClr val="tx1"/>
                </a:solidFill>
              </a:endParaRPr>
            </a:p>
          </p:txBody>
        </p:sp>
        <p:sp>
          <p:nvSpPr>
            <p:cNvPr id="105" name="Rectangle 1943">
              <a:extLst>
                <a:ext uri="{FF2B5EF4-FFF2-40B4-BE49-F238E27FC236}">
                  <a16:creationId xmlns:a16="http://schemas.microsoft.com/office/drawing/2014/main" id="{57570B4C-A94F-353A-00A7-3FECED3D78B1}"/>
                </a:ext>
              </a:extLst>
            </p:cNvPr>
            <p:cNvSpPr>
              <a:spLocks noChangeArrowheads="1"/>
            </p:cNvSpPr>
            <p:nvPr/>
          </p:nvSpPr>
          <p:spPr bwMode="auto">
            <a:xfrm>
              <a:off x="3417" y="1615"/>
              <a:ext cx="1618"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load backup media in backup device</a:t>
              </a:r>
              <a:endParaRPr lang="en-US" altLang="en-US" sz="1800" dirty="0">
                <a:solidFill>
                  <a:schemeClr val="tx1"/>
                </a:solidFill>
              </a:endParaRPr>
            </a:p>
          </p:txBody>
        </p:sp>
      </p:grpSp>
      <p:grpSp>
        <p:nvGrpSpPr>
          <p:cNvPr id="106" name="Group 1980">
            <a:extLst>
              <a:ext uri="{FF2B5EF4-FFF2-40B4-BE49-F238E27FC236}">
                <a16:creationId xmlns:a16="http://schemas.microsoft.com/office/drawing/2014/main" id="{C1125A21-5AEE-1688-D1E8-92B6AE3CF9C9}"/>
              </a:ext>
            </a:extLst>
          </p:cNvPr>
          <p:cNvGrpSpPr>
            <a:grpSpLocks/>
          </p:cNvGrpSpPr>
          <p:nvPr/>
        </p:nvGrpSpPr>
        <p:grpSpPr bwMode="auto">
          <a:xfrm>
            <a:off x="5642971" y="2135403"/>
            <a:ext cx="2884487" cy="293688"/>
            <a:chOff x="3169" y="824"/>
            <a:chExt cx="1817" cy="185"/>
          </a:xfrm>
        </p:grpSpPr>
        <p:grpSp>
          <p:nvGrpSpPr>
            <p:cNvPr id="107" name="Group 1979">
              <a:extLst>
                <a:ext uri="{FF2B5EF4-FFF2-40B4-BE49-F238E27FC236}">
                  <a16:creationId xmlns:a16="http://schemas.microsoft.com/office/drawing/2014/main" id="{5A234212-FE7A-68C5-660E-9F73259271F8}"/>
                </a:ext>
              </a:extLst>
            </p:cNvPr>
            <p:cNvGrpSpPr>
              <a:grpSpLocks/>
            </p:cNvGrpSpPr>
            <p:nvPr/>
          </p:nvGrpSpPr>
          <p:grpSpPr bwMode="auto">
            <a:xfrm>
              <a:off x="3169" y="824"/>
              <a:ext cx="1817" cy="185"/>
              <a:chOff x="3169" y="824"/>
              <a:chExt cx="1817" cy="185"/>
            </a:xfrm>
          </p:grpSpPr>
          <p:sp>
            <p:nvSpPr>
              <p:cNvPr id="109" name="Rectangle 1939">
                <a:extLst>
                  <a:ext uri="{FF2B5EF4-FFF2-40B4-BE49-F238E27FC236}">
                    <a16:creationId xmlns:a16="http://schemas.microsoft.com/office/drawing/2014/main" id="{B6FB8873-F317-A136-D75B-635D231BE879}"/>
                  </a:ext>
                </a:extLst>
              </p:cNvPr>
              <p:cNvSpPr>
                <a:spLocks noChangeArrowheads="1"/>
              </p:cNvSpPr>
              <p:nvPr/>
            </p:nvSpPr>
            <p:spPr bwMode="auto">
              <a:xfrm>
                <a:off x="3419" y="863"/>
                <a:ext cx="156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Start of scheduled  backup process</a:t>
                </a:r>
                <a:endParaRPr lang="en-US" altLang="en-US" sz="1800" dirty="0">
                  <a:solidFill>
                    <a:schemeClr val="tx1"/>
                  </a:solidFill>
                </a:endParaRPr>
              </a:p>
            </p:txBody>
          </p:sp>
          <p:sp>
            <p:nvSpPr>
              <p:cNvPr id="110" name="Freeform 1952">
                <a:extLst>
                  <a:ext uri="{FF2B5EF4-FFF2-40B4-BE49-F238E27FC236}">
                    <a16:creationId xmlns:a16="http://schemas.microsoft.com/office/drawing/2014/main" id="{A7EB7DCA-FC23-B08B-768A-7F331B2B0B52}"/>
                  </a:ext>
                </a:extLst>
              </p:cNvPr>
              <p:cNvSpPr>
                <a:spLocks/>
              </p:cNvSpPr>
              <p:nvPr/>
            </p:nvSpPr>
            <p:spPr bwMode="auto">
              <a:xfrm>
                <a:off x="3169" y="824"/>
                <a:ext cx="185" cy="185"/>
              </a:xfrm>
              <a:custGeom>
                <a:avLst/>
                <a:gdLst>
                  <a:gd name="T0" fmla="*/ 491 w 554"/>
                  <a:gd name="T1" fmla="*/ 451 h 554"/>
                  <a:gd name="T2" fmla="*/ 521 w 554"/>
                  <a:gd name="T3" fmla="*/ 406 h 554"/>
                  <a:gd name="T4" fmla="*/ 534 w 554"/>
                  <a:gd name="T5" fmla="*/ 383 h 554"/>
                  <a:gd name="T6" fmla="*/ 545 w 554"/>
                  <a:gd name="T7" fmla="*/ 343 h 554"/>
                  <a:gd name="T8" fmla="*/ 550 w 554"/>
                  <a:gd name="T9" fmla="*/ 317 h 554"/>
                  <a:gd name="T10" fmla="*/ 554 w 554"/>
                  <a:gd name="T11" fmla="*/ 277 h 554"/>
                  <a:gd name="T12" fmla="*/ 548 w 554"/>
                  <a:gd name="T13" fmla="*/ 221 h 554"/>
                  <a:gd name="T14" fmla="*/ 534 w 554"/>
                  <a:gd name="T15" fmla="*/ 170 h 554"/>
                  <a:gd name="T16" fmla="*/ 508 w 554"/>
                  <a:gd name="T17" fmla="*/ 122 h 554"/>
                  <a:gd name="T18" fmla="*/ 473 w 554"/>
                  <a:gd name="T19" fmla="*/ 80 h 554"/>
                  <a:gd name="T20" fmla="*/ 430 w 554"/>
                  <a:gd name="T21" fmla="*/ 44 h 554"/>
                  <a:gd name="T22" fmla="*/ 383 w 554"/>
                  <a:gd name="T23" fmla="*/ 19 h 554"/>
                  <a:gd name="T24" fmla="*/ 331 w 554"/>
                  <a:gd name="T25" fmla="*/ 5 h 554"/>
                  <a:gd name="T26" fmla="*/ 277 w 554"/>
                  <a:gd name="T27" fmla="*/ 0 h 554"/>
                  <a:gd name="T28" fmla="*/ 221 w 554"/>
                  <a:gd name="T29" fmla="*/ 5 h 554"/>
                  <a:gd name="T30" fmla="*/ 170 w 554"/>
                  <a:gd name="T31" fmla="*/ 19 h 554"/>
                  <a:gd name="T32" fmla="*/ 122 w 554"/>
                  <a:gd name="T33" fmla="*/ 44 h 554"/>
                  <a:gd name="T34" fmla="*/ 80 w 554"/>
                  <a:gd name="T35" fmla="*/ 80 h 554"/>
                  <a:gd name="T36" fmla="*/ 44 w 554"/>
                  <a:gd name="T37" fmla="*/ 122 h 554"/>
                  <a:gd name="T38" fmla="*/ 19 w 554"/>
                  <a:gd name="T39" fmla="*/ 170 h 554"/>
                  <a:gd name="T40" fmla="*/ 5 w 554"/>
                  <a:gd name="T41" fmla="*/ 221 h 554"/>
                  <a:gd name="T42" fmla="*/ 0 w 554"/>
                  <a:gd name="T43" fmla="*/ 277 h 554"/>
                  <a:gd name="T44" fmla="*/ 5 w 554"/>
                  <a:gd name="T45" fmla="*/ 331 h 554"/>
                  <a:gd name="T46" fmla="*/ 19 w 554"/>
                  <a:gd name="T47" fmla="*/ 383 h 554"/>
                  <a:gd name="T48" fmla="*/ 44 w 554"/>
                  <a:gd name="T49" fmla="*/ 430 h 554"/>
                  <a:gd name="T50" fmla="*/ 80 w 554"/>
                  <a:gd name="T51" fmla="*/ 473 h 554"/>
                  <a:gd name="T52" fmla="*/ 122 w 554"/>
                  <a:gd name="T53" fmla="*/ 508 h 554"/>
                  <a:gd name="T54" fmla="*/ 170 w 554"/>
                  <a:gd name="T55" fmla="*/ 534 h 554"/>
                  <a:gd name="T56" fmla="*/ 221 w 554"/>
                  <a:gd name="T57" fmla="*/ 548 h 554"/>
                  <a:gd name="T58" fmla="*/ 277 w 554"/>
                  <a:gd name="T59" fmla="*/ 554 h 554"/>
                  <a:gd name="T60" fmla="*/ 317 w 554"/>
                  <a:gd name="T61" fmla="*/ 550 h 554"/>
                  <a:gd name="T62" fmla="*/ 343 w 554"/>
                  <a:gd name="T63" fmla="*/ 545 h 554"/>
                  <a:gd name="T64" fmla="*/ 383 w 554"/>
                  <a:gd name="T65" fmla="*/ 534 h 554"/>
                  <a:gd name="T66" fmla="*/ 406 w 554"/>
                  <a:gd name="T67" fmla="*/ 521 h 554"/>
                  <a:gd name="T68" fmla="*/ 451 w 554"/>
                  <a:gd name="T69" fmla="*/ 491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473" y="473"/>
                    </a:moveTo>
                    <a:lnTo>
                      <a:pt x="491" y="451"/>
                    </a:lnTo>
                    <a:lnTo>
                      <a:pt x="508" y="430"/>
                    </a:lnTo>
                    <a:lnTo>
                      <a:pt x="521" y="406"/>
                    </a:lnTo>
                    <a:lnTo>
                      <a:pt x="527" y="394"/>
                    </a:lnTo>
                    <a:lnTo>
                      <a:pt x="534" y="383"/>
                    </a:lnTo>
                    <a:lnTo>
                      <a:pt x="542" y="356"/>
                    </a:lnTo>
                    <a:lnTo>
                      <a:pt x="545" y="343"/>
                    </a:lnTo>
                    <a:lnTo>
                      <a:pt x="548" y="331"/>
                    </a:lnTo>
                    <a:lnTo>
                      <a:pt x="550" y="317"/>
                    </a:lnTo>
                    <a:lnTo>
                      <a:pt x="552" y="304"/>
                    </a:lnTo>
                    <a:lnTo>
                      <a:pt x="554" y="277"/>
                    </a:lnTo>
                    <a:lnTo>
                      <a:pt x="552" y="248"/>
                    </a:lnTo>
                    <a:lnTo>
                      <a:pt x="548" y="221"/>
                    </a:lnTo>
                    <a:lnTo>
                      <a:pt x="542" y="194"/>
                    </a:lnTo>
                    <a:lnTo>
                      <a:pt x="534" y="170"/>
                    </a:lnTo>
                    <a:lnTo>
                      <a:pt x="521" y="145"/>
                    </a:lnTo>
                    <a:lnTo>
                      <a:pt x="508" y="122"/>
                    </a:lnTo>
                    <a:lnTo>
                      <a:pt x="491" y="101"/>
                    </a:lnTo>
                    <a:lnTo>
                      <a:pt x="473" y="80"/>
                    </a:lnTo>
                    <a:lnTo>
                      <a:pt x="451" y="60"/>
                    </a:lnTo>
                    <a:lnTo>
                      <a:pt x="430" y="44"/>
                    </a:lnTo>
                    <a:lnTo>
                      <a:pt x="406" y="30"/>
                    </a:lnTo>
                    <a:lnTo>
                      <a:pt x="383" y="19"/>
                    </a:lnTo>
                    <a:lnTo>
                      <a:pt x="356" y="11"/>
                    </a:lnTo>
                    <a:lnTo>
                      <a:pt x="331" y="5"/>
                    </a:lnTo>
                    <a:lnTo>
                      <a:pt x="304" y="1"/>
                    </a:lnTo>
                    <a:lnTo>
                      <a:pt x="277" y="0"/>
                    </a:lnTo>
                    <a:lnTo>
                      <a:pt x="248" y="1"/>
                    </a:lnTo>
                    <a:lnTo>
                      <a:pt x="221" y="5"/>
                    </a:lnTo>
                    <a:lnTo>
                      <a:pt x="194" y="11"/>
                    </a:lnTo>
                    <a:lnTo>
                      <a:pt x="170" y="19"/>
                    </a:lnTo>
                    <a:lnTo>
                      <a:pt x="145" y="30"/>
                    </a:lnTo>
                    <a:lnTo>
                      <a:pt x="122" y="44"/>
                    </a:lnTo>
                    <a:lnTo>
                      <a:pt x="101" y="60"/>
                    </a:lnTo>
                    <a:lnTo>
                      <a:pt x="80" y="80"/>
                    </a:lnTo>
                    <a:lnTo>
                      <a:pt x="60" y="101"/>
                    </a:lnTo>
                    <a:lnTo>
                      <a:pt x="44" y="122"/>
                    </a:lnTo>
                    <a:lnTo>
                      <a:pt x="30" y="145"/>
                    </a:lnTo>
                    <a:lnTo>
                      <a:pt x="19" y="170"/>
                    </a:lnTo>
                    <a:lnTo>
                      <a:pt x="11" y="194"/>
                    </a:lnTo>
                    <a:lnTo>
                      <a:pt x="5" y="221"/>
                    </a:lnTo>
                    <a:lnTo>
                      <a:pt x="1" y="248"/>
                    </a:lnTo>
                    <a:lnTo>
                      <a:pt x="0" y="277"/>
                    </a:lnTo>
                    <a:lnTo>
                      <a:pt x="1" y="304"/>
                    </a:lnTo>
                    <a:lnTo>
                      <a:pt x="5" y="331"/>
                    </a:lnTo>
                    <a:lnTo>
                      <a:pt x="11" y="356"/>
                    </a:lnTo>
                    <a:lnTo>
                      <a:pt x="19" y="383"/>
                    </a:lnTo>
                    <a:lnTo>
                      <a:pt x="30" y="406"/>
                    </a:lnTo>
                    <a:lnTo>
                      <a:pt x="44" y="430"/>
                    </a:lnTo>
                    <a:lnTo>
                      <a:pt x="60" y="451"/>
                    </a:lnTo>
                    <a:lnTo>
                      <a:pt x="80" y="473"/>
                    </a:lnTo>
                    <a:lnTo>
                      <a:pt x="101" y="491"/>
                    </a:lnTo>
                    <a:lnTo>
                      <a:pt x="122" y="508"/>
                    </a:lnTo>
                    <a:lnTo>
                      <a:pt x="145" y="521"/>
                    </a:lnTo>
                    <a:lnTo>
                      <a:pt x="170" y="534"/>
                    </a:lnTo>
                    <a:lnTo>
                      <a:pt x="194" y="542"/>
                    </a:lnTo>
                    <a:lnTo>
                      <a:pt x="221" y="548"/>
                    </a:lnTo>
                    <a:lnTo>
                      <a:pt x="248" y="552"/>
                    </a:lnTo>
                    <a:lnTo>
                      <a:pt x="277" y="554"/>
                    </a:lnTo>
                    <a:lnTo>
                      <a:pt x="304" y="552"/>
                    </a:lnTo>
                    <a:lnTo>
                      <a:pt x="317" y="550"/>
                    </a:lnTo>
                    <a:lnTo>
                      <a:pt x="331" y="548"/>
                    </a:lnTo>
                    <a:lnTo>
                      <a:pt x="343" y="545"/>
                    </a:lnTo>
                    <a:lnTo>
                      <a:pt x="356" y="542"/>
                    </a:lnTo>
                    <a:lnTo>
                      <a:pt x="383" y="534"/>
                    </a:lnTo>
                    <a:lnTo>
                      <a:pt x="394" y="527"/>
                    </a:lnTo>
                    <a:lnTo>
                      <a:pt x="406" y="521"/>
                    </a:lnTo>
                    <a:lnTo>
                      <a:pt x="430" y="508"/>
                    </a:lnTo>
                    <a:lnTo>
                      <a:pt x="451" y="491"/>
                    </a:lnTo>
                    <a:lnTo>
                      <a:pt x="473" y="473"/>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08" name="Rectangle 1953">
              <a:extLst>
                <a:ext uri="{FF2B5EF4-FFF2-40B4-BE49-F238E27FC236}">
                  <a16:creationId xmlns:a16="http://schemas.microsoft.com/office/drawing/2014/main" id="{9A93D6A8-C19B-7D2B-2DD4-769392DF6964}"/>
                </a:ext>
              </a:extLst>
            </p:cNvPr>
            <p:cNvSpPr>
              <a:spLocks noChangeArrowheads="1"/>
            </p:cNvSpPr>
            <p:nvPr/>
          </p:nvSpPr>
          <p:spPr bwMode="auto">
            <a:xfrm>
              <a:off x="3234" y="864"/>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a:solidFill>
                    <a:schemeClr val="tx1"/>
                  </a:solidFill>
                  <a:latin typeface="Verdana" panose="020B0604030504040204" pitchFamily="34" charset="0"/>
                </a:rPr>
                <a:t>1</a:t>
              </a:r>
              <a:endParaRPr lang="en-US" altLang="en-US" sz="1800">
                <a:solidFill>
                  <a:schemeClr val="tx1"/>
                </a:solidFill>
              </a:endParaRPr>
            </a:p>
          </p:txBody>
        </p:sp>
      </p:grpSp>
      <p:grpSp>
        <p:nvGrpSpPr>
          <p:cNvPr id="111" name="Group 1981">
            <a:extLst>
              <a:ext uri="{FF2B5EF4-FFF2-40B4-BE49-F238E27FC236}">
                <a16:creationId xmlns:a16="http://schemas.microsoft.com/office/drawing/2014/main" id="{51F5DEC5-0E4C-B605-35AA-3AC6FCC28A0A}"/>
              </a:ext>
            </a:extLst>
          </p:cNvPr>
          <p:cNvGrpSpPr>
            <a:grpSpLocks/>
          </p:cNvGrpSpPr>
          <p:nvPr/>
        </p:nvGrpSpPr>
        <p:grpSpPr bwMode="auto">
          <a:xfrm>
            <a:off x="5642971" y="2643403"/>
            <a:ext cx="3235325" cy="379413"/>
            <a:chOff x="3169" y="1144"/>
            <a:chExt cx="2038" cy="239"/>
          </a:xfrm>
        </p:grpSpPr>
        <p:sp>
          <p:nvSpPr>
            <p:cNvPr id="112" name="Rectangle 1940">
              <a:extLst>
                <a:ext uri="{FF2B5EF4-FFF2-40B4-BE49-F238E27FC236}">
                  <a16:creationId xmlns:a16="http://schemas.microsoft.com/office/drawing/2014/main" id="{4C8001C5-BDC5-5532-FDFF-4481E12848C8}"/>
                </a:ext>
              </a:extLst>
            </p:cNvPr>
            <p:cNvSpPr>
              <a:spLocks noChangeArrowheads="1"/>
            </p:cNvSpPr>
            <p:nvPr/>
          </p:nvSpPr>
          <p:spPr bwMode="auto">
            <a:xfrm>
              <a:off x="3417" y="1175"/>
              <a:ext cx="179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Backup server retrieves backup related </a:t>
              </a:r>
              <a:endParaRPr lang="en-US" altLang="en-US" sz="1800" dirty="0">
                <a:solidFill>
                  <a:schemeClr val="tx1"/>
                </a:solidFill>
              </a:endParaRPr>
            </a:p>
          </p:txBody>
        </p:sp>
        <p:sp>
          <p:nvSpPr>
            <p:cNvPr id="113" name="Rectangle 1941">
              <a:extLst>
                <a:ext uri="{FF2B5EF4-FFF2-40B4-BE49-F238E27FC236}">
                  <a16:creationId xmlns:a16="http://schemas.microsoft.com/office/drawing/2014/main" id="{13483336-3FA1-6280-1906-BD7463646134}"/>
                </a:ext>
              </a:extLst>
            </p:cNvPr>
            <p:cNvSpPr>
              <a:spLocks noChangeArrowheads="1"/>
            </p:cNvSpPr>
            <p:nvPr/>
          </p:nvSpPr>
          <p:spPr bwMode="auto">
            <a:xfrm>
              <a:off x="3417" y="1287"/>
              <a:ext cx="1471"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information from backup catalog</a:t>
              </a:r>
              <a:endParaRPr lang="en-US" altLang="en-US" sz="1800" dirty="0">
                <a:solidFill>
                  <a:schemeClr val="tx1"/>
                </a:solidFill>
              </a:endParaRPr>
            </a:p>
          </p:txBody>
        </p:sp>
        <p:sp>
          <p:nvSpPr>
            <p:cNvPr id="114" name="Freeform 1954">
              <a:extLst>
                <a:ext uri="{FF2B5EF4-FFF2-40B4-BE49-F238E27FC236}">
                  <a16:creationId xmlns:a16="http://schemas.microsoft.com/office/drawing/2014/main" id="{22BAE1F8-2C88-92AE-4FC3-80287D4C32D5}"/>
                </a:ext>
              </a:extLst>
            </p:cNvPr>
            <p:cNvSpPr>
              <a:spLocks/>
            </p:cNvSpPr>
            <p:nvPr/>
          </p:nvSpPr>
          <p:spPr bwMode="auto">
            <a:xfrm>
              <a:off x="3169" y="1144"/>
              <a:ext cx="185" cy="185"/>
            </a:xfrm>
            <a:custGeom>
              <a:avLst/>
              <a:gdLst>
                <a:gd name="T0" fmla="*/ 60 w 554"/>
                <a:gd name="T1" fmla="*/ 101 h 554"/>
                <a:gd name="T2" fmla="*/ 30 w 554"/>
                <a:gd name="T3" fmla="*/ 145 h 554"/>
                <a:gd name="T4" fmla="*/ 11 w 554"/>
                <a:gd name="T5" fmla="*/ 194 h 554"/>
                <a:gd name="T6" fmla="*/ 1 w 554"/>
                <a:gd name="T7" fmla="*/ 248 h 554"/>
                <a:gd name="T8" fmla="*/ 1 w 554"/>
                <a:gd name="T9" fmla="*/ 304 h 554"/>
                <a:gd name="T10" fmla="*/ 11 w 554"/>
                <a:gd name="T11" fmla="*/ 356 h 554"/>
                <a:gd name="T12" fmla="*/ 30 w 554"/>
                <a:gd name="T13" fmla="*/ 405 h 554"/>
                <a:gd name="T14" fmla="*/ 60 w 554"/>
                <a:gd name="T15" fmla="*/ 451 h 554"/>
                <a:gd name="T16" fmla="*/ 101 w 554"/>
                <a:gd name="T17" fmla="*/ 491 h 554"/>
                <a:gd name="T18" fmla="*/ 145 w 554"/>
                <a:gd name="T19" fmla="*/ 521 h 554"/>
                <a:gd name="T20" fmla="*/ 194 w 554"/>
                <a:gd name="T21" fmla="*/ 542 h 554"/>
                <a:gd name="T22" fmla="*/ 248 w 554"/>
                <a:gd name="T23" fmla="*/ 552 h 554"/>
                <a:gd name="T24" fmla="*/ 304 w 554"/>
                <a:gd name="T25" fmla="*/ 552 h 554"/>
                <a:gd name="T26" fmla="*/ 331 w 554"/>
                <a:gd name="T27" fmla="*/ 548 h 554"/>
                <a:gd name="T28" fmla="*/ 356 w 554"/>
                <a:gd name="T29" fmla="*/ 542 h 554"/>
                <a:gd name="T30" fmla="*/ 394 w 554"/>
                <a:gd name="T31" fmla="*/ 527 h 554"/>
                <a:gd name="T32" fmla="*/ 430 w 554"/>
                <a:gd name="T33" fmla="*/ 507 h 554"/>
                <a:gd name="T34" fmla="*/ 473 w 554"/>
                <a:gd name="T35" fmla="*/ 473 h 554"/>
                <a:gd name="T36" fmla="*/ 508 w 554"/>
                <a:gd name="T37" fmla="*/ 429 h 554"/>
                <a:gd name="T38" fmla="*/ 527 w 554"/>
                <a:gd name="T39" fmla="*/ 393 h 554"/>
                <a:gd name="T40" fmla="*/ 542 w 554"/>
                <a:gd name="T41" fmla="*/ 356 h 554"/>
                <a:gd name="T42" fmla="*/ 548 w 554"/>
                <a:gd name="T43" fmla="*/ 331 h 554"/>
                <a:gd name="T44" fmla="*/ 552 w 554"/>
                <a:gd name="T45" fmla="*/ 304 h 554"/>
                <a:gd name="T46" fmla="*/ 552 w 554"/>
                <a:gd name="T47" fmla="*/ 248 h 554"/>
                <a:gd name="T48" fmla="*/ 542 w 554"/>
                <a:gd name="T49" fmla="*/ 194 h 554"/>
                <a:gd name="T50" fmla="*/ 521 w 554"/>
                <a:gd name="T51" fmla="*/ 145 h 554"/>
                <a:gd name="T52" fmla="*/ 491 w 554"/>
                <a:gd name="T53" fmla="*/ 101 h 554"/>
                <a:gd name="T54" fmla="*/ 451 w 554"/>
                <a:gd name="T55" fmla="*/ 60 h 554"/>
                <a:gd name="T56" fmla="*/ 406 w 554"/>
                <a:gd name="T57" fmla="*/ 30 h 554"/>
                <a:gd name="T58" fmla="*/ 356 w 554"/>
                <a:gd name="T59" fmla="*/ 11 h 554"/>
                <a:gd name="T60" fmla="*/ 304 w 554"/>
                <a:gd name="T61" fmla="*/ 1 h 554"/>
                <a:gd name="T62" fmla="*/ 248 w 554"/>
                <a:gd name="T63" fmla="*/ 1 h 554"/>
                <a:gd name="T64" fmla="*/ 194 w 554"/>
                <a:gd name="T65" fmla="*/ 11 h 554"/>
                <a:gd name="T66" fmla="*/ 145 w 554"/>
                <a:gd name="T67" fmla="*/ 30 h 554"/>
                <a:gd name="T68" fmla="*/ 101 w 554"/>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80" y="80"/>
                  </a:moveTo>
                  <a:lnTo>
                    <a:pt x="60" y="101"/>
                  </a:lnTo>
                  <a:lnTo>
                    <a:pt x="44" y="122"/>
                  </a:lnTo>
                  <a:lnTo>
                    <a:pt x="30" y="145"/>
                  </a:lnTo>
                  <a:lnTo>
                    <a:pt x="19" y="170"/>
                  </a:lnTo>
                  <a:lnTo>
                    <a:pt x="11" y="194"/>
                  </a:lnTo>
                  <a:lnTo>
                    <a:pt x="5" y="221"/>
                  </a:lnTo>
                  <a:lnTo>
                    <a:pt x="1" y="248"/>
                  </a:lnTo>
                  <a:lnTo>
                    <a:pt x="0" y="277"/>
                  </a:lnTo>
                  <a:lnTo>
                    <a:pt x="1" y="304"/>
                  </a:lnTo>
                  <a:lnTo>
                    <a:pt x="5" y="331"/>
                  </a:lnTo>
                  <a:lnTo>
                    <a:pt x="11" y="356"/>
                  </a:lnTo>
                  <a:lnTo>
                    <a:pt x="19" y="383"/>
                  </a:lnTo>
                  <a:lnTo>
                    <a:pt x="30" y="405"/>
                  </a:lnTo>
                  <a:lnTo>
                    <a:pt x="44" y="429"/>
                  </a:lnTo>
                  <a:lnTo>
                    <a:pt x="60" y="451"/>
                  </a:lnTo>
                  <a:lnTo>
                    <a:pt x="80" y="473"/>
                  </a:lnTo>
                  <a:lnTo>
                    <a:pt x="101" y="491"/>
                  </a:lnTo>
                  <a:lnTo>
                    <a:pt x="122" y="507"/>
                  </a:lnTo>
                  <a:lnTo>
                    <a:pt x="145" y="521"/>
                  </a:lnTo>
                  <a:lnTo>
                    <a:pt x="170" y="534"/>
                  </a:lnTo>
                  <a:lnTo>
                    <a:pt x="194" y="542"/>
                  </a:lnTo>
                  <a:lnTo>
                    <a:pt x="221" y="548"/>
                  </a:lnTo>
                  <a:lnTo>
                    <a:pt x="248" y="552"/>
                  </a:lnTo>
                  <a:lnTo>
                    <a:pt x="277" y="554"/>
                  </a:lnTo>
                  <a:lnTo>
                    <a:pt x="304" y="552"/>
                  </a:lnTo>
                  <a:lnTo>
                    <a:pt x="317" y="549"/>
                  </a:lnTo>
                  <a:lnTo>
                    <a:pt x="331" y="548"/>
                  </a:lnTo>
                  <a:lnTo>
                    <a:pt x="343" y="545"/>
                  </a:lnTo>
                  <a:lnTo>
                    <a:pt x="356" y="542"/>
                  </a:lnTo>
                  <a:lnTo>
                    <a:pt x="383" y="534"/>
                  </a:lnTo>
                  <a:lnTo>
                    <a:pt x="394" y="527"/>
                  </a:lnTo>
                  <a:lnTo>
                    <a:pt x="406" y="521"/>
                  </a:lnTo>
                  <a:lnTo>
                    <a:pt x="430" y="507"/>
                  </a:lnTo>
                  <a:lnTo>
                    <a:pt x="451" y="491"/>
                  </a:lnTo>
                  <a:lnTo>
                    <a:pt x="473" y="473"/>
                  </a:lnTo>
                  <a:lnTo>
                    <a:pt x="491" y="451"/>
                  </a:lnTo>
                  <a:lnTo>
                    <a:pt x="508" y="429"/>
                  </a:lnTo>
                  <a:lnTo>
                    <a:pt x="521" y="405"/>
                  </a:lnTo>
                  <a:lnTo>
                    <a:pt x="527" y="393"/>
                  </a:lnTo>
                  <a:lnTo>
                    <a:pt x="534" y="383"/>
                  </a:lnTo>
                  <a:lnTo>
                    <a:pt x="542" y="356"/>
                  </a:lnTo>
                  <a:lnTo>
                    <a:pt x="545" y="343"/>
                  </a:lnTo>
                  <a:lnTo>
                    <a:pt x="548" y="331"/>
                  </a:lnTo>
                  <a:lnTo>
                    <a:pt x="550" y="317"/>
                  </a:lnTo>
                  <a:lnTo>
                    <a:pt x="552" y="304"/>
                  </a:lnTo>
                  <a:lnTo>
                    <a:pt x="554" y="277"/>
                  </a:lnTo>
                  <a:lnTo>
                    <a:pt x="552" y="248"/>
                  </a:lnTo>
                  <a:lnTo>
                    <a:pt x="548" y="221"/>
                  </a:lnTo>
                  <a:lnTo>
                    <a:pt x="542" y="194"/>
                  </a:lnTo>
                  <a:lnTo>
                    <a:pt x="534" y="170"/>
                  </a:lnTo>
                  <a:lnTo>
                    <a:pt x="521" y="145"/>
                  </a:lnTo>
                  <a:lnTo>
                    <a:pt x="508" y="122"/>
                  </a:lnTo>
                  <a:lnTo>
                    <a:pt x="491" y="101"/>
                  </a:lnTo>
                  <a:lnTo>
                    <a:pt x="473" y="80"/>
                  </a:lnTo>
                  <a:lnTo>
                    <a:pt x="451" y="60"/>
                  </a:lnTo>
                  <a:lnTo>
                    <a:pt x="430" y="44"/>
                  </a:lnTo>
                  <a:lnTo>
                    <a:pt x="406" y="30"/>
                  </a:lnTo>
                  <a:lnTo>
                    <a:pt x="383" y="19"/>
                  </a:lnTo>
                  <a:lnTo>
                    <a:pt x="356" y="11"/>
                  </a:lnTo>
                  <a:lnTo>
                    <a:pt x="331" y="5"/>
                  </a:lnTo>
                  <a:lnTo>
                    <a:pt x="304" y="1"/>
                  </a:lnTo>
                  <a:lnTo>
                    <a:pt x="277" y="0"/>
                  </a:lnTo>
                  <a:lnTo>
                    <a:pt x="248" y="1"/>
                  </a:lnTo>
                  <a:lnTo>
                    <a:pt x="221" y="5"/>
                  </a:lnTo>
                  <a:lnTo>
                    <a:pt x="194" y="11"/>
                  </a:lnTo>
                  <a:lnTo>
                    <a:pt x="170" y="19"/>
                  </a:lnTo>
                  <a:lnTo>
                    <a:pt x="145" y="30"/>
                  </a:lnTo>
                  <a:lnTo>
                    <a:pt x="122" y="44"/>
                  </a:lnTo>
                  <a:lnTo>
                    <a:pt x="101" y="60"/>
                  </a:lnTo>
                  <a:lnTo>
                    <a:pt x="80"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5" name="Rectangle 1955">
              <a:extLst>
                <a:ext uri="{FF2B5EF4-FFF2-40B4-BE49-F238E27FC236}">
                  <a16:creationId xmlns:a16="http://schemas.microsoft.com/office/drawing/2014/main" id="{3753D1CC-0795-8FED-A854-893190463DAA}"/>
                </a:ext>
              </a:extLst>
            </p:cNvPr>
            <p:cNvSpPr>
              <a:spLocks noChangeArrowheads="1"/>
            </p:cNvSpPr>
            <p:nvPr/>
          </p:nvSpPr>
          <p:spPr bwMode="auto">
            <a:xfrm>
              <a:off x="3234" y="1184"/>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a:solidFill>
                    <a:schemeClr val="tx1"/>
                  </a:solidFill>
                  <a:latin typeface="Verdana" panose="020B0604030504040204" pitchFamily="34" charset="0"/>
                </a:rPr>
                <a:t>2</a:t>
              </a:r>
              <a:endParaRPr lang="en-US" altLang="en-US" sz="1800">
                <a:solidFill>
                  <a:schemeClr val="tx1"/>
                </a:solidFill>
              </a:endParaRPr>
            </a:p>
          </p:txBody>
        </p:sp>
      </p:grpSp>
      <p:grpSp>
        <p:nvGrpSpPr>
          <p:cNvPr id="116" name="Group 1983">
            <a:extLst>
              <a:ext uri="{FF2B5EF4-FFF2-40B4-BE49-F238E27FC236}">
                <a16:creationId xmlns:a16="http://schemas.microsoft.com/office/drawing/2014/main" id="{BF5C4FC8-4B83-9310-B62B-2DA4B98BE2D2}"/>
              </a:ext>
            </a:extLst>
          </p:cNvPr>
          <p:cNvGrpSpPr>
            <a:grpSpLocks/>
          </p:cNvGrpSpPr>
          <p:nvPr/>
        </p:nvGrpSpPr>
        <p:grpSpPr bwMode="auto">
          <a:xfrm>
            <a:off x="5639796" y="3656228"/>
            <a:ext cx="3419475" cy="531813"/>
            <a:chOff x="3167" y="1824"/>
            <a:chExt cx="2154" cy="335"/>
          </a:xfrm>
        </p:grpSpPr>
        <p:sp>
          <p:nvSpPr>
            <p:cNvPr id="117" name="Rectangle 1944">
              <a:extLst>
                <a:ext uri="{FF2B5EF4-FFF2-40B4-BE49-F238E27FC236}">
                  <a16:creationId xmlns:a16="http://schemas.microsoft.com/office/drawing/2014/main" id="{4DA3B43F-7DB0-6426-D293-DDFF2B1BDBF5}"/>
                </a:ext>
              </a:extLst>
            </p:cNvPr>
            <p:cNvSpPr>
              <a:spLocks noChangeArrowheads="1"/>
            </p:cNvSpPr>
            <p:nvPr/>
          </p:nvSpPr>
          <p:spPr bwMode="auto">
            <a:xfrm>
              <a:off x="3417" y="1855"/>
              <a:ext cx="190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Backup server instructs backup  clients to </a:t>
              </a:r>
              <a:endParaRPr lang="en-US" altLang="en-US" sz="1800" dirty="0">
                <a:solidFill>
                  <a:schemeClr val="tx1"/>
                </a:solidFill>
              </a:endParaRPr>
            </a:p>
          </p:txBody>
        </p:sp>
        <p:sp>
          <p:nvSpPr>
            <p:cNvPr id="118" name="Rectangle 1945">
              <a:extLst>
                <a:ext uri="{FF2B5EF4-FFF2-40B4-BE49-F238E27FC236}">
                  <a16:creationId xmlns:a16="http://schemas.microsoft.com/office/drawing/2014/main" id="{A51F879B-A272-0A31-E856-085E58A409E4}"/>
                </a:ext>
              </a:extLst>
            </p:cNvPr>
            <p:cNvSpPr>
              <a:spLocks noChangeArrowheads="1"/>
            </p:cNvSpPr>
            <p:nvPr/>
          </p:nvSpPr>
          <p:spPr bwMode="auto">
            <a:xfrm>
              <a:off x="3417" y="1967"/>
              <a:ext cx="18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send its metadata to the backup server </a:t>
              </a:r>
            </a:p>
            <a:p>
              <a:pPr algn="l" eaLnBrk="1" hangingPunct="1">
                <a:spcBef>
                  <a:spcPct val="0"/>
                </a:spcBef>
                <a:buClrTx/>
                <a:buFontTx/>
                <a:buNone/>
              </a:pPr>
              <a:r>
                <a:rPr lang="en-US" altLang="en-US" sz="1000" b="1" dirty="0">
                  <a:solidFill>
                    <a:schemeClr val="tx1"/>
                  </a:solidFill>
                  <a:latin typeface="Verdana" panose="020B0604030504040204" pitchFamily="34" charset="0"/>
                </a:rPr>
                <a:t>and data to be backed up to storage node</a:t>
              </a:r>
              <a:endParaRPr lang="en-US" altLang="en-US" sz="1800" dirty="0">
                <a:solidFill>
                  <a:schemeClr val="tx1"/>
                </a:solidFill>
              </a:endParaRPr>
            </a:p>
          </p:txBody>
        </p:sp>
        <p:sp>
          <p:nvSpPr>
            <p:cNvPr id="119" name="Freeform 1956">
              <a:extLst>
                <a:ext uri="{FF2B5EF4-FFF2-40B4-BE49-F238E27FC236}">
                  <a16:creationId xmlns:a16="http://schemas.microsoft.com/office/drawing/2014/main" id="{9AF92EE2-BB22-3B0D-B14D-4E8DF64FC1FC}"/>
                </a:ext>
              </a:extLst>
            </p:cNvPr>
            <p:cNvSpPr>
              <a:spLocks/>
            </p:cNvSpPr>
            <p:nvPr/>
          </p:nvSpPr>
          <p:spPr bwMode="auto">
            <a:xfrm>
              <a:off x="3167" y="1824"/>
              <a:ext cx="184" cy="185"/>
            </a:xfrm>
            <a:custGeom>
              <a:avLst/>
              <a:gdLst>
                <a:gd name="T0" fmla="*/ 60 w 554"/>
                <a:gd name="T1" fmla="*/ 101 h 554"/>
                <a:gd name="T2" fmla="*/ 30 w 554"/>
                <a:gd name="T3" fmla="*/ 145 h 554"/>
                <a:gd name="T4" fmla="*/ 11 w 554"/>
                <a:gd name="T5" fmla="*/ 194 h 554"/>
                <a:gd name="T6" fmla="*/ 1 w 554"/>
                <a:gd name="T7" fmla="*/ 248 h 554"/>
                <a:gd name="T8" fmla="*/ 1 w 554"/>
                <a:gd name="T9" fmla="*/ 303 h 554"/>
                <a:gd name="T10" fmla="*/ 11 w 554"/>
                <a:gd name="T11" fmla="*/ 356 h 554"/>
                <a:gd name="T12" fmla="*/ 30 w 554"/>
                <a:gd name="T13" fmla="*/ 405 h 554"/>
                <a:gd name="T14" fmla="*/ 60 w 554"/>
                <a:gd name="T15" fmla="*/ 451 h 554"/>
                <a:gd name="T16" fmla="*/ 101 w 554"/>
                <a:gd name="T17" fmla="*/ 491 h 554"/>
                <a:gd name="T18" fmla="*/ 145 w 554"/>
                <a:gd name="T19" fmla="*/ 521 h 554"/>
                <a:gd name="T20" fmla="*/ 194 w 554"/>
                <a:gd name="T21" fmla="*/ 542 h 554"/>
                <a:gd name="T22" fmla="*/ 248 w 554"/>
                <a:gd name="T23" fmla="*/ 552 h 554"/>
                <a:gd name="T24" fmla="*/ 303 w 554"/>
                <a:gd name="T25" fmla="*/ 552 h 554"/>
                <a:gd name="T26" fmla="*/ 331 w 554"/>
                <a:gd name="T27" fmla="*/ 548 h 554"/>
                <a:gd name="T28" fmla="*/ 356 w 554"/>
                <a:gd name="T29" fmla="*/ 542 h 554"/>
                <a:gd name="T30" fmla="*/ 393 w 554"/>
                <a:gd name="T31" fmla="*/ 527 h 554"/>
                <a:gd name="T32" fmla="*/ 429 w 554"/>
                <a:gd name="T33" fmla="*/ 507 h 554"/>
                <a:gd name="T34" fmla="*/ 473 w 554"/>
                <a:gd name="T35" fmla="*/ 473 h 554"/>
                <a:gd name="T36" fmla="*/ 507 w 554"/>
                <a:gd name="T37" fmla="*/ 429 h 554"/>
                <a:gd name="T38" fmla="*/ 527 w 554"/>
                <a:gd name="T39" fmla="*/ 393 h 554"/>
                <a:gd name="T40" fmla="*/ 542 w 554"/>
                <a:gd name="T41" fmla="*/ 356 h 554"/>
                <a:gd name="T42" fmla="*/ 548 w 554"/>
                <a:gd name="T43" fmla="*/ 331 h 554"/>
                <a:gd name="T44" fmla="*/ 552 w 554"/>
                <a:gd name="T45" fmla="*/ 303 h 554"/>
                <a:gd name="T46" fmla="*/ 552 w 554"/>
                <a:gd name="T47" fmla="*/ 248 h 554"/>
                <a:gd name="T48" fmla="*/ 542 w 554"/>
                <a:gd name="T49" fmla="*/ 194 h 554"/>
                <a:gd name="T50" fmla="*/ 521 w 554"/>
                <a:gd name="T51" fmla="*/ 145 h 554"/>
                <a:gd name="T52" fmla="*/ 491 w 554"/>
                <a:gd name="T53" fmla="*/ 101 h 554"/>
                <a:gd name="T54" fmla="*/ 451 w 554"/>
                <a:gd name="T55" fmla="*/ 60 h 554"/>
                <a:gd name="T56" fmla="*/ 405 w 554"/>
                <a:gd name="T57" fmla="*/ 30 h 554"/>
                <a:gd name="T58" fmla="*/ 356 w 554"/>
                <a:gd name="T59" fmla="*/ 11 h 554"/>
                <a:gd name="T60" fmla="*/ 303 w 554"/>
                <a:gd name="T61" fmla="*/ 1 h 554"/>
                <a:gd name="T62" fmla="*/ 248 w 554"/>
                <a:gd name="T63" fmla="*/ 1 h 554"/>
                <a:gd name="T64" fmla="*/ 194 w 554"/>
                <a:gd name="T65" fmla="*/ 11 h 554"/>
                <a:gd name="T66" fmla="*/ 145 w 554"/>
                <a:gd name="T67" fmla="*/ 30 h 554"/>
                <a:gd name="T68" fmla="*/ 101 w 554"/>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80" y="80"/>
                  </a:moveTo>
                  <a:lnTo>
                    <a:pt x="60" y="101"/>
                  </a:lnTo>
                  <a:lnTo>
                    <a:pt x="44" y="122"/>
                  </a:lnTo>
                  <a:lnTo>
                    <a:pt x="30" y="145"/>
                  </a:lnTo>
                  <a:lnTo>
                    <a:pt x="19" y="170"/>
                  </a:lnTo>
                  <a:lnTo>
                    <a:pt x="11" y="194"/>
                  </a:lnTo>
                  <a:lnTo>
                    <a:pt x="5" y="221"/>
                  </a:lnTo>
                  <a:lnTo>
                    <a:pt x="1" y="248"/>
                  </a:lnTo>
                  <a:lnTo>
                    <a:pt x="0" y="277"/>
                  </a:lnTo>
                  <a:lnTo>
                    <a:pt x="1" y="303"/>
                  </a:lnTo>
                  <a:lnTo>
                    <a:pt x="5" y="331"/>
                  </a:lnTo>
                  <a:lnTo>
                    <a:pt x="11" y="356"/>
                  </a:lnTo>
                  <a:lnTo>
                    <a:pt x="19" y="383"/>
                  </a:lnTo>
                  <a:lnTo>
                    <a:pt x="30" y="405"/>
                  </a:lnTo>
                  <a:lnTo>
                    <a:pt x="44" y="429"/>
                  </a:lnTo>
                  <a:lnTo>
                    <a:pt x="60" y="451"/>
                  </a:lnTo>
                  <a:lnTo>
                    <a:pt x="80" y="473"/>
                  </a:lnTo>
                  <a:lnTo>
                    <a:pt x="101" y="491"/>
                  </a:lnTo>
                  <a:lnTo>
                    <a:pt x="122" y="507"/>
                  </a:lnTo>
                  <a:lnTo>
                    <a:pt x="145" y="521"/>
                  </a:lnTo>
                  <a:lnTo>
                    <a:pt x="170" y="534"/>
                  </a:lnTo>
                  <a:lnTo>
                    <a:pt x="194" y="542"/>
                  </a:lnTo>
                  <a:lnTo>
                    <a:pt x="221" y="548"/>
                  </a:lnTo>
                  <a:lnTo>
                    <a:pt x="248" y="552"/>
                  </a:lnTo>
                  <a:lnTo>
                    <a:pt x="277" y="554"/>
                  </a:lnTo>
                  <a:lnTo>
                    <a:pt x="303" y="552"/>
                  </a:lnTo>
                  <a:lnTo>
                    <a:pt x="317" y="549"/>
                  </a:lnTo>
                  <a:lnTo>
                    <a:pt x="331" y="548"/>
                  </a:lnTo>
                  <a:lnTo>
                    <a:pt x="343" y="545"/>
                  </a:lnTo>
                  <a:lnTo>
                    <a:pt x="356" y="542"/>
                  </a:lnTo>
                  <a:lnTo>
                    <a:pt x="383" y="534"/>
                  </a:lnTo>
                  <a:lnTo>
                    <a:pt x="393" y="527"/>
                  </a:lnTo>
                  <a:lnTo>
                    <a:pt x="405" y="521"/>
                  </a:lnTo>
                  <a:lnTo>
                    <a:pt x="429" y="507"/>
                  </a:lnTo>
                  <a:lnTo>
                    <a:pt x="451" y="491"/>
                  </a:lnTo>
                  <a:lnTo>
                    <a:pt x="473" y="473"/>
                  </a:lnTo>
                  <a:lnTo>
                    <a:pt x="491" y="451"/>
                  </a:lnTo>
                  <a:lnTo>
                    <a:pt x="507" y="429"/>
                  </a:lnTo>
                  <a:lnTo>
                    <a:pt x="521" y="405"/>
                  </a:lnTo>
                  <a:lnTo>
                    <a:pt x="527" y="393"/>
                  </a:lnTo>
                  <a:lnTo>
                    <a:pt x="534" y="383"/>
                  </a:lnTo>
                  <a:lnTo>
                    <a:pt x="542" y="356"/>
                  </a:lnTo>
                  <a:lnTo>
                    <a:pt x="545" y="343"/>
                  </a:lnTo>
                  <a:lnTo>
                    <a:pt x="548" y="331"/>
                  </a:lnTo>
                  <a:lnTo>
                    <a:pt x="549" y="317"/>
                  </a:lnTo>
                  <a:lnTo>
                    <a:pt x="552" y="303"/>
                  </a:lnTo>
                  <a:lnTo>
                    <a:pt x="554" y="277"/>
                  </a:lnTo>
                  <a:lnTo>
                    <a:pt x="552" y="248"/>
                  </a:lnTo>
                  <a:lnTo>
                    <a:pt x="548" y="221"/>
                  </a:lnTo>
                  <a:lnTo>
                    <a:pt x="542" y="194"/>
                  </a:lnTo>
                  <a:lnTo>
                    <a:pt x="534" y="170"/>
                  </a:lnTo>
                  <a:lnTo>
                    <a:pt x="521" y="145"/>
                  </a:lnTo>
                  <a:lnTo>
                    <a:pt x="507" y="122"/>
                  </a:lnTo>
                  <a:lnTo>
                    <a:pt x="491" y="101"/>
                  </a:lnTo>
                  <a:lnTo>
                    <a:pt x="473" y="80"/>
                  </a:lnTo>
                  <a:lnTo>
                    <a:pt x="451" y="60"/>
                  </a:lnTo>
                  <a:lnTo>
                    <a:pt x="429" y="44"/>
                  </a:lnTo>
                  <a:lnTo>
                    <a:pt x="405" y="30"/>
                  </a:lnTo>
                  <a:lnTo>
                    <a:pt x="383" y="19"/>
                  </a:lnTo>
                  <a:lnTo>
                    <a:pt x="356" y="11"/>
                  </a:lnTo>
                  <a:lnTo>
                    <a:pt x="331" y="5"/>
                  </a:lnTo>
                  <a:lnTo>
                    <a:pt x="303" y="1"/>
                  </a:lnTo>
                  <a:lnTo>
                    <a:pt x="277" y="0"/>
                  </a:lnTo>
                  <a:lnTo>
                    <a:pt x="248" y="1"/>
                  </a:lnTo>
                  <a:lnTo>
                    <a:pt x="221" y="5"/>
                  </a:lnTo>
                  <a:lnTo>
                    <a:pt x="194" y="11"/>
                  </a:lnTo>
                  <a:lnTo>
                    <a:pt x="170" y="19"/>
                  </a:lnTo>
                  <a:lnTo>
                    <a:pt x="145" y="30"/>
                  </a:lnTo>
                  <a:lnTo>
                    <a:pt x="122" y="44"/>
                  </a:lnTo>
                  <a:lnTo>
                    <a:pt x="101" y="60"/>
                  </a:lnTo>
                  <a:lnTo>
                    <a:pt x="80"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0" name="Rectangle 1957">
              <a:extLst>
                <a:ext uri="{FF2B5EF4-FFF2-40B4-BE49-F238E27FC236}">
                  <a16:creationId xmlns:a16="http://schemas.microsoft.com/office/drawing/2014/main" id="{F757E3B3-F653-BA7D-072C-2C4738852508}"/>
                </a:ext>
              </a:extLst>
            </p:cNvPr>
            <p:cNvSpPr>
              <a:spLocks noChangeArrowheads="1"/>
            </p:cNvSpPr>
            <p:nvPr/>
          </p:nvSpPr>
          <p:spPr bwMode="auto">
            <a:xfrm>
              <a:off x="3203" y="1864"/>
              <a:ext cx="113"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a:solidFill>
                    <a:schemeClr val="tx1"/>
                  </a:solidFill>
                  <a:latin typeface="Verdana" panose="020B0604030504040204" pitchFamily="34" charset="0"/>
                </a:rPr>
                <a:t>3b</a:t>
              </a:r>
              <a:endParaRPr lang="en-US" altLang="en-US" sz="1800">
                <a:solidFill>
                  <a:schemeClr val="tx1"/>
                </a:solidFill>
              </a:endParaRPr>
            </a:p>
          </p:txBody>
        </p:sp>
      </p:grpSp>
      <p:grpSp>
        <p:nvGrpSpPr>
          <p:cNvPr id="121" name="Group 1984">
            <a:extLst>
              <a:ext uri="{FF2B5EF4-FFF2-40B4-BE49-F238E27FC236}">
                <a16:creationId xmlns:a16="http://schemas.microsoft.com/office/drawing/2014/main" id="{31F695E1-3084-CBEC-5B70-E2B33DBE1D63}"/>
              </a:ext>
            </a:extLst>
          </p:cNvPr>
          <p:cNvGrpSpPr>
            <a:grpSpLocks/>
          </p:cNvGrpSpPr>
          <p:nvPr/>
        </p:nvGrpSpPr>
        <p:grpSpPr bwMode="auto">
          <a:xfrm>
            <a:off x="5630271" y="4281703"/>
            <a:ext cx="3338512" cy="293688"/>
            <a:chOff x="3161" y="2176"/>
            <a:chExt cx="2103" cy="185"/>
          </a:xfrm>
        </p:grpSpPr>
        <p:sp>
          <p:nvSpPr>
            <p:cNvPr id="122" name="Rectangle 1946">
              <a:extLst>
                <a:ext uri="{FF2B5EF4-FFF2-40B4-BE49-F238E27FC236}">
                  <a16:creationId xmlns:a16="http://schemas.microsoft.com/office/drawing/2014/main" id="{E6BE1710-46E6-DEA2-B37E-114B6A12ADF7}"/>
                </a:ext>
              </a:extLst>
            </p:cNvPr>
            <p:cNvSpPr>
              <a:spLocks noChangeArrowheads="1"/>
            </p:cNvSpPr>
            <p:nvPr/>
          </p:nvSpPr>
          <p:spPr bwMode="auto">
            <a:xfrm>
              <a:off x="3417" y="2207"/>
              <a:ext cx="184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Backup clients send data to storage node</a:t>
              </a:r>
              <a:endParaRPr lang="en-US" altLang="en-US" sz="1800" dirty="0">
                <a:solidFill>
                  <a:schemeClr val="tx1"/>
                </a:solidFill>
              </a:endParaRPr>
            </a:p>
          </p:txBody>
        </p:sp>
        <p:sp>
          <p:nvSpPr>
            <p:cNvPr id="123" name="Freeform 1958">
              <a:extLst>
                <a:ext uri="{FF2B5EF4-FFF2-40B4-BE49-F238E27FC236}">
                  <a16:creationId xmlns:a16="http://schemas.microsoft.com/office/drawing/2014/main" id="{B4274839-2A21-31D8-82DB-5EE5865A7320}"/>
                </a:ext>
              </a:extLst>
            </p:cNvPr>
            <p:cNvSpPr>
              <a:spLocks/>
            </p:cNvSpPr>
            <p:nvPr/>
          </p:nvSpPr>
          <p:spPr bwMode="auto">
            <a:xfrm>
              <a:off x="3161" y="2176"/>
              <a:ext cx="185" cy="185"/>
            </a:xfrm>
            <a:custGeom>
              <a:avLst/>
              <a:gdLst>
                <a:gd name="T0" fmla="*/ 60 w 555"/>
                <a:gd name="T1" fmla="*/ 100 h 554"/>
                <a:gd name="T2" fmla="*/ 30 w 555"/>
                <a:gd name="T3" fmla="*/ 145 h 554"/>
                <a:gd name="T4" fmla="*/ 11 w 555"/>
                <a:gd name="T5" fmla="*/ 194 h 554"/>
                <a:gd name="T6" fmla="*/ 1 w 555"/>
                <a:gd name="T7" fmla="*/ 248 h 554"/>
                <a:gd name="T8" fmla="*/ 1 w 555"/>
                <a:gd name="T9" fmla="*/ 303 h 554"/>
                <a:gd name="T10" fmla="*/ 11 w 555"/>
                <a:gd name="T11" fmla="*/ 356 h 554"/>
                <a:gd name="T12" fmla="*/ 30 w 555"/>
                <a:gd name="T13" fmla="*/ 405 h 554"/>
                <a:gd name="T14" fmla="*/ 60 w 555"/>
                <a:gd name="T15" fmla="*/ 451 h 554"/>
                <a:gd name="T16" fmla="*/ 101 w 555"/>
                <a:gd name="T17" fmla="*/ 490 h 554"/>
                <a:gd name="T18" fmla="*/ 145 w 555"/>
                <a:gd name="T19" fmla="*/ 520 h 554"/>
                <a:gd name="T20" fmla="*/ 195 w 555"/>
                <a:gd name="T21" fmla="*/ 542 h 554"/>
                <a:gd name="T22" fmla="*/ 249 w 555"/>
                <a:gd name="T23" fmla="*/ 552 h 554"/>
                <a:gd name="T24" fmla="*/ 304 w 555"/>
                <a:gd name="T25" fmla="*/ 552 h 554"/>
                <a:gd name="T26" fmla="*/ 331 w 555"/>
                <a:gd name="T27" fmla="*/ 548 h 554"/>
                <a:gd name="T28" fmla="*/ 357 w 555"/>
                <a:gd name="T29" fmla="*/ 542 h 554"/>
                <a:gd name="T30" fmla="*/ 394 w 555"/>
                <a:gd name="T31" fmla="*/ 526 h 554"/>
                <a:gd name="T32" fmla="*/ 430 w 555"/>
                <a:gd name="T33" fmla="*/ 507 h 554"/>
                <a:gd name="T34" fmla="*/ 473 w 555"/>
                <a:gd name="T35" fmla="*/ 472 h 554"/>
                <a:gd name="T36" fmla="*/ 508 w 555"/>
                <a:gd name="T37" fmla="*/ 429 h 554"/>
                <a:gd name="T38" fmla="*/ 527 w 555"/>
                <a:gd name="T39" fmla="*/ 393 h 554"/>
                <a:gd name="T40" fmla="*/ 543 w 555"/>
                <a:gd name="T41" fmla="*/ 356 h 554"/>
                <a:gd name="T42" fmla="*/ 549 w 555"/>
                <a:gd name="T43" fmla="*/ 331 h 554"/>
                <a:gd name="T44" fmla="*/ 552 w 555"/>
                <a:gd name="T45" fmla="*/ 303 h 554"/>
                <a:gd name="T46" fmla="*/ 552 w 555"/>
                <a:gd name="T47" fmla="*/ 248 h 554"/>
                <a:gd name="T48" fmla="*/ 543 w 555"/>
                <a:gd name="T49" fmla="*/ 194 h 554"/>
                <a:gd name="T50" fmla="*/ 521 w 555"/>
                <a:gd name="T51" fmla="*/ 145 h 554"/>
                <a:gd name="T52" fmla="*/ 491 w 555"/>
                <a:gd name="T53" fmla="*/ 100 h 554"/>
                <a:gd name="T54" fmla="*/ 451 w 555"/>
                <a:gd name="T55" fmla="*/ 60 h 554"/>
                <a:gd name="T56" fmla="*/ 406 w 555"/>
                <a:gd name="T57" fmla="*/ 30 h 554"/>
                <a:gd name="T58" fmla="*/ 357 w 555"/>
                <a:gd name="T59" fmla="*/ 10 h 554"/>
                <a:gd name="T60" fmla="*/ 304 w 555"/>
                <a:gd name="T61" fmla="*/ 1 h 554"/>
                <a:gd name="T62" fmla="*/ 249 w 555"/>
                <a:gd name="T63" fmla="*/ 1 h 554"/>
                <a:gd name="T64" fmla="*/ 195 w 555"/>
                <a:gd name="T65" fmla="*/ 10 h 554"/>
                <a:gd name="T66" fmla="*/ 145 w 555"/>
                <a:gd name="T67" fmla="*/ 30 h 554"/>
                <a:gd name="T68" fmla="*/ 101 w 555"/>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81" y="80"/>
                  </a:moveTo>
                  <a:lnTo>
                    <a:pt x="60" y="100"/>
                  </a:lnTo>
                  <a:lnTo>
                    <a:pt x="45"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5" y="429"/>
                  </a:lnTo>
                  <a:lnTo>
                    <a:pt x="60" y="451"/>
                  </a:lnTo>
                  <a:lnTo>
                    <a:pt x="81" y="472"/>
                  </a:lnTo>
                  <a:lnTo>
                    <a:pt x="101" y="490"/>
                  </a:lnTo>
                  <a:lnTo>
                    <a:pt x="123" y="507"/>
                  </a:lnTo>
                  <a:lnTo>
                    <a:pt x="145" y="520"/>
                  </a:lnTo>
                  <a:lnTo>
                    <a:pt x="171" y="534"/>
                  </a:lnTo>
                  <a:lnTo>
                    <a:pt x="195" y="542"/>
                  </a:lnTo>
                  <a:lnTo>
                    <a:pt x="221" y="548"/>
                  </a:lnTo>
                  <a:lnTo>
                    <a:pt x="249" y="552"/>
                  </a:lnTo>
                  <a:lnTo>
                    <a:pt x="277" y="554"/>
                  </a:lnTo>
                  <a:lnTo>
                    <a:pt x="304" y="552"/>
                  </a:lnTo>
                  <a:lnTo>
                    <a:pt x="317" y="549"/>
                  </a:lnTo>
                  <a:lnTo>
                    <a:pt x="331" y="548"/>
                  </a:lnTo>
                  <a:lnTo>
                    <a:pt x="343" y="544"/>
                  </a:lnTo>
                  <a:lnTo>
                    <a:pt x="357"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3" y="356"/>
                  </a:lnTo>
                  <a:lnTo>
                    <a:pt x="545" y="343"/>
                  </a:lnTo>
                  <a:lnTo>
                    <a:pt x="549" y="331"/>
                  </a:lnTo>
                  <a:lnTo>
                    <a:pt x="550" y="316"/>
                  </a:lnTo>
                  <a:lnTo>
                    <a:pt x="552" y="303"/>
                  </a:lnTo>
                  <a:lnTo>
                    <a:pt x="555" y="277"/>
                  </a:lnTo>
                  <a:lnTo>
                    <a:pt x="552" y="248"/>
                  </a:lnTo>
                  <a:lnTo>
                    <a:pt x="549" y="220"/>
                  </a:lnTo>
                  <a:lnTo>
                    <a:pt x="543" y="194"/>
                  </a:lnTo>
                  <a:lnTo>
                    <a:pt x="534" y="170"/>
                  </a:lnTo>
                  <a:lnTo>
                    <a:pt x="521" y="145"/>
                  </a:lnTo>
                  <a:lnTo>
                    <a:pt x="508" y="122"/>
                  </a:lnTo>
                  <a:lnTo>
                    <a:pt x="491" y="100"/>
                  </a:lnTo>
                  <a:lnTo>
                    <a:pt x="473" y="80"/>
                  </a:lnTo>
                  <a:lnTo>
                    <a:pt x="451" y="60"/>
                  </a:lnTo>
                  <a:lnTo>
                    <a:pt x="430" y="44"/>
                  </a:lnTo>
                  <a:lnTo>
                    <a:pt x="406" y="30"/>
                  </a:lnTo>
                  <a:lnTo>
                    <a:pt x="383" y="19"/>
                  </a:lnTo>
                  <a:lnTo>
                    <a:pt x="357" y="10"/>
                  </a:lnTo>
                  <a:lnTo>
                    <a:pt x="331" y="4"/>
                  </a:lnTo>
                  <a:lnTo>
                    <a:pt x="304" y="1"/>
                  </a:lnTo>
                  <a:lnTo>
                    <a:pt x="277" y="0"/>
                  </a:lnTo>
                  <a:lnTo>
                    <a:pt x="249" y="1"/>
                  </a:lnTo>
                  <a:lnTo>
                    <a:pt x="221" y="4"/>
                  </a:lnTo>
                  <a:lnTo>
                    <a:pt x="195" y="10"/>
                  </a:lnTo>
                  <a:lnTo>
                    <a:pt x="171" y="19"/>
                  </a:lnTo>
                  <a:lnTo>
                    <a:pt x="145" y="30"/>
                  </a:lnTo>
                  <a:lnTo>
                    <a:pt x="123" y="44"/>
                  </a:lnTo>
                  <a:lnTo>
                    <a:pt x="101" y="60"/>
                  </a:lnTo>
                  <a:lnTo>
                    <a:pt x="81"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4" name="Rectangle 1959">
              <a:extLst>
                <a:ext uri="{FF2B5EF4-FFF2-40B4-BE49-F238E27FC236}">
                  <a16:creationId xmlns:a16="http://schemas.microsoft.com/office/drawing/2014/main" id="{0989827C-E504-6DAE-9756-078D3D1C903E}"/>
                </a:ext>
              </a:extLst>
            </p:cNvPr>
            <p:cNvSpPr>
              <a:spLocks noChangeArrowheads="1"/>
            </p:cNvSpPr>
            <p:nvPr/>
          </p:nvSpPr>
          <p:spPr bwMode="auto">
            <a:xfrm>
              <a:off x="3226" y="2215"/>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a:solidFill>
                    <a:schemeClr val="tx1"/>
                  </a:solidFill>
                  <a:latin typeface="Verdana" panose="020B0604030504040204" pitchFamily="34" charset="0"/>
                </a:rPr>
                <a:t>4</a:t>
              </a:r>
              <a:endParaRPr lang="en-US" altLang="en-US" sz="1800">
                <a:solidFill>
                  <a:schemeClr val="tx1"/>
                </a:solidFill>
              </a:endParaRPr>
            </a:p>
          </p:txBody>
        </p:sp>
      </p:grpSp>
      <p:grpSp>
        <p:nvGrpSpPr>
          <p:cNvPr id="125" name="Group 1985">
            <a:extLst>
              <a:ext uri="{FF2B5EF4-FFF2-40B4-BE49-F238E27FC236}">
                <a16:creationId xmlns:a16="http://schemas.microsoft.com/office/drawing/2014/main" id="{B01E88C6-0568-0EC5-A89C-B3CE2DC6196F}"/>
              </a:ext>
            </a:extLst>
          </p:cNvPr>
          <p:cNvGrpSpPr>
            <a:grpSpLocks/>
          </p:cNvGrpSpPr>
          <p:nvPr/>
        </p:nvGrpSpPr>
        <p:grpSpPr bwMode="auto">
          <a:xfrm>
            <a:off x="5630271" y="4777003"/>
            <a:ext cx="3411537" cy="293688"/>
            <a:chOff x="3161" y="2488"/>
            <a:chExt cx="2149" cy="185"/>
          </a:xfrm>
        </p:grpSpPr>
        <p:sp>
          <p:nvSpPr>
            <p:cNvPr id="126" name="Rectangle 1947">
              <a:extLst>
                <a:ext uri="{FF2B5EF4-FFF2-40B4-BE49-F238E27FC236}">
                  <a16:creationId xmlns:a16="http://schemas.microsoft.com/office/drawing/2014/main" id="{FE7C3C94-23A4-6256-5977-67A6F2F9CE45}"/>
                </a:ext>
              </a:extLst>
            </p:cNvPr>
            <p:cNvSpPr>
              <a:spLocks noChangeArrowheads="1"/>
            </p:cNvSpPr>
            <p:nvPr/>
          </p:nvSpPr>
          <p:spPr bwMode="auto">
            <a:xfrm>
              <a:off x="3417" y="2519"/>
              <a:ext cx="1893"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Storage node sends data to backup device</a:t>
              </a:r>
              <a:endParaRPr lang="en-US" altLang="en-US" sz="1800" dirty="0">
                <a:solidFill>
                  <a:schemeClr val="tx1"/>
                </a:solidFill>
              </a:endParaRPr>
            </a:p>
          </p:txBody>
        </p:sp>
        <p:sp>
          <p:nvSpPr>
            <p:cNvPr id="127" name="Freeform 1960">
              <a:extLst>
                <a:ext uri="{FF2B5EF4-FFF2-40B4-BE49-F238E27FC236}">
                  <a16:creationId xmlns:a16="http://schemas.microsoft.com/office/drawing/2014/main" id="{5C74318F-0A3C-A43B-202E-BA178051556F}"/>
                </a:ext>
              </a:extLst>
            </p:cNvPr>
            <p:cNvSpPr>
              <a:spLocks/>
            </p:cNvSpPr>
            <p:nvPr/>
          </p:nvSpPr>
          <p:spPr bwMode="auto">
            <a:xfrm>
              <a:off x="3161" y="2488"/>
              <a:ext cx="185" cy="185"/>
            </a:xfrm>
            <a:custGeom>
              <a:avLst/>
              <a:gdLst>
                <a:gd name="T0" fmla="*/ 60 w 555"/>
                <a:gd name="T1" fmla="*/ 100 h 554"/>
                <a:gd name="T2" fmla="*/ 30 w 555"/>
                <a:gd name="T3" fmla="*/ 145 h 554"/>
                <a:gd name="T4" fmla="*/ 11 w 555"/>
                <a:gd name="T5" fmla="*/ 194 h 554"/>
                <a:gd name="T6" fmla="*/ 1 w 555"/>
                <a:gd name="T7" fmla="*/ 248 h 554"/>
                <a:gd name="T8" fmla="*/ 1 w 555"/>
                <a:gd name="T9" fmla="*/ 303 h 554"/>
                <a:gd name="T10" fmla="*/ 11 w 555"/>
                <a:gd name="T11" fmla="*/ 356 h 554"/>
                <a:gd name="T12" fmla="*/ 30 w 555"/>
                <a:gd name="T13" fmla="*/ 405 h 554"/>
                <a:gd name="T14" fmla="*/ 60 w 555"/>
                <a:gd name="T15" fmla="*/ 451 h 554"/>
                <a:gd name="T16" fmla="*/ 101 w 555"/>
                <a:gd name="T17" fmla="*/ 490 h 554"/>
                <a:gd name="T18" fmla="*/ 145 w 555"/>
                <a:gd name="T19" fmla="*/ 520 h 554"/>
                <a:gd name="T20" fmla="*/ 195 w 555"/>
                <a:gd name="T21" fmla="*/ 542 h 554"/>
                <a:gd name="T22" fmla="*/ 249 w 555"/>
                <a:gd name="T23" fmla="*/ 552 h 554"/>
                <a:gd name="T24" fmla="*/ 304 w 555"/>
                <a:gd name="T25" fmla="*/ 552 h 554"/>
                <a:gd name="T26" fmla="*/ 331 w 555"/>
                <a:gd name="T27" fmla="*/ 548 h 554"/>
                <a:gd name="T28" fmla="*/ 357 w 555"/>
                <a:gd name="T29" fmla="*/ 542 h 554"/>
                <a:gd name="T30" fmla="*/ 394 w 555"/>
                <a:gd name="T31" fmla="*/ 526 h 554"/>
                <a:gd name="T32" fmla="*/ 430 w 555"/>
                <a:gd name="T33" fmla="*/ 507 h 554"/>
                <a:gd name="T34" fmla="*/ 473 w 555"/>
                <a:gd name="T35" fmla="*/ 472 h 554"/>
                <a:gd name="T36" fmla="*/ 508 w 555"/>
                <a:gd name="T37" fmla="*/ 429 h 554"/>
                <a:gd name="T38" fmla="*/ 527 w 555"/>
                <a:gd name="T39" fmla="*/ 393 h 554"/>
                <a:gd name="T40" fmla="*/ 543 w 555"/>
                <a:gd name="T41" fmla="*/ 356 h 554"/>
                <a:gd name="T42" fmla="*/ 549 w 555"/>
                <a:gd name="T43" fmla="*/ 331 h 554"/>
                <a:gd name="T44" fmla="*/ 552 w 555"/>
                <a:gd name="T45" fmla="*/ 303 h 554"/>
                <a:gd name="T46" fmla="*/ 552 w 555"/>
                <a:gd name="T47" fmla="*/ 248 h 554"/>
                <a:gd name="T48" fmla="*/ 543 w 555"/>
                <a:gd name="T49" fmla="*/ 194 h 554"/>
                <a:gd name="T50" fmla="*/ 521 w 555"/>
                <a:gd name="T51" fmla="*/ 145 h 554"/>
                <a:gd name="T52" fmla="*/ 491 w 555"/>
                <a:gd name="T53" fmla="*/ 100 h 554"/>
                <a:gd name="T54" fmla="*/ 451 w 555"/>
                <a:gd name="T55" fmla="*/ 60 h 554"/>
                <a:gd name="T56" fmla="*/ 406 w 555"/>
                <a:gd name="T57" fmla="*/ 30 h 554"/>
                <a:gd name="T58" fmla="*/ 357 w 555"/>
                <a:gd name="T59" fmla="*/ 10 h 554"/>
                <a:gd name="T60" fmla="*/ 304 w 555"/>
                <a:gd name="T61" fmla="*/ 1 h 554"/>
                <a:gd name="T62" fmla="*/ 249 w 555"/>
                <a:gd name="T63" fmla="*/ 1 h 554"/>
                <a:gd name="T64" fmla="*/ 195 w 555"/>
                <a:gd name="T65" fmla="*/ 10 h 554"/>
                <a:gd name="T66" fmla="*/ 145 w 555"/>
                <a:gd name="T67" fmla="*/ 30 h 554"/>
                <a:gd name="T68" fmla="*/ 101 w 555"/>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81" y="80"/>
                  </a:moveTo>
                  <a:lnTo>
                    <a:pt x="60" y="100"/>
                  </a:lnTo>
                  <a:lnTo>
                    <a:pt x="45"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5" y="429"/>
                  </a:lnTo>
                  <a:lnTo>
                    <a:pt x="60" y="451"/>
                  </a:lnTo>
                  <a:lnTo>
                    <a:pt x="81" y="472"/>
                  </a:lnTo>
                  <a:lnTo>
                    <a:pt x="101" y="490"/>
                  </a:lnTo>
                  <a:lnTo>
                    <a:pt x="123" y="507"/>
                  </a:lnTo>
                  <a:lnTo>
                    <a:pt x="145" y="520"/>
                  </a:lnTo>
                  <a:lnTo>
                    <a:pt x="171" y="534"/>
                  </a:lnTo>
                  <a:lnTo>
                    <a:pt x="195" y="542"/>
                  </a:lnTo>
                  <a:lnTo>
                    <a:pt x="221" y="548"/>
                  </a:lnTo>
                  <a:lnTo>
                    <a:pt x="249" y="552"/>
                  </a:lnTo>
                  <a:lnTo>
                    <a:pt x="277" y="554"/>
                  </a:lnTo>
                  <a:lnTo>
                    <a:pt x="304" y="552"/>
                  </a:lnTo>
                  <a:lnTo>
                    <a:pt x="317" y="549"/>
                  </a:lnTo>
                  <a:lnTo>
                    <a:pt x="331" y="548"/>
                  </a:lnTo>
                  <a:lnTo>
                    <a:pt x="343" y="544"/>
                  </a:lnTo>
                  <a:lnTo>
                    <a:pt x="357"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3" y="356"/>
                  </a:lnTo>
                  <a:lnTo>
                    <a:pt x="545" y="343"/>
                  </a:lnTo>
                  <a:lnTo>
                    <a:pt x="549" y="331"/>
                  </a:lnTo>
                  <a:lnTo>
                    <a:pt x="550" y="316"/>
                  </a:lnTo>
                  <a:lnTo>
                    <a:pt x="552" y="303"/>
                  </a:lnTo>
                  <a:lnTo>
                    <a:pt x="555" y="277"/>
                  </a:lnTo>
                  <a:lnTo>
                    <a:pt x="552" y="248"/>
                  </a:lnTo>
                  <a:lnTo>
                    <a:pt x="549" y="220"/>
                  </a:lnTo>
                  <a:lnTo>
                    <a:pt x="543" y="194"/>
                  </a:lnTo>
                  <a:lnTo>
                    <a:pt x="534" y="170"/>
                  </a:lnTo>
                  <a:lnTo>
                    <a:pt x="521" y="145"/>
                  </a:lnTo>
                  <a:lnTo>
                    <a:pt x="508" y="122"/>
                  </a:lnTo>
                  <a:lnTo>
                    <a:pt x="491" y="100"/>
                  </a:lnTo>
                  <a:lnTo>
                    <a:pt x="473" y="80"/>
                  </a:lnTo>
                  <a:lnTo>
                    <a:pt x="451" y="60"/>
                  </a:lnTo>
                  <a:lnTo>
                    <a:pt x="430" y="44"/>
                  </a:lnTo>
                  <a:lnTo>
                    <a:pt x="406" y="30"/>
                  </a:lnTo>
                  <a:lnTo>
                    <a:pt x="383" y="19"/>
                  </a:lnTo>
                  <a:lnTo>
                    <a:pt x="357" y="10"/>
                  </a:lnTo>
                  <a:lnTo>
                    <a:pt x="331" y="4"/>
                  </a:lnTo>
                  <a:lnTo>
                    <a:pt x="304" y="1"/>
                  </a:lnTo>
                  <a:lnTo>
                    <a:pt x="277" y="0"/>
                  </a:lnTo>
                  <a:lnTo>
                    <a:pt x="249" y="1"/>
                  </a:lnTo>
                  <a:lnTo>
                    <a:pt x="221" y="4"/>
                  </a:lnTo>
                  <a:lnTo>
                    <a:pt x="195" y="10"/>
                  </a:lnTo>
                  <a:lnTo>
                    <a:pt x="171" y="19"/>
                  </a:lnTo>
                  <a:lnTo>
                    <a:pt x="145" y="30"/>
                  </a:lnTo>
                  <a:lnTo>
                    <a:pt x="123" y="44"/>
                  </a:lnTo>
                  <a:lnTo>
                    <a:pt x="101" y="60"/>
                  </a:lnTo>
                  <a:lnTo>
                    <a:pt x="81"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8" name="Rectangle 1961">
              <a:extLst>
                <a:ext uri="{FF2B5EF4-FFF2-40B4-BE49-F238E27FC236}">
                  <a16:creationId xmlns:a16="http://schemas.microsoft.com/office/drawing/2014/main" id="{CC6AB0DA-63FE-B970-EAC9-0C8C352F7807}"/>
                </a:ext>
              </a:extLst>
            </p:cNvPr>
            <p:cNvSpPr>
              <a:spLocks noChangeArrowheads="1"/>
            </p:cNvSpPr>
            <p:nvPr/>
          </p:nvSpPr>
          <p:spPr bwMode="auto">
            <a:xfrm>
              <a:off x="3226" y="2527"/>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a:solidFill>
                    <a:schemeClr val="tx1"/>
                  </a:solidFill>
                  <a:latin typeface="Verdana" panose="020B0604030504040204" pitchFamily="34" charset="0"/>
                </a:rPr>
                <a:t>5</a:t>
              </a:r>
              <a:endParaRPr lang="en-US" altLang="en-US" sz="1800">
                <a:solidFill>
                  <a:schemeClr val="tx1"/>
                </a:solidFill>
              </a:endParaRPr>
            </a:p>
          </p:txBody>
        </p:sp>
      </p:grpSp>
      <p:grpSp>
        <p:nvGrpSpPr>
          <p:cNvPr id="129" name="Group 1986">
            <a:extLst>
              <a:ext uri="{FF2B5EF4-FFF2-40B4-BE49-F238E27FC236}">
                <a16:creationId xmlns:a16="http://schemas.microsoft.com/office/drawing/2014/main" id="{7F548A3B-FAFD-9E2B-AA6A-3E7AABF52C62}"/>
              </a:ext>
            </a:extLst>
          </p:cNvPr>
          <p:cNvGrpSpPr>
            <a:grpSpLocks/>
          </p:cNvGrpSpPr>
          <p:nvPr/>
        </p:nvGrpSpPr>
        <p:grpSpPr bwMode="auto">
          <a:xfrm>
            <a:off x="5642971" y="5285003"/>
            <a:ext cx="3384550" cy="488950"/>
            <a:chOff x="3169" y="2808"/>
            <a:chExt cx="2132" cy="308"/>
          </a:xfrm>
        </p:grpSpPr>
        <p:sp>
          <p:nvSpPr>
            <p:cNvPr id="130" name="Rectangle 1948">
              <a:extLst>
                <a:ext uri="{FF2B5EF4-FFF2-40B4-BE49-F238E27FC236}">
                  <a16:creationId xmlns:a16="http://schemas.microsoft.com/office/drawing/2014/main" id="{958A9273-B3C7-280A-8917-4DC9C05B80D2}"/>
                </a:ext>
              </a:extLst>
            </p:cNvPr>
            <p:cNvSpPr>
              <a:spLocks noChangeArrowheads="1"/>
            </p:cNvSpPr>
            <p:nvPr/>
          </p:nvSpPr>
          <p:spPr bwMode="auto">
            <a:xfrm>
              <a:off x="3417" y="2831"/>
              <a:ext cx="18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Storage node sends media information to </a:t>
              </a:r>
            </a:p>
            <a:p>
              <a:pPr algn="l" eaLnBrk="1" hangingPunct="1">
                <a:spcBef>
                  <a:spcPct val="0"/>
                </a:spcBef>
                <a:buClrTx/>
                <a:buFontTx/>
                <a:buNone/>
              </a:pPr>
              <a:r>
                <a:rPr lang="en-US" altLang="en-US" sz="1000" b="1" dirty="0">
                  <a:solidFill>
                    <a:schemeClr val="tx1"/>
                  </a:solidFill>
                  <a:latin typeface="Verdana" panose="020B0604030504040204" pitchFamily="34" charset="0"/>
                </a:rPr>
                <a:t>backup server</a:t>
              </a:r>
            </a:p>
          </p:txBody>
        </p:sp>
        <p:sp>
          <p:nvSpPr>
            <p:cNvPr id="131" name="Rectangle 1949">
              <a:extLst>
                <a:ext uri="{FF2B5EF4-FFF2-40B4-BE49-F238E27FC236}">
                  <a16:creationId xmlns:a16="http://schemas.microsoft.com/office/drawing/2014/main" id="{8624310F-FDAC-B085-9519-B95EED0B0541}"/>
                </a:ext>
              </a:extLst>
            </p:cNvPr>
            <p:cNvSpPr>
              <a:spLocks noChangeArrowheads="1"/>
            </p:cNvSpPr>
            <p:nvPr/>
          </p:nvSpPr>
          <p:spPr bwMode="auto">
            <a:xfrm>
              <a:off x="3417" y="2943"/>
              <a:ext cx="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endParaRPr lang="en-US" altLang="en-US" sz="1800">
                <a:solidFill>
                  <a:schemeClr val="tx1"/>
                </a:solidFill>
              </a:endParaRPr>
            </a:p>
          </p:txBody>
        </p:sp>
        <p:sp>
          <p:nvSpPr>
            <p:cNvPr id="132" name="Freeform 1962">
              <a:extLst>
                <a:ext uri="{FF2B5EF4-FFF2-40B4-BE49-F238E27FC236}">
                  <a16:creationId xmlns:a16="http://schemas.microsoft.com/office/drawing/2014/main" id="{B403FD26-DFF5-4C8E-F250-A5666A33B2F5}"/>
                </a:ext>
              </a:extLst>
            </p:cNvPr>
            <p:cNvSpPr>
              <a:spLocks/>
            </p:cNvSpPr>
            <p:nvPr/>
          </p:nvSpPr>
          <p:spPr bwMode="auto">
            <a:xfrm>
              <a:off x="3169" y="2808"/>
              <a:ext cx="185" cy="185"/>
            </a:xfrm>
            <a:custGeom>
              <a:avLst/>
              <a:gdLst>
                <a:gd name="T0" fmla="*/ 101 w 554"/>
                <a:gd name="T1" fmla="*/ 490 h 554"/>
                <a:gd name="T2" fmla="*/ 145 w 554"/>
                <a:gd name="T3" fmla="*/ 520 h 554"/>
                <a:gd name="T4" fmla="*/ 194 w 554"/>
                <a:gd name="T5" fmla="*/ 542 h 554"/>
                <a:gd name="T6" fmla="*/ 248 w 554"/>
                <a:gd name="T7" fmla="*/ 552 h 554"/>
                <a:gd name="T8" fmla="*/ 304 w 554"/>
                <a:gd name="T9" fmla="*/ 552 h 554"/>
                <a:gd name="T10" fmla="*/ 331 w 554"/>
                <a:gd name="T11" fmla="*/ 548 h 554"/>
                <a:gd name="T12" fmla="*/ 356 w 554"/>
                <a:gd name="T13" fmla="*/ 542 h 554"/>
                <a:gd name="T14" fmla="*/ 394 w 554"/>
                <a:gd name="T15" fmla="*/ 526 h 554"/>
                <a:gd name="T16" fmla="*/ 430 w 554"/>
                <a:gd name="T17" fmla="*/ 507 h 554"/>
                <a:gd name="T18" fmla="*/ 473 w 554"/>
                <a:gd name="T19" fmla="*/ 472 h 554"/>
                <a:gd name="T20" fmla="*/ 508 w 554"/>
                <a:gd name="T21" fmla="*/ 429 h 554"/>
                <a:gd name="T22" fmla="*/ 527 w 554"/>
                <a:gd name="T23" fmla="*/ 393 h 554"/>
                <a:gd name="T24" fmla="*/ 542 w 554"/>
                <a:gd name="T25" fmla="*/ 356 h 554"/>
                <a:gd name="T26" fmla="*/ 548 w 554"/>
                <a:gd name="T27" fmla="*/ 331 h 554"/>
                <a:gd name="T28" fmla="*/ 552 w 554"/>
                <a:gd name="T29" fmla="*/ 303 h 554"/>
                <a:gd name="T30" fmla="*/ 552 w 554"/>
                <a:gd name="T31" fmla="*/ 248 h 554"/>
                <a:gd name="T32" fmla="*/ 542 w 554"/>
                <a:gd name="T33" fmla="*/ 194 h 554"/>
                <a:gd name="T34" fmla="*/ 521 w 554"/>
                <a:gd name="T35" fmla="*/ 145 h 554"/>
                <a:gd name="T36" fmla="*/ 491 w 554"/>
                <a:gd name="T37" fmla="*/ 100 h 554"/>
                <a:gd name="T38" fmla="*/ 451 w 554"/>
                <a:gd name="T39" fmla="*/ 60 h 554"/>
                <a:gd name="T40" fmla="*/ 406 w 554"/>
                <a:gd name="T41" fmla="*/ 30 h 554"/>
                <a:gd name="T42" fmla="*/ 356 w 554"/>
                <a:gd name="T43" fmla="*/ 10 h 554"/>
                <a:gd name="T44" fmla="*/ 304 w 554"/>
                <a:gd name="T45" fmla="*/ 1 h 554"/>
                <a:gd name="T46" fmla="*/ 248 w 554"/>
                <a:gd name="T47" fmla="*/ 1 h 554"/>
                <a:gd name="T48" fmla="*/ 194 w 554"/>
                <a:gd name="T49" fmla="*/ 10 h 554"/>
                <a:gd name="T50" fmla="*/ 145 w 554"/>
                <a:gd name="T51" fmla="*/ 30 h 554"/>
                <a:gd name="T52" fmla="*/ 101 w 554"/>
                <a:gd name="T53" fmla="*/ 60 h 554"/>
                <a:gd name="T54" fmla="*/ 60 w 554"/>
                <a:gd name="T55" fmla="*/ 100 h 554"/>
                <a:gd name="T56" fmla="*/ 30 w 554"/>
                <a:gd name="T57" fmla="*/ 145 h 554"/>
                <a:gd name="T58" fmla="*/ 11 w 554"/>
                <a:gd name="T59" fmla="*/ 194 h 554"/>
                <a:gd name="T60" fmla="*/ 1 w 554"/>
                <a:gd name="T61" fmla="*/ 248 h 554"/>
                <a:gd name="T62" fmla="*/ 1 w 554"/>
                <a:gd name="T63" fmla="*/ 303 h 554"/>
                <a:gd name="T64" fmla="*/ 11 w 554"/>
                <a:gd name="T65" fmla="*/ 356 h 554"/>
                <a:gd name="T66" fmla="*/ 30 w 554"/>
                <a:gd name="T67" fmla="*/ 405 h 554"/>
                <a:gd name="T68" fmla="*/ 60 w 554"/>
                <a:gd name="T69" fmla="*/ 451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80" y="472"/>
                  </a:moveTo>
                  <a:lnTo>
                    <a:pt x="101" y="490"/>
                  </a:lnTo>
                  <a:lnTo>
                    <a:pt x="122" y="507"/>
                  </a:lnTo>
                  <a:lnTo>
                    <a:pt x="145" y="520"/>
                  </a:lnTo>
                  <a:lnTo>
                    <a:pt x="170" y="534"/>
                  </a:lnTo>
                  <a:lnTo>
                    <a:pt x="194" y="542"/>
                  </a:lnTo>
                  <a:lnTo>
                    <a:pt x="221" y="548"/>
                  </a:lnTo>
                  <a:lnTo>
                    <a:pt x="248" y="552"/>
                  </a:lnTo>
                  <a:lnTo>
                    <a:pt x="277" y="554"/>
                  </a:lnTo>
                  <a:lnTo>
                    <a:pt x="304" y="552"/>
                  </a:lnTo>
                  <a:lnTo>
                    <a:pt x="317" y="549"/>
                  </a:lnTo>
                  <a:lnTo>
                    <a:pt x="331" y="548"/>
                  </a:lnTo>
                  <a:lnTo>
                    <a:pt x="343" y="544"/>
                  </a:lnTo>
                  <a:lnTo>
                    <a:pt x="356"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2" y="356"/>
                  </a:lnTo>
                  <a:lnTo>
                    <a:pt x="545" y="343"/>
                  </a:lnTo>
                  <a:lnTo>
                    <a:pt x="548" y="331"/>
                  </a:lnTo>
                  <a:lnTo>
                    <a:pt x="550" y="316"/>
                  </a:lnTo>
                  <a:lnTo>
                    <a:pt x="552" y="303"/>
                  </a:lnTo>
                  <a:lnTo>
                    <a:pt x="554" y="277"/>
                  </a:lnTo>
                  <a:lnTo>
                    <a:pt x="552" y="248"/>
                  </a:lnTo>
                  <a:lnTo>
                    <a:pt x="548" y="220"/>
                  </a:lnTo>
                  <a:lnTo>
                    <a:pt x="542" y="194"/>
                  </a:lnTo>
                  <a:lnTo>
                    <a:pt x="534" y="170"/>
                  </a:lnTo>
                  <a:lnTo>
                    <a:pt x="521" y="145"/>
                  </a:lnTo>
                  <a:lnTo>
                    <a:pt x="508" y="122"/>
                  </a:lnTo>
                  <a:lnTo>
                    <a:pt x="491" y="100"/>
                  </a:lnTo>
                  <a:lnTo>
                    <a:pt x="473" y="80"/>
                  </a:lnTo>
                  <a:lnTo>
                    <a:pt x="451" y="60"/>
                  </a:lnTo>
                  <a:lnTo>
                    <a:pt x="430" y="44"/>
                  </a:lnTo>
                  <a:lnTo>
                    <a:pt x="406" y="30"/>
                  </a:lnTo>
                  <a:lnTo>
                    <a:pt x="383" y="19"/>
                  </a:lnTo>
                  <a:lnTo>
                    <a:pt x="356" y="10"/>
                  </a:lnTo>
                  <a:lnTo>
                    <a:pt x="331" y="4"/>
                  </a:lnTo>
                  <a:lnTo>
                    <a:pt x="304" y="1"/>
                  </a:lnTo>
                  <a:lnTo>
                    <a:pt x="277" y="0"/>
                  </a:lnTo>
                  <a:lnTo>
                    <a:pt x="248" y="1"/>
                  </a:lnTo>
                  <a:lnTo>
                    <a:pt x="221" y="4"/>
                  </a:lnTo>
                  <a:lnTo>
                    <a:pt x="194" y="10"/>
                  </a:lnTo>
                  <a:lnTo>
                    <a:pt x="170" y="19"/>
                  </a:lnTo>
                  <a:lnTo>
                    <a:pt x="145" y="30"/>
                  </a:lnTo>
                  <a:lnTo>
                    <a:pt x="122" y="44"/>
                  </a:lnTo>
                  <a:lnTo>
                    <a:pt x="101" y="60"/>
                  </a:lnTo>
                  <a:lnTo>
                    <a:pt x="80" y="80"/>
                  </a:lnTo>
                  <a:lnTo>
                    <a:pt x="60" y="100"/>
                  </a:lnTo>
                  <a:lnTo>
                    <a:pt x="44"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4" y="429"/>
                  </a:lnTo>
                  <a:lnTo>
                    <a:pt x="60" y="451"/>
                  </a:lnTo>
                  <a:lnTo>
                    <a:pt x="80" y="472"/>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 name="Rectangle 1963">
              <a:extLst>
                <a:ext uri="{FF2B5EF4-FFF2-40B4-BE49-F238E27FC236}">
                  <a16:creationId xmlns:a16="http://schemas.microsoft.com/office/drawing/2014/main" id="{7FD0C301-8F76-63E1-F676-FA50FE501A59}"/>
                </a:ext>
              </a:extLst>
            </p:cNvPr>
            <p:cNvSpPr>
              <a:spLocks noChangeArrowheads="1"/>
            </p:cNvSpPr>
            <p:nvPr/>
          </p:nvSpPr>
          <p:spPr bwMode="auto">
            <a:xfrm>
              <a:off x="3234" y="2847"/>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a:solidFill>
                    <a:schemeClr val="tx1"/>
                  </a:solidFill>
                  <a:latin typeface="Verdana" panose="020B0604030504040204" pitchFamily="34" charset="0"/>
                </a:rPr>
                <a:t>6</a:t>
              </a:r>
              <a:endParaRPr lang="en-US" altLang="en-US" sz="1800">
                <a:solidFill>
                  <a:schemeClr val="tx1"/>
                </a:solidFill>
              </a:endParaRPr>
            </a:p>
          </p:txBody>
        </p:sp>
      </p:grpSp>
      <p:grpSp>
        <p:nvGrpSpPr>
          <p:cNvPr id="134" name="Group 1987">
            <a:extLst>
              <a:ext uri="{FF2B5EF4-FFF2-40B4-BE49-F238E27FC236}">
                <a16:creationId xmlns:a16="http://schemas.microsoft.com/office/drawing/2014/main" id="{365C2973-79F6-008A-7452-C1160A27E173}"/>
              </a:ext>
            </a:extLst>
          </p:cNvPr>
          <p:cNvGrpSpPr>
            <a:grpSpLocks/>
          </p:cNvGrpSpPr>
          <p:nvPr/>
        </p:nvGrpSpPr>
        <p:grpSpPr bwMode="auto">
          <a:xfrm>
            <a:off x="5642971" y="5805703"/>
            <a:ext cx="3436937" cy="366713"/>
            <a:chOff x="3169" y="3136"/>
            <a:chExt cx="2165" cy="231"/>
          </a:xfrm>
        </p:grpSpPr>
        <p:sp>
          <p:nvSpPr>
            <p:cNvPr id="135" name="Rectangle 1950">
              <a:extLst>
                <a:ext uri="{FF2B5EF4-FFF2-40B4-BE49-F238E27FC236}">
                  <a16:creationId xmlns:a16="http://schemas.microsoft.com/office/drawing/2014/main" id="{AF3232CD-468E-CE07-4144-2BAE8822D78F}"/>
                </a:ext>
              </a:extLst>
            </p:cNvPr>
            <p:cNvSpPr>
              <a:spLocks noChangeArrowheads="1"/>
            </p:cNvSpPr>
            <p:nvPr/>
          </p:nvSpPr>
          <p:spPr bwMode="auto">
            <a:xfrm>
              <a:off x="3417" y="3159"/>
              <a:ext cx="191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Backup server update catalog and records </a:t>
              </a:r>
              <a:endParaRPr lang="en-US" altLang="en-US" sz="1800" dirty="0">
                <a:solidFill>
                  <a:schemeClr val="tx1"/>
                </a:solidFill>
              </a:endParaRPr>
            </a:p>
          </p:txBody>
        </p:sp>
        <p:sp>
          <p:nvSpPr>
            <p:cNvPr id="136" name="Rectangle 1951">
              <a:extLst>
                <a:ext uri="{FF2B5EF4-FFF2-40B4-BE49-F238E27FC236}">
                  <a16:creationId xmlns:a16="http://schemas.microsoft.com/office/drawing/2014/main" id="{0BFA58AB-4CB3-37E6-2F08-A52D93CE45BD}"/>
                </a:ext>
              </a:extLst>
            </p:cNvPr>
            <p:cNvSpPr>
              <a:spLocks noChangeArrowheads="1"/>
            </p:cNvSpPr>
            <p:nvPr/>
          </p:nvSpPr>
          <p:spPr bwMode="auto">
            <a:xfrm>
              <a:off x="3417" y="3271"/>
              <a:ext cx="449"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dirty="0">
                  <a:solidFill>
                    <a:schemeClr val="tx1"/>
                  </a:solidFill>
                  <a:latin typeface="Verdana" panose="020B0604030504040204" pitchFamily="34" charset="0"/>
                </a:rPr>
                <a:t>the status</a:t>
              </a:r>
              <a:endParaRPr lang="en-US" altLang="en-US" sz="1800" dirty="0">
                <a:solidFill>
                  <a:schemeClr val="tx1"/>
                </a:solidFill>
              </a:endParaRPr>
            </a:p>
          </p:txBody>
        </p:sp>
        <p:sp>
          <p:nvSpPr>
            <p:cNvPr id="137" name="Freeform 1964">
              <a:extLst>
                <a:ext uri="{FF2B5EF4-FFF2-40B4-BE49-F238E27FC236}">
                  <a16:creationId xmlns:a16="http://schemas.microsoft.com/office/drawing/2014/main" id="{A0F53EFB-82A7-AE4A-1220-CA4E1D169CFA}"/>
                </a:ext>
              </a:extLst>
            </p:cNvPr>
            <p:cNvSpPr>
              <a:spLocks/>
            </p:cNvSpPr>
            <p:nvPr/>
          </p:nvSpPr>
          <p:spPr bwMode="auto">
            <a:xfrm>
              <a:off x="3169" y="3136"/>
              <a:ext cx="185" cy="185"/>
            </a:xfrm>
            <a:custGeom>
              <a:avLst/>
              <a:gdLst>
                <a:gd name="T0" fmla="*/ 60 w 554"/>
                <a:gd name="T1" fmla="*/ 101 h 555"/>
                <a:gd name="T2" fmla="*/ 30 w 554"/>
                <a:gd name="T3" fmla="*/ 146 h 555"/>
                <a:gd name="T4" fmla="*/ 11 w 554"/>
                <a:gd name="T5" fmla="*/ 195 h 555"/>
                <a:gd name="T6" fmla="*/ 1 w 554"/>
                <a:gd name="T7" fmla="*/ 249 h 555"/>
                <a:gd name="T8" fmla="*/ 1 w 554"/>
                <a:gd name="T9" fmla="*/ 304 h 555"/>
                <a:gd name="T10" fmla="*/ 11 w 554"/>
                <a:gd name="T11" fmla="*/ 357 h 555"/>
                <a:gd name="T12" fmla="*/ 30 w 554"/>
                <a:gd name="T13" fmla="*/ 406 h 555"/>
                <a:gd name="T14" fmla="*/ 60 w 554"/>
                <a:gd name="T15" fmla="*/ 452 h 555"/>
                <a:gd name="T16" fmla="*/ 101 w 554"/>
                <a:gd name="T17" fmla="*/ 491 h 555"/>
                <a:gd name="T18" fmla="*/ 145 w 554"/>
                <a:gd name="T19" fmla="*/ 521 h 555"/>
                <a:gd name="T20" fmla="*/ 194 w 554"/>
                <a:gd name="T21" fmla="*/ 543 h 555"/>
                <a:gd name="T22" fmla="*/ 248 w 554"/>
                <a:gd name="T23" fmla="*/ 552 h 555"/>
                <a:gd name="T24" fmla="*/ 304 w 554"/>
                <a:gd name="T25" fmla="*/ 552 h 555"/>
                <a:gd name="T26" fmla="*/ 331 w 554"/>
                <a:gd name="T27" fmla="*/ 549 h 555"/>
                <a:gd name="T28" fmla="*/ 356 w 554"/>
                <a:gd name="T29" fmla="*/ 543 h 555"/>
                <a:gd name="T30" fmla="*/ 394 w 554"/>
                <a:gd name="T31" fmla="*/ 527 h 555"/>
                <a:gd name="T32" fmla="*/ 430 w 554"/>
                <a:gd name="T33" fmla="*/ 508 h 555"/>
                <a:gd name="T34" fmla="*/ 473 w 554"/>
                <a:gd name="T35" fmla="*/ 473 h 555"/>
                <a:gd name="T36" fmla="*/ 508 w 554"/>
                <a:gd name="T37" fmla="*/ 430 h 555"/>
                <a:gd name="T38" fmla="*/ 527 w 554"/>
                <a:gd name="T39" fmla="*/ 394 h 555"/>
                <a:gd name="T40" fmla="*/ 542 w 554"/>
                <a:gd name="T41" fmla="*/ 357 h 555"/>
                <a:gd name="T42" fmla="*/ 548 w 554"/>
                <a:gd name="T43" fmla="*/ 332 h 555"/>
                <a:gd name="T44" fmla="*/ 552 w 554"/>
                <a:gd name="T45" fmla="*/ 304 h 555"/>
                <a:gd name="T46" fmla="*/ 552 w 554"/>
                <a:gd name="T47" fmla="*/ 249 h 555"/>
                <a:gd name="T48" fmla="*/ 542 w 554"/>
                <a:gd name="T49" fmla="*/ 195 h 555"/>
                <a:gd name="T50" fmla="*/ 521 w 554"/>
                <a:gd name="T51" fmla="*/ 146 h 555"/>
                <a:gd name="T52" fmla="*/ 491 w 554"/>
                <a:gd name="T53" fmla="*/ 101 h 555"/>
                <a:gd name="T54" fmla="*/ 451 w 554"/>
                <a:gd name="T55" fmla="*/ 60 h 555"/>
                <a:gd name="T56" fmla="*/ 406 w 554"/>
                <a:gd name="T57" fmla="*/ 30 h 555"/>
                <a:gd name="T58" fmla="*/ 356 w 554"/>
                <a:gd name="T59" fmla="*/ 11 h 555"/>
                <a:gd name="T60" fmla="*/ 304 w 554"/>
                <a:gd name="T61" fmla="*/ 2 h 555"/>
                <a:gd name="T62" fmla="*/ 248 w 554"/>
                <a:gd name="T63" fmla="*/ 2 h 555"/>
                <a:gd name="T64" fmla="*/ 194 w 554"/>
                <a:gd name="T65" fmla="*/ 11 h 555"/>
                <a:gd name="T66" fmla="*/ 145 w 554"/>
                <a:gd name="T67" fmla="*/ 30 h 555"/>
                <a:gd name="T68" fmla="*/ 101 w 554"/>
                <a:gd name="T69" fmla="*/ 60 h 55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5"/>
                <a:gd name="T107" fmla="*/ 554 w 554"/>
                <a:gd name="T108" fmla="*/ 555 h 55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5">
                  <a:moveTo>
                    <a:pt x="80" y="81"/>
                  </a:moveTo>
                  <a:lnTo>
                    <a:pt x="60" y="101"/>
                  </a:lnTo>
                  <a:lnTo>
                    <a:pt x="44" y="123"/>
                  </a:lnTo>
                  <a:lnTo>
                    <a:pt x="30" y="146"/>
                  </a:lnTo>
                  <a:lnTo>
                    <a:pt x="19" y="171"/>
                  </a:lnTo>
                  <a:lnTo>
                    <a:pt x="11" y="195"/>
                  </a:lnTo>
                  <a:lnTo>
                    <a:pt x="5" y="221"/>
                  </a:lnTo>
                  <a:lnTo>
                    <a:pt x="1" y="249"/>
                  </a:lnTo>
                  <a:lnTo>
                    <a:pt x="0" y="278"/>
                  </a:lnTo>
                  <a:lnTo>
                    <a:pt x="1" y="304"/>
                  </a:lnTo>
                  <a:lnTo>
                    <a:pt x="5" y="332"/>
                  </a:lnTo>
                  <a:lnTo>
                    <a:pt x="11" y="357"/>
                  </a:lnTo>
                  <a:lnTo>
                    <a:pt x="19" y="383"/>
                  </a:lnTo>
                  <a:lnTo>
                    <a:pt x="30" y="406"/>
                  </a:lnTo>
                  <a:lnTo>
                    <a:pt x="44" y="430"/>
                  </a:lnTo>
                  <a:lnTo>
                    <a:pt x="60" y="452"/>
                  </a:lnTo>
                  <a:lnTo>
                    <a:pt x="80" y="473"/>
                  </a:lnTo>
                  <a:lnTo>
                    <a:pt x="101" y="491"/>
                  </a:lnTo>
                  <a:lnTo>
                    <a:pt x="122" y="508"/>
                  </a:lnTo>
                  <a:lnTo>
                    <a:pt x="145" y="521"/>
                  </a:lnTo>
                  <a:lnTo>
                    <a:pt x="170" y="534"/>
                  </a:lnTo>
                  <a:lnTo>
                    <a:pt x="194" y="543"/>
                  </a:lnTo>
                  <a:lnTo>
                    <a:pt x="221" y="549"/>
                  </a:lnTo>
                  <a:lnTo>
                    <a:pt x="248" y="552"/>
                  </a:lnTo>
                  <a:lnTo>
                    <a:pt x="277" y="555"/>
                  </a:lnTo>
                  <a:lnTo>
                    <a:pt x="304" y="552"/>
                  </a:lnTo>
                  <a:lnTo>
                    <a:pt x="317" y="550"/>
                  </a:lnTo>
                  <a:lnTo>
                    <a:pt x="331" y="549"/>
                  </a:lnTo>
                  <a:lnTo>
                    <a:pt x="343" y="545"/>
                  </a:lnTo>
                  <a:lnTo>
                    <a:pt x="356" y="543"/>
                  </a:lnTo>
                  <a:lnTo>
                    <a:pt x="383" y="534"/>
                  </a:lnTo>
                  <a:lnTo>
                    <a:pt x="394" y="527"/>
                  </a:lnTo>
                  <a:lnTo>
                    <a:pt x="406" y="521"/>
                  </a:lnTo>
                  <a:lnTo>
                    <a:pt x="430" y="508"/>
                  </a:lnTo>
                  <a:lnTo>
                    <a:pt x="451" y="491"/>
                  </a:lnTo>
                  <a:lnTo>
                    <a:pt x="473" y="473"/>
                  </a:lnTo>
                  <a:lnTo>
                    <a:pt x="491" y="452"/>
                  </a:lnTo>
                  <a:lnTo>
                    <a:pt x="508" y="430"/>
                  </a:lnTo>
                  <a:lnTo>
                    <a:pt x="521" y="406"/>
                  </a:lnTo>
                  <a:lnTo>
                    <a:pt x="527" y="394"/>
                  </a:lnTo>
                  <a:lnTo>
                    <a:pt x="534" y="383"/>
                  </a:lnTo>
                  <a:lnTo>
                    <a:pt x="542" y="357"/>
                  </a:lnTo>
                  <a:lnTo>
                    <a:pt x="545" y="344"/>
                  </a:lnTo>
                  <a:lnTo>
                    <a:pt x="548" y="332"/>
                  </a:lnTo>
                  <a:lnTo>
                    <a:pt x="550" y="317"/>
                  </a:lnTo>
                  <a:lnTo>
                    <a:pt x="552" y="304"/>
                  </a:lnTo>
                  <a:lnTo>
                    <a:pt x="554" y="278"/>
                  </a:lnTo>
                  <a:lnTo>
                    <a:pt x="552" y="249"/>
                  </a:lnTo>
                  <a:lnTo>
                    <a:pt x="548" y="221"/>
                  </a:lnTo>
                  <a:lnTo>
                    <a:pt x="542" y="195"/>
                  </a:lnTo>
                  <a:lnTo>
                    <a:pt x="534" y="171"/>
                  </a:lnTo>
                  <a:lnTo>
                    <a:pt x="521" y="146"/>
                  </a:lnTo>
                  <a:lnTo>
                    <a:pt x="508" y="123"/>
                  </a:lnTo>
                  <a:lnTo>
                    <a:pt x="491" y="101"/>
                  </a:lnTo>
                  <a:lnTo>
                    <a:pt x="473" y="81"/>
                  </a:lnTo>
                  <a:lnTo>
                    <a:pt x="451" y="60"/>
                  </a:lnTo>
                  <a:lnTo>
                    <a:pt x="430" y="45"/>
                  </a:lnTo>
                  <a:lnTo>
                    <a:pt x="406" y="30"/>
                  </a:lnTo>
                  <a:lnTo>
                    <a:pt x="383" y="20"/>
                  </a:lnTo>
                  <a:lnTo>
                    <a:pt x="356" y="11"/>
                  </a:lnTo>
                  <a:lnTo>
                    <a:pt x="331" y="5"/>
                  </a:lnTo>
                  <a:lnTo>
                    <a:pt x="304" y="2"/>
                  </a:lnTo>
                  <a:lnTo>
                    <a:pt x="277" y="0"/>
                  </a:lnTo>
                  <a:lnTo>
                    <a:pt x="248" y="2"/>
                  </a:lnTo>
                  <a:lnTo>
                    <a:pt x="221" y="5"/>
                  </a:lnTo>
                  <a:lnTo>
                    <a:pt x="194" y="11"/>
                  </a:lnTo>
                  <a:lnTo>
                    <a:pt x="170" y="20"/>
                  </a:lnTo>
                  <a:lnTo>
                    <a:pt x="145" y="30"/>
                  </a:lnTo>
                  <a:lnTo>
                    <a:pt x="122" y="45"/>
                  </a:lnTo>
                  <a:lnTo>
                    <a:pt x="101" y="60"/>
                  </a:lnTo>
                  <a:lnTo>
                    <a:pt x="80" y="81"/>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8" name="Rectangle 1965">
              <a:extLst>
                <a:ext uri="{FF2B5EF4-FFF2-40B4-BE49-F238E27FC236}">
                  <a16:creationId xmlns:a16="http://schemas.microsoft.com/office/drawing/2014/main" id="{01548506-9FB8-6CE1-3027-69B49A9B46F9}"/>
                </a:ext>
              </a:extLst>
            </p:cNvPr>
            <p:cNvSpPr>
              <a:spLocks noChangeArrowheads="1"/>
            </p:cNvSpPr>
            <p:nvPr/>
          </p:nvSpPr>
          <p:spPr bwMode="auto">
            <a:xfrm>
              <a:off x="3234" y="3175"/>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gn="l" eaLnBrk="1" hangingPunct="1">
                <a:spcBef>
                  <a:spcPct val="0"/>
                </a:spcBef>
                <a:buClrTx/>
                <a:buFontTx/>
                <a:buNone/>
              </a:pPr>
              <a:r>
                <a:rPr lang="en-US" altLang="en-US" sz="1000" b="1">
                  <a:solidFill>
                    <a:schemeClr val="tx1"/>
                  </a:solidFill>
                  <a:latin typeface="Verdana" panose="020B0604030504040204" pitchFamily="34" charset="0"/>
                </a:rPr>
                <a:t>7</a:t>
              </a:r>
              <a:endParaRPr lang="en-US" altLang="en-US" sz="1800">
                <a:solidFill>
                  <a:schemeClr val="tx1"/>
                </a:solidFill>
              </a:endParaRPr>
            </a:p>
          </p:txBody>
        </p:sp>
      </p:grpSp>
    </p:spTree>
    <p:extLst>
      <p:ext uri="{BB962C8B-B14F-4D97-AF65-F5344CB8AC3E}">
        <p14:creationId xmlns:p14="http://schemas.microsoft.com/office/powerpoint/2010/main" val="3527000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10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9"/>
                                        </p:tgtEl>
                                        <p:attrNameLst>
                                          <p:attrName>style.visibility</p:attrName>
                                        </p:attrNameLst>
                                      </p:cBhvr>
                                      <p:to>
                                        <p:strVal val="visible"/>
                                      </p:to>
                                    </p:set>
                                    <p:animEffect transition="in" filter="wipe(left)">
                                      <p:cBhvr>
                                        <p:cTn id="17" dur="1000"/>
                                        <p:tgtEl>
                                          <p:spTgt spid="4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wipe(down)">
                                      <p:cBhvr>
                                        <p:cTn id="22" dur="10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wipe(left)">
                                      <p:cBhvr>
                                        <p:cTn id="27" dur="1000"/>
                                        <p:tgtEl>
                                          <p:spTgt spid="3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wipe(left)">
                                      <p:cBhvr>
                                        <p:cTn id="32" dur="1000"/>
                                        <p:tgtEl>
                                          <p:spTgt spid="4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nodeType="clickEffect">
                                  <p:stCondLst>
                                    <p:cond delay="0"/>
                                  </p:stCondLst>
                                  <p:childTnLst>
                                    <p:set>
                                      <p:cBhvr>
                                        <p:cTn id="36" dur="1" fill="hold">
                                          <p:stCondLst>
                                            <p:cond delay="0"/>
                                          </p:stCondLst>
                                        </p:cTn>
                                        <p:tgtEl>
                                          <p:spTgt spid="54"/>
                                        </p:tgtEl>
                                        <p:attrNameLst>
                                          <p:attrName>style.visibility</p:attrName>
                                        </p:attrNameLst>
                                      </p:cBhvr>
                                      <p:to>
                                        <p:strVal val="visible"/>
                                      </p:to>
                                    </p:set>
                                    <p:animEffect transition="in" filter="wipe(right)">
                                      <p:cBhvr>
                                        <p:cTn id="37" dur="1000"/>
                                        <p:tgtEl>
                                          <p:spTgt spid="5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fade">
                                      <p:cBhvr>
                                        <p:cTn id="42" dur="1000"/>
                                        <p:tgtEl>
                                          <p:spTgt spid="29"/>
                                        </p:tgtEl>
                                      </p:cBhvr>
                                    </p:animEffect>
                                  </p:childTnLst>
                                </p:cTn>
                              </p:par>
                              <p:par>
                                <p:cTn id="43" presetID="10" presetClass="entr" presetSubtype="0" fill="hold" nodeType="withEffect">
                                  <p:stCondLst>
                                    <p:cond delay="0"/>
                                  </p:stCondLst>
                                  <p:childTnLst>
                                    <p:set>
                                      <p:cBhvr>
                                        <p:cTn id="44" dur="1" fill="hold">
                                          <p:stCondLst>
                                            <p:cond delay="0"/>
                                          </p:stCondLst>
                                        </p:cTn>
                                        <p:tgtEl>
                                          <p:spTgt spid="106"/>
                                        </p:tgtEl>
                                        <p:attrNameLst>
                                          <p:attrName>style.visibility</p:attrName>
                                        </p:attrNameLst>
                                      </p:cBhvr>
                                      <p:to>
                                        <p:strVal val="visible"/>
                                      </p:to>
                                    </p:set>
                                    <p:animEffect transition="in" filter="fade">
                                      <p:cBhvr>
                                        <p:cTn id="45" dur="1000"/>
                                        <p:tgtEl>
                                          <p:spTgt spid="106"/>
                                        </p:tgtEl>
                                      </p:cBhvr>
                                    </p:animEffect>
                                  </p:childTnLst>
                                </p:cTn>
                              </p:par>
                              <p:par>
                                <p:cTn id="46" presetID="10" presetClass="entr" presetSubtype="0" fill="hold" nodeType="withEffect">
                                  <p:stCondLst>
                                    <p:cond delay="0"/>
                                  </p:stCondLst>
                                  <p:childTnLst>
                                    <p:set>
                                      <p:cBhvr>
                                        <p:cTn id="47" dur="1" fill="hold">
                                          <p:stCondLst>
                                            <p:cond delay="0"/>
                                          </p:stCondLst>
                                        </p:cTn>
                                        <p:tgtEl>
                                          <p:spTgt spid="111"/>
                                        </p:tgtEl>
                                        <p:attrNameLst>
                                          <p:attrName>style.visibility</p:attrName>
                                        </p:attrNameLst>
                                      </p:cBhvr>
                                      <p:to>
                                        <p:strVal val="visible"/>
                                      </p:to>
                                    </p:set>
                                    <p:animEffect transition="in" filter="fade">
                                      <p:cBhvr>
                                        <p:cTn id="48" dur="1000"/>
                                        <p:tgtEl>
                                          <p:spTgt spid="111"/>
                                        </p:tgtEl>
                                      </p:cBhvr>
                                    </p:animEffect>
                                  </p:childTnLst>
                                </p:cTn>
                              </p:par>
                              <p:par>
                                <p:cTn id="49" presetID="10" presetClass="entr" presetSubtype="0" fill="hold" nodeType="withEffect">
                                  <p:stCondLst>
                                    <p:cond delay="0"/>
                                  </p:stCondLst>
                                  <p:childTnLst>
                                    <p:set>
                                      <p:cBhvr>
                                        <p:cTn id="50" dur="1" fill="hold">
                                          <p:stCondLst>
                                            <p:cond delay="0"/>
                                          </p:stCondLst>
                                        </p:cTn>
                                        <p:tgtEl>
                                          <p:spTgt spid="101"/>
                                        </p:tgtEl>
                                        <p:attrNameLst>
                                          <p:attrName>style.visibility</p:attrName>
                                        </p:attrNameLst>
                                      </p:cBhvr>
                                      <p:to>
                                        <p:strVal val="visible"/>
                                      </p:to>
                                    </p:set>
                                    <p:animEffect transition="in" filter="fade">
                                      <p:cBhvr>
                                        <p:cTn id="51" dur="1000"/>
                                        <p:tgtEl>
                                          <p:spTgt spid="101"/>
                                        </p:tgtEl>
                                      </p:cBhvr>
                                    </p:animEffect>
                                  </p:childTnLst>
                                </p:cTn>
                              </p:par>
                              <p:par>
                                <p:cTn id="52" presetID="10" presetClass="entr" presetSubtype="0" fill="hold" nodeType="withEffect">
                                  <p:stCondLst>
                                    <p:cond delay="0"/>
                                  </p:stCondLst>
                                  <p:childTnLst>
                                    <p:set>
                                      <p:cBhvr>
                                        <p:cTn id="53" dur="1" fill="hold">
                                          <p:stCondLst>
                                            <p:cond delay="0"/>
                                          </p:stCondLst>
                                        </p:cTn>
                                        <p:tgtEl>
                                          <p:spTgt spid="116"/>
                                        </p:tgtEl>
                                        <p:attrNameLst>
                                          <p:attrName>style.visibility</p:attrName>
                                        </p:attrNameLst>
                                      </p:cBhvr>
                                      <p:to>
                                        <p:strVal val="visible"/>
                                      </p:to>
                                    </p:set>
                                    <p:animEffect transition="in" filter="fade">
                                      <p:cBhvr>
                                        <p:cTn id="54" dur="1000"/>
                                        <p:tgtEl>
                                          <p:spTgt spid="116"/>
                                        </p:tgtEl>
                                      </p:cBhvr>
                                    </p:animEffect>
                                  </p:childTnLst>
                                </p:cTn>
                              </p:par>
                              <p:par>
                                <p:cTn id="55" presetID="10" presetClass="entr" presetSubtype="0" fill="hold" nodeType="withEffect">
                                  <p:stCondLst>
                                    <p:cond delay="0"/>
                                  </p:stCondLst>
                                  <p:childTnLst>
                                    <p:set>
                                      <p:cBhvr>
                                        <p:cTn id="56" dur="1" fill="hold">
                                          <p:stCondLst>
                                            <p:cond delay="0"/>
                                          </p:stCondLst>
                                        </p:cTn>
                                        <p:tgtEl>
                                          <p:spTgt spid="121"/>
                                        </p:tgtEl>
                                        <p:attrNameLst>
                                          <p:attrName>style.visibility</p:attrName>
                                        </p:attrNameLst>
                                      </p:cBhvr>
                                      <p:to>
                                        <p:strVal val="visible"/>
                                      </p:to>
                                    </p:set>
                                    <p:animEffect transition="in" filter="fade">
                                      <p:cBhvr>
                                        <p:cTn id="57" dur="1000"/>
                                        <p:tgtEl>
                                          <p:spTgt spid="121"/>
                                        </p:tgtEl>
                                      </p:cBhvr>
                                    </p:animEffect>
                                  </p:childTnLst>
                                </p:cTn>
                              </p:par>
                              <p:par>
                                <p:cTn id="58" presetID="10" presetClass="entr" presetSubtype="0" fill="hold" nodeType="withEffect">
                                  <p:stCondLst>
                                    <p:cond delay="0"/>
                                  </p:stCondLst>
                                  <p:childTnLst>
                                    <p:set>
                                      <p:cBhvr>
                                        <p:cTn id="59" dur="1" fill="hold">
                                          <p:stCondLst>
                                            <p:cond delay="0"/>
                                          </p:stCondLst>
                                        </p:cTn>
                                        <p:tgtEl>
                                          <p:spTgt spid="125"/>
                                        </p:tgtEl>
                                        <p:attrNameLst>
                                          <p:attrName>style.visibility</p:attrName>
                                        </p:attrNameLst>
                                      </p:cBhvr>
                                      <p:to>
                                        <p:strVal val="visible"/>
                                      </p:to>
                                    </p:set>
                                    <p:animEffect transition="in" filter="fade">
                                      <p:cBhvr>
                                        <p:cTn id="60" dur="1000"/>
                                        <p:tgtEl>
                                          <p:spTgt spid="125"/>
                                        </p:tgtEl>
                                      </p:cBhvr>
                                    </p:animEffect>
                                  </p:childTnLst>
                                </p:cTn>
                              </p:par>
                              <p:par>
                                <p:cTn id="61" presetID="10" presetClass="entr" presetSubtype="0" fill="hold" nodeType="withEffect">
                                  <p:stCondLst>
                                    <p:cond delay="0"/>
                                  </p:stCondLst>
                                  <p:childTnLst>
                                    <p:set>
                                      <p:cBhvr>
                                        <p:cTn id="62" dur="1" fill="hold">
                                          <p:stCondLst>
                                            <p:cond delay="0"/>
                                          </p:stCondLst>
                                        </p:cTn>
                                        <p:tgtEl>
                                          <p:spTgt spid="129"/>
                                        </p:tgtEl>
                                        <p:attrNameLst>
                                          <p:attrName>style.visibility</p:attrName>
                                        </p:attrNameLst>
                                      </p:cBhvr>
                                      <p:to>
                                        <p:strVal val="visible"/>
                                      </p:to>
                                    </p:set>
                                    <p:animEffect transition="in" filter="fade">
                                      <p:cBhvr>
                                        <p:cTn id="63" dur="1000"/>
                                        <p:tgtEl>
                                          <p:spTgt spid="129"/>
                                        </p:tgtEl>
                                      </p:cBhvr>
                                    </p:animEffect>
                                  </p:childTnLst>
                                </p:cTn>
                              </p:par>
                              <p:par>
                                <p:cTn id="64" presetID="10" presetClass="entr" presetSubtype="0" fill="hold" nodeType="withEffect">
                                  <p:stCondLst>
                                    <p:cond delay="0"/>
                                  </p:stCondLst>
                                  <p:childTnLst>
                                    <p:set>
                                      <p:cBhvr>
                                        <p:cTn id="65" dur="1" fill="hold">
                                          <p:stCondLst>
                                            <p:cond delay="0"/>
                                          </p:stCondLst>
                                        </p:cTn>
                                        <p:tgtEl>
                                          <p:spTgt spid="134"/>
                                        </p:tgtEl>
                                        <p:attrNameLst>
                                          <p:attrName>style.visibility</p:attrName>
                                        </p:attrNameLst>
                                      </p:cBhvr>
                                      <p:to>
                                        <p:strVal val="visible"/>
                                      </p:to>
                                    </p:set>
                                    <p:animEffect transition="in" filter="fade">
                                      <p:cBhvr>
                                        <p:cTn id="66" dur="1000"/>
                                        <p:tgtEl>
                                          <p:spTgt spid="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56100" y="1245052"/>
            <a:ext cx="8988802"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Restore Operation</a:t>
            </a:r>
          </a:p>
        </p:txBody>
      </p:sp>
      <p:sp>
        <p:nvSpPr>
          <p:cNvPr id="58" name="Rectangle 7">
            <a:extLst>
              <a:ext uri="{FF2B5EF4-FFF2-40B4-BE49-F238E27FC236}">
                <a16:creationId xmlns:a16="http://schemas.microsoft.com/office/drawing/2014/main" id="{A1952884-6749-8E1C-AF0B-734F325E6DEB}"/>
              </a:ext>
            </a:extLst>
          </p:cNvPr>
          <p:cNvSpPr>
            <a:spLocks noChangeArrowheads="1"/>
          </p:cNvSpPr>
          <p:nvPr/>
        </p:nvSpPr>
        <p:spPr bwMode="auto">
          <a:xfrm>
            <a:off x="167710" y="2025361"/>
            <a:ext cx="301783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Application Server and Backup Clients</a:t>
            </a:r>
          </a:p>
        </p:txBody>
      </p:sp>
      <p:grpSp>
        <p:nvGrpSpPr>
          <p:cNvPr id="59" name="Group 1922">
            <a:extLst>
              <a:ext uri="{FF2B5EF4-FFF2-40B4-BE49-F238E27FC236}">
                <a16:creationId xmlns:a16="http://schemas.microsoft.com/office/drawing/2014/main" id="{0D609CDD-7040-D9F6-7CBB-675AD17F81B2}"/>
              </a:ext>
            </a:extLst>
          </p:cNvPr>
          <p:cNvGrpSpPr>
            <a:grpSpLocks/>
          </p:cNvGrpSpPr>
          <p:nvPr/>
        </p:nvGrpSpPr>
        <p:grpSpPr bwMode="auto">
          <a:xfrm>
            <a:off x="705872" y="5286086"/>
            <a:ext cx="293688" cy="293688"/>
            <a:chOff x="430" y="3116"/>
            <a:chExt cx="185" cy="185"/>
          </a:xfrm>
        </p:grpSpPr>
        <p:sp>
          <p:nvSpPr>
            <p:cNvPr id="60" name="Freeform 1857">
              <a:extLst>
                <a:ext uri="{FF2B5EF4-FFF2-40B4-BE49-F238E27FC236}">
                  <a16:creationId xmlns:a16="http://schemas.microsoft.com/office/drawing/2014/main" id="{E6BB2873-CEA3-77A0-251E-FD1E7AE898AC}"/>
                </a:ext>
              </a:extLst>
            </p:cNvPr>
            <p:cNvSpPr>
              <a:spLocks/>
            </p:cNvSpPr>
            <p:nvPr/>
          </p:nvSpPr>
          <p:spPr bwMode="auto">
            <a:xfrm>
              <a:off x="430" y="3116"/>
              <a:ext cx="185" cy="185"/>
            </a:xfrm>
            <a:custGeom>
              <a:avLst/>
              <a:gdLst>
                <a:gd name="T0" fmla="*/ 1 w 554"/>
                <a:gd name="T1" fmla="*/ 303 h 554"/>
                <a:gd name="T2" fmla="*/ 10 w 554"/>
                <a:gd name="T3" fmla="*/ 356 h 554"/>
                <a:gd name="T4" fmla="*/ 30 w 554"/>
                <a:gd name="T5" fmla="*/ 405 h 554"/>
                <a:gd name="T6" fmla="*/ 60 w 554"/>
                <a:gd name="T7" fmla="*/ 451 h 554"/>
                <a:gd name="T8" fmla="*/ 100 w 554"/>
                <a:gd name="T9" fmla="*/ 490 h 554"/>
                <a:gd name="T10" fmla="*/ 145 w 554"/>
                <a:gd name="T11" fmla="*/ 520 h 554"/>
                <a:gd name="T12" fmla="*/ 194 w 554"/>
                <a:gd name="T13" fmla="*/ 542 h 554"/>
                <a:gd name="T14" fmla="*/ 248 w 554"/>
                <a:gd name="T15" fmla="*/ 552 h 554"/>
                <a:gd name="T16" fmla="*/ 303 w 554"/>
                <a:gd name="T17" fmla="*/ 552 h 554"/>
                <a:gd name="T18" fmla="*/ 331 w 554"/>
                <a:gd name="T19" fmla="*/ 548 h 554"/>
                <a:gd name="T20" fmla="*/ 356 w 554"/>
                <a:gd name="T21" fmla="*/ 542 h 554"/>
                <a:gd name="T22" fmla="*/ 393 w 554"/>
                <a:gd name="T23" fmla="*/ 526 h 554"/>
                <a:gd name="T24" fmla="*/ 429 w 554"/>
                <a:gd name="T25" fmla="*/ 507 h 554"/>
                <a:gd name="T26" fmla="*/ 472 w 554"/>
                <a:gd name="T27" fmla="*/ 472 h 554"/>
                <a:gd name="T28" fmla="*/ 507 w 554"/>
                <a:gd name="T29" fmla="*/ 429 h 554"/>
                <a:gd name="T30" fmla="*/ 526 w 554"/>
                <a:gd name="T31" fmla="*/ 393 h 554"/>
                <a:gd name="T32" fmla="*/ 542 w 554"/>
                <a:gd name="T33" fmla="*/ 356 h 554"/>
                <a:gd name="T34" fmla="*/ 548 w 554"/>
                <a:gd name="T35" fmla="*/ 331 h 554"/>
                <a:gd name="T36" fmla="*/ 552 w 554"/>
                <a:gd name="T37" fmla="*/ 303 h 554"/>
                <a:gd name="T38" fmla="*/ 552 w 554"/>
                <a:gd name="T39" fmla="*/ 248 h 554"/>
                <a:gd name="T40" fmla="*/ 542 w 554"/>
                <a:gd name="T41" fmla="*/ 194 h 554"/>
                <a:gd name="T42" fmla="*/ 520 w 554"/>
                <a:gd name="T43" fmla="*/ 145 h 554"/>
                <a:gd name="T44" fmla="*/ 490 w 554"/>
                <a:gd name="T45" fmla="*/ 100 h 554"/>
                <a:gd name="T46" fmla="*/ 451 w 554"/>
                <a:gd name="T47" fmla="*/ 60 h 554"/>
                <a:gd name="T48" fmla="*/ 405 w 554"/>
                <a:gd name="T49" fmla="*/ 30 h 554"/>
                <a:gd name="T50" fmla="*/ 356 w 554"/>
                <a:gd name="T51" fmla="*/ 10 h 554"/>
                <a:gd name="T52" fmla="*/ 303 w 554"/>
                <a:gd name="T53" fmla="*/ 1 h 554"/>
                <a:gd name="T54" fmla="*/ 248 w 554"/>
                <a:gd name="T55" fmla="*/ 1 h 554"/>
                <a:gd name="T56" fmla="*/ 194 w 554"/>
                <a:gd name="T57" fmla="*/ 10 h 554"/>
                <a:gd name="T58" fmla="*/ 145 w 554"/>
                <a:gd name="T59" fmla="*/ 30 h 554"/>
                <a:gd name="T60" fmla="*/ 100 w 554"/>
                <a:gd name="T61" fmla="*/ 60 h 554"/>
                <a:gd name="T62" fmla="*/ 60 w 554"/>
                <a:gd name="T63" fmla="*/ 100 h 554"/>
                <a:gd name="T64" fmla="*/ 30 w 554"/>
                <a:gd name="T65" fmla="*/ 145 h 554"/>
                <a:gd name="T66" fmla="*/ 10 w 554"/>
                <a:gd name="T67" fmla="*/ 194 h 554"/>
                <a:gd name="T68" fmla="*/ 1 w 554"/>
                <a:gd name="T69" fmla="*/ 248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0" y="277"/>
                  </a:moveTo>
                  <a:lnTo>
                    <a:pt x="1" y="303"/>
                  </a:lnTo>
                  <a:lnTo>
                    <a:pt x="4" y="331"/>
                  </a:lnTo>
                  <a:lnTo>
                    <a:pt x="10" y="356"/>
                  </a:lnTo>
                  <a:lnTo>
                    <a:pt x="19" y="382"/>
                  </a:lnTo>
                  <a:lnTo>
                    <a:pt x="30" y="405"/>
                  </a:lnTo>
                  <a:lnTo>
                    <a:pt x="44" y="429"/>
                  </a:lnTo>
                  <a:lnTo>
                    <a:pt x="60" y="451"/>
                  </a:lnTo>
                  <a:lnTo>
                    <a:pt x="80" y="472"/>
                  </a:lnTo>
                  <a:lnTo>
                    <a:pt x="100" y="490"/>
                  </a:lnTo>
                  <a:lnTo>
                    <a:pt x="122" y="507"/>
                  </a:lnTo>
                  <a:lnTo>
                    <a:pt x="145" y="520"/>
                  </a:lnTo>
                  <a:lnTo>
                    <a:pt x="170" y="534"/>
                  </a:lnTo>
                  <a:lnTo>
                    <a:pt x="194" y="542"/>
                  </a:lnTo>
                  <a:lnTo>
                    <a:pt x="220" y="548"/>
                  </a:lnTo>
                  <a:lnTo>
                    <a:pt x="248" y="552"/>
                  </a:lnTo>
                  <a:lnTo>
                    <a:pt x="277" y="554"/>
                  </a:lnTo>
                  <a:lnTo>
                    <a:pt x="303" y="552"/>
                  </a:lnTo>
                  <a:lnTo>
                    <a:pt x="316" y="549"/>
                  </a:lnTo>
                  <a:lnTo>
                    <a:pt x="331" y="548"/>
                  </a:lnTo>
                  <a:lnTo>
                    <a:pt x="343" y="544"/>
                  </a:lnTo>
                  <a:lnTo>
                    <a:pt x="356" y="542"/>
                  </a:lnTo>
                  <a:lnTo>
                    <a:pt x="382" y="534"/>
                  </a:lnTo>
                  <a:lnTo>
                    <a:pt x="393" y="526"/>
                  </a:lnTo>
                  <a:lnTo>
                    <a:pt x="405" y="520"/>
                  </a:lnTo>
                  <a:lnTo>
                    <a:pt x="429" y="507"/>
                  </a:lnTo>
                  <a:lnTo>
                    <a:pt x="451" y="490"/>
                  </a:lnTo>
                  <a:lnTo>
                    <a:pt x="472" y="472"/>
                  </a:lnTo>
                  <a:lnTo>
                    <a:pt x="490" y="451"/>
                  </a:lnTo>
                  <a:lnTo>
                    <a:pt x="507" y="429"/>
                  </a:lnTo>
                  <a:lnTo>
                    <a:pt x="520" y="405"/>
                  </a:lnTo>
                  <a:lnTo>
                    <a:pt x="526" y="393"/>
                  </a:lnTo>
                  <a:lnTo>
                    <a:pt x="534" y="382"/>
                  </a:lnTo>
                  <a:lnTo>
                    <a:pt x="542" y="356"/>
                  </a:lnTo>
                  <a:lnTo>
                    <a:pt x="544" y="343"/>
                  </a:lnTo>
                  <a:lnTo>
                    <a:pt x="548" y="331"/>
                  </a:lnTo>
                  <a:lnTo>
                    <a:pt x="549" y="316"/>
                  </a:lnTo>
                  <a:lnTo>
                    <a:pt x="552" y="303"/>
                  </a:lnTo>
                  <a:lnTo>
                    <a:pt x="554" y="277"/>
                  </a:lnTo>
                  <a:lnTo>
                    <a:pt x="552" y="248"/>
                  </a:lnTo>
                  <a:lnTo>
                    <a:pt x="548" y="220"/>
                  </a:lnTo>
                  <a:lnTo>
                    <a:pt x="542" y="194"/>
                  </a:lnTo>
                  <a:lnTo>
                    <a:pt x="534" y="170"/>
                  </a:lnTo>
                  <a:lnTo>
                    <a:pt x="520" y="145"/>
                  </a:lnTo>
                  <a:lnTo>
                    <a:pt x="507" y="122"/>
                  </a:lnTo>
                  <a:lnTo>
                    <a:pt x="490" y="100"/>
                  </a:lnTo>
                  <a:lnTo>
                    <a:pt x="472" y="80"/>
                  </a:lnTo>
                  <a:lnTo>
                    <a:pt x="451" y="60"/>
                  </a:lnTo>
                  <a:lnTo>
                    <a:pt x="429" y="44"/>
                  </a:lnTo>
                  <a:lnTo>
                    <a:pt x="405" y="30"/>
                  </a:lnTo>
                  <a:lnTo>
                    <a:pt x="382" y="19"/>
                  </a:lnTo>
                  <a:lnTo>
                    <a:pt x="356" y="10"/>
                  </a:lnTo>
                  <a:lnTo>
                    <a:pt x="331" y="4"/>
                  </a:lnTo>
                  <a:lnTo>
                    <a:pt x="303" y="1"/>
                  </a:lnTo>
                  <a:lnTo>
                    <a:pt x="277" y="0"/>
                  </a:lnTo>
                  <a:lnTo>
                    <a:pt x="248" y="1"/>
                  </a:lnTo>
                  <a:lnTo>
                    <a:pt x="220" y="4"/>
                  </a:lnTo>
                  <a:lnTo>
                    <a:pt x="194" y="10"/>
                  </a:lnTo>
                  <a:lnTo>
                    <a:pt x="170" y="19"/>
                  </a:lnTo>
                  <a:lnTo>
                    <a:pt x="145" y="30"/>
                  </a:lnTo>
                  <a:lnTo>
                    <a:pt x="122" y="44"/>
                  </a:lnTo>
                  <a:lnTo>
                    <a:pt x="100" y="60"/>
                  </a:lnTo>
                  <a:lnTo>
                    <a:pt x="80" y="80"/>
                  </a:lnTo>
                  <a:lnTo>
                    <a:pt x="60" y="100"/>
                  </a:lnTo>
                  <a:lnTo>
                    <a:pt x="44" y="122"/>
                  </a:lnTo>
                  <a:lnTo>
                    <a:pt x="30" y="145"/>
                  </a:lnTo>
                  <a:lnTo>
                    <a:pt x="19" y="170"/>
                  </a:lnTo>
                  <a:lnTo>
                    <a:pt x="10" y="194"/>
                  </a:lnTo>
                  <a:lnTo>
                    <a:pt x="4" y="220"/>
                  </a:lnTo>
                  <a:lnTo>
                    <a:pt x="1" y="248"/>
                  </a:lnTo>
                  <a:lnTo>
                    <a:pt x="0" y="277"/>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 name="Rectangle 1858">
              <a:extLst>
                <a:ext uri="{FF2B5EF4-FFF2-40B4-BE49-F238E27FC236}">
                  <a16:creationId xmlns:a16="http://schemas.microsoft.com/office/drawing/2014/main" id="{0D4047B7-C3BE-1A44-376C-26E4C3E28D65}"/>
                </a:ext>
              </a:extLst>
            </p:cNvPr>
            <p:cNvSpPr>
              <a:spLocks noChangeArrowheads="1"/>
            </p:cNvSpPr>
            <p:nvPr/>
          </p:nvSpPr>
          <p:spPr bwMode="auto">
            <a:xfrm>
              <a:off x="499" y="3156"/>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1</a:t>
              </a:r>
              <a:endParaRPr lang="en-US" altLang="en-US" sz="2600"/>
            </a:p>
          </p:txBody>
        </p:sp>
      </p:grpSp>
      <p:grpSp>
        <p:nvGrpSpPr>
          <p:cNvPr id="62" name="Group 1916">
            <a:extLst>
              <a:ext uri="{FF2B5EF4-FFF2-40B4-BE49-F238E27FC236}">
                <a16:creationId xmlns:a16="http://schemas.microsoft.com/office/drawing/2014/main" id="{116C87EB-7F3A-F9FD-5BF8-361F7AAAB7E4}"/>
              </a:ext>
            </a:extLst>
          </p:cNvPr>
          <p:cNvGrpSpPr>
            <a:grpSpLocks/>
          </p:cNvGrpSpPr>
          <p:nvPr/>
        </p:nvGrpSpPr>
        <p:grpSpPr bwMode="auto">
          <a:xfrm>
            <a:off x="705872" y="5922674"/>
            <a:ext cx="293688" cy="292100"/>
            <a:chOff x="430" y="3517"/>
            <a:chExt cx="185" cy="184"/>
          </a:xfrm>
        </p:grpSpPr>
        <p:sp>
          <p:nvSpPr>
            <p:cNvPr id="63" name="Freeform 1859">
              <a:extLst>
                <a:ext uri="{FF2B5EF4-FFF2-40B4-BE49-F238E27FC236}">
                  <a16:creationId xmlns:a16="http://schemas.microsoft.com/office/drawing/2014/main" id="{87BC3445-0F93-944E-830F-CD7399C72524}"/>
                </a:ext>
              </a:extLst>
            </p:cNvPr>
            <p:cNvSpPr>
              <a:spLocks/>
            </p:cNvSpPr>
            <p:nvPr/>
          </p:nvSpPr>
          <p:spPr bwMode="auto">
            <a:xfrm>
              <a:off x="430" y="3517"/>
              <a:ext cx="185" cy="184"/>
            </a:xfrm>
            <a:custGeom>
              <a:avLst/>
              <a:gdLst>
                <a:gd name="T0" fmla="*/ 248 w 554"/>
                <a:gd name="T1" fmla="*/ 1 h 554"/>
                <a:gd name="T2" fmla="*/ 194 w 554"/>
                <a:gd name="T3" fmla="*/ 11 h 554"/>
                <a:gd name="T4" fmla="*/ 145 w 554"/>
                <a:gd name="T5" fmla="*/ 30 h 554"/>
                <a:gd name="T6" fmla="*/ 100 w 554"/>
                <a:gd name="T7" fmla="*/ 60 h 554"/>
                <a:gd name="T8" fmla="*/ 60 w 554"/>
                <a:gd name="T9" fmla="*/ 101 h 554"/>
                <a:gd name="T10" fmla="*/ 30 w 554"/>
                <a:gd name="T11" fmla="*/ 145 h 554"/>
                <a:gd name="T12" fmla="*/ 10 w 554"/>
                <a:gd name="T13" fmla="*/ 194 h 554"/>
                <a:gd name="T14" fmla="*/ 1 w 554"/>
                <a:gd name="T15" fmla="*/ 248 h 554"/>
                <a:gd name="T16" fmla="*/ 1 w 554"/>
                <a:gd name="T17" fmla="*/ 303 h 554"/>
                <a:gd name="T18" fmla="*/ 10 w 554"/>
                <a:gd name="T19" fmla="*/ 356 h 554"/>
                <a:gd name="T20" fmla="*/ 30 w 554"/>
                <a:gd name="T21" fmla="*/ 405 h 554"/>
                <a:gd name="T22" fmla="*/ 60 w 554"/>
                <a:gd name="T23" fmla="*/ 451 h 554"/>
                <a:gd name="T24" fmla="*/ 100 w 554"/>
                <a:gd name="T25" fmla="*/ 491 h 554"/>
                <a:gd name="T26" fmla="*/ 145 w 554"/>
                <a:gd name="T27" fmla="*/ 521 h 554"/>
                <a:gd name="T28" fmla="*/ 194 w 554"/>
                <a:gd name="T29" fmla="*/ 542 h 554"/>
                <a:gd name="T30" fmla="*/ 248 w 554"/>
                <a:gd name="T31" fmla="*/ 552 h 554"/>
                <a:gd name="T32" fmla="*/ 303 w 554"/>
                <a:gd name="T33" fmla="*/ 552 h 554"/>
                <a:gd name="T34" fmla="*/ 331 w 554"/>
                <a:gd name="T35" fmla="*/ 548 h 554"/>
                <a:gd name="T36" fmla="*/ 356 w 554"/>
                <a:gd name="T37" fmla="*/ 542 h 554"/>
                <a:gd name="T38" fmla="*/ 393 w 554"/>
                <a:gd name="T39" fmla="*/ 527 h 554"/>
                <a:gd name="T40" fmla="*/ 429 w 554"/>
                <a:gd name="T41" fmla="*/ 507 h 554"/>
                <a:gd name="T42" fmla="*/ 472 w 554"/>
                <a:gd name="T43" fmla="*/ 473 h 554"/>
                <a:gd name="T44" fmla="*/ 507 w 554"/>
                <a:gd name="T45" fmla="*/ 429 h 554"/>
                <a:gd name="T46" fmla="*/ 526 w 554"/>
                <a:gd name="T47" fmla="*/ 393 h 554"/>
                <a:gd name="T48" fmla="*/ 542 w 554"/>
                <a:gd name="T49" fmla="*/ 356 h 554"/>
                <a:gd name="T50" fmla="*/ 548 w 554"/>
                <a:gd name="T51" fmla="*/ 331 h 554"/>
                <a:gd name="T52" fmla="*/ 552 w 554"/>
                <a:gd name="T53" fmla="*/ 303 h 554"/>
                <a:gd name="T54" fmla="*/ 552 w 554"/>
                <a:gd name="T55" fmla="*/ 248 h 554"/>
                <a:gd name="T56" fmla="*/ 542 w 554"/>
                <a:gd name="T57" fmla="*/ 194 h 554"/>
                <a:gd name="T58" fmla="*/ 520 w 554"/>
                <a:gd name="T59" fmla="*/ 145 h 554"/>
                <a:gd name="T60" fmla="*/ 490 w 554"/>
                <a:gd name="T61" fmla="*/ 101 h 554"/>
                <a:gd name="T62" fmla="*/ 451 w 554"/>
                <a:gd name="T63" fmla="*/ 60 h 554"/>
                <a:gd name="T64" fmla="*/ 405 w 554"/>
                <a:gd name="T65" fmla="*/ 30 h 554"/>
                <a:gd name="T66" fmla="*/ 356 w 554"/>
                <a:gd name="T67" fmla="*/ 11 h 554"/>
                <a:gd name="T68" fmla="*/ 303 w 554"/>
                <a:gd name="T69" fmla="*/ 1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277" y="0"/>
                  </a:moveTo>
                  <a:lnTo>
                    <a:pt x="248" y="1"/>
                  </a:lnTo>
                  <a:lnTo>
                    <a:pt x="220" y="5"/>
                  </a:lnTo>
                  <a:lnTo>
                    <a:pt x="194" y="11"/>
                  </a:lnTo>
                  <a:lnTo>
                    <a:pt x="170" y="19"/>
                  </a:lnTo>
                  <a:lnTo>
                    <a:pt x="145" y="30"/>
                  </a:lnTo>
                  <a:lnTo>
                    <a:pt x="122" y="44"/>
                  </a:lnTo>
                  <a:lnTo>
                    <a:pt x="100" y="60"/>
                  </a:lnTo>
                  <a:lnTo>
                    <a:pt x="80" y="80"/>
                  </a:lnTo>
                  <a:lnTo>
                    <a:pt x="60" y="101"/>
                  </a:lnTo>
                  <a:lnTo>
                    <a:pt x="44" y="122"/>
                  </a:lnTo>
                  <a:lnTo>
                    <a:pt x="30" y="145"/>
                  </a:lnTo>
                  <a:lnTo>
                    <a:pt x="19" y="170"/>
                  </a:lnTo>
                  <a:lnTo>
                    <a:pt x="10" y="194"/>
                  </a:lnTo>
                  <a:lnTo>
                    <a:pt x="4" y="221"/>
                  </a:lnTo>
                  <a:lnTo>
                    <a:pt x="1" y="248"/>
                  </a:lnTo>
                  <a:lnTo>
                    <a:pt x="0" y="277"/>
                  </a:lnTo>
                  <a:lnTo>
                    <a:pt x="1" y="303"/>
                  </a:lnTo>
                  <a:lnTo>
                    <a:pt x="4" y="331"/>
                  </a:lnTo>
                  <a:lnTo>
                    <a:pt x="10" y="356"/>
                  </a:lnTo>
                  <a:lnTo>
                    <a:pt x="19" y="383"/>
                  </a:lnTo>
                  <a:lnTo>
                    <a:pt x="30" y="405"/>
                  </a:lnTo>
                  <a:lnTo>
                    <a:pt x="44" y="429"/>
                  </a:lnTo>
                  <a:lnTo>
                    <a:pt x="60" y="451"/>
                  </a:lnTo>
                  <a:lnTo>
                    <a:pt x="80" y="473"/>
                  </a:lnTo>
                  <a:lnTo>
                    <a:pt x="100" y="491"/>
                  </a:lnTo>
                  <a:lnTo>
                    <a:pt x="122" y="507"/>
                  </a:lnTo>
                  <a:lnTo>
                    <a:pt x="145" y="521"/>
                  </a:lnTo>
                  <a:lnTo>
                    <a:pt x="170" y="534"/>
                  </a:lnTo>
                  <a:lnTo>
                    <a:pt x="194" y="542"/>
                  </a:lnTo>
                  <a:lnTo>
                    <a:pt x="220" y="548"/>
                  </a:lnTo>
                  <a:lnTo>
                    <a:pt x="248" y="552"/>
                  </a:lnTo>
                  <a:lnTo>
                    <a:pt x="277" y="554"/>
                  </a:lnTo>
                  <a:lnTo>
                    <a:pt x="303" y="552"/>
                  </a:lnTo>
                  <a:lnTo>
                    <a:pt x="316" y="549"/>
                  </a:lnTo>
                  <a:lnTo>
                    <a:pt x="331" y="548"/>
                  </a:lnTo>
                  <a:lnTo>
                    <a:pt x="343" y="545"/>
                  </a:lnTo>
                  <a:lnTo>
                    <a:pt x="356" y="542"/>
                  </a:lnTo>
                  <a:lnTo>
                    <a:pt x="382" y="534"/>
                  </a:lnTo>
                  <a:lnTo>
                    <a:pt x="393" y="527"/>
                  </a:lnTo>
                  <a:lnTo>
                    <a:pt x="405" y="521"/>
                  </a:lnTo>
                  <a:lnTo>
                    <a:pt x="429" y="507"/>
                  </a:lnTo>
                  <a:lnTo>
                    <a:pt x="451" y="491"/>
                  </a:lnTo>
                  <a:lnTo>
                    <a:pt x="472" y="473"/>
                  </a:lnTo>
                  <a:lnTo>
                    <a:pt x="490" y="451"/>
                  </a:lnTo>
                  <a:lnTo>
                    <a:pt x="507" y="429"/>
                  </a:lnTo>
                  <a:lnTo>
                    <a:pt x="520" y="405"/>
                  </a:lnTo>
                  <a:lnTo>
                    <a:pt x="526" y="393"/>
                  </a:lnTo>
                  <a:lnTo>
                    <a:pt x="534" y="383"/>
                  </a:lnTo>
                  <a:lnTo>
                    <a:pt x="542" y="356"/>
                  </a:lnTo>
                  <a:lnTo>
                    <a:pt x="544" y="343"/>
                  </a:lnTo>
                  <a:lnTo>
                    <a:pt x="548" y="331"/>
                  </a:lnTo>
                  <a:lnTo>
                    <a:pt x="549" y="317"/>
                  </a:lnTo>
                  <a:lnTo>
                    <a:pt x="552" y="303"/>
                  </a:lnTo>
                  <a:lnTo>
                    <a:pt x="554" y="277"/>
                  </a:lnTo>
                  <a:lnTo>
                    <a:pt x="552" y="248"/>
                  </a:lnTo>
                  <a:lnTo>
                    <a:pt x="548" y="221"/>
                  </a:lnTo>
                  <a:lnTo>
                    <a:pt x="542" y="194"/>
                  </a:lnTo>
                  <a:lnTo>
                    <a:pt x="534" y="170"/>
                  </a:lnTo>
                  <a:lnTo>
                    <a:pt x="520" y="145"/>
                  </a:lnTo>
                  <a:lnTo>
                    <a:pt x="507" y="122"/>
                  </a:lnTo>
                  <a:lnTo>
                    <a:pt x="490" y="101"/>
                  </a:lnTo>
                  <a:lnTo>
                    <a:pt x="472" y="80"/>
                  </a:lnTo>
                  <a:lnTo>
                    <a:pt x="451" y="60"/>
                  </a:lnTo>
                  <a:lnTo>
                    <a:pt x="429" y="44"/>
                  </a:lnTo>
                  <a:lnTo>
                    <a:pt x="405" y="30"/>
                  </a:lnTo>
                  <a:lnTo>
                    <a:pt x="382" y="19"/>
                  </a:lnTo>
                  <a:lnTo>
                    <a:pt x="356" y="11"/>
                  </a:lnTo>
                  <a:lnTo>
                    <a:pt x="331" y="5"/>
                  </a:lnTo>
                  <a:lnTo>
                    <a:pt x="303" y="1"/>
                  </a:lnTo>
                  <a:lnTo>
                    <a:pt x="277" y="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4" name="Rectangle 1860">
              <a:extLst>
                <a:ext uri="{FF2B5EF4-FFF2-40B4-BE49-F238E27FC236}">
                  <a16:creationId xmlns:a16="http://schemas.microsoft.com/office/drawing/2014/main" id="{BC124326-8715-A759-CC0F-B65295EAD975}"/>
                </a:ext>
              </a:extLst>
            </p:cNvPr>
            <p:cNvSpPr>
              <a:spLocks noChangeArrowheads="1"/>
            </p:cNvSpPr>
            <p:nvPr/>
          </p:nvSpPr>
          <p:spPr bwMode="auto">
            <a:xfrm>
              <a:off x="499" y="3556"/>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5</a:t>
              </a:r>
              <a:endParaRPr lang="en-US" altLang="en-US" sz="2600"/>
            </a:p>
          </p:txBody>
        </p:sp>
      </p:grpSp>
      <p:grpSp>
        <p:nvGrpSpPr>
          <p:cNvPr id="65" name="Group 1919">
            <a:extLst>
              <a:ext uri="{FF2B5EF4-FFF2-40B4-BE49-F238E27FC236}">
                <a16:creationId xmlns:a16="http://schemas.microsoft.com/office/drawing/2014/main" id="{D64A69C4-B1B9-A15B-322D-F66E54B5ED72}"/>
              </a:ext>
            </a:extLst>
          </p:cNvPr>
          <p:cNvGrpSpPr>
            <a:grpSpLocks/>
          </p:cNvGrpSpPr>
          <p:nvPr/>
        </p:nvGrpSpPr>
        <p:grpSpPr bwMode="auto">
          <a:xfrm>
            <a:off x="1806010" y="5262274"/>
            <a:ext cx="1060450" cy="457200"/>
            <a:chOff x="1123" y="3101"/>
            <a:chExt cx="668" cy="288"/>
          </a:xfrm>
        </p:grpSpPr>
        <p:grpSp>
          <p:nvGrpSpPr>
            <p:cNvPr id="66" name="Group 1913">
              <a:extLst>
                <a:ext uri="{FF2B5EF4-FFF2-40B4-BE49-F238E27FC236}">
                  <a16:creationId xmlns:a16="http://schemas.microsoft.com/office/drawing/2014/main" id="{3B28AEE3-8FE6-BCF5-9C21-BAB4DBCE6DB9}"/>
                </a:ext>
              </a:extLst>
            </p:cNvPr>
            <p:cNvGrpSpPr>
              <a:grpSpLocks/>
            </p:cNvGrpSpPr>
            <p:nvPr/>
          </p:nvGrpSpPr>
          <p:grpSpPr bwMode="auto">
            <a:xfrm>
              <a:off x="1345" y="3101"/>
              <a:ext cx="184" cy="184"/>
              <a:chOff x="1345" y="3101"/>
              <a:chExt cx="184" cy="184"/>
            </a:xfrm>
          </p:grpSpPr>
          <p:sp>
            <p:nvSpPr>
              <p:cNvPr id="69" name="Freeform 1861">
                <a:extLst>
                  <a:ext uri="{FF2B5EF4-FFF2-40B4-BE49-F238E27FC236}">
                    <a16:creationId xmlns:a16="http://schemas.microsoft.com/office/drawing/2014/main" id="{3CEF7408-58AE-CE18-E11B-A4F20E8164A1}"/>
                  </a:ext>
                </a:extLst>
              </p:cNvPr>
              <p:cNvSpPr>
                <a:spLocks/>
              </p:cNvSpPr>
              <p:nvPr/>
            </p:nvSpPr>
            <p:spPr bwMode="auto">
              <a:xfrm>
                <a:off x="1345" y="3101"/>
                <a:ext cx="184" cy="184"/>
              </a:xfrm>
              <a:custGeom>
                <a:avLst/>
                <a:gdLst>
                  <a:gd name="T0" fmla="*/ 248 w 554"/>
                  <a:gd name="T1" fmla="*/ 1 h 554"/>
                  <a:gd name="T2" fmla="*/ 194 w 554"/>
                  <a:gd name="T3" fmla="*/ 11 h 554"/>
                  <a:gd name="T4" fmla="*/ 145 w 554"/>
                  <a:gd name="T5" fmla="*/ 30 h 554"/>
                  <a:gd name="T6" fmla="*/ 101 w 554"/>
                  <a:gd name="T7" fmla="*/ 60 h 554"/>
                  <a:gd name="T8" fmla="*/ 60 w 554"/>
                  <a:gd name="T9" fmla="*/ 101 h 554"/>
                  <a:gd name="T10" fmla="*/ 30 w 554"/>
                  <a:gd name="T11" fmla="*/ 145 h 554"/>
                  <a:gd name="T12" fmla="*/ 11 w 554"/>
                  <a:gd name="T13" fmla="*/ 194 h 554"/>
                  <a:gd name="T14" fmla="*/ 1 w 554"/>
                  <a:gd name="T15" fmla="*/ 248 h 554"/>
                  <a:gd name="T16" fmla="*/ 1 w 554"/>
                  <a:gd name="T17" fmla="*/ 303 h 554"/>
                  <a:gd name="T18" fmla="*/ 11 w 554"/>
                  <a:gd name="T19" fmla="*/ 356 h 554"/>
                  <a:gd name="T20" fmla="*/ 30 w 554"/>
                  <a:gd name="T21" fmla="*/ 405 h 554"/>
                  <a:gd name="T22" fmla="*/ 60 w 554"/>
                  <a:gd name="T23" fmla="*/ 451 h 554"/>
                  <a:gd name="T24" fmla="*/ 101 w 554"/>
                  <a:gd name="T25" fmla="*/ 491 h 554"/>
                  <a:gd name="T26" fmla="*/ 145 w 554"/>
                  <a:gd name="T27" fmla="*/ 521 h 554"/>
                  <a:gd name="T28" fmla="*/ 194 w 554"/>
                  <a:gd name="T29" fmla="*/ 542 h 554"/>
                  <a:gd name="T30" fmla="*/ 248 w 554"/>
                  <a:gd name="T31" fmla="*/ 552 h 554"/>
                  <a:gd name="T32" fmla="*/ 304 w 554"/>
                  <a:gd name="T33" fmla="*/ 552 h 554"/>
                  <a:gd name="T34" fmla="*/ 331 w 554"/>
                  <a:gd name="T35" fmla="*/ 548 h 554"/>
                  <a:gd name="T36" fmla="*/ 356 w 554"/>
                  <a:gd name="T37" fmla="*/ 542 h 554"/>
                  <a:gd name="T38" fmla="*/ 394 w 554"/>
                  <a:gd name="T39" fmla="*/ 527 h 554"/>
                  <a:gd name="T40" fmla="*/ 430 w 554"/>
                  <a:gd name="T41" fmla="*/ 507 h 554"/>
                  <a:gd name="T42" fmla="*/ 473 w 554"/>
                  <a:gd name="T43" fmla="*/ 473 h 554"/>
                  <a:gd name="T44" fmla="*/ 508 w 554"/>
                  <a:gd name="T45" fmla="*/ 429 h 554"/>
                  <a:gd name="T46" fmla="*/ 527 w 554"/>
                  <a:gd name="T47" fmla="*/ 393 h 554"/>
                  <a:gd name="T48" fmla="*/ 542 w 554"/>
                  <a:gd name="T49" fmla="*/ 356 h 554"/>
                  <a:gd name="T50" fmla="*/ 548 w 554"/>
                  <a:gd name="T51" fmla="*/ 331 h 554"/>
                  <a:gd name="T52" fmla="*/ 552 w 554"/>
                  <a:gd name="T53" fmla="*/ 303 h 554"/>
                  <a:gd name="T54" fmla="*/ 552 w 554"/>
                  <a:gd name="T55" fmla="*/ 248 h 554"/>
                  <a:gd name="T56" fmla="*/ 542 w 554"/>
                  <a:gd name="T57" fmla="*/ 194 h 554"/>
                  <a:gd name="T58" fmla="*/ 521 w 554"/>
                  <a:gd name="T59" fmla="*/ 145 h 554"/>
                  <a:gd name="T60" fmla="*/ 491 w 554"/>
                  <a:gd name="T61" fmla="*/ 101 h 554"/>
                  <a:gd name="T62" fmla="*/ 451 w 554"/>
                  <a:gd name="T63" fmla="*/ 60 h 554"/>
                  <a:gd name="T64" fmla="*/ 406 w 554"/>
                  <a:gd name="T65" fmla="*/ 30 h 554"/>
                  <a:gd name="T66" fmla="*/ 356 w 554"/>
                  <a:gd name="T67" fmla="*/ 11 h 554"/>
                  <a:gd name="T68" fmla="*/ 304 w 554"/>
                  <a:gd name="T69" fmla="*/ 1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277" y="0"/>
                    </a:moveTo>
                    <a:lnTo>
                      <a:pt x="248" y="1"/>
                    </a:lnTo>
                    <a:lnTo>
                      <a:pt x="221" y="5"/>
                    </a:lnTo>
                    <a:lnTo>
                      <a:pt x="194" y="11"/>
                    </a:lnTo>
                    <a:lnTo>
                      <a:pt x="170" y="19"/>
                    </a:lnTo>
                    <a:lnTo>
                      <a:pt x="145" y="30"/>
                    </a:lnTo>
                    <a:lnTo>
                      <a:pt x="122" y="44"/>
                    </a:lnTo>
                    <a:lnTo>
                      <a:pt x="101" y="60"/>
                    </a:lnTo>
                    <a:lnTo>
                      <a:pt x="80" y="80"/>
                    </a:lnTo>
                    <a:lnTo>
                      <a:pt x="60" y="101"/>
                    </a:lnTo>
                    <a:lnTo>
                      <a:pt x="44" y="122"/>
                    </a:lnTo>
                    <a:lnTo>
                      <a:pt x="30" y="145"/>
                    </a:lnTo>
                    <a:lnTo>
                      <a:pt x="19" y="170"/>
                    </a:lnTo>
                    <a:lnTo>
                      <a:pt x="11" y="194"/>
                    </a:lnTo>
                    <a:lnTo>
                      <a:pt x="5" y="221"/>
                    </a:lnTo>
                    <a:lnTo>
                      <a:pt x="1" y="248"/>
                    </a:lnTo>
                    <a:lnTo>
                      <a:pt x="0" y="277"/>
                    </a:lnTo>
                    <a:lnTo>
                      <a:pt x="1" y="303"/>
                    </a:lnTo>
                    <a:lnTo>
                      <a:pt x="5" y="331"/>
                    </a:lnTo>
                    <a:lnTo>
                      <a:pt x="11" y="356"/>
                    </a:lnTo>
                    <a:lnTo>
                      <a:pt x="19" y="383"/>
                    </a:lnTo>
                    <a:lnTo>
                      <a:pt x="30" y="405"/>
                    </a:lnTo>
                    <a:lnTo>
                      <a:pt x="44" y="429"/>
                    </a:lnTo>
                    <a:lnTo>
                      <a:pt x="60" y="451"/>
                    </a:lnTo>
                    <a:lnTo>
                      <a:pt x="80" y="473"/>
                    </a:lnTo>
                    <a:lnTo>
                      <a:pt x="101" y="491"/>
                    </a:lnTo>
                    <a:lnTo>
                      <a:pt x="122" y="507"/>
                    </a:lnTo>
                    <a:lnTo>
                      <a:pt x="145" y="521"/>
                    </a:lnTo>
                    <a:lnTo>
                      <a:pt x="170" y="534"/>
                    </a:lnTo>
                    <a:lnTo>
                      <a:pt x="194" y="542"/>
                    </a:lnTo>
                    <a:lnTo>
                      <a:pt x="221" y="548"/>
                    </a:lnTo>
                    <a:lnTo>
                      <a:pt x="248" y="552"/>
                    </a:lnTo>
                    <a:lnTo>
                      <a:pt x="277" y="554"/>
                    </a:lnTo>
                    <a:lnTo>
                      <a:pt x="304" y="552"/>
                    </a:lnTo>
                    <a:lnTo>
                      <a:pt x="317" y="549"/>
                    </a:lnTo>
                    <a:lnTo>
                      <a:pt x="331" y="548"/>
                    </a:lnTo>
                    <a:lnTo>
                      <a:pt x="343" y="545"/>
                    </a:lnTo>
                    <a:lnTo>
                      <a:pt x="356" y="542"/>
                    </a:lnTo>
                    <a:lnTo>
                      <a:pt x="383" y="534"/>
                    </a:lnTo>
                    <a:lnTo>
                      <a:pt x="394" y="527"/>
                    </a:lnTo>
                    <a:lnTo>
                      <a:pt x="406" y="521"/>
                    </a:lnTo>
                    <a:lnTo>
                      <a:pt x="430" y="507"/>
                    </a:lnTo>
                    <a:lnTo>
                      <a:pt x="451" y="491"/>
                    </a:lnTo>
                    <a:lnTo>
                      <a:pt x="473" y="473"/>
                    </a:lnTo>
                    <a:lnTo>
                      <a:pt x="491" y="451"/>
                    </a:lnTo>
                    <a:lnTo>
                      <a:pt x="508" y="429"/>
                    </a:lnTo>
                    <a:lnTo>
                      <a:pt x="521" y="405"/>
                    </a:lnTo>
                    <a:lnTo>
                      <a:pt x="527" y="393"/>
                    </a:lnTo>
                    <a:lnTo>
                      <a:pt x="534" y="383"/>
                    </a:lnTo>
                    <a:lnTo>
                      <a:pt x="542" y="356"/>
                    </a:lnTo>
                    <a:lnTo>
                      <a:pt x="545" y="343"/>
                    </a:lnTo>
                    <a:lnTo>
                      <a:pt x="548" y="331"/>
                    </a:lnTo>
                    <a:lnTo>
                      <a:pt x="550" y="317"/>
                    </a:lnTo>
                    <a:lnTo>
                      <a:pt x="552" y="303"/>
                    </a:lnTo>
                    <a:lnTo>
                      <a:pt x="554" y="277"/>
                    </a:lnTo>
                    <a:lnTo>
                      <a:pt x="552" y="248"/>
                    </a:lnTo>
                    <a:lnTo>
                      <a:pt x="548" y="221"/>
                    </a:lnTo>
                    <a:lnTo>
                      <a:pt x="542" y="194"/>
                    </a:lnTo>
                    <a:lnTo>
                      <a:pt x="534" y="170"/>
                    </a:lnTo>
                    <a:lnTo>
                      <a:pt x="521" y="145"/>
                    </a:lnTo>
                    <a:lnTo>
                      <a:pt x="508" y="122"/>
                    </a:lnTo>
                    <a:lnTo>
                      <a:pt x="491" y="101"/>
                    </a:lnTo>
                    <a:lnTo>
                      <a:pt x="473" y="80"/>
                    </a:lnTo>
                    <a:lnTo>
                      <a:pt x="451" y="60"/>
                    </a:lnTo>
                    <a:lnTo>
                      <a:pt x="430" y="44"/>
                    </a:lnTo>
                    <a:lnTo>
                      <a:pt x="406" y="30"/>
                    </a:lnTo>
                    <a:lnTo>
                      <a:pt x="383" y="19"/>
                    </a:lnTo>
                    <a:lnTo>
                      <a:pt x="356" y="11"/>
                    </a:lnTo>
                    <a:lnTo>
                      <a:pt x="331" y="5"/>
                    </a:lnTo>
                    <a:lnTo>
                      <a:pt x="304" y="1"/>
                    </a:lnTo>
                    <a:lnTo>
                      <a:pt x="277" y="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Rectangle 1862">
                <a:extLst>
                  <a:ext uri="{FF2B5EF4-FFF2-40B4-BE49-F238E27FC236}">
                    <a16:creationId xmlns:a16="http://schemas.microsoft.com/office/drawing/2014/main" id="{B50CF1B8-DC2E-0CD6-AFDE-F28F444FB754}"/>
                  </a:ext>
                </a:extLst>
              </p:cNvPr>
              <p:cNvSpPr>
                <a:spLocks noChangeArrowheads="1"/>
              </p:cNvSpPr>
              <p:nvPr/>
            </p:nvSpPr>
            <p:spPr bwMode="auto">
              <a:xfrm>
                <a:off x="1413" y="3140"/>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2</a:t>
                </a:r>
                <a:endParaRPr lang="en-US" altLang="en-US" sz="2600"/>
              </a:p>
            </p:txBody>
          </p:sp>
        </p:grpSp>
        <p:sp>
          <p:nvSpPr>
            <p:cNvPr id="67" name="Line 1863">
              <a:extLst>
                <a:ext uri="{FF2B5EF4-FFF2-40B4-BE49-F238E27FC236}">
                  <a16:creationId xmlns:a16="http://schemas.microsoft.com/office/drawing/2014/main" id="{FDBFBF07-03FE-374C-F86A-0C3CDBBB0F74}"/>
                </a:ext>
              </a:extLst>
            </p:cNvPr>
            <p:cNvSpPr>
              <a:spLocks noChangeShapeType="1"/>
            </p:cNvSpPr>
            <p:nvPr/>
          </p:nvSpPr>
          <p:spPr bwMode="auto">
            <a:xfrm>
              <a:off x="1123" y="3337"/>
              <a:ext cx="575"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 name="Freeform 1864">
              <a:extLst>
                <a:ext uri="{FF2B5EF4-FFF2-40B4-BE49-F238E27FC236}">
                  <a16:creationId xmlns:a16="http://schemas.microsoft.com/office/drawing/2014/main" id="{6182A7D6-54CC-EF6D-2CF7-2E6D0D8130C4}"/>
                </a:ext>
              </a:extLst>
            </p:cNvPr>
            <p:cNvSpPr>
              <a:spLocks/>
            </p:cNvSpPr>
            <p:nvPr/>
          </p:nvSpPr>
          <p:spPr bwMode="auto">
            <a:xfrm>
              <a:off x="1674" y="3286"/>
              <a:ext cx="117" cy="103"/>
            </a:xfrm>
            <a:custGeom>
              <a:avLst/>
              <a:gdLst>
                <a:gd name="T0" fmla="*/ 0 w 350"/>
                <a:gd name="T1" fmla="*/ 0 h 311"/>
                <a:gd name="T2" fmla="*/ 72 w 350"/>
                <a:gd name="T3" fmla="*/ 155 h 311"/>
                <a:gd name="T4" fmla="*/ 0 w 350"/>
                <a:gd name="T5" fmla="*/ 311 h 311"/>
                <a:gd name="T6" fmla="*/ 350 w 350"/>
                <a:gd name="T7" fmla="*/ 155 h 311"/>
                <a:gd name="T8" fmla="*/ 0 w 350"/>
                <a:gd name="T9" fmla="*/ 0 h 311"/>
                <a:gd name="T10" fmla="*/ 0 60000 65536"/>
                <a:gd name="T11" fmla="*/ 0 60000 65536"/>
                <a:gd name="T12" fmla="*/ 0 60000 65536"/>
                <a:gd name="T13" fmla="*/ 0 60000 65536"/>
                <a:gd name="T14" fmla="*/ 0 60000 65536"/>
                <a:gd name="T15" fmla="*/ 0 w 350"/>
                <a:gd name="T16" fmla="*/ 0 h 311"/>
                <a:gd name="T17" fmla="*/ 350 w 350"/>
                <a:gd name="T18" fmla="*/ 311 h 311"/>
              </a:gdLst>
              <a:ahLst/>
              <a:cxnLst>
                <a:cxn ang="T10">
                  <a:pos x="T0" y="T1"/>
                </a:cxn>
                <a:cxn ang="T11">
                  <a:pos x="T2" y="T3"/>
                </a:cxn>
                <a:cxn ang="T12">
                  <a:pos x="T4" y="T5"/>
                </a:cxn>
                <a:cxn ang="T13">
                  <a:pos x="T6" y="T7"/>
                </a:cxn>
                <a:cxn ang="T14">
                  <a:pos x="T8" y="T9"/>
                </a:cxn>
              </a:cxnLst>
              <a:rect l="T15" t="T16" r="T17" b="T18"/>
              <a:pathLst>
                <a:path w="350" h="311">
                  <a:moveTo>
                    <a:pt x="0" y="0"/>
                  </a:moveTo>
                  <a:lnTo>
                    <a:pt x="72" y="155"/>
                  </a:lnTo>
                  <a:lnTo>
                    <a:pt x="0" y="311"/>
                  </a:lnTo>
                  <a:lnTo>
                    <a:pt x="350" y="155"/>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71" name="Group 1920">
            <a:extLst>
              <a:ext uri="{FF2B5EF4-FFF2-40B4-BE49-F238E27FC236}">
                <a16:creationId xmlns:a16="http://schemas.microsoft.com/office/drawing/2014/main" id="{C2A7DFF4-0A73-0038-DD78-4621ACBF2F40}"/>
              </a:ext>
            </a:extLst>
          </p:cNvPr>
          <p:cNvGrpSpPr>
            <a:grpSpLocks/>
          </p:cNvGrpSpPr>
          <p:nvPr/>
        </p:nvGrpSpPr>
        <p:grpSpPr bwMode="auto">
          <a:xfrm>
            <a:off x="1780610" y="5771861"/>
            <a:ext cx="1060450" cy="455613"/>
            <a:chOff x="1107" y="3422"/>
            <a:chExt cx="668" cy="287"/>
          </a:xfrm>
        </p:grpSpPr>
        <p:sp>
          <p:nvSpPr>
            <p:cNvPr id="72" name="Line 1865">
              <a:extLst>
                <a:ext uri="{FF2B5EF4-FFF2-40B4-BE49-F238E27FC236}">
                  <a16:creationId xmlns:a16="http://schemas.microsoft.com/office/drawing/2014/main" id="{F7AD740C-84BA-8786-DA70-8D53E5F37F56}"/>
                </a:ext>
              </a:extLst>
            </p:cNvPr>
            <p:cNvSpPr>
              <a:spLocks noChangeShapeType="1"/>
            </p:cNvSpPr>
            <p:nvPr/>
          </p:nvSpPr>
          <p:spPr bwMode="auto">
            <a:xfrm flipH="1">
              <a:off x="1200" y="3473"/>
              <a:ext cx="575"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 name="Freeform 1866">
              <a:extLst>
                <a:ext uri="{FF2B5EF4-FFF2-40B4-BE49-F238E27FC236}">
                  <a16:creationId xmlns:a16="http://schemas.microsoft.com/office/drawing/2014/main" id="{5AB8533B-98B6-4137-91B0-D636D6602FB3}"/>
                </a:ext>
              </a:extLst>
            </p:cNvPr>
            <p:cNvSpPr>
              <a:spLocks/>
            </p:cNvSpPr>
            <p:nvPr/>
          </p:nvSpPr>
          <p:spPr bwMode="auto">
            <a:xfrm>
              <a:off x="1107" y="3422"/>
              <a:ext cx="117" cy="103"/>
            </a:xfrm>
            <a:custGeom>
              <a:avLst/>
              <a:gdLst>
                <a:gd name="T0" fmla="*/ 350 w 350"/>
                <a:gd name="T1" fmla="*/ 0 h 311"/>
                <a:gd name="T2" fmla="*/ 278 w 350"/>
                <a:gd name="T3" fmla="*/ 155 h 311"/>
                <a:gd name="T4" fmla="*/ 350 w 350"/>
                <a:gd name="T5" fmla="*/ 311 h 311"/>
                <a:gd name="T6" fmla="*/ 0 w 350"/>
                <a:gd name="T7" fmla="*/ 155 h 311"/>
                <a:gd name="T8" fmla="*/ 350 w 350"/>
                <a:gd name="T9" fmla="*/ 0 h 311"/>
                <a:gd name="T10" fmla="*/ 0 60000 65536"/>
                <a:gd name="T11" fmla="*/ 0 60000 65536"/>
                <a:gd name="T12" fmla="*/ 0 60000 65536"/>
                <a:gd name="T13" fmla="*/ 0 60000 65536"/>
                <a:gd name="T14" fmla="*/ 0 60000 65536"/>
                <a:gd name="T15" fmla="*/ 0 w 350"/>
                <a:gd name="T16" fmla="*/ 0 h 311"/>
                <a:gd name="T17" fmla="*/ 350 w 350"/>
                <a:gd name="T18" fmla="*/ 311 h 311"/>
              </a:gdLst>
              <a:ahLst/>
              <a:cxnLst>
                <a:cxn ang="T10">
                  <a:pos x="T0" y="T1"/>
                </a:cxn>
                <a:cxn ang="T11">
                  <a:pos x="T2" y="T3"/>
                </a:cxn>
                <a:cxn ang="T12">
                  <a:pos x="T4" y="T5"/>
                </a:cxn>
                <a:cxn ang="T13">
                  <a:pos x="T6" y="T7"/>
                </a:cxn>
                <a:cxn ang="T14">
                  <a:pos x="T8" y="T9"/>
                </a:cxn>
              </a:cxnLst>
              <a:rect l="T15" t="T16" r="T17" b="T18"/>
              <a:pathLst>
                <a:path w="350" h="311">
                  <a:moveTo>
                    <a:pt x="350" y="0"/>
                  </a:moveTo>
                  <a:lnTo>
                    <a:pt x="278" y="155"/>
                  </a:lnTo>
                  <a:lnTo>
                    <a:pt x="350" y="311"/>
                  </a:lnTo>
                  <a:lnTo>
                    <a:pt x="0" y="155"/>
                  </a:lnTo>
                  <a:lnTo>
                    <a:pt x="35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74" name="Group 1915">
              <a:extLst>
                <a:ext uri="{FF2B5EF4-FFF2-40B4-BE49-F238E27FC236}">
                  <a16:creationId xmlns:a16="http://schemas.microsoft.com/office/drawing/2014/main" id="{2AB9A047-284B-0069-A925-4C0DEF937021}"/>
                </a:ext>
              </a:extLst>
            </p:cNvPr>
            <p:cNvGrpSpPr>
              <a:grpSpLocks/>
            </p:cNvGrpSpPr>
            <p:nvPr/>
          </p:nvGrpSpPr>
          <p:grpSpPr bwMode="auto">
            <a:xfrm>
              <a:off x="1345" y="3525"/>
              <a:ext cx="184" cy="184"/>
              <a:chOff x="1345" y="3525"/>
              <a:chExt cx="184" cy="184"/>
            </a:xfrm>
          </p:grpSpPr>
          <p:sp>
            <p:nvSpPr>
              <p:cNvPr id="75" name="Freeform 1867">
                <a:extLst>
                  <a:ext uri="{FF2B5EF4-FFF2-40B4-BE49-F238E27FC236}">
                    <a16:creationId xmlns:a16="http://schemas.microsoft.com/office/drawing/2014/main" id="{1EF83F08-27DD-2E27-8E22-C9B429ACF80F}"/>
                  </a:ext>
                </a:extLst>
              </p:cNvPr>
              <p:cNvSpPr>
                <a:spLocks/>
              </p:cNvSpPr>
              <p:nvPr/>
            </p:nvSpPr>
            <p:spPr bwMode="auto">
              <a:xfrm>
                <a:off x="1345" y="3525"/>
                <a:ext cx="184" cy="184"/>
              </a:xfrm>
              <a:custGeom>
                <a:avLst/>
                <a:gdLst>
                  <a:gd name="T0" fmla="*/ 1 w 554"/>
                  <a:gd name="T1" fmla="*/ 303 h 554"/>
                  <a:gd name="T2" fmla="*/ 11 w 554"/>
                  <a:gd name="T3" fmla="*/ 356 h 554"/>
                  <a:gd name="T4" fmla="*/ 30 w 554"/>
                  <a:gd name="T5" fmla="*/ 405 h 554"/>
                  <a:gd name="T6" fmla="*/ 60 w 554"/>
                  <a:gd name="T7" fmla="*/ 451 h 554"/>
                  <a:gd name="T8" fmla="*/ 101 w 554"/>
                  <a:gd name="T9" fmla="*/ 491 h 554"/>
                  <a:gd name="T10" fmla="*/ 145 w 554"/>
                  <a:gd name="T11" fmla="*/ 521 h 554"/>
                  <a:gd name="T12" fmla="*/ 194 w 554"/>
                  <a:gd name="T13" fmla="*/ 542 h 554"/>
                  <a:gd name="T14" fmla="*/ 248 w 554"/>
                  <a:gd name="T15" fmla="*/ 552 h 554"/>
                  <a:gd name="T16" fmla="*/ 304 w 554"/>
                  <a:gd name="T17" fmla="*/ 552 h 554"/>
                  <a:gd name="T18" fmla="*/ 331 w 554"/>
                  <a:gd name="T19" fmla="*/ 548 h 554"/>
                  <a:gd name="T20" fmla="*/ 356 w 554"/>
                  <a:gd name="T21" fmla="*/ 542 h 554"/>
                  <a:gd name="T22" fmla="*/ 394 w 554"/>
                  <a:gd name="T23" fmla="*/ 527 h 554"/>
                  <a:gd name="T24" fmla="*/ 430 w 554"/>
                  <a:gd name="T25" fmla="*/ 507 h 554"/>
                  <a:gd name="T26" fmla="*/ 473 w 554"/>
                  <a:gd name="T27" fmla="*/ 473 h 554"/>
                  <a:gd name="T28" fmla="*/ 508 w 554"/>
                  <a:gd name="T29" fmla="*/ 429 h 554"/>
                  <a:gd name="T30" fmla="*/ 527 w 554"/>
                  <a:gd name="T31" fmla="*/ 393 h 554"/>
                  <a:gd name="T32" fmla="*/ 542 w 554"/>
                  <a:gd name="T33" fmla="*/ 356 h 554"/>
                  <a:gd name="T34" fmla="*/ 548 w 554"/>
                  <a:gd name="T35" fmla="*/ 331 h 554"/>
                  <a:gd name="T36" fmla="*/ 552 w 554"/>
                  <a:gd name="T37" fmla="*/ 303 h 554"/>
                  <a:gd name="T38" fmla="*/ 552 w 554"/>
                  <a:gd name="T39" fmla="*/ 248 h 554"/>
                  <a:gd name="T40" fmla="*/ 542 w 554"/>
                  <a:gd name="T41" fmla="*/ 194 h 554"/>
                  <a:gd name="T42" fmla="*/ 521 w 554"/>
                  <a:gd name="T43" fmla="*/ 145 h 554"/>
                  <a:gd name="T44" fmla="*/ 491 w 554"/>
                  <a:gd name="T45" fmla="*/ 101 h 554"/>
                  <a:gd name="T46" fmla="*/ 451 w 554"/>
                  <a:gd name="T47" fmla="*/ 60 h 554"/>
                  <a:gd name="T48" fmla="*/ 406 w 554"/>
                  <a:gd name="T49" fmla="*/ 30 h 554"/>
                  <a:gd name="T50" fmla="*/ 356 w 554"/>
                  <a:gd name="T51" fmla="*/ 11 h 554"/>
                  <a:gd name="T52" fmla="*/ 304 w 554"/>
                  <a:gd name="T53" fmla="*/ 1 h 554"/>
                  <a:gd name="T54" fmla="*/ 248 w 554"/>
                  <a:gd name="T55" fmla="*/ 1 h 554"/>
                  <a:gd name="T56" fmla="*/ 194 w 554"/>
                  <a:gd name="T57" fmla="*/ 11 h 554"/>
                  <a:gd name="T58" fmla="*/ 145 w 554"/>
                  <a:gd name="T59" fmla="*/ 30 h 554"/>
                  <a:gd name="T60" fmla="*/ 101 w 554"/>
                  <a:gd name="T61" fmla="*/ 60 h 554"/>
                  <a:gd name="T62" fmla="*/ 60 w 554"/>
                  <a:gd name="T63" fmla="*/ 101 h 554"/>
                  <a:gd name="T64" fmla="*/ 30 w 554"/>
                  <a:gd name="T65" fmla="*/ 145 h 554"/>
                  <a:gd name="T66" fmla="*/ 11 w 554"/>
                  <a:gd name="T67" fmla="*/ 194 h 554"/>
                  <a:gd name="T68" fmla="*/ 1 w 554"/>
                  <a:gd name="T69" fmla="*/ 248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0" y="277"/>
                    </a:moveTo>
                    <a:lnTo>
                      <a:pt x="1" y="303"/>
                    </a:lnTo>
                    <a:lnTo>
                      <a:pt x="5" y="331"/>
                    </a:lnTo>
                    <a:lnTo>
                      <a:pt x="11" y="356"/>
                    </a:lnTo>
                    <a:lnTo>
                      <a:pt x="19" y="383"/>
                    </a:lnTo>
                    <a:lnTo>
                      <a:pt x="30" y="405"/>
                    </a:lnTo>
                    <a:lnTo>
                      <a:pt x="44" y="429"/>
                    </a:lnTo>
                    <a:lnTo>
                      <a:pt x="60" y="451"/>
                    </a:lnTo>
                    <a:lnTo>
                      <a:pt x="80" y="473"/>
                    </a:lnTo>
                    <a:lnTo>
                      <a:pt x="101" y="491"/>
                    </a:lnTo>
                    <a:lnTo>
                      <a:pt x="122" y="507"/>
                    </a:lnTo>
                    <a:lnTo>
                      <a:pt x="145" y="521"/>
                    </a:lnTo>
                    <a:lnTo>
                      <a:pt x="170" y="534"/>
                    </a:lnTo>
                    <a:lnTo>
                      <a:pt x="194" y="542"/>
                    </a:lnTo>
                    <a:lnTo>
                      <a:pt x="221" y="548"/>
                    </a:lnTo>
                    <a:lnTo>
                      <a:pt x="248" y="552"/>
                    </a:lnTo>
                    <a:lnTo>
                      <a:pt x="277" y="554"/>
                    </a:lnTo>
                    <a:lnTo>
                      <a:pt x="304" y="552"/>
                    </a:lnTo>
                    <a:lnTo>
                      <a:pt x="317" y="549"/>
                    </a:lnTo>
                    <a:lnTo>
                      <a:pt x="331" y="548"/>
                    </a:lnTo>
                    <a:lnTo>
                      <a:pt x="343" y="545"/>
                    </a:lnTo>
                    <a:lnTo>
                      <a:pt x="356" y="542"/>
                    </a:lnTo>
                    <a:lnTo>
                      <a:pt x="383" y="534"/>
                    </a:lnTo>
                    <a:lnTo>
                      <a:pt x="394" y="527"/>
                    </a:lnTo>
                    <a:lnTo>
                      <a:pt x="406" y="521"/>
                    </a:lnTo>
                    <a:lnTo>
                      <a:pt x="430" y="507"/>
                    </a:lnTo>
                    <a:lnTo>
                      <a:pt x="451" y="491"/>
                    </a:lnTo>
                    <a:lnTo>
                      <a:pt x="473" y="473"/>
                    </a:lnTo>
                    <a:lnTo>
                      <a:pt x="491" y="451"/>
                    </a:lnTo>
                    <a:lnTo>
                      <a:pt x="508" y="429"/>
                    </a:lnTo>
                    <a:lnTo>
                      <a:pt x="521" y="405"/>
                    </a:lnTo>
                    <a:lnTo>
                      <a:pt x="527" y="393"/>
                    </a:lnTo>
                    <a:lnTo>
                      <a:pt x="534" y="383"/>
                    </a:lnTo>
                    <a:lnTo>
                      <a:pt x="542" y="356"/>
                    </a:lnTo>
                    <a:lnTo>
                      <a:pt x="545" y="343"/>
                    </a:lnTo>
                    <a:lnTo>
                      <a:pt x="548" y="331"/>
                    </a:lnTo>
                    <a:lnTo>
                      <a:pt x="550" y="317"/>
                    </a:lnTo>
                    <a:lnTo>
                      <a:pt x="552" y="303"/>
                    </a:lnTo>
                    <a:lnTo>
                      <a:pt x="554" y="277"/>
                    </a:lnTo>
                    <a:lnTo>
                      <a:pt x="552" y="248"/>
                    </a:lnTo>
                    <a:lnTo>
                      <a:pt x="548" y="221"/>
                    </a:lnTo>
                    <a:lnTo>
                      <a:pt x="542" y="194"/>
                    </a:lnTo>
                    <a:lnTo>
                      <a:pt x="534" y="170"/>
                    </a:lnTo>
                    <a:lnTo>
                      <a:pt x="521" y="145"/>
                    </a:lnTo>
                    <a:lnTo>
                      <a:pt x="508" y="122"/>
                    </a:lnTo>
                    <a:lnTo>
                      <a:pt x="491" y="101"/>
                    </a:lnTo>
                    <a:lnTo>
                      <a:pt x="473" y="80"/>
                    </a:lnTo>
                    <a:lnTo>
                      <a:pt x="451" y="60"/>
                    </a:lnTo>
                    <a:lnTo>
                      <a:pt x="430" y="44"/>
                    </a:lnTo>
                    <a:lnTo>
                      <a:pt x="406" y="30"/>
                    </a:lnTo>
                    <a:lnTo>
                      <a:pt x="383" y="19"/>
                    </a:lnTo>
                    <a:lnTo>
                      <a:pt x="356" y="11"/>
                    </a:lnTo>
                    <a:lnTo>
                      <a:pt x="331" y="5"/>
                    </a:lnTo>
                    <a:lnTo>
                      <a:pt x="304" y="1"/>
                    </a:lnTo>
                    <a:lnTo>
                      <a:pt x="277" y="0"/>
                    </a:lnTo>
                    <a:lnTo>
                      <a:pt x="248" y="1"/>
                    </a:lnTo>
                    <a:lnTo>
                      <a:pt x="221" y="5"/>
                    </a:lnTo>
                    <a:lnTo>
                      <a:pt x="194" y="11"/>
                    </a:lnTo>
                    <a:lnTo>
                      <a:pt x="170" y="19"/>
                    </a:lnTo>
                    <a:lnTo>
                      <a:pt x="145" y="30"/>
                    </a:lnTo>
                    <a:lnTo>
                      <a:pt x="122" y="44"/>
                    </a:lnTo>
                    <a:lnTo>
                      <a:pt x="101" y="60"/>
                    </a:lnTo>
                    <a:lnTo>
                      <a:pt x="80" y="80"/>
                    </a:lnTo>
                    <a:lnTo>
                      <a:pt x="60" y="101"/>
                    </a:lnTo>
                    <a:lnTo>
                      <a:pt x="44" y="122"/>
                    </a:lnTo>
                    <a:lnTo>
                      <a:pt x="30" y="145"/>
                    </a:lnTo>
                    <a:lnTo>
                      <a:pt x="19" y="170"/>
                    </a:lnTo>
                    <a:lnTo>
                      <a:pt x="11" y="194"/>
                    </a:lnTo>
                    <a:lnTo>
                      <a:pt x="5" y="221"/>
                    </a:lnTo>
                    <a:lnTo>
                      <a:pt x="1" y="248"/>
                    </a:lnTo>
                    <a:lnTo>
                      <a:pt x="0" y="277"/>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Rectangle 1868">
                <a:extLst>
                  <a:ext uri="{FF2B5EF4-FFF2-40B4-BE49-F238E27FC236}">
                    <a16:creationId xmlns:a16="http://schemas.microsoft.com/office/drawing/2014/main" id="{8EE212F5-0DA9-3165-491D-B48D68347A45}"/>
                  </a:ext>
                </a:extLst>
              </p:cNvPr>
              <p:cNvSpPr>
                <a:spLocks noChangeArrowheads="1"/>
              </p:cNvSpPr>
              <p:nvPr/>
            </p:nvSpPr>
            <p:spPr bwMode="auto">
              <a:xfrm>
                <a:off x="1413" y="3564"/>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4</a:t>
                </a:r>
                <a:endParaRPr lang="en-US" altLang="en-US" sz="2600"/>
              </a:p>
            </p:txBody>
          </p:sp>
        </p:grpSp>
      </p:grpSp>
      <p:grpSp>
        <p:nvGrpSpPr>
          <p:cNvPr id="77" name="Group 1921">
            <a:extLst>
              <a:ext uri="{FF2B5EF4-FFF2-40B4-BE49-F238E27FC236}">
                <a16:creationId xmlns:a16="http://schemas.microsoft.com/office/drawing/2014/main" id="{14A69653-D8D0-2F72-6014-D6D042A2078C}"/>
              </a:ext>
            </a:extLst>
          </p:cNvPr>
          <p:cNvGrpSpPr>
            <a:grpSpLocks/>
          </p:cNvGrpSpPr>
          <p:nvPr/>
        </p:nvGrpSpPr>
        <p:grpSpPr bwMode="auto">
          <a:xfrm>
            <a:off x="3590360" y="5313074"/>
            <a:ext cx="736600" cy="533400"/>
            <a:chOff x="2247" y="3133"/>
            <a:chExt cx="464" cy="336"/>
          </a:xfrm>
        </p:grpSpPr>
        <p:sp>
          <p:nvSpPr>
            <p:cNvPr id="78" name="Line 1869">
              <a:extLst>
                <a:ext uri="{FF2B5EF4-FFF2-40B4-BE49-F238E27FC236}">
                  <a16:creationId xmlns:a16="http://schemas.microsoft.com/office/drawing/2014/main" id="{224F0052-5043-5E98-447E-35BD6DF06EA1}"/>
                </a:ext>
              </a:extLst>
            </p:cNvPr>
            <p:cNvSpPr>
              <a:spLocks noChangeShapeType="1"/>
            </p:cNvSpPr>
            <p:nvPr/>
          </p:nvSpPr>
          <p:spPr bwMode="auto">
            <a:xfrm flipH="1">
              <a:off x="2337" y="3417"/>
              <a:ext cx="374" cy="0"/>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9" name="Freeform 1870">
              <a:extLst>
                <a:ext uri="{FF2B5EF4-FFF2-40B4-BE49-F238E27FC236}">
                  <a16:creationId xmlns:a16="http://schemas.microsoft.com/office/drawing/2014/main" id="{47AC3012-B019-7630-25A0-801D1C57B2DC}"/>
                </a:ext>
              </a:extLst>
            </p:cNvPr>
            <p:cNvSpPr>
              <a:spLocks/>
            </p:cNvSpPr>
            <p:nvPr/>
          </p:nvSpPr>
          <p:spPr bwMode="auto">
            <a:xfrm>
              <a:off x="2247" y="3366"/>
              <a:ext cx="117" cy="103"/>
            </a:xfrm>
            <a:custGeom>
              <a:avLst/>
              <a:gdLst>
                <a:gd name="T0" fmla="*/ 351 w 351"/>
                <a:gd name="T1" fmla="*/ 0 h 311"/>
                <a:gd name="T2" fmla="*/ 279 w 351"/>
                <a:gd name="T3" fmla="*/ 155 h 311"/>
                <a:gd name="T4" fmla="*/ 351 w 351"/>
                <a:gd name="T5" fmla="*/ 311 h 311"/>
                <a:gd name="T6" fmla="*/ 0 w 351"/>
                <a:gd name="T7" fmla="*/ 155 h 311"/>
                <a:gd name="T8" fmla="*/ 351 w 351"/>
                <a:gd name="T9" fmla="*/ 0 h 311"/>
                <a:gd name="T10" fmla="*/ 0 60000 65536"/>
                <a:gd name="T11" fmla="*/ 0 60000 65536"/>
                <a:gd name="T12" fmla="*/ 0 60000 65536"/>
                <a:gd name="T13" fmla="*/ 0 60000 65536"/>
                <a:gd name="T14" fmla="*/ 0 60000 65536"/>
                <a:gd name="T15" fmla="*/ 0 w 351"/>
                <a:gd name="T16" fmla="*/ 0 h 311"/>
                <a:gd name="T17" fmla="*/ 351 w 351"/>
                <a:gd name="T18" fmla="*/ 311 h 311"/>
              </a:gdLst>
              <a:ahLst/>
              <a:cxnLst>
                <a:cxn ang="T10">
                  <a:pos x="T0" y="T1"/>
                </a:cxn>
                <a:cxn ang="T11">
                  <a:pos x="T2" y="T3"/>
                </a:cxn>
                <a:cxn ang="T12">
                  <a:pos x="T4" y="T5"/>
                </a:cxn>
                <a:cxn ang="T13">
                  <a:pos x="T6" y="T7"/>
                </a:cxn>
                <a:cxn ang="T14">
                  <a:pos x="T8" y="T9"/>
                </a:cxn>
              </a:cxnLst>
              <a:rect l="T15" t="T16" r="T17" b="T18"/>
              <a:pathLst>
                <a:path w="351" h="311">
                  <a:moveTo>
                    <a:pt x="351" y="0"/>
                  </a:moveTo>
                  <a:lnTo>
                    <a:pt x="279" y="155"/>
                  </a:lnTo>
                  <a:lnTo>
                    <a:pt x="351" y="311"/>
                  </a:lnTo>
                  <a:lnTo>
                    <a:pt x="0" y="155"/>
                  </a:lnTo>
                  <a:lnTo>
                    <a:pt x="35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0" name="Group 1914">
              <a:extLst>
                <a:ext uri="{FF2B5EF4-FFF2-40B4-BE49-F238E27FC236}">
                  <a16:creationId xmlns:a16="http://schemas.microsoft.com/office/drawing/2014/main" id="{7BE6D3CE-F44A-C3BB-1857-EE71918605D9}"/>
                </a:ext>
              </a:extLst>
            </p:cNvPr>
            <p:cNvGrpSpPr>
              <a:grpSpLocks/>
            </p:cNvGrpSpPr>
            <p:nvPr/>
          </p:nvGrpSpPr>
          <p:grpSpPr bwMode="auto">
            <a:xfrm>
              <a:off x="2369" y="3133"/>
              <a:ext cx="185" cy="184"/>
              <a:chOff x="2369" y="3133"/>
              <a:chExt cx="185" cy="184"/>
            </a:xfrm>
          </p:grpSpPr>
          <p:sp>
            <p:nvSpPr>
              <p:cNvPr id="81" name="Freeform 1873">
                <a:extLst>
                  <a:ext uri="{FF2B5EF4-FFF2-40B4-BE49-F238E27FC236}">
                    <a16:creationId xmlns:a16="http://schemas.microsoft.com/office/drawing/2014/main" id="{4F511E65-74F5-DE83-0CA0-0A12E0084748}"/>
                  </a:ext>
                </a:extLst>
              </p:cNvPr>
              <p:cNvSpPr>
                <a:spLocks/>
              </p:cNvSpPr>
              <p:nvPr/>
            </p:nvSpPr>
            <p:spPr bwMode="auto">
              <a:xfrm>
                <a:off x="2369" y="3133"/>
                <a:ext cx="185" cy="184"/>
              </a:xfrm>
              <a:custGeom>
                <a:avLst/>
                <a:gdLst>
                  <a:gd name="T0" fmla="*/ 249 w 555"/>
                  <a:gd name="T1" fmla="*/ 1 h 554"/>
                  <a:gd name="T2" fmla="*/ 195 w 555"/>
                  <a:gd name="T3" fmla="*/ 11 h 554"/>
                  <a:gd name="T4" fmla="*/ 145 w 555"/>
                  <a:gd name="T5" fmla="*/ 30 h 554"/>
                  <a:gd name="T6" fmla="*/ 101 w 555"/>
                  <a:gd name="T7" fmla="*/ 60 h 554"/>
                  <a:gd name="T8" fmla="*/ 60 w 555"/>
                  <a:gd name="T9" fmla="*/ 101 h 554"/>
                  <a:gd name="T10" fmla="*/ 30 w 555"/>
                  <a:gd name="T11" fmla="*/ 145 h 554"/>
                  <a:gd name="T12" fmla="*/ 11 w 555"/>
                  <a:gd name="T13" fmla="*/ 194 h 554"/>
                  <a:gd name="T14" fmla="*/ 1 w 555"/>
                  <a:gd name="T15" fmla="*/ 248 h 554"/>
                  <a:gd name="T16" fmla="*/ 1 w 555"/>
                  <a:gd name="T17" fmla="*/ 303 h 554"/>
                  <a:gd name="T18" fmla="*/ 11 w 555"/>
                  <a:gd name="T19" fmla="*/ 356 h 554"/>
                  <a:gd name="T20" fmla="*/ 30 w 555"/>
                  <a:gd name="T21" fmla="*/ 405 h 554"/>
                  <a:gd name="T22" fmla="*/ 60 w 555"/>
                  <a:gd name="T23" fmla="*/ 451 h 554"/>
                  <a:gd name="T24" fmla="*/ 101 w 555"/>
                  <a:gd name="T25" fmla="*/ 491 h 554"/>
                  <a:gd name="T26" fmla="*/ 145 w 555"/>
                  <a:gd name="T27" fmla="*/ 521 h 554"/>
                  <a:gd name="T28" fmla="*/ 195 w 555"/>
                  <a:gd name="T29" fmla="*/ 542 h 554"/>
                  <a:gd name="T30" fmla="*/ 249 w 555"/>
                  <a:gd name="T31" fmla="*/ 552 h 554"/>
                  <a:gd name="T32" fmla="*/ 304 w 555"/>
                  <a:gd name="T33" fmla="*/ 552 h 554"/>
                  <a:gd name="T34" fmla="*/ 331 w 555"/>
                  <a:gd name="T35" fmla="*/ 548 h 554"/>
                  <a:gd name="T36" fmla="*/ 357 w 555"/>
                  <a:gd name="T37" fmla="*/ 542 h 554"/>
                  <a:gd name="T38" fmla="*/ 394 w 555"/>
                  <a:gd name="T39" fmla="*/ 527 h 554"/>
                  <a:gd name="T40" fmla="*/ 430 w 555"/>
                  <a:gd name="T41" fmla="*/ 507 h 554"/>
                  <a:gd name="T42" fmla="*/ 473 w 555"/>
                  <a:gd name="T43" fmla="*/ 473 h 554"/>
                  <a:gd name="T44" fmla="*/ 508 w 555"/>
                  <a:gd name="T45" fmla="*/ 429 h 554"/>
                  <a:gd name="T46" fmla="*/ 527 w 555"/>
                  <a:gd name="T47" fmla="*/ 393 h 554"/>
                  <a:gd name="T48" fmla="*/ 543 w 555"/>
                  <a:gd name="T49" fmla="*/ 356 h 554"/>
                  <a:gd name="T50" fmla="*/ 549 w 555"/>
                  <a:gd name="T51" fmla="*/ 331 h 554"/>
                  <a:gd name="T52" fmla="*/ 552 w 555"/>
                  <a:gd name="T53" fmla="*/ 303 h 554"/>
                  <a:gd name="T54" fmla="*/ 552 w 555"/>
                  <a:gd name="T55" fmla="*/ 248 h 554"/>
                  <a:gd name="T56" fmla="*/ 543 w 555"/>
                  <a:gd name="T57" fmla="*/ 194 h 554"/>
                  <a:gd name="T58" fmla="*/ 521 w 555"/>
                  <a:gd name="T59" fmla="*/ 145 h 554"/>
                  <a:gd name="T60" fmla="*/ 491 w 555"/>
                  <a:gd name="T61" fmla="*/ 101 h 554"/>
                  <a:gd name="T62" fmla="*/ 451 w 555"/>
                  <a:gd name="T63" fmla="*/ 60 h 554"/>
                  <a:gd name="T64" fmla="*/ 406 w 555"/>
                  <a:gd name="T65" fmla="*/ 30 h 554"/>
                  <a:gd name="T66" fmla="*/ 357 w 555"/>
                  <a:gd name="T67" fmla="*/ 11 h 554"/>
                  <a:gd name="T68" fmla="*/ 304 w 555"/>
                  <a:gd name="T69" fmla="*/ 1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277" y="0"/>
                    </a:moveTo>
                    <a:lnTo>
                      <a:pt x="249" y="1"/>
                    </a:lnTo>
                    <a:lnTo>
                      <a:pt x="221" y="5"/>
                    </a:lnTo>
                    <a:lnTo>
                      <a:pt x="195" y="11"/>
                    </a:lnTo>
                    <a:lnTo>
                      <a:pt x="171" y="19"/>
                    </a:lnTo>
                    <a:lnTo>
                      <a:pt x="145" y="30"/>
                    </a:lnTo>
                    <a:lnTo>
                      <a:pt x="123" y="44"/>
                    </a:lnTo>
                    <a:lnTo>
                      <a:pt x="101" y="60"/>
                    </a:lnTo>
                    <a:lnTo>
                      <a:pt x="81" y="80"/>
                    </a:lnTo>
                    <a:lnTo>
                      <a:pt x="60" y="101"/>
                    </a:lnTo>
                    <a:lnTo>
                      <a:pt x="45" y="122"/>
                    </a:lnTo>
                    <a:lnTo>
                      <a:pt x="30" y="145"/>
                    </a:lnTo>
                    <a:lnTo>
                      <a:pt x="19" y="170"/>
                    </a:lnTo>
                    <a:lnTo>
                      <a:pt x="11" y="194"/>
                    </a:lnTo>
                    <a:lnTo>
                      <a:pt x="5" y="221"/>
                    </a:lnTo>
                    <a:lnTo>
                      <a:pt x="1" y="248"/>
                    </a:lnTo>
                    <a:lnTo>
                      <a:pt x="0" y="277"/>
                    </a:lnTo>
                    <a:lnTo>
                      <a:pt x="1" y="303"/>
                    </a:lnTo>
                    <a:lnTo>
                      <a:pt x="5" y="331"/>
                    </a:lnTo>
                    <a:lnTo>
                      <a:pt x="11" y="356"/>
                    </a:lnTo>
                    <a:lnTo>
                      <a:pt x="19" y="383"/>
                    </a:lnTo>
                    <a:lnTo>
                      <a:pt x="30" y="405"/>
                    </a:lnTo>
                    <a:lnTo>
                      <a:pt x="45" y="429"/>
                    </a:lnTo>
                    <a:lnTo>
                      <a:pt x="60" y="451"/>
                    </a:lnTo>
                    <a:lnTo>
                      <a:pt x="81" y="473"/>
                    </a:lnTo>
                    <a:lnTo>
                      <a:pt x="101" y="491"/>
                    </a:lnTo>
                    <a:lnTo>
                      <a:pt x="123" y="507"/>
                    </a:lnTo>
                    <a:lnTo>
                      <a:pt x="145" y="521"/>
                    </a:lnTo>
                    <a:lnTo>
                      <a:pt x="171" y="534"/>
                    </a:lnTo>
                    <a:lnTo>
                      <a:pt x="195" y="542"/>
                    </a:lnTo>
                    <a:lnTo>
                      <a:pt x="221" y="548"/>
                    </a:lnTo>
                    <a:lnTo>
                      <a:pt x="249" y="552"/>
                    </a:lnTo>
                    <a:lnTo>
                      <a:pt x="277" y="554"/>
                    </a:lnTo>
                    <a:lnTo>
                      <a:pt x="304" y="552"/>
                    </a:lnTo>
                    <a:lnTo>
                      <a:pt x="317" y="549"/>
                    </a:lnTo>
                    <a:lnTo>
                      <a:pt x="331" y="548"/>
                    </a:lnTo>
                    <a:lnTo>
                      <a:pt x="343" y="545"/>
                    </a:lnTo>
                    <a:lnTo>
                      <a:pt x="357" y="542"/>
                    </a:lnTo>
                    <a:lnTo>
                      <a:pt x="383" y="534"/>
                    </a:lnTo>
                    <a:lnTo>
                      <a:pt x="394" y="527"/>
                    </a:lnTo>
                    <a:lnTo>
                      <a:pt x="406" y="521"/>
                    </a:lnTo>
                    <a:lnTo>
                      <a:pt x="430" y="507"/>
                    </a:lnTo>
                    <a:lnTo>
                      <a:pt x="451" y="491"/>
                    </a:lnTo>
                    <a:lnTo>
                      <a:pt x="473" y="473"/>
                    </a:lnTo>
                    <a:lnTo>
                      <a:pt x="491" y="451"/>
                    </a:lnTo>
                    <a:lnTo>
                      <a:pt x="508" y="429"/>
                    </a:lnTo>
                    <a:lnTo>
                      <a:pt x="521" y="405"/>
                    </a:lnTo>
                    <a:lnTo>
                      <a:pt x="527" y="393"/>
                    </a:lnTo>
                    <a:lnTo>
                      <a:pt x="534" y="383"/>
                    </a:lnTo>
                    <a:lnTo>
                      <a:pt x="543" y="356"/>
                    </a:lnTo>
                    <a:lnTo>
                      <a:pt x="545" y="343"/>
                    </a:lnTo>
                    <a:lnTo>
                      <a:pt x="549" y="331"/>
                    </a:lnTo>
                    <a:lnTo>
                      <a:pt x="550" y="317"/>
                    </a:lnTo>
                    <a:lnTo>
                      <a:pt x="552" y="303"/>
                    </a:lnTo>
                    <a:lnTo>
                      <a:pt x="555" y="277"/>
                    </a:lnTo>
                    <a:lnTo>
                      <a:pt x="552" y="248"/>
                    </a:lnTo>
                    <a:lnTo>
                      <a:pt x="549" y="221"/>
                    </a:lnTo>
                    <a:lnTo>
                      <a:pt x="543" y="194"/>
                    </a:lnTo>
                    <a:lnTo>
                      <a:pt x="534" y="170"/>
                    </a:lnTo>
                    <a:lnTo>
                      <a:pt x="521" y="145"/>
                    </a:lnTo>
                    <a:lnTo>
                      <a:pt x="508" y="122"/>
                    </a:lnTo>
                    <a:lnTo>
                      <a:pt x="491" y="101"/>
                    </a:lnTo>
                    <a:lnTo>
                      <a:pt x="473" y="80"/>
                    </a:lnTo>
                    <a:lnTo>
                      <a:pt x="451" y="60"/>
                    </a:lnTo>
                    <a:lnTo>
                      <a:pt x="430" y="44"/>
                    </a:lnTo>
                    <a:lnTo>
                      <a:pt x="406" y="30"/>
                    </a:lnTo>
                    <a:lnTo>
                      <a:pt x="383" y="19"/>
                    </a:lnTo>
                    <a:lnTo>
                      <a:pt x="357" y="11"/>
                    </a:lnTo>
                    <a:lnTo>
                      <a:pt x="331" y="5"/>
                    </a:lnTo>
                    <a:lnTo>
                      <a:pt x="304" y="1"/>
                    </a:lnTo>
                    <a:lnTo>
                      <a:pt x="277" y="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Rectangle 1874">
                <a:extLst>
                  <a:ext uri="{FF2B5EF4-FFF2-40B4-BE49-F238E27FC236}">
                    <a16:creationId xmlns:a16="http://schemas.microsoft.com/office/drawing/2014/main" id="{F84DA5B8-5879-1C2D-8722-5448054490C4}"/>
                  </a:ext>
                </a:extLst>
              </p:cNvPr>
              <p:cNvSpPr>
                <a:spLocks noChangeArrowheads="1"/>
              </p:cNvSpPr>
              <p:nvPr/>
            </p:nvSpPr>
            <p:spPr bwMode="auto">
              <a:xfrm>
                <a:off x="2438" y="3172"/>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3</a:t>
                </a:r>
                <a:endParaRPr lang="en-US" altLang="en-US" sz="2600"/>
              </a:p>
            </p:txBody>
          </p:sp>
        </p:grpSp>
      </p:grpSp>
      <p:grpSp>
        <p:nvGrpSpPr>
          <p:cNvPr id="83" name="Group 1918">
            <a:extLst>
              <a:ext uri="{FF2B5EF4-FFF2-40B4-BE49-F238E27FC236}">
                <a16:creationId xmlns:a16="http://schemas.microsoft.com/office/drawing/2014/main" id="{3F51301E-F786-4699-461E-D9A8D4EA39C6}"/>
              </a:ext>
            </a:extLst>
          </p:cNvPr>
          <p:cNvGrpSpPr>
            <a:grpSpLocks/>
          </p:cNvGrpSpPr>
          <p:nvPr/>
        </p:nvGrpSpPr>
        <p:grpSpPr bwMode="auto">
          <a:xfrm>
            <a:off x="1632972" y="3490624"/>
            <a:ext cx="1360488" cy="1679575"/>
            <a:chOff x="1014" y="1985"/>
            <a:chExt cx="857" cy="1058"/>
          </a:xfrm>
        </p:grpSpPr>
        <p:sp>
          <p:nvSpPr>
            <p:cNvPr id="84" name="Line 1871">
              <a:extLst>
                <a:ext uri="{FF2B5EF4-FFF2-40B4-BE49-F238E27FC236}">
                  <a16:creationId xmlns:a16="http://schemas.microsoft.com/office/drawing/2014/main" id="{F703D042-13D7-90A7-4FE3-6AC69BCCE25C}"/>
                </a:ext>
              </a:extLst>
            </p:cNvPr>
            <p:cNvSpPr>
              <a:spLocks noChangeShapeType="1"/>
            </p:cNvSpPr>
            <p:nvPr/>
          </p:nvSpPr>
          <p:spPr bwMode="auto">
            <a:xfrm flipH="1" flipV="1">
              <a:off x="1073" y="2056"/>
              <a:ext cx="798" cy="987"/>
            </a:xfrm>
            <a:prstGeom prst="line">
              <a:avLst/>
            </a:prstGeom>
            <a:noFill/>
            <a:ln w="508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5" name="Freeform 1872">
              <a:extLst>
                <a:ext uri="{FF2B5EF4-FFF2-40B4-BE49-F238E27FC236}">
                  <a16:creationId xmlns:a16="http://schemas.microsoft.com/office/drawing/2014/main" id="{13D4E29E-4D3C-9E70-2799-06033498C07A}"/>
                </a:ext>
              </a:extLst>
            </p:cNvPr>
            <p:cNvSpPr>
              <a:spLocks/>
            </p:cNvSpPr>
            <p:nvPr/>
          </p:nvSpPr>
          <p:spPr bwMode="auto">
            <a:xfrm>
              <a:off x="1014" y="1985"/>
              <a:ext cx="113" cy="123"/>
            </a:xfrm>
            <a:custGeom>
              <a:avLst/>
              <a:gdLst>
                <a:gd name="T0" fmla="*/ 341 w 341"/>
                <a:gd name="T1" fmla="*/ 173 h 370"/>
                <a:gd name="T2" fmla="*/ 176 w 341"/>
                <a:gd name="T3" fmla="*/ 216 h 370"/>
                <a:gd name="T4" fmla="*/ 101 w 341"/>
                <a:gd name="T5" fmla="*/ 370 h 370"/>
                <a:gd name="T6" fmla="*/ 0 w 341"/>
                <a:gd name="T7" fmla="*/ 0 h 370"/>
                <a:gd name="T8" fmla="*/ 341 w 341"/>
                <a:gd name="T9" fmla="*/ 173 h 370"/>
                <a:gd name="T10" fmla="*/ 0 60000 65536"/>
                <a:gd name="T11" fmla="*/ 0 60000 65536"/>
                <a:gd name="T12" fmla="*/ 0 60000 65536"/>
                <a:gd name="T13" fmla="*/ 0 60000 65536"/>
                <a:gd name="T14" fmla="*/ 0 60000 65536"/>
                <a:gd name="T15" fmla="*/ 0 w 341"/>
                <a:gd name="T16" fmla="*/ 0 h 370"/>
                <a:gd name="T17" fmla="*/ 341 w 341"/>
                <a:gd name="T18" fmla="*/ 370 h 370"/>
              </a:gdLst>
              <a:ahLst/>
              <a:cxnLst>
                <a:cxn ang="T10">
                  <a:pos x="T0" y="T1"/>
                </a:cxn>
                <a:cxn ang="T11">
                  <a:pos x="T2" y="T3"/>
                </a:cxn>
                <a:cxn ang="T12">
                  <a:pos x="T4" y="T5"/>
                </a:cxn>
                <a:cxn ang="T13">
                  <a:pos x="T6" y="T7"/>
                </a:cxn>
                <a:cxn ang="T14">
                  <a:pos x="T8" y="T9"/>
                </a:cxn>
              </a:cxnLst>
              <a:rect l="T15" t="T16" r="T17" b="T18"/>
              <a:pathLst>
                <a:path w="341" h="370">
                  <a:moveTo>
                    <a:pt x="341" y="173"/>
                  </a:moveTo>
                  <a:lnTo>
                    <a:pt x="176" y="216"/>
                  </a:lnTo>
                  <a:lnTo>
                    <a:pt x="101" y="370"/>
                  </a:lnTo>
                  <a:lnTo>
                    <a:pt x="0" y="0"/>
                  </a:lnTo>
                  <a:lnTo>
                    <a:pt x="341" y="17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6" name="Group 1917">
              <a:extLst>
                <a:ext uri="{FF2B5EF4-FFF2-40B4-BE49-F238E27FC236}">
                  <a16:creationId xmlns:a16="http://schemas.microsoft.com/office/drawing/2014/main" id="{38BBCCC1-1836-BDED-60CC-AFD8C16A1B46}"/>
                </a:ext>
              </a:extLst>
            </p:cNvPr>
            <p:cNvGrpSpPr>
              <a:grpSpLocks/>
            </p:cNvGrpSpPr>
            <p:nvPr/>
          </p:nvGrpSpPr>
          <p:grpSpPr bwMode="auto">
            <a:xfrm>
              <a:off x="1567" y="2461"/>
              <a:ext cx="185" cy="184"/>
              <a:chOff x="1567" y="2461"/>
              <a:chExt cx="185" cy="184"/>
            </a:xfrm>
          </p:grpSpPr>
          <p:sp>
            <p:nvSpPr>
              <p:cNvPr id="87" name="Freeform 1875">
                <a:extLst>
                  <a:ext uri="{FF2B5EF4-FFF2-40B4-BE49-F238E27FC236}">
                    <a16:creationId xmlns:a16="http://schemas.microsoft.com/office/drawing/2014/main" id="{C75BA985-8AAA-0AAF-CE76-850CBD857ACB}"/>
                  </a:ext>
                </a:extLst>
              </p:cNvPr>
              <p:cNvSpPr>
                <a:spLocks/>
              </p:cNvSpPr>
              <p:nvPr/>
            </p:nvSpPr>
            <p:spPr bwMode="auto">
              <a:xfrm>
                <a:off x="1567" y="2461"/>
                <a:ext cx="185" cy="184"/>
              </a:xfrm>
              <a:custGeom>
                <a:avLst/>
                <a:gdLst>
                  <a:gd name="T0" fmla="*/ 249 w 555"/>
                  <a:gd name="T1" fmla="*/ 1 h 554"/>
                  <a:gd name="T2" fmla="*/ 195 w 555"/>
                  <a:gd name="T3" fmla="*/ 11 h 554"/>
                  <a:gd name="T4" fmla="*/ 146 w 555"/>
                  <a:gd name="T5" fmla="*/ 30 h 554"/>
                  <a:gd name="T6" fmla="*/ 101 w 555"/>
                  <a:gd name="T7" fmla="*/ 60 h 554"/>
                  <a:gd name="T8" fmla="*/ 60 w 555"/>
                  <a:gd name="T9" fmla="*/ 101 h 554"/>
                  <a:gd name="T10" fmla="*/ 30 w 555"/>
                  <a:gd name="T11" fmla="*/ 145 h 554"/>
                  <a:gd name="T12" fmla="*/ 11 w 555"/>
                  <a:gd name="T13" fmla="*/ 194 h 554"/>
                  <a:gd name="T14" fmla="*/ 2 w 555"/>
                  <a:gd name="T15" fmla="*/ 248 h 554"/>
                  <a:gd name="T16" fmla="*/ 2 w 555"/>
                  <a:gd name="T17" fmla="*/ 303 h 554"/>
                  <a:gd name="T18" fmla="*/ 11 w 555"/>
                  <a:gd name="T19" fmla="*/ 356 h 554"/>
                  <a:gd name="T20" fmla="*/ 30 w 555"/>
                  <a:gd name="T21" fmla="*/ 405 h 554"/>
                  <a:gd name="T22" fmla="*/ 60 w 555"/>
                  <a:gd name="T23" fmla="*/ 451 h 554"/>
                  <a:gd name="T24" fmla="*/ 101 w 555"/>
                  <a:gd name="T25" fmla="*/ 491 h 554"/>
                  <a:gd name="T26" fmla="*/ 146 w 555"/>
                  <a:gd name="T27" fmla="*/ 521 h 554"/>
                  <a:gd name="T28" fmla="*/ 195 w 555"/>
                  <a:gd name="T29" fmla="*/ 542 h 554"/>
                  <a:gd name="T30" fmla="*/ 249 w 555"/>
                  <a:gd name="T31" fmla="*/ 552 h 554"/>
                  <a:gd name="T32" fmla="*/ 304 w 555"/>
                  <a:gd name="T33" fmla="*/ 552 h 554"/>
                  <a:gd name="T34" fmla="*/ 332 w 555"/>
                  <a:gd name="T35" fmla="*/ 548 h 554"/>
                  <a:gd name="T36" fmla="*/ 357 w 555"/>
                  <a:gd name="T37" fmla="*/ 542 h 554"/>
                  <a:gd name="T38" fmla="*/ 394 w 555"/>
                  <a:gd name="T39" fmla="*/ 527 h 554"/>
                  <a:gd name="T40" fmla="*/ 430 w 555"/>
                  <a:gd name="T41" fmla="*/ 507 h 554"/>
                  <a:gd name="T42" fmla="*/ 473 w 555"/>
                  <a:gd name="T43" fmla="*/ 473 h 554"/>
                  <a:gd name="T44" fmla="*/ 508 w 555"/>
                  <a:gd name="T45" fmla="*/ 429 h 554"/>
                  <a:gd name="T46" fmla="*/ 527 w 555"/>
                  <a:gd name="T47" fmla="*/ 393 h 554"/>
                  <a:gd name="T48" fmla="*/ 543 w 555"/>
                  <a:gd name="T49" fmla="*/ 356 h 554"/>
                  <a:gd name="T50" fmla="*/ 549 w 555"/>
                  <a:gd name="T51" fmla="*/ 331 h 554"/>
                  <a:gd name="T52" fmla="*/ 552 w 555"/>
                  <a:gd name="T53" fmla="*/ 303 h 554"/>
                  <a:gd name="T54" fmla="*/ 552 w 555"/>
                  <a:gd name="T55" fmla="*/ 248 h 554"/>
                  <a:gd name="T56" fmla="*/ 543 w 555"/>
                  <a:gd name="T57" fmla="*/ 194 h 554"/>
                  <a:gd name="T58" fmla="*/ 521 w 555"/>
                  <a:gd name="T59" fmla="*/ 145 h 554"/>
                  <a:gd name="T60" fmla="*/ 491 w 555"/>
                  <a:gd name="T61" fmla="*/ 101 h 554"/>
                  <a:gd name="T62" fmla="*/ 452 w 555"/>
                  <a:gd name="T63" fmla="*/ 60 h 554"/>
                  <a:gd name="T64" fmla="*/ 406 w 555"/>
                  <a:gd name="T65" fmla="*/ 30 h 554"/>
                  <a:gd name="T66" fmla="*/ 357 w 555"/>
                  <a:gd name="T67" fmla="*/ 11 h 554"/>
                  <a:gd name="T68" fmla="*/ 304 w 555"/>
                  <a:gd name="T69" fmla="*/ 1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5"/>
                  <a:gd name="T106" fmla="*/ 0 h 554"/>
                  <a:gd name="T107" fmla="*/ 555 w 555"/>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5" h="554">
                    <a:moveTo>
                      <a:pt x="278" y="0"/>
                    </a:moveTo>
                    <a:lnTo>
                      <a:pt x="249" y="1"/>
                    </a:lnTo>
                    <a:lnTo>
                      <a:pt x="221" y="5"/>
                    </a:lnTo>
                    <a:lnTo>
                      <a:pt x="195" y="11"/>
                    </a:lnTo>
                    <a:lnTo>
                      <a:pt x="171" y="19"/>
                    </a:lnTo>
                    <a:lnTo>
                      <a:pt x="146" y="30"/>
                    </a:lnTo>
                    <a:lnTo>
                      <a:pt x="123" y="44"/>
                    </a:lnTo>
                    <a:lnTo>
                      <a:pt x="101" y="60"/>
                    </a:lnTo>
                    <a:lnTo>
                      <a:pt x="81" y="80"/>
                    </a:lnTo>
                    <a:lnTo>
                      <a:pt x="60" y="101"/>
                    </a:lnTo>
                    <a:lnTo>
                      <a:pt x="45" y="122"/>
                    </a:lnTo>
                    <a:lnTo>
                      <a:pt x="30" y="145"/>
                    </a:lnTo>
                    <a:lnTo>
                      <a:pt x="20" y="170"/>
                    </a:lnTo>
                    <a:lnTo>
                      <a:pt x="11" y="194"/>
                    </a:lnTo>
                    <a:lnTo>
                      <a:pt x="5" y="221"/>
                    </a:lnTo>
                    <a:lnTo>
                      <a:pt x="2" y="248"/>
                    </a:lnTo>
                    <a:lnTo>
                      <a:pt x="0" y="277"/>
                    </a:lnTo>
                    <a:lnTo>
                      <a:pt x="2" y="303"/>
                    </a:lnTo>
                    <a:lnTo>
                      <a:pt x="5" y="331"/>
                    </a:lnTo>
                    <a:lnTo>
                      <a:pt x="11" y="356"/>
                    </a:lnTo>
                    <a:lnTo>
                      <a:pt x="20" y="383"/>
                    </a:lnTo>
                    <a:lnTo>
                      <a:pt x="30" y="405"/>
                    </a:lnTo>
                    <a:lnTo>
                      <a:pt x="45" y="429"/>
                    </a:lnTo>
                    <a:lnTo>
                      <a:pt x="60" y="451"/>
                    </a:lnTo>
                    <a:lnTo>
                      <a:pt x="81" y="473"/>
                    </a:lnTo>
                    <a:lnTo>
                      <a:pt x="101" y="491"/>
                    </a:lnTo>
                    <a:lnTo>
                      <a:pt x="123" y="507"/>
                    </a:lnTo>
                    <a:lnTo>
                      <a:pt x="146" y="521"/>
                    </a:lnTo>
                    <a:lnTo>
                      <a:pt x="171" y="534"/>
                    </a:lnTo>
                    <a:lnTo>
                      <a:pt x="195" y="542"/>
                    </a:lnTo>
                    <a:lnTo>
                      <a:pt x="221" y="548"/>
                    </a:lnTo>
                    <a:lnTo>
                      <a:pt x="249" y="552"/>
                    </a:lnTo>
                    <a:lnTo>
                      <a:pt x="278" y="554"/>
                    </a:lnTo>
                    <a:lnTo>
                      <a:pt x="304" y="552"/>
                    </a:lnTo>
                    <a:lnTo>
                      <a:pt x="317" y="549"/>
                    </a:lnTo>
                    <a:lnTo>
                      <a:pt x="332" y="548"/>
                    </a:lnTo>
                    <a:lnTo>
                      <a:pt x="344" y="545"/>
                    </a:lnTo>
                    <a:lnTo>
                      <a:pt x="357" y="542"/>
                    </a:lnTo>
                    <a:lnTo>
                      <a:pt x="383" y="534"/>
                    </a:lnTo>
                    <a:lnTo>
                      <a:pt x="394" y="527"/>
                    </a:lnTo>
                    <a:lnTo>
                      <a:pt x="406" y="521"/>
                    </a:lnTo>
                    <a:lnTo>
                      <a:pt x="430" y="507"/>
                    </a:lnTo>
                    <a:lnTo>
                      <a:pt x="452" y="491"/>
                    </a:lnTo>
                    <a:lnTo>
                      <a:pt x="473" y="473"/>
                    </a:lnTo>
                    <a:lnTo>
                      <a:pt x="491" y="451"/>
                    </a:lnTo>
                    <a:lnTo>
                      <a:pt x="508" y="429"/>
                    </a:lnTo>
                    <a:lnTo>
                      <a:pt x="521" y="405"/>
                    </a:lnTo>
                    <a:lnTo>
                      <a:pt x="527" y="393"/>
                    </a:lnTo>
                    <a:lnTo>
                      <a:pt x="534" y="383"/>
                    </a:lnTo>
                    <a:lnTo>
                      <a:pt x="543" y="356"/>
                    </a:lnTo>
                    <a:lnTo>
                      <a:pt x="545" y="343"/>
                    </a:lnTo>
                    <a:lnTo>
                      <a:pt x="549" y="331"/>
                    </a:lnTo>
                    <a:lnTo>
                      <a:pt x="550" y="317"/>
                    </a:lnTo>
                    <a:lnTo>
                      <a:pt x="552" y="303"/>
                    </a:lnTo>
                    <a:lnTo>
                      <a:pt x="555" y="277"/>
                    </a:lnTo>
                    <a:lnTo>
                      <a:pt x="552" y="248"/>
                    </a:lnTo>
                    <a:lnTo>
                      <a:pt x="549" y="221"/>
                    </a:lnTo>
                    <a:lnTo>
                      <a:pt x="543" y="194"/>
                    </a:lnTo>
                    <a:lnTo>
                      <a:pt x="534" y="170"/>
                    </a:lnTo>
                    <a:lnTo>
                      <a:pt x="521" y="145"/>
                    </a:lnTo>
                    <a:lnTo>
                      <a:pt x="508" y="122"/>
                    </a:lnTo>
                    <a:lnTo>
                      <a:pt x="491" y="101"/>
                    </a:lnTo>
                    <a:lnTo>
                      <a:pt x="473" y="80"/>
                    </a:lnTo>
                    <a:lnTo>
                      <a:pt x="452" y="60"/>
                    </a:lnTo>
                    <a:lnTo>
                      <a:pt x="430" y="44"/>
                    </a:lnTo>
                    <a:lnTo>
                      <a:pt x="406" y="30"/>
                    </a:lnTo>
                    <a:lnTo>
                      <a:pt x="383" y="19"/>
                    </a:lnTo>
                    <a:lnTo>
                      <a:pt x="357" y="11"/>
                    </a:lnTo>
                    <a:lnTo>
                      <a:pt x="332" y="5"/>
                    </a:lnTo>
                    <a:lnTo>
                      <a:pt x="304" y="1"/>
                    </a:lnTo>
                    <a:lnTo>
                      <a:pt x="278" y="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8" name="Rectangle 1876">
                <a:extLst>
                  <a:ext uri="{FF2B5EF4-FFF2-40B4-BE49-F238E27FC236}">
                    <a16:creationId xmlns:a16="http://schemas.microsoft.com/office/drawing/2014/main" id="{C211C1BD-430B-A747-6CFD-C78DF6677B3F}"/>
                  </a:ext>
                </a:extLst>
              </p:cNvPr>
              <p:cNvSpPr>
                <a:spLocks noChangeArrowheads="1"/>
              </p:cNvSpPr>
              <p:nvPr/>
            </p:nvSpPr>
            <p:spPr bwMode="auto">
              <a:xfrm>
                <a:off x="1636" y="2500"/>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rgbClr val="000000"/>
                    </a:solidFill>
                    <a:latin typeface="Verdana" panose="020B0604030504040204" pitchFamily="34" charset="0"/>
                  </a:rPr>
                  <a:t>3</a:t>
                </a:r>
                <a:endParaRPr lang="en-US" altLang="en-US" sz="2600"/>
              </a:p>
            </p:txBody>
          </p:sp>
        </p:grpSp>
      </p:grpSp>
      <p:sp>
        <p:nvSpPr>
          <p:cNvPr id="89" name="Rectangle 1877">
            <a:extLst>
              <a:ext uri="{FF2B5EF4-FFF2-40B4-BE49-F238E27FC236}">
                <a16:creationId xmlns:a16="http://schemas.microsoft.com/office/drawing/2014/main" id="{A624B932-111A-1E7E-3EC2-69A5303CE716}"/>
              </a:ext>
            </a:extLst>
          </p:cNvPr>
          <p:cNvSpPr>
            <a:spLocks noChangeArrowheads="1"/>
          </p:cNvSpPr>
          <p:nvPr/>
        </p:nvSpPr>
        <p:spPr bwMode="auto">
          <a:xfrm>
            <a:off x="772547" y="6457661"/>
            <a:ext cx="11636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Backup Server</a:t>
            </a:r>
          </a:p>
        </p:txBody>
      </p:sp>
      <p:sp>
        <p:nvSpPr>
          <p:cNvPr id="90" name="Rectangle 1878">
            <a:extLst>
              <a:ext uri="{FF2B5EF4-FFF2-40B4-BE49-F238E27FC236}">
                <a16:creationId xmlns:a16="http://schemas.microsoft.com/office/drawing/2014/main" id="{3A47BB7E-631A-D2DD-2248-F56048BFB9EB}"/>
              </a:ext>
            </a:extLst>
          </p:cNvPr>
          <p:cNvSpPr>
            <a:spLocks noChangeArrowheads="1"/>
          </p:cNvSpPr>
          <p:nvPr/>
        </p:nvSpPr>
        <p:spPr bwMode="auto">
          <a:xfrm>
            <a:off x="2634685" y="6457661"/>
            <a:ext cx="10937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Storage Node</a:t>
            </a:r>
          </a:p>
        </p:txBody>
      </p:sp>
      <p:sp>
        <p:nvSpPr>
          <p:cNvPr id="91" name="Rectangle 1879">
            <a:extLst>
              <a:ext uri="{FF2B5EF4-FFF2-40B4-BE49-F238E27FC236}">
                <a16:creationId xmlns:a16="http://schemas.microsoft.com/office/drawing/2014/main" id="{E1E4FE13-44F5-4082-86E3-EE5003C5E9C3}"/>
              </a:ext>
            </a:extLst>
          </p:cNvPr>
          <p:cNvSpPr>
            <a:spLocks noChangeArrowheads="1"/>
          </p:cNvSpPr>
          <p:nvPr/>
        </p:nvSpPr>
        <p:spPr bwMode="auto">
          <a:xfrm>
            <a:off x="4396810" y="6457661"/>
            <a:ext cx="1184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nchor="ctr" anchorCtr="1">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rgbClr val="001636"/>
                </a:solidFill>
              </a:rPr>
              <a:t>Backup Device</a:t>
            </a:r>
          </a:p>
        </p:txBody>
      </p:sp>
      <p:pic>
        <p:nvPicPr>
          <p:cNvPr id="92" name="Picture 1900" descr="host11">
            <a:extLst>
              <a:ext uri="{FF2B5EF4-FFF2-40B4-BE49-F238E27FC236}">
                <a16:creationId xmlns:a16="http://schemas.microsoft.com/office/drawing/2014/main" id="{EF88795B-0AF5-BECA-437F-3793CFC416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8010" y="2306349"/>
            <a:ext cx="677862"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3" name="Picture 1901" descr="host11">
            <a:extLst>
              <a:ext uri="{FF2B5EF4-FFF2-40B4-BE49-F238E27FC236}">
                <a16:creationId xmlns:a16="http://schemas.microsoft.com/office/drawing/2014/main" id="{003D4703-E26E-AA4E-E881-908E7627AC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885" y="2287299"/>
            <a:ext cx="677862"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4" name="Picture 1902" descr="host11">
            <a:extLst>
              <a:ext uri="{FF2B5EF4-FFF2-40B4-BE49-F238E27FC236}">
                <a16:creationId xmlns:a16="http://schemas.microsoft.com/office/drawing/2014/main" id="{AC192187-DDA6-785A-6BAC-71AA4009F9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7135" y="2325399"/>
            <a:ext cx="677862"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5" name="Picture 1903" descr="host11">
            <a:extLst>
              <a:ext uri="{FF2B5EF4-FFF2-40B4-BE49-F238E27FC236}">
                <a16:creationId xmlns:a16="http://schemas.microsoft.com/office/drawing/2014/main" id="{92195EAA-0105-EF5B-6487-C2CE0A5140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3285" y="5273386"/>
            <a:ext cx="677862"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6" name="Picture 1904" descr="tapelibrary1">
            <a:extLst>
              <a:ext uri="{FF2B5EF4-FFF2-40B4-BE49-F238E27FC236}">
                <a16:creationId xmlns:a16="http://schemas.microsoft.com/office/drawing/2014/main" id="{58586EA1-DD2E-C8EA-0776-1707771CEF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0935" y="5301961"/>
            <a:ext cx="890587" cy="1087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7" name="Picture 1905" descr="hostwithdisk1">
            <a:extLst>
              <a:ext uri="{FF2B5EF4-FFF2-40B4-BE49-F238E27FC236}">
                <a16:creationId xmlns:a16="http://schemas.microsoft.com/office/drawing/2014/main" id="{3384C1E0-0082-6A67-223F-015A8A96AEC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0835" y="5271799"/>
            <a:ext cx="682625" cy="11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8" name="Group 1908">
            <a:extLst>
              <a:ext uri="{FF2B5EF4-FFF2-40B4-BE49-F238E27FC236}">
                <a16:creationId xmlns:a16="http://schemas.microsoft.com/office/drawing/2014/main" id="{1C8CF9D1-7BDC-E361-114F-FA13A29D768D}"/>
              </a:ext>
            </a:extLst>
          </p:cNvPr>
          <p:cNvGrpSpPr>
            <a:grpSpLocks/>
          </p:cNvGrpSpPr>
          <p:nvPr/>
        </p:nvGrpSpPr>
        <p:grpSpPr bwMode="auto">
          <a:xfrm>
            <a:off x="5490142" y="2460636"/>
            <a:ext cx="3160713" cy="528638"/>
            <a:chOff x="3400" y="1028"/>
            <a:chExt cx="1991" cy="333"/>
          </a:xfrm>
        </p:grpSpPr>
        <p:sp>
          <p:nvSpPr>
            <p:cNvPr id="99" name="Freeform 1880">
              <a:extLst>
                <a:ext uri="{FF2B5EF4-FFF2-40B4-BE49-F238E27FC236}">
                  <a16:creationId xmlns:a16="http://schemas.microsoft.com/office/drawing/2014/main" id="{E68A3BDC-4C66-BAF0-DC68-B18402D8FB8E}"/>
                </a:ext>
              </a:extLst>
            </p:cNvPr>
            <p:cNvSpPr>
              <a:spLocks/>
            </p:cNvSpPr>
            <p:nvPr/>
          </p:nvSpPr>
          <p:spPr bwMode="auto">
            <a:xfrm>
              <a:off x="3400" y="1028"/>
              <a:ext cx="185" cy="185"/>
            </a:xfrm>
            <a:custGeom>
              <a:avLst/>
              <a:gdLst>
                <a:gd name="T0" fmla="*/ 451 w 554"/>
                <a:gd name="T1" fmla="*/ 60 h 554"/>
                <a:gd name="T2" fmla="*/ 406 w 554"/>
                <a:gd name="T3" fmla="*/ 30 h 554"/>
                <a:gd name="T4" fmla="*/ 356 w 554"/>
                <a:gd name="T5" fmla="*/ 10 h 554"/>
                <a:gd name="T6" fmla="*/ 304 w 554"/>
                <a:gd name="T7" fmla="*/ 1 h 554"/>
                <a:gd name="T8" fmla="*/ 248 w 554"/>
                <a:gd name="T9" fmla="*/ 1 h 554"/>
                <a:gd name="T10" fmla="*/ 194 w 554"/>
                <a:gd name="T11" fmla="*/ 10 h 554"/>
                <a:gd name="T12" fmla="*/ 145 w 554"/>
                <a:gd name="T13" fmla="*/ 30 h 554"/>
                <a:gd name="T14" fmla="*/ 101 w 554"/>
                <a:gd name="T15" fmla="*/ 60 h 554"/>
                <a:gd name="T16" fmla="*/ 60 w 554"/>
                <a:gd name="T17" fmla="*/ 100 h 554"/>
                <a:gd name="T18" fmla="*/ 30 w 554"/>
                <a:gd name="T19" fmla="*/ 145 h 554"/>
                <a:gd name="T20" fmla="*/ 11 w 554"/>
                <a:gd name="T21" fmla="*/ 194 h 554"/>
                <a:gd name="T22" fmla="*/ 1 w 554"/>
                <a:gd name="T23" fmla="*/ 248 h 554"/>
                <a:gd name="T24" fmla="*/ 1 w 554"/>
                <a:gd name="T25" fmla="*/ 303 h 554"/>
                <a:gd name="T26" fmla="*/ 11 w 554"/>
                <a:gd name="T27" fmla="*/ 356 h 554"/>
                <a:gd name="T28" fmla="*/ 30 w 554"/>
                <a:gd name="T29" fmla="*/ 405 h 554"/>
                <a:gd name="T30" fmla="*/ 60 w 554"/>
                <a:gd name="T31" fmla="*/ 451 h 554"/>
                <a:gd name="T32" fmla="*/ 101 w 554"/>
                <a:gd name="T33" fmla="*/ 490 h 554"/>
                <a:gd name="T34" fmla="*/ 145 w 554"/>
                <a:gd name="T35" fmla="*/ 520 h 554"/>
                <a:gd name="T36" fmla="*/ 194 w 554"/>
                <a:gd name="T37" fmla="*/ 542 h 554"/>
                <a:gd name="T38" fmla="*/ 248 w 554"/>
                <a:gd name="T39" fmla="*/ 552 h 554"/>
                <a:gd name="T40" fmla="*/ 304 w 554"/>
                <a:gd name="T41" fmla="*/ 552 h 554"/>
                <a:gd name="T42" fmla="*/ 331 w 554"/>
                <a:gd name="T43" fmla="*/ 548 h 554"/>
                <a:gd name="T44" fmla="*/ 356 w 554"/>
                <a:gd name="T45" fmla="*/ 542 h 554"/>
                <a:gd name="T46" fmla="*/ 394 w 554"/>
                <a:gd name="T47" fmla="*/ 526 h 554"/>
                <a:gd name="T48" fmla="*/ 430 w 554"/>
                <a:gd name="T49" fmla="*/ 507 h 554"/>
                <a:gd name="T50" fmla="*/ 473 w 554"/>
                <a:gd name="T51" fmla="*/ 472 h 554"/>
                <a:gd name="T52" fmla="*/ 508 w 554"/>
                <a:gd name="T53" fmla="*/ 429 h 554"/>
                <a:gd name="T54" fmla="*/ 527 w 554"/>
                <a:gd name="T55" fmla="*/ 393 h 554"/>
                <a:gd name="T56" fmla="*/ 542 w 554"/>
                <a:gd name="T57" fmla="*/ 356 h 554"/>
                <a:gd name="T58" fmla="*/ 548 w 554"/>
                <a:gd name="T59" fmla="*/ 331 h 554"/>
                <a:gd name="T60" fmla="*/ 552 w 554"/>
                <a:gd name="T61" fmla="*/ 303 h 554"/>
                <a:gd name="T62" fmla="*/ 552 w 554"/>
                <a:gd name="T63" fmla="*/ 248 h 554"/>
                <a:gd name="T64" fmla="*/ 542 w 554"/>
                <a:gd name="T65" fmla="*/ 194 h 554"/>
                <a:gd name="T66" fmla="*/ 521 w 554"/>
                <a:gd name="T67" fmla="*/ 145 h 554"/>
                <a:gd name="T68" fmla="*/ 491 w 554"/>
                <a:gd name="T69" fmla="*/ 10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473" y="80"/>
                  </a:moveTo>
                  <a:lnTo>
                    <a:pt x="451" y="60"/>
                  </a:lnTo>
                  <a:lnTo>
                    <a:pt x="430" y="44"/>
                  </a:lnTo>
                  <a:lnTo>
                    <a:pt x="406" y="30"/>
                  </a:lnTo>
                  <a:lnTo>
                    <a:pt x="383" y="19"/>
                  </a:lnTo>
                  <a:lnTo>
                    <a:pt x="356" y="10"/>
                  </a:lnTo>
                  <a:lnTo>
                    <a:pt x="331" y="4"/>
                  </a:lnTo>
                  <a:lnTo>
                    <a:pt x="304" y="1"/>
                  </a:lnTo>
                  <a:lnTo>
                    <a:pt x="277" y="0"/>
                  </a:lnTo>
                  <a:lnTo>
                    <a:pt x="248" y="1"/>
                  </a:lnTo>
                  <a:lnTo>
                    <a:pt x="221" y="4"/>
                  </a:lnTo>
                  <a:lnTo>
                    <a:pt x="194" y="10"/>
                  </a:lnTo>
                  <a:lnTo>
                    <a:pt x="170" y="19"/>
                  </a:lnTo>
                  <a:lnTo>
                    <a:pt x="145" y="30"/>
                  </a:lnTo>
                  <a:lnTo>
                    <a:pt x="122" y="44"/>
                  </a:lnTo>
                  <a:lnTo>
                    <a:pt x="101" y="60"/>
                  </a:lnTo>
                  <a:lnTo>
                    <a:pt x="80" y="80"/>
                  </a:lnTo>
                  <a:lnTo>
                    <a:pt x="60" y="100"/>
                  </a:lnTo>
                  <a:lnTo>
                    <a:pt x="44"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4" y="429"/>
                  </a:lnTo>
                  <a:lnTo>
                    <a:pt x="60" y="451"/>
                  </a:lnTo>
                  <a:lnTo>
                    <a:pt x="80" y="472"/>
                  </a:lnTo>
                  <a:lnTo>
                    <a:pt x="101" y="490"/>
                  </a:lnTo>
                  <a:lnTo>
                    <a:pt x="122" y="507"/>
                  </a:lnTo>
                  <a:lnTo>
                    <a:pt x="145" y="520"/>
                  </a:lnTo>
                  <a:lnTo>
                    <a:pt x="170" y="534"/>
                  </a:lnTo>
                  <a:lnTo>
                    <a:pt x="194" y="542"/>
                  </a:lnTo>
                  <a:lnTo>
                    <a:pt x="221" y="548"/>
                  </a:lnTo>
                  <a:lnTo>
                    <a:pt x="248" y="552"/>
                  </a:lnTo>
                  <a:lnTo>
                    <a:pt x="277" y="554"/>
                  </a:lnTo>
                  <a:lnTo>
                    <a:pt x="304" y="552"/>
                  </a:lnTo>
                  <a:lnTo>
                    <a:pt x="317" y="549"/>
                  </a:lnTo>
                  <a:lnTo>
                    <a:pt x="331" y="548"/>
                  </a:lnTo>
                  <a:lnTo>
                    <a:pt x="343" y="544"/>
                  </a:lnTo>
                  <a:lnTo>
                    <a:pt x="356"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2" y="356"/>
                  </a:lnTo>
                  <a:lnTo>
                    <a:pt x="545" y="343"/>
                  </a:lnTo>
                  <a:lnTo>
                    <a:pt x="548" y="331"/>
                  </a:lnTo>
                  <a:lnTo>
                    <a:pt x="550" y="316"/>
                  </a:lnTo>
                  <a:lnTo>
                    <a:pt x="552" y="303"/>
                  </a:lnTo>
                  <a:lnTo>
                    <a:pt x="554" y="277"/>
                  </a:lnTo>
                  <a:lnTo>
                    <a:pt x="552" y="248"/>
                  </a:lnTo>
                  <a:lnTo>
                    <a:pt x="548" y="220"/>
                  </a:lnTo>
                  <a:lnTo>
                    <a:pt x="542" y="194"/>
                  </a:lnTo>
                  <a:lnTo>
                    <a:pt x="534" y="170"/>
                  </a:lnTo>
                  <a:lnTo>
                    <a:pt x="521" y="145"/>
                  </a:lnTo>
                  <a:lnTo>
                    <a:pt x="508" y="122"/>
                  </a:lnTo>
                  <a:lnTo>
                    <a:pt x="491" y="100"/>
                  </a:lnTo>
                  <a:lnTo>
                    <a:pt x="473"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Rectangle 1881">
              <a:extLst>
                <a:ext uri="{FF2B5EF4-FFF2-40B4-BE49-F238E27FC236}">
                  <a16:creationId xmlns:a16="http://schemas.microsoft.com/office/drawing/2014/main" id="{264D72F7-A366-2862-5B58-ADCE94D59FD1}"/>
                </a:ext>
              </a:extLst>
            </p:cNvPr>
            <p:cNvSpPr>
              <a:spLocks noChangeArrowheads="1"/>
            </p:cNvSpPr>
            <p:nvPr/>
          </p:nvSpPr>
          <p:spPr bwMode="auto">
            <a:xfrm>
              <a:off x="3463" y="1068"/>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chemeClr val="tx1"/>
                  </a:solidFill>
                  <a:latin typeface="Verdana" panose="020B0604030504040204" pitchFamily="34" charset="0"/>
                </a:rPr>
                <a:t>1</a:t>
              </a:r>
              <a:endParaRPr lang="en-US" altLang="en-US" sz="2600">
                <a:solidFill>
                  <a:schemeClr val="tx1"/>
                </a:solidFill>
              </a:endParaRPr>
            </a:p>
          </p:txBody>
        </p:sp>
        <p:sp>
          <p:nvSpPr>
            <p:cNvPr id="101" name="Rectangle 1890">
              <a:extLst>
                <a:ext uri="{FF2B5EF4-FFF2-40B4-BE49-F238E27FC236}">
                  <a16:creationId xmlns:a16="http://schemas.microsoft.com/office/drawing/2014/main" id="{3CE38A1D-4FB1-EF96-E7A1-15941A5BDCBD}"/>
                </a:ext>
              </a:extLst>
            </p:cNvPr>
            <p:cNvSpPr>
              <a:spLocks noChangeArrowheads="1"/>
            </p:cNvSpPr>
            <p:nvPr/>
          </p:nvSpPr>
          <p:spPr bwMode="auto">
            <a:xfrm>
              <a:off x="3681" y="1041"/>
              <a:ext cx="1649"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Backup server scans backup catalog </a:t>
              </a:r>
              <a:endParaRPr lang="en-US" altLang="en-US" sz="2600" dirty="0">
                <a:solidFill>
                  <a:schemeClr val="tx1"/>
                </a:solidFill>
              </a:endParaRPr>
            </a:p>
          </p:txBody>
        </p:sp>
        <p:sp>
          <p:nvSpPr>
            <p:cNvPr id="102" name="Rectangle 1891">
              <a:extLst>
                <a:ext uri="{FF2B5EF4-FFF2-40B4-BE49-F238E27FC236}">
                  <a16:creationId xmlns:a16="http://schemas.microsoft.com/office/drawing/2014/main" id="{F9F1A16C-5733-D94B-81B1-93AADE6AF7FE}"/>
                </a:ext>
              </a:extLst>
            </p:cNvPr>
            <p:cNvSpPr>
              <a:spLocks noChangeArrowheads="1"/>
            </p:cNvSpPr>
            <p:nvPr/>
          </p:nvSpPr>
          <p:spPr bwMode="auto">
            <a:xfrm>
              <a:off x="3681" y="1153"/>
              <a:ext cx="171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to identify data to be  restore and the </a:t>
              </a:r>
              <a:endParaRPr lang="en-US" altLang="en-US" sz="2600" dirty="0">
                <a:solidFill>
                  <a:schemeClr val="tx1"/>
                </a:solidFill>
              </a:endParaRPr>
            </a:p>
          </p:txBody>
        </p:sp>
        <p:sp>
          <p:nvSpPr>
            <p:cNvPr id="103" name="Rectangle 1892">
              <a:extLst>
                <a:ext uri="{FF2B5EF4-FFF2-40B4-BE49-F238E27FC236}">
                  <a16:creationId xmlns:a16="http://schemas.microsoft.com/office/drawing/2014/main" id="{E8B66DF0-0ED7-8B21-0AE9-AB5138839E9D}"/>
                </a:ext>
              </a:extLst>
            </p:cNvPr>
            <p:cNvSpPr>
              <a:spLocks noChangeArrowheads="1"/>
            </p:cNvSpPr>
            <p:nvPr/>
          </p:nvSpPr>
          <p:spPr bwMode="auto">
            <a:xfrm>
              <a:off x="3682" y="1265"/>
              <a:ext cx="1219"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client that will receive data</a:t>
              </a:r>
              <a:endParaRPr lang="en-US" altLang="en-US" sz="2600" dirty="0">
                <a:solidFill>
                  <a:schemeClr val="tx1"/>
                </a:solidFill>
              </a:endParaRPr>
            </a:p>
          </p:txBody>
        </p:sp>
      </p:grpSp>
      <p:grpSp>
        <p:nvGrpSpPr>
          <p:cNvPr id="104" name="Group 1909">
            <a:extLst>
              <a:ext uri="{FF2B5EF4-FFF2-40B4-BE49-F238E27FC236}">
                <a16:creationId xmlns:a16="http://schemas.microsoft.com/office/drawing/2014/main" id="{BF4FCBE5-AB2B-1D89-406F-2C041A3B4D3A}"/>
              </a:ext>
            </a:extLst>
          </p:cNvPr>
          <p:cNvGrpSpPr>
            <a:grpSpLocks/>
          </p:cNvGrpSpPr>
          <p:nvPr/>
        </p:nvGrpSpPr>
        <p:grpSpPr bwMode="auto">
          <a:xfrm>
            <a:off x="5490142" y="3222636"/>
            <a:ext cx="3201988" cy="350838"/>
            <a:chOff x="3400" y="1508"/>
            <a:chExt cx="2017" cy="221"/>
          </a:xfrm>
        </p:grpSpPr>
        <p:sp>
          <p:nvSpPr>
            <p:cNvPr id="105" name="Freeform 1882">
              <a:extLst>
                <a:ext uri="{FF2B5EF4-FFF2-40B4-BE49-F238E27FC236}">
                  <a16:creationId xmlns:a16="http://schemas.microsoft.com/office/drawing/2014/main" id="{FF0E736F-69CE-19C3-6779-0CE9E943695D}"/>
                </a:ext>
              </a:extLst>
            </p:cNvPr>
            <p:cNvSpPr>
              <a:spLocks/>
            </p:cNvSpPr>
            <p:nvPr/>
          </p:nvSpPr>
          <p:spPr bwMode="auto">
            <a:xfrm>
              <a:off x="3400" y="1508"/>
              <a:ext cx="185" cy="185"/>
            </a:xfrm>
            <a:custGeom>
              <a:avLst/>
              <a:gdLst>
                <a:gd name="T0" fmla="*/ 60 w 554"/>
                <a:gd name="T1" fmla="*/ 100 h 554"/>
                <a:gd name="T2" fmla="*/ 30 w 554"/>
                <a:gd name="T3" fmla="*/ 145 h 554"/>
                <a:gd name="T4" fmla="*/ 11 w 554"/>
                <a:gd name="T5" fmla="*/ 194 h 554"/>
                <a:gd name="T6" fmla="*/ 1 w 554"/>
                <a:gd name="T7" fmla="*/ 248 h 554"/>
                <a:gd name="T8" fmla="*/ 1 w 554"/>
                <a:gd name="T9" fmla="*/ 303 h 554"/>
                <a:gd name="T10" fmla="*/ 11 w 554"/>
                <a:gd name="T11" fmla="*/ 356 h 554"/>
                <a:gd name="T12" fmla="*/ 30 w 554"/>
                <a:gd name="T13" fmla="*/ 405 h 554"/>
                <a:gd name="T14" fmla="*/ 60 w 554"/>
                <a:gd name="T15" fmla="*/ 451 h 554"/>
                <a:gd name="T16" fmla="*/ 101 w 554"/>
                <a:gd name="T17" fmla="*/ 490 h 554"/>
                <a:gd name="T18" fmla="*/ 145 w 554"/>
                <a:gd name="T19" fmla="*/ 520 h 554"/>
                <a:gd name="T20" fmla="*/ 194 w 554"/>
                <a:gd name="T21" fmla="*/ 542 h 554"/>
                <a:gd name="T22" fmla="*/ 248 w 554"/>
                <a:gd name="T23" fmla="*/ 552 h 554"/>
                <a:gd name="T24" fmla="*/ 304 w 554"/>
                <a:gd name="T25" fmla="*/ 552 h 554"/>
                <a:gd name="T26" fmla="*/ 331 w 554"/>
                <a:gd name="T27" fmla="*/ 548 h 554"/>
                <a:gd name="T28" fmla="*/ 356 w 554"/>
                <a:gd name="T29" fmla="*/ 542 h 554"/>
                <a:gd name="T30" fmla="*/ 394 w 554"/>
                <a:gd name="T31" fmla="*/ 526 h 554"/>
                <a:gd name="T32" fmla="*/ 430 w 554"/>
                <a:gd name="T33" fmla="*/ 507 h 554"/>
                <a:gd name="T34" fmla="*/ 473 w 554"/>
                <a:gd name="T35" fmla="*/ 472 h 554"/>
                <a:gd name="T36" fmla="*/ 508 w 554"/>
                <a:gd name="T37" fmla="*/ 429 h 554"/>
                <a:gd name="T38" fmla="*/ 527 w 554"/>
                <a:gd name="T39" fmla="*/ 393 h 554"/>
                <a:gd name="T40" fmla="*/ 542 w 554"/>
                <a:gd name="T41" fmla="*/ 356 h 554"/>
                <a:gd name="T42" fmla="*/ 548 w 554"/>
                <a:gd name="T43" fmla="*/ 331 h 554"/>
                <a:gd name="T44" fmla="*/ 552 w 554"/>
                <a:gd name="T45" fmla="*/ 303 h 554"/>
                <a:gd name="T46" fmla="*/ 552 w 554"/>
                <a:gd name="T47" fmla="*/ 248 h 554"/>
                <a:gd name="T48" fmla="*/ 542 w 554"/>
                <a:gd name="T49" fmla="*/ 194 h 554"/>
                <a:gd name="T50" fmla="*/ 521 w 554"/>
                <a:gd name="T51" fmla="*/ 145 h 554"/>
                <a:gd name="T52" fmla="*/ 491 w 554"/>
                <a:gd name="T53" fmla="*/ 100 h 554"/>
                <a:gd name="T54" fmla="*/ 451 w 554"/>
                <a:gd name="T55" fmla="*/ 60 h 554"/>
                <a:gd name="T56" fmla="*/ 406 w 554"/>
                <a:gd name="T57" fmla="*/ 30 h 554"/>
                <a:gd name="T58" fmla="*/ 356 w 554"/>
                <a:gd name="T59" fmla="*/ 10 h 554"/>
                <a:gd name="T60" fmla="*/ 304 w 554"/>
                <a:gd name="T61" fmla="*/ 1 h 554"/>
                <a:gd name="T62" fmla="*/ 248 w 554"/>
                <a:gd name="T63" fmla="*/ 1 h 554"/>
                <a:gd name="T64" fmla="*/ 194 w 554"/>
                <a:gd name="T65" fmla="*/ 10 h 554"/>
                <a:gd name="T66" fmla="*/ 145 w 554"/>
                <a:gd name="T67" fmla="*/ 30 h 554"/>
                <a:gd name="T68" fmla="*/ 101 w 554"/>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80" y="80"/>
                  </a:moveTo>
                  <a:lnTo>
                    <a:pt x="60" y="100"/>
                  </a:lnTo>
                  <a:lnTo>
                    <a:pt x="44"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4" y="429"/>
                  </a:lnTo>
                  <a:lnTo>
                    <a:pt x="60" y="451"/>
                  </a:lnTo>
                  <a:lnTo>
                    <a:pt x="80" y="472"/>
                  </a:lnTo>
                  <a:lnTo>
                    <a:pt x="101" y="490"/>
                  </a:lnTo>
                  <a:lnTo>
                    <a:pt x="122" y="507"/>
                  </a:lnTo>
                  <a:lnTo>
                    <a:pt x="145" y="520"/>
                  </a:lnTo>
                  <a:lnTo>
                    <a:pt x="170" y="534"/>
                  </a:lnTo>
                  <a:lnTo>
                    <a:pt x="194" y="542"/>
                  </a:lnTo>
                  <a:lnTo>
                    <a:pt x="221" y="548"/>
                  </a:lnTo>
                  <a:lnTo>
                    <a:pt x="248" y="552"/>
                  </a:lnTo>
                  <a:lnTo>
                    <a:pt x="277" y="554"/>
                  </a:lnTo>
                  <a:lnTo>
                    <a:pt x="304" y="552"/>
                  </a:lnTo>
                  <a:lnTo>
                    <a:pt x="317" y="549"/>
                  </a:lnTo>
                  <a:lnTo>
                    <a:pt x="331" y="548"/>
                  </a:lnTo>
                  <a:lnTo>
                    <a:pt x="343" y="544"/>
                  </a:lnTo>
                  <a:lnTo>
                    <a:pt x="356"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2" y="356"/>
                  </a:lnTo>
                  <a:lnTo>
                    <a:pt x="545" y="343"/>
                  </a:lnTo>
                  <a:lnTo>
                    <a:pt x="548" y="331"/>
                  </a:lnTo>
                  <a:lnTo>
                    <a:pt x="550" y="316"/>
                  </a:lnTo>
                  <a:lnTo>
                    <a:pt x="552" y="303"/>
                  </a:lnTo>
                  <a:lnTo>
                    <a:pt x="554" y="277"/>
                  </a:lnTo>
                  <a:lnTo>
                    <a:pt x="552" y="248"/>
                  </a:lnTo>
                  <a:lnTo>
                    <a:pt x="548" y="220"/>
                  </a:lnTo>
                  <a:lnTo>
                    <a:pt x="542" y="194"/>
                  </a:lnTo>
                  <a:lnTo>
                    <a:pt x="534" y="170"/>
                  </a:lnTo>
                  <a:lnTo>
                    <a:pt x="521" y="145"/>
                  </a:lnTo>
                  <a:lnTo>
                    <a:pt x="508" y="122"/>
                  </a:lnTo>
                  <a:lnTo>
                    <a:pt x="491" y="100"/>
                  </a:lnTo>
                  <a:lnTo>
                    <a:pt x="473" y="80"/>
                  </a:lnTo>
                  <a:lnTo>
                    <a:pt x="451" y="60"/>
                  </a:lnTo>
                  <a:lnTo>
                    <a:pt x="430" y="44"/>
                  </a:lnTo>
                  <a:lnTo>
                    <a:pt x="406" y="30"/>
                  </a:lnTo>
                  <a:lnTo>
                    <a:pt x="383" y="19"/>
                  </a:lnTo>
                  <a:lnTo>
                    <a:pt x="356" y="10"/>
                  </a:lnTo>
                  <a:lnTo>
                    <a:pt x="331" y="4"/>
                  </a:lnTo>
                  <a:lnTo>
                    <a:pt x="304" y="1"/>
                  </a:lnTo>
                  <a:lnTo>
                    <a:pt x="277" y="0"/>
                  </a:lnTo>
                  <a:lnTo>
                    <a:pt x="248" y="1"/>
                  </a:lnTo>
                  <a:lnTo>
                    <a:pt x="221" y="4"/>
                  </a:lnTo>
                  <a:lnTo>
                    <a:pt x="194" y="10"/>
                  </a:lnTo>
                  <a:lnTo>
                    <a:pt x="170" y="19"/>
                  </a:lnTo>
                  <a:lnTo>
                    <a:pt x="145" y="30"/>
                  </a:lnTo>
                  <a:lnTo>
                    <a:pt x="122" y="44"/>
                  </a:lnTo>
                  <a:lnTo>
                    <a:pt x="101" y="60"/>
                  </a:lnTo>
                  <a:lnTo>
                    <a:pt x="80"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6" name="Rectangle 1883">
              <a:extLst>
                <a:ext uri="{FF2B5EF4-FFF2-40B4-BE49-F238E27FC236}">
                  <a16:creationId xmlns:a16="http://schemas.microsoft.com/office/drawing/2014/main" id="{E36EC63A-C720-61E6-C44B-809B88212DC0}"/>
                </a:ext>
              </a:extLst>
            </p:cNvPr>
            <p:cNvSpPr>
              <a:spLocks noChangeArrowheads="1"/>
            </p:cNvSpPr>
            <p:nvPr/>
          </p:nvSpPr>
          <p:spPr bwMode="auto">
            <a:xfrm>
              <a:off x="3463" y="1548"/>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chemeClr val="tx1"/>
                  </a:solidFill>
                  <a:latin typeface="Verdana" panose="020B0604030504040204" pitchFamily="34" charset="0"/>
                </a:rPr>
                <a:t>2</a:t>
              </a:r>
              <a:endParaRPr lang="en-US" altLang="en-US" sz="2600">
                <a:solidFill>
                  <a:schemeClr val="tx1"/>
                </a:solidFill>
              </a:endParaRPr>
            </a:p>
          </p:txBody>
        </p:sp>
        <p:sp>
          <p:nvSpPr>
            <p:cNvPr id="107" name="Rectangle 1893">
              <a:extLst>
                <a:ext uri="{FF2B5EF4-FFF2-40B4-BE49-F238E27FC236}">
                  <a16:creationId xmlns:a16="http://schemas.microsoft.com/office/drawing/2014/main" id="{151426F5-DD7D-C0C5-57EC-3C848FC5DD1C}"/>
                </a:ext>
              </a:extLst>
            </p:cNvPr>
            <p:cNvSpPr>
              <a:spLocks noChangeArrowheads="1"/>
            </p:cNvSpPr>
            <p:nvPr/>
          </p:nvSpPr>
          <p:spPr bwMode="auto">
            <a:xfrm>
              <a:off x="3680" y="1521"/>
              <a:ext cx="1703"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Backup server instructs storage node </a:t>
              </a:r>
              <a:endParaRPr lang="en-US" altLang="en-US" sz="2600" dirty="0">
                <a:solidFill>
                  <a:schemeClr val="tx1"/>
                </a:solidFill>
              </a:endParaRPr>
            </a:p>
          </p:txBody>
        </p:sp>
        <p:sp>
          <p:nvSpPr>
            <p:cNvPr id="108" name="Rectangle 1894">
              <a:extLst>
                <a:ext uri="{FF2B5EF4-FFF2-40B4-BE49-F238E27FC236}">
                  <a16:creationId xmlns:a16="http://schemas.microsoft.com/office/drawing/2014/main" id="{077EA1A7-FF52-A62F-9EC8-11125EFE4DE1}"/>
                </a:ext>
              </a:extLst>
            </p:cNvPr>
            <p:cNvSpPr>
              <a:spLocks noChangeArrowheads="1"/>
            </p:cNvSpPr>
            <p:nvPr/>
          </p:nvSpPr>
          <p:spPr bwMode="auto">
            <a:xfrm>
              <a:off x="3681" y="1633"/>
              <a:ext cx="1736"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to load backup media in backup device</a:t>
              </a:r>
              <a:endParaRPr lang="en-US" altLang="en-US" sz="2600" dirty="0">
                <a:solidFill>
                  <a:schemeClr val="tx1"/>
                </a:solidFill>
              </a:endParaRPr>
            </a:p>
          </p:txBody>
        </p:sp>
      </p:grpSp>
      <p:grpSp>
        <p:nvGrpSpPr>
          <p:cNvPr id="109" name="Group 1910">
            <a:extLst>
              <a:ext uri="{FF2B5EF4-FFF2-40B4-BE49-F238E27FC236}">
                <a16:creationId xmlns:a16="http://schemas.microsoft.com/office/drawing/2014/main" id="{5E204FDC-1FA6-7467-5836-FF59095260D3}"/>
              </a:ext>
            </a:extLst>
          </p:cNvPr>
          <p:cNvGrpSpPr>
            <a:grpSpLocks/>
          </p:cNvGrpSpPr>
          <p:nvPr/>
        </p:nvGrpSpPr>
        <p:grpSpPr bwMode="auto">
          <a:xfrm>
            <a:off x="5490142" y="3857636"/>
            <a:ext cx="3140075" cy="350838"/>
            <a:chOff x="3400" y="1908"/>
            <a:chExt cx="1978" cy="221"/>
          </a:xfrm>
        </p:grpSpPr>
        <p:sp>
          <p:nvSpPr>
            <p:cNvPr id="110" name="Freeform 1884">
              <a:extLst>
                <a:ext uri="{FF2B5EF4-FFF2-40B4-BE49-F238E27FC236}">
                  <a16:creationId xmlns:a16="http://schemas.microsoft.com/office/drawing/2014/main" id="{A4EA420C-4079-2137-96E8-D1B24587ABE5}"/>
                </a:ext>
              </a:extLst>
            </p:cNvPr>
            <p:cNvSpPr>
              <a:spLocks/>
            </p:cNvSpPr>
            <p:nvPr/>
          </p:nvSpPr>
          <p:spPr bwMode="auto">
            <a:xfrm>
              <a:off x="3400" y="1908"/>
              <a:ext cx="185" cy="185"/>
            </a:xfrm>
            <a:custGeom>
              <a:avLst/>
              <a:gdLst>
                <a:gd name="T0" fmla="*/ 451 w 554"/>
                <a:gd name="T1" fmla="*/ 60 h 554"/>
                <a:gd name="T2" fmla="*/ 406 w 554"/>
                <a:gd name="T3" fmla="*/ 30 h 554"/>
                <a:gd name="T4" fmla="*/ 356 w 554"/>
                <a:gd name="T5" fmla="*/ 10 h 554"/>
                <a:gd name="T6" fmla="*/ 304 w 554"/>
                <a:gd name="T7" fmla="*/ 1 h 554"/>
                <a:gd name="T8" fmla="*/ 248 w 554"/>
                <a:gd name="T9" fmla="*/ 1 h 554"/>
                <a:gd name="T10" fmla="*/ 194 w 554"/>
                <a:gd name="T11" fmla="*/ 10 h 554"/>
                <a:gd name="T12" fmla="*/ 145 w 554"/>
                <a:gd name="T13" fmla="*/ 30 h 554"/>
                <a:gd name="T14" fmla="*/ 101 w 554"/>
                <a:gd name="T15" fmla="*/ 60 h 554"/>
                <a:gd name="T16" fmla="*/ 60 w 554"/>
                <a:gd name="T17" fmla="*/ 100 h 554"/>
                <a:gd name="T18" fmla="*/ 30 w 554"/>
                <a:gd name="T19" fmla="*/ 145 h 554"/>
                <a:gd name="T20" fmla="*/ 11 w 554"/>
                <a:gd name="T21" fmla="*/ 194 h 554"/>
                <a:gd name="T22" fmla="*/ 1 w 554"/>
                <a:gd name="T23" fmla="*/ 248 h 554"/>
                <a:gd name="T24" fmla="*/ 1 w 554"/>
                <a:gd name="T25" fmla="*/ 303 h 554"/>
                <a:gd name="T26" fmla="*/ 11 w 554"/>
                <a:gd name="T27" fmla="*/ 356 h 554"/>
                <a:gd name="T28" fmla="*/ 30 w 554"/>
                <a:gd name="T29" fmla="*/ 405 h 554"/>
                <a:gd name="T30" fmla="*/ 60 w 554"/>
                <a:gd name="T31" fmla="*/ 451 h 554"/>
                <a:gd name="T32" fmla="*/ 101 w 554"/>
                <a:gd name="T33" fmla="*/ 490 h 554"/>
                <a:gd name="T34" fmla="*/ 145 w 554"/>
                <a:gd name="T35" fmla="*/ 520 h 554"/>
                <a:gd name="T36" fmla="*/ 194 w 554"/>
                <a:gd name="T37" fmla="*/ 542 h 554"/>
                <a:gd name="T38" fmla="*/ 248 w 554"/>
                <a:gd name="T39" fmla="*/ 552 h 554"/>
                <a:gd name="T40" fmla="*/ 304 w 554"/>
                <a:gd name="T41" fmla="*/ 552 h 554"/>
                <a:gd name="T42" fmla="*/ 331 w 554"/>
                <a:gd name="T43" fmla="*/ 548 h 554"/>
                <a:gd name="T44" fmla="*/ 356 w 554"/>
                <a:gd name="T45" fmla="*/ 542 h 554"/>
                <a:gd name="T46" fmla="*/ 394 w 554"/>
                <a:gd name="T47" fmla="*/ 526 h 554"/>
                <a:gd name="T48" fmla="*/ 430 w 554"/>
                <a:gd name="T49" fmla="*/ 507 h 554"/>
                <a:gd name="T50" fmla="*/ 473 w 554"/>
                <a:gd name="T51" fmla="*/ 472 h 554"/>
                <a:gd name="T52" fmla="*/ 508 w 554"/>
                <a:gd name="T53" fmla="*/ 429 h 554"/>
                <a:gd name="T54" fmla="*/ 527 w 554"/>
                <a:gd name="T55" fmla="*/ 393 h 554"/>
                <a:gd name="T56" fmla="*/ 542 w 554"/>
                <a:gd name="T57" fmla="*/ 356 h 554"/>
                <a:gd name="T58" fmla="*/ 548 w 554"/>
                <a:gd name="T59" fmla="*/ 331 h 554"/>
                <a:gd name="T60" fmla="*/ 552 w 554"/>
                <a:gd name="T61" fmla="*/ 303 h 554"/>
                <a:gd name="T62" fmla="*/ 552 w 554"/>
                <a:gd name="T63" fmla="*/ 248 h 554"/>
                <a:gd name="T64" fmla="*/ 542 w 554"/>
                <a:gd name="T65" fmla="*/ 194 h 554"/>
                <a:gd name="T66" fmla="*/ 521 w 554"/>
                <a:gd name="T67" fmla="*/ 145 h 554"/>
                <a:gd name="T68" fmla="*/ 491 w 554"/>
                <a:gd name="T69" fmla="*/ 10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473" y="80"/>
                  </a:moveTo>
                  <a:lnTo>
                    <a:pt x="451" y="60"/>
                  </a:lnTo>
                  <a:lnTo>
                    <a:pt x="430" y="44"/>
                  </a:lnTo>
                  <a:lnTo>
                    <a:pt x="406" y="30"/>
                  </a:lnTo>
                  <a:lnTo>
                    <a:pt x="383" y="19"/>
                  </a:lnTo>
                  <a:lnTo>
                    <a:pt x="356" y="10"/>
                  </a:lnTo>
                  <a:lnTo>
                    <a:pt x="331" y="4"/>
                  </a:lnTo>
                  <a:lnTo>
                    <a:pt x="304" y="1"/>
                  </a:lnTo>
                  <a:lnTo>
                    <a:pt x="277" y="0"/>
                  </a:lnTo>
                  <a:lnTo>
                    <a:pt x="248" y="1"/>
                  </a:lnTo>
                  <a:lnTo>
                    <a:pt x="221" y="4"/>
                  </a:lnTo>
                  <a:lnTo>
                    <a:pt x="194" y="10"/>
                  </a:lnTo>
                  <a:lnTo>
                    <a:pt x="170" y="19"/>
                  </a:lnTo>
                  <a:lnTo>
                    <a:pt x="145" y="30"/>
                  </a:lnTo>
                  <a:lnTo>
                    <a:pt x="122" y="44"/>
                  </a:lnTo>
                  <a:lnTo>
                    <a:pt x="101" y="60"/>
                  </a:lnTo>
                  <a:lnTo>
                    <a:pt x="80" y="80"/>
                  </a:lnTo>
                  <a:lnTo>
                    <a:pt x="60" y="100"/>
                  </a:lnTo>
                  <a:lnTo>
                    <a:pt x="44"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4" y="429"/>
                  </a:lnTo>
                  <a:lnTo>
                    <a:pt x="60" y="451"/>
                  </a:lnTo>
                  <a:lnTo>
                    <a:pt x="80" y="472"/>
                  </a:lnTo>
                  <a:lnTo>
                    <a:pt x="101" y="490"/>
                  </a:lnTo>
                  <a:lnTo>
                    <a:pt x="122" y="507"/>
                  </a:lnTo>
                  <a:lnTo>
                    <a:pt x="145" y="520"/>
                  </a:lnTo>
                  <a:lnTo>
                    <a:pt x="170" y="534"/>
                  </a:lnTo>
                  <a:lnTo>
                    <a:pt x="194" y="542"/>
                  </a:lnTo>
                  <a:lnTo>
                    <a:pt x="221" y="548"/>
                  </a:lnTo>
                  <a:lnTo>
                    <a:pt x="248" y="552"/>
                  </a:lnTo>
                  <a:lnTo>
                    <a:pt x="277" y="554"/>
                  </a:lnTo>
                  <a:lnTo>
                    <a:pt x="304" y="552"/>
                  </a:lnTo>
                  <a:lnTo>
                    <a:pt x="317" y="549"/>
                  </a:lnTo>
                  <a:lnTo>
                    <a:pt x="331" y="548"/>
                  </a:lnTo>
                  <a:lnTo>
                    <a:pt x="343" y="544"/>
                  </a:lnTo>
                  <a:lnTo>
                    <a:pt x="356"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2" y="356"/>
                  </a:lnTo>
                  <a:lnTo>
                    <a:pt x="545" y="343"/>
                  </a:lnTo>
                  <a:lnTo>
                    <a:pt x="548" y="331"/>
                  </a:lnTo>
                  <a:lnTo>
                    <a:pt x="550" y="316"/>
                  </a:lnTo>
                  <a:lnTo>
                    <a:pt x="552" y="303"/>
                  </a:lnTo>
                  <a:lnTo>
                    <a:pt x="554" y="277"/>
                  </a:lnTo>
                  <a:lnTo>
                    <a:pt x="552" y="248"/>
                  </a:lnTo>
                  <a:lnTo>
                    <a:pt x="548" y="220"/>
                  </a:lnTo>
                  <a:lnTo>
                    <a:pt x="542" y="194"/>
                  </a:lnTo>
                  <a:lnTo>
                    <a:pt x="534" y="170"/>
                  </a:lnTo>
                  <a:lnTo>
                    <a:pt x="521" y="145"/>
                  </a:lnTo>
                  <a:lnTo>
                    <a:pt x="508" y="122"/>
                  </a:lnTo>
                  <a:lnTo>
                    <a:pt x="491" y="100"/>
                  </a:lnTo>
                  <a:lnTo>
                    <a:pt x="473"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1" name="Rectangle 1885">
              <a:extLst>
                <a:ext uri="{FF2B5EF4-FFF2-40B4-BE49-F238E27FC236}">
                  <a16:creationId xmlns:a16="http://schemas.microsoft.com/office/drawing/2014/main" id="{7A2768FE-BEB5-8154-DAA8-6778420F2779}"/>
                </a:ext>
              </a:extLst>
            </p:cNvPr>
            <p:cNvSpPr>
              <a:spLocks noChangeArrowheads="1"/>
            </p:cNvSpPr>
            <p:nvPr/>
          </p:nvSpPr>
          <p:spPr bwMode="auto">
            <a:xfrm>
              <a:off x="3463" y="1948"/>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chemeClr val="tx1"/>
                  </a:solidFill>
                  <a:latin typeface="Verdana" panose="020B0604030504040204" pitchFamily="34" charset="0"/>
                </a:rPr>
                <a:t>3</a:t>
              </a:r>
              <a:endParaRPr lang="en-US" altLang="en-US" sz="2600">
                <a:solidFill>
                  <a:schemeClr val="tx1"/>
                </a:solidFill>
              </a:endParaRPr>
            </a:p>
          </p:txBody>
        </p:sp>
        <p:sp>
          <p:nvSpPr>
            <p:cNvPr id="112" name="Rectangle 1895">
              <a:extLst>
                <a:ext uri="{FF2B5EF4-FFF2-40B4-BE49-F238E27FC236}">
                  <a16:creationId xmlns:a16="http://schemas.microsoft.com/office/drawing/2014/main" id="{5D85DBA5-469E-CDCD-22B9-A98E752511EE}"/>
                </a:ext>
              </a:extLst>
            </p:cNvPr>
            <p:cNvSpPr>
              <a:spLocks noChangeArrowheads="1"/>
            </p:cNvSpPr>
            <p:nvPr/>
          </p:nvSpPr>
          <p:spPr bwMode="auto">
            <a:xfrm>
              <a:off x="3682" y="1921"/>
              <a:ext cx="1696"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Data is then read and send to backup </a:t>
              </a:r>
              <a:endParaRPr lang="en-US" altLang="en-US" sz="2600" dirty="0">
                <a:solidFill>
                  <a:schemeClr val="tx1"/>
                </a:solidFill>
              </a:endParaRPr>
            </a:p>
          </p:txBody>
        </p:sp>
        <p:sp>
          <p:nvSpPr>
            <p:cNvPr id="113" name="Rectangle 1896">
              <a:extLst>
                <a:ext uri="{FF2B5EF4-FFF2-40B4-BE49-F238E27FC236}">
                  <a16:creationId xmlns:a16="http://schemas.microsoft.com/office/drawing/2014/main" id="{7CFF317C-C747-9AE6-3DEF-A5BC7E00419C}"/>
                </a:ext>
              </a:extLst>
            </p:cNvPr>
            <p:cNvSpPr>
              <a:spLocks noChangeArrowheads="1"/>
            </p:cNvSpPr>
            <p:nvPr/>
          </p:nvSpPr>
          <p:spPr bwMode="auto">
            <a:xfrm>
              <a:off x="3679" y="2033"/>
              <a:ext cx="24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client</a:t>
              </a:r>
              <a:endParaRPr lang="en-US" altLang="en-US" sz="2600" dirty="0">
                <a:solidFill>
                  <a:schemeClr val="tx1"/>
                </a:solidFill>
              </a:endParaRPr>
            </a:p>
          </p:txBody>
        </p:sp>
      </p:grpSp>
      <p:grpSp>
        <p:nvGrpSpPr>
          <p:cNvPr id="114" name="Group 1911">
            <a:extLst>
              <a:ext uri="{FF2B5EF4-FFF2-40B4-BE49-F238E27FC236}">
                <a16:creationId xmlns:a16="http://schemas.microsoft.com/office/drawing/2014/main" id="{6B474E0F-1732-E717-2C06-EFF2EEE9205A}"/>
              </a:ext>
            </a:extLst>
          </p:cNvPr>
          <p:cNvGrpSpPr>
            <a:grpSpLocks/>
          </p:cNvGrpSpPr>
          <p:nvPr/>
        </p:nvGrpSpPr>
        <p:grpSpPr bwMode="auto">
          <a:xfrm>
            <a:off x="5490142" y="4492636"/>
            <a:ext cx="3168650" cy="350838"/>
            <a:chOff x="3400" y="2308"/>
            <a:chExt cx="1996" cy="221"/>
          </a:xfrm>
        </p:grpSpPr>
        <p:sp>
          <p:nvSpPr>
            <p:cNvPr id="115" name="Freeform 1886">
              <a:extLst>
                <a:ext uri="{FF2B5EF4-FFF2-40B4-BE49-F238E27FC236}">
                  <a16:creationId xmlns:a16="http://schemas.microsoft.com/office/drawing/2014/main" id="{B4EADFE0-B4BA-3E59-9AEE-5DDBA60240A9}"/>
                </a:ext>
              </a:extLst>
            </p:cNvPr>
            <p:cNvSpPr>
              <a:spLocks/>
            </p:cNvSpPr>
            <p:nvPr/>
          </p:nvSpPr>
          <p:spPr bwMode="auto">
            <a:xfrm>
              <a:off x="3400" y="2308"/>
              <a:ext cx="185" cy="185"/>
            </a:xfrm>
            <a:custGeom>
              <a:avLst/>
              <a:gdLst>
                <a:gd name="T0" fmla="*/ 60 w 554"/>
                <a:gd name="T1" fmla="*/ 100 h 554"/>
                <a:gd name="T2" fmla="*/ 30 w 554"/>
                <a:gd name="T3" fmla="*/ 145 h 554"/>
                <a:gd name="T4" fmla="*/ 11 w 554"/>
                <a:gd name="T5" fmla="*/ 194 h 554"/>
                <a:gd name="T6" fmla="*/ 1 w 554"/>
                <a:gd name="T7" fmla="*/ 248 h 554"/>
                <a:gd name="T8" fmla="*/ 1 w 554"/>
                <a:gd name="T9" fmla="*/ 303 h 554"/>
                <a:gd name="T10" fmla="*/ 11 w 554"/>
                <a:gd name="T11" fmla="*/ 356 h 554"/>
                <a:gd name="T12" fmla="*/ 30 w 554"/>
                <a:gd name="T13" fmla="*/ 405 h 554"/>
                <a:gd name="T14" fmla="*/ 60 w 554"/>
                <a:gd name="T15" fmla="*/ 451 h 554"/>
                <a:gd name="T16" fmla="*/ 101 w 554"/>
                <a:gd name="T17" fmla="*/ 490 h 554"/>
                <a:gd name="T18" fmla="*/ 145 w 554"/>
                <a:gd name="T19" fmla="*/ 520 h 554"/>
                <a:gd name="T20" fmla="*/ 194 w 554"/>
                <a:gd name="T21" fmla="*/ 542 h 554"/>
                <a:gd name="T22" fmla="*/ 248 w 554"/>
                <a:gd name="T23" fmla="*/ 552 h 554"/>
                <a:gd name="T24" fmla="*/ 304 w 554"/>
                <a:gd name="T25" fmla="*/ 552 h 554"/>
                <a:gd name="T26" fmla="*/ 331 w 554"/>
                <a:gd name="T27" fmla="*/ 548 h 554"/>
                <a:gd name="T28" fmla="*/ 356 w 554"/>
                <a:gd name="T29" fmla="*/ 542 h 554"/>
                <a:gd name="T30" fmla="*/ 394 w 554"/>
                <a:gd name="T31" fmla="*/ 526 h 554"/>
                <a:gd name="T32" fmla="*/ 430 w 554"/>
                <a:gd name="T33" fmla="*/ 507 h 554"/>
                <a:gd name="T34" fmla="*/ 473 w 554"/>
                <a:gd name="T35" fmla="*/ 472 h 554"/>
                <a:gd name="T36" fmla="*/ 508 w 554"/>
                <a:gd name="T37" fmla="*/ 429 h 554"/>
                <a:gd name="T38" fmla="*/ 527 w 554"/>
                <a:gd name="T39" fmla="*/ 393 h 554"/>
                <a:gd name="T40" fmla="*/ 542 w 554"/>
                <a:gd name="T41" fmla="*/ 356 h 554"/>
                <a:gd name="T42" fmla="*/ 548 w 554"/>
                <a:gd name="T43" fmla="*/ 331 h 554"/>
                <a:gd name="T44" fmla="*/ 552 w 554"/>
                <a:gd name="T45" fmla="*/ 303 h 554"/>
                <a:gd name="T46" fmla="*/ 552 w 554"/>
                <a:gd name="T47" fmla="*/ 248 h 554"/>
                <a:gd name="T48" fmla="*/ 542 w 554"/>
                <a:gd name="T49" fmla="*/ 194 h 554"/>
                <a:gd name="T50" fmla="*/ 521 w 554"/>
                <a:gd name="T51" fmla="*/ 145 h 554"/>
                <a:gd name="T52" fmla="*/ 491 w 554"/>
                <a:gd name="T53" fmla="*/ 100 h 554"/>
                <a:gd name="T54" fmla="*/ 451 w 554"/>
                <a:gd name="T55" fmla="*/ 60 h 554"/>
                <a:gd name="T56" fmla="*/ 406 w 554"/>
                <a:gd name="T57" fmla="*/ 30 h 554"/>
                <a:gd name="T58" fmla="*/ 356 w 554"/>
                <a:gd name="T59" fmla="*/ 10 h 554"/>
                <a:gd name="T60" fmla="*/ 304 w 554"/>
                <a:gd name="T61" fmla="*/ 1 h 554"/>
                <a:gd name="T62" fmla="*/ 248 w 554"/>
                <a:gd name="T63" fmla="*/ 1 h 554"/>
                <a:gd name="T64" fmla="*/ 194 w 554"/>
                <a:gd name="T65" fmla="*/ 10 h 554"/>
                <a:gd name="T66" fmla="*/ 145 w 554"/>
                <a:gd name="T67" fmla="*/ 30 h 554"/>
                <a:gd name="T68" fmla="*/ 101 w 554"/>
                <a:gd name="T69" fmla="*/ 6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80" y="80"/>
                  </a:moveTo>
                  <a:lnTo>
                    <a:pt x="60" y="100"/>
                  </a:lnTo>
                  <a:lnTo>
                    <a:pt x="44"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4" y="429"/>
                  </a:lnTo>
                  <a:lnTo>
                    <a:pt x="60" y="451"/>
                  </a:lnTo>
                  <a:lnTo>
                    <a:pt x="80" y="472"/>
                  </a:lnTo>
                  <a:lnTo>
                    <a:pt x="101" y="490"/>
                  </a:lnTo>
                  <a:lnTo>
                    <a:pt x="122" y="507"/>
                  </a:lnTo>
                  <a:lnTo>
                    <a:pt x="145" y="520"/>
                  </a:lnTo>
                  <a:lnTo>
                    <a:pt x="170" y="534"/>
                  </a:lnTo>
                  <a:lnTo>
                    <a:pt x="194" y="542"/>
                  </a:lnTo>
                  <a:lnTo>
                    <a:pt x="221" y="548"/>
                  </a:lnTo>
                  <a:lnTo>
                    <a:pt x="248" y="552"/>
                  </a:lnTo>
                  <a:lnTo>
                    <a:pt x="277" y="554"/>
                  </a:lnTo>
                  <a:lnTo>
                    <a:pt x="304" y="552"/>
                  </a:lnTo>
                  <a:lnTo>
                    <a:pt x="317" y="549"/>
                  </a:lnTo>
                  <a:lnTo>
                    <a:pt x="331" y="548"/>
                  </a:lnTo>
                  <a:lnTo>
                    <a:pt x="343" y="544"/>
                  </a:lnTo>
                  <a:lnTo>
                    <a:pt x="356"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2" y="356"/>
                  </a:lnTo>
                  <a:lnTo>
                    <a:pt x="545" y="343"/>
                  </a:lnTo>
                  <a:lnTo>
                    <a:pt x="548" y="331"/>
                  </a:lnTo>
                  <a:lnTo>
                    <a:pt x="550" y="316"/>
                  </a:lnTo>
                  <a:lnTo>
                    <a:pt x="552" y="303"/>
                  </a:lnTo>
                  <a:lnTo>
                    <a:pt x="554" y="277"/>
                  </a:lnTo>
                  <a:lnTo>
                    <a:pt x="552" y="248"/>
                  </a:lnTo>
                  <a:lnTo>
                    <a:pt x="548" y="220"/>
                  </a:lnTo>
                  <a:lnTo>
                    <a:pt x="542" y="194"/>
                  </a:lnTo>
                  <a:lnTo>
                    <a:pt x="534" y="170"/>
                  </a:lnTo>
                  <a:lnTo>
                    <a:pt x="521" y="145"/>
                  </a:lnTo>
                  <a:lnTo>
                    <a:pt x="508" y="122"/>
                  </a:lnTo>
                  <a:lnTo>
                    <a:pt x="491" y="100"/>
                  </a:lnTo>
                  <a:lnTo>
                    <a:pt x="473" y="80"/>
                  </a:lnTo>
                  <a:lnTo>
                    <a:pt x="451" y="60"/>
                  </a:lnTo>
                  <a:lnTo>
                    <a:pt x="430" y="44"/>
                  </a:lnTo>
                  <a:lnTo>
                    <a:pt x="406" y="30"/>
                  </a:lnTo>
                  <a:lnTo>
                    <a:pt x="383" y="19"/>
                  </a:lnTo>
                  <a:lnTo>
                    <a:pt x="356" y="10"/>
                  </a:lnTo>
                  <a:lnTo>
                    <a:pt x="331" y="4"/>
                  </a:lnTo>
                  <a:lnTo>
                    <a:pt x="304" y="1"/>
                  </a:lnTo>
                  <a:lnTo>
                    <a:pt x="277" y="0"/>
                  </a:lnTo>
                  <a:lnTo>
                    <a:pt x="248" y="1"/>
                  </a:lnTo>
                  <a:lnTo>
                    <a:pt x="221" y="4"/>
                  </a:lnTo>
                  <a:lnTo>
                    <a:pt x="194" y="10"/>
                  </a:lnTo>
                  <a:lnTo>
                    <a:pt x="170" y="19"/>
                  </a:lnTo>
                  <a:lnTo>
                    <a:pt x="145" y="30"/>
                  </a:lnTo>
                  <a:lnTo>
                    <a:pt x="122" y="44"/>
                  </a:lnTo>
                  <a:lnTo>
                    <a:pt x="101" y="60"/>
                  </a:lnTo>
                  <a:lnTo>
                    <a:pt x="80"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6" name="Rectangle 1887">
              <a:extLst>
                <a:ext uri="{FF2B5EF4-FFF2-40B4-BE49-F238E27FC236}">
                  <a16:creationId xmlns:a16="http://schemas.microsoft.com/office/drawing/2014/main" id="{AE4DFB39-8557-EE79-C0E3-E827E4F05328}"/>
                </a:ext>
              </a:extLst>
            </p:cNvPr>
            <p:cNvSpPr>
              <a:spLocks noChangeArrowheads="1"/>
            </p:cNvSpPr>
            <p:nvPr/>
          </p:nvSpPr>
          <p:spPr bwMode="auto">
            <a:xfrm>
              <a:off x="3463" y="2348"/>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chemeClr val="tx1"/>
                  </a:solidFill>
                  <a:latin typeface="Verdana" panose="020B0604030504040204" pitchFamily="34" charset="0"/>
                </a:rPr>
                <a:t>4</a:t>
              </a:r>
              <a:endParaRPr lang="en-US" altLang="en-US" sz="2600">
                <a:solidFill>
                  <a:schemeClr val="tx1"/>
                </a:solidFill>
              </a:endParaRPr>
            </a:p>
          </p:txBody>
        </p:sp>
        <p:sp>
          <p:nvSpPr>
            <p:cNvPr id="117" name="Rectangle 1897">
              <a:extLst>
                <a:ext uri="{FF2B5EF4-FFF2-40B4-BE49-F238E27FC236}">
                  <a16:creationId xmlns:a16="http://schemas.microsoft.com/office/drawing/2014/main" id="{9BBD6135-C626-FEA1-8B0E-6656CB575494}"/>
                </a:ext>
              </a:extLst>
            </p:cNvPr>
            <p:cNvSpPr>
              <a:spLocks noChangeArrowheads="1"/>
            </p:cNvSpPr>
            <p:nvPr/>
          </p:nvSpPr>
          <p:spPr bwMode="auto">
            <a:xfrm>
              <a:off x="3681" y="2321"/>
              <a:ext cx="1715"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Storage node sends restore metadata </a:t>
              </a:r>
              <a:endParaRPr lang="en-US" altLang="en-US" sz="2600" dirty="0">
                <a:solidFill>
                  <a:schemeClr val="tx1"/>
                </a:solidFill>
              </a:endParaRPr>
            </a:p>
          </p:txBody>
        </p:sp>
        <p:sp>
          <p:nvSpPr>
            <p:cNvPr id="118" name="Rectangle 1898">
              <a:extLst>
                <a:ext uri="{FF2B5EF4-FFF2-40B4-BE49-F238E27FC236}">
                  <a16:creationId xmlns:a16="http://schemas.microsoft.com/office/drawing/2014/main" id="{83C936D3-FCBB-AA64-4A7B-A340426876F8}"/>
                </a:ext>
              </a:extLst>
            </p:cNvPr>
            <p:cNvSpPr>
              <a:spLocks noChangeArrowheads="1"/>
            </p:cNvSpPr>
            <p:nvPr/>
          </p:nvSpPr>
          <p:spPr bwMode="auto">
            <a:xfrm>
              <a:off x="3679" y="2433"/>
              <a:ext cx="753"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to backup server</a:t>
              </a:r>
              <a:endParaRPr lang="en-US" altLang="en-US" sz="2600" dirty="0">
                <a:solidFill>
                  <a:schemeClr val="tx1"/>
                </a:solidFill>
              </a:endParaRPr>
            </a:p>
          </p:txBody>
        </p:sp>
      </p:grpSp>
      <p:grpSp>
        <p:nvGrpSpPr>
          <p:cNvPr id="119" name="Group 1912">
            <a:extLst>
              <a:ext uri="{FF2B5EF4-FFF2-40B4-BE49-F238E27FC236}">
                <a16:creationId xmlns:a16="http://schemas.microsoft.com/office/drawing/2014/main" id="{1FD01CD3-1940-D3D9-8C20-85E45A1EE0C5}"/>
              </a:ext>
            </a:extLst>
          </p:cNvPr>
          <p:cNvGrpSpPr>
            <a:grpSpLocks/>
          </p:cNvGrpSpPr>
          <p:nvPr/>
        </p:nvGrpSpPr>
        <p:grpSpPr bwMode="auto">
          <a:xfrm>
            <a:off x="5490142" y="5127636"/>
            <a:ext cx="2635250" cy="293688"/>
            <a:chOff x="3400" y="2708"/>
            <a:chExt cx="1660" cy="185"/>
          </a:xfrm>
        </p:grpSpPr>
        <p:sp>
          <p:nvSpPr>
            <p:cNvPr id="120" name="Freeform 1888">
              <a:extLst>
                <a:ext uri="{FF2B5EF4-FFF2-40B4-BE49-F238E27FC236}">
                  <a16:creationId xmlns:a16="http://schemas.microsoft.com/office/drawing/2014/main" id="{9F671B6F-9D36-5C04-9C50-0EB5D83B937A}"/>
                </a:ext>
              </a:extLst>
            </p:cNvPr>
            <p:cNvSpPr>
              <a:spLocks/>
            </p:cNvSpPr>
            <p:nvPr/>
          </p:nvSpPr>
          <p:spPr bwMode="auto">
            <a:xfrm>
              <a:off x="3400" y="2708"/>
              <a:ext cx="185" cy="185"/>
            </a:xfrm>
            <a:custGeom>
              <a:avLst/>
              <a:gdLst>
                <a:gd name="T0" fmla="*/ 451 w 554"/>
                <a:gd name="T1" fmla="*/ 60 h 554"/>
                <a:gd name="T2" fmla="*/ 406 w 554"/>
                <a:gd name="T3" fmla="*/ 30 h 554"/>
                <a:gd name="T4" fmla="*/ 356 w 554"/>
                <a:gd name="T5" fmla="*/ 10 h 554"/>
                <a:gd name="T6" fmla="*/ 304 w 554"/>
                <a:gd name="T7" fmla="*/ 1 h 554"/>
                <a:gd name="T8" fmla="*/ 248 w 554"/>
                <a:gd name="T9" fmla="*/ 1 h 554"/>
                <a:gd name="T10" fmla="*/ 194 w 554"/>
                <a:gd name="T11" fmla="*/ 10 h 554"/>
                <a:gd name="T12" fmla="*/ 145 w 554"/>
                <a:gd name="T13" fmla="*/ 30 h 554"/>
                <a:gd name="T14" fmla="*/ 101 w 554"/>
                <a:gd name="T15" fmla="*/ 60 h 554"/>
                <a:gd name="T16" fmla="*/ 60 w 554"/>
                <a:gd name="T17" fmla="*/ 100 h 554"/>
                <a:gd name="T18" fmla="*/ 30 w 554"/>
                <a:gd name="T19" fmla="*/ 145 h 554"/>
                <a:gd name="T20" fmla="*/ 11 w 554"/>
                <a:gd name="T21" fmla="*/ 194 h 554"/>
                <a:gd name="T22" fmla="*/ 1 w 554"/>
                <a:gd name="T23" fmla="*/ 248 h 554"/>
                <a:gd name="T24" fmla="*/ 1 w 554"/>
                <a:gd name="T25" fmla="*/ 303 h 554"/>
                <a:gd name="T26" fmla="*/ 11 w 554"/>
                <a:gd name="T27" fmla="*/ 356 h 554"/>
                <a:gd name="T28" fmla="*/ 30 w 554"/>
                <a:gd name="T29" fmla="*/ 405 h 554"/>
                <a:gd name="T30" fmla="*/ 60 w 554"/>
                <a:gd name="T31" fmla="*/ 451 h 554"/>
                <a:gd name="T32" fmla="*/ 101 w 554"/>
                <a:gd name="T33" fmla="*/ 490 h 554"/>
                <a:gd name="T34" fmla="*/ 145 w 554"/>
                <a:gd name="T35" fmla="*/ 520 h 554"/>
                <a:gd name="T36" fmla="*/ 194 w 554"/>
                <a:gd name="T37" fmla="*/ 542 h 554"/>
                <a:gd name="T38" fmla="*/ 248 w 554"/>
                <a:gd name="T39" fmla="*/ 552 h 554"/>
                <a:gd name="T40" fmla="*/ 304 w 554"/>
                <a:gd name="T41" fmla="*/ 552 h 554"/>
                <a:gd name="T42" fmla="*/ 331 w 554"/>
                <a:gd name="T43" fmla="*/ 548 h 554"/>
                <a:gd name="T44" fmla="*/ 356 w 554"/>
                <a:gd name="T45" fmla="*/ 542 h 554"/>
                <a:gd name="T46" fmla="*/ 394 w 554"/>
                <a:gd name="T47" fmla="*/ 526 h 554"/>
                <a:gd name="T48" fmla="*/ 430 w 554"/>
                <a:gd name="T49" fmla="*/ 507 h 554"/>
                <a:gd name="T50" fmla="*/ 473 w 554"/>
                <a:gd name="T51" fmla="*/ 472 h 554"/>
                <a:gd name="T52" fmla="*/ 508 w 554"/>
                <a:gd name="T53" fmla="*/ 429 h 554"/>
                <a:gd name="T54" fmla="*/ 527 w 554"/>
                <a:gd name="T55" fmla="*/ 393 h 554"/>
                <a:gd name="T56" fmla="*/ 542 w 554"/>
                <a:gd name="T57" fmla="*/ 356 h 554"/>
                <a:gd name="T58" fmla="*/ 548 w 554"/>
                <a:gd name="T59" fmla="*/ 331 h 554"/>
                <a:gd name="T60" fmla="*/ 552 w 554"/>
                <a:gd name="T61" fmla="*/ 303 h 554"/>
                <a:gd name="T62" fmla="*/ 552 w 554"/>
                <a:gd name="T63" fmla="*/ 248 h 554"/>
                <a:gd name="T64" fmla="*/ 542 w 554"/>
                <a:gd name="T65" fmla="*/ 194 h 554"/>
                <a:gd name="T66" fmla="*/ 521 w 554"/>
                <a:gd name="T67" fmla="*/ 145 h 554"/>
                <a:gd name="T68" fmla="*/ 491 w 554"/>
                <a:gd name="T69" fmla="*/ 100 h 5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54"/>
                <a:gd name="T106" fmla="*/ 0 h 554"/>
                <a:gd name="T107" fmla="*/ 554 w 554"/>
                <a:gd name="T108" fmla="*/ 554 h 5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54" h="554">
                  <a:moveTo>
                    <a:pt x="473" y="80"/>
                  </a:moveTo>
                  <a:lnTo>
                    <a:pt x="451" y="60"/>
                  </a:lnTo>
                  <a:lnTo>
                    <a:pt x="430" y="44"/>
                  </a:lnTo>
                  <a:lnTo>
                    <a:pt x="406" y="30"/>
                  </a:lnTo>
                  <a:lnTo>
                    <a:pt x="383" y="19"/>
                  </a:lnTo>
                  <a:lnTo>
                    <a:pt x="356" y="10"/>
                  </a:lnTo>
                  <a:lnTo>
                    <a:pt x="331" y="4"/>
                  </a:lnTo>
                  <a:lnTo>
                    <a:pt x="304" y="1"/>
                  </a:lnTo>
                  <a:lnTo>
                    <a:pt x="277" y="0"/>
                  </a:lnTo>
                  <a:lnTo>
                    <a:pt x="248" y="1"/>
                  </a:lnTo>
                  <a:lnTo>
                    <a:pt x="221" y="4"/>
                  </a:lnTo>
                  <a:lnTo>
                    <a:pt x="194" y="10"/>
                  </a:lnTo>
                  <a:lnTo>
                    <a:pt x="170" y="19"/>
                  </a:lnTo>
                  <a:lnTo>
                    <a:pt x="145" y="30"/>
                  </a:lnTo>
                  <a:lnTo>
                    <a:pt x="122" y="44"/>
                  </a:lnTo>
                  <a:lnTo>
                    <a:pt x="101" y="60"/>
                  </a:lnTo>
                  <a:lnTo>
                    <a:pt x="80" y="80"/>
                  </a:lnTo>
                  <a:lnTo>
                    <a:pt x="60" y="100"/>
                  </a:lnTo>
                  <a:lnTo>
                    <a:pt x="44" y="122"/>
                  </a:lnTo>
                  <a:lnTo>
                    <a:pt x="30" y="145"/>
                  </a:lnTo>
                  <a:lnTo>
                    <a:pt x="19" y="170"/>
                  </a:lnTo>
                  <a:lnTo>
                    <a:pt x="11" y="194"/>
                  </a:lnTo>
                  <a:lnTo>
                    <a:pt x="5" y="220"/>
                  </a:lnTo>
                  <a:lnTo>
                    <a:pt x="1" y="248"/>
                  </a:lnTo>
                  <a:lnTo>
                    <a:pt x="0" y="277"/>
                  </a:lnTo>
                  <a:lnTo>
                    <a:pt x="1" y="303"/>
                  </a:lnTo>
                  <a:lnTo>
                    <a:pt x="5" y="331"/>
                  </a:lnTo>
                  <a:lnTo>
                    <a:pt x="11" y="356"/>
                  </a:lnTo>
                  <a:lnTo>
                    <a:pt x="19" y="382"/>
                  </a:lnTo>
                  <a:lnTo>
                    <a:pt x="30" y="405"/>
                  </a:lnTo>
                  <a:lnTo>
                    <a:pt x="44" y="429"/>
                  </a:lnTo>
                  <a:lnTo>
                    <a:pt x="60" y="451"/>
                  </a:lnTo>
                  <a:lnTo>
                    <a:pt x="80" y="472"/>
                  </a:lnTo>
                  <a:lnTo>
                    <a:pt x="101" y="490"/>
                  </a:lnTo>
                  <a:lnTo>
                    <a:pt x="122" y="507"/>
                  </a:lnTo>
                  <a:lnTo>
                    <a:pt x="145" y="520"/>
                  </a:lnTo>
                  <a:lnTo>
                    <a:pt x="170" y="534"/>
                  </a:lnTo>
                  <a:lnTo>
                    <a:pt x="194" y="542"/>
                  </a:lnTo>
                  <a:lnTo>
                    <a:pt x="221" y="548"/>
                  </a:lnTo>
                  <a:lnTo>
                    <a:pt x="248" y="552"/>
                  </a:lnTo>
                  <a:lnTo>
                    <a:pt x="277" y="554"/>
                  </a:lnTo>
                  <a:lnTo>
                    <a:pt x="304" y="552"/>
                  </a:lnTo>
                  <a:lnTo>
                    <a:pt x="317" y="549"/>
                  </a:lnTo>
                  <a:lnTo>
                    <a:pt x="331" y="548"/>
                  </a:lnTo>
                  <a:lnTo>
                    <a:pt x="343" y="544"/>
                  </a:lnTo>
                  <a:lnTo>
                    <a:pt x="356" y="542"/>
                  </a:lnTo>
                  <a:lnTo>
                    <a:pt x="383" y="534"/>
                  </a:lnTo>
                  <a:lnTo>
                    <a:pt x="394" y="526"/>
                  </a:lnTo>
                  <a:lnTo>
                    <a:pt x="406" y="520"/>
                  </a:lnTo>
                  <a:lnTo>
                    <a:pt x="430" y="507"/>
                  </a:lnTo>
                  <a:lnTo>
                    <a:pt x="451" y="490"/>
                  </a:lnTo>
                  <a:lnTo>
                    <a:pt x="473" y="472"/>
                  </a:lnTo>
                  <a:lnTo>
                    <a:pt x="491" y="451"/>
                  </a:lnTo>
                  <a:lnTo>
                    <a:pt x="508" y="429"/>
                  </a:lnTo>
                  <a:lnTo>
                    <a:pt x="521" y="405"/>
                  </a:lnTo>
                  <a:lnTo>
                    <a:pt x="527" y="393"/>
                  </a:lnTo>
                  <a:lnTo>
                    <a:pt x="534" y="382"/>
                  </a:lnTo>
                  <a:lnTo>
                    <a:pt x="542" y="356"/>
                  </a:lnTo>
                  <a:lnTo>
                    <a:pt x="545" y="343"/>
                  </a:lnTo>
                  <a:lnTo>
                    <a:pt x="548" y="331"/>
                  </a:lnTo>
                  <a:lnTo>
                    <a:pt x="550" y="316"/>
                  </a:lnTo>
                  <a:lnTo>
                    <a:pt x="552" y="303"/>
                  </a:lnTo>
                  <a:lnTo>
                    <a:pt x="554" y="277"/>
                  </a:lnTo>
                  <a:lnTo>
                    <a:pt x="552" y="248"/>
                  </a:lnTo>
                  <a:lnTo>
                    <a:pt x="548" y="220"/>
                  </a:lnTo>
                  <a:lnTo>
                    <a:pt x="542" y="194"/>
                  </a:lnTo>
                  <a:lnTo>
                    <a:pt x="534" y="170"/>
                  </a:lnTo>
                  <a:lnTo>
                    <a:pt x="521" y="145"/>
                  </a:lnTo>
                  <a:lnTo>
                    <a:pt x="508" y="122"/>
                  </a:lnTo>
                  <a:lnTo>
                    <a:pt x="491" y="100"/>
                  </a:lnTo>
                  <a:lnTo>
                    <a:pt x="473" y="80"/>
                  </a:lnTo>
                </a:path>
              </a:pathLst>
            </a:custGeom>
            <a:noFill/>
            <a:ln w="2540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1" name="Rectangle 1889">
              <a:extLst>
                <a:ext uri="{FF2B5EF4-FFF2-40B4-BE49-F238E27FC236}">
                  <a16:creationId xmlns:a16="http://schemas.microsoft.com/office/drawing/2014/main" id="{51AA7CF9-2E3F-5D84-CB20-03AD01E39A24}"/>
                </a:ext>
              </a:extLst>
            </p:cNvPr>
            <p:cNvSpPr>
              <a:spLocks noChangeArrowheads="1"/>
            </p:cNvSpPr>
            <p:nvPr/>
          </p:nvSpPr>
          <p:spPr bwMode="auto">
            <a:xfrm>
              <a:off x="3463" y="2748"/>
              <a:ext cx="5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a:solidFill>
                    <a:schemeClr val="tx1"/>
                  </a:solidFill>
                  <a:latin typeface="Verdana" panose="020B0604030504040204" pitchFamily="34" charset="0"/>
                </a:rPr>
                <a:t>5</a:t>
              </a:r>
              <a:endParaRPr lang="en-US" altLang="en-US" sz="2600">
                <a:solidFill>
                  <a:schemeClr val="tx1"/>
                </a:solidFill>
              </a:endParaRPr>
            </a:p>
          </p:txBody>
        </p:sp>
        <p:sp>
          <p:nvSpPr>
            <p:cNvPr id="122" name="Rectangle 1899">
              <a:extLst>
                <a:ext uri="{FF2B5EF4-FFF2-40B4-BE49-F238E27FC236}">
                  <a16:creationId xmlns:a16="http://schemas.microsoft.com/office/drawing/2014/main" id="{EB30C19E-425E-4912-A645-03207FD2CACE}"/>
                </a:ext>
              </a:extLst>
            </p:cNvPr>
            <p:cNvSpPr>
              <a:spLocks noChangeArrowheads="1"/>
            </p:cNvSpPr>
            <p:nvPr/>
          </p:nvSpPr>
          <p:spPr bwMode="auto">
            <a:xfrm>
              <a:off x="3681" y="2745"/>
              <a:ext cx="1379"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000" b="1" dirty="0">
                  <a:solidFill>
                    <a:schemeClr val="tx1"/>
                  </a:solidFill>
                  <a:latin typeface="Verdana" panose="020B0604030504040204" pitchFamily="34" charset="0"/>
                </a:rPr>
                <a:t>Backup server updates catalog</a:t>
              </a:r>
              <a:endParaRPr lang="en-US" altLang="en-US" sz="2600" dirty="0">
                <a:solidFill>
                  <a:schemeClr val="tx1"/>
                </a:solidFill>
              </a:endParaRPr>
            </a:p>
          </p:txBody>
        </p:sp>
      </p:grpSp>
    </p:spTree>
    <p:extLst>
      <p:ext uri="{BB962C8B-B14F-4D97-AF65-F5344CB8AC3E}">
        <p14:creationId xmlns:p14="http://schemas.microsoft.com/office/powerpoint/2010/main" val="428846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2000"/>
                                        <p:tgtEl>
                                          <p:spTgt spid="5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5"/>
                                        </p:tgtEl>
                                        <p:attrNameLst>
                                          <p:attrName>style.visibility</p:attrName>
                                        </p:attrNameLst>
                                      </p:cBhvr>
                                      <p:to>
                                        <p:strVal val="visible"/>
                                      </p:to>
                                    </p:set>
                                    <p:animEffect transition="in" filter="wipe(left)">
                                      <p:cBhvr>
                                        <p:cTn id="12" dur="500"/>
                                        <p:tgtEl>
                                          <p:spTgt spid="6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77"/>
                                        </p:tgtEl>
                                        <p:attrNameLst>
                                          <p:attrName>style.visibility</p:attrName>
                                        </p:attrNameLst>
                                      </p:cBhvr>
                                      <p:to>
                                        <p:strVal val="visible"/>
                                      </p:to>
                                    </p:set>
                                    <p:animEffect transition="in" filter="wipe(right)">
                                      <p:cBhvr>
                                        <p:cTn id="17" dur="500"/>
                                        <p:tgtEl>
                                          <p:spTgt spid="77"/>
                                        </p:tgtEl>
                                      </p:cBhvr>
                                    </p:animEffect>
                                  </p:childTnLst>
                                </p:cTn>
                              </p:par>
                              <p:par>
                                <p:cTn id="18" presetID="22" presetClass="entr" presetSubtype="4" fill="hold" nodeType="withEffect">
                                  <p:stCondLst>
                                    <p:cond delay="0"/>
                                  </p:stCondLst>
                                  <p:childTnLst>
                                    <p:set>
                                      <p:cBhvr>
                                        <p:cTn id="19" dur="1" fill="hold">
                                          <p:stCondLst>
                                            <p:cond delay="0"/>
                                          </p:stCondLst>
                                        </p:cTn>
                                        <p:tgtEl>
                                          <p:spTgt spid="83"/>
                                        </p:tgtEl>
                                        <p:attrNameLst>
                                          <p:attrName>style.visibility</p:attrName>
                                        </p:attrNameLst>
                                      </p:cBhvr>
                                      <p:to>
                                        <p:strVal val="visible"/>
                                      </p:to>
                                    </p:set>
                                    <p:animEffect transition="in" filter="wipe(down)">
                                      <p:cBhvr>
                                        <p:cTn id="20" dur="500"/>
                                        <p:tgtEl>
                                          <p:spTgt spid="83"/>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71"/>
                                        </p:tgtEl>
                                        <p:attrNameLst>
                                          <p:attrName>style.visibility</p:attrName>
                                        </p:attrNameLst>
                                      </p:cBhvr>
                                      <p:to>
                                        <p:strVal val="visible"/>
                                      </p:to>
                                    </p:set>
                                    <p:animEffect transition="in" filter="wipe(right)">
                                      <p:cBhvr>
                                        <p:cTn id="25" dur="500"/>
                                        <p:tgtEl>
                                          <p:spTgt spid="7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62"/>
                                        </p:tgtEl>
                                        <p:attrNameLst>
                                          <p:attrName>style.visibility</p:attrName>
                                        </p:attrNameLst>
                                      </p:cBhvr>
                                      <p:to>
                                        <p:strVal val="visible"/>
                                      </p:to>
                                    </p:set>
                                    <p:animEffect transition="in" filter="fade">
                                      <p:cBhvr>
                                        <p:cTn id="30" dur="2000"/>
                                        <p:tgtEl>
                                          <p:spTgt spid="6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98"/>
                                        </p:tgtEl>
                                        <p:attrNameLst>
                                          <p:attrName>style.visibility</p:attrName>
                                        </p:attrNameLst>
                                      </p:cBhvr>
                                      <p:to>
                                        <p:strVal val="visible"/>
                                      </p:to>
                                    </p:set>
                                    <p:animEffect transition="in" filter="fade">
                                      <p:cBhvr>
                                        <p:cTn id="35" dur="2000"/>
                                        <p:tgtEl>
                                          <p:spTgt spid="98"/>
                                        </p:tgtEl>
                                      </p:cBhvr>
                                    </p:animEffect>
                                  </p:childTnLst>
                                </p:cTn>
                              </p:par>
                              <p:par>
                                <p:cTn id="36" presetID="10" presetClass="entr" presetSubtype="0" fill="hold" nodeType="withEffect">
                                  <p:stCondLst>
                                    <p:cond delay="0"/>
                                  </p:stCondLst>
                                  <p:childTnLst>
                                    <p:set>
                                      <p:cBhvr>
                                        <p:cTn id="37" dur="1" fill="hold">
                                          <p:stCondLst>
                                            <p:cond delay="0"/>
                                          </p:stCondLst>
                                        </p:cTn>
                                        <p:tgtEl>
                                          <p:spTgt spid="104"/>
                                        </p:tgtEl>
                                        <p:attrNameLst>
                                          <p:attrName>style.visibility</p:attrName>
                                        </p:attrNameLst>
                                      </p:cBhvr>
                                      <p:to>
                                        <p:strVal val="visible"/>
                                      </p:to>
                                    </p:set>
                                    <p:animEffect transition="in" filter="fade">
                                      <p:cBhvr>
                                        <p:cTn id="38" dur="2000"/>
                                        <p:tgtEl>
                                          <p:spTgt spid="104"/>
                                        </p:tgtEl>
                                      </p:cBhvr>
                                    </p:animEffect>
                                  </p:childTnLst>
                                </p:cTn>
                              </p:par>
                              <p:par>
                                <p:cTn id="39" presetID="10" presetClass="entr" presetSubtype="0" fill="hold" nodeType="withEffect">
                                  <p:stCondLst>
                                    <p:cond delay="0"/>
                                  </p:stCondLst>
                                  <p:childTnLst>
                                    <p:set>
                                      <p:cBhvr>
                                        <p:cTn id="40" dur="1" fill="hold">
                                          <p:stCondLst>
                                            <p:cond delay="0"/>
                                          </p:stCondLst>
                                        </p:cTn>
                                        <p:tgtEl>
                                          <p:spTgt spid="109"/>
                                        </p:tgtEl>
                                        <p:attrNameLst>
                                          <p:attrName>style.visibility</p:attrName>
                                        </p:attrNameLst>
                                      </p:cBhvr>
                                      <p:to>
                                        <p:strVal val="visible"/>
                                      </p:to>
                                    </p:set>
                                    <p:animEffect transition="in" filter="fade">
                                      <p:cBhvr>
                                        <p:cTn id="41" dur="2000"/>
                                        <p:tgtEl>
                                          <p:spTgt spid="109"/>
                                        </p:tgtEl>
                                      </p:cBhvr>
                                    </p:animEffect>
                                  </p:childTnLst>
                                </p:cTn>
                              </p:par>
                              <p:par>
                                <p:cTn id="42" presetID="10" presetClass="entr" presetSubtype="0" fill="hold" nodeType="withEffect">
                                  <p:stCondLst>
                                    <p:cond delay="0"/>
                                  </p:stCondLst>
                                  <p:childTnLst>
                                    <p:set>
                                      <p:cBhvr>
                                        <p:cTn id="43" dur="1" fill="hold">
                                          <p:stCondLst>
                                            <p:cond delay="0"/>
                                          </p:stCondLst>
                                        </p:cTn>
                                        <p:tgtEl>
                                          <p:spTgt spid="114"/>
                                        </p:tgtEl>
                                        <p:attrNameLst>
                                          <p:attrName>style.visibility</p:attrName>
                                        </p:attrNameLst>
                                      </p:cBhvr>
                                      <p:to>
                                        <p:strVal val="visible"/>
                                      </p:to>
                                    </p:set>
                                    <p:animEffect transition="in" filter="fade">
                                      <p:cBhvr>
                                        <p:cTn id="44" dur="2000"/>
                                        <p:tgtEl>
                                          <p:spTgt spid="114"/>
                                        </p:tgtEl>
                                      </p:cBhvr>
                                    </p:animEffect>
                                  </p:childTnLst>
                                </p:cTn>
                              </p:par>
                              <p:par>
                                <p:cTn id="45" presetID="10" presetClass="entr" presetSubtype="0" fill="hold" nodeType="withEffect">
                                  <p:stCondLst>
                                    <p:cond delay="0"/>
                                  </p:stCondLst>
                                  <p:childTnLst>
                                    <p:set>
                                      <p:cBhvr>
                                        <p:cTn id="46" dur="1" fill="hold">
                                          <p:stCondLst>
                                            <p:cond delay="0"/>
                                          </p:stCondLst>
                                        </p:cTn>
                                        <p:tgtEl>
                                          <p:spTgt spid="119"/>
                                        </p:tgtEl>
                                        <p:attrNameLst>
                                          <p:attrName>style.visibility</p:attrName>
                                        </p:attrNameLst>
                                      </p:cBhvr>
                                      <p:to>
                                        <p:strVal val="visible"/>
                                      </p:to>
                                    </p:set>
                                    <p:animEffect transition="in" filter="fade">
                                      <p:cBhvr>
                                        <p:cTn id="47" dur="2000"/>
                                        <p:tgtEl>
                                          <p:spTgt spid="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D0EFB29-9D8C-9FA5-E7EB-2F2DA8346508}"/>
              </a:ext>
            </a:extLst>
          </p:cNvPr>
          <p:cNvSpPr txBox="1"/>
          <p:nvPr/>
        </p:nvSpPr>
        <p:spPr>
          <a:xfrm>
            <a:off x="3142360" y="1851369"/>
            <a:ext cx="6103832" cy="1446550"/>
          </a:xfrm>
          <a:prstGeom prst="rect">
            <a:avLst/>
          </a:prstGeom>
          <a:noFill/>
        </p:spPr>
        <p:txBody>
          <a:bodyPr wrap="square">
            <a:spAutoFit/>
          </a:bodyPr>
          <a:lstStyle/>
          <a:p>
            <a:pPr marL="0" indent="0" algn="ctr">
              <a:buNone/>
            </a:pPr>
            <a:r>
              <a:rPr lang="en-US" sz="4400" b="1" dirty="0"/>
              <a:t>Thank you for your attention!</a:t>
            </a:r>
          </a:p>
        </p:txBody>
      </p:sp>
    </p:spTree>
    <p:extLst>
      <p:ext uri="{BB962C8B-B14F-4D97-AF65-F5344CB8AC3E}">
        <p14:creationId xmlns:p14="http://schemas.microsoft.com/office/powerpoint/2010/main" val="2771630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2"/>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061634" y="704842"/>
            <a:ext cx="7005235"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Content:</a:t>
            </a:r>
          </a:p>
        </p:txBody>
      </p:sp>
      <p:sp>
        <p:nvSpPr>
          <p:cNvPr id="2" name="TextBox 1">
            <a:extLst>
              <a:ext uri="{FF2B5EF4-FFF2-40B4-BE49-F238E27FC236}">
                <a16:creationId xmlns:a16="http://schemas.microsoft.com/office/drawing/2014/main" id="{D9AF6B4B-326A-8FE1-AEB3-BBD06ADABAA2}"/>
              </a:ext>
            </a:extLst>
          </p:cNvPr>
          <p:cNvSpPr txBox="1"/>
          <p:nvPr/>
        </p:nvSpPr>
        <p:spPr>
          <a:xfrm>
            <a:off x="1356099" y="1631842"/>
            <a:ext cx="10506825" cy="7109639"/>
          </a:xfrm>
          <a:prstGeom prst="rect">
            <a:avLst/>
          </a:prstGeom>
          <a:noFill/>
        </p:spPr>
        <p:txBody>
          <a:bodyPr wrap="square">
            <a:spAutoFit/>
          </a:bodyPr>
          <a:lstStyle/>
          <a:p>
            <a:pPr marL="342900" indent="-342900">
              <a:buFont typeface="Arial" panose="020B0604020202020204" pitchFamily="34" charset="0"/>
              <a:buChar char="•"/>
            </a:pPr>
            <a:r>
              <a:rPr lang="en-US" sz="2400" b="1" dirty="0">
                <a:latin typeface="Times New Roman" panose="02020603050405020304" pitchFamily="18" charset="0"/>
                <a:ea typeface="STXingkai" panose="020B0503020204020204" pitchFamily="2" charset="-122"/>
                <a:cs typeface="Times New Roman" panose="02020603050405020304" pitchFamily="18" charset="0"/>
              </a:rPr>
              <a:t>Define Backup and backup consideration</a:t>
            </a:r>
          </a:p>
          <a:p>
            <a:pPr marL="342900" indent="-342900">
              <a:buFont typeface="Arial" panose="020B0604020202020204" pitchFamily="34" charset="0"/>
              <a:buChar char="•"/>
            </a:pPr>
            <a:r>
              <a:rPr lang="en-US" sz="2400" b="1" dirty="0">
                <a:latin typeface="Times New Roman" panose="02020603050405020304" pitchFamily="18" charset="0"/>
                <a:ea typeface="STXingkai" panose="020B0503020204020204" pitchFamily="2" charset="-122"/>
                <a:cs typeface="Times New Roman" panose="02020603050405020304" pitchFamily="18" charset="0"/>
              </a:rPr>
              <a:t>Describe purposes of backup</a:t>
            </a:r>
          </a:p>
          <a:p>
            <a:pPr marL="342900" indent="-342900">
              <a:buFont typeface="Arial" panose="020B0604020202020204" pitchFamily="34" charset="0"/>
              <a:buChar char="•"/>
            </a:pPr>
            <a:r>
              <a:rPr lang="en-US" sz="2400" b="1" dirty="0">
                <a:latin typeface="Times New Roman" panose="02020603050405020304" pitchFamily="18" charset="0"/>
                <a:ea typeface="STXingkai" panose="020B0503020204020204" pitchFamily="2" charset="-122"/>
                <a:cs typeface="Times New Roman" panose="02020603050405020304" pitchFamily="18" charset="0"/>
              </a:rPr>
              <a:t>Explain backup granularity and restore </a:t>
            </a:r>
          </a:p>
          <a:p>
            <a:pPr marL="342900" indent="-342900">
              <a:buFont typeface="Arial" panose="020B0604020202020204" pitchFamily="34" charset="0"/>
              <a:buChar char="•"/>
            </a:pPr>
            <a:r>
              <a:rPr lang="en-US" sz="2400" b="1" dirty="0">
                <a:latin typeface="Times New Roman" panose="02020603050405020304" pitchFamily="18" charset="0"/>
                <a:ea typeface="STXingkai" panose="020B0503020204020204" pitchFamily="2" charset="-122"/>
                <a:cs typeface="Times New Roman" panose="02020603050405020304" pitchFamily="18" charset="0"/>
              </a:rPr>
              <a:t>List backup methods</a:t>
            </a:r>
          </a:p>
          <a:p>
            <a:pPr marL="342900" indent="-342900">
              <a:buFont typeface="Arial" panose="020B0604020202020204" pitchFamily="34" charset="0"/>
              <a:buChar char="•"/>
            </a:pPr>
            <a:r>
              <a:rPr lang="en-US" sz="2400" b="1" dirty="0">
                <a:latin typeface="Times New Roman" panose="02020603050405020304" pitchFamily="18" charset="0"/>
                <a:ea typeface="STXingkai" panose="020B0503020204020204" pitchFamily="2" charset="-122"/>
                <a:cs typeface="Times New Roman" panose="02020603050405020304" pitchFamily="18" charset="0"/>
              </a:rPr>
              <a:t>Describe backup/recovery process and operation</a:t>
            </a: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b="1" dirty="0">
              <a:latin typeface="Times New Roman" panose="02020603050405020304" pitchFamily="18" charset="0"/>
              <a:ea typeface="STXingkai" panose="020B0503020204020204" pitchFamily="2" charset="-122"/>
              <a:cs typeface="Times New Roman" panose="02020603050405020304" pitchFamily="18" charset="0"/>
            </a:endParaRP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3343289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56099" y="818686"/>
            <a:ext cx="7005235"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What is a Backup?</a:t>
            </a:r>
          </a:p>
        </p:txBody>
      </p:sp>
      <p:sp>
        <p:nvSpPr>
          <p:cNvPr id="11" name="TextBox 10">
            <a:extLst>
              <a:ext uri="{FF2B5EF4-FFF2-40B4-BE49-F238E27FC236}">
                <a16:creationId xmlns:a16="http://schemas.microsoft.com/office/drawing/2014/main" id="{FA985100-2E23-7A1A-5C14-94B5FA23084B}"/>
              </a:ext>
            </a:extLst>
          </p:cNvPr>
          <p:cNvSpPr txBox="1"/>
          <p:nvPr/>
        </p:nvSpPr>
        <p:spPr>
          <a:xfrm>
            <a:off x="1356100" y="1624092"/>
            <a:ext cx="10174640" cy="3416320"/>
          </a:xfrm>
          <a:prstGeom prst="rect">
            <a:avLst/>
          </a:prstGeom>
          <a:noFill/>
        </p:spPr>
        <p:txBody>
          <a:bodyPr wrap="square">
            <a:spAutoFit/>
          </a:bodyPr>
          <a:lstStyle/>
          <a:p>
            <a:pPr marL="342900" indent="-342900">
              <a:buFont typeface="Courier New" panose="02070309020205020404" pitchFamily="49" charset="0"/>
              <a:buChar char="o"/>
            </a:pPr>
            <a:r>
              <a:rPr lang="en-US" sz="2400" dirty="0"/>
              <a:t>Backup is an additional copy of data that can be used for restore and recovery purposes</a:t>
            </a:r>
          </a:p>
          <a:p>
            <a:pPr marL="342900" indent="-342900">
              <a:buFont typeface="Courier New" panose="02070309020205020404" pitchFamily="49" charset="0"/>
              <a:buChar char="o"/>
            </a:pPr>
            <a:r>
              <a:rPr lang="en-US" sz="2400" dirty="0"/>
              <a:t>The Backup copy is used when the primary copy is lost or corrupted</a:t>
            </a:r>
          </a:p>
          <a:p>
            <a:pPr marL="342900" indent="-342900">
              <a:buFont typeface="Courier New" panose="02070309020205020404" pitchFamily="49" charset="0"/>
              <a:buChar char="o"/>
            </a:pPr>
            <a:r>
              <a:rPr lang="en-US" sz="2400" dirty="0"/>
              <a:t>This Backup copy can be created by:</a:t>
            </a:r>
          </a:p>
          <a:p>
            <a:pPr marL="800100" lvl="1" indent="-342900">
              <a:buFont typeface="Courier New" panose="02070309020205020404" pitchFamily="49" charset="0"/>
              <a:buChar char="o"/>
            </a:pPr>
            <a:r>
              <a:rPr lang="en-US" sz="2400" dirty="0"/>
              <a:t>Simply coping data </a:t>
            </a:r>
          </a:p>
          <a:p>
            <a:pPr marL="800100" lvl="1" indent="-342900">
              <a:buFont typeface="Courier New" panose="02070309020205020404" pitchFamily="49" charset="0"/>
              <a:buChar char="o"/>
            </a:pPr>
            <a:r>
              <a:rPr lang="en-US" sz="2400" dirty="0"/>
              <a:t>Mirroring data</a:t>
            </a:r>
          </a:p>
          <a:p>
            <a:pPr marL="800100" lvl="1" indent="-342900">
              <a:buFont typeface="Courier New" panose="02070309020205020404" pitchFamily="49" charset="0"/>
              <a:buChar char="o"/>
            </a:pPr>
            <a:endParaRPr lang="en-US" sz="2400" dirty="0"/>
          </a:p>
          <a:p>
            <a:pPr lvl="1"/>
            <a:endParaRPr lang="en-US" sz="2400" dirty="0"/>
          </a:p>
        </p:txBody>
      </p:sp>
    </p:spTree>
    <p:extLst>
      <p:ext uri="{BB962C8B-B14F-4D97-AF65-F5344CB8AC3E}">
        <p14:creationId xmlns:p14="http://schemas.microsoft.com/office/powerpoint/2010/main" val="240364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64567" y="818686"/>
            <a:ext cx="8852072"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Backup purposes:</a:t>
            </a:r>
          </a:p>
        </p:txBody>
      </p:sp>
      <p:sp>
        <p:nvSpPr>
          <p:cNvPr id="14" name="Oval 13">
            <a:extLst>
              <a:ext uri="{FF2B5EF4-FFF2-40B4-BE49-F238E27FC236}">
                <a16:creationId xmlns:a16="http://schemas.microsoft.com/office/drawing/2014/main" id="{09938F10-D601-14FC-2B50-5E03DD813170}"/>
              </a:ext>
            </a:extLst>
          </p:cNvPr>
          <p:cNvSpPr/>
          <p:nvPr/>
        </p:nvSpPr>
        <p:spPr>
          <a:xfrm>
            <a:off x="1090388" y="3007147"/>
            <a:ext cx="2768367" cy="3032167"/>
          </a:xfrm>
          <a:prstGeom prst="ellipse">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graphicFrame>
        <p:nvGraphicFramePr>
          <p:cNvPr id="4" name="Diagram 3">
            <a:extLst>
              <a:ext uri="{FF2B5EF4-FFF2-40B4-BE49-F238E27FC236}">
                <a16:creationId xmlns:a16="http://schemas.microsoft.com/office/drawing/2014/main" id="{F36B5973-44CC-11A4-833E-A06DD73FCF32}"/>
              </a:ext>
            </a:extLst>
          </p:cNvPr>
          <p:cNvGraphicFramePr/>
          <p:nvPr>
            <p:extLst>
              <p:ext uri="{D42A27DB-BD31-4B8C-83A1-F6EECF244321}">
                <p14:modId xmlns:p14="http://schemas.microsoft.com/office/powerpoint/2010/main" val="3124362206"/>
              </p:ext>
            </p:extLst>
          </p:nvPr>
        </p:nvGraphicFramePr>
        <p:xfrm>
          <a:off x="3858755" y="2822496"/>
          <a:ext cx="6086764" cy="35237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ctangle 1">
            <a:extLst>
              <a:ext uri="{FF2B5EF4-FFF2-40B4-BE49-F238E27FC236}">
                <a16:creationId xmlns:a16="http://schemas.microsoft.com/office/drawing/2014/main" id="{AFC0E556-6E83-0299-1218-18E2B21D27D3}"/>
              </a:ext>
            </a:extLst>
          </p:cNvPr>
          <p:cNvSpPr/>
          <p:nvPr/>
        </p:nvSpPr>
        <p:spPr>
          <a:xfrm>
            <a:off x="136785" y="4169618"/>
            <a:ext cx="4620055" cy="707886"/>
          </a:xfrm>
          <a:prstGeom prst="rect">
            <a:avLst/>
          </a:prstGeom>
          <a:noFill/>
        </p:spPr>
        <p:txBody>
          <a:bodyPr wrap="square" lIns="91440" tIns="45720" rIns="91440" bIns="45720">
            <a:spAutoFit/>
          </a:bodyPr>
          <a:lstStyle/>
          <a:p>
            <a:pPr algn="ctr"/>
            <a:r>
              <a:rPr lang="en-US" sz="4000" b="1" cap="none" spc="50" dirty="0">
                <a:ln w="0"/>
                <a:solidFill>
                  <a:schemeClr val="bg2"/>
                </a:solidFill>
                <a:effectLst>
                  <a:innerShdw blurRad="63500" dist="50800" dir="13500000">
                    <a:srgbClr val="000000">
                      <a:alpha val="50000"/>
                    </a:srgbClr>
                  </a:innerShdw>
                </a:effectLst>
              </a:rPr>
              <a:t>purposes</a:t>
            </a:r>
            <a:endParaRPr lang="en-US" sz="8800" b="1" cap="none" spc="50" dirty="0">
              <a:ln w="0"/>
              <a:solidFill>
                <a:schemeClr val="bg2"/>
              </a:solidFill>
              <a:effectLst>
                <a:innerShdw blurRad="63500" dist="50800" dir="13500000">
                  <a:srgbClr val="000000">
                    <a:alpha val="50000"/>
                  </a:srgbClr>
                </a:innerShdw>
              </a:effectLst>
            </a:endParaRPr>
          </a:p>
        </p:txBody>
      </p:sp>
      <p:sp>
        <p:nvSpPr>
          <p:cNvPr id="9" name="TextBox 8">
            <a:extLst>
              <a:ext uri="{FF2B5EF4-FFF2-40B4-BE49-F238E27FC236}">
                <a16:creationId xmlns:a16="http://schemas.microsoft.com/office/drawing/2014/main" id="{D02CF87C-33FB-872F-2B1B-C2E668DAAFC7}"/>
              </a:ext>
            </a:extLst>
          </p:cNvPr>
          <p:cNvSpPr txBox="1"/>
          <p:nvPr/>
        </p:nvSpPr>
        <p:spPr>
          <a:xfrm>
            <a:off x="1364567" y="1940856"/>
            <a:ext cx="9445501" cy="830997"/>
          </a:xfrm>
          <a:prstGeom prst="rect">
            <a:avLst/>
          </a:prstGeom>
          <a:noFill/>
        </p:spPr>
        <p:txBody>
          <a:bodyPr wrap="square">
            <a:spAutoFit/>
          </a:bodyPr>
          <a:lstStyle/>
          <a:p>
            <a:r>
              <a:rPr lang="en-US" sz="2400" dirty="0"/>
              <a:t>Businesses back up their data to enable its recovery in case of potential loss</a:t>
            </a:r>
          </a:p>
        </p:txBody>
      </p:sp>
    </p:spTree>
    <p:extLst>
      <p:ext uri="{BB962C8B-B14F-4D97-AF65-F5344CB8AC3E}">
        <p14:creationId xmlns:p14="http://schemas.microsoft.com/office/powerpoint/2010/main" val="4117038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56099" y="818686"/>
            <a:ext cx="7005235"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Other Considerations: Data</a:t>
            </a:r>
          </a:p>
        </p:txBody>
      </p:sp>
      <p:sp>
        <p:nvSpPr>
          <p:cNvPr id="4" name="Rectangle: Rounded Corners 3">
            <a:extLst>
              <a:ext uri="{FF2B5EF4-FFF2-40B4-BE49-F238E27FC236}">
                <a16:creationId xmlns:a16="http://schemas.microsoft.com/office/drawing/2014/main" id="{FB96A3CC-9056-9797-7BAF-0FCC69083F13}"/>
              </a:ext>
            </a:extLst>
          </p:cNvPr>
          <p:cNvSpPr/>
          <p:nvPr/>
        </p:nvSpPr>
        <p:spPr>
          <a:xfrm>
            <a:off x="774915" y="2464231"/>
            <a:ext cx="4207790" cy="1697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AFC81F71-BB8E-EFDA-D79C-7B02D3110DB5}"/>
              </a:ext>
            </a:extLst>
          </p:cNvPr>
          <p:cNvSpPr/>
          <p:nvPr/>
        </p:nvSpPr>
        <p:spPr>
          <a:xfrm>
            <a:off x="6150244" y="2464231"/>
            <a:ext cx="4207790" cy="1697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7B2896D-8886-5F41-7BC7-2BCC1942FE24}"/>
              </a:ext>
            </a:extLst>
          </p:cNvPr>
          <p:cNvSpPr txBox="1"/>
          <p:nvPr/>
        </p:nvSpPr>
        <p:spPr>
          <a:xfrm>
            <a:off x="1565329" y="2913727"/>
            <a:ext cx="6106332" cy="707886"/>
          </a:xfrm>
          <a:prstGeom prst="rect">
            <a:avLst/>
          </a:prstGeom>
          <a:noFill/>
        </p:spPr>
        <p:txBody>
          <a:bodyPr wrap="square">
            <a:spAutoFit/>
          </a:bodyPr>
          <a:lstStyle/>
          <a:p>
            <a:r>
              <a:rPr lang="en-US" altLang="en-US" sz="4000" dirty="0"/>
              <a:t>Location</a:t>
            </a:r>
            <a:endParaRPr lang="en-US" dirty="0"/>
          </a:p>
        </p:txBody>
      </p:sp>
      <p:sp>
        <p:nvSpPr>
          <p:cNvPr id="12" name="TextBox 11">
            <a:extLst>
              <a:ext uri="{FF2B5EF4-FFF2-40B4-BE49-F238E27FC236}">
                <a16:creationId xmlns:a16="http://schemas.microsoft.com/office/drawing/2014/main" id="{4EADAA08-03B4-C79D-5490-7359FC9D6792}"/>
              </a:ext>
            </a:extLst>
          </p:cNvPr>
          <p:cNvSpPr txBox="1"/>
          <p:nvPr/>
        </p:nvSpPr>
        <p:spPr>
          <a:xfrm>
            <a:off x="6653939" y="2835709"/>
            <a:ext cx="3200400" cy="954107"/>
          </a:xfrm>
          <a:prstGeom prst="rect">
            <a:avLst/>
          </a:prstGeom>
          <a:noFill/>
        </p:spPr>
        <p:txBody>
          <a:bodyPr wrap="square">
            <a:spAutoFit/>
          </a:bodyPr>
          <a:lstStyle/>
          <a:p>
            <a:pPr algn="ctr"/>
            <a:r>
              <a:rPr lang="en-US" altLang="en-US" sz="2800" dirty="0"/>
              <a:t>Number and size of files</a:t>
            </a:r>
          </a:p>
        </p:txBody>
      </p:sp>
    </p:spTree>
    <p:extLst>
      <p:ext uri="{BB962C8B-B14F-4D97-AF65-F5344CB8AC3E}">
        <p14:creationId xmlns:p14="http://schemas.microsoft.com/office/powerpoint/2010/main" val="1220781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56099" y="818686"/>
            <a:ext cx="7005235"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Backup Granularity</a:t>
            </a:r>
          </a:p>
        </p:txBody>
      </p:sp>
      <p:grpSp>
        <p:nvGrpSpPr>
          <p:cNvPr id="2" name="Group 729">
            <a:extLst>
              <a:ext uri="{FF2B5EF4-FFF2-40B4-BE49-F238E27FC236}">
                <a16:creationId xmlns:a16="http://schemas.microsoft.com/office/drawing/2014/main" id="{61BCA9C8-52A3-3989-2C6F-46E1329F415F}"/>
              </a:ext>
            </a:extLst>
          </p:cNvPr>
          <p:cNvGrpSpPr>
            <a:grpSpLocks/>
          </p:cNvGrpSpPr>
          <p:nvPr/>
        </p:nvGrpSpPr>
        <p:grpSpPr bwMode="auto">
          <a:xfrm>
            <a:off x="847430" y="1857052"/>
            <a:ext cx="8485187" cy="1104900"/>
            <a:chOff x="197" y="750"/>
            <a:chExt cx="5345" cy="696"/>
          </a:xfrm>
        </p:grpSpPr>
        <p:sp>
          <p:nvSpPr>
            <p:cNvPr id="6" name="Rectangle 694">
              <a:extLst>
                <a:ext uri="{FF2B5EF4-FFF2-40B4-BE49-F238E27FC236}">
                  <a16:creationId xmlns:a16="http://schemas.microsoft.com/office/drawing/2014/main" id="{1C726E4F-9195-255C-09BF-786B8C0E0956}"/>
                </a:ext>
              </a:extLst>
            </p:cNvPr>
            <p:cNvSpPr>
              <a:spLocks noChangeArrowheads="1"/>
            </p:cNvSpPr>
            <p:nvPr/>
          </p:nvSpPr>
          <p:spPr bwMode="auto">
            <a:xfrm>
              <a:off x="4061" y="934"/>
              <a:ext cx="132"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7" name="Rectangle 695">
              <a:extLst>
                <a:ext uri="{FF2B5EF4-FFF2-40B4-BE49-F238E27FC236}">
                  <a16:creationId xmlns:a16="http://schemas.microsoft.com/office/drawing/2014/main" id="{A3B88972-4983-AC21-C63D-543A51D5B05B}"/>
                </a:ext>
              </a:extLst>
            </p:cNvPr>
            <p:cNvSpPr>
              <a:spLocks noChangeArrowheads="1"/>
            </p:cNvSpPr>
            <p:nvPr/>
          </p:nvSpPr>
          <p:spPr bwMode="auto">
            <a:xfrm>
              <a:off x="5299" y="936"/>
              <a:ext cx="151"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 name="Rectangle 696">
              <a:extLst>
                <a:ext uri="{FF2B5EF4-FFF2-40B4-BE49-F238E27FC236}">
                  <a16:creationId xmlns:a16="http://schemas.microsoft.com/office/drawing/2014/main" id="{61C45E25-2E15-2A26-EB2F-EB6A0A1AD197}"/>
                </a:ext>
              </a:extLst>
            </p:cNvPr>
            <p:cNvSpPr>
              <a:spLocks noChangeArrowheads="1"/>
            </p:cNvSpPr>
            <p:nvPr/>
          </p:nvSpPr>
          <p:spPr bwMode="auto">
            <a:xfrm>
              <a:off x="267" y="933"/>
              <a:ext cx="135"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 name="Rectangle 693">
              <a:extLst>
                <a:ext uri="{FF2B5EF4-FFF2-40B4-BE49-F238E27FC236}">
                  <a16:creationId xmlns:a16="http://schemas.microsoft.com/office/drawing/2014/main" id="{97E672CE-0757-4FC2-46D2-198E4653AFED}"/>
                </a:ext>
              </a:extLst>
            </p:cNvPr>
            <p:cNvSpPr>
              <a:spLocks noChangeArrowheads="1"/>
            </p:cNvSpPr>
            <p:nvPr/>
          </p:nvSpPr>
          <p:spPr bwMode="auto">
            <a:xfrm>
              <a:off x="1529" y="933"/>
              <a:ext cx="137"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3" name="Rectangle 571">
              <a:extLst>
                <a:ext uri="{FF2B5EF4-FFF2-40B4-BE49-F238E27FC236}">
                  <a16:creationId xmlns:a16="http://schemas.microsoft.com/office/drawing/2014/main" id="{DD1F11CB-D7C8-2538-D010-DD93F307A5DC}"/>
                </a:ext>
              </a:extLst>
            </p:cNvPr>
            <p:cNvSpPr>
              <a:spLocks noChangeArrowheads="1"/>
            </p:cNvSpPr>
            <p:nvPr/>
          </p:nvSpPr>
          <p:spPr bwMode="auto">
            <a:xfrm>
              <a:off x="280" y="750"/>
              <a:ext cx="7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500" b="1" dirty="0">
                  <a:solidFill>
                    <a:srgbClr val="000000"/>
                  </a:solidFill>
                  <a:latin typeface="Verdana" panose="020B0604030504040204" pitchFamily="34" charset="0"/>
                </a:rPr>
                <a:t>Full Backup</a:t>
              </a:r>
              <a:endParaRPr lang="en-US" altLang="en-US" sz="2600" dirty="0"/>
            </a:p>
          </p:txBody>
        </p:sp>
        <p:sp>
          <p:nvSpPr>
            <p:cNvPr id="14" name="Rectangle 574">
              <a:extLst>
                <a:ext uri="{FF2B5EF4-FFF2-40B4-BE49-F238E27FC236}">
                  <a16:creationId xmlns:a16="http://schemas.microsoft.com/office/drawing/2014/main" id="{9C9BE55F-1316-182F-C094-FAC8C2C2BDE9}"/>
                </a:ext>
              </a:extLst>
            </p:cNvPr>
            <p:cNvSpPr>
              <a:spLocks noChangeArrowheads="1"/>
            </p:cNvSpPr>
            <p:nvPr/>
          </p:nvSpPr>
          <p:spPr bwMode="auto">
            <a:xfrm>
              <a:off x="5449" y="933"/>
              <a:ext cx="93" cy="397"/>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5" name="Rectangle 575">
              <a:extLst>
                <a:ext uri="{FF2B5EF4-FFF2-40B4-BE49-F238E27FC236}">
                  <a16:creationId xmlns:a16="http://schemas.microsoft.com/office/drawing/2014/main" id="{0DF71101-427F-A029-F8F8-682BF39B9545}"/>
                </a:ext>
              </a:extLst>
            </p:cNvPr>
            <p:cNvSpPr>
              <a:spLocks noChangeArrowheads="1"/>
            </p:cNvSpPr>
            <p:nvPr/>
          </p:nvSpPr>
          <p:spPr bwMode="auto">
            <a:xfrm>
              <a:off x="2929" y="933"/>
              <a:ext cx="1133" cy="397"/>
            </a:xfrm>
            <a:prstGeom prst="rect">
              <a:avLst/>
            </a:prstGeom>
            <a:solidFill>
              <a:srgbClr val="CC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 name="Rectangle 576">
              <a:extLst>
                <a:ext uri="{FF2B5EF4-FFF2-40B4-BE49-F238E27FC236}">
                  <a16:creationId xmlns:a16="http://schemas.microsoft.com/office/drawing/2014/main" id="{4F3A9598-BD62-8BA1-0255-6A1DDA3F6D4D}"/>
                </a:ext>
              </a:extLst>
            </p:cNvPr>
            <p:cNvSpPr>
              <a:spLocks noChangeArrowheads="1"/>
            </p:cNvSpPr>
            <p:nvPr/>
          </p:nvSpPr>
          <p:spPr bwMode="auto">
            <a:xfrm>
              <a:off x="1665" y="933"/>
              <a:ext cx="1132" cy="397"/>
            </a:xfrm>
            <a:prstGeom prst="rect">
              <a:avLst/>
            </a:prstGeom>
            <a:solidFill>
              <a:srgbClr val="CC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7" name="Rectangle 577">
              <a:extLst>
                <a:ext uri="{FF2B5EF4-FFF2-40B4-BE49-F238E27FC236}">
                  <a16:creationId xmlns:a16="http://schemas.microsoft.com/office/drawing/2014/main" id="{A5D6ECD2-9827-EA39-B0B5-7C9477F5C102}"/>
                </a:ext>
              </a:extLst>
            </p:cNvPr>
            <p:cNvSpPr>
              <a:spLocks noChangeArrowheads="1"/>
            </p:cNvSpPr>
            <p:nvPr/>
          </p:nvSpPr>
          <p:spPr bwMode="auto">
            <a:xfrm>
              <a:off x="4193" y="933"/>
              <a:ext cx="1123" cy="397"/>
            </a:xfrm>
            <a:prstGeom prst="rect">
              <a:avLst/>
            </a:prstGeom>
            <a:solidFill>
              <a:srgbClr val="CC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8" name="Rectangle 578">
              <a:extLst>
                <a:ext uri="{FF2B5EF4-FFF2-40B4-BE49-F238E27FC236}">
                  <a16:creationId xmlns:a16="http://schemas.microsoft.com/office/drawing/2014/main" id="{DA545B35-7565-5E96-F0EC-9719F6D8A68C}"/>
                </a:ext>
              </a:extLst>
            </p:cNvPr>
            <p:cNvSpPr>
              <a:spLocks noChangeArrowheads="1"/>
            </p:cNvSpPr>
            <p:nvPr/>
          </p:nvSpPr>
          <p:spPr bwMode="auto">
            <a:xfrm>
              <a:off x="401" y="933"/>
              <a:ext cx="1132" cy="397"/>
            </a:xfrm>
            <a:prstGeom prst="rect">
              <a:avLst/>
            </a:prstGeom>
            <a:solidFill>
              <a:srgbClr val="CC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9" name="Rectangle 579">
              <a:extLst>
                <a:ext uri="{FF2B5EF4-FFF2-40B4-BE49-F238E27FC236}">
                  <a16:creationId xmlns:a16="http://schemas.microsoft.com/office/drawing/2014/main" id="{4BBA4A7F-996B-4BDC-0E9C-123FA0B75799}"/>
                </a:ext>
              </a:extLst>
            </p:cNvPr>
            <p:cNvSpPr>
              <a:spLocks noChangeArrowheads="1"/>
            </p:cNvSpPr>
            <p:nvPr/>
          </p:nvSpPr>
          <p:spPr bwMode="auto">
            <a:xfrm>
              <a:off x="197" y="933"/>
              <a:ext cx="72" cy="397"/>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20" name="Rectangle 597">
              <a:extLst>
                <a:ext uri="{FF2B5EF4-FFF2-40B4-BE49-F238E27FC236}">
                  <a16:creationId xmlns:a16="http://schemas.microsoft.com/office/drawing/2014/main" id="{496E0DF4-B5AC-A6D4-5564-E607050A2294}"/>
                </a:ext>
              </a:extLst>
            </p:cNvPr>
            <p:cNvSpPr>
              <a:spLocks noChangeArrowheads="1"/>
            </p:cNvSpPr>
            <p:nvPr/>
          </p:nvSpPr>
          <p:spPr bwMode="auto">
            <a:xfrm>
              <a:off x="2797" y="935"/>
              <a:ext cx="132"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21" name="Line 615">
              <a:extLst>
                <a:ext uri="{FF2B5EF4-FFF2-40B4-BE49-F238E27FC236}">
                  <a16:creationId xmlns:a16="http://schemas.microsoft.com/office/drawing/2014/main" id="{912532BD-035F-A49E-E76E-493D22D80028}"/>
                </a:ext>
              </a:extLst>
            </p:cNvPr>
            <p:cNvSpPr>
              <a:spLocks noChangeShapeType="1"/>
            </p:cNvSpPr>
            <p:nvPr/>
          </p:nvSpPr>
          <p:spPr bwMode="auto">
            <a:xfrm flipH="1">
              <a:off x="197" y="933"/>
              <a:ext cx="5345"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Line 616">
              <a:extLst>
                <a:ext uri="{FF2B5EF4-FFF2-40B4-BE49-F238E27FC236}">
                  <a16:creationId xmlns:a16="http://schemas.microsoft.com/office/drawing/2014/main" id="{045EF85A-1359-3784-8E20-8DC9A788C492}"/>
                </a:ext>
              </a:extLst>
            </p:cNvPr>
            <p:cNvSpPr>
              <a:spLocks noChangeShapeType="1"/>
            </p:cNvSpPr>
            <p:nvPr/>
          </p:nvSpPr>
          <p:spPr bwMode="auto">
            <a:xfrm>
              <a:off x="197" y="1330"/>
              <a:ext cx="5345"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 name="Rectangle 617">
              <a:extLst>
                <a:ext uri="{FF2B5EF4-FFF2-40B4-BE49-F238E27FC236}">
                  <a16:creationId xmlns:a16="http://schemas.microsoft.com/office/drawing/2014/main" id="{583B8505-AC36-4981-C1CE-F0EC8A5828A3}"/>
                </a:ext>
              </a:extLst>
            </p:cNvPr>
            <p:cNvSpPr>
              <a:spLocks noChangeArrowheads="1"/>
            </p:cNvSpPr>
            <p:nvPr/>
          </p:nvSpPr>
          <p:spPr bwMode="auto">
            <a:xfrm>
              <a:off x="294" y="1331"/>
              <a:ext cx="13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24" name="Rectangle 618">
              <a:extLst>
                <a:ext uri="{FF2B5EF4-FFF2-40B4-BE49-F238E27FC236}">
                  <a16:creationId xmlns:a16="http://schemas.microsoft.com/office/drawing/2014/main" id="{6C258C43-D029-FED8-DB55-9E5D4723C4EE}"/>
                </a:ext>
              </a:extLst>
            </p:cNvPr>
            <p:cNvSpPr>
              <a:spLocks noChangeArrowheads="1"/>
            </p:cNvSpPr>
            <p:nvPr/>
          </p:nvSpPr>
          <p:spPr bwMode="auto">
            <a:xfrm>
              <a:off x="1552" y="1331"/>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25" name="Rectangle 619">
              <a:extLst>
                <a:ext uri="{FF2B5EF4-FFF2-40B4-BE49-F238E27FC236}">
                  <a16:creationId xmlns:a16="http://schemas.microsoft.com/office/drawing/2014/main" id="{FB708B06-C79C-46CA-7713-E5DD8C2EDC12}"/>
                </a:ext>
              </a:extLst>
            </p:cNvPr>
            <p:cNvSpPr>
              <a:spLocks noChangeArrowheads="1"/>
            </p:cNvSpPr>
            <p:nvPr/>
          </p:nvSpPr>
          <p:spPr bwMode="auto">
            <a:xfrm>
              <a:off x="2818" y="1331"/>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26" name="Rectangle 620">
              <a:extLst>
                <a:ext uri="{FF2B5EF4-FFF2-40B4-BE49-F238E27FC236}">
                  <a16:creationId xmlns:a16="http://schemas.microsoft.com/office/drawing/2014/main" id="{A9C98D6B-FB90-AA10-6E18-4F0972315F6B}"/>
                </a:ext>
              </a:extLst>
            </p:cNvPr>
            <p:cNvSpPr>
              <a:spLocks noChangeArrowheads="1"/>
            </p:cNvSpPr>
            <p:nvPr/>
          </p:nvSpPr>
          <p:spPr bwMode="auto">
            <a:xfrm>
              <a:off x="4091" y="1331"/>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27" name="Rectangle 621">
              <a:extLst>
                <a:ext uri="{FF2B5EF4-FFF2-40B4-BE49-F238E27FC236}">
                  <a16:creationId xmlns:a16="http://schemas.microsoft.com/office/drawing/2014/main" id="{87F017C8-71DC-3ECC-EA79-46E892220658}"/>
                </a:ext>
              </a:extLst>
            </p:cNvPr>
            <p:cNvSpPr>
              <a:spLocks noChangeArrowheads="1"/>
            </p:cNvSpPr>
            <p:nvPr/>
          </p:nvSpPr>
          <p:spPr bwMode="auto">
            <a:xfrm>
              <a:off x="5344" y="1331"/>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grpSp>
      <p:grpSp>
        <p:nvGrpSpPr>
          <p:cNvPr id="28" name="Group 730">
            <a:extLst>
              <a:ext uri="{FF2B5EF4-FFF2-40B4-BE49-F238E27FC236}">
                <a16:creationId xmlns:a16="http://schemas.microsoft.com/office/drawing/2014/main" id="{84E12200-8355-79F1-B7CB-7E036D72BC0F}"/>
              </a:ext>
            </a:extLst>
          </p:cNvPr>
          <p:cNvGrpSpPr>
            <a:grpSpLocks/>
          </p:cNvGrpSpPr>
          <p:nvPr/>
        </p:nvGrpSpPr>
        <p:grpSpPr bwMode="auto">
          <a:xfrm>
            <a:off x="868067" y="4409593"/>
            <a:ext cx="8485187" cy="1103312"/>
            <a:chOff x="197" y="1641"/>
            <a:chExt cx="5345" cy="695"/>
          </a:xfrm>
        </p:grpSpPr>
        <p:sp>
          <p:nvSpPr>
            <p:cNvPr id="29" name="Rectangle 714">
              <a:extLst>
                <a:ext uri="{FF2B5EF4-FFF2-40B4-BE49-F238E27FC236}">
                  <a16:creationId xmlns:a16="http://schemas.microsoft.com/office/drawing/2014/main" id="{C9F81254-5F60-3CD0-53E9-58F7438D6F3F}"/>
                </a:ext>
              </a:extLst>
            </p:cNvPr>
            <p:cNvSpPr>
              <a:spLocks noChangeArrowheads="1"/>
            </p:cNvSpPr>
            <p:nvPr/>
          </p:nvSpPr>
          <p:spPr bwMode="auto">
            <a:xfrm>
              <a:off x="5144" y="1851"/>
              <a:ext cx="140" cy="362"/>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0" name="Rectangle 715">
              <a:extLst>
                <a:ext uri="{FF2B5EF4-FFF2-40B4-BE49-F238E27FC236}">
                  <a16:creationId xmlns:a16="http://schemas.microsoft.com/office/drawing/2014/main" id="{98DD1947-DF7A-8EE3-9D94-2592A6F2BA8C}"/>
                </a:ext>
              </a:extLst>
            </p:cNvPr>
            <p:cNvSpPr>
              <a:spLocks noChangeArrowheads="1"/>
            </p:cNvSpPr>
            <p:nvPr/>
          </p:nvSpPr>
          <p:spPr bwMode="auto">
            <a:xfrm>
              <a:off x="4965" y="1912"/>
              <a:ext cx="138" cy="30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1" name="Rectangle 716">
              <a:extLst>
                <a:ext uri="{FF2B5EF4-FFF2-40B4-BE49-F238E27FC236}">
                  <a16:creationId xmlns:a16="http://schemas.microsoft.com/office/drawing/2014/main" id="{1312C121-8CCD-761D-A5E8-A44C85C046DB}"/>
                </a:ext>
              </a:extLst>
            </p:cNvPr>
            <p:cNvSpPr>
              <a:spLocks noChangeArrowheads="1"/>
            </p:cNvSpPr>
            <p:nvPr/>
          </p:nvSpPr>
          <p:spPr bwMode="auto">
            <a:xfrm>
              <a:off x="4786" y="1971"/>
              <a:ext cx="134" cy="242"/>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2" name="Rectangle 717">
              <a:extLst>
                <a:ext uri="{FF2B5EF4-FFF2-40B4-BE49-F238E27FC236}">
                  <a16:creationId xmlns:a16="http://schemas.microsoft.com/office/drawing/2014/main" id="{8E9A168E-6256-960B-4B52-124148B6F308}"/>
                </a:ext>
              </a:extLst>
            </p:cNvPr>
            <p:cNvSpPr>
              <a:spLocks noChangeArrowheads="1"/>
            </p:cNvSpPr>
            <p:nvPr/>
          </p:nvSpPr>
          <p:spPr bwMode="auto">
            <a:xfrm>
              <a:off x="4607" y="2008"/>
              <a:ext cx="141" cy="196"/>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3" name="Rectangle 718">
              <a:extLst>
                <a:ext uri="{FF2B5EF4-FFF2-40B4-BE49-F238E27FC236}">
                  <a16:creationId xmlns:a16="http://schemas.microsoft.com/office/drawing/2014/main" id="{F40B5274-4939-546D-FC14-97FD7504282C}"/>
                </a:ext>
              </a:extLst>
            </p:cNvPr>
            <p:cNvSpPr>
              <a:spLocks noChangeArrowheads="1"/>
            </p:cNvSpPr>
            <p:nvPr/>
          </p:nvSpPr>
          <p:spPr bwMode="auto">
            <a:xfrm>
              <a:off x="4425" y="2073"/>
              <a:ext cx="133" cy="13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 name="Rectangle 719">
              <a:extLst>
                <a:ext uri="{FF2B5EF4-FFF2-40B4-BE49-F238E27FC236}">
                  <a16:creationId xmlns:a16="http://schemas.microsoft.com/office/drawing/2014/main" id="{25022500-E594-756C-FE97-C12797131466}"/>
                </a:ext>
              </a:extLst>
            </p:cNvPr>
            <p:cNvSpPr>
              <a:spLocks noChangeArrowheads="1"/>
            </p:cNvSpPr>
            <p:nvPr/>
          </p:nvSpPr>
          <p:spPr bwMode="auto">
            <a:xfrm>
              <a:off x="4240" y="2134"/>
              <a:ext cx="137" cy="79"/>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5" name="Rectangle 721">
              <a:extLst>
                <a:ext uri="{FF2B5EF4-FFF2-40B4-BE49-F238E27FC236}">
                  <a16:creationId xmlns:a16="http://schemas.microsoft.com/office/drawing/2014/main" id="{884ADB0E-873E-758B-DD9A-5505C03A0771}"/>
                </a:ext>
              </a:extLst>
            </p:cNvPr>
            <p:cNvSpPr>
              <a:spLocks noChangeArrowheads="1"/>
            </p:cNvSpPr>
            <p:nvPr/>
          </p:nvSpPr>
          <p:spPr bwMode="auto">
            <a:xfrm>
              <a:off x="3888" y="1849"/>
              <a:ext cx="133" cy="365"/>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6" name="Rectangle 722">
              <a:extLst>
                <a:ext uri="{FF2B5EF4-FFF2-40B4-BE49-F238E27FC236}">
                  <a16:creationId xmlns:a16="http://schemas.microsoft.com/office/drawing/2014/main" id="{17C17D9E-F4A8-CA03-7331-5E1383D5036D}"/>
                </a:ext>
              </a:extLst>
            </p:cNvPr>
            <p:cNvSpPr>
              <a:spLocks noChangeArrowheads="1"/>
            </p:cNvSpPr>
            <p:nvPr/>
          </p:nvSpPr>
          <p:spPr bwMode="auto">
            <a:xfrm>
              <a:off x="3699" y="1913"/>
              <a:ext cx="150" cy="30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7" name="Rectangle 723">
              <a:extLst>
                <a:ext uri="{FF2B5EF4-FFF2-40B4-BE49-F238E27FC236}">
                  <a16:creationId xmlns:a16="http://schemas.microsoft.com/office/drawing/2014/main" id="{DB6FC0FE-89AB-CDE0-5258-47F230033218}"/>
                </a:ext>
              </a:extLst>
            </p:cNvPr>
            <p:cNvSpPr>
              <a:spLocks noChangeArrowheads="1"/>
            </p:cNvSpPr>
            <p:nvPr/>
          </p:nvSpPr>
          <p:spPr bwMode="auto">
            <a:xfrm>
              <a:off x="3520" y="1965"/>
              <a:ext cx="137" cy="249"/>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8" name="Rectangle 724">
              <a:extLst>
                <a:ext uri="{FF2B5EF4-FFF2-40B4-BE49-F238E27FC236}">
                  <a16:creationId xmlns:a16="http://schemas.microsoft.com/office/drawing/2014/main" id="{3DA802D3-7978-C0DB-302D-E9D1363742DC}"/>
                </a:ext>
              </a:extLst>
            </p:cNvPr>
            <p:cNvSpPr>
              <a:spLocks noChangeArrowheads="1"/>
            </p:cNvSpPr>
            <p:nvPr/>
          </p:nvSpPr>
          <p:spPr bwMode="auto">
            <a:xfrm>
              <a:off x="3342" y="2009"/>
              <a:ext cx="132" cy="196"/>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39" name="Rectangle 725">
              <a:extLst>
                <a:ext uri="{FF2B5EF4-FFF2-40B4-BE49-F238E27FC236}">
                  <a16:creationId xmlns:a16="http://schemas.microsoft.com/office/drawing/2014/main" id="{EE409DF4-1CDB-29A3-28A6-DF946320E222}"/>
                </a:ext>
              </a:extLst>
            </p:cNvPr>
            <p:cNvSpPr>
              <a:spLocks noChangeArrowheads="1"/>
            </p:cNvSpPr>
            <p:nvPr/>
          </p:nvSpPr>
          <p:spPr bwMode="auto">
            <a:xfrm>
              <a:off x="3159" y="2074"/>
              <a:ext cx="136" cy="13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0" name="Rectangle 726">
              <a:extLst>
                <a:ext uri="{FF2B5EF4-FFF2-40B4-BE49-F238E27FC236}">
                  <a16:creationId xmlns:a16="http://schemas.microsoft.com/office/drawing/2014/main" id="{3D14C285-F099-A6C2-E242-76515CD6BD50}"/>
                </a:ext>
              </a:extLst>
            </p:cNvPr>
            <p:cNvSpPr>
              <a:spLocks noChangeArrowheads="1"/>
            </p:cNvSpPr>
            <p:nvPr/>
          </p:nvSpPr>
          <p:spPr bwMode="auto">
            <a:xfrm>
              <a:off x="2978" y="2136"/>
              <a:ext cx="136" cy="78"/>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1" name="Rectangle 708">
              <a:extLst>
                <a:ext uri="{FF2B5EF4-FFF2-40B4-BE49-F238E27FC236}">
                  <a16:creationId xmlns:a16="http://schemas.microsoft.com/office/drawing/2014/main" id="{C75EEF6C-F0F7-7D85-07F7-7D8B517C8598}"/>
                </a:ext>
              </a:extLst>
            </p:cNvPr>
            <p:cNvSpPr>
              <a:spLocks noChangeArrowheads="1"/>
            </p:cNvSpPr>
            <p:nvPr/>
          </p:nvSpPr>
          <p:spPr bwMode="auto">
            <a:xfrm>
              <a:off x="2623" y="1851"/>
              <a:ext cx="140" cy="36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2" name="Rectangle 709">
              <a:extLst>
                <a:ext uri="{FF2B5EF4-FFF2-40B4-BE49-F238E27FC236}">
                  <a16:creationId xmlns:a16="http://schemas.microsoft.com/office/drawing/2014/main" id="{B1A10A6B-BCD6-9735-4BA5-0F6527A6B253}"/>
                </a:ext>
              </a:extLst>
            </p:cNvPr>
            <p:cNvSpPr>
              <a:spLocks noChangeArrowheads="1"/>
            </p:cNvSpPr>
            <p:nvPr/>
          </p:nvSpPr>
          <p:spPr bwMode="auto">
            <a:xfrm>
              <a:off x="2441" y="1911"/>
              <a:ext cx="141" cy="30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3" name="Rectangle 710">
              <a:extLst>
                <a:ext uri="{FF2B5EF4-FFF2-40B4-BE49-F238E27FC236}">
                  <a16:creationId xmlns:a16="http://schemas.microsoft.com/office/drawing/2014/main" id="{7ADEE0E8-D1B4-BB72-F012-FAAB9DC6973B}"/>
                </a:ext>
              </a:extLst>
            </p:cNvPr>
            <p:cNvSpPr>
              <a:spLocks noChangeArrowheads="1"/>
            </p:cNvSpPr>
            <p:nvPr/>
          </p:nvSpPr>
          <p:spPr bwMode="auto">
            <a:xfrm>
              <a:off x="2259" y="1972"/>
              <a:ext cx="140" cy="240"/>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4" name="Rectangle 711">
              <a:extLst>
                <a:ext uri="{FF2B5EF4-FFF2-40B4-BE49-F238E27FC236}">
                  <a16:creationId xmlns:a16="http://schemas.microsoft.com/office/drawing/2014/main" id="{13C1A711-6571-D2CC-12C7-24B377392CAF}"/>
                </a:ext>
              </a:extLst>
            </p:cNvPr>
            <p:cNvSpPr>
              <a:spLocks noChangeArrowheads="1"/>
            </p:cNvSpPr>
            <p:nvPr/>
          </p:nvSpPr>
          <p:spPr bwMode="auto">
            <a:xfrm>
              <a:off x="2078" y="2007"/>
              <a:ext cx="137" cy="196"/>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5" name="Rectangle 712">
              <a:extLst>
                <a:ext uri="{FF2B5EF4-FFF2-40B4-BE49-F238E27FC236}">
                  <a16:creationId xmlns:a16="http://schemas.microsoft.com/office/drawing/2014/main" id="{F438B32F-56AE-85E3-4908-BEEA4C70D44A}"/>
                </a:ext>
              </a:extLst>
            </p:cNvPr>
            <p:cNvSpPr>
              <a:spLocks noChangeArrowheads="1"/>
            </p:cNvSpPr>
            <p:nvPr/>
          </p:nvSpPr>
          <p:spPr bwMode="auto">
            <a:xfrm>
              <a:off x="1895" y="2072"/>
              <a:ext cx="133" cy="13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6" name="Rectangle 713">
              <a:extLst>
                <a:ext uri="{FF2B5EF4-FFF2-40B4-BE49-F238E27FC236}">
                  <a16:creationId xmlns:a16="http://schemas.microsoft.com/office/drawing/2014/main" id="{7649EB6F-26BC-6BBF-DBD1-CBDC3495008A}"/>
                </a:ext>
              </a:extLst>
            </p:cNvPr>
            <p:cNvSpPr>
              <a:spLocks noChangeArrowheads="1"/>
            </p:cNvSpPr>
            <p:nvPr/>
          </p:nvSpPr>
          <p:spPr bwMode="auto">
            <a:xfrm>
              <a:off x="1714" y="2136"/>
              <a:ext cx="133" cy="76"/>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7" name="Rectangle 697">
              <a:extLst>
                <a:ext uri="{FF2B5EF4-FFF2-40B4-BE49-F238E27FC236}">
                  <a16:creationId xmlns:a16="http://schemas.microsoft.com/office/drawing/2014/main" id="{F4FA3668-1530-3724-2D21-BF16F8B21D48}"/>
                </a:ext>
              </a:extLst>
            </p:cNvPr>
            <p:cNvSpPr>
              <a:spLocks noChangeArrowheads="1"/>
            </p:cNvSpPr>
            <p:nvPr/>
          </p:nvSpPr>
          <p:spPr bwMode="auto">
            <a:xfrm>
              <a:off x="4061" y="1816"/>
              <a:ext cx="132"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8" name="Rectangle 698">
              <a:extLst>
                <a:ext uri="{FF2B5EF4-FFF2-40B4-BE49-F238E27FC236}">
                  <a16:creationId xmlns:a16="http://schemas.microsoft.com/office/drawing/2014/main" id="{1DC98762-1723-E92E-AEF4-86735993A9BB}"/>
                </a:ext>
              </a:extLst>
            </p:cNvPr>
            <p:cNvSpPr>
              <a:spLocks noChangeArrowheads="1"/>
            </p:cNvSpPr>
            <p:nvPr/>
          </p:nvSpPr>
          <p:spPr bwMode="auto">
            <a:xfrm>
              <a:off x="5309" y="1818"/>
              <a:ext cx="141"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49" name="Rectangle 699">
              <a:extLst>
                <a:ext uri="{FF2B5EF4-FFF2-40B4-BE49-F238E27FC236}">
                  <a16:creationId xmlns:a16="http://schemas.microsoft.com/office/drawing/2014/main" id="{500593C4-ED6A-C792-D468-553034EB62F7}"/>
                </a:ext>
              </a:extLst>
            </p:cNvPr>
            <p:cNvSpPr>
              <a:spLocks noChangeArrowheads="1"/>
            </p:cNvSpPr>
            <p:nvPr/>
          </p:nvSpPr>
          <p:spPr bwMode="auto">
            <a:xfrm>
              <a:off x="267" y="1815"/>
              <a:ext cx="134"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50" name="Rectangle 700">
              <a:extLst>
                <a:ext uri="{FF2B5EF4-FFF2-40B4-BE49-F238E27FC236}">
                  <a16:creationId xmlns:a16="http://schemas.microsoft.com/office/drawing/2014/main" id="{2734FA79-E808-FAA9-0568-A513D3F50382}"/>
                </a:ext>
              </a:extLst>
            </p:cNvPr>
            <p:cNvSpPr>
              <a:spLocks noChangeArrowheads="1"/>
            </p:cNvSpPr>
            <p:nvPr/>
          </p:nvSpPr>
          <p:spPr bwMode="auto">
            <a:xfrm>
              <a:off x="1532" y="1815"/>
              <a:ext cx="138"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51" name="Rectangle 701">
              <a:extLst>
                <a:ext uri="{FF2B5EF4-FFF2-40B4-BE49-F238E27FC236}">
                  <a16:creationId xmlns:a16="http://schemas.microsoft.com/office/drawing/2014/main" id="{1809DAC8-1D80-8DF6-A927-94AD7F22735D}"/>
                </a:ext>
              </a:extLst>
            </p:cNvPr>
            <p:cNvSpPr>
              <a:spLocks noChangeArrowheads="1"/>
            </p:cNvSpPr>
            <p:nvPr/>
          </p:nvSpPr>
          <p:spPr bwMode="auto">
            <a:xfrm>
              <a:off x="2797" y="1817"/>
              <a:ext cx="132"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52" name="Freeform 88">
              <a:extLst>
                <a:ext uri="{FF2B5EF4-FFF2-40B4-BE49-F238E27FC236}">
                  <a16:creationId xmlns:a16="http://schemas.microsoft.com/office/drawing/2014/main" id="{3649F8F2-6BE4-47F8-4750-A82F670C2807}"/>
                </a:ext>
              </a:extLst>
            </p:cNvPr>
            <p:cNvSpPr>
              <a:spLocks/>
            </p:cNvSpPr>
            <p:nvPr/>
          </p:nvSpPr>
          <p:spPr bwMode="auto">
            <a:xfrm>
              <a:off x="2929" y="1816"/>
              <a:ext cx="1132" cy="397"/>
            </a:xfrm>
            <a:custGeom>
              <a:avLst/>
              <a:gdLst>
                <a:gd name="T0" fmla="*/ 1336 w 1946"/>
                <a:gd name="T1" fmla="*/ 201 h 794"/>
                <a:gd name="T2" fmla="*/ 1564 w 1946"/>
                <a:gd name="T3" fmla="*/ 201 h 794"/>
                <a:gd name="T4" fmla="*/ 1564 w 1946"/>
                <a:gd name="T5" fmla="*/ 794 h 794"/>
                <a:gd name="T6" fmla="*/ 1649 w 1946"/>
                <a:gd name="T7" fmla="*/ 794 h 794"/>
                <a:gd name="T8" fmla="*/ 1649 w 1946"/>
                <a:gd name="T9" fmla="*/ 71 h 794"/>
                <a:gd name="T10" fmla="*/ 1877 w 1946"/>
                <a:gd name="T11" fmla="*/ 71 h 794"/>
                <a:gd name="T12" fmla="*/ 1877 w 1946"/>
                <a:gd name="T13" fmla="*/ 794 h 794"/>
                <a:gd name="T14" fmla="*/ 1946 w 1946"/>
                <a:gd name="T15" fmla="*/ 794 h 794"/>
                <a:gd name="T16" fmla="*/ 1946 w 1946"/>
                <a:gd name="T17" fmla="*/ 0 h 794"/>
                <a:gd name="T18" fmla="*/ 0 w 1946"/>
                <a:gd name="T19" fmla="*/ 0 h 794"/>
                <a:gd name="T20" fmla="*/ 0 w 1946"/>
                <a:gd name="T21" fmla="*/ 794 h 794"/>
                <a:gd name="T22" fmla="*/ 85 w 1946"/>
                <a:gd name="T23" fmla="*/ 794 h 794"/>
                <a:gd name="T24" fmla="*/ 85 w 1946"/>
                <a:gd name="T25" fmla="*/ 639 h 794"/>
                <a:gd name="T26" fmla="*/ 313 w 1946"/>
                <a:gd name="T27" fmla="*/ 639 h 794"/>
                <a:gd name="T28" fmla="*/ 313 w 1946"/>
                <a:gd name="T29" fmla="*/ 794 h 794"/>
                <a:gd name="T30" fmla="*/ 398 w 1946"/>
                <a:gd name="T31" fmla="*/ 794 h 794"/>
                <a:gd name="T32" fmla="*/ 398 w 1946"/>
                <a:gd name="T33" fmla="*/ 524 h 794"/>
                <a:gd name="T34" fmla="*/ 625 w 1946"/>
                <a:gd name="T35" fmla="*/ 524 h 794"/>
                <a:gd name="T36" fmla="*/ 625 w 1946"/>
                <a:gd name="T37" fmla="*/ 794 h 794"/>
                <a:gd name="T38" fmla="*/ 711 w 1946"/>
                <a:gd name="T39" fmla="*/ 794 h 794"/>
                <a:gd name="T40" fmla="*/ 711 w 1946"/>
                <a:gd name="T41" fmla="*/ 397 h 794"/>
                <a:gd name="T42" fmla="*/ 938 w 1946"/>
                <a:gd name="T43" fmla="*/ 397 h 794"/>
                <a:gd name="T44" fmla="*/ 938 w 1946"/>
                <a:gd name="T45" fmla="*/ 794 h 794"/>
                <a:gd name="T46" fmla="*/ 1024 w 1946"/>
                <a:gd name="T47" fmla="*/ 794 h 794"/>
                <a:gd name="T48" fmla="*/ 1024 w 1946"/>
                <a:gd name="T49" fmla="*/ 314 h 794"/>
                <a:gd name="T50" fmla="*/ 1251 w 1946"/>
                <a:gd name="T51" fmla="*/ 314 h 794"/>
                <a:gd name="T52" fmla="*/ 1251 w 1946"/>
                <a:gd name="T53" fmla="*/ 794 h 794"/>
                <a:gd name="T54" fmla="*/ 1336 w 1946"/>
                <a:gd name="T55" fmla="*/ 794 h 794"/>
                <a:gd name="T56" fmla="*/ 1336 w 1946"/>
                <a:gd name="T57" fmla="*/ 201 h 7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946"/>
                <a:gd name="T88" fmla="*/ 0 h 794"/>
                <a:gd name="T89" fmla="*/ 1946 w 1946"/>
                <a:gd name="T90" fmla="*/ 794 h 79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946" h="794">
                  <a:moveTo>
                    <a:pt x="1336" y="201"/>
                  </a:moveTo>
                  <a:lnTo>
                    <a:pt x="1564" y="201"/>
                  </a:lnTo>
                  <a:lnTo>
                    <a:pt x="1564" y="794"/>
                  </a:lnTo>
                  <a:lnTo>
                    <a:pt x="1649" y="794"/>
                  </a:lnTo>
                  <a:lnTo>
                    <a:pt x="1649" y="71"/>
                  </a:lnTo>
                  <a:lnTo>
                    <a:pt x="1877" y="71"/>
                  </a:lnTo>
                  <a:lnTo>
                    <a:pt x="1877" y="794"/>
                  </a:lnTo>
                  <a:lnTo>
                    <a:pt x="1946" y="794"/>
                  </a:lnTo>
                  <a:lnTo>
                    <a:pt x="1946" y="0"/>
                  </a:lnTo>
                  <a:lnTo>
                    <a:pt x="0" y="0"/>
                  </a:lnTo>
                  <a:lnTo>
                    <a:pt x="0" y="794"/>
                  </a:lnTo>
                  <a:lnTo>
                    <a:pt x="85" y="794"/>
                  </a:lnTo>
                  <a:lnTo>
                    <a:pt x="85" y="639"/>
                  </a:lnTo>
                  <a:lnTo>
                    <a:pt x="313" y="639"/>
                  </a:lnTo>
                  <a:lnTo>
                    <a:pt x="313" y="794"/>
                  </a:lnTo>
                  <a:lnTo>
                    <a:pt x="398" y="794"/>
                  </a:lnTo>
                  <a:lnTo>
                    <a:pt x="398" y="524"/>
                  </a:lnTo>
                  <a:lnTo>
                    <a:pt x="625" y="524"/>
                  </a:lnTo>
                  <a:lnTo>
                    <a:pt x="625" y="794"/>
                  </a:lnTo>
                  <a:lnTo>
                    <a:pt x="711" y="794"/>
                  </a:lnTo>
                  <a:lnTo>
                    <a:pt x="711" y="397"/>
                  </a:lnTo>
                  <a:lnTo>
                    <a:pt x="938" y="397"/>
                  </a:lnTo>
                  <a:lnTo>
                    <a:pt x="938" y="794"/>
                  </a:lnTo>
                  <a:lnTo>
                    <a:pt x="1024" y="794"/>
                  </a:lnTo>
                  <a:lnTo>
                    <a:pt x="1024" y="314"/>
                  </a:lnTo>
                  <a:lnTo>
                    <a:pt x="1251" y="314"/>
                  </a:lnTo>
                  <a:lnTo>
                    <a:pt x="1251" y="794"/>
                  </a:lnTo>
                  <a:lnTo>
                    <a:pt x="1336" y="794"/>
                  </a:lnTo>
                  <a:lnTo>
                    <a:pt x="1336" y="201"/>
                  </a:lnTo>
                  <a:close/>
                </a:path>
              </a:pathLst>
            </a:custGeom>
            <a:solidFill>
              <a:srgbClr val="CCCCCC"/>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US"/>
            </a:p>
          </p:txBody>
        </p:sp>
        <p:sp>
          <p:nvSpPr>
            <p:cNvPr id="53" name="Freeform 95">
              <a:extLst>
                <a:ext uri="{FF2B5EF4-FFF2-40B4-BE49-F238E27FC236}">
                  <a16:creationId xmlns:a16="http://schemas.microsoft.com/office/drawing/2014/main" id="{420B2B8E-F433-33A9-72A4-31D492419D9A}"/>
                </a:ext>
              </a:extLst>
            </p:cNvPr>
            <p:cNvSpPr>
              <a:spLocks/>
            </p:cNvSpPr>
            <p:nvPr/>
          </p:nvSpPr>
          <p:spPr bwMode="auto">
            <a:xfrm>
              <a:off x="1665" y="1816"/>
              <a:ext cx="1132" cy="397"/>
            </a:xfrm>
            <a:custGeom>
              <a:avLst/>
              <a:gdLst>
                <a:gd name="T0" fmla="*/ 1649 w 1946"/>
                <a:gd name="T1" fmla="*/ 71 h 794"/>
                <a:gd name="T2" fmla="*/ 1877 w 1946"/>
                <a:gd name="T3" fmla="*/ 71 h 794"/>
                <a:gd name="T4" fmla="*/ 1877 w 1946"/>
                <a:gd name="T5" fmla="*/ 794 h 794"/>
                <a:gd name="T6" fmla="*/ 1946 w 1946"/>
                <a:gd name="T7" fmla="*/ 794 h 794"/>
                <a:gd name="T8" fmla="*/ 1946 w 1946"/>
                <a:gd name="T9" fmla="*/ 0 h 794"/>
                <a:gd name="T10" fmla="*/ 0 w 1946"/>
                <a:gd name="T11" fmla="*/ 0 h 794"/>
                <a:gd name="T12" fmla="*/ 0 w 1946"/>
                <a:gd name="T13" fmla="*/ 794 h 794"/>
                <a:gd name="T14" fmla="*/ 85 w 1946"/>
                <a:gd name="T15" fmla="*/ 794 h 794"/>
                <a:gd name="T16" fmla="*/ 85 w 1946"/>
                <a:gd name="T17" fmla="*/ 639 h 794"/>
                <a:gd name="T18" fmla="*/ 313 w 1946"/>
                <a:gd name="T19" fmla="*/ 639 h 794"/>
                <a:gd name="T20" fmla="*/ 313 w 1946"/>
                <a:gd name="T21" fmla="*/ 794 h 794"/>
                <a:gd name="T22" fmla="*/ 398 w 1946"/>
                <a:gd name="T23" fmla="*/ 794 h 794"/>
                <a:gd name="T24" fmla="*/ 398 w 1946"/>
                <a:gd name="T25" fmla="*/ 524 h 794"/>
                <a:gd name="T26" fmla="*/ 625 w 1946"/>
                <a:gd name="T27" fmla="*/ 524 h 794"/>
                <a:gd name="T28" fmla="*/ 625 w 1946"/>
                <a:gd name="T29" fmla="*/ 794 h 794"/>
                <a:gd name="T30" fmla="*/ 711 w 1946"/>
                <a:gd name="T31" fmla="*/ 794 h 794"/>
                <a:gd name="T32" fmla="*/ 711 w 1946"/>
                <a:gd name="T33" fmla="*/ 397 h 794"/>
                <a:gd name="T34" fmla="*/ 938 w 1946"/>
                <a:gd name="T35" fmla="*/ 397 h 794"/>
                <a:gd name="T36" fmla="*/ 938 w 1946"/>
                <a:gd name="T37" fmla="*/ 794 h 794"/>
                <a:gd name="T38" fmla="*/ 1024 w 1946"/>
                <a:gd name="T39" fmla="*/ 794 h 794"/>
                <a:gd name="T40" fmla="*/ 1024 w 1946"/>
                <a:gd name="T41" fmla="*/ 314 h 794"/>
                <a:gd name="T42" fmla="*/ 1251 w 1946"/>
                <a:gd name="T43" fmla="*/ 314 h 794"/>
                <a:gd name="T44" fmla="*/ 1251 w 1946"/>
                <a:gd name="T45" fmla="*/ 794 h 794"/>
                <a:gd name="T46" fmla="*/ 1336 w 1946"/>
                <a:gd name="T47" fmla="*/ 794 h 794"/>
                <a:gd name="T48" fmla="*/ 1336 w 1946"/>
                <a:gd name="T49" fmla="*/ 201 h 794"/>
                <a:gd name="T50" fmla="*/ 1564 w 1946"/>
                <a:gd name="T51" fmla="*/ 201 h 794"/>
                <a:gd name="T52" fmla="*/ 1564 w 1946"/>
                <a:gd name="T53" fmla="*/ 794 h 794"/>
                <a:gd name="T54" fmla="*/ 1649 w 1946"/>
                <a:gd name="T55" fmla="*/ 794 h 794"/>
                <a:gd name="T56" fmla="*/ 1649 w 1946"/>
                <a:gd name="T57" fmla="*/ 71 h 7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946"/>
                <a:gd name="T88" fmla="*/ 0 h 794"/>
                <a:gd name="T89" fmla="*/ 1946 w 1946"/>
                <a:gd name="T90" fmla="*/ 794 h 79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946" h="794">
                  <a:moveTo>
                    <a:pt x="1649" y="71"/>
                  </a:moveTo>
                  <a:lnTo>
                    <a:pt x="1877" y="71"/>
                  </a:lnTo>
                  <a:lnTo>
                    <a:pt x="1877" y="794"/>
                  </a:lnTo>
                  <a:lnTo>
                    <a:pt x="1946" y="794"/>
                  </a:lnTo>
                  <a:lnTo>
                    <a:pt x="1946" y="0"/>
                  </a:lnTo>
                  <a:lnTo>
                    <a:pt x="0" y="0"/>
                  </a:lnTo>
                  <a:lnTo>
                    <a:pt x="0" y="794"/>
                  </a:lnTo>
                  <a:lnTo>
                    <a:pt x="85" y="794"/>
                  </a:lnTo>
                  <a:lnTo>
                    <a:pt x="85" y="639"/>
                  </a:lnTo>
                  <a:lnTo>
                    <a:pt x="313" y="639"/>
                  </a:lnTo>
                  <a:lnTo>
                    <a:pt x="313" y="794"/>
                  </a:lnTo>
                  <a:lnTo>
                    <a:pt x="398" y="794"/>
                  </a:lnTo>
                  <a:lnTo>
                    <a:pt x="398" y="524"/>
                  </a:lnTo>
                  <a:lnTo>
                    <a:pt x="625" y="524"/>
                  </a:lnTo>
                  <a:lnTo>
                    <a:pt x="625" y="794"/>
                  </a:lnTo>
                  <a:lnTo>
                    <a:pt x="711" y="794"/>
                  </a:lnTo>
                  <a:lnTo>
                    <a:pt x="711" y="397"/>
                  </a:lnTo>
                  <a:lnTo>
                    <a:pt x="938" y="397"/>
                  </a:lnTo>
                  <a:lnTo>
                    <a:pt x="938" y="794"/>
                  </a:lnTo>
                  <a:lnTo>
                    <a:pt x="1024" y="794"/>
                  </a:lnTo>
                  <a:lnTo>
                    <a:pt x="1024" y="314"/>
                  </a:lnTo>
                  <a:lnTo>
                    <a:pt x="1251" y="314"/>
                  </a:lnTo>
                  <a:lnTo>
                    <a:pt x="1251" y="794"/>
                  </a:lnTo>
                  <a:lnTo>
                    <a:pt x="1336" y="794"/>
                  </a:lnTo>
                  <a:lnTo>
                    <a:pt x="1336" y="201"/>
                  </a:lnTo>
                  <a:lnTo>
                    <a:pt x="1564" y="201"/>
                  </a:lnTo>
                  <a:lnTo>
                    <a:pt x="1564" y="794"/>
                  </a:lnTo>
                  <a:lnTo>
                    <a:pt x="1649" y="794"/>
                  </a:lnTo>
                  <a:lnTo>
                    <a:pt x="1649" y="71"/>
                  </a:lnTo>
                  <a:close/>
                </a:path>
              </a:pathLst>
            </a:custGeom>
            <a:solidFill>
              <a:srgbClr val="CCCCCC"/>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US"/>
            </a:p>
          </p:txBody>
        </p:sp>
        <p:sp>
          <p:nvSpPr>
            <p:cNvPr id="54" name="Freeform 102">
              <a:extLst>
                <a:ext uri="{FF2B5EF4-FFF2-40B4-BE49-F238E27FC236}">
                  <a16:creationId xmlns:a16="http://schemas.microsoft.com/office/drawing/2014/main" id="{F7FA1CA6-0820-B234-7C0D-0934CEFAF189}"/>
                </a:ext>
              </a:extLst>
            </p:cNvPr>
            <p:cNvSpPr>
              <a:spLocks/>
            </p:cNvSpPr>
            <p:nvPr/>
          </p:nvSpPr>
          <p:spPr bwMode="auto">
            <a:xfrm>
              <a:off x="4193" y="1816"/>
              <a:ext cx="1123" cy="397"/>
            </a:xfrm>
            <a:custGeom>
              <a:avLst/>
              <a:gdLst>
                <a:gd name="T0" fmla="*/ 398 w 1931"/>
                <a:gd name="T1" fmla="*/ 524 h 794"/>
                <a:gd name="T2" fmla="*/ 625 w 1931"/>
                <a:gd name="T3" fmla="*/ 524 h 794"/>
                <a:gd name="T4" fmla="*/ 625 w 1931"/>
                <a:gd name="T5" fmla="*/ 794 h 794"/>
                <a:gd name="T6" fmla="*/ 711 w 1931"/>
                <a:gd name="T7" fmla="*/ 794 h 794"/>
                <a:gd name="T8" fmla="*/ 711 w 1931"/>
                <a:gd name="T9" fmla="*/ 397 h 794"/>
                <a:gd name="T10" fmla="*/ 938 w 1931"/>
                <a:gd name="T11" fmla="*/ 397 h 794"/>
                <a:gd name="T12" fmla="*/ 938 w 1931"/>
                <a:gd name="T13" fmla="*/ 794 h 794"/>
                <a:gd name="T14" fmla="*/ 1024 w 1931"/>
                <a:gd name="T15" fmla="*/ 794 h 794"/>
                <a:gd name="T16" fmla="*/ 1024 w 1931"/>
                <a:gd name="T17" fmla="*/ 314 h 794"/>
                <a:gd name="T18" fmla="*/ 1251 w 1931"/>
                <a:gd name="T19" fmla="*/ 314 h 794"/>
                <a:gd name="T20" fmla="*/ 1251 w 1931"/>
                <a:gd name="T21" fmla="*/ 794 h 794"/>
                <a:gd name="T22" fmla="*/ 1336 w 1931"/>
                <a:gd name="T23" fmla="*/ 794 h 794"/>
                <a:gd name="T24" fmla="*/ 1336 w 1931"/>
                <a:gd name="T25" fmla="*/ 201 h 794"/>
                <a:gd name="T26" fmla="*/ 1564 w 1931"/>
                <a:gd name="T27" fmla="*/ 201 h 794"/>
                <a:gd name="T28" fmla="*/ 1564 w 1931"/>
                <a:gd name="T29" fmla="*/ 794 h 794"/>
                <a:gd name="T30" fmla="*/ 1649 w 1931"/>
                <a:gd name="T31" fmla="*/ 794 h 794"/>
                <a:gd name="T32" fmla="*/ 1649 w 1931"/>
                <a:gd name="T33" fmla="*/ 71 h 794"/>
                <a:gd name="T34" fmla="*/ 1877 w 1931"/>
                <a:gd name="T35" fmla="*/ 71 h 794"/>
                <a:gd name="T36" fmla="*/ 1877 w 1931"/>
                <a:gd name="T37" fmla="*/ 794 h 794"/>
                <a:gd name="T38" fmla="*/ 1931 w 1931"/>
                <a:gd name="T39" fmla="*/ 794 h 794"/>
                <a:gd name="T40" fmla="*/ 1931 w 1931"/>
                <a:gd name="T41" fmla="*/ 0 h 794"/>
                <a:gd name="T42" fmla="*/ 0 w 1931"/>
                <a:gd name="T43" fmla="*/ 0 h 794"/>
                <a:gd name="T44" fmla="*/ 0 w 1931"/>
                <a:gd name="T45" fmla="*/ 794 h 794"/>
                <a:gd name="T46" fmla="*/ 85 w 1931"/>
                <a:gd name="T47" fmla="*/ 794 h 794"/>
                <a:gd name="T48" fmla="*/ 85 w 1931"/>
                <a:gd name="T49" fmla="*/ 639 h 794"/>
                <a:gd name="T50" fmla="*/ 313 w 1931"/>
                <a:gd name="T51" fmla="*/ 639 h 794"/>
                <a:gd name="T52" fmla="*/ 313 w 1931"/>
                <a:gd name="T53" fmla="*/ 794 h 794"/>
                <a:gd name="T54" fmla="*/ 398 w 1931"/>
                <a:gd name="T55" fmla="*/ 794 h 794"/>
                <a:gd name="T56" fmla="*/ 398 w 1931"/>
                <a:gd name="T57" fmla="*/ 524 h 7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931"/>
                <a:gd name="T88" fmla="*/ 0 h 794"/>
                <a:gd name="T89" fmla="*/ 1931 w 1931"/>
                <a:gd name="T90" fmla="*/ 794 h 79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931" h="794">
                  <a:moveTo>
                    <a:pt x="398" y="524"/>
                  </a:moveTo>
                  <a:lnTo>
                    <a:pt x="625" y="524"/>
                  </a:lnTo>
                  <a:lnTo>
                    <a:pt x="625" y="794"/>
                  </a:lnTo>
                  <a:lnTo>
                    <a:pt x="711" y="794"/>
                  </a:lnTo>
                  <a:lnTo>
                    <a:pt x="711" y="397"/>
                  </a:lnTo>
                  <a:lnTo>
                    <a:pt x="938" y="397"/>
                  </a:lnTo>
                  <a:lnTo>
                    <a:pt x="938" y="794"/>
                  </a:lnTo>
                  <a:lnTo>
                    <a:pt x="1024" y="794"/>
                  </a:lnTo>
                  <a:lnTo>
                    <a:pt x="1024" y="314"/>
                  </a:lnTo>
                  <a:lnTo>
                    <a:pt x="1251" y="314"/>
                  </a:lnTo>
                  <a:lnTo>
                    <a:pt x="1251" y="794"/>
                  </a:lnTo>
                  <a:lnTo>
                    <a:pt x="1336" y="794"/>
                  </a:lnTo>
                  <a:lnTo>
                    <a:pt x="1336" y="201"/>
                  </a:lnTo>
                  <a:lnTo>
                    <a:pt x="1564" y="201"/>
                  </a:lnTo>
                  <a:lnTo>
                    <a:pt x="1564" y="794"/>
                  </a:lnTo>
                  <a:lnTo>
                    <a:pt x="1649" y="794"/>
                  </a:lnTo>
                  <a:lnTo>
                    <a:pt x="1649" y="71"/>
                  </a:lnTo>
                  <a:lnTo>
                    <a:pt x="1877" y="71"/>
                  </a:lnTo>
                  <a:lnTo>
                    <a:pt x="1877" y="794"/>
                  </a:lnTo>
                  <a:lnTo>
                    <a:pt x="1931" y="794"/>
                  </a:lnTo>
                  <a:lnTo>
                    <a:pt x="1931" y="0"/>
                  </a:lnTo>
                  <a:lnTo>
                    <a:pt x="0" y="0"/>
                  </a:lnTo>
                  <a:lnTo>
                    <a:pt x="0" y="794"/>
                  </a:lnTo>
                  <a:lnTo>
                    <a:pt x="85" y="794"/>
                  </a:lnTo>
                  <a:lnTo>
                    <a:pt x="85" y="639"/>
                  </a:lnTo>
                  <a:lnTo>
                    <a:pt x="313" y="639"/>
                  </a:lnTo>
                  <a:lnTo>
                    <a:pt x="313" y="794"/>
                  </a:lnTo>
                  <a:lnTo>
                    <a:pt x="398" y="794"/>
                  </a:lnTo>
                  <a:lnTo>
                    <a:pt x="398" y="524"/>
                  </a:lnTo>
                  <a:close/>
                </a:path>
              </a:pathLst>
            </a:custGeom>
            <a:solidFill>
              <a:srgbClr val="CCCCCC"/>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US"/>
            </a:p>
          </p:txBody>
        </p:sp>
        <p:sp>
          <p:nvSpPr>
            <p:cNvPr id="55" name="Rectangle 109">
              <a:extLst>
                <a:ext uri="{FF2B5EF4-FFF2-40B4-BE49-F238E27FC236}">
                  <a16:creationId xmlns:a16="http://schemas.microsoft.com/office/drawing/2014/main" id="{2D91FC89-349A-AA42-B0DD-695D402EAB73}"/>
                </a:ext>
              </a:extLst>
            </p:cNvPr>
            <p:cNvSpPr>
              <a:spLocks noChangeArrowheads="1"/>
            </p:cNvSpPr>
            <p:nvPr/>
          </p:nvSpPr>
          <p:spPr bwMode="auto">
            <a:xfrm>
              <a:off x="5449" y="1816"/>
              <a:ext cx="93" cy="397"/>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56" name="Rectangle 110">
              <a:extLst>
                <a:ext uri="{FF2B5EF4-FFF2-40B4-BE49-F238E27FC236}">
                  <a16:creationId xmlns:a16="http://schemas.microsoft.com/office/drawing/2014/main" id="{38769DEC-00E2-BE03-8B89-803E59124C2B}"/>
                </a:ext>
              </a:extLst>
            </p:cNvPr>
            <p:cNvSpPr>
              <a:spLocks noChangeArrowheads="1"/>
            </p:cNvSpPr>
            <p:nvPr/>
          </p:nvSpPr>
          <p:spPr bwMode="auto">
            <a:xfrm>
              <a:off x="197" y="1816"/>
              <a:ext cx="72" cy="397"/>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57" name="Freeform 111">
              <a:extLst>
                <a:ext uri="{FF2B5EF4-FFF2-40B4-BE49-F238E27FC236}">
                  <a16:creationId xmlns:a16="http://schemas.microsoft.com/office/drawing/2014/main" id="{404DBA64-14D4-F1A3-A45F-ABCAC5E75F8E}"/>
                </a:ext>
              </a:extLst>
            </p:cNvPr>
            <p:cNvSpPr>
              <a:spLocks/>
            </p:cNvSpPr>
            <p:nvPr/>
          </p:nvSpPr>
          <p:spPr bwMode="auto">
            <a:xfrm>
              <a:off x="401" y="1816"/>
              <a:ext cx="1132" cy="397"/>
            </a:xfrm>
            <a:custGeom>
              <a:avLst/>
              <a:gdLst>
                <a:gd name="T0" fmla="*/ 85 w 1946"/>
                <a:gd name="T1" fmla="*/ 639 h 794"/>
                <a:gd name="T2" fmla="*/ 313 w 1946"/>
                <a:gd name="T3" fmla="*/ 639 h 794"/>
                <a:gd name="T4" fmla="*/ 313 w 1946"/>
                <a:gd name="T5" fmla="*/ 794 h 794"/>
                <a:gd name="T6" fmla="*/ 398 w 1946"/>
                <a:gd name="T7" fmla="*/ 794 h 794"/>
                <a:gd name="T8" fmla="*/ 398 w 1946"/>
                <a:gd name="T9" fmla="*/ 524 h 794"/>
                <a:gd name="T10" fmla="*/ 625 w 1946"/>
                <a:gd name="T11" fmla="*/ 524 h 794"/>
                <a:gd name="T12" fmla="*/ 625 w 1946"/>
                <a:gd name="T13" fmla="*/ 794 h 794"/>
                <a:gd name="T14" fmla="*/ 711 w 1946"/>
                <a:gd name="T15" fmla="*/ 794 h 794"/>
                <a:gd name="T16" fmla="*/ 711 w 1946"/>
                <a:gd name="T17" fmla="*/ 397 h 794"/>
                <a:gd name="T18" fmla="*/ 938 w 1946"/>
                <a:gd name="T19" fmla="*/ 397 h 794"/>
                <a:gd name="T20" fmla="*/ 938 w 1946"/>
                <a:gd name="T21" fmla="*/ 794 h 794"/>
                <a:gd name="T22" fmla="*/ 1024 w 1946"/>
                <a:gd name="T23" fmla="*/ 794 h 794"/>
                <a:gd name="T24" fmla="*/ 1024 w 1946"/>
                <a:gd name="T25" fmla="*/ 314 h 794"/>
                <a:gd name="T26" fmla="*/ 1251 w 1946"/>
                <a:gd name="T27" fmla="*/ 314 h 794"/>
                <a:gd name="T28" fmla="*/ 1251 w 1946"/>
                <a:gd name="T29" fmla="*/ 794 h 794"/>
                <a:gd name="T30" fmla="*/ 1336 w 1946"/>
                <a:gd name="T31" fmla="*/ 794 h 794"/>
                <a:gd name="T32" fmla="*/ 1336 w 1946"/>
                <a:gd name="T33" fmla="*/ 201 h 794"/>
                <a:gd name="T34" fmla="*/ 1564 w 1946"/>
                <a:gd name="T35" fmla="*/ 201 h 794"/>
                <a:gd name="T36" fmla="*/ 1564 w 1946"/>
                <a:gd name="T37" fmla="*/ 794 h 794"/>
                <a:gd name="T38" fmla="*/ 1649 w 1946"/>
                <a:gd name="T39" fmla="*/ 794 h 794"/>
                <a:gd name="T40" fmla="*/ 1649 w 1946"/>
                <a:gd name="T41" fmla="*/ 71 h 794"/>
                <a:gd name="T42" fmla="*/ 1877 w 1946"/>
                <a:gd name="T43" fmla="*/ 71 h 794"/>
                <a:gd name="T44" fmla="*/ 1877 w 1946"/>
                <a:gd name="T45" fmla="*/ 794 h 794"/>
                <a:gd name="T46" fmla="*/ 1946 w 1946"/>
                <a:gd name="T47" fmla="*/ 794 h 794"/>
                <a:gd name="T48" fmla="*/ 1946 w 1946"/>
                <a:gd name="T49" fmla="*/ 0 h 794"/>
                <a:gd name="T50" fmla="*/ 0 w 1946"/>
                <a:gd name="T51" fmla="*/ 0 h 794"/>
                <a:gd name="T52" fmla="*/ 0 w 1946"/>
                <a:gd name="T53" fmla="*/ 794 h 794"/>
                <a:gd name="T54" fmla="*/ 85 w 1946"/>
                <a:gd name="T55" fmla="*/ 794 h 794"/>
                <a:gd name="T56" fmla="*/ 85 w 1946"/>
                <a:gd name="T57" fmla="*/ 639 h 7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946"/>
                <a:gd name="T88" fmla="*/ 0 h 794"/>
                <a:gd name="T89" fmla="*/ 1946 w 1946"/>
                <a:gd name="T90" fmla="*/ 794 h 79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946" h="794">
                  <a:moveTo>
                    <a:pt x="85" y="639"/>
                  </a:moveTo>
                  <a:lnTo>
                    <a:pt x="313" y="639"/>
                  </a:lnTo>
                  <a:lnTo>
                    <a:pt x="313" y="794"/>
                  </a:lnTo>
                  <a:lnTo>
                    <a:pt x="398" y="794"/>
                  </a:lnTo>
                  <a:lnTo>
                    <a:pt x="398" y="524"/>
                  </a:lnTo>
                  <a:lnTo>
                    <a:pt x="625" y="524"/>
                  </a:lnTo>
                  <a:lnTo>
                    <a:pt x="625" y="794"/>
                  </a:lnTo>
                  <a:lnTo>
                    <a:pt x="711" y="794"/>
                  </a:lnTo>
                  <a:lnTo>
                    <a:pt x="711" y="397"/>
                  </a:lnTo>
                  <a:lnTo>
                    <a:pt x="938" y="397"/>
                  </a:lnTo>
                  <a:lnTo>
                    <a:pt x="938" y="794"/>
                  </a:lnTo>
                  <a:lnTo>
                    <a:pt x="1024" y="794"/>
                  </a:lnTo>
                  <a:lnTo>
                    <a:pt x="1024" y="314"/>
                  </a:lnTo>
                  <a:lnTo>
                    <a:pt x="1251" y="314"/>
                  </a:lnTo>
                  <a:lnTo>
                    <a:pt x="1251" y="794"/>
                  </a:lnTo>
                  <a:lnTo>
                    <a:pt x="1336" y="794"/>
                  </a:lnTo>
                  <a:lnTo>
                    <a:pt x="1336" y="201"/>
                  </a:lnTo>
                  <a:lnTo>
                    <a:pt x="1564" y="201"/>
                  </a:lnTo>
                  <a:lnTo>
                    <a:pt x="1564" y="794"/>
                  </a:lnTo>
                  <a:lnTo>
                    <a:pt x="1649" y="794"/>
                  </a:lnTo>
                  <a:lnTo>
                    <a:pt x="1649" y="71"/>
                  </a:lnTo>
                  <a:lnTo>
                    <a:pt x="1877" y="71"/>
                  </a:lnTo>
                  <a:lnTo>
                    <a:pt x="1877" y="794"/>
                  </a:lnTo>
                  <a:lnTo>
                    <a:pt x="1946" y="794"/>
                  </a:lnTo>
                  <a:lnTo>
                    <a:pt x="1946" y="0"/>
                  </a:lnTo>
                  <a:lnTo>
                    <a:pt x="0" y="0"/>
                  </a:lnTo>
                  <a:lnTo>
                    <a:pt x="0" y="794"/>
                  </a:lnTo>
                  <a:lnTo>
                    <a:pt x="85" y="794"/>
                  </a:lnTo>
                  <a:lnTo>
                    <a:pt x="85" y="639"/>
                  </a:lnTo>
                  <a:close/>
                </a:path>
              </a:pathLst>
            </a:custGeom>
            <a:solidFill>
              <a:srgbClr val="CCCCCC"/>
            </a:soli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a:lstStyle/>
            <a:p>
              <a:endParaRPr lang="en-US"/>
            </a:p>
          </p:txBody>
        </p:sp>
        <p:sp>
          <p:nvSpPr>
            <p:cNvPr id="58" name="Rectangle 152">
              <a:extLst>
                <a:ext uri="{FF2B5EF4-FFF2-40B4-BE49-F238E27FC236}">
                  <a16:creationId xmlns:a16="http://schemas.microsoft.com/office/drawing/2014/main" id="{4C47CE48-CBC6-B8AA-CD62-2EB1C43FD378}"/>
                </a:ext>
              </a:extLst>
            </p:cNvPr>
            <p:cNvSpPr>
              <a:spLocks noChangeArrowheads="1"/>
            </p:cNvSpPr>
            <p:nvPr/>
          </p:nvSpPr>
          <p:spPr bwMode="auto">
            <a:xfrm>
              <a:off x="1360" y="1851"/>
              <a:ext cx="133" cy="362"/>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59" name="Rectangle 159">
              <a:extLst>
                <a:ext uri="{FF2B5EF4-FFF2-40B4-BE49-F238E27FC236}">
                  <a16:creationId xmlns:a16="http://schemas.microsoft.com/office/drawing/2014/main" id="{EB7226EB-6AA2-CB43-52C2-ECBBA6F04F8E}"/>
                </a:ext>
              </a:extLst>
            </p:cNvPr>
            <p:cNvSpPr>
              <a:spLocks noChangeArrowheads="1"/>
            </p:cNvSpPr>
            <p:nvPr/>
          </p:nvSpPr>
          <p:spPr bwMode="auto">
            <a:xfrm>
              <a:off x="1178" y="1912"/>
              <a:ext cx="134" cy="30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60" name="Rectangle 166">
              <a:extLst>
                <a:ext uri="{FF2B5EF4-FFF2-40B4-BE49-F238E27FC236}">
                  <a16:creationId xmlns:a16="http://schemas.microsoft.com/office/drawing/2014/main" id="{B8AD32BA-8BFB-3E1E-2723-2534239CB856}"/>
                </a:ext>
              </a:extLst>
            </p:cNvPr>
            <p:cNvSpPr>
              <a:spLocks noChangeArrowheads="1"/>
            </p:cNvSpPr>
            <p:nvPr/>
          </p:nvSpPr>
          <p:spPr bwMode="auto">
            <a:xfrm>
              <a:off x="996" y="1973"/>
              <a:ext cx="133" cy="240"/>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61" name="Rectangle 178">
              <a:extLst>
                <a:ext uri="{FF2B5EF4-FFF2-40B4-BE49-F238E27FC236}">
                  <a16:creationId xmlns:a16="http://schemas.microsoft.com/office/drawing/2014/main" id="{4EF65706-66B5-53F4-4C76-E6A08D944ADE}"/>
                </a:ext>
              </a:extLst>
            </p:cNvPr>
            <p:cNvSpPr>
              <a:spLocks noChangeArrowheads="1"/>
            </p:cNvSpPr>
            <p:nvPr/>
          </p:nvSpPr>
          <p:spPr bwMode="auto">
            <a:xfrm>
              <a:off x="815" y="2008"/>
              <a:ext cx="137" cy="196"/>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62" name="Rectangle 186">
              <a:extLst>
                <a:ext uri="{FF2B5EF4-FFF2-40B4-BE49-F238E27FC236}">
                  <a16:creationId xmlns:a16="http://schemas.microsoft.com/office/drawing/2014/main" id="{13721B1B-DE87-D32B-1A64-7B498807AD41}"/>
                </a:ext>
              </a:extLst>
            </p:cNvPr>
            <p:cNvSpPr>
              <a:spLocks noChangeArrowheads="1"/>
            </p:cNvSpPr>
            <p:nvPr/>
          </p:nvSpPr>
          <p:spPr bwMode="auto">
            <a:xfrm>
              <a:off x="632" y="2073"/>
              <a:ext cx="133" cy="13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63" name="Rectangle 187">
              <a:extLst>
                <a:ext uri="{FF2B5EF4-FFF2-40B4-BE49-F238E27FC236}">
                  <a16:creationId xmlns:a16="http://schemas.microsoft.com/office/drawing/2014/main" id="{A5055A55-228B-987C-E59A-96CE72DEDFFD}"/>
                </a:ext>
              </a:extLst>
            </p:cNvPr>
            <p:cNvSpPr>
              <a:spLocks noChangeArrowheads="1"/>
            </p:cNvSpPr>
            <p:nvPr/>
          </p:nvSpPr>
          <p:spPr bwMode="auto">
            <a:xfrm>
              <a:off x="448" y="2134"/>
              <a:ext cx="136" cy="79"/>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64" name="Line 336">
              <a:extLst>
                <a:ext uri="{FF2B5EF4-FFF2-40B4-BE49-F238E27FC236}">
                  <a16:creationId xmlns:a16="http://schemas.microsoft.com/office/drawing/2014/main" id="{47E69CE7-E190-4157-209A-2166CCC28E98}"/>
                </a:ext>
              </a:extLst>
            </p:cNvPr>
            <p:cNvSpPr>
              <a:spLocks noChangeShapeType="1"/>
            </p:cNvSpPr>
            <p:nvPr/>
          </p:nvSpPr>
          <p:spPr bwMode="auto">
            <a:xfrm flipH="1">
              <a:off x="197" y="1816"/>
              <a:ext cx="5345"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5" name="Line 337">
              <a:extLst>
                <a:ext uri="{FF2B5EF4-FFF2-40B4-BE49-F238E27FC236}">
                  <a16:creationId xmlns:a16="http://schemas.microsoft.com/office/drawing/2014/main" id="{149AF2C0-0F03-1946-25AF-FA3C434A7DD1}"/>
                </a:ext>
              </a:extLst>
            </p:cNvPr>
            <p:cNvSpPr>
              <a:spLocks noChangeShapeType="1"/>
            </p:cNvSpPr>
            <p:nvPr/>
          </p:nvSpPr>
          <p:spPr bwMode="auto">
            <a:xfrm>
              <a:off x="197" y="2213"/>
              <a:ext cx="5345"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6" name="Rectangle 572">
              <a:extLst>
                <a:ext uri="{FF2B5EF4-FFF2-40B4-BE49-F238E27FC236}">
                  <a16:creationId xmlns:a16="http://schemas.microsoft.com/office/drawing/2014/main" id="{BC791544-68EA-3A0F-7F4A-6A1BC3C3F92A}"/>
                </a:ext>
              </a:extLst>
            </p:cNvPr>
            <p:cNvSpPr>
              <a:spLocks noChangeArrowheads="1"/>
            </p:cNvSpPr>
            <p:nvPr/>
          </p:nvSpPr>
          <p:spPr bwMode="auto">
            <a:xfrm>
              <a:off x="398" y="1641"/>
              <a:ext cx="222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500" b="1" dirty="0">
                  <a:solidFill>
                    <a:srgbClr val="000000"/>
                  </a:solidFill>
                  <a:latin typeface="Verdana" panose="020B0604030504040204" pitchFamily="34" charset="0"/>
                </a:rPr>
                <a:t>Cumulative (Differential) Backup</a:t>
              </a:r>
              <a:endParaRPr lang="en-US" altLang="en-US" sz="2600" dirty="0"/>
            </a:p>
          </p:txBody>
        </p:sp>
        <p:sp>
          <p:nvSpPr>
            <p:cNvPr id="67" name="Rectangle 651">
              <a:extLst>
                <a:ext uri="{FF2B5EF4-FFF2-40B4-BE49-F238E27FC236}">
                  <a16:creationId xmlns:a16="http://schemas.microsoft.com/office/drawing/2014/main" id="{E2552968-7140-5A8E-2FF2-74EBC08E6DC9}"/>
                </a:ext>
              </a:extLst>
            </p:cNvPr>
            <p:cNvSpPr>
              <a:spLocks noChangeArrowheads="1"/>
            </p:cNvSpPr>
            <p:nvPr/>
          </p:nvSpPr>
          <p:spPr bwMode="auto">
            <a:xfrm>
              <a:off x="294" y="2215"/>
              <a:ext cx="13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68" name="Rectangle 652">
              <a:extLst>
                <a:ext uri="{FF2B5EF4-FFF2-40B4-BE49-F238E27FC236}">
                  <a16:creationId xmlns:a16="http://schemas.microsoft.com/office/drawing/2014/main" id="{7CDE48BC-739A-AB30-25AC-6FE266569E5C}"/>
                </a:ext>
              </a:extLst>
            </p:cNvPr>
            <p:cNvSpPr>
              <a:spLocks noChangeArrowheads="1"/>
            </p:cNvSpPr>
            <p:nvPr/>
          </p:nvSpPr>
          <p:spPr bwMode="auto">
            <a:xfrm>
              <a:off x="1552" y="2215"/>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69" name="Rectangle 653">
              <a:extLst>
                <a:ext uri="{FF2B5EF4-FFF2-40B4-BE49-F238E27FC236}">
                  <a16:creationId xmlns:a16="http://schemas.microsoft.com/office/drawing/2014/main" id="{9C267666-6E12-572A-8A5E-B654C919D802}"/>
                </a:ext>
              </a:extLst>
            </p:cNvPr>
            <p:cNvSpPr>
              <a:spLocks noChangeArrowheads="1"/>
            </p:cNvSpPr>
            <p:nvPr/>
          </p:nvSpPr>
          <p:spPr bwMode="auto">
            <a:xfrm>
              <a:off x="2818" y="2215"/>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70" name="Rectangle 654">
              <a:extLst>
                <a:ext uri="{FF2B5EF4-FFF2-40B4-BE49-F238E27FC236}">
                  <a16:creationId xmlns:a16="http://schemas.microsoft.com/office/drawing/2014/main" id="{6EE7B97F-A176-F24A-3483-F9E354413FDC}"/>
                </a:ext>
              </a:extLst>
            </p:cNvPr>
            <p:cNvSpPr>
              <a:spLocks noChangeArrowheads="1"/>
            </p:cNvSpPr>
            <p:nvPr/>
          </p:nvSpPr>
          <p:spPr bwMode="auto">
            <a:xfrm>
              <a:off x="4091" y="2215"/>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71" name="Rectangle 655">
              <a:extLst>
                <a:ext uri="{FF2B5EF4-FFF2-40B4-BE49-F238E27FC236}">
                  <a16:creationId xmlns:a16="http://schemas.microsoft.com/office/drawing/2014/main" id="{3D9B12CD-8536-6401-976C-DCDB4069852B}"/>
                </a:ext>
              </a:extLst>
            </p:cNvPr>
            <p:cNvSpPr>
              <a:spLocks noChangeArrowheads="1"/>
            </p:cNvSpPr>
            <p:nvPr/>
          </p:nvSpPr>
          <p:spPr bwMode="auto">
            <a:xfrm>
              <a:off x="5344" y="2215"/>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72" name="Rectangle 656">
              <a:extLst>
                <a:ext uri="{FF2B5EF4-FFF2-40B4-BE49-F238E27FC236}">
                  <a16:creationId xmlns:a16="http://schemas.microsoft.com/office/drawing/2014/main" id="{F22A1007-0F92-0F00-FDF6-C954E96D3D6A}"/>
                </a:ext>
              </a:extLst>
            </p:cNvPr>
            <p:cNvSpPr>
              <a:spLocks noChangeArrowheads="1"/>
            </p:cNvSpPr>
            <p:nvPr/>
          </p:nvSpPr>
          <p:spPr bwMode="auto">
            <a:xfrm>
              <a:off x="497" y="2221"/>
              <a:ext cx="91"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M</a:t>
              </a:r>
              <a:endParaRPr lang="en-US" altLang="en-US" sz="2600"/>
            </a:p>
          </p:txBody>
        </p:sp>
        <p:sp>
          <p:nvSpPr>
            <p:cNvPr id="73" name="Rectangle 657">
              <a:extLst>
                <a:ext uri="{FF2B5EF4-FFF2-40B4-BE49-F238E27FC236}">
                  <a16:creationId xmlns:a16="http://schemas.microsoft.com/office/drawing/2014/main" id="{CD763C7F-251C-5C8C-4550-33C346C531B7}"/>
                </a:ext>
              </a:extLst>
            </p:cNvPr>
            <p:cNvSpPr>
              <a:spLocks noChangeArrowheads="1"/>
            </p:cNvSpPr>
            <p:nvPr/>
          </p:nvSpPr>
          <p:spPr bwMode="auto">
            <a:xfrm>
              <a:off x="692" y="2221"/>
              <a:ext cx="6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74" name="Rectangle 658">
              <a:extLst>
                <a:ext uri="{FF2B5EF4-FFF2-40B4-BE49-F238E27FC236}">
                  <a16:creationId xmlns:a16="http://schemas.microsoft.com/office/drawing/2014/main" id="{93F201CE-058A-BF49-236C-9DB280D5B31D}"/>
                </a:ext>
              </a:extLst>
            </p:cNvPr>
            <p:cNvSpPr>
              <a:spLocks noChangeArrowheads="1"/>
            </p:cNvSpPr>
            <p:nvPr/>
          </p:nvSpPr>
          <p:spPr bwMode="auto">
            <a:xfrm>
              <a:off x="1056" y="2221"/>
              <a:ext cx="6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75" name="Rectangle 659">
              <a:extLst>
                <a:ext uri="{FF2B5EF4-FFF2-40B4-BE49-F238E27FC236}">
                  <a16:creationId xmlns:a16="http://schemas.microsoft.com/office/drawing/2014/main" id="{0B41EE9C-19C4-D39E-5BB0-6A551F5F8FD3}"/>
                </a:ext>
              </a:extLst>
            </p:cNvPr>
            <p:cNvSpPr>
              <a:spLocks noChangeArrowheads="1"/>
            </p:cNvSpPr>
            <p:nvPr/>
          </p:nvSpPr>
          <p:spPr bwMode="auto">
            <a:xfrm>
              <a:off x="849" y="2221"/>
              <a:ext cx="10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W</a:t>
              </a:r>
              <a:endParaRPr lang="en-US" altLang="en-US" sz="2600"/>
            </a:p>
          </p:txBody>
        </p:sp>
        <p:sp>
          <p:nvSpPr>
            <p:cNvPr id="76" name="Rectangle 660">
              <a:extLst>
                <a:ext uri="{FF2B5EF4-FFF2-40B4-BE49-F238E27FC236}">
                  <a16:creationId xmlns:a16="http://schemas.microsoft.com/office/drawing/2014/main" id="{D0C2F079-6508-5FBB-C734-7474D5DA633A}"/>
                </a:ext>
              </a:extLst>
            </p:cNvPr>
            <p:cNvSpPr>
              <a:spLocks noChangeArrowheads="1"/>
            </p:cNvSpPr>
            <p:nvPr/>
          </p:nvSpPr>
          <p:spPr bwMode="auto">
            <a:xfrm>
              <a:off x="1230" y="2221"/>
              <a:ext cx="63"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F</a:t>
              </a:r>
              <a:endParaRPr lang="en-US" altLang="en-US" sz="2600"/>
            </a:p>
          </p:txBody>
        </p:sp>
        <p:sp>
          <p:nvSpPr>
            <p:cNvPr id="77" name="Rectangle 661">
              <a:extLst>
                <a:ext uri="{FF2B5EF4-FFF2-40B4-BE49-F238E27FC236}">
                  <a16:creationId xmlns:a16="http://schemas.microsoft.com/office/drawing/2014/main" id="{DB63B1B7-A748-E206-9A4E-2A29A959358A}"/>
                </a:ext>
              </a:extLst>
            </p:cNvPr>
            <p:cNvSpPr>
              <a:spLocks noChangeArrowheads="1"/>
            </p:cNvSpPr>
            <p:nvPr/>
          </p:nvSpPr>
          <p:spPr bwMode="auto">
            <a:xfrm>
              <a:off x="1412" y="2221"/>
              <a:ext cx="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a:t>
              </a:r>
              <a:endParaRPr lang="en-US" altLang="en-US" sz="2600"/>
            </a:p>
          </p:txBody>
        </p:sp>
        <p:sp>
          <p:nvSpPr>
            <p:cNvPr id="78" name="Rectangle 662">
              <a:extLst>
                <a:ext uri="{FF2B5EF4-FFF2-40B4-BE49-F238E27FC236}">
                  <a16:creationId xmlns:a16="http://schemas.microsoft.com/office/drawing/2014/main" id="{7E84254A-EFC0-BEBF-3E48-74E5EB468835}"/>
                </a:ext>
              </a:extLst>
            </p:cNvPr>
            <p:cNvSpPr>
              <a:spLocks noChangeArrowheads="1"/>
            </p:cNvSpPr>
            <p:nvPr/>
          </p:nvSpPr>
          <p:spPr bwMode="auto">
            <a:xfrm>
              <a:off x="1764" y="2221"/>
              <a:ext cx="91"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M</a:t>
              </a:r>
              <a:endParaRPr lang="en-US" altLang="en-US" sz="2600"/>
            </a:p>
          </p:txBody>
        </p:sp>
        <p:sp>
          <p:nvSpPr>
            <p:cNvPr id="79" name="Rectangle 663">
              <a:extLst>
                <a:ext uri="{FF2B5EF4-FFF2-40B4-BE49-F238E27FC236}">
                  <a16:creationId xmlns:a16="http://schemas.microsoft.com/office/drawing/2014/main" id="{5F4687BE-A90A-4D2F-4E31-FF1D0377E8B9}"/>
                </a:ext>
              </a:extLst>
            </p:cNvPr>
            <p:cNvSpPr>
              <a:spLocks noChangeArrowheads="1"/>
            </p:cNvSpPr>
            <p:nvPr/>
          </p:nvSpPr>
          <p:spPr bwMode="auto">
            <a:xfrm>
              <a:off x="1958" y="2221"/>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80" name="Rectangle 664">
              <a:extLst>
                <a:ext uri="{FF2B5EF4-FFF2-40B4-BE49-F238E27FC236}">
                  <a16:creationId xmlns:a16="http://schemas.microsoft.com/office/drawing/2014/main" id="{37C81D27-2BD1-5FE0-DF62-271515671CAF}"/>
                </a:ext>
              </a:extLst>
            </p:cNvPr>
            <p:cNvSpPr>
              <a:spLocks noChangeArrowheads="1"/>
            </p:cNvSpPr>
            <p:nvPr/>
          </p:nvSpPr>
          <p:spPr bwMode="auto">
            <a:xfrm>
              <a:off x="2321" y="2221"/>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81" name="Rectangle 665">
              <a:extLst>
                <a:ext uri="{FF2B5EF4-FFF2-40B4-BE49-F238E27FC236}">
                  <a16:creationId xmlns:a16="http://schemas.microsoft.com/office/drawing/2014/main" id="{E1BA7BF2-2318-8CA6-52B4-9C3A88011E7E}"/>
                </a:ext>
              </a:extLst>
            </p:cNvPr>
            <p:cNvSpPr>
              <a:spLocks noChangeArrowheads="1"/>
            </p:cNvSpPr>
            <p:nvPr/>
          </p:nvSpPr>
          <p:spPr bwMode="auto">
            <a:xfrm>
              <a:off x="2123" y="2221"/>
              <a:ext cx="10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W</a:t>
              </a:r>
              <a:endParaRPr lang="en-US" altLang="en-US" sz="2600"/>
            </a:p>
          </p:txBody>
        </p:sp>
        <p:sp>
          <p:nvSpPr>
            <p:cNvPr id="82" name="Rectangle 666">
              <a:extLst>
                <a:ext uri="{FF2B5EF4-FFF2-40B4-BE49-F238E27FC236}">
                  <a16:creationId xmlns:a16="http://schemas.microsoft.com/office/drawing/2014/main" id="{B8AE6804-5523-D337-8341-F4197B456F0F}"/>
                </a:ext>
              </a:extLst>
            </p:cNvPr>
            <p:cNvSpPr>
              <a:spLocks noChangeArrowheads="1"/>
            </p:cNvSpPr>
            <p:nvPr/>
          </p:nvSpPr>
          <p:spPr bwMode="auto">
            <a:xfrm>
              <a:off x="2497" y="2221"/>
              <a:ext cx="6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F</a:t>
              </a:r>
              <a:endParaRPr lang="en-US" altLang="en-US" sz="2600"/>
            </a:p>
          </p:txBody>
        </p:sp>
        <p:sp>
          <p:nvSpPr>
            <p:cNvPr id="83" name="Rectangle 667">
              <a:extLst>
                <a:ext uri="{FF2B5EF4-FFF2-40B4-BE49-F238E27FC236}">
                  <a16:creationId xmlns:a16="http://schemas.microsoft.com/office/drawing/2014/main" id="{6D54B0F2-0930-4777-01A3-A522EBD08008}"/>
                </a:ext>
              </a:extLst>
            </p:cNvPr>
            <p:cNvSpPr>
              <a:spLocks noChangeArrowheads="1"/>
            </p:cNvSpPr>
            <p:nvPr/>
          </p:nvSpPr>
          <p:spPr bwMode="auto">
            <a:xfrm>
              <a:off x="2678" y="2221"/>
              <a:ext cx="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a:t>
              </a:r>
              <a:endParaRPr lang="en-US" altLang="en-US" sz="2600"/>
            </a:p>
          </p:txBody>
        </p:sp>
        <p:sp>
          <p:nvSpPr>
            <p:cNvPr id="84" name="Rectangle 668">
              <a:extLst>
                <a:ext uri="{FF2B5EF4-FFF2-40B4-BE49-F238E27FC236}">
                  <a16:creationId xmlns:a16="http://schemas.microsoft.com/office/drawing/2014/main" id="{A47D7534-42D8-8E90-8509-112EA2372793}"/>
                </a:ext>
              </a:extLst>
            </p:cNvPr>
            <p:cNvSpPr>
              <a:spLocks noChangeArrowheads="1"/>
            </p:cNvSpPr>
            <p:nvPr/>
          </p:nvSpPr>
          <p:spPr bwMode="auto">
            <a:xfrm>
              <a:off x="3030" y="2221"/>
              <a:ext cx="91"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M</a:t>
              </a:r>
              <a:endParaRPr lang="en-US" altLang="en-US" sz="2600"/>
            </a:p>
          </p:txBody>
        </p:sp>
        <p:sp>
          <p:nvSpPr>
            <p:cNvPr id="85" name="Rectangle 669">
              <a:extLst>
                <a:ext uri="{FF2B5EF4-FFF2-40B4-BE49-F238E27FC236}">
                  <a16:creationId xmlns:a16="http://schemas.microsoft.com/office/drawing/2014/main" id="{FFD6DD20-4133-AB03-6176-E5C65C9DAF07}"/>
                </a:ext>
              </a:extLst>
            </p:cNvPr>
            <p:cNvSpPr>
              <a:spLocks noChangeArrowheads="1"/>
            </p:cNvSpPr>
            <p:nvPr/>
          </p:nvSpPr>
          <p:spPr bwMode="auto">
            <a:xfrm>
              <a:off x="3223" y="2221"/>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86" name="Rectangle 670">
              <a:extLst>
                <a:ext uri="{FF2B5EF4-FFF2-40B4-BE49-F238E27FC236}">
                  <a16:creationId xmlns:a16="http://schemas.microsoft.com/office/drawing/2014/main" id="{1727B5F4-9CCD-69ED-C9AA-585C17C9753E}"/>
                </a:ext>
              </a:extLst>
            </p:cNvPr>
            <p:cNvSpPr>
              <a:spLocks noChangeArrowheads="1"/>
            </p:cNvSpPr>
            <p:nvPr/>
          </p:nvSpPr>
          <p:spPr bwMode="auto">
            <a:xfrm>
              <a:off x="3587" y="2221"/>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87" name="Rectangle 671">
              <a:extLst>
                <a:ext uri="{FF2B5EF4-FFF2-40B4-BE49-F238E27FC236}">
                  <a16:creationId xmlns:a16="http://schemas.microsoft.com/office/drawing/2014/main" id="{337E64A3-2E8D-BA7C-C46F-E2FDBCF7ECD1}"/>
                </a:ext>
              </a:extLst>
            </p:cNvPr>
            <p:cNvSpPr>
              <a:spLocks noChangeArrowheads="1"/>
            </p:cNvSpPr>
            <p:nvPr/>
          </p:nvSpPr>
          <p:spPr bwMode="auto">
            <a:xfrm>
              <a:off x="3391" y="2221"/>
              <a:ext cx="107"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W</a:t>
              </a:r>
              <a:endParaRPr lang="en-US" altLang="en-US" sz="2600"/>
            </a:p>
          </p:txBody>
        </p:sp>
        <p:sp>
          <p:nvSpPr>
            <p:cNvPr id="88" name="Rectangle 672">
              <a:extLst>
                <a:ext uri="{FF2B5EF4-FFF2-40B4-BE49-F238E27FC236}">
                  <a16:creationId xmlns:a16="http://schemas.microsoft.com/office/drawing/2014/main" id="{4412E612-7034-7E81-208A-22C2BB1C21F7}"/>
                </a:ext>
              </a:extLst>
            </p:cNvPr>
            <p:cNvSpPr>
              <a:spLocks noChangeArrowheads="1"/>
            </p:cNvSpPr>
            <p:nvPr/>
          </p:nvSpPr>
          <p:spPr bwMode="auto">
            <a:xfrm>
              <a:off x="3763" y="2221"/>
              <a:ext cx="6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F</a:t>
              </a:r>
              <a:endParaRPr lang="en-US" altLang="en-US" sz="2600"/>
            </a:p>
          </p:txBody>
        </p:sp>
        <p:sp>
          <p:nvSpPr>
            <p:cNvPr id="89" name="Rectangle 673">
              <a:extLst>
                <a:ext uri="{FF2B5EF4-FFF2-40B4-BE49-F238E27FC236}">
                  <a16:creationId xmlns:a16="http://schemas.microsoft.com/office/drawing/2014/main" id="{C560A8DA-F1DA-A1BE-C7AE-21152DD8F81E}"/>
                </a:ext>
              </a:extLst>
            </p:cNvPr>
            <p:cNvSpPr>
              <a:spLocks noChangeArrowheads="1"/>
            </p:cNvSpPr>
            <p:nvPr/>
          </p:nvSpPr>
          <p:spPr bwMode="auto">
            <a:xfrm>
              <a:off x="3945" y="2221"/>
              <a:ext cx="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a:t>
              </a:r>
              <a:endParaRPr lang="en-US" altLang="en-US" sz="2600"/>
            </a:p>
          </p:txBody>
        </p:sp>
        <p:sp>
          <p:nvSpPr>
            <p:cNvPr id="90" name="Rectangle 674">
              <a:extLst>
                <a:ext uri="{FF2B5EF4-FFF2-40B4-BE49-F238E27FC236}">
                  <a16:creationId xmlns:a16="http://schemas.microsoft.com/office/drawing/2014/main" id="{EEF24BC4-1DC8-E073-BC85-04A6892AB643}"/>
                </a:ext>
              </a:extLst>
            </p:cNvPr>
            <p:cNvSpPr>
              <a:spLocks noChangeArrowheads="1"/>
            </p:cNvSpPr>
            <p:nvPr/>
          </p:nvSpPr>
          <p:spPr bwMode="auto">
            <a:xfrm>
              <a:off x="4289" y="2221"/>
              <a:ext cx="9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dirty="0">
                  <a:solidFill>
                    <a:srgbClr val="000000"/>
                  </a:solidFill>
                  <a:latin typeface="Verdana" panose="020B0604030504040204" pitchFamily="34" charset="0"/>
                </a:rPr>
                <a:t>M</a:t>
              </a:r>
              <a:endParaRPr lang="en-US" altLang="en-US" sz="2600" dirty="0"/>
            </a:p>
          </p:txBody>
        </p:sp>
        <p:sp>
          <p:nvSpPr>
            <p:cNvPr id="91" name="Rectangle 675">
              <a:extLst>
                <a:ext uri="{FF2B5EF4-FFF2-40B4-BE49-F238E27FC236}">
                  <a16:creationId xmlns:a16="http://schemas.microsoft.com/office/drawing/2014/main" id="{6933E229-6AFB-B2B5-6807-B4796993F5A9}"/>
                </a:ext>
              </a:extLst>
            </p:cNvPr>
            <p:cNvSpPr>
              <a:spLocks noChangeArrowheads="1"/>
            </p:cNvSpPr>
            <p:nvPr/>
          </p:nvSpPr>
          <p:spPr bwMode="auto">
            <a:xfrm>
              <a:off x="4483" y="2221"/>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92" name="Rectangle 676">
              <a:extLst>
                <a:ext uri="{FF2B5EF4-FFF2-40B4-BE49-F238E27FC236}">
                  <a16:creationId xmlns:a16="http://schemas.microsoft.com/office/drawing/2014/main" id="{07A9E829-57C4-A2AA-06EE-BCDF53689B13}"/>
                </a:ext>
              </a:extLst>
            </p:cNvPr>
            <p:cNvSpPr>
              <a:spLocks noChangeArrowheads="1"/>
            </p:cNvSpPr>
            <p:nvPr/>
          </p:nvSpPr>
          <p:spPr bwMode="auto">
            <a:xfrm>
              <a:off x="4847" y="2221"/>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93" name="Rectangle 677">
              <a:extLst>
                <a:ext uri="{FF2B5EF4-FFF2-40B4-BE49-F238E27FC236}">
                  <a16:creationId xmlns:a16="http://schemas.microsoft.com/office/drawing/2014/main" id="{FC25ED28-42D5-281E-BF6B-8FAC3DC16107}"/>
                </a:ext>
              </a:extLst>
            </p:cNvPr>
            <p:cNvSpPr>
              <a:spLocks noChangeArrowheads="1"/>
            </p:cNvSpPr>
            <p:nvPr/>
          </p:nvSpPr>
          <p:spPr bwMode="auto">
            <a:xfrm>
              <a:off x="4655" y="2221"/>
              <a:ext cx="10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W</a:t>
              </a:r>
              <a:endParaRPr lang="en-US" altLang="en-US" sz="2600"/>
            </a:p>
          </p:txBody>
        </p:sp>
        <p:sp>
          <p:nvSpPr>
            <p:cNvPr id="94" name="Rectangle 678">
              <a:extLst>
                <a:ext uri="{FF2B5EF4-FFF2-40B4-BE49-F238E27FC236}">
                  <a16:creationId xmlns:a16="http://schemas.microsoft.com/office/drawing/2014/main" id="{8EB18A02-D591-2894-66D7-FC9658EFBF4D}"/>
                </a:ext>
              </a:extLst>
            </p:cNvPr>
            <p:cNvSpPr>
              <a:spLocks noChangeArrowheads="1"/>
            </p:cNvSpPr>
            <p:nvPr/>
          </p:nvSpPr>
          <p:spPr bwMode="auto">
            <a:xfrm>
              <a:off x="5021" y="2221"/>
              <a:ext cx="6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F</a:t>
              </a:r>
              <a:endParaRPr lang="en-US" altLang="en-US" sz="2600"/>
            </a:p>
          </p:txBody>
        </p:sp>
        <p:sp>
          <p:nvSpPr>
            <p:cNvPr id="95" name="Rectangle 679">
              <a:extLst>
                <a:ext uri="{FF2B5EF4-FFF2-40B4-BE49-F238E27FC236}">
                  <a16:creationId xmlns:a16="http://schemas.microsoft.com/office/drawing/2014/main" id="{1D00F1F8-E9F0-963E-BE1C-FCC2C6B0B62E}"/>
                </a:ext>
              </a:extLst>
            </p:cNvPr>
            <p:cNvSpPr>
              <a:spLocks noChangeArrowheads="1"/>
            </p:cNvSpPr>
            <p:nvPr/>
          </p:nvSpPr>
          <p:spPr bwMode="auto">
            <a:xfrm>
              <a:off x="5204" y="2221"/>
              <a:ext cx="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a:t>
              </a:r>
              <a:endParaRPr lang="en-US" altLang="en-US" sz="2600"/>
            </a:p>
          </p:txBody>
        </p:sp>
      </p:grpSp>
      <p:grpSp>
        <p:nvGrpSpPr>
          <p:cNvPr id="96" name="Group 731">
            <a:extLst>
              <a:ext uri="{FF2B5EF4-FFF2-40B4-BE49-F238E27FC236}">
                <a16:creationId xmlns:a16="http://schemas.microsoft.com/office/drawing/2014/main" id="{DE2C57D0-8016-B4B3-2E0A-D61366AA8945}"/>
              </a:ext>
            </a:extLst>
          </p:cNvPr>
          <p:cNvGrpSpPr>
            <a:grpSpLocks/>
          </p:cNvGrpSpPr>
          <p:nvPr/>
        </p:nvGrpSpPr>
        <p:grpSpPr bwMode="auto">
          <a:xfrm>
            <a:off x="885530" y="3134511"/>
            <a:ext cx="8485187" cy="1104900"/>
            <a:chOff x="197" y="2513"/>
            <a:chExt cx="5345" cy="696"/>
          </a:xfrm>
        </p:grpSpPr>
        <p:sp>
          <p:nvSpPr>
            <p:cNvPr id="97" name="Freeform 338">
              <a:extLst>
                <a:ext uri="{FF2B5EF4-FFF2-40B4-BE49-F238E27FC236}">
                  <a16:creationId xmlns:a16="http://schemas.microsoft.com/office/drawing/2014/main" id="{FC4B129D-388A-AD7D-7DA8-472945B7476D}"/>
                </a:ext>
              </a:extLst>
            </p:cNvPr>
            <p:cNvSpPr>
              <a:spLocks/>
            </p:cNvSpPr>
            <p:nvPr/>
          </p:nvSpPr>
          <p:spPr bwMode="auto">
            <a:xfrm>
              <a:off x="401" y="2687"/>
              <a:ext cx="4915" cy="397"/>
            </a:xfrm>
            <a:custGeom>
              <a:avLst/>
              <a:gdLst>
                <a:gd name="T0" fmla="*/ 4120 w 8453"/>
                <a:gd name="T1" fmla="*/ 216 h 794"/>
                <a:gd name="T2" fmla="*/ 4348 w 8453"/>
                <a:gd name="T3" fmla="*/ 216 h 794"/>
                <a:gd name="T4" fmla="*/ 4348 w 8453"/>
                <a:gd name="T5" fmla="*/ 794 h 794"/>
                <a:gd name="T6" fmla="*/ 6294 w 8453"/>
                <a:gd name="T7" fmla="*/ 794 h 794"/>
                <a:gd name="T8" fmla="*/ 6294 w 8453"/>
                <a:gd name="T9" fmla="*/ 101 h 794"/>
                <a:gd name="T10" fmla="*/ 6522 w 8453"/>
                <a:gd name="T11" fmla="*/ 101 h 794"/>
                <a:gd name="T12" fmla="*/ 6522 w 8453"/>
                <a:gd name="T13" fmla="*/ 794 h 794"/>
                <a:gd name="T14" fmla="*/ 8453 w 8453"/>
                <a:gd name="T15" fmla="*/ 794 h 794"/>
                <a:gd name="T16" fmla="*/ 8453 w 8453"/>
                <a:gd name="T17" fmla="*/ 0 h 794"/>
                <a:gd name="T18" fmla="*/ 0 w 8453"/>
                <a:gd name="T19" fmla="*/ 0 h 794"/>
                <a:gd name="T20" fmla="*/ 0 w 8453"/>
                <a:gd name="T21" fmla="*/ 794 h 794"/>
                <a:gd name="T22" fmla="*/ 85 w 8453"/>
                <a:gd name="T23" fmla="*/ 794 h 794"/>
                <a:gd name="T24" fmla="*/ 85 w 8453"/>
                <a:gd name="T25" fmla="*/ 573 h 794"/>
                <a:gd name="T26" fmla="*/ 313 w 8453"/>
                <a:gd name="T27" fmla="*/ 573 h 794"/>
                <a:gd name="T28" fmla="*/ 313 w 8453"/>
                <a:gd name="T29" fmla="*/ 794 h 794"/>
                <a:gd name="T30" fmla="*/ 398 w 8453"/>
                <a:gd name="T31" fmla="*/ 794 h 794"/>
                <a:gd name="T32" fmla="*/ 398 w 8453"/>
                <a:gd name="T33" fmla="*/ 573 h 794"/>
                <a:gd name="T34" fmla="*/ 625 w 8453"/>
                <a:gd name="T35" fmla="*/ 573 h 794"/>
                <a:gd name="T36" fmla="*/ 625 w 8453"/>
                <a:gd name="T37" fmla="*/ 794 h 794"/>
                <a:gd name="T38" fmla="*/ 711 w 8453"/>
                <a:gd name="T39" fmla="*/ 794 h 794"/>
                <a:gd name="T40" fmla="*/ 711 w 8453"/>
                <a:gd name="T41" fmla="*/ 573 h 794"/>
                <a:gd name="T42" fmla="*/ 938 w 8453"/>
                <a:gd name="T43" fmla="*/ 573 h 794"/>
                <a:gd name="T44" fmla="*/ 938 w 8453"/>
                <a:gd name="T45" fmla="*/ 794 h 794"/>
                <a:gd name="T46" fmla="*/ 1024 w 8453"/>
                <a:gd name="T47" fmla="*/ 794 h 794"/>
                <a:gd name="T48" fmla="*/ 1024 w 8453"/>
                <a:gd name="T49" fmla="*/ 573 h 794"/>
                <a:gd name="T50" fmla="*/ 1251 w 8453"/>
                <a:gd name="T51" fmla="*/ 573 h 794"/>
                <a:gd name="T52" fmla="*/ 1251 w 8453"/>
                <a:gd name="T53" fmla="*/ 794 h 794"/>
                <a:gd name="T54" fmla="*/ 1946 w 8453"/>
                <a:gd name="T55" fmla="*/ 794 h 794"/>
                <a:gd name="T56" fmla="*/ 1946 w 8453"/>
                <a:gd name="T57" fmla="*/ 361 h 794"/>
                <a:gd name="T58" fmla="*/ 2174 w 8453"/>
                <a:gd name="T59" fmla="*/ 361 h 794"/>
                <a:gd name="T60" fmla="*/ 2174 w 8453"/>
                <a:gd name="T61" fmla="*/ 794 h 794"/>
                <a:gd name="T62" fmla="*/ 4120 w 8453"/>
                <a:gd name="T63" fmla="*/ 794 h 794"/>
                <a:gd name="T64" fmla="*/ 4120 w 8453"/>
                <a:gd name="T65" fmla="*/ 216 h 79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453"/>
                <a:gd name="T100" fmla="*/ 0 h 794"/>
                <a:gd name="T101" fmla="*/ 8453 w 8453"/>
                <a:gd name="T102" fmla="*/ 794 h 79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453" h="794">
                  <a:moveTo>
                    <a:pt x="4120" y="216"/>
                  </a:moveTo>
                  <a:lnTo>
                    <a:pt x="4348" y="216"/>
                  </a:lnTo>
                  <a:lnTo>
                    <a:pt x="4348" y="794"/>
                  </a:lnTo>
                  <a:lnTo>
                    <a:pt x="6294" y="794"/>
                  </a:lnTo>
                  <a:lnTo>
                    <a:pt x="6294" y="101"/>
                  </a:lnTo>
                  <a:lnTo>
                    <a:pt x="6522" y="101"/>
                  </a:lnTo>
                  <a:lnTo>
                    <a:pt x="6522" y="794"/>
                  </a:lnTo>
                  <a:lnTo>
                    <a:pt x="8453" y="794"/>
                  </a:lnTo>
                  <a:lnTo>
                    <a:pt x="8453" y="0"/>
                  </a:lnTo>
                  <a:lnTo>
                    <a:pt x="0" y="0"/>
                  </a:lnTo>
                  <a:lnTo>
                    <a:pt x="0" y="794"/>
                  </a:lnTo>
                  <a:lnTo>
                    <a:pt x="85" y="794"/>
                  </a:lnTo>
                  <a:lnTo>
                    <a:pt x="85" y="573"/>
                  </a:lnTo>
                  <a:lnTo>
                    <a:pt x="313" y="573"/>
                  </a:lnTo>
                  <a:lnTo>
                    <a:pt x="313" y="794"/>
                  </a:lnTo>
                  <a:lnTo>
                    <a:pt x="398" y="794"/>
                  </a:lnTo>
                  <a:lnTo>
                    <a:pt x="398" y="573"/>
                  </a:lnTo>
                  <a:lnTo>
                    <a:pt x="625" y="573"/>
                  </a:lnTo>
                  <a:lnTo>
                    <a:pt x="625" y="794"/>
                  </a:lnTo>
                  <a:lnTo>
                    <a:pt x="711" y="794"/>
                  </a:lnTo>
                  <a:lnTo>
                    <a:pt x="711" y="573"/>
                  </a:lnTo>
                  <a:lnTo>
                    <a:pt x="938" y="573"/>
                  </a:lnTo>
                  <a:lnTo>
                    <a:pt x="938" y="794"/>
                  </a:lnTo>
                  <a:lnTo>
                    <a:pt x="1024" y="794"/>
                  </a:lnTo>
                  <a:lnTo>
                    <a:pt x="1024" y="573"/>
                  </a:lnTo>
                  <a:lnTo>
                    <a:pt x="1251" y="573"/>
                  </a:lnTo>
                  <a:lnTo>
                    <a:pt x="1251" y="794"/>
                  </a:lnTo>
                  <a:lnTo>
                    <a:pt x="1946" y="794"/>
                  </a:lnTo>
                  <a:lnTo>
                    <a:pt x="1946" y="361"/>
                  </a:lnTo>
                  <a:lnTo>
                    <a:pt x="2174" y="361"/>
                  </a:lnTo>
                  <a:lnTo>
                    <a:pt x="2174" y="794"/>
                  </a:lnTo>
                  <a:lnTo>
                    <a:pt x="4120" y="794"/>
                  </a:lnTo>
                  <a:lnTo>
                    <a:pt x="4120" y="216"/>
                  </a:lnTo>
                  <a:close/>
                </a:path>
              </a:pathLst>
            </a:custGeom>
            <a:solidFill>
              <a:srgbClr val="CCCCCC"/>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US"/>
            </a:p>
          </p:txBody>
        </p:sp>
        <p:sp>
          <p:nvSpPr>
            <p:cNvPr id="98" name="Rectangle 703">
              <a:extLst>
                <a:ext uri="{FF2B5EF4-FFF2-40B4-BE49-F238E27FC236}">
                  <a16:creationId xmlns:a16="http://schemas.microsoft.com/office/drawing/2014/main" id="{ADDB5005-98B6-7D4B-934E-245F3133926B}"/>
                </a:ext>
              </a:extLst>
            </p:cNvPr>
            <p:cNvSpPr>
              <a:spLocks noChangeArrowheads="1"/>
            </p:cNvSpPr>
            <p:nvPr/>
          </p:nvSpPr>
          <p:spPr bwMode="auto">
            <a:xfrm>
              <a:off x="4061" y="2688"/>
              <a:ext cx="132"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99" name="Rectangle 704">
              <a:extLst>
                <a:ext uri="{FF2B5EF4-FFF2-40B4-BE49-F238E27FC236}">
                  <a16:creationId xmlns:a16="http://schemas.microsoft.com/office/drawing/2014/main" id="{B23BF06E-900E-0B98-2A9C-26E0F0C0D9B0}"/>
                </a:ext>
              </a:extLst>
            </p:cNvPr>
            <p:cNvSpPr>
              <a:spLocks noChangeArrowheads="1"/>
            </p:cNvSpPr>
            <p:nvPr/>
          </p:nvSpPr>
          <p:spPr bwMode="auto">
            <a:xfrm>
              <a:off x="5309" y="2690"/>
              <a:ext cx="141"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0" name="Rectangle 705">
              <a:extLst>
                <a:ext uri="{FF2B5EF4-FFF2-40B4-BE49-F238E27FC236}">
                  <a16:creationId xmlns:a16="http://schemas.microsoft.com/office/drawing/2014/main" id="{DE7CA1ED-E624-E73F-5B1E-B07DC1DE00D6}"/>
                </a:ext>
              </a:extLst>
            </p:cNvPr>
            <p:cNvSpPr>
              <a:spLocks noChangeArrowheads="1"/>
            </p:cNvSpPr>
            <p:nvPr/>
          </p:nvSpPr>
          <p:spPr bwMode="auto">
            <a:xfrm>
              <a:off x="267" y="2687"/>
              <a:ext cx="135"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1" name="Rectangle 706">
              <a:extLst>
                <a:ext uri="{FF2B5EF4-FFF2-40B4-BE49-F238E27FC236}">
                  <a16:creationId xmlns:a16="http://schemas.microsoft.com/office/drawing/2014/main" id="{BAB605B6-6741-909A-0916-4E03907C1033}"/>
                </a:ext>
              </a:extLst>
            </p:cNvPr>
            <p:cNvSpPr>
              <a:spLocks noChangeArrowheads="1"/>
            </p:cNvSpPr>
            <p:nvPr/>
          </p:nvSpPr>
          <p:spPr bwMode="auto">
            <a:xfrm>
              <a:off x="1531" y="2687"/>
              <a:ext cx="139"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2" name="Rectangle 707">
              <a:extLst>
                <a:ext uri="{FF2B5EF4-FFF2-40B4-BE49-F238E27FC236}">
                  <a16:creationId xmlns:a16="http://schemas.microsoft.com/office/drawing/2014/main" id="{0F15C9B2-1D22-94BC-3A9A-3A35DA990A86}"/>
                </a:ext>
              </a:extLst>
            </p:cNvPr>
            <p:cNvSpPr>
              <a:spLocks noChangeArrowheads="1"/>
            </p:cNvSpPr>
            <p:nvPr/>
          </p:nvSpPr>
          <p:spPr bwMode="auto">
            <a:xfrm>
              <a:off x="2796" y="2689"/>
              <a:ext cx="133" cy="391"/>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3" name="Rectangle 339">
              <a:extLst>
                <a:ext uri="{FF2B5EF4-FFF2-40B4-BE49-F238E27FC236}">
                  <a16:creationId xmlns:a16="http://schemas.microsoft.com/office/drawing/2014/main" id="{46675B38-90AF-12CE-6555-667268FABFF3}"/>
                </a:ext>
              </a:extLst>
            </p:cNvPr>
            <p:cNvSpPr>
              <a:spLocks noChangeArrowheads="1"/>
            </p:cNvSpPr>
            <p:nvPr/>
          </p:nvSpPr>
          <p:spPr bwMode="auto">
            <a:xfrm>
              <a:off x="632" y="2978"/>
              <a:ext cx="133" cy="111"/>
            </a:xfrm>
            <a:prstGeom prst="rect">
              <a:avLst/>
            </a:prstGeom>
            <a:solidFill>
              <a:srgbClr val="F7F7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 name="Rectangle 340">
              <a:extLst>
                <a:ext uri="{FF2B5EF4-FFF2-40B4-BE49-F238E27FC236}">
                  <a16:creationId xmlns:a16="http://schemas.microsoft.com/office/drawing/2014/main" id="{2FF3627E-556C-D379-633C-DFB5C67BF388}"/>
                </a:ext>
              </a:extLst>
            </p:cNvPr>
            <p:cNvSpPr>
              <a:spLocks noChangeArrowheads="1"/>
            </p:cNvSpPr>
            <p:nvPr/>
          </p:nvSpPr>
          <p:spPr bwMode="auto">
            <a:xfrm>
              <a:off x="996" y="2978"/>
              <a:ext cx="133" cy="111"/>
            </a:xfrm>
            <a:prstGeom prst="rect">
              <a:avLst/>
            </a:prstGeom>
            <a:solidFill>
              <a:srgbClr val="F7F7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 name="Rectangle 341">
              <a:extLst>
                <a:ext uri="{FF2B5EF4-FFF2-40B4-BE49-F238E27FC236}">
                  <a16:creationId xmlns:a16="http://schemas.microsoft.com/office/drawing/2014/main" id="{8CAF1D04-0BF1-D70F-1B56-4D6D3E42ABA3}"/>
                </a:ext>
              </a:extLst>
            </p:cNvPr>
            <p:cNvSpPr>
              <a:spLocks noChangeArrowheads="1"/>
            </p:cNvSpPr>
            <p:nvPr/>
          </p:nvSpPr>
          <p:spPr bwMode="auto">
            <a:xfrm>
              <a:off x="815" y="2978"/>
              <a:ext cx="132" cy="111"/>
            </a:xfrm>
            <a:prstGeom prst="rect">
              <a:avLst/>
            </a:prstGeom>
            <a:solidFill>
              <a:srgbClr val="F7F7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6" name="Rectangle 342">
              <a:extLst>
                <a:ext uri="{FF2B5EF4-FFF2-40B4-BE49-F238E27FC236}">
                  <a16:creationId xmlns:a16="http://schemas.microsoft.com/office/drawing/2014/main" id="{3DEC3388-0301-E1D2-7BD1-EE06241FDD00}"/>
                </a:ext>
              </a:extLst>
            </p:cNvPr>
            <p:cNvSpPr>
              <a:spLocks noChangeArrowheads="1"/>
            </p:cNvSpPr>
            <p:nvPr/>
          </p:nvSpPr>
          <p:spPr bwMode="auto">
            <a:xfrm>
              <a:off x="5449" y="2692"/>
              <a:ext cx="93" cy="397"/>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7" name="Rectangle 343">
              <a:extLst>
                <a:ext uri="{FF2B5EF4-FFF2-40B4-BE49-F238E27FC236}">
                  <a16:creationId xmlns:a16="http://schemas.microsoft.com/office/drawing/2014/main" id="{5D6C74AA-2598-A4F5-B0A0-C360D6538A67}"/>
                </a:ext>
              </a:extLst>
            </p:cNvPr>
            <p:cNvSpPr>
              <a:spLocks noChangeArrowheads="1"/>
            </p:cNvSpPr>
            <p:nvPr/>
          </p:nvSpPr>
          <p:spPr bwMode="auto">
            <a:xfrm>
              <a:off x="197" y="2692"/>
              <a:ext cx="72" cy="397"/>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8" name="Rectangle 356">
              <a:extLst>
                <a:ext uri="{FF2B5EF4-FFF2-40B4-BE49-F238E27FC236}">
                  <a16:creationId xmlns:a16="http://schemas.microsoft.com/office/drawing/2014/main" id="{88FCCFA5-E975-9EF3-7882-3E66657D340D}"/>
                </a:ext>
              </a:extLst>
            </p:cNvPr>
            <p:cNvSpPr>
              <a:spLocks noChangeArrowheads="1"/>
            </p:cNvSpPr>
            <p:nvPr/>
          </p:nvSpPr>
          <p:spPr bwMode="auto">
            <a:xfrm>
              <a:off x="4613" y="2848"/>
              <a:ext cx="114" cy="238"/>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9" name="Rectangle 369">
              <a:extLst>
                <a:ext uri="{FF2B5EF4-FFF2-40B4-BE49-F238E27FC236}">
                  <a16:creationId xmlns:a16="http://schemas.microsoft.com/office/drawing/2014/main" id="{5DDCC24C-99C2-D9EC-4E83-A54DFEA0F7CB}"/>
                </a:ext>
              </a:extLst>
            </p:cNvPr>
            <p:cNvSpPr>
              <a:spLocks noChangeArrowheads="1"/>
            </p:cNvSpPr>
            <p:nvPr/>
          </p:nvSpPr>
          <p:spPr bwMode="auto">
            <a:xfrm>
              <a:off x="4424" y="2954"/>
              <a:ext cx="121" cy="132"/>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0" name="Rectangle 370">
              <a:extLst>
                <a:ext uri="{FF2B5EF4-FFF2-40B4-BE49-F238E27FC236}">
                  <a16:creationId xmlns:a16="http://schemas.microsoft.com/office/drawing/2014/main" id="{587C1759-11A5-FF14-0609-C8D71B842067}"/>
                </a:ext>
              </a:extLst>
            </p:cNvPr>
            <p:cNvSpPr>
              <a:spLocks noChangeArrowheads="1"/>
            </p:cNvSpPr>
            <p:nvPr/>
          </p:nvSpPr>
          <p:spPr bwMode="auto">
            <a:xfrm>
              <a:off x="4970" y="3009"/>
              <a:ext cx="114" cy="7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1" name="Rectangle 382">
              <a:extLst>
                <a:ext uri="{FF2B5EF4-FFF2-40B4-BE49-F238E27FC236}">
                  <a16:creationId xmlns:a16="http://schemas.microsoft.com/office/drawing/2014/main" id="{E49F1BEF-BEF4-61E8-A661-568AEC2C0214}"/>
                </a:ext>
              </a:extLst>
            </p:cNvPr>
            <p:cNvSpPr>
              <a:spLocks noChangeArrowheads="1"/>
            </p:cNvSpPr>
            <p:nvPr/>
          </p:nvSpPr>
          <p:spPr bwMode="auto">
            <a:xfrm>
              <a:off x="4242" y="2889"/>
              <a:ext cx="121" cy="19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2" name="Rectangle 389">
              <a:extLst>
                <a:ext uri="{FF2B5EF4-FFF2-40B4-BE49-F238E27FC236}">
                  <a16:creationId xmlns:a16="http://schemas.microsoft.com/office/drawing/2014/main" id="{0345A71B-306A-71D5-046C-1304A4B7A3AE}"/>
                </a:ext>
              </a:extLst>
            </p:cNvPr>
            <p:cNvSpPr>
              <a:spLocks noChangeArrowheads="1"/>
            </p:cNvSpPr>
            <p:nvPr/>
          </p:nvSpPr>
          <p:spPr bwMode="auto">
            <a:xfrm>
              <a:off x="5144" y="2889"/>
              <a:ext cx="127" cy="19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3" name="Rectangle 391">
              <a:extLst>
                <a:ext uri="{FF2B5EF4-FFF2-40B4-BE49-F238E27FC236}">
                  <a16:creationId xmlns:a16="http://schemas.microsoft.com/office/drawing/2014/main" id="{56C73E54-B9F6-87C4-165A-3FC83DBA95D4}"/>
                </a:ext>
              </a:extLst>
            </p:cNvPr>
            <p:cNvSpPr>
              <a:spLocks noChangeArrowheads="1"/>
            </p:cNvSpPr>
            <p:nvPr/>
          </p:nvSpPr>
          <p:spPr bwMode="auto">
            <a:xfrm>
              <a:off x="4792" y="2790"/>
              <a:ext cx="114" cy="296"/>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4" name="Rectangle 412">
              <a:extLst>
                <a:ext uri="{FF2B5EF4-FFF2-40B4-BE49-F238E27FC236}">
                  <a16:creationId xmlns:a16="http://schemas.microsoft.com/office/drawing/2014/main" id="{2A0CF992-F02D-9258-0367-81B05F053018}"/>
                </a:ext>
              </a:extLst>
            </p:cNvPr>
            <p:cNvSpPr>
              <a:spLocks noChangeArrowheads="1"/>
            </p:cNvSpPr>
            <p:nvPr/>
          </p:nvSpPr>
          <p:spPr bwMode="auto">
            <a:xfrm>
              <a:off x="2980" y="2790"/>
              <a:ext cx="116" cy="296"/>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5" name="Rectangle 417">
              <a:extLst>
                <a:ext uri="{FF2B5EF4-FFF2-40B4-BE49-F238E27FC236}">
                  <a16:creationId xmlns:a16="http://schemas.microsoft.com/office/drawing/2014/main" id="{4C80AE58-EF0D-88D4-B995-524BF738A2CD}"/>
                </a:ext>
              </a:extLst>
            </p:cNvPr>
            <p:cNvSpPr>
              <a:spLocks noChangeArrowheads="1"/>
            </p:cNvSpPr>
            <p:nvPr/>
          </p:nvSpPr>
          <p:spPr bwMode="auto">
            <a:xfrm>
              <a:off x="3354" y="2848"/>
              <a:ext cx="123" cy="238"/>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6" name="Rectangle 430">
              <a:extLst>
                <a:ext uri="{FF2B5EF4-FFF2-40B4-BE49-F238E27FC236}">
                  <a16:creationId xmlns:a16="http://schemas.microsoft.com/office/drawing/2014/main" id="{E06AF6C1-D0BA-316F-9C5B-F73FDCECBC2C}"/>
                </a:ext>
              </a:extLst>
            </p:cNvPr>
            <p:cNvSpPr>
              <a:spLocks noChangeArrowheads="1"/>
            </p:cNvSpPr>
            <p:nvPr/>
          </p:nvSpPr>
          <p:spPr bwMode="auto">
            <a:xfrm>
              <a:off x="3165" y="2954"/>
              <a:ext cx="116" cy="132"/>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7" name="Rectangle 431">
              <a:extLst>
                <a:ext uri="{FF2B5EF4-FFF2-40B4-BE49-F238E27FC236}">
                  <a16:creationId xmlns:a16="http://schemas.microsoft.com/office/drawing/2014/main" id="{08A635B4-0930-31C1-EFBF-40DB0718EBFB}"/>
                </a:ext>
              </a:extLst>
            </p:cNvPr>
            <p:cNvSpPr>
              <a:spLocks noChangeArrowheads="1"/>
            </p:cNvSpPr>
            <p:nvPr/>
          </p:nvSpPr>
          <p:spPr bwMode="auto">
            <a:xfrm>
              <a:off x="3710" y="3009"/>
              <a:ext cx="123" cy="7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8" name="Rectangle 443">
              <a:extLst>
                <a:ext uri="{FF2B5EF4-FFF2-40B4-BE49-F238E27FC236}">
                  <a16:creationId xmlns:a16="http://schemas.microsoft.com/office/drawing/2014/main" id="{F06EB84E-8707-8A2D-1746-E3A92434F3EA}"/>
                </a:ext>
              </a:extLst>
            </p:cNvPr>
            <p:cNvSpPr>
              <a:spLocks noChangeArrowheads="1"/>
            </p:cNvSpPr>
            <p:nvPr/>
          </p:nvSpPr>
          <p:spPr bwMode="auto">
            <a:xfrm>
              <a:off x="3529" y="2889"/>
              <a:ext cx="116" cy="19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9" name="Rectangle 450">
              <a:extLst>
                <a:ext uri="{FF2B5EF4-FFF2-40B4-BE49-F238E27FC236}">
                  <a16:creationId xmlns:a16="http://schemas.microsoft.com/office/drawing/2014/main" id="{D63C23FC-BC73-81C4-A0ED-52C45E114F25}"/>
                </a:ext>
              </a:extLst>
            </p:cNvPr>
            <p:cNvSpPr>
              <a:spLocks noChangeArrowheads="1"/>
            </p:cNvSpPr>
            <p:nvPr/>
          </p:nvSpPr>
          <p:spPr bwMode="auto">
            <a:xfrm>
              <a:off x="3886" y="2889"/>
              <a:ext cx="116" cy="19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0" name="Rectangle 467">
              <a:extLst>
                <a:ext uri="{FF2B5EF4-FFF2-40B4-BE49-F238E27FC236}">
                  <a16:creationId xmlns:a16="http://schemas.microsoft.com/office/drawing/2014/main" id="{36FAC512-61F1-7F0B-9039-62BD51EFDC12}"/>
                </a:ext>
              </a:extLst>
            </p:cNvPr>
            <p:cNvSpPr>
              <a:spLocks noChangeArrowheads="1"/>
            </p:cNvSpPr>
            <p:nvPr/>
          </p:nvSpPr>
          <p:spPr bwMode="auto">
            <a:xfrm>
              <a:off x="2259" y="2763"/>
              <a:ext cx="120" cy="323"/>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1" name="Rectangle 474">
              <a:extLst>
                <a:ext uri="{FF2B5EF4-FFF2-40B4-BE49-F238E27FC236}">
                  <a16:creationId xmlns:a16="http://schemas.microsoft.com/office/drawing/2014/main" id="{3CA5413E-AEF0-7291-6CF4-A3F8E29AF59B}"/>
                </a:ext>
              </a:extLst>
            </p:cNvPr>
            <p:cNvSpPr>
              <a:spLocks noChangeArrowheads="1"/>
            </p:cNvSpPr>
            <p:nvPr/>
          </p:nvSpPr>
          <p:spPr bwMode="auto">
            <a:xfrm>
              <a:off x="1710" y="2790"/>
              <a:ext cx="120" cy="296"/>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2" name="Rectangle 478">
              <a:extLst>
                <a:ext uri="{FF2B5EF4-FFF2-40B4-BE49-F238E27FC236}">
                  <a16:creationId xmlns:a16="http://schemas.microsoft.com/office/drawing/2014/main" id="{81CF3F6D-ED6D-0F14-D1E1-459D729C942D}"/>
                </a:ext>
              </a:extLst>
            </p:cNvPr>
            <p:cNvSpPr>
              <a:spLocks noChangeArrowheads="1"/>
            </p:cNvSpPr>
            <p:nvPr/>
          </p:nvSpPr>
          <p:spPr bwMode="auto">
            <a:xfrm>
              <a:off x="2084" y="2848"/>
              <a:ext cx="127" cy="238"/>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3" name="Rectangle 492">
              <a:extLst>
                <a:ext uri="{FF2B5EF4-FFF2-40B4-BE49-F238E27FC236}">
                  <a16:creationId xmlns:a16="http://schemas.microsoft.com/office/drawing/2014/main" id="{12F3AD1D-6A67-7C19-863D-C614469AC873}"/>
                </a:ext>
              </a:extLst>
            </p:cNvPr>
            <p:cNvSpPr>
              <a:spLocks noChangeArrowheads="1"/>
            </p:cNvSpPr>
            <p:nvPr/>
          </p:nvSpPr>
          <p:spPr bwMode="auto">
            <a:xfrm>
              <a:off x="1895" y="2954"/>
              <a:ext cx="120" cy="132"/>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4" name="Rectangle 493">
              <a:extLst>
                <a:ext uri="{FF2B5EF4-FFF2-40B4-BE49-F238E27FC236}">
                  <a16:creationId xmlns:a16="http://schemas.microsoft.com/office/drawing/2014/main" id="{DD2F0B36-85A5-C596-EE7C-C4485A58994E}"/>
                </a:ext>
              </a:extLst>
            </p:cNvPr>
            <p:cNvSpPr>
              <a:spLocks noChangeArrowheads="1"/>
            </p:cNvSpPr>
            <p:nvPr/>
          </p:nvSpPr>
          <p:spPr bwMode="auto">
            <a:xfrm>
              <a:off x="2440" y="3009"/>
              <a:ext cx="134" cy="7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5" name="Rectangle 505">
              <a:extLst>
                <a:ext uri="{FF2B5EF4-FFF2-40B4-BE49-F238E27FC236}">
                  <a16:creationId xmlns:a16="http://schemas.microsoft.com/office/drawing/2014/main" id="{82616493-8735-C0E6-E870-2D7C77000444}"/>
                </a:ext>
              </a:extLst>
            </p:cNvPr>
            <p:cNvSpPr>
              <a:spLocks noChangeArrowheads="1"/>
            </p:cNvSpPr>
            <p:nvPr/>
          </p:nvSpPr>
          <p:spPr bwMode="auto">
            <a:xfrm>
              <a:off x="2619" y="2889"/>
              <a:ext cx="127" cy="19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6" name="Rectangle 533">
              <a:extLst>
                <a:ext uri="{FF2B5EF4-FFF2-40B4-BE49-F238E27FC236}">
                  <a16:creationId xmlns:a16="http://schemas.microsoft.com/office/drawing/2014/main" id="{8CED5825-C39D-1628-AA00-B29CB2B56281}"/>
                </a:ext>
              </a:extLst>
            </p:cNvPr>
            <p:cNvSpPr>
              <a:spLocks noChangeArrowheads="1"/>
            </p:cNvSpPr>
            <p:nvPr/>
          </p:nvSpPr>
          <p:spPr bwMode="auto">
            <a:xfrm>
              <a:off x="447" y="2790"/>
              <a:ext cx="136" cy="296"/>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7" name="Rectangle 534">
              <a:extLst>
                <a:ext uri="{FF2B5EF4-FFF2-40B4-BE49-F238E27FC236}">
                  <a16:creationId xmlns:a16="http://schemas.microsoft.com/office/drawing/2014/main" id="{55B964B5-41A5-1113-B2CF-9BBB3C34EE90}"/>
                </a:ext>
              </a:extLst>
            </p:cNvPr>
            <p:cNvSpPr>
              <a:spLocks noChangeArrowheads="1"/>
            </p:cNvSpPr>
            <p:nvPr/>
          </p:nvSpPr>
          <p:spPr bwMode="auto">
            <a:xfrm>
              <a:off x="996" y="2848"/>
              <a:ext cx="132" cy="238"/>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8" name="Rectangle 546">
              <a:extLst>
                <a:ext uri="{FF2B5EF4-FFF2-40B4-BE49-F238E27FC236}">
                  <a16:creationId xmlns:a16="http://schemas.microsoft.com/office/drawing/2014/main" id="{D4E67160-C9DA-E416-2D98-8CC7064118FD}"/>
                </a:ext>
              </a:extLst>
            </p:cNvPr>
            <p:cNvSpPr>
              <a:spLocks noChangeArrowheads="1"/>
            </p:cNvSpPr>
            <p:nvPr/>
          </p:nvSpPr>
          <p:spPr bwMode="auto">
            <a:xfrm>
              <a:off x="815" y="2889"/>
              <a:ext cx="131" cy="19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9" name="Rectangle 554">
              <a:extLst>
                <a:ext uri="{FF2B5EF4-FFF2-40B4-BE49-F238E27FC236}">
                  <a16:creationId xmlns:a16="http://schemas.microsoft.com/office/drawing/2014/main" id="{28E5CC2A-4369-69DF-4A7E-2C234E3C3007}"/>
                </a:ext>
              </a:extLst>
            </p:cNvPr>
            <p:cNvSpPr>
              <a:spLocks noChangeArrowheads="1"/>
            </p:cNvSpPr>
            <p:nvPr/>
          </p:nvSpPr>
          <p:spPr bwMode="auto">
            <a:xfrm>
              <a:off x="632" y="2954"/>
              <a:ext cx="145" cy="132"/>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30" name="Rectangle 555">
              <a:extLst>
                <a:ext uri="{FF2B5EF4-FFF2-40B4-BE49-F238E27FC236}">
                  <a16:creationId xmlns:a16="http://schemas.microsoft.com/office/drawing/2014/main" id="{33B9E35B-E195-0EB7-4A4D-9FAF4247ECD1}"/>
                </a:ext>
              </a:extLst>
            </p:cNvPr>
            <p:cNvSpPr>
              <a:spLocks noChangeArrowheads="1"/>
            </p:cNvSpPr>
            <p:nvPr/>
          </p:nvSpPr>
          <p:spPr bwMode="auto">
            <a:xfrm>
              <a:off x="1179" y="3009"/>
              <a:ext cx="129" cy="7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31" name="Rectangle 562">
              <a:extLst>
                <a:ext uri="{FF2B5EF4-FFF2-40B4-BE49-F238E27FC236}">
                  <a16:creationId xmlns:a16="http://schemas.microsoft.com/office/drawing/2014/main" id="{85452434-FC39-B4FA-E3F1-92DCC8183604}"/>
                </a:ext>
              </a:extLst>
            </p:cNvPr>
            <p:cNvSpPr>
              <a:spLocks noChangeArrowheads="1"/>
            </p:cNvSpPr>
            <p:nvPr/>
          </p:nvSpPr>
          <p:spPr bwMode="auto">
            <a:xfrm>
              <a:off x="1353" y="3009"/>
              <a:ext cx="129" cy="77"/>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32" name="Line 569">
              <a:extLst>
                <a:ext uri="{FF2B5EF4-FFF2-40B4-BE49-F238E27FC236}">
                  <a16:creationId xmlns:a16="http://schemas.microsoft.com/office/drawing/2014/main" id="{F9C0B927-3F36-902D-6447-6E89369ECD63}"/>
                </a:ext>
              </a:extLst>
            </p:cNvPr>
            <p:cNvSpPr>
              <a:spLocks noChangeShapeType="1"/>
            </p:cNvSpPr>
            <p:nvPr/>
          </p:nvSpPr>
          <p:spPr bwMode="auto">
            <a:xfrm flipH="1">
              <a:off x="197" y="2692"/>
              <a:ext cx="5345"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 name="Line 570">
              <a:extLst>
                <a:ext uri="{FF2B5EF4-FFF2-40B4-BE49-F238E27FC236}">
                  <a16:creationId xmlns:a16="http://schemas.microsoft.com/office/drawing/2014/main" id="{5AF881CB-2545-ED88-E115-678AB26960B2}"/>
                </a:ext>
              </a:extLst>
            </p:cNvPr>
            <p:cNvSpPr>
              <a:spLocks noChangeShapeType="1"/>
            </p:cNvSpPr>
            <p:nvPr/>
          </p:nvSpPr>
          <p:spPr bwMode="auto">
            <a:xfrm>
              <a:off x="197" y="3089"/>
              <a:ext cx="5345" cy="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 name="Rectangle 573">
              <a:extLst>
                <a:ext uri="{FF2B5EF4-FFF2-40B4-BE49-F238E27FC236}">
                  <a16:creationId xmlns:a16="http://schemas.microsoft.com/office/drawing/2014/main" id="{F3A1E6B5-5348-A0BA-5C6B-C05E3633E2D2}"/>
                </a:ext>
              </a:extLst>
            </p:cNvPr>
            <p:cNvSpPr>
              <a:spLocks noChangeArrowheads="1"/>
            </p:cNvSpPr>
            <p:nvPr/>
          </p:nvSpPr>
          <p:spPr bwMode="auto">
            <a:xfrm>
              <a:off x="327" y="2513"/>
              <a:ext cx="136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500" b="1" dirty="0">
                  <a:solidFill>
                    <a:srgbClr val="000000"/>
                  </a:solidFill>
                  <a:latin typeface="Verdana" panose="020B0604030504040204" pitchFamily="34" charset="0"/>
                </a:rPr>
                <a:t>Incremental Backup</a:t>
              </a:r>
              <a:endParaRPr lang="en-US" altLang="en-US" sz="2600" dirty="0"/>
            </a:p>
          </p:txBody>
        </p:sp>
        <p:sp>
          <p:nvSpPr>
            <p:cNvPr id="135" name="Rectangle 622">
              <a:extLst>
                <a:ext uri="{FF2B5EF4-FFF2-40B4-BE49-F238E27FC236}">
                  <a16:creationId xmlns:a16="http://schemas.microsoft.com/office/drawing/2014/main" id="{227367A5-E896-C1C0-8784-11C735C8EA91}"/>
                </a:ext>
              </a:extLst>
            </p:cNvPr>
            <p:cNvSpPr>
              <a:spLocks noChangeArrowheads="1"/>
            </p:cNvSpPr>
            <p:nvPr/>
          </p:nvSpPr>
          <p:spPr bwMode="auto">
            <a:xfrm>
              <a:off x="294" y="3088"/>
              <a:ext cx="13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136" name="Rectangle 623">
              <a:extLst>
                <a:ext uri="{FF2B5EF4-FFF2-40B4-BE49-F238E27FC236}">
                  <a16:creationId xmlns:a16="http://schemas.microsoft.com/office/drawing/2014/main" id="{6E5D0EE7-96BC-F78C-440C-B5B7F9C0FE28}"/>
                </a:ext>
              </a:extLst>
            </p:cNvPr>
            <p:cNvSpPr>
              <a:spLocks noChangeArrowheads="1"/>
            </p:cNvSpPr>
            <p:nvPr/>
          </p:nvSpPr>
          <p:spPr bwMode="auto">
            <a:xfrm>
              <a:off x="1552" y="3088"/>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137" name="Rectangle 624">
              <a:extLst>
                <a:ext uri="{FF2B5EF4-FFF2-40B4-BE49-F238E27FC236}">
                  <a16:creationId xmlns:a16="http://schemas.microsoft.com/office/drawing/2014/main" id="{58876988-65CD-5B91-855A-C33FD051596B}"/>
                </a:ext>
              </a:extLst>
            </p:cNvPr>
            <p:cNvSpPr>
              <a:spLocks noChangeArrowheads="1"/>
            </p:cNvSpPr>
            <p:nvPr/>
          </p:nvSpPr>
          <p:spPr bwMode="auto">
            <a:xfrm>
              <a:off x="2818" y="3088"/>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138" name="Rectangle 625">
              <a:extLst>
                <a:ext uri="{FF2B5EF4-FFF2-40B4-BE49-F238E27FC236}">
                  <a16:creationId xmlns:a16="http://schemas.microsoft.com/office/drawing/2014/main" id="{39D2172E-B9D8-F51C-5BC3-A1B901587866}"/>
                </a:ext>
              </a:extLst>
            </p:cNvPr>
            <p:cNvSpPr>
              <a:spLocks noChangeArrowheads="1"/>
            </p:cNvSpPr>
            <p:nvPr/>
          </p:nvSpPr>
          <p:spPr bwMode="auto">
            <a:xfrm>
              <a:off x="4091" y="3088"/>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139" name="Rectangle 626">
              <a:extLst>
                <a:ext uri="{FF2B5EF4-FFF2-40B4-BE49-F238E27FC236}">
                  <a16:creationId xmlns:a16="http://schemas.microsoft.com/office/drawing/2014/main" id="{697B17E6-D570-3DA5-7EBA-F73891C9D960}"/>
                </a:ext>
              </a:extLst>
            </p:cNvPr>
            <p:cNvSpPr>
              <a:spLocks noChangeArrowheads="1"/>
            </p:cNvSpPr>
            <p:nvPr/>
          </p:nvSpPr>
          <p:spPr bwMode="auto">
            <a:xfrm>
              <a:off x="5344" y="3088"/>
              <a:ext cx="13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Su</a:t>
              </a:r>
              <a:endParaRPr lang="en-US" altLang="en-US" sz="2600"/>
            </a:p>
          </p:txBody>
        </p:sp>
        <p:sp>
          <p:nvSpPr>
            <p:cNvPr id="140" name="Rectangle 627">
              <a:extLst>
                <a:ext uri="{FF2B5EF4-FFF2-40B4-BE49-F238E27FC236}">
                  <a16:creationId xmlns:a16="http://schemas.microsoft.com/office/drawing/2014/main" id="{2496C2AE-D965-FFB8-0A89-B2F2E1675FED}"/>
                </a:ext>
              </a:extLst>
            </p:cNvPr>
            <p:cNvSpPr>
              <a:spLocks noChangeArrowheads="1"/>
            </p:cNvSpPr>
            <p:nvPr/>
          </p:nvSpPr>
          <p:spPr bwMode="auto">
            <a:xfrm>
              <a:off x="497" y="3094"/>
              <a:ext cx="91"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M</a:t>
              </a:r>
              <a:endParaRPr lang="en-US" altLang="en-US" sz="2600"/>
            </a:p>
          </p:txBody>
        </p:sp>
        <p:sp>
          <p:nvSpPr>
            <p:cNvPr id="141" name="Rectangle 628">
              <a:extLst>
                <a:ext uri="{FF2B5EF4-FFF2-40B4-BE49-F238E27FC236}">
                  <a16:creationId xmlns:a16="http://schemas.microsoft.com/office/drawing/2014/main" id="{8C388BC3-EB73-35BB-6077-F38C9B6B1918}"/>
                </a:ext>
              </a:extLst>
            </p:cNvPr>
            <p:cNvSpPr>
              <a:spLocks noChangeArrowheads="1"/>
            </p:cNvSpPr>
            <p:nvPr/>
          </p:nvSpPr>
          <p:spPr bwMode="auto">
            <a:xfrm>
              <a:off x="692" y="3094"/>
              <a:ext cx="6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142" name="Rectangle 629">
              <a:extLst>
                <a:ext uri="{FF2B5EF4-FFF2-40B4-BE49-F238E27FC236}">
                  <a16:creationId xmlns:a16="http://schemas.microsoft.com/office/drawing/2014/main" id="{E6E76594-1F00-FD8F-87C5-BB167D8E6684}"/>
                </a:ext>
              </a:extLst>
            </p:cNvPr>
            <p:cNvSpPr>
              <a:spLocks noChangeArrowheads="1"/>
            </p:cNvSpPr>
            <p:nvPr/>
          </p:nvSpPr>
          <p:spPr bwMode="auto">
            <a:xfrm>
              <a:off x="1056" y="3094"/>
              <a:ext cx="6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143" name="Rectangle 630">
              <a:extLst>
                <a:ext uri="{FF2B5EF4-FFF2-40B4-BE49-F238E27FC236}">
                  <a16:creationId xmlns:a16="http://schemas.microsoft.com/office/drawing/2014/main" id="{7BD7E5E2-D889-9901-01BB-2A0C3F8D5038}"/>
                </a:ext>
              </a:extLst>
            </p:cNvPr>
            <p:cNvSpPr>
              <a:spLocks noChangeArrowheads="1"/>
            </p:cNvSpPr>
            <p:nvPr/>
          </p:nvSpPr>
          <p:spPr bwMode="auto">
            <a:xfrm>
              <a:off x="849" y="3094"/>
              <a:ext cx="10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W</a:t>
              </a:r>
              <a:endParaRPr lang="en-US" altLang="en-US" sz="2600"/>
            </a:p>
          </p:txBody>
        </p:sp>
        <p:sp>
          <p:nvSpPr>
            <p:cNvPr id="144" name="Rectangle 631">
              <a:extLst>
                <a:ext uri="{FF2B5EF4-FFF2-40B4-BE49-F238E27FC236}">
                  <a16:creationId xmlns:a16="http://schemas.microsoft.com/office/drawing/2014/main" id="{0801FDA6-9390-6EA6-0234-14E8516B38EE}"/>
                </a:ext>
              </a:extLst>
            </p:cNvPr>
            <p:cNvSpPr>
              <a:spLocks noChangeArrowheads="1"/>
            </p:cNvSpPr>
            <p:nvPr/>
          </p:nvSpPr>
          <p:spPr bwMode="auto">
            <a:xfrm>
              <a:off x="1230" y="3094"/>
              <a:ext cx="63"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F</a:t>
              </a:r>
              <a:endParaRPr lang="en-US" altLang="en-US" sz="2600"/>
            </a:p>
          </p:txBody>
        </p:sp>
        <p:sp>
          <p:nvSpPr>
            <p:cNvPr id="145" name="Rectangle 632">
              <a:extLst>
                <a:ext uri="{FF2B5EF4-FFF2-40B4-BE49-F238E27FC236}">
                  <a16:creationId xmlns:a16="http://schemas.microsoft.com/office/drawing/2014/main" id="{DAE3F19F-BA33-6A95-6E2B-E3EC670749E7}"/>
                </a:ext>
              </a:extLst>
            </p:cNvPr>
            <p:cNvSpPr>
              <a:spLocks noChangeArrowheads="1"/>
            </p:cNvSpPr>
            <p:nvPr/>
          </p:nvSpPr>
          <p:spPr bwMode="auto">
            <a:xfrm>
              <a:off x="1412" y="3094"/>
              <a:ext cx="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a:t>
              </a:r>
              <a:endParaRPr lang="en-US" altLang="en-US" sz="2600"/>
            </a:p>
          </p:txBody>
        </p:sp>
        <p:sp>
          <p:nvSpPr>
            <p:cNvPr id="146" name="Rectangle 633">
              <a:extLst>
                <a:ext uri="{FF2B5EF4-FFF2-40B4-BE49-F238E27FC236}">
                  <a16:creationId xmlns:a16="http://schemas.microsoft.com/office/drawing/2014/main" id="{05738A85-0C42-5EDF-9C9A-A7632E23E9B0}"/>
                </a:ext>
              </a:extLst>
            </p:cNvPr>
            <p:cNvSpPr>
              <a:spLocks noChangeArrowheads="1"/>
            </p:cNvSpPr>
            <p:nvPr/>
          </p:nvSpPr>
          <p:spPr bwMode="auto">
            <a:xfrm>
              <a:off x="1764" y="3094"/>
              <a:ext cx="91"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M</a:t>
              </a:r>
              <a:endParaRPr lang="en-US" altLang="en-US" sz="2600"/>
            </a:p>
          </p:txBody>
        </p:sp>
        <p:sp>
          <p:nvSpPr>
            <p:cNvPr id="147" name="Rectangle 634">
              <a:extLst>
                <a:ext uri="{FF2B5EF4-FFF2-40B4-BE49-F238E27FC236}">
                  <a16:creationId xmlns:a16="http://schemas.microsoft.com/office/drawing/2014/main" id="{BAC10336-F1E9-FB97-1EAD-AED8A4FD1253}"/>
                </a:ext>
              </a:extLst>
            </p:cNvPr>
            <p:cNvSpPr>
              <a:spLocks noChangeArrowheads="1"/>
            </p:cNvSpPr>
            <p:nvPr/>
          </p:nvSpPr>
          <p:spPr bwMode="auto">
            <a:xfrm>
              <a:off x="1958" y="3094"/>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148" name="Rectangle 635">
              <a:extLst>
                <a:ext uri="{FF2B5EF4-FFF2-40B4-BE49-F238E27FC236}">
                  <a16:creationId xmlns:a16="http://schemas.microsoft.com/office/drawing/2014/main" id="{C6BEFF74-F920-BC07-3CE1-3ACF00F31EB3}"/>
                </a:ext>
              </a:extLst>
            </p:cNvPr>
            <p:cNvSpPr>
              <a:spLocks noChangeArrowheads="1"/>
            </p:cNvSpPr>
            <p:nvPr/>
          </p:nvSpPr>
          <p:spPr bwMode="auto">
            <a:xfrm>
              <a:off x="2321" y="3094"/>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149" name="Rectangle 636">
              <a:extLst>
                <a:ext uri="{FF2B5EF4-FFF2-40B4-BE49-F238E27FC236}">
                  <a16:creationId xmlns:a16="http://schemas.microsoft.com/office/drawing/2014/main" id="{B6B1340D-D222-4AA1-147E-9651B524C82F}"/>
                </a:ext>
              </a:extLst>
            </p:cNvPr>
            <p:cNvSpPr>
              <a:spLocks noChangeArrowheads="1"/>
            </p:cNvSpPr>
            <p:nvPr/>
          </p:nvSpPr>
          <p:spPr bwMode="auto">
            <a:xfrm>
              <a:off x="2123" y="3094"/>
              <a:ext cx="10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W</a:t>
              </a:r>
              <a:endParaRPr lang="en-US" altLang="en-US" sz="2600"/>
            </a:p>
          </p:txBody>
        </p:sp>
        <p:sp>
          <p:nvSpPr>
            <p:cNvPr id="150" name="Rectangle 637">
              <a:extLst>
                <a:ext uri="{FF2B5EF4-FFF2-40B4-BE49-F238E27FC236}">
                  <a16:creationId xmlns:a16="http://schemas.microsoft.com/office/drawing/2014/main" id="{E29F0E33-00BE-022E-1B7A-DF94CDCA76CF}"/>
                </a:ext>
              </a:extLst>
            </p:cNvPr>
            <p:cNvSpPr>
              <a:spLocks noChangeArrowheads="1"/>
            </p:cNvSpPr>
            <p:nvPr/>
          </p:nvSpPr>
          <p:spPr bwMode="auto">
            <a:xfrm>
              <a:off x="2497" y="3094"/>
              <a:ext cx="6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F</a:t>
              </a:r>
              <a:endParaRPr lang="en-US" altLang="en-US" sz="2600"/>
            </a:p>
          </p:txBody>
        </p:sp>
        <p:sp>
          <p:nvSpPr>
            <p:cNvPr id="151" name="Rectangle 638">
              <a:extLst>
                <a:ext uri="{FF2B5EF4-FFF2-40B4-BE49-F238E27FC236}">
                  <a16:creationId xmlns:a16="http://schemas.microsoft.com/office/drawing/2014/main" id="{B82FFCC9-76C4-E3E0-FADE-3479109AD5B0}"/>
                </a:ext>
              </a:extLst>
            </p:cNvPr>
            <p:cNvSpPr>
              <a:spLocks noChangeArrowheads="1"/>
            </p:cNvSpPr>
            <p:nvPr/>
          </p:nvSpPr>
          <p:spPr bwMode="auto">
            <a:xfrm>
              <a:off x="2678" y="3094"/>
              <a:ext cx="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a:t>
              </a:r>
              <a:endParaRPr lang="en-US" altLang="en-US" sz="2600"/>
            </a:p>
          </p:txBody>
        </p:sp>
        <p:sp>
          <p:nvSpPr>
            <p:cNvPr id="152" name="Rectangle 639">
              <a:extLst>
                <a:ext uri="{FF2B5EF4-FFF2-40B4-BE49-F238E27FC236}">
                  <a16:creationId xmlns:a16="http://schemas.microsoft.com/office/drawing/2014/main" id="{0357D9B8-36DC-9F79-9A2E-78BDF750C872}"/>
                </a:ext>
              </a:extLst>
            </p:cNvPr>
            <p:cNvSpPr>
              <a:spLocks noChangeArrowheads="1"/>
            </p:cNvSpPr>
            <p:nvPr/>
          </p:nvSpPr>
          <p:spPr bwMode="auto">
            <a:xfrm>
              <a:off x="3030" y="3094"/>
              <a:ext cx="91"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M</a:t>
              </a:r>
              <a:endParaRPr lang="en-US" altLang="en-US" sz="2600"/>
            </a:p>
          </p:txBody>
        </p:sp>
        <p:sp>
          <p:nvSpPr>
            <p:cNvPr id="153" name="Rectangle 640">
              <a:extLst>
                <a:ext uri="{FF2B5EF4-FFF2-40B4-BE49-F238E27FC236}">
                  <a16:creationId xmlns:a16="http://schemas.microsoft.com/office/drawing/2014/main" id="{B2DF2831-E64A-63EC-EB74-36328B62F352}"/>
                </a:ext>
              </a:extLst>
            </p:cNvPr>
            <p:cNvSpPr>
              <a:spLocks noChangeArrowheads="1"/>
            </p:cNvSpPr>
            <p:nvPr/>
          </p:nvSpPr>
          <p:spPr bwMode="auto">
            <a:xfrm>
              <a:off x="3223" y="3094"/>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154" name="Rectangle 641">
              <a:extLst>
                <a:ext uri="{FF2B5EF4-FFF2-40B4-BE49-F238E27FC236}">
                  <a16:creationId xmlns:a16="http://schemas.microsoft.com/office/drawing/2014/main" id="{612EE318-D490-D50F-B6AD-6679CD85E899}"/>
                </a:ext>
              </a:extLst>
            </p:cNvPr>
            <p:cNvSpPr>
              <a:spLocks noChangeArrowheads="1"/>
            </p:cNvSpPr>
            <p:nvPr/>
          </p:nvSpPr>
          <p:spPr bwMode="auto">
            <a:xfrm>
              <a:off x="3587" y="3094"/>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155" name="Rectangle 642">
              <a:extLst>
                <a:ext uri="{FF2B5EF4-FFF2-40B4-BE49-F238E27FC236}">
                  <a16:creationId xmlns:a16="http://schemas.microsoft.com/office/drawing/2014/main" id="{8BEF7FF9-8952-F346-B90B-EBBBCD031F43}"/>
                </a:ext>
              </a:extLst>
            </p:cNvPr>
            <p:cNvSpPr>
              <a:spLocks noChangeArrowheads="1"/>
            </p:cNvSpPr>
            <p:nvPr/>
          </p:nvSpPr>
          <p:spPr bwMode="auto">
            <a:xfrm>
              <a:off x="3391" y="3094"/>
              <a:ext cx="107"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W</a:t>
              </a:r>
              <a:endParaRPr lang="en-US" altLang="en-US" sz="2600"/>
            </a:p>
          </p:txBody>
        </p:sp>
        <p:sp>
          <p:nvSpPr>
            <p:cNvPr id="156" name="Rectangle 643">
              <a:extLst>
                <a:ext uri="{FF2B5EF4-FFF2-40B4-BE49-F238E27FC236}">
                  <a16:creationId xmlns:a16="http://schemas.microsoft.com/office/drawing/2014/main" id="{96EAB185-41EA-8F96-B8C7-8EFB0EFB620B}"/>
                </a:ext>
              </a:extLst>
            </p:cNvPr>
            <p:cNvSpPr>
              <a:spLocks noChangeArrowheads="1"/>
            </p:cNvSpPr>
            <p:nvPr/>
          </p:nvSpPr>
          <p:spPr bwMode="auto">
            <a:xfrm>
              <a:off x="3763" y="3094"/>
              <a:ext cx="6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F</a:t>
              </a:r>
              <a:endParaRPr lang="en-US" altLang="en-US" sz="2600"/>
            </a:p>
          </p:txBody>
        </p:sp>
        <p:sp>
          <p:nvSpPr>
            <p:cNvPr id="157" name="Rectangle 644">
              <a:extLst>
                <a:ext uri="{FF2B5EF4-FFF2-40B4-BE49-F238E27FC236}">
                  <a16:creationId xmlns:a16="http://schemas.microsoft.com/office/drawing/2014/main" id="{3D943EA7-49CD-0804-4DE2-7400A33F2C7A}"/>
                </a:ext>
              </a:extLst>
            </p:cNvPr>
            <p:cNvSpPr>
              <a:spLocks noChangeArrowheads="1"/>
            </p:cNvSpPr>
            <p:nvPr/>
          </p:nvSpPr>
          <p:spPr bwMode="auto">
            <a:xfrm>
              <a:off x="3945" y="3094"/>
              <a:ext cx="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a:t>
              </a:r>
              <a:endParaRPr lang="en-US" altLang="en-US" sz="2600"/>
            </a:p>
          </p:txBody>
        </p:sp>
        <p:sp>
          <p:nvSpPr>
            <p:cNvPr id="158" name="Rectangle 645">
              <a:extLst>
                <a:ext uri="{FF2B5EF4-FFF2-40B4-BE49-F238E27FC236}">
                  <a16:creationId xmlns:a16="http://schemas.microsoft.com/office/drawing/2014/main" id="{6D908D28-D8DD-E37D-3BC2-9D75CE32BB93}"/>
                </a:ext>
              </a:extLst>
            </p:cNvPr>
            <p:cNvSpPr>
              <a:spLocks noChangeArrowheads="1"/>
            </p:cNvSpPr>
            <p:nvPr/>
          </p:nvSpPr>
          <p:spPr bwMode="auto">
            <a:xfrm>
              <a:off x="4289" y="3094"/>
              <a:ext cx="9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M</a:t>
              </a:r>
              <a:endParaRPr lang="en-US" altLang="en-US" sz="2600"/>
            </a:p>
          </p:txBody>
        </p:sp>
        <p:sp>
          <p:nvSpPr>
            <p:cNvPr id="159" name="Rectangle 646">
              <a:extLst>
                <a:ext uri="{FF2B5EF4-FFF2-40B4-BE49-F238E27FC236}">
                  <a16:creationId xmlns:a16="http://schemas.microsoft.com/office/drawing/2014/main" id="{C6849C43-30B9-47C5-295E-B7DD62459BB8}"/>
                </a:ext>
              </a:extLst>
            </p:cNvPr>
            <p:cNvSpPr>
              <a:spLocks noChangeArrowheads="1"/>
            </p:cNvSpPr>
            <p:nvPr/>
          </p:nvSpPr>
          <p:spPr bwMode="auto">
            <a:xfrm>
              <a:off x="4483" y="3094"/>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160" name="Rectangle 647">
              <a:extLst>
                <a:ext uri="{FF2B5EF4-FFF2-40B4-BE49-F238E27FC236}">
                  <a16:creationId xmlns:a16="http://schemas.microsoft.com/office/drawing/2014/main" id="{0949AE54-043D-666A-C7E0-AAEE36A767AE}"/>
                </a:ext>
              </a:extLst>
            </p:cNvPr>
            <p:cNvSpPr>
              <a:spLocks noChangeArrowheads="1"/>
            </p:cNvSpPr>
            <p:nvPr/>
          </p:nvSpPr>
          <p:spPr bwMode="auto">
            <a:xfrm>
              <a:off x="4847" y="3094"/>
              <a:ext cx="65"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T</a:t>
              </a:r>
              <a:endParaRPr lang="en-US" altLang="en-US" sz="2600"/>
            </a:p>
          </p:txBody>
        </p:sp>
        <p:sp>
          <p:nvSpPr>
            <p:cNvPr id="161" name="Rectangle 648">
              <a:extLst>
                <a:ext uri="{FF2B5EF4-FFF2-40B4-BE49-F238E27FC236}">
                  <a16:creationId xmlns:a16="http://schemas.microsoft.com/office/drawing/2014/main" id="{94FC9517-1C92-8695-DA92-DFF1CE99DE6F}"/>
                </a:ext>
              </a:extLst>
            </p:cNvPr>
            <p:cNvSpPr>
              <a:spLocks noChangeArrowheads="1"/>
            </p:cNvSpPr>
            <p:nvPr/>
          </p:nvSpPr>
          <p:spPr bwMode="auto">
            <a:xfrm>
              <a:off x="4655" y="3094"/>
              <a:ext cx="10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W</a:t>
              </a:r>
              <a:endParaRPr lang="en-US" altLang="en-US" sz="2600"/>
            </a:p>
          </p:txBody>
        </p:sp>
        <p:sp>
          <p:nvSpPr>
            <p:cNvPr id="162" name="Rectangle 649">
              <a:extLst>
                <a:ext uri="{FF2B5EF4-FFF2-40B4-BE49-F238E27FC236}">
                  <a16:creationId xmlns:a16="http://schemas.microsoft.com/office/drawing/2014/main" id="{8CCBEEFD-F875-A90A-C57A-4401777EA0B5}"/>
                </a:ext>
              </a:extLst>
            </p:cNvPr>
            <p:cNvSpPr>
              <a:spLocks noChangeArrowheads="1"/>
            </p:cNvSpPr>
            <p:nvPr/>
          </p:nvSpPr>
          <p:spPr bwMode="auto">
            <a:xfrm>
              <a:off x="5021" y="3094"/>
              <a:ext cx="6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F</a:t>
              </a:r>
              <a:endParaRPr lang="en-US" altLang="en-US" sz="2600"/>
            </a:p>
          </p:txBody>
        </p:sp>
        <p:sp>
          <p:nvSpPr>
            <p:cNvPr id="163" name="Rectangle 650">
              <a:extLst>
                <a:ext uri="{FF2B5EF4-FFF2-40B4-BE49-F238E27FC236}">
                  <a16:creationId xmlns:a16="http://schemas.microsoft.com/office/drawing/2014/main" id="{BAC54846-D023-584F-4B28-89FAC1E43656}"/>
                </a:ext>
              </a:extLst>
            </p:cNvPr>
            <p:cNvSpPr>
              <a:spLocks noChangeArrowheads="1"/>
            </p:cNvSpPr>
            <p:nvPr/>
          </p:nvSpPr>
          <p:spPr bwMode="auto">
            <a:xfrm>
              <a:off x="5204" y="3094"/>
              <a:ext cx="6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200" b="1">
                  <a:solidFill>
                    <a:srgbClr val="000000"/>
                  </a:solidFill>
                  <a:latin typeface="Verdana" panose="020B0604030504040204" pitchFamily="34" charset="0"/>
                </a:rPr>
                <a:t>S</a:t>
              </a:r>
              <a:endParaRPr lang="en-US" altLang="en-US" sz="2600"/>
            </a:p>
          </p:txBody>
        </p:sp>
      </p:grpSp>
      <p:sp>
        <p:nvSpPr>
          <p:cNvPr id="165" name="Freeform 683">
            <a:extLst>
              <a:ext uri="{FF2B5EF4-FFF2-40B4-BE49-F238E27FC236}">
                <a16:creationId xmlns:a16="http://schemas.microsoft.com/office/drawing/2014/main" id="{62D87F89-0B6D-4A16-A70A-7C1844F1E3D6}"/>
              </a:ext>
            </a:extLst>
          </p:cNvPr>
          <p:cNvSpPr>
            <a:spLocks/>
          </p:cNvSpPr>
          <p:nvPr/>
        </p:nvSpPr>
        <p:spPr bwMode="auto">
          <a:xfrm>
            <a:off x="8853192" y="5908512"/>
            <a:ext cx="3052762" cy="754062"/>
          </a:xfrm>
          <a:custGeom>
            <a:avLst/>
            <a:gdLst>
              <a:gd name="T0" fmla="*/ 1 w 4784"/>
              <a:gd name="T1" fmla="*/ 168 h 1179"/>
              <a:gd name="T2" fmla="*/ 3 w 4784"/>
              <a:gd name="T3" fmla="*/ 128 h 1179"/>
              <a:gd name="T4" fmla="*/ 23 w 4784"/>
              <a:gd name="T5" fmla="*/ 65 h 1179"/>
              <a:gd name="T6" fmla="*/ 56 w 4784"/>
              <a:gd name="T7" fmla="*/ 23 h 1179"/>
              <a:gd name="T8" fmla="*/ 104 w 4784"/>
              <a:gd name="T9" fmla="*/ 2 h 1179"/>
              <a:gd name="T10" fmla="*/ 136 w 4784"/>
              <a:gd name="T11" fmla="*/ 0 h 1179"/>
              <a:gd name="T12" fmla="*/ 4663 w 4784"/>
              <a:gd name="T13" fmla="*/ 0 h 1179"/>
              <a:gd name="T14" fmla="*/ 4691 w 4784"/>
              <a:gd name="T15" fmla="*/ 5 h 1179"/>
              <a:gd name="T16" fmla="*/ 4715 w 4784"/>
              <a:gd name="T17" fmla="*/ 15 h 1179"/>
              <a:gd name="T18" fmla="*/ 4735 w 4784"/>
              <a:gd name="T19" fmla="*/ 31 h 1179"/>
              <a:gd name="T20" fmla="*/ 4752 w 4784"/>
              <a:gd name="T21" fmla="*/ 52 h 1179"/>
              <a:gd name="T22" fmla="*/ 4765 w 4784"/>
              <a:gd name="T23" fmla="*/ 78 h 1179"/>
              <a:gd name="T24" fmla="*/ 4775 w 4784"/>
              <a:gd name="T25" fmla="*/ 110 h 1179"/>
              <a:gd name="T26" fmla="*/ 4782 w 4784"/>
              <a:gd name="T27" fmla="*/ 147 h 1179"/>
              <a:gd name="T28" fmla="*/ 4784 w 4784"/>
              <a:gd name="T29" fmla="*/ 184 h 1179"/>
              <a:gd name="T30" fmla="*/ 4783 w 4784"/>
              <a:gd name="T31" fmla="*/ 991 h 1179"/>
              <a:gd name="T32" fmla="*/ 4783 w 4784"/>
              <a:gd name="T33" fmla="*/ 1009 h 1179"/>
              <a:gd name="T34" fmla="*/ 4780 w 4784"/>
              <a:gd name="T35" fmla="*/ 1041 h 1179"/>
              <a:gd name="T36" fmla="*/ 4778 w 4784"/>
              <a:gd name="T37" fmla="*/ 1051 h 1179"/>
              <a:gd name="T38" fmla="*/ 4769 w 4784"/>
              <a:gd name="T39" fmla="*/ 1088 h 1179"/>
              <a:gd name="T40" fmla="*/ 4757 w 4784"/>
              <a:gd name="T41" fmla="*/ 1118 h 1179"/>
              <a:gd name="T42" fmla="*/ 4740 w 4784"/>
              <a:gd name="T43" fmla="*/ 1142 h 1179"/>
              <a:gd name="T44" fmla="*/ 4718 w 4784"/>
              <a:gd name="T45" fmla="*/ 1160 h 1179"/>
              <a:gd name="T46" fmla="*/ 4693 w 4784"/>
              <a:gd name="T47" fmla="*/ 1172 h 1179"/>
              <a:gd name="T48" fmla="*/ 4680 w 4784"/>
              <a:gd name="T49" fmla="*/ 1175 h 1179"/>
              <a:gd name="T50" fmla="*/ 4656 w 4784"/>
              <a:gd name="T51" fmla="*/ 1178 h 1179"/>
              <a:gd name="T52" fmla="*/ 136 w 4784"/>
              <a:gd name="T53" fmla="*/ 1179 h 1179"/>
              <a:gd name="T54" fmla="*/ 102 w 4784"/>
              <a:gd name="T55" fmla="*/ 1175 h 1179"/>
              <a:gd name="T56" fmla="*/ 75 w 4784"/>
              <a:gd name="T57" fmla="*/ 1167 h 1179"/>
              <a:gd name="T58" fmla="*/ 51 w 4784"/>
              <a:gd name="T59" fmla="*/ 1151 h 1179"/>
              <a:gd name="T60" fmla="*/ 33 w 4784"/>
              <a:gd name="T61" fmla="*/ 1131 h 1179"/>
              <a:gd name="T62" fmla="*/ 18 w 4784"/>
              <a:gd name="T63" fmla="*/ 1103 h 1179"/>
              <a:gd name="T64" fmla="*/ 8 w 4784"/>
              <a:gd name="T65" fmla="*/ 1071 h 1179"/>
              <a:gd name="T66" fmla="*/ 1 w 4784"/>
              <a:gd name="T67" fmla="*/ 1031 h 1179"/>
              <a:gd name="T68" fmla="*/ 0 w 4784"/>
              <a:gd name="T69" fmla="*/ 986 h 1179"/>
              <a:gd name="T70" fmla="*/ 0 w 4784"/>
              <a:gd name="T71" fmla="*/ 178 h 117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784"/>
              <a:gd name="T109" fmla="*/ 0 h 1179"/>
              <a:gd name="T110" fmla="*/ 4784 w 4784"/>
              <a:gd name="T111" fmla="*/ 1179 h 117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784" h="1179">
                <a:moveTo>
                  <a:pt x="0" y="177"/>
                </a:moveTo>
                <a:lnTo>
                  <a:pt x="1" y="168"/>
                </a:lnTo>
                <a:lnTo>
                  <a:pt x="1" y="147"/>
                </a:lnTo>
                <a:lnTo>
                  <a:pt x="3" y="128"/>
                </a:lnTo>
                <a:lnTo>
                  <a:pt x="12" y="94"/>
                </a:lnTo>
                <a:lnTo>
                  <a:pt x="23" y="65"/>
                </a:lnTo>
                <a:lnTo>
                  <a:pt x="38" y="42"/>
                </a:lnTo>
                <a:lnTo>
                  <a:pt x="56" y="23"/>
                </a:lnTo>
                <a:lnTo>
                  <a:pt x="79" y="10"/>
                </a:lnTo>
                <a:lnTo>
                  <a:pt x="104" y="2"/>
                </a:lnTo>
                <a:lnTo>
                  <a:pt x="119" y="0"/>
                </a:lnTo>
                <a:lnTo>
                  <a:pt x="136" y="0"/>
                </a:lnTo>
                <a:lnTo>
                  <a:pt x="4648" y="0"/>
                </a:lnTo>
                <a:lnTo>
                  <a:pt x="4663" y="0"/>
                </a:lnTo>
                <a:lnTo>
                  <a:pt x="4677" y="2"/>
                </a:lnTo>
                <a:lnTo>
                  <a:pt x="4691" y="5"/>
                </a:lnTo>
                <a:lnTo>
                  <a:pt x="4704" y="10"/>
                </a:lnTo>
                <a:lnTo>
                  <a:pt x="4715" y="15"/>
                </a:lnTo>
                <a:lnTo>
                  <a:pt x="4725" y="23"/>
                </a:lnTo>
                <a:lnTo>
                  <a:pt x="4735" y="31"/>
                </a:lnTo>
                <a:lnTo>
                  <a:pt x="4745" y="42"/>
                </a:lnTo>
                <a:lnTo>
                  <a:pt x="4752" y="52"/>
                </a:lnTo>
                <a:lnTo>
                  <a:pt x="4759" y="65"/>
                </a:lnTo>
                <a:lnTo>
                  <a:pt x="4765" y="78"/>
                </a:lnTo>
                <a:lnTo>
                  <a:pt x="4771" y="94"/>
                </a:lnTo>
                <a:lnTo>
                  <a:pt x="4775" y="110"/>
                </a:lnTo>
                <a:lnTo>
                  <a:pt x="4780" y="128"/>
                </a:lnTo>
                <a:lnTo>
                  <a:pt x="4782" y="147"/>
                </a:lnTo>
                <a:lnTo>
                  <a:pt x="4784" y="168"/>
                </a:lnTo>
                <a:lnTo>
                  <a:pt x="4784" y="184"/>
                </a:lnTo>
                <a:lnTo>
                  <a:pt x="4784" y="986"/>
                </a:lnTo>
                <a:lnTo>
                  <a:pt x="4783" y="991"/>
                </a:lnTo>
                <a:lnTo>
                  <a:pt x="4783" y="997"/>
                </a:lnTo>
                <a:lnTo>
                  <a:pt x="4783" y="1009"/>
                </a:lnTo>
                <a:lnTo>
                  <a:pt x="4782" y="1031"/>
                </a:lnTo>
                <a:lnTo>
                  <a:pt x="4780" y="1041"/>
                </a:lnTo>
                <a:lnTo>
                  <a:pt x="4778" y="1045"/>
                </a:lnTo>
                <a:lnTo>
                  <a:pt x="4778" y="1051"/>
                </a:lnTo>
                <a:lnTo>
                  <a:pt x="4775" y="1071"/>
                </a:lnTo>
                <a:lnTo>
                  <a:pt x="4769" y="1088"/>
                </a:lnTo>
                <a:lnTo>
                  <a:pt x="4764" y="1103"/>
                </a:lnTo>
                <a:lnTo>
                  <a:pt x="4757" y="1118"/>
                </a:lnTo>
                <a:lnTo>
                  <a:pt x="4749" y="1131"/>
                </a:lnTo>
                <a:lnTo>
                  <a:pt x="4740" y="1142"/>
                </a:lnTo>
                <a:lnTo>
                  <a:pt x="4730" y="1151"/>
                </a:lnTo>
                <a:lnTo>
                  <a:pt x="4718" y="1160"/>
                </a:lnTo>
                <a:lnTo>
                  <a:pt x="4707" y="1167"/>
                </a:lnTo>
                <a:lnTo>
                  <a:pt x="4693" y="1172"/>
                </a:lnTo>
                <a:lnTo>
                  <a:pt x="4686" y="1173"/>
                </a:lnTo>
                <a:lnTo>
                  <a:pt x="4680" y="1175"/>
                </a:lnTo>
                <a:lnTo>
                  <a:pt x="4664" y="1178"/>
                </a:lnTo>
                <a:lnTo>
                  <a:pt x="4656" y="1178"/>
                </a:lnTo>
                <a:lnTo>
                  <a:pt x="4648" y="1179"/>
                </a:lnTo>
                <a:lnTo>
                  <a:pt x="136" y="1179"/>
                </a:lnTo>
                <a:lnTo>
                  <a:pt x="118" y="1178"/>
                </a:lnTo>
                <a:lnTo>
                  <a:pt x="102" y="1175"/>
                </a:lnTo>
                <a:lnTo>
                  <a:pt x="87" y="1172"/>
                </a:lnTo>
                <a:lnTo>
                  <a:pt x="75" y="1167"/>
                </a:lnTo>
                <a:lnTo>
                  <a:pt x="62" y="1160"/>
                </a:lnTo>
                <a:lnTo>
                  <a:pt x="51" y="1151"/>
                </a:lnTo>
                <a:lnTo>
                  <a:pt x="42" y="1142"/>
                </a:lnTo>
                <a:lnTo>
                  <a:pt x="33" y="1131"/>
                </a:lnTo>
                <a:lnTo>
                  <a:pt x="25" y="1118"/>
                </a:lnTo>
                <a:lnTo>
                  <a:pt x="18" y="1103"/>
                </a:lnTo>
                <a:lnTo>
                  <a:pt x="12" y="1088"/>
                </a:lnTo>
                <a:lnTo>
                  <a:pt x="8" y="1071"/>
                </a:lnTo>
                <a:lnTo>
                  <a:pt x="3" y="1051"/>
                </a:lnTo>
                <a:lnTo>
                  <a:pt x="1" y="1031"/>
                </a:lnTo>
                <a:lnTo>
                  <a:pt x="0" y="1009"/>
                </a:lnTo>
                <a:lnTo>
                  <a:pt x="0" y="986"/>
                </a:lnTo>
                <a:lnTo>
                  <a:pt x="0" y="184"/>
                </a:lnTo>
                <a:lnTo>
                  <a:pt x="0" y="178"/>
                </a:lnTo>
                <a:lnTo>
                  <a:pt x="0" y="177"/>
                </a:lnTo>
              </a:path>
            </a:pathLst>
          </a:custGeom>
          <a:noFill/>
          <a:ln w="38100">
            <a:solidFill>
              <a:srgbClr val="666666"/>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6" name="Rectangle 692">
            <a:extLst>
              <a:ext uri="{FF2B5EF4-FFF2-40B4-BE49-F238E27FC236}">
                <a16:creationId xmlns:a16="http://schemas.microsoft.com/office/drawing/2014/main" id="{477A8977-3E82-23B9-4B5F-A94CABFA894A}"/>
              </a:ext>
            </a:extLst>
          </p:cNvPr>
          <p:cNvSpPr>
            <a:spLocks noChangeArrowheads="1"/>
          </p:cNvSpPr>
          <p:nvPr/>
        </p:nvSpPr>
        <p:spPr bwMode="auto">
          <a:xfrm>
            <a:off x="9370717" y="6222837"/>
            <a:ext cx="24876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500" b="1" dirty="0">
                <a:solidFill>
                  <a:srgbClr val="000000"/>
                </a:solidFill>
                <a:latin typeface="Verdana" panose="020B0604030504040204" pitchFamily="34" charset="0"/>
              </a:rPr>
              <a:t>Amount of data backup</a:t>
            </a:r>
            <a:endParaRPr lang="en-US" altLang="en-US" sz="2600" dirty="0"/>
          </a:p>
        </p:txBody>
      </p:sp>
      <p:sp>
        <p:nvSpPr>
          <p:cNvPr id="167" name="Rectangle 727">
            <a:extLst>
              <a:ext uri="{FF2B5EF4-FFF2-40B4-BE49-F238E27FC236}">
                <a16:creationId xmlns:a16="http://schemas.microsoft.com/office/drawing/2014/main" id="{09A8CA57-B1A5-BCC5-020D-6EA338500C1A}"/>
              </a:ext>
            </a:extLst>
          </p:cNvPr>
          <p:cNvSpPr>
            <a:spLocks noChangeArrowheads="1"/>
          </p:cNvSpPr>
          <p:nvPr/>
        </p:nvSpPr>
        <p:spPr bwMode="auto">
          <a:xfrm>
            <a:off x="9000829" y="5975187"/>
            <a:ext cx="209550" cy="620712"/>
          </a:xfrm>
          <a:prstGeom prst="rect">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Tree>
    <p:extLst>
      <p:ext uri="{BB962C8B-B14F-4D97-AF65-F5344CB8AC3E}">
        <p14:creationId xmlns:p14="http://schemas.microsoft.com/office/powerpoint/2010/main" val="4237183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10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6"/>
                                        </p:tgtEl>
                                        <p:attrNameLst>
                                          <p:attrName>style.visibility</p:attrName>
                                        </p:attrNameLst>
                                      </p:cBhvr>
                                      <p:to>
                                        <p:strVal val="visible"/>
                                      </p:to>
                                    </p:set>
                                    <p:animEffect transition="in" filter="fade">
                                      <p:cBhvr>
                                        <p:cTn id="17" dur="1000"/>
                                        <p:tgtEl>
                                          <p:spTgt spid="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56099" y="818686"/>
            <a:ext cx="8601562"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Restoring from Incremental Backup</a:t>
            </a:r>
          </a:p>
        </p:txBody>
      </p:sp>
      <p:grpSp>
        <p:nvGrpSpPr>
          <p:cNvPr id="4" name="Group 71">
            <a:extLst>
              <a:ext uri="{FF2B5EF4-FFF2-40B4-BE49-F238E27FC236}">
                <a16:creationId xmlns:a16="http://schemas.microsoft.com/office/drawing/2014/main" id="{2439D555-C7DB-E875-8CCC-2DAB10ED35D0}"/>
              </a:ext>
            </a:extLst>
          </p:cNvPr>
          <p:cNvGrpSpPr>
            <a:grpSpLocks/>
          </p:cNvGrpSpPr>
          <p:nvPr/>
        </p:nvGrpSpPr>
        <p:grpSpPr bwMode="auto">
          <a:xfrm>
            <a:off x="3348411" y="4204884"/>
            <a:ext cx="4613275" cy="565150"/>
            <a:chOff x="1612" y="1980"/>
            <a:chExt cx="2906" cy="356"/>
          </a:xfrm>
        </p:grpSpPr>
        <p:sp>
          <p:nvSpPr>
            <p:cNvPr id="5" name="Rectangle 23">
              <a:extLst>
                <a:ext uri="{FF2B5EF4-FFF2-40B4-BE49-F238E27FC236}">
                  <a16:creationId xmlns:a16="http://schemas.microsoft.com/office/drawing/2014/main" id="{28A26B41-8A65-DDB3-594E-F69A7A534EA0}"/>
                </a:ext>
              </a:extLst>
            </p:cNvPr>
            <p:cNvSpPr>
              <a:spLocks noChangeArrowheads="1"/>
            </p:cNvSpPr>
            <p:nvPr/>
          </p:nvSpPr>
          <p:spPr bwMode="auto">
            <a:xfrm rot="5400000">
              <a:off x="1497" y="2095"/>
              <a:ext cx="338" cy="108"/>
            </a:xfrm>
            <a:prstGeom prst="rect">
              <a:avLst/>
            </a:prstGeom>
            <a:solidFill>
              <a:srgbClr val="33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9" name="AutoShape 24">
              <a:extLst>
                <a:ext uri="{FF2B5EF4-FFF2-40B4-BE49-F238E27FC236}">
                  <a16:creationId xmlns:a16="http://schemas.microsoft.com/office/drawing/2014/main" id="{310318D7-0F89-A473-02A2-D6DDAD7B90FC}"/>
                </a:ext>
              </a:extLst>
            </p:cNvPr>
            <p:cNvSpPr>
              <a:spLocks noChangeArrowheads="1"/>
            </p:cNvSpPr>
            <p:nvPr/>
          </p:nvSpPr>
          <p:spPr bwMode="auto">
            <a:xfrm>
              <a:off x="1620" y="2260"/>
              <a:ext cx="2898" cy="76"/>
            </a:xfrm>
            <a:prstGeom prst="rightArrow">
              <a:avLst>
                <a:gd name="adj1" fmla="val 53120"/>
                <a:gd name="adj2" fmla="val 278925"/>
              </a:avLst>
            </a:prstGeom>
            <a:gradFill rotWithShape="1">
              <a:gsLst>
                <a:gs pos="0">
                  <a:srgbClr val="33CCCC"/>
                </a:gs>
                <a:gs pos="100000">
                  <a:srgbClr val="DC8300"/>
                </a:gs>
              </a:gsLst>
              <a:lin ang="0" scaled="1"/>
            </a:gra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grpSp>
      <p:grpSp>
        <p:nvGrpSpPr>
          <p:cNvPr id="12" name="Group 70">
            <a:extLst>
              <a:ext uri="{FF2B5EF4-FFF2-40B4-BE49-F238E27FC236}">
                <a16:creationId xmlns:a16="http://schemas.microsoft.com/office/drawing/2014/main" id="{840C64BA-F82F-A8CA-B784-D26213A4C1C7}"/>
              </a:ext>
            </a:extLst>
          </p:cNvPr>
          <p:cNvGrpSpPr>
            <a:grpSpLocks/>
          </p:cNvGrpSpPr>
          <p:nvPr/>
        </p:nvGrpSpPr>
        <p:grpSpPr bwMode="auto">
          <a:xfrm>
            <a:off x="2665786" y="2179234"/>
            <a:ext cx="1282700" cy="2178050"/>
            <a:chOff x="1182" y="704"/>
            <a:chExt cx="808" cy="1372"/>
          </a:xfrm>
        </p:grpSpPr>
        <p:sp>
          <p:nvSpPr>
            <p:cNvPr id="164" name="Line 28">
              <a:extLst>
                <a:ext uri="{FF2B5EF4-FFF2-40B4-BE49-F238E27FC236}">
                  <a16:creationId xmlns:a16="http://schemas.microsoft.com/office/drawing/2014/main" id="{FD76E85B-C058-A65D-BDFC-CDBC22BF8776}"/>
                </a:ext>
              </a:extLst>
            </p:cNvPr>
            <p:cNvSpPr>
              <a:spLocks noChangeShapeType="1"/>
            </p:cNvSpPr>
            <p:nvPr/>
          </p:nvSpPr>
          <p:spPr bwMode="auto">
            <a:xfrm flipV="1">
              <a:off x="1182" y="708"/>
              <a:ext cx="0" cy="1368"/>
            </a:xfrm>
            <a:prstGeom prst="line">
              <a:avLst/>
            </a:prstGeom>
            <a:noFill/>
            <a:ln w="28575" cap="rnd">
              <a:solidFill>
                <a:srgbClr val="777777"/>
              </a:solidFill>
              <a:prstDash val="sysDot"/>
              <a:round/>
              <a:headEnd/>
              <a:tailEnd/>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68" name="AutoShape 29">
              <a:extLst>
                <a:ext uri="{FF2B5EF4-FFF2-40B4-BE49-F238E27FC236}">
                  <a16:creationId xmlns:a16="http://schemas.microsoft.com/office/drawing/2014/main" id="{1AA17676-116C-4C10-CA0B-055E738BC99F}"/>
                </a:ext>
              </a:extLst>
            </p:cNvPr>
            <p:cNvSpPr>
              <a:spLocks noChangeArrowheads="1"/>
            </p:cNvSpPr>
            <p:nvPr/>
          </p:nvSpPr>
          <p:spPr bwMode="auto">
            <a:xfrm>
              <a:off x="1326" y="1687"/>
              <a:ext cx="664" cy="375"/>
            </a:xfrm>
            <a:prstGeom prst="can">
              <a:avLst>
                <a:gd name="adj" fmla="val 42398"/>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9" name="Rectangle 30">
              <a:extLst>
                <a:ext uri="{FF2B5EF4-FFF2-40B4-BE49-F238E27FC236}">
                  <a16:creationId xmlns:a16="http://schemas.microsoft.com/office/drawing/2014/main" id="{076323CD-2EC3-C307-7810-E4749E7A4174}"/>
                </a:ext>
              </a:extLst>
            </p:cNvPr>
            <p:cNvSpPr>
              <a:spLocks noChangeArrowheads="1"/>
            </p:cNvSpPr>
            <p:nvPr/>
          </p:nvSpPr>
          <p:spPr bwMode="auto">
            <a:xfrm>
              <a:off x="1382" y="1856"/>
              <a:ext cx="551" cy="134"/>
            </a:xfrm>
            <a:prstGeom prst="rect">
              <a:avLst/>
            </a:prstGeom>
            <a:noFill/>
            <a:ln w="12700">
              <a:noFill/>
              <a:miter lim="800000"/>
              <a:headEnd/>
              <a:tailEnd/>
            </a:ln>
            <a:effectLst>
              <a:outerShdw dist="17961" dir="2700000" algn="ctr" rotWithShape="0">
                <a:srgbClr val="000000"/>
              </a:outerShdw>
            </a:effectLst>
          </p:spPr>
          <p:txBody>
            <a:bodyPr wrap="none" lIns="0" tIns="0" rIns="0" bIns="0">
              <a:spAutoFit/>
            </a:bodyPr>
            <a:lstStyle/>
            <a:p>
              <a:pPr eaLnBrk="0" hangingPunct="0">
                <a:buFontTx/>
                <a:buNone/>
                <a:defRPr/>
              </a:pPr>
              <a:r>
                <a:rPr lang="en-US" sz="1400">
                  <a:solidFill>
                    <a:schemeClr val="bg1"/>
                  </a:solidFill>
                  <a:latin typeface="Calibri" pitchFamily="34" charset="0"/>
                  <a:cs typeface="Arial" charset="0"/>
                </a:rPr>
                <a:t>Incremental</a:t>
              </a:r>
            </a:p>
          </p:txBody>
        </p:sp>
        <p:sp>
          <p:nvSpPr>
            <p:cNvPr id="170" name="AutoShape 31">
              <a:extLst>
                <a:ext uri="{FF2B5EF4-FFF2-40B4-BE49-F238E27FC236}">
                  <a16:creationId xmlns:a16="http://schemas.microsoft.com/office/drawing/2014/main" id="{39F44091-B435-C9E9-ABA5-1AB8FDACF910}"/>
                </a:ext>
              </a:extLst>
            </p:cNvPr>
            <p:cNvSpPr>
              <a:spLocks noChangeArrowheads="1"/>
            </p:cNvSpPr>
            <p:nvPr/>
          </p:nvSpPr>
          <p:spPr bwMode="auto">
            <a:xfrm>
              <a:off x="1397"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71" name="Rectangle 32">
              <a:extLst>
                <a:ext uri="{FF2B5EF4-FFF2-40B4-BE49-F238E27FC236}">
                  <a16:creationId xmlns:a16="http://schemas.microsoft.com/office/drawing/2014/main" id="{8987835F-39FB-8CD1-FE78-9CEB19120EA5}"/>
                </a:ext>
              </a:extLst>
            </p:cNvPr>
            <p:cNvSpPr>
              <a:spLocks noChangeArrowheads="1"/>
            </p:cNvSpPr>
            <p:nvPr/>
          </p:nvSpPr>
          <p:spPr bwMode="auto">
            <a:xfrm>
              <a:off x="1439" y="704"/>
              <a:ext cx="440"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600" b="1">
                  <a:solidFill>
                    <a:srgbClr val="000000"/>
                  </a:solidFill>
                  <a:latin typeface="Calibri" panose="020F0502020204030204" pitchFamily="34" charset="0"/>
                </a:rPr>
                <a:t>Tuesday</a:t>
              </a:r>
            </a:p>
          </p:txBody>
        </p:sp>
        <p:sp>
          <p:nvSpPr>
            <p:cNvPr id="172" name="Rectangle 33">
              <a:extLst>
                <a:ext uri="{FF2B5EF4-FFF2-40B4-BE49-F238E27FC236}">
                  <a16:creationId xmlns:a16="http://schemas.microsoft.com/office/drawing/2014/main" id="{57339341-BC10-8653-EAB0-61D4A73FE644}"/>
                </a:ext>
              </a:extLst>
            </p:cNvPr>
            <p:cNvSpPr>
              <a:spLocks noChangeArrowheads="1"/>
            </p:cNvSpPr>
            <p:nvPr/>
          </p:nvSpPr>
          <p:spPr bwMode="auto">
            <a:xfrm>
              <a:off x="1538" y="1430"/>
              <a:ext cx="241"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File 4</a:t>
              </a:r>
            </a:p>
          </p:txBody>
        </p:sp>
      </p:grpSp>
      <p:grpSp>
        <p:nvGrpSpPr>
          <p:cNvPr id="173" name="Group 72">
            <a:extLst>
              <a:ext uri="{FF2B5EF4-FFF2-40B4-BE49-F238E27FC236}">
                <a16:creationId xmlns:a16="http://schemas.microsoft.com/office/drawing/2014/main" id="{1D5DE137-CB60-6D6C-AB7C-9C3A05E084B0}"/>
              </a:ext>
            </a:extLst>
          </p:cNvPr>
          <p:cNvGrpSpPr>
            <a:grpSpLocks/>
          </p:cNvGrpSpPr>
          <p:nvPr/>
        </p:nvGrpSpPr>
        <p:grpSpPr bwMode="auto">
          <a:xfrm>
            <a:off x="4177086" y="2179234"/>
            <a:ext cx="1319213" cy="2178050"/>
            <a:chOff x="2134" y="704"/>
            <a:chExt cx="831" cy="1372"/>
          </a:xfrm>
        </p:grpSpPr>
        <p:sp>
          <p:nvSpPr>
            <p:cNvPr id="174" name="Line 35">
              <a:extLst>
                <a:ext uri="{FF2B5EF4-FFF2-40B4-BE49-F238E27FC236}">
                  <a16:creationId xmlns:a16="http://schemas.microsoft.com/office/drawing/2014/main" id="{7648112E-4840-AA8F-4F15-0065D6B53D30}"/>
                </a:ext>
              </a:extLst>
            </p:cNvPr>
            <p:cNvSpPr>
              <a:spLocks noChangeShapeType="1"/>
            </p:cNvSpPr>
            <p:nvPr/>
          </p:nvSpPr>
          <p:spPr bwMode="auto">
            <a:xfrm flipV="1">
              <a:off x="2134" y="708"/>
              <a:ext cx="0" cy="1368"/>
            </a:xfrm>
            <a:prstGeom prst="line">
              <a:avLst/>
            </a:prstGeom>
            <a:noFill/>
            <a:ln w="28575" cap="rnd">
              <a:solidFill>
                <a:srgbClr val="777777"/>
              </a:solidFill>
              <a:prstDash val="sysDot"/>
              <a:round/>
              <a:headEnd/>
              <a:tailEnd/>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75" name="AutoShape 36">
              <a:extLst>
                <a:ext uri="{FF2B5EF4-FFF2-40B4-BE49-F238E27FC236}">
                  <a16:creationId xmlns:a16="http://schemas.microsoft.com/office/drawing/2014/main" id="{87ECEBA4-31D0-4423-7232-54ABE291EB3B}"/>
                </a:ext>
              </a:extLst>
            </p:cNvPr>
            <p:cNvSpPr>
              <a:spLocks noChangeArrowheads="1"/>
            </p:cNvSpPr>
            <p:nvPr/>
          </p:nvSpPr>
          <p:spPr bwMode="auto">
            <a:xfrm>
              <a:off x="2300" y="1767"/>
              <a:ext cx="664" cy="295"/>
            </a:xfrm>
            <a:prstGeom prst="can">
              <a:avLst>
                <a:gd name="adj" fmla="val 42398"/>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76" name="Rectangle 37">
              <a:extLst>
                <a:ext uri="{FF2B5EF4-FFF2-40B4-BE49-F238E27FC236}">
                  <a16:creationId xmlns:a16="http://schemas.microsoft.com/office/drawing/2014/main" id="{C48CE1AA-ACAD-84C1-CE98-D2572A5D7821}"/>
                </a:ext>
              </a:extLst>
            </p:cNvPr>
            <p:cNvSpPr>
              <a:spLocks noChangeArrowheads="1"/>
            </p:cNvSpPr>
            <p:nvPr/>
          </p:nvSpPr>
          <p:spPr bwMode="auto">
            <a:xfrm>
              <a:off x="2356" y="1880"/>
              <a:ext cx="551" cy="134"/>
            </a:xfrm>
            <a:prstGeom prst="rect">
              <a:avLst/>
            </a:prstGeom>
            <a:noFill/>
            <a:ln w="12700">
              <a:noFill/>
              <a:miter lim="800000"/>
              <a:headEnd/>
              <a:tailEnd/>
            </a:ln>
            <a:effectLst>
              <a:outerShdw dist="17961" dir="2700000" algn="ctr" rotWithShape="0">
                <a:srgbClr val="000000"/>
              </a:outerShdw>
            </a:effectLst>
          </p:spPr>
          <p:txBody>
            <a:bodyPr wrap="none" lIns="0" tIns="0" rIns="0" bIns="0">
              <a:spAutoFit/>
            </a:bodyPr>
            <a:lstStyle/>
            <a:p>
              <a:pPr eaLnBrk="0" hangingPunct="0">
                <a:buFontTx/>
                <a:buNone/>
                <a:defRPr/>
              </a:pPr>
              <a:r>
                <a:rPr lang="en-US" sz="1400">
                  <a:solidFill>
                    <a:schemeClr val="bg1"/>
                  </a:solidFill>
                  <a:latin typeface="Calibri" pitchFamily="34" charset="0"/>
                  <a:cs typeface="Arial" charset="0"/>
                </a:rPr>
                <a:t>Incremental</a:t>
              </a:r>
            </a:p>
          </p:txBody>
        </p:sp>
        <p:sp>
          <p:nvSpPr>
            <p:cNvPr id="177" name="AutoShape 38">
              <a:extLst>
                <a:ext uri="{FF2B5EF4-FFF2-40B4-BE49-F238E27FC236}">
                  <a16:creationId xmlns:a16="http://schemas.microsoft.com/office/drawing/2014/main" id="{8E8691B3-EA8B-0A70-0388-70583725A3DA}"/>
                </a:ext>
              </a:extLst>
            </p:cNvPr>
            <p:cNvSpPr>
              <a:spLocks noChangeArrowheads="1"/>
            </p:cNvSpPr>
            <p:nvPr/>
          </p:nvSpPr>
          <p:spPr bwMode="auto">
            <a:xfrm>
              <a:off x="2371"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78" name="Rectangle 39">
              <a:extLst>
                <a:ext uri="{FF2B5EF4-FFF2-40B4-BE49-F238E27FC236}">
                  <a16:creationId xmlns:a16="http://schemas.microsoft.com/office/drawing/2014/main" id="{64E4128D-9365-47C8-07F4-50FFDB733E8D}"/>
                </a:ext>
              </a:extLst>
            </p:cNvPr>
            <p:cNvSpPr>
              <a:spLocks noChangeArrowheads="1"/>
            </p:cNvSpPr>
            <p:nvPr/>
          </p:nvSpPr>
          <p:spPr bwMode="auto">
            <a:xfrm>
              <a:off x="2321" y="704"/>
              <a:ext cx="626"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600" b="1">
                  <a:solidFill>
                    <a:srgbClr val="000000"/>
                  </a:solidFill>
                  <a:latin typeface="Calibri" panose="020F0502020204030204" pitchFamily="34" charset="0"/>
                </a:rPr>
                <a:t>Wednesday</a:t>
              </a:r>
            </a:p>
          </p:txBody>
        </p:sp>
        <p:sp>
          <p:nvSpPr>
            <p:cNvPr id="179" name="Rectangle 40">
              <a:extLst>
                <a:ext uri="{FF2B5EF4-FFF2-40B4-BE49-F238E27FC236}">
                  <a16:creationId xmlns:a16="http://schemas.microsoft.com/office/drawing/2014/main" id="{EFBA0BF5-5DD1-6EA7-1F82-599EDDED4B08}"/>
                </a:ext>
              </a:extLst>
            </p:cNvPr>
            <p:cNvSpPr>
              <a:spLocks noChangeArrowheads="1"/>
            </p:cNvSpPr>
            <p:nvPr/>
          </p:nvSpPr>
          <p:spPr bwMode="auto">
            <a:xfrm>
              <a:off x="2302" y="1430"/>
              <a:ext cx="663"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Updated File 3</a:t>
              </a:r>
            </a:p>
          </p:txBody>
        </p:sp>
      </p:grpSp>
      <p:grpSp>
        <p:nvGrpSpPr>
          <p:cNvPr id="180" name="Group 73">
            <a:extLst>
              <a:ext uri="{FF2B5EF4-FFF2-40B4-BE49-F238E27FC236}">
                <a16:creationId xmlns:a16="http://schemas.microsoft.com/office/drawing/2014/main" id="{47AE8000-D950-67DA-DEAC-E332CFA22C3B}"/>
              </a:ext>
            </a:extLst>
          </p:cNvPr>
          <p:cNvGrpSpPr>
            <a:grpSpLocks/>
          </p:cNvGrpSpPr>
          <p:nvPr/>
        </p:nvGrpSpPr>
        <p:grpSpPr bwMode="auto">
          <a:xfrm>
            <a:off x="5781255" y="2179234"/>
            <a:ext cx="1282700" cy="2178050"/>
            <a:chOff x="3133" y="704"/>
            <a:chExt cx="808" cy="1372"/>
          </a:xfrm>
        </p:grpSpPr>
        <p:sp>
          <p:nvSpPr>
            <p:cNvPr id="181" name="Line 42">
              <a:extLst>
                <a:ext uri="{FF2B5EF4-FFF2-40B4-BE49-F238E27FC236}">
                  <a16:creationId xmlns:a16="http://schemas.microsoft.com/office/drawing/2014/main" id="{F99C9317-8AE2-6206-0F90-A74835D8C76E}"/>
                </a:ext>
              </a:extLst>
            </p:cNvPr>
            <p:cNvSpPr>
              <a:spLocks noChangeShapeType="1"/>
            </p:cNvSpPr>
            <p:nvPr/>
          </p:nvSpPr>
          <p:spPr bwMode="auto">
            <a:xfrm flipV="1">
              <a:off x="3133" y="708"/>
              <a:ext cx="0" cy="1368"/>
            </a:xfrm>
            <a:prstGeom prst="line">
              <a:avLst/>
            </a:prstGeom>
            <a:noFill/>
            <a:ln w="28575" cap="rnd">
              <a:solidFill>
                <a:srgbClr val="777777"/>
              </a:solidFill>
              <a:prstDash val="sysDot"/>
              <a:round/>
              <a:headEnd/>
              <a:tailEnd/>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82" name="AutoShape 43">
              <a:extLst>
                <a:ext uri="{FF2B5EF4-FFF2-40B4-BE49-F238E27FC236}">
                  <a16:creationId xmlns:a16="http://schemas.microsoft.com/office/drawing/2014/main" id="{5CE9DFB3-8A94-C0D0-D72D-10A9DD55DD41}"/>
                </a:ext>
              </a:extLst>
            </p:cNvPr>
            <p:cNvSpPr>
              <a:spLocks noChangeArrowheads="1"/>
            </p:cNvSpPr>
            <p:nvPr/>
          </p:nvSpPr>
          <p:spPr bwMode="auto">
            <a:xfrm>
              <a:off x="3277" y="1614"/>
              <a:ext cx="664" cy="448"/>
            </a:xfrm>
            <a:prstGeom prst="can">
              <a:avLst>
                <a:gd name="adj" fmla="val 42398"/>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83" name="Rectangle 44">
              <a:extLst>
                <a:ext uri="{FF2B5EF4-FFF2-40B4-BE49-F238E27FC236}">
                  <a16:creationId xmlns:a16="http://schemas.microsoft.com/office/drawing/2014/main" id="{77974E8F-8B4A-F1BB-268B-47F96E8CF2C5}"/>
                </a:ext>
              </a:extLst>
            </p:cNvPr>
            <p:cNvSpPr>
              <a:spLocks noChangeArrowheads="1"/>
            </p:cNvSpPr>
            <p:nvPr/>
          </p:nvSpPr>
          <p:spPr bwMode="auto">
            <a:xfrm>
              <a:off x="3333" y="1838"/>
              <a:ext cx="551" cy="134"/>
            </a:xfrm>
            <a:prstGeom prst="rect">
              <a:avLst/>
            </a:prstGeom>
            <a:noFill/>
            <a:ln w="12700">
              <a:noFill/>
              <a:miter lim="800000"/>
              <a:headEnd/>
              <a:tailEnd/>
            </a:ln>
            <a:effectLst>
              <a:outerShdw dist="17961" dir="2700000" algn="ctr" rotWithShape="0">
                <a:srgbClr val="000000"/>
              </a:outerShdw>
            </a:effectLst>
          </p:spPr>
          <p:txBody>
            <a:bodyPr wrap="none" lIns="0" tIns="0" rIns="0" bIns="0">
              <a:spAutoFit/>
            </a:bodyPr>
            <a:lstStyle/>
            <a:p>
              <a:pPr eaLnBrk="0" hangingPunct="0">
                <a:buFontTx/>
                <a:buNone/>
                <a:defRPr/>
              </a:pPr>
              <a:r>
                <a:rPr lang="en-US" sz="1400">
                  <a:solidFill>
                    <a:schemeClr val="bg1"/>
                  </a:solidFill>
                  <a:latin typeface="Calibri" pitchFamily="34" charset="0"/>
                  <a:cs typeface="Arial" charset="0"/>
                </a:rPr>
                <a:t>Incremental</a:t>
              </a:r>
            </a:p>
          </p:txBody>
        </p:sp>
        <p:sp>
          <p:nvSpPr>
            <p:cNvPr id="184" name="AutoShape 45">
              <a:extLst>
                <a:ext uri="{FF2B5EF4-FFF2-40B4-BE49-F238E27FC236}">
                  <a16:creationId xmlns:a16="http://schemas.microsoft.com/office/drawing/2014/main" id="{BFAFCE03-56CC-890E-810F-8C25EE0154AC}"/>
                </a:ext>
              </a:extLst>
            </p:cNvPr>
            <p:cNvSpPr>
              <a:spLocks noChangeArrowheads="1"/>
            </p:cNvSpPr>
            <p:nvPr/>
          </p:nvSpPr>
          <p:spPr bwMode="auto">
            <a:xfrm>
              <a:off x="3348"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85" name="Rectangle 46">
              <a:extLst>
                <a:ext uri="{FF2B5EF4-FFF2-40B4-BE49-F238E27FC236}">
                  <a16:creationId xmlns:a16="http://schemas.microsoft.com/office/drawing/2014/main" id="{65128E54-1370-D850-99C3-8B83CB689AFF}"/>
                </a:ext>
              </a:extLst>
            </p:cNvPr>
            <p:cNvSpPr>
              <a:spLocks noChangeArrowheads="1"/>
            </p:cNvSpPr>
            <p:nvPr/>
          </p:nvSpPr>
          <p:spPr bwMode="auto">
            <a:xfrm>
              <a:off x="3364" y="704"/>
              <a:ext cx="491"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600" b="1">
                  <a:solidFill>
                    <a:srgbClr val="000000"/>
                  </a:solidFill>
                  <a:latin typeface="Calibri" panose="020F0502020204030204" pitchFamily="34" charset="0"/>
                </a:rPr>
                <a:t>Thursday</a:t>
              </a:r>
            </a:p>
          </p:txBody>
        </p:sp>
        <p:sp>
          <p:nvSpPr>
            <p:cNvPr id="186" name="Rectangle 47">
              <a:extLst>
                <a:ext uri="{FF2B5EF4-FFF2-40B4-BE49-F238E27FC236}">
                  <a16:creationId xmlns:a16="http://schemas.microsoft.com/office/drawing/2014/main" id="{C54DFA8F-0A40-2C33-FC34-3754E3AFFCE7}"/>
                </a:ext>
              </a:extLst>
            </p:cNvPr>
            <p:cNvSpPr>
              <a:spLocks noChangeArrowheads="1"/>
            </p:cNvSpPr>
            <p:nvPr/>
          </p:nvSpPr>
          <p:spPr bwMode="auto">
            <a:xfrm>
              <a:off x="3489" y="1430"/>
              <a:ext cx="241"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File 5</a:t>
              </a:r>
            </a:p>
          </p:txBody>
        </p:sp>
      </p:grpSp>
      <p:grpSp>
        <p:nvGrpSpPr>
          <p:cNvPr id="187" name="Group 68">
            <a:extLst>
              <a:ext uri="{FF2B5EF4-FFF2-40B4-BE49-F238E27FC236}">
                <a16:creationId xmlns:a16="http://schemas.microsoft.com/office/drawing/2014/main" id="{1D2374E3-77CE-A8FA-C137-C6D2437AA962}"/>
              </a:ext>
            </a:extLst>
          </p:cNvPr>
          <p:cNvGrpSpPr>
            <a:grpSpLocks/>
          </p:cNvGrpSpPr>
          <p:nvPr/>
        </p:nvGrpSpPr>
        <p:grpSpPr bwMode="auto">
          <a:xfrm>
            <a:off x="1824411" y="2179234"/>
            <a:ext cx="7775575" cy="2901950"/>
            <a:chOff x="652" y="704"/>
            <a:chExt cx="4898" cy="1828"/>
          </a:xfrm>
        </p:grpSpPr>
        <p:sp>
          <p:nvSpPr>
            <p:cNvPr id="188" name="Line 6">
              <a:extLst>
                <a:ext uri="{FF2B5EF4-FFF2-40B4-BE49-F238E27FC236}">
                  <a16:creationId xmlns:a16="http://schemas.microsoft.com/office/drawing/2014/main" id="{904CF59B-6F74-BB3C-95FE-B33C7717AD97}"/>
                </a:ext>
              </a:extLst>
            </p:cNvPr>
            <p:cNvSpPr>
              <a:spLocks noChangeShapeType="1"/>
            </p:cNvSpPr>
            <p:nvPr/>
          </p:nvSpPr>
          <p:spPr bwMode="auto">
            <a:xfrm flipV="1">
              <a:off x="4086" y="708"/>
              <a:ext cx="0" cy="1368"/>
            </a:xfrm>
            <a:prstGeom prst="line">
              <a:avLst/>
            </a:prstGeom>
            <a:noFill/>
            <a:ln w="28575" cap="rnd">
              <a:solidFill>
                <a:srgbClr val="777777"/>
              </a:solidFill>
              <a:prstDash val="sysDot"/>
              <a:round/>
              <a:headEnd/>
              <a:tailEnd/>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89" name="AutoShape 4">
              <a:extLst>
                <a:ext uri="{FF2B5EF4-FFF2-40B4-BE49-F238E27FC236}">
                  <a16:creationId xmlns:a16="http://schemas.microsoft.com/office/drawing/2014/main" id="{AF2EF1DC-707E-545A-37F4-AEA46AD07D33}"/>
                </a:ext>
              </a:extLst>
            </p:cNvPr>
            <p:cNvSpPr>
              <a:spLocks noChangeArrowheads="1"/>
            </p:cNvSpPr>
            <p:nvPr/>
          </p:nvSpPr>
          <p:spPr bwMode="auto">
            <a:xfrm>
              <a:off x="654" y="2340"/>
              <a:ext cx="3864" cy="192"/>
            </a:xfrm>
            <a:prstGeom prst="rightArrow">
              <a:avLst>
                <a:gd name="adj1" fmla="val 65620"/>
                <a:gd name="adj2" fmla="val 112458"/>
              </a:avLst>
            </a:prstGeom>
            <a:gradFill rotWithShape="1">
              <a:gsLst>
                <a:gs pos="0">
                  <a:srgbClr val="33CCCC"/>
                </a:gs>
                <a:gs pos="100000">
                  <a:srgbClr val="DC8300"/>
                </a:gs>
              </a:gsLst>
              <a:lin ang="0" scaled="1"/>
            </a:gra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90" name="Rectangle 5">
              <a:extLst>
                <a:ext uri="{FF2B5EF4-FFF2-40B4-BE49-F238E27FC236}">
                  <a16:creationId xmlns:a16="http://schemas.microsoft.com/office/drawing/2014/main" id="{3D82C519-CE0C-E9E7-420D-CAEC423661C1}"/>
                </a:ext>
              </a:extLst>
            </p:cNvPr>
            <p:cNvSpPr>
              <a:spLocks noChangeArrowheads="1"/>
            </p:cNvSpPr>
            <p:nvPr/>
          </p:nvSpPr>
          <p:spPr bwMode="auto">
            <a:xfrm rot="5400000">
              <a:off x="501" y="2239"/>
              <a:ext cx="410" cy="108"/>
            </a:xfrm>
            <a:prstGeom prst="rect">
              <a:avLst/>
            </a:prstGeom>
            <a:solidFill>
              <a:srgbClr val="33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91" name="AutoShape 7">
              <a:extLst>
                <a:ext uri="{FF2B5EF4-FFF2-40B4-BE49-F238E27FC236}">
                  <a16:creationId xmlns:a16="http://schemas.microsoft.com/office/drawing/2014/main" id="{A91A7807-3514-7F3E-F087-015241DA6A24}"/>
                </a:ext>
              </a:extLst>
            </p:cNvPr>
            <p:cNvSpPr>
              <a:spLocks noChangeArrowheads="1"/>
            </p:cNvSpPr>
            <p:nvPr/>
          </p:nvSpPr>
          <p:spPr bwMode="auto">
            <a:xfrm>
              <a:off x="4535" y="2026"/>
              <a:ext cx="677" cy="501"/>
            </a:xfrm>
            <a:prstGeom prst="can">
              <a:avLst>
                <a:gd name="adj" fmla="val 31130"/>
              </a:avLst>
            </a:prstGeom>
            <a:gradFill rotWithShape="1">
              <a:gsLst>
                <a:gs pos="0">
                  <a:srgbClr val="663D00"/>
                </a:gs>
                <a:gs pos="50000">
                  <a:srgbClr val="DC8300"/>
                </a:gs>
                <a:gs pos="100000">
                  <a:srgbClr val="663D00"/>
                </a:gs>
              </a:gsLst>
              <a:lin ang="0" scaled="1"/>
            </a:gradFill>
            <a:ln w="9525">
              <a:solidFill>
                <a:srgbClr val="000000"/>
              </a:solidFill>
              <a:round/>
              <a:headEnd/>
              <a:tailEnd/>
            </a:ln>
          </p:spPr>
          <p:txBody>
            <a:bodyPr wrap="none"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92" name="Rectangle 8">
              <a:extLst>
                <a:ext uri="{FF2B5EF4-FFF2-40B4-BE49-F238E27FC236}">
                  <a16:creationId xmlns:a16="http://schemas.microsoft.com/office/drawing/2014/main" id="{972D40B0-9744-AAEE-95BC-3FC8C601D9E2}"/>
                </a:ext>
              </a:extLst>
            </p:cNvPr>
            <p:cNvSpPr>
              <a:spLocks noChangeArrowheads="1"/>
            </p:cNvSpPr>
            <p:nvPr/>
          </p:nvSpPr>
          <p:spPr bwMode="auto">
            <a:xfrm>
              <a:off x="4412" y="1430"/>
              <a:ext cx="72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Files 1, 2, 3, 4, 5</a:t>
              </a:r>
            </a:p>
          </p:txBody>
        </p:sp>
        <p:sp>
          <p:nvSpPr>
            <p:cNvPr id="193" name="AutoShape 9">
              <a:extLst>
                <a:ext uri="{FF2B5EF4-FFF2-40B4-BE49-F238E27FC236}">
                  <a16:creationId xmlns:a16="http://schemas.microsoft.com/office/drawing/2014/main" id="{730F7D51-4BDD-468A-549D-87AE2CC4A02A}"/>
                </a:ext>
              </a:extLst>
            </p:cNvPr>
            <p:cNvSpPr>
              <a:spLocks noChangeArrowheads="1"/>
            </p:cNvSpPr>
            <p:nvPr/>
          </p:nvSpPr>
          <p:spPr bwMode="auto">
            <a:xfrm>
              <a:off x="4320" y="924"/>
              <a:ext cx="522" cy="342"/>
            </a:xfrm>
            <a:prstGeom prst="flowChartDocument">
              <a:avLst/>
            </a:prstGeom>
            <a:solidFill>
              <a:srgbClr val="C0C0C0"/>
            </a:solidFill>
            <a:ln w="12700" algn="ctr">
              <a:solidFill>
                <a:srgbClr val="000000"/>
              </a:solidFill>
              <a:miter lim="800000"/>
              <a:headEnd/>
              <a:tailEnd/>
            </a:ln>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94" name="AutoShape 10">
              <a:extLst>
                <a:ext uri="{FF2B5EF4-FFF2-40B4-BE49-F238E27FC236}">
                  <a16:creationId xmlns:a16="http://schemas.microsoft.com/office/drawing/2014/main" id="{3F732C68-A7CD-BCDE-6C5E-88604810FE27}"/>
                </a:ext>
              </a:extLst>
            </p:cNvPr>
            <p:cNvSpPr>
              <a:spLocks noChangeArrowheads="1"/>
            </p:cNvSpPr>
            <p:nvPr/>
          </p:nvSpPr>
          <p:spPr bwMode="auto">
            <a:xfrm>
              <a:off x="4245"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95" name="AutoShape 11">
              <a:extLst>
                <a:ext uri="{FF2B5EF4-FFF2-40B4-BE49-F238E27FC236}">
                  <a16:creationId xmlns:a16="http://schemas.microsoft.com/office/drawing/2014/main" id="{59E076A0-15D8-A21D-0204-A933C3C075E3}"/>
                </a:ext>
              </a:extLst>
            </p:cNvPr>
            <p:cNvSpPr>
              <a:spLocks noChangeArrowheads="1"/>
            </p:cNvSpPr>
            <p:nvPr/>
          </p:nvSpPr>
          <p:spPr bwMode="auto">
            <a:xfrm>
              <a:off x="4169" y="1062"/>
              <a:ext cx="522" cy="342"/>
            </a:xfrm>
            <a:prstGeom prst="flowChartDocument">
              <a:avLst/>
            </a:prstGeom>
            <a:solidFill>
              <a:srgbClr val="EAEAEA"/>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96" name="AutoShape 12">
              <a:extLst>
                <a:ext uri="{FF2B5EF4-FFF2-40B4-BE49-F238E27FC236}">
                  <a16:creationId xmlns:a16="http://schemas.microsoft.com/office/drawing/2014/main" id="{0794B174-6512-4098-42BB-53976EB9D0BA}"/>
                </a:ext>
              </a:extLst>
            </p:cNvPr>
            <p:cNvSpPr>
              <a:spLocks noChangeArrowheads="1"/>
            </p:cNvSpPr>
            <p:nvPr/>
          </p:nvSpPr>
          <p:spPr bwMode="auto">
            <a:xfrm>
              <a:off x="5028" y="924"/>
              <a:ext cx="522" cy="342"/>
            </a:xfrm>
            <a:prstGeom prst="flowChartDocument">
              <a:avLst/>
            </a:prstGeom>
            <a:solidFill>
              <a:srgbClr val="C0C0C0"/>
            </a:solidFill>
            <a:ln w="12700" algn="ctr">
              <a:solidFill>
                <a:srgbClr val="000000"/>
              </a:solidFill>
              <a:miter lim="800000"/>
              <a:headEnd/>
              <a:tailEnd/>
            </a:ln>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97" name="AutoShape 13">
              <a:extLst>
                <a:ext uri="{FF2B5EF4-FFF2-40B4-BE49-F238E27FC236}">
                  <a16:creationId xmlns:a16="http://schemas.microsoft.com/office/drawing/2014/main" id="{E6406965-0603-EE07-A27B-B2A6304ACCE5}"/>
                </a:ext>
              </a:extLst>
            </p:cNvPr>
            <p:cNvSpPr>
              <a:spLocks noChangeArrowheads="1"/>
            </p:cNvSpPr>
            <p:nvPr/>
          </p:nvSpPr>
          <p:spPr bwMode="auto">
            <a:xfrm>
              <a:off x="4953"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98" name="AutoShape 14">
              <a:extLst>
                <a:ext uri="{FF2B5EF4-FFF2-40B4-BE49-F238E27FC236}">
                  <a16:creationId xmlns:a16="http://schemas.microsoft.com/office/drawing/2014/main" id="{7E054813-739E-B444-1DF9-5B90BA8EEDF9}"/>
                </a:ext>
              </a:extLst>
            </p:cNvPr>
            <p:cNvSpPr>
              <a:spLocks noChangeArrowheads="1"/>
            </p:cNvSpPr>
            <p:nvPr/>
          </p:nvSpPr>
          <p:spPr bwMode="auto">
            <a:xfrm>
              <a:off x="4877" y="1062"/>
              <a:ext cx="522" cy="342"/>
            </a:xfrm>
            <a:prstGeom prst="flowChartDocument">
              <a:avLst/>
            </a:prstGeom>
            <a:solidFill>
              <a:srgbClr val="EAEAEA"/>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99" name="Rectangle 15">
              <a:extLst>
                <a:ext uri="{FF2B5EF4-FFF2-40B4-BE49-F238E27FC236}">
                  <a16:creationId xmlns:a16="http://schemas.microsoft.com/office/drawing/2014/main" id="{3FDA6FBF-258D-293A-0E47-6B8AA8DD0087}"/>
                </a:ext>
              </a:extLst>
            </p:cNvPr>
            <p:cNvSpPr>
              <a:spLocks noChangeArrowheads="1"/>
            </p:cNvSpPr>
            <p:nvPr/>
          </p:nvSpPr>
          <p:spPr bwMode="auto">
            <a:xfrm>
              <a:off x="4621" y="2270"/>
              <a:ext cx="503" cy="134"/>
            </a:xfrm>
            <a:prstGeom prst="rect">
              <a:avLst/>
            </a:prstGeom>
            <a:noFill/>
            <a:ln w="12700">
              <a:noFill/>
              <a:miter lim="800000"/>
              <a:headEnd/>
              <a:tailEnd/>
            </a:ln>
            <a:effectLst>
              <a:outerShdw dist="17961" dir="2700000" algn="ctr" rotWithShape="0">
                <a:srgbClr val="000000"/>
              </a:outerShdw>
            </a:effectLst>
          </p:spPr>
          <p:txBody>
            <a:bodyPr wrap="none" lIns="0" tIns="0" rIns="0" bIns="0">
              <a:spAutoFit/>
            </a:bodyPr>
            <a:lstStyle/>
            <a:p>
              <a:pPr eaLnBrk="0" hangingPunct="0">
                <a:buFontTx/>
                <a:buNone/>
                <a:defRPr/>
              </a:pPr>
              <a:r>
                <a:rPr lang="en-US" sz="1400">
                  <a:solidFill>
                    <a:schemeClr val="bg1"/>
                  </a:solidFill>
                  <a:latin typeface="Calibri" pitchFamily="34" charset="0"/>
                  <a:cs typeface="Arial" charset="0"/>
                </a:rPr>
                <a:t>Production</a:t>
              </a:r>
            </a:p>
          </p:txBody>
        </p:sp>
        <p:sp>
          <p:nvSpPr>
            <p:cNvPr id="200" name="Rectangle 56">
              <a:extLst>
                <a:ext uri="{FF2B5EF4-FFF2-40B4-BE49-F238E27FC236}">
                  <a16:creationId xmlns:a16="http://schemas.microsoft.com/office/drawing/2014/main" id="{ECDCCB9B-D144-667A-9105-E38EC3A03055}"/>
                </a:ext>
              </a:extLst>
            </p:cNvPr>
            <p:cNvSpPr>
              <a:spLocks noChangeArrowheads="1"/>
            </p:cNvSpPr>
            <p:nvPr/>
          </p:nvSpPr>
          <p:spPr bwMode="auto">
            <a:xfrm>
              <a:off x="4753" y="704"/>
              <a:ext cx="329"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600" b="1">
                  <a:solidFill>
                    <a:srgbClr val="000000"/>
                  </a:solidFill>
                  <a:latin typeface="Calibri" panose="020F0502020204030204" pitchFamily="34" charset="0"/>
                </a:rPr>
                <a:t>Friday</a:t>
              </a:r>
            </a:p>
          </p:txBody>
        </p:sp>
      </p:grpSp>
      <p:grpSp>
        <p:nvGrpSpPr>
          <p:cNvPr id="201" name="Group 65">
            <a:extLst>
              <a:ext uri="{FF2B5EF4-FFF2-40B4-BE49-F238E27FC236}">
                <a16:creationId xmlns:a16="http://schemas.microsoft.com/office/drawing/2014/main" id="{59724772-8889-0834-92C6-B80DCF9DF2D3}"/>
              </a:ext>
            </a:extLst>
          </p:cNvPr>
          <p:cNvGrpSpPr>
            <a:grpSpLocks/>
          </p:cNvGrpSpPr>
          <p:nvPr/>
        </p:nvGrpSpPr>
        <p:grpSpPr bwMode="auto">
          <a:xfrm>
            <a:off x="1356099" y="2179234"/>
            <a:ext cx="1114425" cy="2255838"/>
            <a:chOff x="357" y="704"/>
            <a:chExt cx="702" cy="1421"/>
          </a:xfrm>
        </p:grpSpPr>
        <p:sp>
          <p:nvSpPr>
            <p:cNvPr id="202" name="Rectangle 52">
              <a:extLst>
                <a:ext uri="{FF2B5EF4-FFF2-40B4-BE49-F238E27FC236}">
                  <a16:creationId xmlns:a16="http://schemas.microsoft.com/office/drawing/2014/main" id="{3C70DF56-72B2-22ED-B223-37791F75CBE2}"/>
                </a:ext>
              </a:extLst>
            </p:cNvPr>
            <p:cNvSpPr>
              <a:spLocks noChangeArrowheads="1"/>
            </p:cNvSpPr>
            <p:nvPr/>
          </p:nvSpPr>
          <p:spPr bwMode="auto">
            <a:xfrm>
              <a:off x="368" y="1430"/>
              <a:ext cx="50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Files 1, 2, 3</a:t>
              </a:r>
            </a:p>
          </p:txBody>
        </p:sp>
        <p:sp>
          <p:nvSpPr>
            <p:cNvPr id="203" name="AutoShape 49">
              <a:extLst>
                <a:ext uri="{FF2B5EF4-FFF2-40B4-BE49-F238E27FC236}">
                  <a16:creationId xmlns:a16="http://schemas.microsoft.com/office/drawing/2014/main" id="{930D17AD-F29E-7C0E-BF09-9880A7ECDD47}"/>
                </a:ext>
              </a:extLst>
            </p:cNvPr>
            <p:cNvSpPr>
              <a:spLocks noChangeArrowheads="1"/>
            </p:cNvSpPr>
            <p:nvPr/>
          </p:nvSpPr>
          <p:spPr bwMode="auto">
            <a:xfrm>
              <a:off x="516" y="924"/>
              <a:ext cx="522" cy="342"/>
            </a:xfrm>
            <a:prstGeom prst="flowChartDocument">
              <a:avLst/>
            </a:prstGeom>
            <a:solidFill>
              <a:srgbClr val="C0C0C0"/>
            </a:solidFill>
            <a:ln w="12700" algn="ctr">
              <a:solidFill>
                <a:srgbClr val="000000"/>
              </a:solidFill>
              <a:miter lim="800000"/>
              <a:headEnd/>
              <a:tailEnd/>
            </a:ln>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204" name="AutoShape 50">
              <a:extLst>
                <a:ext uri="{FF2B5EF4-FFF2-40B4-BE49-F238E27FC236}">
                  <a16:creationId xmlns:a16="http://schemas.microsoft.com/office/drawing/2014/main" id="{4EFE6AD3-2231-3A0A-6C1E-CA3D71EE5913}"/>
                </a:ext>
              </a:extLst>
            </p:cNvPr>
            <p:cNvSpPr>
              <a:spLocks noChangeArrowheads="1"/>
            </p:cNvSpPr>
            <p:nvPr/>
          </p:nvSpPr>
          <p:spPr bwMode="auto">
            <a:xfrm>
              <a:off x="441"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205" name="AutoShape 51">
              <a:extLst>
                <a:ext uri="{FF2B5EF4-FFF2-40B4-BE49-F238E27FC236}">
                  <a16:creationId xmlns:a16="http://schemas.microsoft.com/office/drawing/2014/main" id="{EC9F50BA-CF5A-6A36-E13E-835F695FA01D}"/>
                </a:ext>
              </a:extLst>
            </p:cNvPr>
            <p:cNvSpPr>
              <a:spLocks noChangeArrowheads="1"/>
            </p:cNvSpPr>
            <p:nvPr/>
          </p:nvSpPr>
          <p:spPr bwMode="auto">
            <a:xfrm>
              <a:off x="365" y="1062"/>
              <a:ext cx="522" cy="342"/>
            </a:xfrm>
            <a:prstGeom prst="flowChartDocument">
              <a:avLst/>
            </a:prstGeom>
            <a:solidFill>
              <a:srgbClr val="EAEAEA"/>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206" name="Rectangle 53">
              <a:extLst>
                <a:ext uri="{FF2B5EF4-FFF2-40B4-BE49-F238E27FC236}">
                  <a16:creationId xmlns:a16="http://schemas.microsoft.com/office/drawing/2014/main" id="{82CCB192-44ED-6E91-333F-28F6F89511EE}"/>
                </a:ext>
              </a:extLst>
            </p:cNvPr>
            <p:cNvSpPr>
              <a:spLocks noChangeArrowheads="1"/>
            </p:cNvSpPr>
            <p:nvPr/>
          </p:nvSpPr>
          <p:spPr bwMode="auto">
            <a:xfrm>
              <a:off x="482" y="704"/>
              <a:ext cx="443"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600" b="1">
                  <a:solidFill>
                    <a:srgbClr val="000000"/>
                  </a:solidFill>
                  <a:latin typeface="Calibri" panose="020F0502020204030204" pitchFamily="34" charset="0"/>
                </a:rPr>
                <a:t>Monday</a:t>
              </a:r>
            </a:p>
          </p:txBody>
        </p:sp>
        <p:sp>
          <p:nvSpPr>
            <p:cNvPr id="207" name="AutoShape 54">
              <a:extLst>
                <a:ext uri="{FF2B5EF4-FFF2-40B4-BE49-F238E27FC236}">
                  <a16:creationId xmlns:a16="http://schemas.microsoft.com/office/drawing/2014/main" id="{1625AC58-AAD1-B791-C2B2-63D087512BCB}"/>
                </a:ext>
              </a:extLst>
            </p:cNvPr>
            <p:cNvSpPr>
              <a:spLocks noChangeArrowheads="1"/>
            </p:cNvSpPr>
            <p:nvPr/>
          </p:nvSpPr>
          <p:spPr bwMode="auto">
            <a:xfrm>
              <a:off x="357" y="1624"/>
              <a:ext cx="677" cy="501"/>
            </a:xfrm>
            <a:prstGeom prst="can">
              <a:avLst>
                <a:gd name="adj" fmla="val 31130"/>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sz="2600"/>
            </a:p>
          </p:txBody>
        </p:sp>
        <p:sp>
          <p:nvSpPr>
            <p:cNvPr id="208" name="Text Box 62">
              <a:extLst>
                <a:ext uri="{FF2B5EF4-FFF2-40B4-BE49-F238E27FC236}">
                  <a16:creationId xmlns:a16="http://schemas.microsoft.com/office/drawing/2014/main" id="{E87DBB2E-619F-9DDF-757E-2370F7940332}"/>
                </a:ext>
              </a:extLst>
            </p:cNvPr>
            <p:cNvSpPr txBox="1">
              <a:spLocks noChangeArrowheads="1"/>
            </p:cNvSpPr>
            <p:nvPr/>
          </p:nvSpPr>
          <p:spPr bwMode="auto">
            <a:xfrm>
              <a:off x="361" y="1866"/>
              <a:ext cx="698"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400">
                  <a:solidFill>
                    <a:schemeClr val="bg1"/>
                  </a:solidFill>
                </a:rPr>
                <a:t>Full Backup</a:t>
              </a:r>
            </a:p>
          </p:txBody>
        </p:sp>
      </p:grpSp>
      <p:grpSp>
        <p:nvGrpSpPr>
          <p:cNvPr id="209" name="Group 75">
            <a:extLst>
              <a:ext uri="{FF2B5EF4-FFF2-40B4-BE49-F238E27FC236}">
                <a16:creationId xmlns:a16="http://schemas.microsoft.com/office/drawing/2014/main" id="{CE702DBC-F6AE-190A-1E1C-14E88EB74807}"/>
              </a:ext>
            </a:extLst>
          </p:cNvPr>
          <p:cNvGrpSpPr>
            <a:grpSpLocks/>
          </p:cNvGrpSpPr>
          <p:nvPr/>
        </p:nvGrpSpPr>
        <p:grpSpPr bwMode="auto">
          <a:xfrm>
            <a:off x="6407523" y="4328397"/>
            <a:ext cx="1538287" cy="271462"/>
            <a:chOff x="3549" y="1985"/>
            <a:chExt cx="969" cy="171"/>
          </a:xfrm>
        </p:grpSpPr>
        <p:sp>
          <p:nvSpPr>
            <p:cNvPr id="210" name="AutoShape 17">
              <a:extLst>
                <a:ext uri="{FF2B5EF4-FFF2-40B4-BE49-F238E27FC236}">
                  <a16:creationId xmlns:a16="http://schemas.microsoft.com/office/drawing/2014/main" id="{E3252557-BF5C-FE23-D90E-550DD69D3252}"/>
                </a:ext>
              </a:extLst>
            </p:cNvPr>
            <p:cNvSpPr>
              <a:spLocks noChangeArrowheads="1"/>
            </p:cNvSpPr>
            <p:nvPr/>
          </p:nvSpPr>
          <p:spPr bwMode="auto">
            <a:xfrm>
              <a:off x="3554" y="2080"/>
              <a:ext cx="964" cy="76"/>
            </a:xfrm>
            <a:prstGeom prst="rightArrow">
              <a:avLst>
                <a:gd name="adj1" fmla="val 52630"/>
                <a:gd name="adj2" fmla="val 282870"/>
              </a:avLst>
            </a:prstGeom>
            <a:gradFill rotWithShape="1">
              <a:gsLst>
                <a:gs pos="0">
                  <a:srgbClr val="33CCCC"/>
                </a:gs>
                <a:gs pos="100000">
                  <a:srgbClr val="DC8300"/>
                </a:gs>
              </a:gsLst>
              <a:lin ang="0" scaled="1"/>
            </a:gra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211" name="Rectangle 18">
              <a:extLst>
                <a:ext uri="{FF2B5EF4-FFF2-40B4-BE49-F238E27FC236}">
                  <a16:creationId xmlns:a16="http://schemas.microsoft.com/office/drawing/2014/main" id="{AA951847-B2D9-394A-69B1-EE3E6A29D990}"/>
                </a:ext>
              </a:extLst>
            </p:cNvPr>
            <p:cNvSpPr>
              <a:spLocks noChangeArrowheads="1"/>
            </p:cNvSpPr>
            <p:nvPr/>
          </p:nvSpPr>
          <p:spPr bwMode="auto">
            <a:xfrm rot="5400000">
              <a:off x="3527" y="2007"/>
              <a:ext cx="151" cy="108"/>
            </a:xfrm>
            <a:prstGeom prst="rect">
              <a:avLst/>
            </a:prstGeom>
            <a:solidFill>
              <a:srgbClr val="33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grpSp>
      <p:grpSp>
        <p:nvGrpSpPr>
          <p:cNvPr id="212" name="Group 74">
            <a:extLst>
              <a:ext uri="{FF2B5EF4-FFF2-40B4-BE49-F238E27FC236}">
                <a16:creationId xmlns:a16="http://schemas.microsoft.com/office/drawing/2014/main" id="{84FBA827-3423-AF11-3B95-95E10CBC24C2}"/>
              </a:ext>
            </a:extLst>
          </p:cNvPr>
          <p:cNvGrpSpPr>
            <a:grpSpLocks/>
          </p:cNvGrpSpPr>
          <p:nvPr/>
        </p:nvGrpSpPr>
        <p:grpSpPr bwMode="auto">
          <a:xfrm>
            <a:off x="4866060" y="4328397"/>
            <a:ext cx="3079750" cy="414337"/>
            <a:chOff x="2578" y="1985"/>
            <a:chExt cx="1940" cy="261"/>
          </a:xfrm>
        </p:grpSpPr>
        <p:sp>
          <p:nvSpPr>
            <p:cNvPr id="213" name="AutoShape 20">
              <a:extLst>
                <a:ext uri="{FF2B5EF4-FFF2-40B4-BE49-F238E27FC236}">
                  <a16:creationId xmlns:a16="http://schemas.microsoft.com/office/drawing/2014/main" id="{6B5C2050-5F39-26CF-9B4F-AFC133F1FE13}"/>
                </a:ext>
              </a:extLst>
            </p:cNvPr>
            <p:cNvSpPr>
              <a:spLocks noChangeArrowheads="1"/>
            </p:cNvSpPr>
            <p:nvPr/>
          </p:nvSpPr>
          <p:spPr bwMode="auto">
            <a:xfrm>
              <a:off x="2578" y="2170"/>
              <a:ext cx="1940" cy="76"/>
            </a:xfrm>
            <a:prstGeom prst="rightArrow">
              <a:avLst>
                <a:gd name="adj1" fmla="val 52630"/>
                <a:gd name="adj2" fmla="val 278899"/>
              </a:avLst>
            </a:prstGeom>
            <a:gradFill rotWithShape="1">
              <a:gsLst>
                <a:gs pos="0">
                  <a:srgbClr val="33CCCC"/>
                </a:gs>
                <a:gs pos="100000">
                  <a:srgbClr val="DC8300"/>
                </a:gs>
              </a:gsLst>
              <a:lin ang="0" scaled="1"/>
            </a:gra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214" name="Rectangle 21">
              <a:extLst>
                <a:ext uri="{FF2B5EF4-FFF2-40B4-BE49-F238E27FC236}">
                  <a16:creationId xmlns:a16="http://schemas.microsoft.com/office/drawing/2014/main" id="{91396C20-FA24-6752-A6CE-2A9599D21A77}"/>
                </a:ext>
              </a:extLst>
            </p:cNvPr>
            <p:cNvSpPr>
              <a:spLocks noChangeArrowheads="1"/>
            </p:cNvSpPr>
            <p:nvPr/>
          </p:nvSpPr>
          <p:spPr bwMode="auto">
            <a:xfrm rot="5400000">
              <a:off x="2511" y="2052"/>
              <a:ext cx="242" cy="108"/>
            </a:xfrm>
            <a:prstGeom prst="rect">
              <a:avLst/>
            </a:prstGeom>
            <a:solidFill>
              <a:srgbClr val="33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grpSp>
    </p:spTree>
    <p:extLst>
      <p:ext uri="{BB962C8B-B14F-4D97-AF65-F5344CB8AC3E}">
        <p14:creationId xmlns:p14="http://schemas.microsoft.com/office/powerpoint/2010/main" val="28890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187"/>
                                        </p:tgtEl>
                                        <p:attrNameLst>
                                          <p:attrName>style.visibility</p:attrName>
                                        </p:attrNameLst>
                                      </p:cBhvr>
                                      <p:to>
                                        <p:strVal val="visible"/>
                                      </p:to>
                                    </p:set>
                                    <p:animEffect transition="in" filter="wipe(left)">
                                      <p:cBhvr>
                                        <p:cTn id="23" dur="2000"/>
                                        <p:tgtEl>
                                          <p:spTgt spid="18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ipe(left)">
                                      <p:cBhvr>
                                        <p:cTn id="28" dur="10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212"/>
                                        </p:tgtEl>
                                        <p:attrNameLst>
                                          <p:attrName>style.visibility</p:attrName>
                                        </p:attrNameLst>
                                      </p:cBhvr>
                                      <p:to>
                                        <p:strVal val="visible"/>
                                      </p:to>
                                    </p:set>
                                    <p:animEffect transition="in" filter="wipe(left)">
                                      <p:cBhvr>
                                        <p:cTn id="33" dur="1000"/>
                                        <p:tgtEl>
                                          <p:spTgt spid="212"/>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209"/>
                                        </p:tgtEl>
                                        <p:attrNameLst>
                                          <p:attrName>style.visibility</p:attrName>
                                        </p:attrNameLst>
                                      </p:cBhvr>
                                      <p:to>
                                        <p:strVal val="visible"/>
                                      </p:to>
                                    </p:set>
                                    <p:animEffect transition="in" filter="wipe(left)">
                                      <p:cBhvr>
                                        <p:cTn id="38" dur="1000"/>
                                        <p:tgtEl>
                                          <p:spTgt spid="2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56099" y="818686"/>
            <a:ext cx="8601562"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Restoring from Differential Backup</a:t>
            </a:r>
          </a:p>
        </p:txBody>
      </p:sp>
      <p:grpSp>
        <p:nvGrpSpPr>
          <p:cNvPr id="56" name="Group 63">
            <a:extLst>
              <a:ext uri="{FF2B5EF4-FFF2-40B4-BE49-F238E27FC236}">
                <a16:creationId xmlns:a16="http://schemas.microsoft.com/office/drawing/2014/main" id="{5AEADBDF-E81A-327D-D587-ED89DC06D9D6}"/>
              </a:ext>
            </a:extLst>
          </p:cNvPr>
          <p:cNvGrpSpPr>
            <a:grpSpLocks/>
          </p:cNvGrpSpPr>
          <p:nvPr/>
        </p:nvGrpSpPr>
        <p:grpSpPr bwMode="auto">
          <a:xfrm>
            <a:off x="5963024" y="4445135"/>
            <a:ext cx="1530350" cy="338137"/>
            <a:chOff x="3554" y="2063"/>
            <a:chExt cx="964" cy="213"/>
          </a:xfrm>
        </p:grpSpPr>
        <p:sp>
          <p:nvSpPr>
            <p:cNvPr id="57" name="AutoShape 19">
              <a:extLst>
                <a:ext uri="{FF2B5EF4-FFF2-40B4-BE49-F238E27FC236}">
                  <a16:creationId xmlns:a16="http://schemas.microsoft.com/office/drawing/2014/main" id="{BAAFB856-F113-7F8D-1B46-E67F7E1F4347}"/>
                </a:ext>
              </a:extLst>
            </p:cNvPr>
            <p:cNvSpPr>
              <a:spLocks noChangeArrowheads="1"/>
            </p:cNvSpPr>
            <p:nvPr/>
          </p:nvSpPr>
          <p:spPr bwMode="auto">
            <a:xfrm>
              <a:off x="3554" y="2116"/>
              <a:ext cx="964" cy="160"/>
            </a:xfrm>
            <a:prstGeom prst="rightArrow">
              <a:avLst>
                <a:gd name="adj1" fmla="val 52630"/>
                <a:gd name="adj2" fmla="val 134363"/>
              </a:avLst>
            </a:prstGeom>
            <a:gradFill rotWithShape="1">
              <a:gsLst>
                <a:gs pos="0">
                  <a:srgbClr val="33CCCC"/>
                </a:gs>
                <a:gs pos="100000">
                  <a:srgbClr val="DC8300"/>
                </a:gs>
              </a:gsLst>
              <a:lin ang="0" scaled="1"/>
            </a:gra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58" name="Rectangle 20">
              <a:extLst>
                <a:ext uri="{FF2B5EF4-FFF2-40B4-BE49-F238E27FC236}">
                  <a16:creationId xmlns:a16="http://schemas.microsoft.com/office/drawing/2014/main" id="{02FAF37B-A631-E86F-7D60-1D5B5BF214EB}"/>
                </a:ext>
              </a:extLst>
            </p:cNvPr>
            <p:cNvSpPr>
              <a:spLocks noChangeArrowheads="1"/>
            </p:cNvSpPr>
            <p:nvPr/>
          </p:nvSpPr>
          <p:spPr bwMode="auto">
            <a:xfrm rot="5400000">
              <a:off x="3532" y="2085"/>
              <a:ext cx="151" cy="108"/>
            </a:xfrm>
            <a:prstGeom prst="rect">
              <a:avLst/>
            </a:prstGeom>
            <a:solidFill>
              <a:srgbClr val="33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grpSp>
      <p:grpSp>
        <p:nvGrpSpPr>
          <p:cNvPr id="59" name="Group 59">
            <a:extLst>
              <a:ext uri="{FF2B5EF4-FFF2-40B4-BE49-F238E27FC236}">
                <a16:creationId xmlns:a16="http://schemas.microsoft.com/office/drawing/2014/main" id="{D5A4249C-3A76-5069-4E18-C5FC9AE70BA4}"/>
              </a:ext>
            </a:extLst>
          </p:cNvPr>
          <p:cNvGrpSpPr>
            <a:grpSpLocks/>
          </p:cNvGrpSpPr>
          <p:nvPr/>
        </p:nvGrpSpPr>
        <p:grpSpPr bwMode="auto">
          <a:xfrm>
            <a:off x="2197474" y="2267879"/>
            <a:ext cx="1282700" cy="2178050"/>
            <a:chOff x="1182" y="704"/>
            <a:chExt cx="808" cy="1372"/>
          </a:xfrm>
        </p:grpSpPr>
        <p:sp>
          <p:nvSpPr>
            <p:cNvPr id="60" name="Line 22">
              <a:extLst>
                <a:ext uri="{FF2B5EF4-FFF2-40B4-BE49-F238E27FC236}">
                  <a16:creationId xmlns:a16="http://schemas.microsoft.com/office/drawing/2014/main" id="{D7393C2B-E3EA-3E52-2F6F-B2DED8B455E4}"/>
                </a:ext>
              </a:extLst>
            </p:cNvPr>
            <p:cNvSpPr>
              <a:spLocks noChangeShapeType="1"/>
            </p:cNvSpPr>
            <p:nvPr/>
          </p:nvSpPr>
          <p:spPr bwMode="auto">
            <a:xfrm flipV="1">
              <a:off x="1182" y="708"/>
              <a:ext cx="0" cy="1368"/>
            </a:xfrm>
            <a:prstGeom prst="line">
              <a:avLst/>
            </a:prstGeom>
            <a:noFill/>
            <a:ln w="28575" cap="rnd">
              <a:solidFill>
                <a:srgbClr val="777777"/>
              </a:solidFill>
              <a:prstDash val="sysDot"/>
              <a:round/>
              <a:headEnd/>
              <a:tailEnd/>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61" name="AutoShape 23">
              <a:extLst>
                <a:ext uri="{FF2B5EF4-FFF2-40B4-BE49-F238E27FC236}">
                  <a16:creationId xmlns:a16="http://schemas.microsoft.com/office/drawing/2014/main" id="{EE77FE1D-A19E-75D6-F0A1-2045CC7968DF}"/>
                </a:ext>
              </a:extLst>
            </p:cNvPr>
            <p:cNvSpPr>
              <a:spLocks noChangeArrowheads="1"/>
            </p:cNvSpPr>
            <p:nvPr/>
          </p:nvSpPr>
          <p:spPr bwMode="auto">
            <a:xfrm>
              <a:off x="1326" y="1687"/>
              <a:ext cx="664" cy="375"/>
            </a:xfrm>
            <a:prstGeom prst="can">
              <a:avLst>
                <a:gd name="adj" fmla="val 42398"/>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62" name="Rectangle 24">
              <a:extLst>
                <a:ext uri="{FF2B5EF4-FFF2-40B4-BE49-F238E27FC236}">
                  <a16:creationId xmlns:a16="http://schemas.microsoft.com/office/drawing/2014/main" id="{2F0843D5-9E9D-61D4-64BF-9694C9EFFB78}"/>
                </a:ext>
              </a:extLst>
            </p:cNvPr>
            <p:cNvSpPr>
              <a:spLocks noChangeArrowheads="1"/>
            </p:cNvSpPr>
            <p:nvPr/>
          </p:nvSpPr>
          <p:spPr bwMode="auto">
            <a:xfrm>
              <a:off x="1400" y="1856"/>
              <a:ext cx="518" cy="134"/>
            </a:xfrm>
            <a:prstGeom prst="rect">
              <a:avLst/>
            </a:prstGeom>
            <a:noFill/>
            <a:ln w="12700">
              <a:noFill/>
              <a:miter lim="800000"/>
              <a:headEnd/>
              <a:tailEnd/>
            </a:ln>
            <a:effectLst>
              <a:outerShdw dist="17961" dir="2700000" algn="ctr" rotWithShape="0">
                <a:srgbClr val="000000"/>
              </a:outerShdw>
            </a:effectLst>
          </p:spPr>
          <p:txBody>
            <a:bodyPr wrap="none" lIns="0" tIns="0" rIns="0" bIns="0">
              <a:spAutoFit/>
            </a:bodyPr>
            <a:lstStyle/>
            <a:p>
              <a:pPr eaLnBrk="0" hangingPunct="0">
                <a:buFontTx/>
                <a:buNone/>
                <a:defRPr/>
              </a:pPr>
              <a:r>
                <a:rPr lang="en-US" sz="1400">
                  <a:solidFill>
                    <a:schemeClr val="bg1"/>
                  </a:solidFill>
                  <a:latin typeface="Calibri" pitchFamily="34" charset="0"/>
                  <a:cs typeface="Arial" charset="0"/>
                </a:rPr>
                <a:t>Cumulative</a:t>
              </a:r>
            </a:p>
          </p:txBody>
        </p:sp>
        <p:sp>
          <p:nvSpPr>
            <p:cNvPr id="63" name="AutoShape 25">
              <a:extLst>
                <a:ext uri="{FF2B5EF4-FFF2-40B4-BE49-F238E27FC236}">
                  <a16:creationId xmlns:a16="http://schemas.microsoft.com/office/drawing/2014/main" id="{F1DE2033-2199-A815-10CA-892D8BEE4CEB}"/>
                </a:ext>
              </a:extLst>
            </p:cNvPr>
            <p:cNvSpPr>
              <a:spLocks noChangeArrowheads="1"/>
            </p:cNvSpPr>
            <p:nvPr/>
          </p:nvSpPr>
          <p:spPr bwMode="auto">
            <a:xfrm>
              <a:off x="1397"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28" name="Rectangle 26">
              <a:extLst>
                <a:ext uri="{FF2B5EF4-FFF2-40B4-BE49-F238E27FC236}">
                  <a16:creationId xmlns:a16="http://schemas.microsoft.com/office/drawing/2014/main" id="{78855D01-E4C8-FB0F-895A-CE05345E4A36}"/>
                </a:ext>
              </a:extLst>
            </p:cNvPr>
            <p:cNvSpPr>
              <a:spLocks noChangeArrowheads="1"/>
            </p:cNvSpPr>
            <p:nvPr/>
          </p:nvSpPr>
          <p:spPr bwMode="auto">
            <a:xfrm>
              <a:off x="1439" y="704"/>
              <a:ext cx="440"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600" b="1">
                  <a:solidFill>
                    <a:srgbClr val="000000"/>
                  </a:solidFill>
                  <a:latin typeface="Calibri" panose="020F0502020204030204" pitchFamily="34" charset="0"/>
                </a:rPr>
                <a:t>Tuesday</a:t>
              </a:r>
            </a:p>
          </p:txBody>
        </p:sp>
        <p:sp>
          <p:nvSpPr>
            <p:cNvPr id="129" name="Rectangle 27">
              <a:extLst>
                <a:ext uri="{FF2B5EF4-FFF2-40B4-BE49-F238E27FC236}">
                  <a16:creationId xmlns:a16="http://schemas.microsoft.com/office/drawing/2014/main" id="{19A6A2E9-FDDD-A43B-A59C-FFC635FAD741}"/>
                </a:ext>
              </a:extLst>
            </p:cNvPr>
            <p:cNvSpPr>
              <a:spLocks noChangeArrowheads="1"/>
            </p:cNvSpPr>
            <p:nvPr/>
          </p:nvSpPr>
          <p:spPr bwMode="auto">
            <a:xfrm>
              <a:off x="1538" y="1430"/>
              <a:ext cx="241"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File 4</a:t>
              </a:r>
            </a:p>
          </p:txBody>
        </p:sp>
      </p:grpSp>
      <p:grpSp>
        <p:nvGrpSpPr>
          <p:cNvPr id="130" name="Group 58">
            <a:extLst>
              <a:ext uri="{FF2B5EF4-FFF2-40B4-BE49-F238E27FC236}">
                <a16:creationId xmlns:a16="http://schemas.microsoft.com/office/drawing/2014/main" id="{BBFE6857-2F76-A210-902B-05CB9F6627B4}"/>
              </a:ext>
            </a:extLst>
          </p:cNvPr>
          <p:cNvGrpSpPr>
            <a:grpSpLocks/>
          </p:cNvGrpSpPr>
          <p:nvPr/>
        </p:nvGrpSpPr>
        <p:grpSpPr bwMode="auto">
          <a:xfrm>
            <a:off x="900487" y="2267879"/>
            <a:ext cx="1074737" cy="2273300"/>
            <a:chOff x="365" y="704"/>
            <a:chExt cx="677" cy="1432"/>
          </a:xfrm>
        </p:grpSpPr>
        <p:sp>
          <p:nvSpPr>
            <p:cNvPr id="131" name="AutoShape 29">
              <a:extLst>
                <a:ext uri="{FF2B5EF4-FFF2-40B4-BE49-F238E27FC236}">
                  <a16:creationId xmlns:a16="http://schemas.microsoft.com/office/drawing/2014/main" id="{7530DF49-98E6-5203-6752-76B744CE2282}"/>
                </a:ext>
              </a:extLst>
            </p:cNvPr>
            <p:cNvSpPr>
              <a:spLocks noChangeArrowheads="1"/>
            </p:cNvSpPr>
            <p:nvPr/>
          </p:nvSpPr>
          <p:spPr bwMode="auto">
            <a:xfrm>
              <a:off x="516" y="924"/>
              <a:ext cx="522" cy="342"/>
            </a:xfrm>
            <a:prstGeom prst="flowChartDocument">
              <a:avLst/>
            </a:prstGeom>
            <a:solidFill>
              <a:srgbClr val="C0C0C0"/>
            </a:solidFill>
            <a:ln w="12700" algn="ctr">
              <a:solidFill>
                <a:srgbClr val="000000"/>
              </a:solidFill>
              <a:miter lim="800000"/>
              <a:headEnd/>
              <a:tailEnd/>
            </a:ln>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32" name="AutoShape 30">
              <a:extLst>
                <a:ext uri="{FF2B5EF4-FFF2-40B4-BE49-F238E27FC236}">
                  <a16:creationId xmlns:a16="http://schemas.microsoft.com/office/drawing/2014/main" id="{008EDACA-5129-EE47-4C37-4DB0E69D6179}"/>
                </a:ext>
              </a:extLst>
            </p:cNvPr>
            <p:cNvSpPr>
              <a:spLocks noChangeArrowheads="1"/>
            </p:cNvSpPr>
            <p:nvPr/>
          </p:nvSpPr>
          <p:spPr bwMode="auto">
            <a:xfrm>
              <a:off x="441"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33" name="AutoShape 31">
              <a:extLst>
                <a:ext uri="{FF2B5EF4-FFF2-40B4-BE49-F238E27FC236}">
                  <a16:creationId xmlns:a16="http://schemas.microsoft.com/office/drawing/2014/main" id="{E9165803-D559-A5CD-CFC0-C8E40A2F3292}"/>
                </a:ext>
              </a:extLst>
            </p:cNvPr>
            <p:cNvSpPr>
              <a:spLocks noChangeArrowheads="1"/>
            </p:cNvSpPr>
            <p:nvPr/>
          </p:nvSpPr>
          <p:spPr bwMode="auto">
            <a:xfrm>
              <a:off x="365" y="1062"/>
              <a:ext cx="522" cy="342"/>
            </a:xfrm>
            <a:prstGeom prst="flowChartDocument">
              <a:avLst/>
            </a:prstGeom>
            <a:solidFill>
              <a:srgbClr val="EAEAEA"/>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34" name="Rectangle 32">
              <a:extLst>
                <a:ext uri="{FF2B5EF4-FFF2-40B4-BE49-F238E27FC236}">
                  <a16:creationId xmlns:a16="http://schemas.microsoft.com/office/drawing/2014/main" id="{40935757-7F9A-F5E8-FAB0-D7359D907D90}"/>
                </a:ext>
              </a:extLst>
            </p:cNvPr>
            <p:cNvSpPr>
              <a:spLocks noChangeArrowheads="1"/>
            </p:cNvSpPr>
            <p:nvPr/>
          </p:nvSpPr>
          <p:spPr bwMode="auto">
            <a:xfrm>
              <a:off x="368" y="1430"/>
              <a:ext cx="50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Files 1, 2, 3</a:t>
              </a:r>
            </a:p>
          </p:txBody>
        </p:sp>
        <p:sp>
          <p:nvSpPr>
            <p:cNvPr id="135" name="Rectangle 33">
              <a:extLst>
                <a:ext uri="{FF2B5EF4-FFF2-40B4-BE49-F238E27FC236}">
                  <a16:creationId xmlns:a16="http://schemas.microsoft.com/office/drawing/2014/main" id="{07C9C746-0BF4-7C69-07ED-40453D2000BE}"/>
                </a:ext>
              </a:extLst>
            </p:cNvPr>
            <p:cNvSpPr>
              <a:spLocks noChangeArrowheads="1"/>
            </p:cNvSpPr>
            <p:nvPr/>
          </p:nvSpPr>
          <p:spPr bwMode="auto">
            <a:xfrm>
              <a:off x="482" y="704"/>
              <a:ext cx="443"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600" b="1">
                  <a:solidFill>
                    <a:srgbClr val="000000"/>
                  </a:solidFill>
                  <a:latin typeface="Calibri" panose="020F0502020204030204" pitchFamily="34" charset="0"/>
                </a:rPr>
                <a:t>Monday</a:t>
              </a:r>
            </a:p>
          </p:txBody>
        </p:sp>
        <p:sp>
          <p:nvSpPr>
            <p:cNvPr id="136" name="AutoShape 34">
              <a:extLst>
                <a:ext uri="{FF2B5EF4-FFF2-40B4-BE49-F238E27FC236}">
                  <a16:creationId xmlns:a16="http://schemas.microsoft.com/office/drawing/2014/main" id="{782F19AE-E921-1A81-F1C6-9BCA133EBEDA}"/>
                </a:ext>
              </a:extLst>
            </p:cNvPr>
            <p:cNvSpPr>
              <a:spLocks noChangeArrowheads="1"/>
            </p:cNvSpPr>
            <p:nvPr/>
          </p:nvSpPr>
          <p:spPr bwMode="auto">
            <a:xfrm>
              <a:off x="365" y="1635"/>
              <a:ext cx="677" cy="501"/>
            </a:xfrm>
            <a:prstGeom prst="can">
              <a:avLst>
                <a:gd name="adj" fmla="val 31130"/>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37" name="Rectangle 35">
              <a:extLst>
                <a:ext uri="{FF2B5EF4-FFF2-40B4-BE49-F238E27FC236}">
                  <a16:creationId xmlns:a16="http://schemas.microsoft.com/office/drawing/2014/main" id="{48E6297D-A18F-69E7-4288-AC1F27F572AE}"/>
                </a:ext>
              </a:extLst>
            </p:cNvPr>
            <p:cNvSpPr>
              <a:spLocks noChangeArrowheads="1"/>
            </p:cNvSpPr>
            <p:nvPr/>
          </p:nvSpPr>
          <p:spPr bwMode="auto">
            <a:xfrm>
              <a:off x="424" y="1856"/>
              <a:ext cx="518" cy="134"/>
            </a:xfrm>
            <a:prstGeom prst="rect">
              <a:avLst/>
            </a:prstGeom>
            <a:noFill/>
            <a:ln w="12700">
              <a:noFill/>
              <a:miter lim="800000"/>
              <a:headEnd/>
              <a:tailEnd/>
            </a:ln>
            <a:effectLst>
              <a:outerShdw dist="17961" dir="2700000" algn="ctr" rotWithShape="0">
                <a:srgbClr val="000000"/>
              </a:outerShdw>
            </a:effectLst>
          </p:spPr>
          <p:txBody>
            <a:bodyPr wrap="none" lIns="0" tIns="0" rIns="0" bIns="0">
              <a:spAutoFit/>
            </a:bodyPr>
            <a:lstStyle/>
            <a:p>
              <a:pPr eaLnBrk="0" hangingPunct="0">
                <a:buFontTx/>
                <a:buNone/>
                <a:defRPr/>
              </a:pPr>
              <a:r>
                <a:rPr lang="en-US" sz="1400">
                  <a:solidFill>
                    <a:schemeClr val="bg1"/>
                  </a:solidFill>
                  <a:latin typeface="Calibri" pitchFamily="34" charset="0"/>
                  <a:cs typeface="Arial" charset="0"/>
                </a:rPr>
                <a:t>Full Backup</a:t>
              </a:r>
            </a:p>
          </p:txBody>
        </p:sp>
      </p:grpSp>
      <p:grpSp>
        <p:nvGrpSpPr>
          <p:cNvPr id="138" name="Group 60">
            <a:extLst>
              <a:ext uri="{FF2B5EF4-FFF2-40B4-BE49-F238E27FC236}">
                <a16:creationId xmlns:a16="http://schemas.microsoft.com/office/drawing/2014/main" id="{77CF16C3-C6E3-450C-F66A-ACE526E62629}"/>
              </a:ext>
            </a:extLst>
          </p:cNvPr>
          <p:cNvGrpSpPr>
            <a:grpSpLocks/>
          </p:cNvGrpSpPr>
          <p:nvPr/>
        </p:nvGrpSpPr>
        <p:grpSpPr bwMode="auto">
          <a:xfrm>
            <a:off x="3708774" y="2267879"/>
            <a:ext cx="1317625" cy="2203450"/>
            <a:chOff x="2134" y="704"/>
            <a:chExt cx="830" cy="1388"/>
          </a:xfrm>
        </p:grpSpPr>
        <p:sp>
          <p:nvSpPr>
            <p:cNvPr id="139" name="Line 37">
              <a:extLst>
                <a:ext uri="{FF2B5EF4-FFF2-40B4-BE49-F238E27FC236}">
                  <a16:creationId xmlns:a16="http://schemas.microsoft.com/office/drawing/2014/main" id="{D5CAC67F-64EF-6C30-ED95-42A39E10CF2F}"/>
                </a:ext>
              </a:extLst>
            </p:cNvPr>
            <p:cNvSpPr>
              <a:spLocks noChangeShapeType="1"/>
            </p:cNvSpPr>
            <p:nvPr/>
          </p:nvSpPr>
          <p:spPr bwMode="auto">
            <a:xfrm flipV="1">
              <a:off x="2134" y="708"/>
              <a:ext cx="0" cy="1368"/>
            </a:xfrm>
            <a:prstGeom prst="line">
              <a:avLst/>
            </a:prstGeom>
            <a:noFill/>
            <a:ln w="28575" cap="rnd">
              <a:solidFill>
                <a:srgbClr val="777777"/>
              </a:solidFill>
              <a:prstDash val="sysDot"/>
              <a:round/>
              <a:headEnd/>
              <a:tailEnd/>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40" name="AutoShape 38">
              <a:extLst>
                <a:ext uri="{FF2B5EF4-FFF2-40B4-BE49-F238E27FC236}">
                  <a16:creationId xmlns:a16="http://schemas.microsoft.com/office/drawing/2014/main" id="{7FC14FEA-B58B-B0E8-A521-7CFB1216209E}"/>
                </a:ext>
              </a:extLst>
            </p:cNvPr>
            <p:cNvSpPr>
              <a:spLocks noChangeArrowheads="1"/>
            </p:cNvSpPr>
            <p:nvPr/>
          </p:nvSpPr>
          <p:spPr bwMode="auto">
            <a:xfrm>
              <a:off x="2300" y="1680"/>
              <a:ext cx="664" cy="412"/>
            </a:xfrm>
            <a:prstGeom prst="can">
              <a:avLst>
                <a:gd name="adj" fmla="val 39565"/>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41" name="Rectangle 39">
              <a:extLst>
                <a:ext uri="{FF2B5EF4-FFF2-40B4-BE49-F238E27FC236}">
                  <a16:creationId xmlns:a16="http://schemas.microsoft.com/office/drawing/2014/main" id="{B73391EC-A289-4A15-A70D-09D66C77C081}"/>
                </a:ext>
              </a:extLst>
            </p:cNvPr>
            <p:cNvSpPr>
              <a:spLocks noChangeArrowheads="1"/>
            </p:cNvSpPr>
            <p:nvPr/>
          </p:nvSpPr>
          <p:spPr bwMode="auto">
            <a:xfrm>
              <a:off x="2372" y="1856"/>
              <a:ext cx="518" cy="134"/>
            </a:xfrm>
            <a:prstGeom prst="rect">
              <a:avLst/>
            </a:prstGeom>
            <a:noFill/>
            <a:ln w="12700">
              <a:noFill/>
              <a:miter lim="800000"/>
              <a:headEnd/>
              <a:tailEnd/>
            </a:ln>
            <a:effectLst>
              <a:outerShdw dist="17961" dir="2700000" algn="ctr" rotWithShape="0">
                <a:srgbClr val="000000"/>
              </a:outerShdw>
            </a:effectLst>
          </p:spPr>
          <p:txBody>
            <a:bodyPr wrap="none" lIns="0" tIns="0" rIns="0" bIns="0">
              <a:spAutoFit/>
            </a:bodyPr>
            <a:lstStyle/>
            <a:p>
              <a:pPr eaLnBrk="0" hangingPunct="0">
                <a:buFontTx/>
                <a:buNone/>
                <a:defRPr/>
              </a:pPr>
              <a:r>
                <a:rPr lang="en-US" sz="1400">
                  <a:solidFill>
                    <a:schemeClr val="bg1"/>
                  </a:solidFill>
                  <a:latin typeface="Calibri" pitchFamily="34" charset="0"/>
                  <a:cs typeface="Arial" charset="0"/>
                </a:rPr>
                <a:t>Cumulative</a:t>
              </a:r>
            </a:p>
          </p:txBody>
        </p:sp>
        <p:sp>
          <p:nvSpPr>
            <p:cNvPr id="142" name="Rectangle 40">
              <a:extLst>
                <a:ext uri="{FF2B5EF4-FFF2-40B4-BE49-F238E27FC236}">
                  <a16:creationId xmlns:a16="http://schemas.microsoft.com/office/drawing/2014/main" id="{43132251-3C25-7940-876A-97EC59FCD23D}"/>
                </a:ext>
              </a:extLst>
            </p:cNvPr>
            <p:cNvSpPr>
              <a:spLocks noChangeArrowheads="1"/>
            </p:cNvSpPr>
            <p:nvPr/>
          </p:nvSpPr>
          <p:spPr bwMode="auto">
            <a:xfrm>
              <a:off x="2321" y="704"/>
              <a:ext cx="626"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600" b="1">
                  <a:solidFill>
                    <a:srgbClr val="000000"/>
                  </a:solidFill>
                  <a:latin typeface="Calibri" panose="020F0502020204030204" pitchFamily="34" charset="0"/>
                </a:rPr>
                <a:t>Wednesday</a:t>
              </a:r>
            </a:p>
          </p:txBody>
        </p:sp>
        <p:sp>
          <p:nvSpPr>
            <p:cNvPr id="143" name="Rectangle 41">
              <a:extLst>
                <a:ext uri="{FF2B5EF4-FFF2-40B4-BE49-F238E27FC236}">
                  <a16:creationId xmlns:a16="http://schemas.microsoft.com/office/drawing/2014/main" id="{4AF0BFEA-ABB4-AFA3-0F01-5BA5E0D25D6E}"/>
                </a:ext>
              </a:extLst>
            </p:cNvPr>
            <p:cNvSpPr>
              <a:spLocks noChangeArrowheads="1"/>
            </p:cNvSpPr>
            <p:nvPr/>
          </p:nvSpPr>
          <p:spPr bwMode="auto">
            <a:xfrm>
              <a:off x="2436" y="1430"/>
              <a:ext cx="39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Files 4, 5</a:t>
              </a:r>
            </a:p>
          </p:txBody>
        </p:sp>
        <p:grpSp>
          <p:nvGrpSpPr>
            <p:cNvPr id="144" name="Group 42">
              <a:extLst>
                <a:ext uri="{FF2B5EF4-FFF2-40B4-BE49-F238E27FC236}">
                  <a16:creationId xmlns:a16="http://schemas.microsoft.com/office/drawing/2014/main" id="{76018D1F-8C68-B6A2-5CC1-F63796B7BE21}"/>
                </a:ext>
              </a:extLst>
            </p:cNvPr>
            <p:cNvGrpSpPr>
              <a:grpSpLocks/>
            </p:cNvGrpSpPr>
            <p:nvPr/>
          </p:nvGrpSpPr>
          <p:grpSpPr bwMode="auto">
            <a:xfrm>
              <a:off x="2335" y="924"/>
              <a:ext cx="597" cy="411"/>
              <a:chOff x="2343" y="924"/>
              <a:chExt cx="597" cy="411"/>
            </a:xfrm>
          </p:grpSpPr>
          <p:sp>
            <p:nvSpPr>
              <p:cNvPr id="145" name="AutoShape 43">
                <a:extLst>
                  <a:ext uri="{FF2B5EF4-FFF2-40B4-BE49-F238E27FC236}">
                    <a16:creationId xmlns:a16="http://schemas.microsoft.com/office/drawing/2014/main" id="{ADB3AFC7-A906-002C-7FD6-4B666F555D5C}"/>
                  </a:ext>
                </a:extLst>
              </p:cNvPr>
              <p:cNvSpPr>
                <a:spLocks noChangeArrowheads="1"/>
              </p:cNvSpPr>
              <p:nvPr/>
            </p:nvSpPr>
            <p:spPr bwMode="auto">
              <a:xfrm>
                <a:off x="2418" y="924"/>
                <a:ext cx="522" cy="342"/>
              </a:xfrm>
              <a:prstGeom prst="flowChartDocument">
                <a:avLst/>
              </a:prstGeom>
              <a:solidFill>
                <a:srgbClr val="C0C0C0"/>
              </a:solidFill>
              <a:ln w="12700" algn="ctr">
                <a:solidFill>
                  <a:srgbClr val="000000"/>
                </a:solidFill>
                <a:miter lim="800000"/>
                <a:headEnd/>
                <a:tailEnd/>
              </a:ln>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46" name="AutoShape 44">
                <a:extLst>
                  <a:ext uri="{FF2B5EF4-FFF2-40B4-BE49-F238E27FC236}">
                    <a16:creationId xmlns:a16="http://schemas.microsoft.com/office/drawing/2014/main" id="{B8C7AE6E-4F0B-B860-3558-2E499CC43670}"/>
                  </a:ext>
                </a:extLst>
              </p:cNvPr>
              <p:cNvSpPr>
                <a:spLocks noChangeArrowheads="1"/>
              </p:cNvSpPr>
              <p:nvPr/>
            </p:nvSpPr>
            <p:spPr bwMode="auto">
              <a:xfrm>
                <a:off x="2343"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grpSp>
      </p:grpSp>
      <p:grpSp>
        <p:nvGrpSpPr>
          <p:cNvPr id="147" name="Group 61">
            <a:extLst>
              <a:ext uri="{FF2B5EF4-FFF2-40B4-BE49-F238E27FC236}">
                <a16:creationId xmlns:a16="http://schemas.microsoft.com/office/drawing/2014/main" id="{E1111203-D190-1E4E-AC81-B6A40AAAA7FC}"/>
              </a:ext>
            </a:extLst>
          </p:cNvPr>
          <p:cNvGrpSpPr>
            <a:grpSpLocks/>
          </p:cNvGrpSpPr>
          <p:nvPr/>
        </p:nvGrpSpPr>
        <p:grpSpPr bwMode="auto">
          <a:xfrm>
            <a:off x="5294687" y="2267879"/>
            <a:ext cx="1290637" cy="2241550"/>
            <a:chOff x="3133" y="704"/>
            <a:chExt cx="813" cy="1412"/>
          </a:xfrm>
        </p:grpSpPr>
        <p:sp>
          <p:nvSpPr>
            <p:cNvPr id="148" name="Line 46">
              <a:extLst>
                <a:ext uri="{FF2B5EF4-FFF2-40B4-BE49-F238E27FC236}">
                  <a16:creationId xmlns:a16="http://schemas.microsoft.com/office/drawing/2014/main" id="{EBB385B5-7250-5CFA-4E20-7A239FD6DF68}"/>
                </a:ext>
              </a:extLst>
            </p:cNvPr>
            <p:cNvSpPr>
              <a:spLocks noChangeShapeType="1"/>
            </p:cNvSpPr>
            <p:nvPr/>
          </p:nvSpPr>
          <p:spPr bwMode="auto">
            <a:xfrm flipV="1">
              <a:off x="3133" y="708"/>
              <a:ext cx="0" cy="1368"/>
            </a:xfrm>
            <a:prstGeom prst="line">
              <a:avLst/>
            </a:prstGeom>
            <a:noFill/>
            <a:ln w="28575" cap="rnd">
              <a:solidFill>
                <a:srgbClr val="777777"/>
              </a:solidFill>
              <a:prstDash val="sysDot"/>
              <a:round/>
              <a:headEnd/>
              <a:tailEnd/>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49" name="AutoShape 47">
              <a:extLst>
                <a:ext uri="{FF2B5EF4-FFF2-40B4-BE49-F238E27FC236}">
                  <a16:creationId xmlns:a16="http://schemas.microsoft.com/office/drawing/2014/main" id="{38B40090-91DB-89EE-285C-5D15A180592E}"/>
                </a:ext>
              </a:extLst>
            </p:cNvPr>
            <p:cNvSpPr>
              <a:spLocks noChangeArrowheads="1"/>
            </p:cNvSpPr>
            <p:nvPr/>
          </p:nvSpPr>
          <p:spPr bwMode="auto">
            <a:xfrm>
              <a:off x="3277" y="1656"/>
              <a:ext cx="664" cy="460"/>
            </a:xfrm>
            <a:prstGeom prst="can">
              <a:avLst>
                <a:gd name="adj" fmla="val 34565"/>
              </a:avLst>
            </a:prstGeom>
            <a:gradFill rotWithShape="1">
              <a:gsLst>
                <a:gs pos="0">
                  <a:srgbClr val="185E5E"/>
                </a:gs>
                <a:gs pos="50000">
                  <a:srgbClr val="33CCCC"/>
                </a:gs>
                <a:gs pos="100000">
                  <a:srgbClr val="185E5E"/>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50" name="Rectangle 48">
              <a:extLst>
                <a:ext uri="{FF2B5EF4-FFF2-40B4-BE49-F238E27FC236}">
                  <a16:creationId xmlns:a16="http://schemas.microsoft.com/office/drawing/2014/main" id="{B72BC3D9-6B9D-B746-BC43-45AD1A41B3F3}"/>
                </a:ext>
              </a:extLst>
            </p:cNvPr>
            <p:cNvSpPr>
              <a:spLocks noChangeArrowheads="1"/>
            </p:cNvSpPr>
            <p:nvPr/>
          </p:nvSpPr>
          <p:spPr bwMode="auto">
            <a:xfrm>
              <a:off x="3349" y="1856"/>
              <a:ext cx="518" cy="134"/>
            </a:xfrm>
            <a:prstGeom prst="rect">
              <a:avLst/>
            </a:prstGeom>
            <a:noFill/>
            <a:ln w="12700">
              <a:noFill/>
              <a:miter lim="800000"/>
              <a:headEnd/>
              <a:tailEnd/>
            </a:ln>
            <a:effectLst>
              <a:outerShdw dist="17961" dir="2700000" algn="ctr" rotWithShape="0">
                <a:srgbClr val="000000"/>
              </a:outerShdw>
            </a:effectLst>
          </p:spPr>
          <p:txBody>
            <a:bodyPr wrap="none" lIns="0" tIns="0" rIns="0" bIns="0">
              <a:spAutoFit/>
            </a:bodyPr>
            <a:lstStyle/>
            <a:p>
              <a:pPr eaLnBrk="0" hangingPunct="0">
                <a:buFontTx/>
                <a:buNone/>
                <a:defRPr/>
              </a:pPr>
              <a:r>
                <a:rPr lang="en-US" sz="1400">
                  <a:solidFill>
                    <a:schemeClr val="bg1"/>
                  </a:solidFill>
                  <a:latin typeface="Calibri" pitchFamily="34" charset="0"/>
                  <a:cs typeface="Arial" charset="0"/>
                </a:rPr>
                <a:t>Cumulative</a:t>
              </a:r>
            </a:p>
          </p:txBody>
        </p:sp>
        <p:sp>
          <p:nvSpPr>
            <p:cNvPr id="151" name="Rectangle 49">
              <a:extLst>
                <a:ext uri="{FF2B5EF4-FFF2-40B4-BE49-F238E27FC236}">
                  <a16:creationId xmlns:a16="http://schemas.microsoft.com/office/drawing/2014/main" id="{7F31B3D1-67EC-0B3F-D5B3-77D809E61B68}"/>
                </a:ext>
              </a:extLst>
            </p:cNvPr>
            <p:cNvSpPr>
              <a:spLocks noChangeArrowheads="1"/>
            </p:cNvSpPr>
            <p:nvPr/>
          </p:nvSpPr>
          <p:spPr bwMode="auto">
            <a:xfrm>
              <a:off x="3364" y="704"/>
              <a:ext cx="491"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600" b="1">
                  <a:solidFill>
                    <a:srgbClr val="000000"/>
                  </a:solidFill>
                  <a:latin typeface="Calibri" panose="020F0502020204030204" pitchFamily="34" charset="0"/>
                </a:rPr>
                <a:t>Thursday</a:t>
              </a:r>
            </a:p>
          </p:txBody>
        </p:sp>
        <p:sp>
          <p:nvSpPr>
            <p:cNvPr id="152" name="Rectangle 50">
              <a:extLst>
                <a:ext uri="{FF2B5EF4-FFF2-40B4-BE49-F238E27FC236}">
                  <a16:creationId xmlns:a16="http://schemas.microsoft.com/office/drawing/2014/main" id="{CB28F8F1-D400-11BE-DA07-1AD51EC7D550}"/>
                </a:ext>
              </a:extLst>
            </p:cNvPr>
            <p:cNvSpPr>
              <a:spLocks noChangeArrowheads="1"/>
            </p:cNvSpPr>
            <p:nvPr/>
          </p:nvSpPr>
          <p:spPr bwMode="auto">
            <a:xfrm>
              <a:off x="3359" y="1430"/>
              <a:ext cx="50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Files 4, 5, 6</a:t>
              </a:r>
            </a:p>
          </p:txBody>
        </p:sp>
        <p:grpSp>
          <p:nvGrpSpPr>
            <p:cNvPr id="153" name="Group 51">
              <a:extLst>
                <a:ext uri="{FF2B5EF4-FFF2-40B4-BE49-F238E27FC236}">
                  <a16:creationId xmlns:a16="http://schemas.microsoft.com/office/drawing/2014/main" id="{91CCA599-0FAF-C781-F03F-27A7EBEF7DA9}"/>
                </a:ext>
              </a:extLst>
            </p:cNvPr>
            <p:cNvGrpSpPr>
              <a:grpSpLocks/>
            </p:cNvGrpSpPr>
            <p:nvPr/>
          </p:nvGrpSpPr>
          <p:grpSpPr bwMode="auto">
            <a:xfrm>
              <a:off x="3273" y="924"/>
              <a:ext cx="673" cy="480"/>
              <a:chOff x="3287" y="924"/>
              <a:chExt cx="673" cy="480"/>
            </a:xfrm>
          </p:grpSpPr>
          <p:sp>
            <p:nvSpPr>
              <p:cNvPr id="154" name="AutoShape 52">
                <a:extLst>
                  <a:ext uri="{FF2B5EF4-FFF2-40B4-BE49-F238E27FC236}">
                    <a16:creationId xmlns:a16="http://schemas.microsoft.com/office/drawing/2014/main" id="{D8545271-803A-CD2F-6341-53062556023D}"/>
                  </a:ext>
                </a:extLst>
              </p:cNvPr>
              <p:cNvSpPr>
                <a:spLocks noChangeArrowheads="1"/>
              </p:cNvSpPr>
              <p:nvPr/>
            </p:nvSpPr>
            <p:spPr bwMode="auto">
              <a:xfrm>
                <a:off x="3438" y="924"/>
                <a:ext cx="522" cy="342"/>
              </a:xfrm>
              <a:prstGeom prst="flowChartDocument">
                <a:avLst/>
              </a:prstGeom>
              <a:solidFill>
                <a:srgbClr val="C0C0C0"/>
              </a:solidFill>
              <a:ln w="12700" algn="ctr">
                <a:solidFill>
                  <a:srgbClr val="000000"/>
                </a:solidFill>
                <a:miter lim="800000"/>
                <a:headEnd/>
                <a:tailEnd/>
              </a:ln>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55" name="AutoShape 53">
                <a:extLst>
                  <a:ext uri="{FF2B5EF4-FFF2-40B4-BE49-F238E27FC236}">
                    <a16:creationId xmlns:a16="http://schemas.microsoft.com/office/drawing/2014/main" id="{B4CD5202-684A-6E09-5C4A-A445E2D871C2}"/>
                  </a:ext>
                </a:extLst>
              </p:cNvPr>
              <p:cNvSpPr>
                <a:spLocks noChangeArrowheads="1"/>
              </p:cNvSpPr>
              <p:nvPr/>
            </p:nvSpPr>
            <p:spPr bwMode="auto">
              <a:xfrm>
                <a:off x="3363"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56" name="AutoShape 54">
                <a:extLst>
                  <a:ext uri="{FF2B5EF4-FFF2-40B4-BE49-F238E27FC236}">
                    <a16:creationId xmlns:a16="http://schemas.microsoft.com/office/drawing/2014/main" id="{9D50512B-C9B5-ACAE-2072-2F3D45B72CFC}"/>
                  </a:ext>
                </a:extLst>
              </p:cNvPr>
              <p:cNvSpPr>
                <a:spLocks noChangeArrowheads="1"/>
              </p:cNvSpPr>
              <p:nvPr/>
            </p:nvSpPr>
            <p:spPr bwMode="auto">
              <a:xfrm>
                <a:off x="3287" y="1062"/>
                <a:ext cx="522" cy="342"/>
              </a:xfrm>
              <a:prstGeom prst="flowChartDocument">
                <a:avLst/>
              </a:prstGeom>
              <a:solidFill>
                <a:srgbClr val="EAEAEA"/>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grpSp>
      </p:grpSp>
      <p:grpSp>
        <p:nvGrpSpPr>
          <p:cNvPr id="157" name="Group 62">
            <a:extLst>
              <a:ext uri="{FF2B5EF4-FFF2-40B4-BE49-F238E27FC236}">
                <a16:creationId xmlns:a16="http://schemas.microsoft.com/office/drawing/2014/main" id="{BC3186EE-3DFF-D5EB-EA98-9EA3C95B69FA}"/>
              </a:ext>
            </a:extLst>
          </p:cNvPr>
          <p:cNvGrpSpPr>
            <a:grpSpLocks/>
          </p:cNvGrpSpPr>
          <p:nvPr/>
        </p:nvGrpSpPr>
        <p:grpSpPr bwMode="auto">
          <a:xfrm>
            <a:off x="1356099" y="2226604"/>
            <a:ext cx="7775575" cy="2943225"/>
            <a:chOff x="652" y="678"/>
            <a:chExt cx="4898" cy="1854"/>
          </a:xfrm>
        </p:grpSpPr>
        <p:sp>
          <p:nvSpPr>
            <p:cNvPr id="158" name="AutoShape 6">
              <a:extLst>
                <a:ext uri="{FF2B5EF4-FFF2-40B4-BE49-F238E27FC236}">
                  <a16:creationId xmlns:a16="http://schemas.microsoft.com/office/drawing/2014/main" id="{57E94B4A-8A39-035A-4F44-C47580205A92}"/>
                </a:ext>
              </a:extLst>
            </p:cNvPr>
            <p:cNvSpPr>
              <a:spLocks noChangeArrowheads="1"/>
            </p:cNvSpPr>
            <p:nvPr/>
          </p:nvSpPr>
          <p:spPr bwMode="auto">
            <a:xfrm>
              <a:off x="654" y="2340"/>
              <a:ext cx="3864" cy="192"/>
            </a:xfrm>
            <a:prstGeom prst="rightArrow">
              <a:avLst>
                <a:gd name="adj1" fmla="val 65620"/>
                <a:gd name="adj2" fmla="val 112458"/>
              </a:avLst>
            </a:prstGeom>
            <a:gradFill rotWithShape="1">
              <a:gsLst>
                <a:gs pos="0">
                  <a:srgbClr val="33CCCC"/>
                </a:gs>
                <a:gs pos="100000">
                  <a:srgbClr val="DC8300"/>
                </a:gs>
              </a:gsLst>
              <a:lin ang="0" scaled="1"/>
            </a:gra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59" name="Rectangle 7">
              <a:extLst>
                <a:ext uri="{FF2B5EF4-FFF2-40B4-BE49-F238E27FC236}">
                  <a16:creationId xmlns:a16="http://schemas.microsoft.com/office/drawing/2014/main" id="{6CC9EDAD-9AFD-8827-E244-2DA7EE0F1818}"/>
                </a:ext>
              </a:extLst>
            </p:cNvPr>
            <p:cNvSpPr>
              <a:spLocks noChangeArrowheads="1"/>
            </p:cNvSpPr>
            <p:nvPr/>
          </p:nvSpPr>
          <p:spPr bwMode="auto">
            <a:xfrm rot="5400000">
              <a:off x="501" y="2239"/>
              <a:ext cx="410" cy="108"/>
            </a:xfrm>
            <a:prstGeom prst="rect">
              <a:avLst/>
            </a:prstGeom>
            <a:solidFill>
              <a:srgbClr val="33CCC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0" name="Line 8">
              <a:extLst>
                <a:ext uri="{FF2B5EF4-FFF2-40B4-BE49-F238E27FC236}">
                  <a16:creationId xmlns:a16="http://schemas.microsoft.com/office/drawing/2014/main" id="{1CB7E312-8B60-43B3-B512-A976F71C2FAF}"/>
                </a:ext>
              </a:extLst>
            </p:cNvPr>
            <p:cNvSpPr>
              <a:spLocks noChangeShapeType="1"/>
            </p:cNvSpPr>
            <p:nvPr/>
          </p:nvSpPr>
          <p:spPr bwMode="auto">
            <a:xfrm flipV="1">
              <a:off x="4086" y="708"/>
              <a:ext cx="0" cy="1368"/>
            </a:xfrm>
            <a:prstGeom prst="line">
              <a:avLst/>
            </a:prstGeom>
            <a:noFill/>
            <a:ln w="28575" cap="rnd">
              <a:solidFill>
                <a:srgbClr val="777777"/>
              </a:solidFill>
              <a:prstDash val="sysDot"/>
              <a:round/>
              <a:headEnd/>
              <a:tailEnd/>
            </a:ln>
            <a:extLst>
              <a:ext uri="{909E8E84-426E-40DD-AFC4-6F175D3DCCD1}">
                <a14:hiddenFill xmlns:a14="http://schemas.microsoft.com/office/drawing/2010/main">
                  <a:noFill/>
                </a14:hiddenFill>
              </a:ext>
            </a:extLst>
          </p:spPr>
          <p:txBody>
            <a:bodyPr wrap="none" lIns="0" tIns="0" rIns="0" bIns="0" anchor="ctr"/>
            <a:lstStyle/>
            <a:p>
              <a:endParaRPr lang="en-US"/>
            </a:p>
          </p:txBody>
        </p:sp>
        <p:sp>
          <p:nvSpPr>
            <p:cNvPr id="161" name="AutoShape 9">
              <a:extLst>
                <a:ext uri="{FF2B5EF4-FFF2-40B4-BE49-F238E27FC236}">
                  <a16:creationId xmlns:a16="http://schemas.microsoft.com/office/drawing/2014/main" id="{75E8012D-E44D-C25D-2262-5789787B214F}"/>
                </a:ext>
              </a:extLst>
            </p:cNvPr>
            <p:cNvSpPr>
              <a:spLocks noChangeArrowheads="1"/>
            </p:cNvSpPr>
            <p:nvPr/>
          </p:nvSpPr>
          <p:spPr bwMode="auto">
            <a:xfrm>
              <a:off x="4535" y="2026"/>
              <a:ext cx="677" cy="501"/>
            </a:xfrm>
            <a:prstGeom prst="can">
              <a:avLst>
                <a:gd name="adj" fmla="val 31130"/>
              </a:avLst>
            </a:prstGeom>
            <a:gradFill rotWithShape="1">
              <a:gsLst>
                <a:gs pos="0">
                  <a:srgbClr val="663D00"/>
                </a:gs>
                <a:gs pos="50000">
                  <a:srgbClr val="DC8300"/>
                </a:gs>
                <a:gs pos="100000">
                  <a:srgbClr val="663D00"/>
                </a:gs>
              </a:gsLst>
              <a:lin ang="0" scaled="1"/>
            </a:gradFill>
            <a:ln w="9525">
              <a:solidFill>
                <a:srgbClr val="000000"/>
              </a:solidFill>
              <a:round/>
              <a:headEnd/>
              <a:tailEnd/>
            </a:ln>
          </p:spPr>
          <p:txBody>
            <a:bodyPr wrap="none"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2" name="Rectangle 10">
              <a:extLst>
                <a:ext uri="{FF2B5EF4-FFF2-40B4-BE49-F238E27FC236}">
                  <a16:creationId xmlns:a16="http://schemas.microsoft.com/office/drawing/2014/main" id="{BB4D019A-E5FC-A91A-EB51-910F8AFE4294}"/>
                </a:ext>
              </a:extLst>
            </p:cNvPr>
            <p:cNvSpPr>
              <a:spLocks noChangeArrowheads="1"/>
            </p:cNvSpPr>
            <p:nvPr/>
          </p:nvSpPr>
          <p:spPr bwMode="auto">
            <a:xfrm>
              <a:off x="4358" y="1430"/>
              <a:ext cx="83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a:lnSpc>
                  <a:spcPct val="90000"/>
                </a:lnSpc>
                <a:buFontTx/>
                <a:buNone/>
              </a:pPr>
              <a:r>
                <a:rPr lang="en-US" altLang="en-US" sz="1400">
                  <a:solidFill>
                    <a:srgbClr val="000000"/>
                  </a:solidFill>
                  <a:latin typeface="Calibri" panose="020F0502020204030204" pitchFamily="34" charset="0"/>
                </a:rPr>
                <a:t>Files 1, 2, 3, 4, 5, 6</a:t>
              </a:r>
            </a:p>
          </p:txBody>
        </p:sp>
        <p:sp>
          <p:nvSpPr>
            <p:cNvPr id="163" name="AutoShape 11">
              <a:extLst>
                <a:ext uri="{FF2B5EF4-FFF2-40B4-BE49-F238E27FC236}">
                  <a16:creationId xmlns:a16="http://schemas.microsoft.com/office/drawing/2014/main" id="{37181145-42F2-9142-28EA-6287AFB787F9}"/>
                </a:ext>
              </a:extLst>
            </p:cNvPr>
            <p:cNvSpPr>
              <a:spLocks noChangeArrowheads="1"/>
            </p:cNvSpPr>
            <p:nvPr/>
          </p:nvSpPr>
          <p:spPr bwMode="auto">
            <a:xfrm>
              <a:off x="4320" y="924"/>
              <a:ext cx="522" cy="342"/>
            </a:xfrm>
            <a:prstGeom prst="flowChartDocument">
              <a:avLst/>
            </a:prstGeom>
            <a:solidFill>
              <a:srgbClr val="C0C0C0"/>
            </a:solidFill>
            <a:ln w="12700" algn="ctr">
              <a:solidFill>
                <a:srgbClr val="000000"/>
              </a:solidFill>
              <a:miter lim="800000"/>
              <a:headEnd/>
              <a:tailEnd/>
            </a:ln>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5" name="AutoShape 12">
              <a:extLst>
                <a:ext uri="{FF2B5EF4-FFF2-40B4-BE49-F238E27FC236}">
                  <a16:creationId xmlns:a16="http://schemas.microsoft.com/office/drawing/2014/main" id="{5F8AFDA7-43F0-0B52-E6BC-2E5791869C94}"/>
                </a:ext>
              </a:extLst>
            </p:cNvPr>
            <p:cNvSpPr>
              <a:spLocks noChangeArrowheads="1"/>
            </p:cNvSpPr>
            <p:nvPr/>
          </p:nvSpPr>
          <p:spPr bwMode="auto">
            <a:xfrm>
              <a:off x="4245"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66" name="AutoShape 13">
              <a:extLst>
                <a:ext uri="{FF2B5EF4-FFF2-40B4-BE49-F238E27FC236}">
                  <a16:creationId xmlns:a16="http://schemas.microsoft.com/office/drawing/2014/main" id="{D64A9EBC-139B-0E07-8054-E4D76661006F}"/>
                </a:ext>
              </a:extLst>
            </p:cNvPr>
            <p:cNvSpPr>
              <a:spLocks noChangeArrowheads="1"/>
            </p:cNvSpPr>
            <p:nvPr/>
          </p:nvSpPr>
          <p:spPr bwMode="auto">
            <a:xfrm>
              <a:off x="4169" y="1062"/>
              <a:ext cx="522" cy="342"/>
            </a:xfrm>
            <a:prstGeom prst="flowChartDocument">
              <a:avLst/>
            </a:prstGeom>
            <a:solidFill>
              <a:srgbClr val="EAEAEA"/>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167" name="AutoShape 14">
              <a:extLst>
                <a:ext uri="{FF2B5EF4-FFF2-40B4-BE49-F238E27FC236}">
                  <a16:creationId xmlns:a16="http://schemas.microsoft.com/office/drawing/2014/main" id="{42BFCE16-5003-73A1-8181-75E927E3415B}"/>
                </a:ext>
              </a:extLst>
            </p:cNvPr>
            <p:cNvSpPr>
              <a:spLocks noChangeArrowheads="1"/>
            </p:cNvSpPr>
            <p:nvPr/>
          </p:nvSpPr>
          <p:spPr bwMode="auto">
            <a:xfrm>
              <a:off x="5028" y="924"/>
              <a:ext cx="522" cy="342"/>
            </a:xfrm>
            <a:prstGeom prst="flowChartDocument">
              <a:avLst/>
            </a:prstGeom>
            <a:solidFill>
              <a:srgbClr val="C0C0C0"/>
            </a:solidFill>
            <a:ln w="12700" algn="ctr">
              <a:solidFill>
                <a:srgbClr val="000000"/>
              </a:solidFill>
              <a:miter lim="800000"/>
              <a:headEnd/>
              <a:tailEnd/>
            </a:ln>
          </p:spPr>
          <p:txBody>
            <a:bodyPr wrap="none" lIns="0" tIns="0" rIns="0" bIns="0" anchor="ctr"/>
            <a:lstStyle>
              <a:lvl1pPr eaLnBrk="0" hangingPunct="0">
                <a:defRPr sz="2200">
                  <a:solidFill>
                    <a:srgbClr val="003580"/>
                  </a:solidFill>
                  <a:latin typeface="Arial" panose="020B0604020202020204" pitchFamily="34" charset="0"/>
                  <a:cs typeface="Arial" panose="020B0604020202020204" pitchFamily="34" charset="0"/>
                </a:defRPr>
              </a:lvl1pPr>
              <a:lvl2pPr marL="742950" indent="-285750" eaLnBrk="0" hangingPunct="0">
                <a:defRPr sz="2200">
                  <a:solidFill>
                    <a:srgbClr val="003580"/>
                  </a:solidFill>
                  <a:latin typeface="Arial" panose="020B0604020202020204" pitchFamily="34" charset="0"/>
                  <a:cs typeface="Arial" panose="020B0604020202020204" pitchFamily="34" charset="0"/>
                </a:defRPr>
              </a:lvl2pPr>
              <a:lvl3pPr marL="1143000" indent="-228600" eaLnBrk="0" hangingPunct="0">
                <a:defRPr sz="2200">
                  <a:solidFill>
                    <a:srgbClr val="003580"/>
                  </a:solidFill>
                  <a:latin typeface="Arial" panose="020B0604020202020204" pitchFamily="34" charset="0"/>
                  <a:cs typeface="Arial" panose="020B0604020202020204" pitchFamily="34" charset="0"/>
                </a:defRPr>
              </a:lvl3pPr>
              <a:lvl4pPr marL="1600200" indent="-228600" eaLnBrk="0" hangingPunct="0">
                <a:defRPr sz="2200">
                  <a:solidFill>
                    <a:srgbClr val="003580"/>
                  </a:solidFill>
                  <a:latin typeface="Arial" panose="020B0604020202020204" pitchFamily="34" charset="0"/>
                  <a:cs typeface="Arial" panose="020B0604020202020204" pitchFamily="34" charset="0"/>
                </a:defRPr>
              </a:lvl4pPr>
              <a:lvl5pPr marL="2057400" indent="-228600" eaLnBrk="0" hangingPunct="0">
                <a:defRPr sz="2200">
                  <a:solidFill>
                    <a:srgbClr val="003580"/>
                  </a:solidFill>
                  <a:latin typeface="Arial" panose="020B0604020202020204" pitchFamily="34" charset="0"/>
                  <a:cs typeface="Arial" panose="020B0604020202020204" pitchFamily="34" charset="0"/>
                </a:defRPr>
              </a:lvl5pPr>
              <a:lvl6pPr marL="25146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endParaRPr lang="en-US" altLang="en-US"/>
            </a:p>
          </p:txBody>
        </p:sp>
        <p:sp>
          <p:nvSpPr>
            <p:cNvPr id="209" name="AutoShape 15">
              <a:extLst>
                <a:ext uri="{FF2B5EF4-FFF2-40B4-BE49-F238E27FC236}">
                  <a16:creationId xmlns:a16="http://schemas.microsoft.com/office/drawing/2014/main" id="{6B516214-87E6-5139-E05F-17278A14072E}"/>
                </a:ext>
              </a:extLst>
            </p:cNvPr>
            <p:cNvSpPr>
              <a:spLocks noChangeArrowheads="1"/>
            </p:cNvSpPr>
            <p:nvPr/>
          </p:nvSpPr>
          <p:spPr bwMode="auto">
            <a:xfrm>
              <a:off x="4953" y="993"/>
              <a:ext cx="522" cy="342"/>
            </a:xfrm>
            <a:prstGeom prst="flowChartDocument">
              <a:avLst/>
            </a:prstGeom>
            <a:solidFill>
              <a:srgbClr val="DDDDDD"/>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210" name="AutoShape 16">
              <a:extLst>
                <a:ext uri="{FF2B5EF4-FFF2-40B4-BE49-F238E27FC236}">
                  <a16:creationId xmlns:a16="http://schemas.microsoft.com/office/drawing/2014/main" id="{D9A69156-F088-3C53-FB36-216036A6A313}"/>
                </a:ext>
              </a:extLst>
            </p:cNvPr>
            <p:cNvSpPr>
              <a:spLocks noChangeArrowheads="1"/>
            </p:cNvSpPr>
            <p:nvPr/>
          </p:nvSpPr>
          <p:spPr bwMode="auto">
            <a:xfrm>
              <a:off x="4877" y="1062"/>
              <a:ext cx="522" cy="342"/>
            </a:xfrm>
            <a:prstGeom prst="flowChartDocument">
              <a:avLst/>
            </a:prstGeom>
            <a:solidFill>
              <a:srgbClr val="EAEAEA"/>
            </a:solidFill>
            <a:ln w="12700" algn="ctr">
              <a:solidFill>
                <a:srgbClr val="000000"/>
              </a:solidFill>
              <a:miter lim="800000"/>
              <a:headEnd/>
              <a:tailEnd/>
            </a:ln>
            <a:effectLst>
              <a:outerShdw dist="35921" dir="18900000" algn="ctr" rotWithShape="0">
                <a:schemeClr val="bg1"/>
              </a:outerShdw>
            </a:effectLst>
          </p:spPr>
          <p:txBody>
            <a:bodyPr wrap="none" lIns="0" tIns="0" rIns="0" bIns="0" anchor="ctr"/>
            <a:lstStyle/>
            <a:p>
              <a:pPr>
                <a:defRPr/>
              </a:pPr>
              <a:endParaRPr lang="en-US">
                <a:latin typeface="Arial" charset="0"/>
                <a:cs typeface="Arial" charset="0"/>
              </a:endParaRPr>
            </a:p>
          </p:txBody>
        </p:sp>
        <p:sp>
          <p:nvSpPr>
            <p:cNvPr id="211" name="Rectangle 17">
              <a:extLst>
                <a:ext uri="{FF2B5EF4-FFF2-40B4-BE49-F238E27FC236}">
                  <a16:creationId xmlns:a16="http://schemas.microsoft.com/office/drawing/2014/main" id="{F04E7377-85AB-5C13-D066-E25FC1F02D9B}"/>
                </a:ext>
              </a:extLst>
            </p:cNvPr>
            <p:cNvSpPr>
              <a:spLocks noChangeArrowheads="1"/>
            </p:cNvSpPr>
            <p:nvPr/>
          </p:nvSpPr>
          <p:spPr bwMode="auto">
            <a:xfrm>
              <a:off x="4621" y="2270"/>
              <a:ext cx="503" cy="134"/>
            </a:xfrm>
            <a:prstGeom prst="rect">
              <a:avLst/>
            </a:prstGeom>
            <a:noFill/>
            <a:ln w="12700">
              <a:noFill/>
              <a:miter lim="800000"/>
              <a:headEnd/>
              <a:tailEnd/>
            </a:ln>
            <a:effectLst>
              <a:outerShdw dist="17961" dir="2700000" algn="ctr" rotWithShape="0">
                <a:srgbClr val="000000"/>
              </a:outerShdw>
            </a:effectLst>
          </p:spPr>
          <p:txBody>
            <a:bodyPr wrap="none" lIns="0" tIns="0" rIns="0" bIns="0">
              <a:spAutoFit/>
            </a:bodyPr>
            <a:lstStyle/>
            <a:p>
              <a:pPr eaLnBrk="0" hangingPunct="0">
                <a:buFontTx/>
                <a:buNone/>
                <a:defRPr/>
              </a:pPr>
              <a:r>
                <a:rPr lang="en-US" sz="1400">
                  <a:solidFill>
                    <a:schemeClr val="bg1"/>
                  </a:solidFill>
                  <a:latin typeface="Calibri" pitchFamily="34" charset="0"/>
                  <a:cs typeface="Arial" charset="0"/>
                </a:rPr>
                <a:t>Production</a:t>
              </a:r>
            </a:p>
          </p:txBody>
        </p:sp>
        <p:sp>
          <p:nvSpPr>
            <p:cNvPr id="212" name="Text Box 55">
              <a:extLst>
                <a:ext uri="{FF2B5EF4-FFF2-40B4-BE49-F238E27FC236}">
                  <a16:creationId xmlns:a16="http://schemas.microsoft.com/office/drawing/2014/main" id="{6ACDA078-28C6-E290-AC3A-3717595E335C}"/>
                </a:ext>
              </a:extLst>
            </p:cNvPr>
            <p:cNvSpPr txBox="1">
              <a:spLocks noChangeArrowheads="1"/>
            </p:cNvSpPr>
            <p:nvPr/>
          </p:nvSpPr>
          <p:spPr bwMode="auto">
            <a:xfrm>
              <a:off x="4697" y="678"/>
              <a:ext cx="38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lIns="0" tIns="0" rIns="0" bIns="0">
              <a:spAutoFit/>
            </a:bodyPr>
            <a:lstStyle>
              <a:lvl1pPr marL="354013" indent="-354013" defTabSz="941388" eaLnBrk="0" hangingPunct="0">
                <a:defRPr sz="2200">
                  <a:solidFill>
                    <a:srgbClr val="003580"/>
                  </a:solidFill>
                  <a:latin typeface="Arial" panose="020B0604020202020204" pitchFamily="34" charset="0"/>
                  <a:cs typeface="Arial" panose="020B0604020202020204" pitchFamily="34" charset="0"/>
                </a:defRPr>
              </a:lvl1pPr>
              <a:lvl2pPr marL="742950" indent="-285750" defTabSz="941388" eaLnBrk="0" hangingPunct="0">
                <a:defRPr sz="2200">
                  <a:solidFill>
                    <a:srgbClr val="003580"/>
                  </a:solidFill>
                  <a:latin typeface="Arial" panose="020B0604020202020204" pitchFamily="34" charset="0"/>
                  <a:cs typeface="Arial" panose="020B0604020202020204" pitchFamily="34" charset="0"/>
                </a:defRPr>
              </a:lvl2pPr>
              <a:lvl3pPr marL="1143000" indent="-228600" defTabSz="941388" eaLnBrk="0" hangingPunct="0">
                <a:defRPr sz="2200">
                  <a:solidFill>
                    <a:srgbClr val="003580"/>
                  </a:solidFill>
                  <a:latin typeface="Arial" panose="020B0604020202020204" pitchFamily="34" charset="0"/>
                  <a:cs typeface="Arial" panose="020B0604020202020204" pitchFamily="34" charset="0"/>
                </a:defRPr>
              </a:lvl3pPr>
              <a:lvl4pPr marL="1600200" indent="-228600" defTabSz="941388" eaLnBrk="0" hangingPunct="0">
                <a:defRPr sz="2200">
                  <a:solidFill>
                    <a:srgbClr val="003580"/>
                  </a:solidFill>
                  <a:latin typeface="Arial" panose="020B0604020202020204" pitchFamily="34" charset="0"/>
                  <a:cs typeface="Arial" panose="020B0604020202020204" pitchFamily="34" charset="0"/>
                </a:defRPr>
              </a:lvl4pPr>
              <a:lvl5pPr marL="2057400" indent="-228600" defTabSz="941388" eaLnBrk="0" hangingPunct="0">
                <a:defRPr sz="2200">
                  <a:solidFill>
                    <a:srgbClr val="003580"/>
                  </a:solidFill>
                  <a:latin typeface="Arial" panose="020B0604020202020204" pitchFamily="34" charset="0"/>
                  <a:cs typeface="Arial" panose="020B0604020202020204" pitchFamily="34" charset="0"/>
                </a:defRPr>
              </a:lvl5pPr>
              <a:lvl6pPr marL="25146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6pPr>
              <a:lvl7pPr marL="29718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7pPr>
              <a:lvl8pPr marL="34290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8pPr>
              <a:lvl9pPr marL="3886200" indent="-228600" algn="ctr" defTabSz="941388" eaLnBrk="0" fontAlgn="base" hangingPunct="0">
                <a:spcBef>
                  <a:spcPct val="50000"/>
                </a:spcBef>
                <a:spcAft>
                  <a:spcPct val="0"/>
                </a:spcAft>
                <a:buClr>
                  <a:srgbClr val="003580"/>
                </a:buClr>
                <a:buFont typeface="Wingdings" panose="05000000000000000000" pitchFamily="2" charset="2"/>
                <a:defRPr sz="2200">
                  <a:solidFill>
                    <a:srgbClr val="003580"/>
                  </a:solidFill>
                  <a:latin typeface="Arial" panose="020B0604020202020204" pitchFamily="34" charset="0"/>
                  <a:cs typeface="Arial" panose="020B0604020202020204" pitchFamily="34" charset="0"/>
                </a:defRPr>
              </a:lvl9pPr>
            </a:lstStyle>
            <a:p>
              <a:pPr eaLnBrk="1" hangingPunct="1"/>
              <a:r>
                <a:rPr lang="en-US" altLang="en-US" sz="1600" b="1">
                  <a:solidFill>
                    <a:srgbClr val="000000"/>
                  </a:solidFill>
                </a:rPr>
                <a:t>Friday</a:t>
              </a:r>
            </a:p>
          </p:txBody>
        </p:sp>
      </p:grpSp>
    </p:spTree>
    <p:extLst>
      <p:ext uri="{BB962C8B-B14F-4D97-AF65-F5344CB8AC3E}">
        <p14:creationId xmlns:p14="http://schemas.microsoft.com/office/powerpoint/2010/main" val="237307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157"/>
                                        </p:tgtEl>
                                        <p:attrNameLst>
                                          <p:attrName>style.visibility</p:attrName>
                                        </p:attrNameLst>
                                      </p:cBhvr>
                                      <p:to>
                                        <p:strVal val="visible"/>
                                      </p:to>
                                    </p:set>
                                    <p:animEffect transition="in" filter="wipe(left)">
                                      <p:cBhvr>
                                        <p:cTn id="23" dur="2000"/>
                                        <p:tgtEl>
                                          <p:spTgt spid="15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56"/>
                                        </p:tgtEl>
                                        <p:attrNameLst>
                                          <p:attrName>style.visibility</p:attrName>
                                        </p:attrNameLst>
                                      </p:cBhvr>
                                      <p:to>
                                        <p:strVal val="visible"/>
                                      </p:to>
                                    </p:set>
                                    <p:animEffect transition="in" filter="wipe(left)">
                                      <p:cBhvr>
                                        <p:cTn id="28" dur="10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17">
            <a:extLst>
              <a:ext uri="{FF2B5EF4-FFF2-40B4-BE49-F238E27FC236}">
                <a16:creationId xmlns:a16="http://schemas.microsoft.com/office/drawing/2014/main" id="{37CE4D78-0615-C925-F283-EDB512FEF75B}"/>
              </a:ext>
            </a:extLst>
          </p:cNvPr>
          <p:cNvPicPr>
            <a:picLocks noChangeAspect="1"/>
          </p:cNvPicPr>
          <p:nvPr/>
        </p:nvPicPr>
        <p:blipFill>
          <a:blip r:embed="rId3"/>
          <a:srcRect t="13804" b="13804"/>
          <a:stretch>
            <a:fillRect/>
          </a:stretch>
        </p:blipFill>
        <p:spPr>
          <a:xfrm>
            <a:off x="10104701" y="103211"/>
            <a:ext cx="2087299" cy="1069418"/>
          </a:xfrm>
          <a:prstGeom prst="rect">
            <a:avLst/>
          </a:prstGeom>
        </p:spPr>
      </p:pic>
      <p:sp>
        <p:nvSpPr>
          <p:cNvPr id="3" name="TextBox 2">
            <a:extLst>
              <a:ext uri="{FF2B5EF4-FFF2-40B4-BE49-F238E27FC236}">
                <a16:creationId xmlns:a16="http://schemas.microsoft.com/office/drawing/2014/main" id="{D23E441C-484E-6EE9-60A7-A24CBB9295F7}"/>
              </a:ext>
            </a:extLst>
          </p:cNvPr>
          <p:cNvSpPr txBox="1"/>
          <p:nvPr/>
        </p:nvSpPr>
        <p:spPr>
          <a:xfrm>
            <a:off x="1356100" y="1245052"/>
            <a:ext cx="8988802" cy="707886"/>
          </a:xfrm>
          <a:prstGeom prst="rect">
            <a:avLst/>
          </a:prstGeom>
          <a:noFill/>
        </p:spPr>
        <p:txBody>
          <a:bodyPr wrap="square">
            <a:spAutoFit/>
          </a:bodyPr>
          <a:lstStyle/>
          <a:p>
            <a:r>
              <a:rPr lang="en-US" sz="4000" b="1" dirty="0">
                <a:latin typeface="Times New Roman" panose="02020603050405020304" pitchFamily="18" charset="0"/>
                <a:ea typeface="STXingkai" panose="020B0503020204020204" pitchFamily="2" charset="-122"/>
                <a:cs typeface="Times New Roman" panose="02020603050405020304" pitchFamily="18" charset="0"/>
              </a:rPr>
              <a:t>Backup Methods</a:t>
            </a:r>
          </a:p>
        </p:txBody>
      </p:sp>
      <p:graphicFrame>
        <p:nvGraphicFramePr>
          <p:cNvPr id="9" name="Diagram 8">
            <a:extLst>
              <a:ext uri="{FF2B5EF4-FFF2-40B4-BE49-F238E27FC236}">
                <a16:creationId xmlns:a16="http://schemas.microsoft.com/office/drawing/2014/main" id="{A65A79B3-9DB0-DC4C-2A50-FD5A9B64FE1B}"/>
              </a:ext>
            </a:extLst>
          </p:cNvPr>
          <p:cNvGraphicFramePr/>
          <p:nvPr>
            <p:extLst>
              <p:ext uri="{D42A27DB-BD31-4B8C-83A1-F6EECF244321}">
                <p14:modId xmlns:p14="http://schemas.microsoft.com/office/powerpoint/2010/main" val="10700821"/>
              </p:ext>
            </p:extLst>
          </p:nvPr>
        </p:nvGraphicFramePr>
        <p:xfrm>
          <a:off x="3164451" y="2139950"/>
          <a:ext cx="5372100" cy="38142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54007856"/>
      </p:ext>
    </p:extLst>
  </p:cSld>
  <p:clrMapOvr>
    <a:masterClrMapping/>
  </p:clrMapOvr>
</p:sld>
</file>

<file path=ppt/theme/theme1.xml><?xml version="1.0" encoding="utf-8"?>
<a:theme xmlns:a="http://schemas.openxmlformats.org/drawingml/2006/main" name="Slic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2462</TotalTime>
  <Words>1377</Words>
  <Application>Microsoft Office PowerPoint</Application>
  <PresentationFormat>Widescreen</PresentationFormat>
  <Paragraphs>318</Paragraphs>
  <Slides>13</Slides>
  <Notes>11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13</vt:i4>
      </vt:variant>
    </vt:vector>
  </HeadingPairs>
  <TitlesOfParts>
    <vt:vector size="25" baseType="lpstr">
      <vt:lpstr>-apple-system</vt:lpstr>
      <vt:lpstr>Arial</vt:lpstr>
      <vt:lpstr>Arial</vt:lpstr>
      <vt:lpstr>Calibri</vt:lpstr>
      <vt:lpstr>Century Gothic</vt:lpstr>
      <vt:lpstr>Courier New</vt:lpstr>
      <vt:lpstr>Segoe UI Light</vt:lpstr>
      <vt:lpstr>Symbol</vt:lpstr>
      <vt:lpstr>Times New Roman</vt:lpstr>
      <vt:lpstr>Verdana</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Хажжуз Абдулкадер</dc:creator>
  <cp:lastModifiedBy>Хажжуз Абдулкадер</cp:lastModifiedBy>
  <cp:revision>31</cp:revision>
  <dcterms:created xsi:type="dcterms:W3CDTF">2022-09-14T21:07:14Z</dcterms:created>
  <dcterms:modified xsi:type="dcterms:W3CDTF">2022-12-09T11:52:08Z</dcterms:modified>
</cp:coreProperties>
</file>