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34"/>
  </p:notesMasterIdLst>
  <p:sldIdLst>
    <p:sldId id="475" r:id="rId3"/>
    <p:sldId id="479" r:id="rId4"/>
    <p:sldId id="506" r:id="rId5"/>
    <p:sldId id="507" r:id="rId6"/>
    <p:sldId id="480" r:id="rId7"/>
    <p:sldId id="481" r:id="rId8"/>
    <p:sldId id="482" r:id="rId9"/>
    <p:sldId id="483" r:id="rId10"/>
    <p:sldId id="484" r:id="rId11"/>
    <p:sldId id="487" r:id="rId12"/>
    <p:sldId id="488" r:id="rId13"/>
    <p:sldId id="485" r:id="rId14"/>
    <p:sldId id="486" r:id="rId15"/>
    <p:sldId id="489" r:id="rId16"/>
    <p:sldId id="490" r:id="rId17"/>
    <p:sldId id="491" r:id="rId18"/>
    <p:sldId id="328" r:id="rId19"/>
    <p:sldId id="492" r:id="rId20"/>
    <p:sldId id="493" r:id="rId21"/>
    <p:sldId id="494" r:id="rId22"/>
    <p:sldId id="498" r:id="rId23"/>
    <p:sldId id="495" r:id="rId24"/>
    <p:sldId id="496" r:id="rId25"/>
    <p:sldId id="497" r:id="rId26"/>
    <p:sldId id="499" r:id="rId27"/>
    <p:sldId id="500" r:id="rId28"/>
    <p:sldId id="501" r:id="rId29"/>
    <p:sldId id="502" r:id="rId30"/>
    <p:sldId id="503" r:id="rId31"/>
    <p:sldId id="504" r:id="rId32"/>
    <p:sldId id="505" r:id="rId33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1pPr>
    <a:lvl2pPr marL="742950" indent="-28575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2pPr>
    <a:lvl3pPr marL="11430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3pPr>
    <a:lvl4pPr marL="16002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4pPr>
    <a:lvl5pPr marL="20574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84E563-96B4-DD3C-7ECE-1A96FEB52B80}" v="76" dt="2025-02-16T20:51:21.918"/>
    <p1510:client id="{3486B8E1-4C21-05E8-9B81-CA0F8D400397}" v="397" dt="2025-02-17T21:41:36.001"/>
    <p1510:client id="{5901192E-DFF9-867F-01CE-1C23D3B27A4A}" v="367" dt="2025-02-17T12:47:06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00C386B0-2B85-4730-9D4E-1D068ACA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577C7DFE-8136-4036-B7DB-4D4C84619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1A792647-123B-43D3-98AC-AE0E80A0C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593A1316-B28C-4F0C-A475-7606668B0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AutoShape 5">
            <a:extLst>
              <a:ext uri="{FF2B5EF4-FFF2-40B4-BE49-F238E27FC236}">
                <a16:creationId xmlns:a16="http://schemas.microsoft.com/office/drawing/2014/main" id="{1AE6F5EA-62A0-49CC-8FD8-7BCB73EC4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FE4D071D-98AC-4E05-96D6-2C548467B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D073FF3B-8055-44AC-8662-65AF4C96A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BFFD2D9-C2BE-4AE1-A4EC-E20D3C32F9E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2412" cy="399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0E287395-324E-4678-85E2-5E80F2E5893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/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71E8C897-C090-4022-ADD8-73D2A1D21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70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EE9AF728-8DEA-41CE-BF2F-52554CC82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70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819CBE72-93A6-4D42-A913-8BAB0F998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6825"/>
            <a:ext cx="3270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6D0CC345-581D-4AD1-8345-B5D9C1520A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68662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EF85CB6D-244A-49DC-9848-7E0B89797A5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>
            <a:extLst>
              <a:ext uri="{FF2B5EF4-FFF2-40B4-BE49-F238E27FC236}">
                <a16:creationId xmlns:a16="http://schemas.microsoft.com/office/drawing/2014/main" id="{E0F69FF3-A986-4BDA-82FF-B83EECE892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8973FD-2AA1-4E66-9279-4147B4DA208E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76801" name="Text Box 1">
            <a:extLst>
              <a:ext uri="{FF2B5EF4-FFF2-40B4-BE49-F238E27FC236}">
                <a16:creationId xmlns:a16="http://schemas.microsoft.com/office/drawing/2014/main" id="{E366F112-1587-4A3A-B63E-482B19D16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0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r" eaLnBrk="1">
              <a:buClrTx/>
              <a:buFontTx/>
              <a:buNone/>
            </a:pPr>
            <a:fld id="{DCBE632D-935D-4917-A15A-B7F47DEAAB61}" type="slidenum">
              <a:rPr lang="ru-RU" altLang="ru-RU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buClrTx/>
                <a:buFontTx/>
                <a:buNone/>
              </a:pPr>
              <a:t>30</a:t>
            </a:fld>
            <a:endParaRPr lang="ru-RU" altLang="ru-RU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3F713664-20B5-4398-B5B3-3B3B9D6C922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1689D8AD-228B-4941-B38E-FBAA03E83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79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0D535-577D-489C-BADB-DE982108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C4AE79-7350-4CF3-B0B9-504C09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06EF593-11E8-4958-A7E1-809177CA246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0B5E74-09E3-48AD-953D-B481DD41FE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758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266D3-71EB-401F-8B98-9C51B1566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AF2347-5B95-417D-A168-550AF6985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C39EEC-766E-4D24-AEAE-90C8412ABA8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B41E6B-247D-4581-8BE9-6C2B5740D5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140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E8C400D-FA71-4B8F-9D0A-6CD8D04BC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97738" y="301625"/>
            <a:ext cx="2263775" cy="58388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C1D8E5B-7D8F-49E3-9F07-D0BF44BDD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2100" cy="58388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CD6865-1F30-4F9D-82DC-D99F25C6C60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D66E2B-9545-4473-B1B7-7831647892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7601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F93BC7-E784-4C1E-B189-E005BD3F1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1A0CD9-EB42-4122-B5D9-ED776C645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EA6E74-E0AB-4E0F-B8F0-0B8EAE930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8FA842A-6048-458C-9A33-DF3755488A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07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45C17-FBBF-4BC9-A753-4F78B76F7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37B5D-E5DF-434E-9A1B-9B143FF40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5E7E1B-3BD2-45AE-9347-45F7416A202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BE30DBE-EE15-4662-8C4D-D8DD9BE805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461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C815A-F566-4AB9-BDEF-EF9EEE3A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410B51-14F7-476E-B268-9396EAA71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A3C3A1-FAF5-47CD-8210-5281FBC1F50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7D477E3-526C-4589-97F3-9113D3B06E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9144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038AE-5C9D-4E2C-AE5E-B09A3A74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FE549C-4B3D-455C-ACFA-9F2746C26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2937" cy="43719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5F61C9-8BB2-48B9-BB2D-0EE00E1FC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8575" y="1768475"/>
            <a:ext cx="4452938" cy="43719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FAF32F2-F481-4555-B56B-8D55F2B7E57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74C277-8BA4-41ED-89C3-75D27560DD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070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10134-A0B4-460F-9942-ADEF80A93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8DA454-D9D5-4393-B708-7C1D852F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5230EC-453E-4F76-B3F9-0AFB16C78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205ADA-2529-4E47-88D7-03B2798F0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D7992F5-B8C9-4581-82FA-1CA6610FB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739616-FA7B-4FA4-93FA-CF91A96E3C2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D3813EE-DBD3-4735-A5FD-B7DE7C9C84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675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77521-9F40-4027-B43E-BFF8A31B0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2184D68-3127-4BFA-81B8-F7BC2FDCCD3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734CBC6-C8BC-4EDC-B89F-D7C9FBFC96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3975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144534D-E724-4D3A-BF25-F6D2DBBCC1D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1C017E0-FCCC-439C-84B8-24E94B7B03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7276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5856E-0C9E-47D9-89AA-9772FFAC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351324-00DD-4666-B630-42C547F6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257D02-84C7-4499-90FC-7D309C7BC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F9BEAF-5665-4DA1-8151-F766F859176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687270F-40DF-4BE0-9B54-01917048AE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27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282A6-64DC-4AF5-8C65-B7874C872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5ADCB5-8A36-40E7-B1D7-EC1C61CC2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36DFC4-23BF-4424-A752-0082DF8C63C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A1A1392-3314-491D-8F54-BA2B618F04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78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843A23-EF01-4B9E-99F4-2B5695983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2C76DA8-142F-4A8D-9955-C31EA04C9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497A76-54D7-4E18-A666-7B74D01CF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FF09842-56B4-4B8F-8DE8-288BB03BCB7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DF9D7AA-57E0-4A59-9073-1B908AB919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4565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40C37-9A92-4FB0-9F31-F6317677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87B6D6-177D-42DF-8280-7CAE9D36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F60255-1541-47D8-A1BC-4DD0852F1FE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56AA09-44EC-4C36-87C0-36E16E2641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861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988ED8F-6954-4B61-9120-09DDE782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97738" y="301625"/>
            <a:ext cx="2263775" cy="58388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3BDADF-8CA0-48E4-94A6-E33C44270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2100" cy="58388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F31687-C5B3-48AE-BAB2-F02F307FBA7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A439534-CA3E-4B82-BC60-F233026A8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120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25FB11-25BD-4CCD-AA53-232AE231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E43585-2F03-4600-B085-42A2F1D5B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B66A51-B87A-4BE3-AF5D-94137855A29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369FFC4-A9EA-43E6-A401-F69D1BE9D6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86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B63BC7-243D-4149-8930-F4EB93094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F900DF-35D9-405D-8DFB-FA0C28332F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2937" cy="43719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AFDCC4-D277-45DD-A07B-43E00477E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8575" y="1768475"/>
            <a:ext cx="4452938" cy="43719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264113-21EB-4AAC-82DF-FCB7187F911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9B85F81-F8E3-495E-82EC-B60B7EF5F1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387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1E859-6DC7-4B8E-B6BF-0E351013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6C60E1-040C-4BB3-B791-D4185A850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FDCE0D-3588-4A3C-8F7C-A492A3EDC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9DAA42-EEDB-4DB9-AAC4-3499AE294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BB2B25-B509-4ACD-A285-C0E713AFC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244A9F-89B1-4EDA-B7DF-0AD3B73F82F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B61851-4FCA-451F-A713-4F750AE295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799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DAF88-D933-48F8-97EE-F20E241F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1E97C23-55F0-4863-8D08-90F850B0CA5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DACCB11-FED2-4F6A-BE2D-22889E290A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170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1D0872E-EBE9-4C1F-87A7-5A4308942B3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658204E-0247-426C-B48E-9EE1EE6D92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567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6DB1FB-3C79-4B84-BBF3-52622DB36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5D202-26FB-4ADD-8266-BB31AF6D2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AA96CE-E431-482A-915D-FB2A45CF5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DBD388-266C-4FEE-BA0C-CD17B9F05DC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8DB39F9-DB7E-496C-B4FC-E8B506FB75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740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24A75-1263-4676-82B8-30E9050F7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FF335E-E597-4936-BBD2-B666A9C4C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8AA565-C67C-42D9-BD0F-505552E0C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91B53A-4B70-4E49-BE0C-F20BA62FCDC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2F94836-23FE-4FB9-98D9-608751ADCA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643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6E7B44FB-546F-4A09-B057-987567149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щёлкните мышью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CD6309D7-0E91-4CFB-B197-94323B676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8275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щёлкните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F291AFC3-0F8E-4974-B3B5-25A6632B7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3680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044B477A-FC47-4259-A5A5-DAF32CADE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8452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93BEB7D-2AB9-4FCE-8159-576FE42FF5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521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9E351A8C-388C-4A0D-9ABD-00A1647D2E7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2pPr>
      <a:lvl3pPr marL="1143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3pPr>
      <a:lvl4pPr marL="1600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4pPr>
      <a:lvl5pPr marL="20574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D5733C86-CAB7-4212-96A2-195698307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щёлкните мышью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913D0B7D-90F5-4B63-A56E-AC60CE116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8275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щёлкните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B16C7632-B8EA-4B94-BD7D-6C7859D42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3680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12C35612-B1FB-4BEA-9FF0-1016C7B53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8452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2E97015-5934-4AA2-B34C-591E77439E8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521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D693DE38-3872-4EED-ABBF-6482DF95B7A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2pPr>
      <a:lvl3pPr marL="1143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3pPr>
      <a:lvl4pPr marL="1600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4pPr>
      <a:lvl5pPr marL="20574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Tahoma" panose="020B0604030504040204" pitchFamily="34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2985142-4A1E-B160-2E9A-F03050D79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/>
          <a:lstStyle/>
          <a:p>
            <a:r>
              <a:rPr lang="ru-RU" sz="3200" dirty="0">
                <a:cs typeface="Arial"/>
              </a:rPr>
              <a:t>SDN - Software </a:t>
            </a:r>
            <a:r>
              <a:rPr lang="ru-RU" sz="3200" dirty="0" err="1">
                <a:cs typeface="Arial"/>
              </a:rPr>
              <a:t>Defined</a:t>
            </a:r>
            <a:r>
              <a:rPr lang="ru-RU" sz="3200" dirty="0">
                <a:cs typeface="Arial"/>
              </a:rPr>
              <a:t> Networks, </a:t>
            </a:r>
            <a:br>
              <a:rPr lang="ru-RU" sz="3200" dirty="0">
                <a:cs typeface="Arial"/>
              </a:rPr>
            </a:br>
            <a:r>
              <a:rPr lang="ru-RU" sz="3200" dirty="0">
                <a:cs typeface="Arial"/>
              </a:rPr>
              <a:t>Программно-конфигурируемые Сети - ПКС</a:t>
            </a:r>
            <a:endParaRPr lang="en-US" sz="3200" dirty="0">
              <a:cs typeface="Arial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2107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A668A-876F-74B8-DAC6-79205B512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64ABCE-8709-48C2-E608-3AF380777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D17221-AD79-CA9E-DCB6-6F7DE75C0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Разделение Control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 и Data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 - Положительные примеры</a:t>
            </a:r>
            <a:endParaRPr lang="ru-RU" dirty="0">
              <a:cs typeface="Tahoma"/>
            </a:endParaRPr>
          </a:p>
          <a:p>
            <a:pPr>
              <a:buAutoNum type="arabicPeriod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Современные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мультислотовые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маршрутизаторы и коммутаторы, такие как устройства от Cisco, используют архитектуру, в которой контрольная плоскость выполняется на выделенном процессоре (или нескольких для резервирования), а функции передачи данных обрабатываются на отдельных линиях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line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cards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с собственными процессорами. Это разделение позволяет обновлять и управлять контрольной плоскостью независимо от плоскости данных, что упрощает администрирование и повышает стабильность работы устройства</a:t>
            </a:r>
            <a:endParaRPr lang="ru-RU" sz="1400" dirty="0"/>
          </a:p>
          <a:p>
            <a:pPr>
              <a:buAutoNum type="arabicPeriod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 дата-центрах Google используется архитектура, в которой контрольная плоскость отделена от плоскости данных. Это позволяет Google централизованно управлять огромным количеством серверов и сетевых устройств, что упрощает внедрение новых функций и обновлений. Например, система управления может быстро адаптироваться к изменениям в трафике, перенаправляя его без необходимости вмешательства в каждое отдельное устройство</a:t>
            </a:r>
          </a:p>
          <a:p>
            <a:pPr>
              <a:buAutoNum type="arabicPeriod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Amazon Web Services (AWS) AWS использует концепцию разделения CP и DP для оптимизации своих облачных сервисов. В частности, AWS позволяет пользователям динамически масштабировать свои ресурсы, используя контрольные механизмы, которые управляют распределением данных по множеству серверов. Это позволяет эффективно использовать ресурсы и минимизировать время простоя, так как контрольная плоскость может управлять изменениями в нагрузке без необходимости физического вмешательства в инфраструктуру</a:t>
            </a: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>
              <a:cs typeface="Tahoma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4406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0F3B16-C310-78BA-D179-A9A227654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5B27C-E354-CA0F-21F0-561D88CD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68FD04-31AA-1962-9EBF-1A4A7A29C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Разделение Control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 и Data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 - Положительные примеры</a:t>
            </a:r>
            <a:endParaRPr lang="ru-RU" dirty="0">
              <a:cs typeface="Tahoma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r>
              <a:rPr lang="ru-RU" sz="1400" dirty="0">
                <a:solidFill>
                  <a:srgbClr val="404040"/>
                </a:solidFill>
                <a:cs typeface="Arial"/>
              </a:rPr>
              <a:t>4.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MPLS (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Multiprotocol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Label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Switching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- Протокол MPLS также иллюстрирует преимущества разделения CP и DP. В MPLS контрольный трафик передается через IP-протокол, в то время как функции переключения данных выполняются на специализированных процессорах. Это позволяет оптимизировать производительность сети, так как контрольная плоскость может управлять маршрутизацией и политиками трафика, не влияя на скорость обработки данных</a:t>
            </a:r>
            <a:endParaRPr lang="ru-RU" sz="1400" dirty="0">
              <a:solidFill>
                <a:srgbClr val="404040"/>
              </a:solidFill>
              <a:cs typeface="Arial"/>
            </a:endParaRPr>
          </a:p>
          <a:p>
            <a:r>
              <a:rPr lang="ru-RU" sz="1400" dirty="0">
                <a:solidFill>
                  <a:srgbClr val="404040"/>
                </a:solidFill>
                <a:cs typeface="Arial"/>
              </a:rPr>
              <a:t>5.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Cisco ACI (Application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Centric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Infrastructure) Cisco ACI использует архитектуру, в которой контрольная плоскость отделена от плоскости данных, что позволяет администраторам централизованно управлять политиками безопасности и сетевыми настройками. Это упрощает управление сложными сетевыми конфигурациями и позволяет быстро адаптироваться к изменениям в бизнес-требованиях</a:t>
            </a:r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>
              <a:cs typeface="Tahoma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5364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1D671F-58FD-EB86-0AF5-17CDB9A9D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21D6E-5F05-8815-4536-540D5AEB0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A35AA6-4072-D63A-2ED8-845ADB5AA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Разделение Control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 и Data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 - Задачи требующие решения</a:t>
            </a:r>
            <a:endParaRPr lang="ru-RU" dirty="0">
              <a:cs typeface="Tahoma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Сложность в управлении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Увеличение числа контрольных плоскостей может привести к усложнению управления и повышению вероятности ошибок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Задержки в обработке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Разделение может вызвать задержки в передаче данных между плоскостями, что может негативно сказаться на производительности сети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Проблемы с совместимостью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Новые технологии и протоколы могут не всегда быть совместимыми с существующими системами, что требует дополнительных усилий для интеграции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Безопасность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Увеличение числа точек управления может создать дополнительные уязвимости, которые необходимо защищать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r>
              <a:rPr lang="ru-RU" sz="1400" dirty="0">
                <a:solidFill>
                  <a:srgbClr val="404040"/>
                </a:solidFill>
                <a:cs typeface="Arial"/>
              </a:rPr>
              <a:t> </a:t>
            </a:r>
          </a:p>
          <a:p>
            <a:endParaRPr lang="ru-RU">
              <a:cs typeface="Tahoma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988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D1DFC-BE2A-4C54-206B-B718B8A38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8FD99-109F-417C-775C-7972CB116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96CAD4-7634-C12C-0BDB-13C200B8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Программируемость</a:t>
            </a:r>
          </a:p>
          <a:p>
            <a:r>
              <a:rPr lang="ru-RU" sz="1400" b="1" dirty="0"/>
              <a:t>Гибкость и адаптивность.</a:t>
            </a:r>
            <a:r>
              <a:rPr lang="ru-RU" sz="1400" dirty="0"/>
              <a:t>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Программируемые интерфейсы позволяют операторам сети быстро адаптироваться к изменениям в требованиях и условиях работы. Это достигается за счет возможности динамически изменять маршрутизацию и политику управления трафиком без необходимости физического вмешательства в оборудование. Например, использование протокола I2RS (Interface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to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the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Routing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System) позволяет программировать базу маршрутизации (RIB) в 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реальном времени, что значительно ускоряет процесс внесения изменений и оптимизации сети.</a:t>
            </a:r>
            <a:endParaRPr lang="ru-RU" sz="140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Упрощение управления.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Программируемые интерфейсы, такие как XML/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Netconf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и другие, предоставляют более высокоуровневые абстракции для управления сетевыми устройствами. Это упрощает задачи администрирования и позволяет операторам сосредоточиться на более стратегических аспектах 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управления сетью, вместо того чтобы заниматься рутинными задачами.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Инновации и новые возможности.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Программируемость сетевых устройств открывает двери для новых приложений и сервисов. Операторы могут разрабатывать и внедрять собственные приложения, которые используют сетевые ресурсы более эффективно. Это может включать в себя автоматизацию процессов, улучшение безопасности и внедрение новых бизнес-моделей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8690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18729-10BD-57C8-850A-0D577A513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C7EBA-3077-D962-BCDA-A85C4B32E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B1724A-BBF6-C2C9-6287-0DFCF7326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Программируемость</a:t>
            </a: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Улучшение мониторинга и аналитики.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С помощью программируемых интерфейсов операторы могут собирать и анализировать данные о состоянии сети в реальном времени. Это позволяет быстрее реагировать на проблемы и оптимизировать производительность сети, что, в свою очередь, улучшает качество обслуживания пользователей.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Снижение затрат.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Программируемость может привести к снижению затрат на эксплуатацию и управление сетью. Автоматизация процессов и возможность удаленного управления позволяют сократить количество необходимых ресурсов и времени на обслуживание.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  <a:cs typeface="Arial"/>
              </a:rPr>
              <a:t>       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Снижение капитальных затрат (CAPEX)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Использование недорогих серверов и коммутаторов, которые можно программировать для выполнения различных сетевых функций, позволяет избежать высоких затрат на специализированное оборудование. Это особенно актуально для крупных дата-центров, где количество устройств может быть очень большим.</a:t>
            </a:r>
          </a:p>
          <a:p>
            <a:r>
              <a:rPr lang="ru-RU" sz="1400" dirty="0">
                <a:solidFill>
                  <a:srgbClr val="404040"/>
                </a:solidFill>
                <a:cs typeface="Arial"/>
              </a:rPr>
              <a:t>       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Оптимизация эксплуатационных затрат (OPEX)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Снижение потребления электроэнергии и охлаждения благодаря более эффективному управлению ресурсами, что также приводит к снижению общих затрат на эксплуатацию дата-центра</a:t>
            </a:r>
            <a:endParaRPr lang="ru-RU" sz="1400" dirty="0">
              <a:solidFill>
                <a:srgbClr val="404040"/>
              </a:solidFill>
              <a:cs typeface="Arial"/>
            </a:endParaRPr>
          </a:p>
          <a:p>
            <a:r>
              <a:rPr lang="ru-RU" sz="1400" dirty="0">
                <a:solidFill>
                  <a:srgbClr val="404040"/>
                </a:solidFill>
                <a:cs typeface="Arial"/>
              </a:rPr>
              <a:t>       </a:t>
            </a: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220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39163-5272-E539-12ED-03F0CEF57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E79DD-C32E-4EEC-9518-4EDF3D738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905714-EA2A-01B4-5E93-5C80BEAA9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SDN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Controller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 </a:t>
            </a:r>
            <a:r>
              <a:rPr lang="ru-RU" sz="1400" dirty="0">
                <a:solidFill>
                  <a:srgbClr val="404040"/>
                </a:solidFill>
                <a:cs typeface="Arial"/>
              </a:rPr>
              <a:t> - Базовая архитектура     </a:t>
            </a:r>
            <a:endParaRPr lang="ru-RU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Централизованный контроллер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подход предполагает, что все решения по управлению сетью принимаются в одном месте. Это обеспечивает простоту управления и возможность быстрого реагирования на изменения в сети. Однако, такая модель может стать узким местом и точкой отказа, если контроллер выйдет из строя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Распределенный контроллер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этом случае управление сетью осуществляется несколькими контроллерами, которые работают независимо. Это повышает отказоустойчивость и масштабируемость, но может усложнить координацию между контроллерами и привести к несоответствиям в политике управления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Смешанный подход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подход сочетает элементы как централизованного, так и распределенного управления. Например, некоторые функции могут быть централизованы для упрощения управления, в то время как другие могут быть распределены для повышения отказоустойчивости. Это позволяет достичь баланса между управляемостью и гибкостью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Логически централизованный контроллер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этой модели контроллеры могут физически находиться в разных местах, но работают как единое целое, предоставляя централизованный интерфейс для управления. Это позволяет использовать преимущества централизованного управления, сохраняя при этом распределенные ресурсы для повышения надежности и масштабируемости</a:t>
            </a:r>
            <a:endParaRPr lang="ru-RU" sz="1400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211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FCAB2-882B-6F9D-3D00-6BA0AD9E9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96060-FFBE-2D69-A42A-62E661B45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716678-74D6-7C6E-6F97-B57DD102B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SDN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Controller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 </a:t>
            </a:r>
            <a:r>
              <a:rPr lang="ru-RU" sz="1400" dirty="0">
                <a:solidFill>
                  <a:srgbClr val="404040"/>
                </a:solidFill>
                <a:cs typeface="Arial"/>
              </a:rPr>
              <a:t> - Базовая архитектура     </a:t>
            </a:r>
            <a:endParaRPr lang="ru-RU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Централизованный контроллер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подход предполагает, что все решения по управлению сетью принимаются в одном месте. Это обеспечивает простоту управления и возможность быстрого реагирования на изменения в сети. Однако, такая модель может стать узким местом и точкой отказа, если контроллер выйдет из строя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Распределенный контроллер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этом случае управление сетью осуществляется несколькими контроллерами, которые работают независимо. Это повышает отказоустойчивость и масштабируемость, но может усложнить координацию между контроллерами и привести к несоответствиям в политике управления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Смешанный подход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подход сочетает элементы как централизованного, так и распределенного управления. Например, некоторые функции могут быть централизованы для упрощения управления, в то время как другие могут быть распределены для повышения отказоустойчивости. Это позволяет достичь баланса между управляемостью и гибкостью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Логически централизованный контроллер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этой модели контроллеры могут физически находиться в разных местах, но работают как единое целое, предоставляя централизованный интерфейс для управления. Это позволяет использовать преимущества централизованного управления, сохраняя при этом распределенные ресурсы для повышения надежности и масштабируемости</a:t>
            </a:r>
            <a:endParaRPr lang="ru-RU" sz="1400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110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08A27D47-DA1E-4098-BA00-3FB400331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718580"/>
            <a:ext cx="9070975" cy="704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/>
            <a:r>
              <a:rPr lang="ru-RU" sz="1600" b="1">
                <a:solidFill>
                  <a:srgbClr val="000000"/>
                </a:solidFill>
                <a:latin typeface="Arial"/>
                <a:cs typeface="Arial"/>
              </a:rPr>
              <a:t>SDN - Software </a:t>
            </a:r>
            <a:r>
              <a:rPr lang="ru-RU" sz="1600" b="1" err="1">
                <a:solidFill>
                  <a:srgbClr val="000000"/>
                </a:solidFill>
                <a:latin typeface="Arial"/>
                <a:cs typeface="Arial"/>
              </a:rPr>
              <a:t>Defined</a:t>
            </a:r>
            <a:r>
              <a:rPr lang="ru-RU" sz="1600" b="1">
                <a:solidFill>
                  <a:srgbClr val="000000"/>
                </a:solidFill>
                <a:latin typeface="Arial"/>
                <a:cs typeface="Arial"/>
              </a:rPr>
              <a:t> Networks, Программно-конфигурируемые Сети - ПКС</a:t>
            </a:r>
            <a:endParaRPr lang="en-US" sz="160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ru-RU" sz="44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>
              <a:buNone/>
            </a:pPr>
            <a:endParaRPr lang="ru-RU" altLang="ru-RU" b="1" dirty="0">
              <a:solidFill>
                <a:srgbClr val="000000"/>
              </a:solidFill>
              <a:latin typeface="Arial"/>
              <a:cs typeface="Tahoma"/>
            </a:endParaRP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E8711F8F-648E-48A9-836D-241173435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0" y="1691929"/>
            <a:ext cx="9658350" cy="527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393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61AC02-B5E3-1EDF-C3C0-85CB4473D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E56FC-F152-B745-FE78-84CA84ABC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F47F9D-3BFA-C347-93A5-7DBF49D6A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Четыре основных принципа, четыре столпа SDN</a:t>
            </a:r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Разделение плоскостей управления и передачи данных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принцип подразумевает, что управление сетью отделяется от передачи данных, что позволяет централизованно управлять политиками и правилами маршрутизации, в то время как устройства сети занимаются только передачей данных. Это упрощает управление и повышает гибкость сети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Логически централизованное управление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этой модели контроллеры могут находиться в разных местах, но работают как единое целое, предоставляя централизованный интерфейс для управления. Это позволяет использовать преимущества централизованного управления, сохраняя при этом распределенные ресурсы для повышения надежности и масштабируемости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Программируемость сети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SDN предоставляет возможность программирования сети через открытые интерфейсы и API, что позволяет разработчикам создавать и внедрять новые сетевые услуги и приложения без необходимости в сложных конфигурациях оборудования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Виртуализация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принцип позволяет создавать логические сети поверх физической инфраструктуры, что обеспечивает большую гибкость в управлении ресурсами и возможность быстрого масштабирования сети в ответ на изменяющиеся требования бизнеса</a:t>
            </a:r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6064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A0B39-6213-46EB-6F6C-DBAB25C45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66E13-70A7-3BB4-AEA2-BEE470762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C98B06-AC00-DDB0-F0FD-445F613E9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Карта сети (или сетевой планшет)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является важным уровнем абстракции в архитектуре SDN и других сетевых технологиях. </a:t>
            </a:r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Визуализация сети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Карта сети предоставляет графическое представление сетевой инфраструктуры, что позволяет администраторам легче понимать топологию сети, ее компоненты и связи между ними. Это упрощает управление и мониторинг сети</a:t>
            </a:r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Централизованное управление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Сетевой планшет служит интерфейсом для централизованного управления, позволяя администраторам конфигурировать и управлять сетевыми устройствами из единой точки. Это упрощает процесс управления и позволяет быстро вносить изменения в конфигурацию сети</a:t>
            </a:r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Анализ и диагностика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Карта сети позволяет проводить анализ производительности и диагностику проблем, предоставляя информацию о состоянии устройств, трафике и других параметрах. Это помогает в быстром выявлении и устранении неполадок</a:t>
            </a:r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Автоматизация и программируемость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Сетевые карты могут быть интегрированы с инструментами автоматизации, что позволяет автоматически обновлять конфигурации и управлять ресурсами на основе заданных политик. Это повышает эффективность работы сети и снижает вероятность ошибок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1411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4EF86-E682-2D90-CEF0-FD3ECD827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F610DB-49D9-1F1C-B8B1-163FC1A05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Основные компоненты: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Уровень управления (Control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):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Содержит логику управления сетью, обычно реализуемую в централизованном контроллере.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Уровень передачи данных (Data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):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Отвечает за фактическую передачу данных между сетевыми устройствами.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6547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69EB5-2E87-FECF-2FFB-7B6CEF8E2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A6050-5D37-2E27-C09D-8D5982FBB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4D7700-D36F-4DD7-FA7C-F58AFAB65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Разделение плоскостей управления и передачи данных в телефонных сетях, таких как AT&amp;T, стало важным этапом в развитии сетевых технологий. Вот несколько примеров и объяснений, как это происходило:</a:t>
            </a:r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Управление вызовами и передача данных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традиционных телефонных системах управление вызовами (например, маршрутизация звонков) отделялось от передачи голосовых данных. Управление вызовами осуществлялось через специальные управляющие устройства, которые обрабатывали сигналы и управляли соединениями, в то время как голосовые данные передавались по отдельным каналам. Это позволяло более эффективно управлять сетью и оптимизировать ресурсы, так как управление и передача могли масштабироваться независимо друг от друга.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Протоколы и архитектура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телефонных сетях использовались различные протоколы для управления вызовами, такие как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Signaling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System 7 (SS7), который обеспечивал обмен управляющей информацией между узлами сети. В то же время, передача голосовых данных происходила по аналоговым или цифровым каналам, что позволяло разделить управление и передачу на уровне протоколов и физической инфраструктуры.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Модульная архитектура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Современные телефонные системы, такие как те, что использует AT&amp;T, применяют модульную архитектуру, где отдельные модули отвечают за управление и передачу данных. Например, в системах с мультиканальной передачей данные могут обрабатываться на одном уровне, в то время как управление осуществляется на другом, что позволяет улучшить производительность и надежность сети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86965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A24D8-AC95-01E0-F901-B81F3CB18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C87A8-9491-6D06-2D4B-0FC8F49B1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A3AF26-8DF8-1875-7856-59AA4554E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История идей виртуализации в сетях включает несколько ключевых проектов, которые сыграли важную роль в развитии концепции программируемых сетей и, в конечном итоге, в появлении SDN (Software-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Defined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Networking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).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VINI (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Virtualized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Network Infrastructure)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проект был разработан для создания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виртуализированной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сетевой инфраструктуры, позволяющей пользователям разрабатывать и тестировать новые сетевые протоколы и приложения в изолированной среде. VINI предоставлял возможность создания виртуальных сетей поверх физической инфраструктуры, что способствовало пониманию и разработке концепций, связанных с управлением сетями на программном уровне.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Cabo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(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Concurrent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Architectures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are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Better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than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One)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проект исследовал идеи параллельных архитектур и их применение в сетевых системах.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Cabo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подчеркивал важность использования различных архитектур для оптимизации сетевых операций, что также способствовало пониманию необходимости гибкости и адаптивности в сетевых технологиях.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FON (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Federated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Open Networks)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проект сосредоточился на создании открытых сетей, которые могли бы объединять различные сети и устройства. FON способствовал идеям совместного использования ресурсов и сетевой виртуализации, что стало основой для дальнейших разработок в области SDN.</a:t>
            </a:r>
            <a:endParaRPr lang="ru-RU" sz="1400" dirty="0"/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44287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E6AE5-DBC2-448B-86B5-18C8DFA85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ACECF7-5E44-2D7C-BD92-4B6F4578D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6944A3-063A-FC8D-A19C-083FB6242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Программируемость сети стала ключевым аспектом в развитии программно-определяемых сетей (SDN). Одним из первых примеров, который иллюстрирует эту концепцию, является проект 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ANTS (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Adaptive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Network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Traffic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Simulation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. </a:t>
            </a:r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ANTS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использовал подход, основанный на алгоритмах, которые адаптировались к изменяющимся условиям сети, что позволило динамически управлять трафиком и ресурсами. Этот проект продемонстрировал, как программируемые сети могут улучшить эффективность и адаптивность сетевых операций.</a:t>
            </a:r>
            <a:endParaRPr lang="ru-RU" sz="1400"/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 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I2RS (Interface </a:t>
            </a:r>
            <a:r>
              <a:rPr lang="ru-RU" sz="1400" b="1" dirty="0" err="1">
                <a:solidFill>
                  <a:srgbClr val="344054"/>
                </a:solidFill>
                <a:ea typeface="+mn-lt"/>
                <a:cs typeface="+mn-lt"/>
              </a:rPr>
              <a:t>to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344054"/>
                </a:solidFill>
                <a:ea typeface="+mn-lt"/>
                <a:cs typeface="+mn-lt"/>
              </a:rPr>
              <a:t>the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344054"/>
                </a:solidFill>
                <a:ea typeface="+mn-lt"/>
                <a:cs typeface="+mn-lt"/>
              </a:rPr>
              <a:t>Routing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System)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проект направлен на создание интерфейсов, которые позволят приложениям взаимодействовать с маршрутизаторами и другими сетевыми устройствами, обеспечивая более гибкую программируемость и управление сетевыми ресурсами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PCE (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Path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Computation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344054"/>
                </a:solidFill>
                <a:ea typeface="+mn-lt"/>
                <a:cs typeface="+mn-lt"/>
              </a:rPr>
              <a:t>Element</a:t>
            </a: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Этот подход позволяет вычислять оптимальные маршруты в сети на основе различных параметров и условий, что также способствует программируемости и автоматизации сетевых операций</a:t>
            </a:r>
            <a:endParaRPr lang="ru-RU" sz="1400" dirty="0"/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5630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E4090-A039-0615-343F-ABEE89849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6783F-665E-6B81-7AEB-3F3F8A73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E321E8-BFC0-B40B-7227-D13188404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Программируемость сети и концепция активных сетей (Active Networks, AN) представляют собой важные вехи в развитии сетевых технологий. Активные сети позволяют пользователям внедрять код в сетевые устройства, что обеспечивает гибкость и адаптивность сетевых операций.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Активные Сети (Active Networks, AN)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Это концепция, которая позволяет пользователям выполнять код в сетевых устройствах, что дает возможность изменять поведение сети в реальном времени. Проект AN был разработан в различных университетах, включая MIT и UC </a:t>
            </a:r>
            <a:r>
              <a:rPr lang="ru-RU" sz="1200" dirty="0" err="1">
                <a:solidFill>
                  <a:srgbClr val="344054"/>
                </a:solidFill>
                <a:ea typeface="+mn-lt"/>
                <a:cs typeface="+mn-lt"/>
              </a:rPr>
              <a:t>Berkeley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 err="1">
                <a:solidFill>
                  <a:srgbClr val="344054"/>
                </a:solidFill>
                <a:ea typeface="+mn-lt"/>
                <a:cs typeface="+mn-lt"/>
              </a:rPr>
              <a:t>Capsules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Это единицы кода, которые могут быть внедрены в активные сети. Они представляют собой небольшие программы, которые выполняются на узлах сети, позволяя динамически изменять маршрутизацию и обработку данных.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 err="1">
                <a:solidFill>
                  <a:srgbClr val="344054"/>
                </a:solidFill>
                <a:ea typeface="+mn-lt"/>
                <a:cs typeface="+mn-lt"/>
              </a:rPr>
              <a:t>Joust</a:t>
            </a: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 JVM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Это реализация виртуальной машины Java, предназначенная для активных сетей. Она позволяет выполнять Java-код на сетевых устройствах, что обеспечивает большую гибкость в управлении сетевыми ресурсами.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 err="1">
                <a:solidFill>
                  <a:srgbClr val="344054"/>
                </a:solidFill>
                <a:ea typeface="+mn-lt"/>
                <a:cs typeface="+mn-lt"/>
              </a:rPr>
              <a:t>Switchware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Это проект, который разрабатывался в рамках активных сетей и позволял программировать поведение коммутаторов, обеспечивая более высокую степень управления трафиком.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Smart </a:t>
            </a:r>
            <a:r>
              <a:rPr lang="ru-RU" sz="1200" b="1" dirty="0" err="1">
                <a:solidFill>
                  <a:srgbClr val="344054"/>
                </a:solidFill>
                <a:ea typeface="+mn-lt"/>
                <a:cs typeface="+mn-lt"/>
              </a:rPr>
              <a:t>Packets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Это пакеты данных, которые содержат код, позволяющий выполнять определенные действия на узлах сети. Они могут адаптироваться к условиям сети и изменять свое поведение в зависимости от ситуации.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 err="1">
                <a:solidFill>
                  <a:srgbClr val="344054"/>
                </a:solidFill>
                <a:ea typeface="+mn-lt"/>
                <a:cs typeface="+mn-lt"/>
              </a:rPr>
              <a:t>NetScript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Это язык программирования, разработанный для управления активными сетями, который позволяет пользователям писать сценарии для изменения поведения сети.</a:t>
            </a:r>
            <a:endParaRPr lang="ru-RU" dirty="0"/>
          </a:p>
          <a:p>
            <a:endParaRPr lang="ru-RU" sz="12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7826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9E503-9EB3-A34D-4C71-00911B173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4BF49E-4801-0798-51E2-71409AC4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7D799B-E53E-BAB0-A1E5-A58E32479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Программируемость сети и концепция активных сетей (Active Networks, AN) представляют собой важные вехи в развитии сетевых технологий. Активные сети позволяют пользователям внедрять код в сетевые устройства, что обеспечивает гибкость и адаптивность сетевых операций.</a:t>
            </a:r>
            <a:endParaRPr lang="ru-RU" sz="1400" dirty="0"/>
          </a:p>
          <a:p>
            <a:r>
              <a:rPr lang="ru-RU" sz="1400" b="1" dirty="0">
                <a:solidFill>
                  <a:srgbClr val="344054"/>
                </a:solidFill>
              </a:rPr>
              <a:t>Причины ограниченного распространения активных сетей</a:t>
            </a:r>
            <a:endParaRPr lang="ru-RU" sz="1400" b="1" dirty="0"/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Несмотря на инновационность, подход активных сетей не получил широкого распространения по нескольким причинам: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Безопасность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Позволяя пользователям внедрять код в сеть, активные сети создают потенциальные уязвимости, что вызывает опасения по поводу безопасности.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Сложность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Управление и мониторинг активных сетей требуют значительных усилий и ресурсов, что усложняет их внедрение в существующие инфраструктуры.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Стандартизация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 отличие от более традиционных подходов, активные сети не имели четких стандартов, что затрудняло их интеграцию с существующими сетевыми технологиями.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Технологический прогресс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С развитием технологий виртуализации и SDN, многие идеи активных сетей были реализованы в более безопасной и управляемой форме, что снизило интерес к активным сетям.</a:t>
            </a:r>
            <a:endParaRPr lang="ru-RU" sz="1400" dirty="0"/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70155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AC7F8-7667-E1AE-E22B-F50655D73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F1F61-BDFF-3FBB-BB54-B7BA5256D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A48BE8-7491-B796-A67C-34DD968F8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  <a:endParaRPr lang="ru-RU" dirty="0">
              <a:cs typeface="Tahoma"/>
            </a:endParaRPr>
          </a:p>
          <a:p>
            <a:r>
              <a:rPr lang="ru-RU" sz="1400" dirty="0">
                <a:solidFill>
                  <a:srgbClr val="344054"/>
                </a:solidFill>
                <a:cs typeface="Arial"/>
              </a:rPr>
              <a:t>Эти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проекты помогли сформировать несколько ключевых идей, которые легли в основу SDN:</a:t>
            </a:r>
            <a:endParaRPr lang="ru-RU" sz="140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Виртуализация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Концепция виртуализации сетевых ресурсов, предложенная в VINI и FON, стала основополагающей для SDN, позволяя создавать логически изолированные сети на основе физической инфраструктуры.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Гибкость и программируемость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Идеи, представленные в </a:t>
            </a:r>
            <a:r>
              <a:rPr lang="ru-RU" sz="1400" dirty="0" err="1">
                <a:solidFill>
                  <a:srgbClr val="344054"/>
                </a:solidFill>
                <a:ea typeface="+mn-lt"/>
                <a:cs typeface="+mn-lt"/>
              </a:rPr>
              <a:t>Cabo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, о необходимости использования различных архитектур для оптимизации сетевых процессов, нашли отражение в SDN, где акцент сделан на программируемости сетевых устройств и централизованном управлении.</a:t>
            </a:r>
            <a:endParaRPr lang="ru-RU" sz="1400" dirty="0">
              <a:ea typeface="+mn-lt"/>
              <a:cs typeface="Tahoma"/>
            </a:endParaRPr>
          </a:p>
          <a:p>
            <a:pPr marL="0" indent="0"/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Несмотря на их вклад, проекты имели и свои ограничения: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Сложность реализации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Виртуализация сетей, как в VINI, требовала значительных ресурсов и сложных механизмов управления, что затрудняло внедрение в реальных условиях.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Безопасность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Открытые сети, как в FON, сталкивались с проблемами безопасности, так как объединение различных сетей увеличивало риски уязвимостей.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b="1" dirty="0">
                <a:solidFill>
                  <a:srgbClr val="344054"/>
                </a:solidFill>
                <a:ea typeface="+mn-lt"/>
                <a:cs typeface="+mn-lt"/>
              </a:rPr>
              <a:t>Отсутствие стандартизации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: Многие идеи, представленные в этих проектах, не имели четких стандартов, что ограничивало их применение и интеграцию с существующими технологиями.</a:t>
            </a:r>
            <a:endParaRPr lang="ru-RU" sz="1400" dirty="0"/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5168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511BC8-874C-ADCA-7410-D97805FAC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B3BE8-004D-C76D-A618-3C7FC6C47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040777-F80B-5C51-F9AE-C4016BFB7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  <a:endParaRPr lang="ru-RU" dirty="0">
              <a:cs typeface="Tahoma"/>
            </a:endParaRP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История управления сетями с коммутацией пакетов включает несколько ключевых протоколов и проектов, которые способствовали развитию концепции программируемых сетей и SDN.</a:t>
            </a:r>
            <a:endParaRPr lang="ru-RU" sz="1400"/>
          </a:p>
          <a:p>
            <a:r>
              <a:rPr lang="ru-RU" sz="1400" b="1" dirty="0">
                <a:solidFill>
                  <a:srgbClr val="344054"/>
                </a:solidFill>
              </a:rPr>
              <a:t>Протокол FORCES (</a:t>
            </a:r>
            <a:r>
              <a:rPr lang="ru-RU" sz="1400" b="1" err="1">
                <a:solidFill>
                  <a:srgbClr val="344054"/>
                </a:solidFill>
              </a:rPr>
              <a:t>Forwarding</a:t>
            </a:r>
            <a:r>
              <a:rPr lang="ru-RU" sz="1400" b="1" dirty="0">
                <a:solidFill>
                  <a:srgbClr val="344054"/>
                </a:solidFill>
              </a:rPr>
              <a:t> </a:t>
            </a:r>
            <a:r>
              <a:rPr lang="ru-RU" sz="1400" b="1" err="1">
                <a:solidFill>
                  <a:srgbClr val="344054"/>
                </a:solidFill>
              </a:rPr>
              <a:t>and</a:t>
            </a:r>
            <a:r>
              <a:rPr lang="ru-RU" sz="1400" b="1" dirty="0">
                <a:solidFill>
                  <a:srgbClr val="344054"/>
                </a:solidFill>
              </a:rPr>
              <a:t> Control </a:t>
            </a:r>
            <a:r>
              <a:rPr lang="ru-RU" sz="1400" b="1" err="1">
                <a:solidFill>
                  <a:srgbClr val="344054"/>
                </a:solidFill>
              </a:rPr>
              <a:t>Element</a:t>
            </a:r>
            <a:r>
              <a:rPr lang="ru-RU" sz="1400" b="1" dirty="0">
                <a:solidFill>
                  <a:srgbClr val="344054"/>
                </a:solidFill>
              </a:rPr>
              <a:t> </a:t>
            </a:r>
            <a:r>
              <a:rPr lang="ru-RU" sz="1400" b="1" err="1">
                <a:solidFill>
                  <a:srgbClr val="344054"/>
                </a:solidFill>
              </a:rPr>
              <a:t>Separation</a:t>
            </a:r>
            <a:r>
              <a:rPr lang="ru-RU" sz="1400" b="1" dirty="0">
                <a:solidFill>
                  <a:srgbClr val="344054"/>
                </a:solidFill>
              </a:rPr>
              <a:t>)</a:t>
            </a:r>
            <a:r>
              <a:rPr lang="ru-RU" sz="1400" dirty="0">
                <a:solidFill>
                  <a:srgbClr val="344054"/>
                </a:solidFill>
              </a:rPr>
              <a:t>. 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Протокол FORCES был разработан для разделения функций управления и передачи данных в сетевых устройствах. Он позволял создать более гибкие и масштабируемые архитектуры, где управляющие элементы (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control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elements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) могли взаимодействовать с элементами передачи (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forwarding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elements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) через стандартизованный интерфейс. Это разделение способствовало улучшению управляемости и адаптивности сетей, что стало важным шагом к SDN.</a:t>
            </a:r>
            <a:endParaRPr lang="ru-RU" sz="1400"/>
          </a:p>
          <a:p>
            <a:r>
              <a:rPr lang="ru-RU" sz="1400" b="1" dirty="0">
                <a:solidFill>
                  <a:srgbClr val="344054"/>
                </a:solidFill>
              </a:rPr>
              <a:t>Проект RCP (</a:t>
            </a:r>
            <a:r>
              <a:rPr lang="ru-RU" sz="1400" b="1" err="1">
                <a:solidFill>
                  <a:srgbClr val="344054"/>
                </a:solidFill>
              </a:rPr>
              <a:t>Routing</a:t>
            </a:r>
            <a:r>
              <a:rPr lang="ru-RU" sz="1400" b="1" dirty="0">
                <a:solidFill>
                  <a:srgbClr val="344054"/>
                </a:solidFill>
              </a:rPr>
              <a:t> Control Platform)</a:t>
            </a:r>
            <a:r>
              <a:rPr lang="ru-RU" sz="1400" dirty="0">
                <a:solidFill>
                  <a:srgbClr val="344054"/>
                </a:solidFill>
              </a:rPr>
              <a:t>. 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Проект RCP был направлен на создание платформы для управления маршрутизацией в сетях. Он предлагал централизованный подход к управлению маршрутами, позволяя операторам более эффективно контролировать и оптимизировать маршрутизацию. RCP продемонстрировал, как централизованное управление может улучшить производительность сети и упростить управление, что стало основой для дальнейших разработок в области SDN.</a:t>
            </a:r>
            <a:endParaRPr lang="ru-RU" sz="1400"/>
          </a:p>
          <a:p>
            <a:r>
              <a:rPr lang="ru-RU" sz="1400" b="1" dirty="0">
                <a:solidFill>
                  <a:srgbClr val="344054"/>
                </a:solidFill>
              </a:rPr>
              <a:t>Проект </a:t>
            </a:r>
            <a:r>
              <a:rPr lang="ru-RU" sz="1400" b="1" err="1">
                <a:solidFill>
                  <a:srgbClr val="344054"/>
                </a:solidFill>
              </a:rPr>
              <a:t>Ethane</a:t>
            </a:r>
            <a:r>
              <a:rPr lang="ru-RU" sz="1400" b="1" dirty="0">
                <a:solidFill>
                  <a:srgbClr val="344054"/>
                </a:solidFill>
              </a:rPr>
              <a:t>.</a:t>
            </a:r>
            <a:r>
              <a:rPr lang="ru-RU" sz="1400" dirty="0">
                <a:solidFill>
                  <a:srgbClr val="344054"/>
                </a:solidFill>
              </a:rPr>
              <a:t>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Ethane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был экспериментальным проектом, который исследовал идеи централизованного управления сетевыми политиками. Он предлагал архитектуру, в которой управляющий элемент определял политику доступа и маршрутизации для всех устройств в сети.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Ethane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продемонстрировал, как централизованное управление может улучшить безопасность и управляемость сети, что также повлияло на концепцию SDN.</a:t>
            </a:r>
            <a:endParaRPr lang="ru-RU" sz="1400"/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34547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0937B-6F7C-C26B-DD98-FA15C1498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F8111B-6A07-126F-0ADD-3D1A5775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2A055F-7213-84B7-21C1-86F41E87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  <a:endParaRPr lang="ru-RU" dirty="0">
              <a:cs typeface="Tahoma"/>
            </a:endParaRP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История управления сетями с коммутацией пакетов включает несколько ключевых протоколов и проектов, которые способствовали развитию концепции программируемых сетей и SDN.</a:t>
            </a:r>
            <a:endParaRPr lang="ru-RU" sz="1400" dirty="0"/>
          </a:p>
          <a:p>
            <a:r>
              <a:rPr lang="ru-RU" sz="1200" dirty="0">
                <a:solidFill>
                  <a:srgbClr val="344054"/>
                </a:solidFill>
              </a:rPr>
              <a:t>Значение и вклад в SDN</a:t>
            </a:r>
            <a:endParaRPr lang="ru-RU" sz="1200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Разделение функций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Проекты, такие как FORCES, способствовали пониманию важности разделения функций управления и передачи данных, что стало основополагающим для SDN.</a:t>
            </a:r>
            <a:endParaRPr lang="ru-RU" dirty="0">
              <a:ea typeface="+mn-lt"/>
              <a:cs typeface="Tahoma"/>
            </a:endParaRPr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Централизованное управление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RCP и </a:t>
            </a:r>
            <a:r>
              <a:rPr lang="ru-RU" sz="1200" dirty="0" err="1">
                <a:solidFill>
                  <a:srgbClr val="344054"/>
                </a:solidFill>
                <a:ea typeface="+mn-lt"/>
                <a:cs typeface="+mn-lt"/>
              </a:rPr>
              <a:t>Ethane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 продемонстрировали преимущества централизованного управления, что позволило упростить управление сетями и улучшить их производительность.</a:t>
            </a:r>
            <a:endParaRPr lang="ru-RU" sz="1200" dirty="0">
              <a:solidFill>
                <a:srgbClr val="344054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Гибкость и адаптивность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Все три проекта способствовали созданию более гибких и адаптивных сетевых архитектур, что является важным аспектом SDN.</a:t>
            </a:r>
            <a:endParaRPr lang="ru-RU" sz="1200" dirty="0">
              <a:solidFill>
                <a:srgbClr val="344054"/>
              </a:solidFill>
              <a:cs typeface="Arial"/>
            </a:endParaRPr>
          </a:p>
          <a:p>
            <a:r>
              <a:rPr lang="ru-RU" sz="1200" dirty="0">
                <a:solidFill>
                  <a:srgbClr val="344054"/>
                </a:solidFill>
              </a:rPr>
              <a:t>Ограничения</a:t>
            </a:r>
            <a:endParaRPr lang="ru-RU" sz="1200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Сложность интеграции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Реализация протоколов и платформ, таких как FORCES и RCP, могла быть сложной и требовала значительных изменений в существующей инфраструктуре.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Безопасность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Централизованное управление, как в </a:t>
            </a:r>
            <a:r>
              <a:rPr lang="ru-RU" sz="1200" dirty="0" err="1">
                <a:solidFill>
                  <a:srgbClr val="344054"/>
                </a:solidFill>
                <a:ea typeface="+mn-lt"/>
                <a:cs typeface="+mn-lt"/>
              </a:rPr>
              <a:t>Ethane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, поднимало вопросы безопасности, так как одно уязвимое место могло угрожать всей сети.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Стандартизация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Отсутствие четких стандартов для реализации этих концепций ограничивало их широкое применение и интеграцию с существующими технологиями.</a:t>
            </a:r>
            <a:endParaRPr lang="ru-RU" dirty="0"/>
          </a:p>
          <a:p>
            <a:pPr marL="0" indent="0"/>
            <a:endParaRPr lang="ru-RU" sz="12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52119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B763D-1677-6E96-B3ED-6DAC7BAC3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D9980-678D-0F7E-ACE8-5D0290922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31E244-7DAB-9CBD-3417-86644EB2D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  <a:endParaRPr lang="ru-RU" dirty="0">
              <a:cs typeface="Tahoma"/>
            </a:endParaRPr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История управления сетями с коммутацией пакетов включает несколько ключевых протоколов и проектов, которые способствовали развитию концепции программируемых сетей и SDN.</a:t>
            </a:r>
            <a:endParaRPr lang="ru-RU" sz="1400" dirty="0"/>
          </a:p>
          <a:p>
            <a:r>
              <a:rPr lang="ru-RU" sz="1200">
                <a:solidFill>
                  <a:srgbClr val="344054"/>
                </a:solidFill>
              </a:rPr>
              <a:t>Значение и вклад в SDN</a:t>
            </a:r>
            <a:endParaRPr lang="ru-RU" sz="120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Разделение функций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Проекты, такие как FORCES, способствовали пониманию важности разделения функций </a:t>
            </a:r>
            <a:r>
              <a:rPr lang="ru-RU" sz="1200">
                <a:solidFill>
                  <a:srgbClr val="344054"/>
                </a:solidFill>
                <a:ea typeface="+mn-lt"/>
                <a:cs typeface="+mn-lt"/>
              </a:rPr>
              <a:t>управления и передачи данных, что стало основополагающим для SDN.</a:t>
            </a:r>
            <a:endParaRPr lang="ru-RU">
              <a:ea typeface="+mn-lt"/>
              <a:cs typeface="Tahoma"/>
            </a:endParaRPr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Централизованное управление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RCP и </a:t>
            </a:r>
            <a:r>
              <a:rPr lang="ru-RU" sz="1200" err="1">
                <a:solidFill>
                  <a:srgbClr val="344054"/>
                </a:solidFill>
                <a:ea typeface="+mn-lt"/>
                <a:cs typeface="+mn-lt"/>
              </a:rPr>
              <a:t>Ethane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 продемонстрировали преимущества централизованного управления, </a:t>
            </a:r>
            <a:r>
              <a:rPr lang="ru-RU" sz="1200">
                <a:solidFill>
                  <a:srgbClr val="344054"/>
                </a:solidFill>
                <a:ea typeface="+mn-lt"/>
                <a:cs typeface="+mn-lt"/>
              </a:rPr>
              <a:t>что позволило упростить управление сетями и улучшить их производительность.</a:t>
            </a:r>
            <a:endParaRPr lang="ru-RU" sz="1200" dirty="0">
              <a:solidFill>
                <a:srgbClr val="344054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Гибкость и адаптивность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 Все три проекта способствовали созданию более гибких и адаптивных сетевых архитектур, </a:t>
            </a:r>
            <a:r>
              <a:rPr lang="ru-RU" sz="1200">
                <a:solidFill>
                  <a:srgbClr val="344054"/>
                </a:solidFill>
                <a:ea typeface="+mn-lt"/>
                <a:cs typeface="+mn-lt"/>
              </a:rPr>
              <a:t>что является важным аспектом SDN.</a:t>
            </a:r>
            <a:endParaRPr lang="ru-RU" sz="1200" dirty="0">
              <a:solidFill>
                <a:srgbClr val="344054"/>
              </a:solidFill>
              <a:cs typeface="Arial"/>
            </a:endParaRPr>
          </a:p>
          <a:p>
            <a:r>
              <a:rPr lang="ru-RU" sz="1200">
                <a:solidFill>
                  <a:srgbClr val="344054"/>
                </a:solidFill>
              </a:rPr>
              <a:t>Ограничения</a:t>
            </a:r>
            <a:endParaRPr lang="ru-RU" sz="1200"/>
          </a:p>
          <a:p>
            <a:pPr marL="285750" indent="-285750">
              <a:buFont typeface="Arial"/>
              <a:buChar char="•"/>
            </a:pPr>
            <a:r>
              <a:rPr lang="ru-RU" sz="1200" b="1">
                <a:solidFill>
                  <a:srgbClr val="344054"/>
                </a:solidFill>
                <a:ea typeface="+mn-lt"/>
                <a:cs typeface="+mn-lt"/>
              </a:rPr>
              <a:t>Сложность интеграции</a:t>
            </a:r>
            <a:r>
              <a:rPr lang="ru-RU" sz="1200">
                <a:solidFill>
                  <a:srgbClr val="344054"/>
                </a:solidFill>
                <a:ea typeface="+mn-lt"/>
                <a:cs typeface="+mn-lt"/>
              </a:rPr>
              <a:t>: Реализация протоколов и платформ, таких как FORCES и RCP, могла быть сложной и требовала значительных изменений в существующей инфраструктуре.</a:t>
            </a:r>
            <a:endParaRPr lang="ru-RU"/>
          </a:p>
          <a:p>
            <a:pPr marL="285750" indent="-285750">
              <a:buFont typeface="Arial"/>
              <a:buChar char="•"/>
            </a:pPr>
            <a:r>
              <a:rPr lang="ru-RU" sz="1200" b="1">
                <a:solidFill>
                  <a:srgbClr val="344054"/>
                </a:solidFill>
                <a:ea typeface="+mn-lt"/>
                <a:cs typeface="+mn-lt"/>
              </a:rPr>
              <a:t>Безопасность</a:t>
            </a:r>
            <a:r>
              <a:rPr lang="ru-RU" sz="1200">
                <a:solidFill>
                  <a:srgbClr val="344054"/>
                </a:solidFill>
                <a:ea typeface="+mn-lt"/>
                <a:cs typeface="+mn-lt"/>
              </a:rPr>
              <a:t>: Централизованное управление, как в </a:t>
            </a:r>
            <a:r>
              <a:rPr lang="ru-RU" sz="1200" err="1">
                <a:solidFill>
                  <a:srgbClr val="344054"/>
                </a:solidFill>
                <a:ea typeface="+mn-lt"/>
                <a:cs typeface="+mn-lt"/>
              </a:rPr>
              <a:t>Ethane</a:t>
            </a:r>
            <a:r>
              <a:rPr lang="ru-RU" sz="1200">
                <a:solidFill>
                  <a:srgbClr val="344054"/>
                </a:solidFill>
                <a:ea typeface="+mn-lt"/>
                <a:cs typeface="+mn-lt"/>
              </a:rPr>
              <a:t>, поднимало вопросы безопасности, так как одно уязвимое место могло угрожать всей сети.</a:t>
            </a:r>
            <a:endParaRPr lang="ru-RU"/>
          </a:p>
          <a:p>
            <a:pPr marL="285750" indent="-285750">
              <a:buFont typeface="Arial"/>
              <a:buChar char="•"/>
            </a:pPr>
            <a:r>
              <a:rPr lang="ru-RU" sz="1200" b="1">
                <a:solidFill>
                  <a:srgbClr val="344054"/>
                </a:solidFill>
                <a:ea typeface="+mn-lt"/>
                <a:cs typeface="+mn-lt"/>
              </a:rPr>
              <a:t>Стандартизация</a:t>
            </a:r>
            <a:r>
              <a:rPr lang="ru-RU" sz="1200">
                <a:solidFill>
                  <a:srgbClr val="344054"/>
                </a:solidFill>
                <a:ea typeface="+mn-lt"/>
                <a:cs typeface="+mn-lt"/>
              </a:rPr>
              <a:t>: Отсутствие четких стандартов для реализации этих концепций ограничивало их широкое применение и интеграцию с существующими технологиями.</a:t>
            </a:r>
            <a:endParaRPr lang="ru-RU"/>
          </a:p>
          <a:p>
            <a:pPr marL="0" indent="0"/>
            <a:endParaRPr lang="ru-RU" sz="12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89449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BDC1B-8F49-C314-037B-B30324D84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38E62-7008-D86B-1D14-EAF52765A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6035BF-759D-9A8F-BFF9-B8C1558D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fontScale="85000" lnSpcReduction="2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  <a:endParaRPr lang="ru-RU" dirty="0">
              <a:cs typeface="Tahoma"/>
            </a:endParaRPr>
          </a:p>
          <a:p>
            <a:pPr marL="0" indent="0"/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Итак, история SDN охватывает более 25 лет, несмотря на рост популярности концепции в последние годы. Термин SDN был введен в 2009 году, но идеи, лежащие в его основе, имеют более глубокие корни.</a:t>
            </a:r>
            <a:endParaRPr lang="ru-RU" dirty="0"/>
          </a:p>
          <a:p>
            <a:r>
              <a:rPr lang="ru-RU" sz="1200" b="1" dirty="0">
                <a:solidFill>
                  <a:srgbClr val="344054"/>
                </a:solidFill>
              </a:rPr>
              <a:t>Этапы развития SDN</a:t>
            </a:r>
            <a:endParaRPr lang="ru-RU" sz="1200" b="1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Активные сети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Первые попытки сделать сети программируемыми.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Включают виртуализацию сети и </a:t>
            </a:r>
            <a:r>
              <a:rPr lang="ru-RU" sz="1200" dirty="0" err="1">
                <a:solidFill>
                  <a:srgbClr val="344054"/>
                </a:solidFill>
                <a:ea typeface="+mn-lt"/>
                <a:cs typeface="+mn-lt"/>
              </a:rPr>
              <a:t>демультиплексинг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 на маршрутизаторах.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Привели к концепциям, таким как NFV (виртуализация сетевых функций).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Мифы: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Пользователи не всегда пишут программы для пакетов.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Пакеты не обязательно должны содержать Java-код.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Разделение управления и передачи данных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Прагматичный подход к программируемости в управлении сетью.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Разработка </a:t>
            </a:r>
            <a:r>
              <a:rPr lang="ru-RU" sz="1200" dirty="0" err="1">
                <a:solidFill>
                  <a:srgbClr val="344054"/>
                </a:solidFill>
                <a:ea typeface="+mn-lt"/>
                <a:cs typeface="+mn-lt"/>
              </a:rPr>
              <a:t>OpenSource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 интерфейсов и логически централизованного управления (например, RCP).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Важные вклады: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Логически централизованное управление.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Технологии для распределенного управления состояниями.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Мифы: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Логически централизованное управление нарушает принципы разделения судьбы.</a:t>
            </a:r>
            <a:endParaRPr lang="ru-RU" dirty="0"/>
          </a:p>
          <a:p>
            <a:pPr marL="0" indent="0"/>
            <a:endParaRPr lang="ru-RU" sz="12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pPr marL="0" indent="0"/>
            <a:endParaRPr lang="ru-RU" sz="12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dirty="0">
              <a:solidFill>
                <a:srgbClr val="344054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16862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DB6A7-00F6-5CAD-5F35-AE06452E7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D7478B-E686-7399-3F8C-D880765BA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577500-79EB-972D-65EF-B4E1463FA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344054"/>
                </a:solidFill>
              </a:rPr>
              <a:t>Что они делают?</a:t>
            </a:r>
            <a:endParaRPr lang="ru-RU" sz="1400" b="1" dirty="0"/>
          </a:p>
          <a:p>
            <a:endParaRPr lang="ru-RU" sz="1400" b="1" dirty="0">
              <a:solidFill>
                <a:srgbClr val="344054"/>
              </a:solidFill>
            </a:endParaRPr>
          </a:p>
          <a:p>
            <a:r>
              <a:rPr lang="ru-RU" sz="1400" b="1" dirty="0">
                <a:solidFill>
                  <a:srgbClr val="344054"/>
                </a:solidFill>
              </a:rPr>
              <a:t>Control </a:t>
            </a:r>
            <a:r>
              <a:rPr lang="ru-RU" sz="1400" b="1" dirty="0" err="1">
                <a:solidFill>
                  <a:srgbClr val="344054"/>
                </a:solidFill>
              </a:rPr>
              <a:t>Plane</a:t>
            </a:r>
            <a:endParaRPr lang="ru-RU" sz="1400" b="1" dirty="0"/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Контрольная плоскость (Control </a:t>
            </a:r>
            <a:r>
              <a:rPr lang="ru-RU" sz="1400" dirty="0" err="1">
                <a:solidFill>
                  <a:srgbClr val="344054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) отвечает за создание локального набора данных, который используется для формирования записей в таблицах пересылки. Эти записи затем используются плоскостью передачи данных (Data </a:t>
            </a:r>
            <a:r>
              <a:rPr lang="ru-RU" sz="1400" dirty="0" err="1">
                <a:solidFill>
                  <a:srgbClr val="344054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) для маршрутизации трафика между входными и выходными портами устройства. Основные компоненты контрольной плоскости включают базу маршрутизации (</a:t>
            </a:r>
            <a:r>
              <a:rPr lang="ru-RU" sz="1400" dirty="0" err="1">
                <a:solidFill>
                  <a:srgbClr val="344054"/>
                </a:solidFill>
                <a:ea typeface="+mn-lt"/>
                <a:cs typeface="+mn-lt"/>
              </a:rPr>
              <a:t>Routing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Information Base, RIB), которая обеспечивает согласованность и отсутствие циклов, и базу информации о пересылке (</a:t>
            </a:r>
            <a:r>
              <a:rPr lang="ru-RU" sz="1400" dirty="0" err="1">
                <a:solidFill>
                  <a:srgbClr val="344054"/>
                </a:solidFill>
                <a:ea typeface="+mn-lt"/>
                <a:cs typeface="+mn-lt"/>
              </a:rPr>
              <a:t>Forwarding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Information Base, FIB), которая программируется на основе стабильной RIB</a:t>
            </a:r>
            <a:endParaRPr lang="ru-RU" sz="1400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965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F5863-B168-8630-AFD8-4E8CD5862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7238B-0E5A-FFAE-F67D-908B9FF4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96BCEF-7E0A-6880-B11A-B6610BC38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  <a:endParaRPr lang="ru-RU" dirty="0">
              <a:cs typeface="Tahoma"/>
            </a:endParaRPr>
          </a:p>
          <a:p>
            <a:pPr marL="0" indent="0"/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Итак, история SDN охватывает более 25 лет, несмотря на рост популярности концепции в последние годы. Термин SDN был введен в 2009 году, но идеи, лежащие в его основе, имеют более глубокие корни.</a:t>
            </a:r>
            <a:endParaRPr lang="ru-RU" dirty="0"/>
          </a:p>
          <a:p>
            <a:r>
              <a:rPr lang="ru-RU" sz="1200" b="1" dirty="0">
                <a:solidFill>
                  <a:srgbClr val="344054"/>
                </a:solidFill>
              </a:rPr>
              <a:t>Этапы развития SDN</a:t>
            </a:r>
            <a:endParaRPr lang="ru-RU" sz="1200" b="1" dirty="0"/>
          </a:p>
          <a:p>
            <a:pPr marL="285750" indent="-285750">
              <a:buFont typeface="Arial"/>
              <a:buChar char="•"/>
            </a:pPr>
            <a:r>
              <a:rPr lang="ru-RU" sz="1200" b="1" dirty="0" err="1">
                <a:solidFill>
                  <a:srgbClr val="344054"/>
                </a:solidFill>
                <a:ea typeface="+mn-lt"/>
                <a:cs typeface="+mn-lt"/>
              </a:rPr>
              <a:t>OpenFlow</a:t>
            </a:r>
            <a:r>
              <a:rPr lang="ru-RU" sz="1200" b="1" dirty="0">
                <a:solidFill>
                  <a:srgbClr val="344054"/>
                </a:solidFill>
                <a:ea typeface="+mn-lt"/>
                <a:cs typeface="+mn-lt"/>
              </a:rPr>
              <a:t> и сетевые операционные системы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 err="1">
                <a:solidFill>
                  <a:srgbClr val="344054"/>
                </a:solidFill>
                <a:ea typeface="+mn-lt"/>
                <a:cs typeface="+mn-lt"/>
              </a:rPr>
              <a:t>OpenFlow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 как первый широко распространенный интерфейс между плоскостью управления и программируемыми устройствами.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Вклады: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Обобщение сетевых устройств и функций.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Введение сетевой операционной системы с тремя уровнями.</a:t>
            </a:r>
            <a:endParaRPr lang="ru-RU" dirty="0"/>
          </a:p>
          <a:p>
            <a:pPr marL="1028700" lvl="1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Мифы: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Первый пакет каждого потока не обязательно идет к контроллеру.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Контроллеры не обязательно должны быть централизованными.</a:t>
            </a:r>
            <a:endParaRPr lang="ru-RU" dirty="0"/>
          </a:p>
          <a:p>
            <a:pPr marL="1428750" lvl="2" indent="-285750">
              <a:buFont typeface="Arial"/>
              <a:buChar char="•"/>
            </a:pP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SDN и </a:t>
            </a:r>
            <a:r>
              <a:rPr lang="ru-RU" sz="1200" dirty="0" err="1">
                <a:solidFill>
                  <a:srgbClr val="344054"/>
                </a:solidFill>
                <a:ea typeface="+mn-lt"/>
                <a:cs typeface="+mn-lt"/>
              </a:rPr>
              <a:t>OpenFlow</a:t>
            </a:r>
            <a:r>
              <a:rPr lang="ru-RU" sz="1200" dirty="0">
                <a:solidFill>
                  <a:srgbClr val="344054"/>
                </a:solidFill>
                <a:ea typeface="+mn-lt"/>
                <a:cs typeface="+mn-lt"/>
              </a:rPr>
              <a:t> не эквивалентны.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66165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C05E3-30E0-20FB-70B5-6D4FCA72B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79ACBA-9A09-7931-5C63-212AC8449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C285B2-E617-1B78-A577-5301171AC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fontScale="85000" lnSpcReduction="2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История SDN</a:t>
            </a:r>
            <a:endParaRPr lang="ru-RU" dirty="0">
              <a:cs typeface="Tahoma"/>
            </a:endParaRPr>
          </a:p>
          <a:p>
            <a:pPr marL="0" indent="0"/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Итак, история SDN охватывает более 25 лет, несмотря на рост популярности концепции в последние годы. Термин SDN был введен в 2009 году, но идеи, лежащие в его основе, имеют более глубокие корни.</a:t>
            </a:r>
            <a:endParaRPr lang="ru-RU" sz="1400"/>
          </a:p>
          <a:p>
            <a:endParaRPr lang="ru-RU" sz="1400" dirty="0"/>
          </a:p>
          <a:p>
            <a:r>
              <a:rPr lang="ru-RU" sz="1400" dirty="0"/>
              <a:t>Основные уроки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Важно сбалансировать видение и прагматизм в разработке SDN.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OpenFlow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стал успешным благодаря нахождению золотой середины между идеальной программируемой сетью и реальным оборудованием.</a:t>
            </a:r>
            <a:endParaRPr lang="ru-RU" sz="1400" dirty="0"/>
          </a:p>
          <a:p>
            <a:pPr marL="285750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Необходимо учитывать баланс между идеальным и практическим при распространении концепций SDN на другие части сети.</a:t>
            </a:r>
            <a:endParaRPr lang="ru-RU" sz="1400" dirty="0"/>
          </a:p>
          <a:p>
            <a:pPr indent="0"/>
            <a:endParaRPr lang="ru-RU" sz="1400" dirty="0"/>
          </a:p>
          <a:p>
            <a:pPr indent="0"/>
            <a:endParaRPr lang="ru-RU" sz="1400" dirty="0"/>
          </a:p>
          <a:p>
            <a:pPr indent="0"/>
            <a:r>
              <a:rPr lang="ru-RU" sz="1400" dirty="0"/>
              <a:t>Заключение</a:t>
            </a:r>
            <a:endParaRPr lang="ru-RU" dirty="0"/>
          </a:p>
          <a:p>
            <a:pPr marL="285750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История SDN демонстрирует эволюцию идей и технологий, которые формируют современное сетевое управление, подчеркивая важность как инноваций, так и практических решений.</a:t>
            </a:r>
            <a:endParaRPr lang="ru-RU" sz="1400" dirty="0"/>
          </a:p>
          <a:p>
            <a:pPr indent="0"/>
            <a:br>
              <a:rPr lang="en-US" dirty="0"/>
            </a:br>
            <a:endParaRPr lang="en-US" dirty="0"/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6671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A38FFD-58D1-5034-AE6D-CFA5C3BE9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B34B05-4F2A-E8EB-3DF1-3B68F6294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0C6540-EAC9-2472-D4DA-C6942224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344054"/>
                </a:solidFill>
              </a:rPr>
              <a:t>Что они делают?</a:t>
            </a:r>
            <a:endParaRPr lang="ru-RU" sz="1400" b="1" dirty="0"/>
          </a:p>
          <a:p>
            <a:endParaRPr lang="ru-RU" sz="1400" b="1" dirty="0">
              <a:solidFill>
                <a:srgbClr val="344054"/>
              </a:solidFill>
            </a:endParaRPr>
          </a:p>
          <a:p>
            <a:endParaRPr lang="ru-RU" sz="1400" b="1" dirty="0">
              <a:solidFill>
                <a:srgbClr val="344054"/>
              </a:solidFill>
            </a:endParaRPr>
          </a:p>
          <a:p>
            <a:r>
              <a:rPr lang="ru-RU" sz="1400" b="1" dirty="0">
                <a:solidFill>
                  <a:srgbClr val="344054"/>
                </a:solidFill>
              </a:rPr>
              <a:t>Data </a:t>
            </a:r>
            <a:r>
              <a:rPr lang="ru-RU" sz="1400" b="1" dirty="0" err="1">
                <a:solidFill>
                  <a:srgbClr val="344054"/>
                </a:solidFill>
              </a:rPr>
              <a:t>Plane</a:t>
            </a:r>
            <a:endParaRPr lang="ru-RU" sz="1400" b="1" dirty="0"/>
          </a:p>
          <a:p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Плоскость передачи данных обрабатывает входящие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датаграммы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через серию операций на уровне канала, включая базовые проверки корректности. Правильно сформированные </a:t>
            </a:r>
            <a:r>
              <a:rPr lang="ru-RU" sz="1400" err="1">
                <a:solidFill>
                  <a:srgbClr val="344054"/>
                </a:solidFill>
                <a:ea typeface="+mn-lt"/>
                <a:cs typeface="+mn-lt"/>
              </a:rPr>
              <a:t>датаграммы</a:t>
            </a:r>
            <a:r>
              <a:rPr lang="ru-RU" sz="1400" dirty="0">
                <a:solidFill>
                  <a:srgbClr val="344054"/>
                </a:solidFill>
                <a:ea typeface="+mn-lt"/>
                <a:cs typeface="+mn-lt"/>
              </a:rPr>
              <a:t> обрабатываются в плоскости передачи данных с помощью поиска в таблицах FIB, которые были заранее запрограммированы контрольной плоскостью. Этот процесс часто называют "быстрым путем" обработки пакетов, поскольку он требует минимального вмешательства, за исключением случаев, когда пакеты не могут быть сопоставлены с правилами, что приводит к их перенаправлению в контрольную плоскость для дальнейшей обработки</a:t>
            </a:r>
            <a:endParaRPr lang="ru-RU" sz="1400" dirty="0"/>
          </a:p>
          <a:p>
            <a:endParaRPr lang="ru-RU" sz="1400" b="1" dirty="0">
              <a:solidFill>
                <a:srgbClr val="344054"/>
              </a:solidFill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7773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34D58-DD41-4992-0970-0BAB1449B5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21EAF-6082-9F50-3EDD-70EED8FA7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8A3840-1DBD-1B5E-A98A-76F673021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pPr marL="0" indent="0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Control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Уровень приложений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Это уровень, на котором работают приложения, использующие возможности сети, предоставляемые контроллером. Эти приложения могут включать в себя системы управления, аналитики, а также приложения для обеспечения безопасности и оптимизации трафика</a:t>
            </a:r>
            <a:endParaRPr lang="ru-RU" sz="1400" dirty="0">
              <a:ea typeface="+mn-lt"/>
              <a:cs typeface="+mn-lt"/>
            </a:endParaRPr>
          </a:p>
          <a:p>
            <a:r>
              <a:rPr lang="ru-RU" sz="1300" b="1" dirty="0">
                <a:solidFill>
                  <a:srgbClr val="404040"/>
                </a:solidFill>
                <a:ea typeface="+mn-lt"/>
                <a:cs typeface="+mn-lt"/>
              </a:rPr>
              <a:t>Северный интерфейс (</a:t>
            </a:r>
            <a:r>
              <a:rPr lang="ru-RU" sz="1300" b="1" dirty="0" err="1">
                <a:solidFill>
                  <a:srgbClr val="404040"/>
                </a:solidFill>
                <a:ea typeface="+mn-lt"/>
                <a:cs typeface="+mn-lt"/>
              </a:rPr>
              <a:t>Northbound</a:t>
            </a:r>
            <a:r>
              <a:rPr lang="ru-RU" sz="13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300" dirty="0">
                <a:solidFill>
                  <a:srgbClr val="404040"/>
                </a:solidFill>
                <a:ea typeface="+mn-lt"/>
                <a:cs typeface="+mn-lt"/>
              </a:rPr>
              <a:t>: Этот интерфейс связывает контроллер с приложениями и сервисами, которые используют сетевые ресурсы. Он позволяет приложениям взаимодействовать с контроллером для управления сетью и получения данных о состоянии сети. Примеры протоколов для северного интерфейса могут включать REST API и другие API для управления</a:t>
            </a:r>
            <a:endParaRPr lang="ru-RU" sz="1300" dirty="0"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Логически централизованный контроллер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Основной компонент, который управляет сетевыми устройствами и принимает решения о маршрутизации. Он обеспечивает взаимодействие между различными элементами сети и приложениями, предоставляя единую точку управления</a:t>
            </a:r>
            <a:endParaRPr lang="ru-RU" sz="1400" dirty="0"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Менеджмент устройств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Этот компонент отвечает за конфигурацию и управление сетевыми устройствами. Он может включать в себя функции, такие как настройка параметров, мониторинг состояния и управление политиками безопасности</a:t>
            </a:r>
            <a:endParaRPr lang="ru-RU" sz="1400" dirty="0"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Южный интерфейс (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Southbound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Это интерфейс, который связывает контроллер устройствами сети (например, коммутаторами и маршрутизаторами). Он используется для передачи команд и получения информации о состоянии сети. Примеры протоколов, использующих южный интерфейс, включают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OpenFlow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и NETCONF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6194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3D184-B70D-61A8-1AC2-68BE9AAB4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4757D-12A4-DD41-D780-101752677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8001EC-E60B-843C-4AD2-54B9DDFF3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Виртуализация в SDN</a:t>
            </a: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Разделение ресурсов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Виртуализация позволяет разделить физические ресурсы сети на несколько виртуальных сетей, что обеспечивает более эффективное использование ресурсов и упрощает управление ими. Это позволяет операторам создавать изолированные виртуальные сети, которые могут работать независимо друг от друга на одной физической инфраструктур</a:t>
            </a:r>
            <a:endParaRPr lang="ru-RU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Логически централизованный контроль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Виртуализация поддерживает концепцию логически централизованного контроллера, который управляет виртуальными сетями. Это позволяет контроллеру иметь полное представление о всех виртуальных сетях и их состоянии, что упрощает управление и оптимизацию трафика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Гибкость и масштабируемость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Виртуализация позволяет быстро развертывать новые сетевые службы и приложения, а также масштабировать существующие. Это особенно важно для динамичных сред, таких как облачные вычисления, где требования к ресурсам могут быстро изменяться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1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B198D-DC06-B167-6841-4D32D6879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86DFF1-5E8F-EFDD-2B73-8B1A865B0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B7A776-1882-FAF7-070A-46BF0242C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Виртуализация в Control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Упрощение управления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Виртуализация в плоскости управления позволяет централизованно управлять множеством виртуальных сетей, что упрощает администрирование и настройку сетевых политик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Поддержка различных протоколов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Виртуализированные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среды могут поддерживать различные сетевые протоколы и технологии, что позволяет интегрировать старые и новые системы в единую сеть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Оптимизация ресурсов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Виртуализация позволяет более эффективно использовать вычислительные и сетевые ресурсы, что снижает затраты и увеличивает производительность сети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637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8C708-3142-BA9B-1B26-91B1CBB5C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7124D-C9F3-3C77-77CA-EB1DDB17D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D5428B-B56C-9D3B-03AA-E4B3027BD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Виртуализация в Control </a:t>
            </a:r>
            <a:r>
              <a:rPr lang="ru-RU" sz="1400" b="1" dirty="0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 - Примеры </a:t>
            </a:r>
            <a:endParaRPr lang="ru-RU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Упрощение управления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Использование VLAN (виртуальных локальных сетей) позволяет администраторам централизованно управлять сетевыми политиками для различных групп пользователей или приложений. Например, в корпоративной сети можно создать отдельные VLAN для бухгалтерии, HR и ИТ, что упрощает управление доступом и безопасностью для каждой группы.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Поддержка различных протоколов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Виртуализированные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среды, такие как MPLS (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Multiprotocol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Label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Switching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), позволяют интегрировать старые и новые системы. Например, при миграции от традиционных сетей к SDN, MPLS может использоваться для создания виртуальных частных сетей (VPN), которые обеспечивают безопасность и изоляцию трафика между различными клиентами или отделами</a:t>
            </a: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Оптимизация ресурсов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Виртуализация сетевых ресурсов позволяет динамически выделять пропускную способность и вычислительные мощности. Например, в облачных вычислениях можно использовать технологии, такие как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VxLAN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(Virtual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Extensible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LAN), для создания виртуальных сетей, которые автоматически адаптируются к изменяющимся требованиям нагрузки, что позволяет более эффективно использовать доступные ресурсы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Гибкость и масштабируемость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Виртуализация позволяет быстро развертывать новые сетевые службы. Например, в облачных платформах, таких как AWS или Azure, пользователи могут создавать и настраивать новые виртуальные сети для различных приложений всего за несколько минут, что позволяет быстро реагировать на изменения в бизнес-требованиях и масштабировать инфраструктуру по мере необходимости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179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EFBAB-17BB-B6A8-8B4C-C90316720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99893-7F2C-41C3-AF8F-938BF60E2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58275" cy="991914"/>
          </a:xfrm>
        </p:spPr>
        <p:txBody>
          <a:bodyPr/>
          <a:lstStyle/>
          <a:p>
            <a:br>
              <a:rPr lang="ru-RU" sz="1400" dirty="0">
                <a:ea typeface="Calibri Light"/>
                <a:cs typeface="Arial"/>
              </a:rPr>
            </a:br>
            <a:r>
              <a:rPr lang="ru-RU" sz="1600" b="1" dirty="0">
                <a:ea typeface="Calibri Light"/>
                <a:cs typeface="Arial"/>
              </a:rPr>
              <a:t>SDN - Software </a:t>
            </a:r>
            <a:r>
              <a:rPr lang="ru-RU" sz="1600" b="1" err="1">
                <a:ea typeface="Calibri Light"/>
                <a:cs typeface="Arial"/>
              </a:rPr>
              <a:t>Defined</a:t>
            </a:r>
            <a:r>
              <a:rPr lang="ru-RU" sz="160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60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AEAEBF-9C72-365B-F789-A669B4393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12086"/>
            <a:ext cx="9058275" cy="5940080"/>
          </a:xfrm>
        </p:spPr>
        <p:txBody>
          <a:bodyPr vert="horz" lIns="75605" tIns="37802" rIns="75605" bIns="37802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 Программно-конфигурируемая сеть – это подход к построению и управлению сетевой инфраструктурой, при котором уровень управления (Control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отделяется от уровня передачи данных (Data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реализуется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 Это позволяет централизованно управлять сетью с помощью программного контроллера. SDN обеспечивает гибкую, адаптивную и экономичную архитектуру, способную эффективно адаптироваться под передачу больших потоков трафика.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cs typeface="Arial"/>
              </a:rPr>
              <a:t>Разделение Control </a:t>
            </a:r>
            <a:r>
              <a:rPr lang="ru-RU" sz="1400" b="1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 и Data </a:t>
            </a:r>
            <a:r>
              <a:rPr lang="ru-RU" sz="1400" b="1" err="1">
                <a:solidFill>
                  <a:srgbClr val="404040"/>
                </a:solidFill>
                <a:cs typeface="Arial"/>
              </a:rPr>
              <a:t>Plane</a:t>
            </a:r>
            <a:r>
              <a:rPr lang="ru-RU" sz="1400" b="1" dirty="0">
                <a:solidFill>
                  <a:srgbClr val="404040"/>
                </a:solidFill>
                <a:cs typeface="Arial"/>
              </a:rPr>
              <a:t> - Преимущества</a:t>
            </a:r>
            <a:endParaRPr lang="ru-RU" dirty="0">
              <a:cs typeface="Tahoma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Упрощение управления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Централизованное управление позволяет легче обновлять и изменять сетевые политики без необходимости вмешательства в каждое устройство сети</a:t>
            </a:r>
            <a:endParaRPr lang="ru-RU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Гибкость и масштабируемость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Возможность добавления новых функций и устройств в сеть без необходимости изменения всей архитектуры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Устойчивость и стабильность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Разделение позволяет уменьшить сложность кода в каждой из плоскостей, что может привести к более стабильной работе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Экономия ресурсов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Консолидация управления на менее дорогом оборудовании, что снижает затраты на инфраструктуру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  <a:p>
            <a:endParaRPr lang="ru-RU">
              <a:cs typeface="Tahoma"/>
            </a:endParaRPr>
          </a:p>
          <a:p>
            <a:endParaRPr lang="ru-RU" sz="1400" b="1" dirty="0">
              <a:solidFill>
                <a:srgbClr val="404040"/>
              </a:solidFill>
              <a:cs typeface="Arial"/>
            </a:endParaRPr>
          </a:p>
          <a:p>
            <a:endParaRPr lang="ru-RU" sz="1400" dirty="0">
              <a:solidFill>
                <a:srgbClr val="40404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0419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Tahoma"/>
      </a:majorFont>
      <a:minorFont>
        <a:latin typeface="Arial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Tahoma" panose="020B060403050404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Tahoma"/>
      </a:majorFont>
      <a:minorFont>
        <a:latin typeface="Arial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Tahoma" panose="020B060403050404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15124</Words>
  <Application>Microsoft Office PowerPoint</Application>
  <PresentationFormat>Произвольный</PresentationFormat>
  <Paragraphs>1043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Тема Office</vt:lpstr>
      <vt:lpstr>SDN - Software Defined Networks, 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Презентация PowerPoint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  <vt:lpstr> SDN - Software Defined Networks, Программно-конфигурируемые Сети - ПКС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SDN:Centralized and Distributed Control Plane</dc:title>
  <dc:subject/>
  <dc:creator>Sasha  Sh</dc:creator>
  <cp:keywords/>
  <dc:description/>
  <cp:lastModifiedBy>Шкребец Александр Евгеньевич</cp:lastModifiedBy>
  <cp:revision>2023</cp:revision>
  <cp:lastPrinted>1601-01-01T00:00:00Z</cp:lastPrinted>
  <dcterms:created xsi:type="dcterms:W3CDTF">2018-10-02T10:46:15Z</dcterms:created>
  <dcterms:modified xsi:type="dcterms:W3CDTF">2025-02-17T21:44:17Z</dcterms:modified>
</cp:coreProperties>
</file>