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9" r:id="rId2"/>
    <p:sldId id="480" r:id="rId3"/>
    <p:sldId id="481" r:id="rId4"/>
    <p:sldId id="482" r:id="rId5"/>
    <p:sldId id="484" r:id="rId6"/>
    <p:sldId id="486" r:id="rId7"/>
    <p:sldId id="483" r:id="rId8"/>
    <p:sldId id="485" r:id="rId9"/>
    <p:sldId id="487" r:id="rId10"/>
    <p:sldId id="488" r:id="rId11"/>
    <p:sldId id="489" r:id="rId12"/>
    <p:sldId id="490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499" r:id="rId22"/>
    <p:sldId id="500" r:id="rId23"/>
    <p:sldId id="501" r:id="rId24"/>
    <p:sldId id="502" r:id="rId25"/>
    <p:sldId id="503" r:id="rId26"/>
    <p:sldId id="504" r:id="rId27"/>
    <p:sldId id="505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1D909-CCC9-E8D7-86DB-19D3FDBDD631}" v="752" dt="2025-03-10T23:11:44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4EF86-E682-2D90-CEF0-FD3ECD827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F610DB-49D9-1F1C-B8B1-163FC1A05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Активные сети (Active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Networking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Идея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Перенос части логики управления сетью на сетевые устройства, позволяя им выполнять код, связанный с трафиком.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Значение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Динамическая настройка поведения сети на уровне пакета.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Влияние на SDN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Концепция динамического управления.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Проекты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</a:t>
            </a:r>
            <a:endParaRPr lang="ru-RU" sz="1400" dirty="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ANTS (Active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Node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 Transfer System)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Создание и развертывание активных сервисов в сети (David </a:t>
            </a:r>
            <a:r>
              <a:rPr lang="ru-RU" sz="1400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Tennenhouse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, MIT).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Капсулы (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Capsules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Инкапсуляция пользовательского кода в пакеты.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Smart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Packets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Пакеты, содержащие исполняемый код.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Авторы/Организации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David </a:t>
            </a:r>
            <a:r>
              <a:rPr lang="ru-RU" sz="1400" dirty="0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Tennenhouse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 (MIT), группа DARPA Active Networks.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 marL="0" indent="0">
              <a:buNone/>
            </a:pP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6547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EDA73-10E2-6472-8664-61EFE1DDD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654A4-9AE8-8418-F847-20FE949F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6356A6-6914-4D4C-C095-3D91B7B62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: </a:t>
            </a:r>
            <a:r>
              <a:rPr lang="ru-RU" sz="1400" u="sng" dirty="0">
                <a:ea typeface="+mn-lt"/>
                <a:cs typeface="+mn-lt"/>
              </a:rPr>
              <a:t>P4 (</a:t>
            </a:r>
            <a:r>
              <a:rPr lang="ru-RU" sz="1400" u="sng" dirty="0" err="1">
                <a:ea typeface="+mn-lt"/>
                <a:cs typeface="+mn-lt"/>
              </a:rPr>
              <a:t>Programming</a:t>
            </a:r>
            <a:r>
              <a:rPr lang="ru-RU" sz="1400" u="sng" dirty="0">
                <a:ea typeface="+mn-lt"/>
                <a:cs typeface="+mn-lt"/>
              </a:rPr>
              <a:t> Protocol-Independent Packet </a:t>
            </a:r>
            <a:r>
              <a:rPr lang="ru-RU" sz="1400" u="sng" dirty="0" err="1">
                <a:ea typeface="+mn-lt"/>
                <a:cs typeface="+mn-lt"/>
              </a:rPr>
              <a:t>Processors</a:t>
            </a:r>
            <a:r>
              <a:rPr lang="ru-RU" sz="1400" u="sng" dirty="0">
                <a:ea typeface="+mn-lt"/>
                <a:cs typeface="+mn-lt"/>
              </a:rPr>
              <a:t>)</a:t>
            </a:r>
            <a:r>
              <a:rPr lang="ru-RU" sz="1400" dirty="0">
                <a:ea typeface="+mn-lt"/>
                <a:cs typeface="+mn-lt"/>
              </a:rPr>
              <a:t>: Язык для описания обработки пакетов на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en-US" sz="1400" dirty="0">
              <a:ea typeface="+mn-lt"/>
              <a:cs typeface="+mn-lt"/>
            </a:endParaRPr>
          </a:p>
          <a:p>
            <a:endParaRPr lang="ru-RU" sz="1400" dirty="0">
              <a:ea typeface="+mn-lt"/>
              <a:cs typeface="+mn-lt"/>
            </a:endParaRPr>
          </a:p>
          <a:p>
            <a:endParaRPr lang="ru-RU" sz="1400" dirty="0">
              <a:ea typeface="+mn-lt"/>
              <a:cs typeface="+mn-lt"/>
            </a:endParaRPr>
          </a:p>
          <a:p>
            <a:endParaRPr lang="ru-RU" sz="1400" dirty="0">
              <a:ea typeface="+mn-lt"/>
              <a:cs typeface="+mn-lt"/>
            </a:endParaRPr>
          </a:p>
          <a:p>
            <a:r>
              <a:rPr lang="ru-RU" sz="1400" dirty="0">
                <a:ea typeface="+mn-lt"/>
                <a:cs typeface="+mn-lt"/>
              </a:rPr>
              <a:t>Разработка P4 ведется консорциумом P4.org, в который входят ведущие компании и университеты.</a:t>
            </a:r>
            <a:br>
              <a:rPr lang="ru-RU" sz="1400" dirty="0">
                <a:ea typeface="+mn-lt"/>
                <a:cs typeface="+mn-lt"/>
              </a:rPr>
            </a:br>
            <a:r>
              <a:rPr lang="ru-RU" sz="1400" dirty="0">
                <a:ea typeface="+mn-lt"/>
                <a:cs typeface="+mn-lt"/>
              </a:rPr>
              <a:t>BMv2 (</a:t>
            </a:r>
            <a:r>
              <a:rPr lang="ru-RU" sz="1400" dirty="0" err="1">
                <a:ea typeface="+mn-lt"/>
                <a:cs typeface="+mn-lt"/>
              </a:rPr>
              <a:t>Behavioral</a:t>
            </a:r>
            <a:r>
              <a:rPr lang="ru-RU" sz="1400" dirty="0">
                <a:ea typeface="+mn-lt"/>
                <a:cs typeface="+mn-lt"/>
              </a:rPr>
              <a:t> Model </a:t>
            </a:r>
            <a:r>
              <a:rPr lang="ru-RU" sz="1400" dirty="0" err="1">
                <a:ea typeface="+mn-lt"/>
                <a:cs typeface="+mn-lt"/>
              </a:rPr>
              <a:t>version</a:t>
            </a:r>
            <a:r>
              <a:rPr lang="ru-RU" sz="1400" dirty="0">
                <a:ea typeface="+mn-lt"/>
                <a:cs typeface="+mn-lt"/>
              </a:rPr>
              <a:t> 2) - это программный коммутатор, который используется для тестирования и отладки программ P4.</a:t>
            </a:r>
            <a:endParaRPr lang="ru-RU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Архитектура P4:</a:t>
            </a:r>
            <a:br>
              <a:rPr lang="ru-RU" sz="1400" dirty="0">
                <a:ea typeface="+mn-lt"/>
                <a:cs typeface="+mn-lt"/>
              </a:rPr>
            </a:br>
            <a:r>
              <a:rPr lang="ru-RU" sz="1400" dirty="0">
                <a:ea typeface="+mn-lt"/>
                <a:cs typeface="+mn-lt"/>
              </a:rPr>
              <a:t>P4 состоит из двух основных частей: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</a:t>
            </a:r>
            <a:r>
              <a:rPr lang="ru-RU" sz="1400" err="1">
                <a:ea typeface="+mn-lt"/>
                <a:cs typeface="+mn-lt"/>
              </a:rPr>
              <a:t>Compiler</a:t>
            </a:r>
            <a:r>
              <a:rPr lang="ru-RU" sz="1400" dirty="0">
                <a:ea typeface="+mn-lt"/>
                <a:cs typeface="+mn-lt"/>
              </a:rPr>
              <a:t>: Компилятор P4 преобразует программу P4 в код, который может быть выполнен на целевом устройстве.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</a:t>
            </a:r>
            <a:r>
              <a:rPr lang="ru-RU" sz="1400" err="1">
                <a:ea typeface="+mn-lt"/>
                <a:cs typeface="+mn-lt"/>
              </a:rPr>
              <a:t>Runtime</a:t>
            </a:r>
            <a:r>
              <a:rPr lang="ru-RU" sz="1400" dirty="0">
                <a:ea typeface="+mn-lt"/>
                <a:cs typeface="+mn-lt"/>
              </a:rPr>
              <a:t>: P4 </a:t>
            </a:r>
            <a:r>
              <a:rPr lang="ru-RU" sz="1400" err="1">
                <a:ea typeface="+mn-lt"/>
                <a:cs typeface="+mn-lt"/>
              </a:rPr>
              <a:t>Runtime</a:t>
            </a:r>
            <a:r>
              <a:rPr lang="ru-RU" sz="1400" dirty="0">
                <a:ea typeface="+mn-lt"/>
                <a:cs typeface="+mn-lt"/>
              </a:rPr>
              <a:t> предоставляет API для управления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, запрограммированной с помощью P4.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endParaRPr lang="ru-RU" sz="14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5674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57152-F70D-0570-71A0-1DDC89516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D8E70-F22E-C3A1-2AB5-2E971B133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63CD89-9AFE-8942-9B19-F13DB20F8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: </a:t>
            </a:r>
            <a:r>
              <a:rPr lang="ru-RU" sz="1400" u="sng" dirty="0">
                <a:ea typeface="+mn-lt"/>
                <a:cs typeface="+mn-lt"/>
              </a:rPr>
              <a:t>P4 (</a:t>
            </a:r>
            <a:r>
              <a:rPr lang="ru-RU" sz="1400" u="sng" err="1">
                <a:ea typeface="+mn-lt"/>
                <a:cs typeface="+mn-lt"/>
              </a:rPr>
              <a:t>Programming</a:t>
            </a:r>
            <a:r>
              <a:rPr lang="ru-RU" sz="1400" u="sng" dirty="0">
                <a:ea typeface="+mn-lt"/>
                <a:cs typeface="+mn-lt"/>
              </a:rPr>
              <a:t> Protocol-Independent Packet </a:t>
            </a:r>
            <a:r>
              <a:rPr lang="ru-RU" sz="1400" u="sng" err="1">
                <a:ea typeface="+mn-lt"/>
                <a:cs typeface="+mn-lt"/>
              </a:rPr>
              <a:t>Processors</a:t>
            </a:r>
            <a:r>
              <a:rPr lang="ru-RU" sz="1400" u="sng" dirty="0">
                <a:ea typeface="+mn-lt"/>
                <a:cs typeface="+mn-lt"/>
              </a:rPr>
              <a:t>)</a:t>
            </a:r>
            <a:r>
              <a:rPr lang="ru-RU" sz="1400" dirty="0">
                <a:ea typeface="+mn-lt"/>
                <a:cs typeface="+mn-lt"/>
              </a:rPr>
              <a:t>: Язык для описания обработки пакетов на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</a:p>
          <a:p>
            <a:r>
              <a:rPr lang="ru-RU" sz="1400" dirty="0">
                <a:ea typeface="Calibri"/>
                <a:cs typeface="Calibri"/>
              </a:rPr>
              <a:t> Примеры использования кода:</a:t>
            </a:r>
          </a:p>
          <a:p>
            <a:r>
              <a:rPr lang="ru-RU" sz="1200" dirty="0" err="1">
                <a:ea typeface="+mn-lt"/>
                <a:cs typeface="+mn-lt"/>
              </a:rPr>
              <a:t>header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Ethernet_h</a:t>
            </a:r>
            <a:r>
              <a:rPr lang="ru-RU" sz="1200" dirty="0">
                <a:ea typeface="+mn-lt"/>
                <a:cs typeface="+mn-lt"/>
              </a:rPr>
              <a:t>: Определяет структуру Ethernet-заголовка.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struct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Headers</a:t>
            </a:r>
            <a:r>
              <a:rPr lang="ru-RU" sz="1200" dirty="0">
                <a:ea typeface="+mn-lt"/>
                <a:cs typeface="+mn-lt"/>
              </a:rPr>
              <a:t>: Объявляет структуру, содержащую все заголовки.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parser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MyParser</a:t>
            </a:r>
            <a:r>
              <a:rPr lang="ru-RU" sz="1200" dirty="0">
                <a:ea typeface="+mn-lt"/>
                <a:cs typeface="+mn-lt"/>
              </a:rPr>
              <a:t>: Определяет, как разбирать пакет.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table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MyIngress</a:t>
            </a:r>
            <a:r>
              <a:rPr lang="ru-RU" sz="1200" dirty="0">
                <a:ea typeface="+mn-lt"/>
                <a:cs typeface="+mn-lt"/>
              </a:rPr>
              <a:t>: Определяет таблицу соответствия (</a:t>
            </a:r>
            <a:r>
              <a:rPr lang="ru-RU" sz="1200" dirty="0" err="1">
                <a:ea typeface="+mn-lt"/>
                <a:cs typeface="+mn-lt"/>
              </a:rPr>
              <a:t>match-action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table</a:t>
            </a:r>
            <a:r>
              <a:rPr lang="ru-RU" sz="1200" dirty="0">
                <a:ea typeface="+mn-lt"/>
                <a:cs typeface="+mn-lt"/>
              </a:rPr>
              <a:t>).</a:t>
            </a:r>
            <a:endParaRPr lang="ru-RU"/>
          </a:p>
          <a:p>
            <a:pPr lvl="1"/>
            <a:r>
              <a:rPr lang="ru-RU" sz="1200" dirty="0" err="1">
                <a:ea typeface="+mn-lt"/>
                <a:cs typeface="+mn-lt"/>
              </a:rPr>
              <a:t>key</a:t>
            </a:r>
            <a:r>
              <a:rPr lang="ru-RU" sz="1200" dirty="0">
                <a:ea typeface="+mn-lt"/>
                <a:cs typeface="+mn-lt"/>
              </a:rPr>
              <a:t>: MAC-адрес назначения (</a:t>
            </a:r>
            <a:r>
              <a:rPr lang="ru-RU" sz="1200" dirty="0" err="1">
                <a:ea typeface="+mn-lt"/>
                <a:cs typeface="+mn-lt"/>
              </a:rPr>
              <a:t>headers.ethernet.dstAddr</a:t>
            </a:r>
            <a:r>
              <a:rPr lang="ru-RU" sz="1200" dirty="0">
                <a:ea typeface="+mn-lt"/>
                <a:cs typeface="+mn-lt"/>
              </a:rPr>
              <a:t>) используется в качестве ключа для поиска в таблице.</a:t>
            </a:r>
            <a:endParaRPr lang="ru-RU" dirty="0"/>
          </a:p>
          <a:p>
            <a:pPr lvl="1"/>
            <a:r>
              <a:rPr lang="ru-RU" sz="1200" err="1">
                <a:ea typeface="+mn-lt"/>
                <a:cs typeface="+mn-lt"/>
              </a:rPr>
              <a:t>actions</a:t>
            </a:r>
            <a:r>
              <a:rPr lang="ru-RU" sz="1200" dirty="0">
                <a:ea typeface="+mn-lt"/>
                <a:cs typeface="+mn-lt"/>
              </a:rPr>
              <a:t>: Определяет действия, которые могут быть выполнены с пакетом. </a:t>
            </a:r>
            <a:endParaRPr lang="ru-RU" dirty="0">
              <a:ea typeface="+mn-lt"/>
              <a:cs typeface="+mn-lt"/>
            </a:endParaRPr>
          </a:p>
          <a:p>
            <a:pPr lvl="1"/>
            <a:r>
              <a:rPr lang="ru-RU" sz="1200" dirty="0" err="1">
                <a:ea typeface="+mn-lt"/>
                <a:cs typeface="+mn-lt"/>
              </a:rPr>
              <a:t>default_action</a:t>
            </a:r>
            <a:r>
              <a:rPr lang="ru-RU" sz="1200" dirty="0">
                <a:ea typeface="+mn-lt"/>
                <a:cs typeface="+mn-lt"/>
              </a:rPr>
              <a:t>: Если MAC-адрес назначения не найден в таблице, пакет отбрасывается.</a:t>
            </a:r>
            <a:endParaRPr lang="ru-RU" dirty="0">
              <a:ea typeface="Calibri"/>
              <a:cs typeface="Calibri"/>
            </a:endParaRPr>
          </a:p>
          <a:p>
            <a:r>
              <a:rPr lang="ru-RU" sz="1200" dirty="0" err="1">
                <a:ea typeface="+mn-lt"/>
                <a:cs typeface="+mn-lt"/>
              </a:rPr>
              <a:t>action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forward</a:t>
            </a:r>
            <a:r>
              <a:rPr lang="ru-RU" sz="1200" dirty="0">
                <a:ea typeface="+mn-lt"/>
                <a:cs typeface="+mn-lt"/>
              </a:rPr>
              <a:t>(</a:t>
            </a:r>
            <a:r>
              <a:rPr lang="ru-RU" sz="1200" dirty="0" err="1">
                <a:ea typeface="+mn-lt"/>
                <a:cs typeface="+mn-lt"/>
              </a:rPr>
              <a:t>port</a:t>
            </a:r>
            <a:r>
              <a:rPr lang="ru-RU" sz="1200" dirty="0">
                <a:ea typeface="+mn-lt"/>
                <a:cs typeface="+mn-lt"/>
              </a:rPr>
              <a:t>: </a:t>
            </a:r>
            <a:r>
              <a:rPr lang="ru-RU" sz="1200" dirty="0" err="1">
                <a:ea typeface="+mn-lt"/>
                <a:cs typeface="+mn-lt"/>
              </a:rPr>
              <a:t>bit</a:t>
            </a:r>
            <a:r>
              <a:rPr lang="ru-RU" sz="1200" dirty="0">
                <a:ea typeface="+mn-lt"/>
                <a:cs typeface="+mn-lt"/>
              </a:rPr>
              <a:t>&lt;9&gt;): Определяет действие </a:t>
            </a:r>
            <a:r>
              <a:rPr lang="ru-RU" sz="1200" dirty="0" err="1">
                <a:latin typeface="Consolas"/>
                <a:ea typeface="Calibri"/>
                <a:cs typeface="Calibri"/>
              </a:rPr>
              <a:t>forward</a:t>
            </a:r>
            <a:r>
              <a:rPr lang="ru-RU" sz="1200" dirty="0">
                <a:ea typeface="+mn-lt"/>
                <a:cs typeface="+mn-lt"/>
              </a:rPr>
              <a:t>, которое пересылает пакет на указанный порт.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action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drop</a:t>
            </a:r>
            <a:r>
              <a:rPr lang="ru-RU" sz="1200" dirty="0">
                <a:ea typeface="+mn-lt"/>
                <a:cs typeface="+mn-lt"/>
              </a:rPr>
              <a:t>(): Определяет действие </a:t>
            </a:r>
            <a:r>
              <a:rPr lang="ru-RU" sz="1200" dirty="0" err="1">
                <a:latin typeface="Consolas"/>
                <a:ea typeface="Calibri"/>
                <a:cs typeface="Calibri"/>
              </a:rPr>
              <a:t>drop</a:t>
            </a:r>
            <a:r>
              <a:rPr lang="ru-RU" sz="1200" dirty="0">
                <a:ea typeface="+mn-lt"/>
                <a:cs typeface="+mn-lt"/>
              </a:rPr>
              <a:t>, которое отбрасывает пакет.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control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MyIngress</a:t>
            </a:r>
            <a:r>
              <a:rPr lang="ru-RU" sz="1200" dirty="0">
                <a:ea typeface="+mn-lt"/>
                <a:cs typeface="+mn-lt"/>
              </a:rPr>
              <a:t>: Определяет логику обработки пакетов на входе (</a:t>
            </a:r>
            <a:r>
              <a:rPr lang="ru-RU" sz="1200" dirty="0" err="1">
                <a:ea typeface="+mn-lt"/>
                <a:cs typeface="+mn-lt"/>
              </a:rPr>
              <a:t>ingress</a:t>
            </a:r>
            <a:r>
              <a:rPr lang="ru-RU" sz="1200" dirty="0">
                <a:ea typeface="+mn-lt"/>
                <a:cs typeface="+mn-lt"/>
              </a:rPr>
              <a:t>). </a:t>
            </a:r>
            <a:endParaRPr lang="ru-RU" sz="1200" dirty="0">
              <a:ea typeface="Calibri"/>
              <a:cs typeface="Calibri"/>
            </a:endParaRPr>
          </a:p>
          <a:p>
            <a:r>
              <a:rPr lang="ru-RU" sz="1200" dirty="0" err="1">
                <a:ea typeface="+mn-lt"/>
                <a:cs typeface="+mn-lt"/>
              </a:rPr>
              <a:t>control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MyEgress</a:t>
            </a:r>
            <a:r>
              <a:rPr lang="ru-RU" sz="1200" dirty="0">
                <a:ea typeface="+mn-lt"/>
                <a:cs typeface="+mn-lt"/>
              </a:rPr>
              <a:t>: Определяет логику обработки пакетов на выходе (</a:t>
            </a:r>
            <a:r>
              <a:rPr lang="ru-RU" sz="1200" dirty="0" err="1">
                <a:ea typeface="+mn-lt"/>
                <a:cs typeface="+mn-lt"/>
              </a:rPr>
              <a:t>egress</a:t>
            </a:r>
            <a:r>
              <a:rPr lang="ru-RU" sz="1200" dirty="0">
                <a:ea typeface="+mn-lt"/>
                <a:cs typeface="+mn-lt"/>
              </a:rPr>
              <a:t>). 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control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MyDeparser</a:t>
            </a:r>
            <a:r>
              <a:rPr lang="ru-RU" sz="1200" dirty="0">
                <a:ea typeface="+mn-lt"/>
                <a:cs typeface="+mn-lt"/>
              </a:rPr>
              <a:t>: Определяет, как собирать пакет обратно после обработки. </a:t>
            </a:r>
            <a:endParaRPr lang="ru-RU" dirty="0"/>
          </a:p>
          <a:p>
            <a:r>
              <a:rPr lang="ru-RU" sz="1200" dirty="0" err="1">
                <a:ea typeface="+mn-lt"/>
                <a:cs typeface="+mn-lt"/>
              </a:rPr>
              <a:t>package</a:t>
            </a:r>
            <a:r>
              <a:rPr lang="ru-RU" sz="1200" dirty="0">
                <a:ea typeface="+mn-lt"/>
                <a:cs typeface="+mn-lt"/>
              </a:rPr>
              <a:t> </a:t>
            </a:r>
            <a:r>
              <a:rPr lang="ru-RU" sz="1200" dirty="0" err="1">
                <a:ea typeface="+mn-lt"/>
                <a:cs typeface="+mn-lt"/>
              </a:rPr>
              <a:t>MySwitch</a:t>
            </a:r>
            <a:r>
              <a:rPr lang="ru-RU" sz="1200" dirty="0">
                <a:ea typeface="+mn-lt"/>
                <a:cs typeface="+mn-lt"/>
              </a:rPr>
              <a:t>: Объявляет пакет, который содержит все компоненты коммутатора.</a:t>
            </a:r>
            <a:endParaRPr lang="ru-RU" dirty="0"/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2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162B8-D202-3BDE-E817-CE1E3483D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E4B8A-5B3F-A8C3-4758-7DAB3646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531E1-8824-A139-79CC-543E63397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DPDK (Data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Development Kit)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DPDK - это набор библиотек и драйверов для быстрой обработки пакетов в пространстве пользователя.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Характеристики: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Разработка высокопроизводительных приложений 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на стандартных x86-серверах.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Предоставляет инструменты для обхода ядра операционной системы и прямого доступа к сетевым картам (NIC).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Оптимизация для многоядерных процессоров, использование техник распараллеливания и векторизации.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Архитектура DPDK: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Библиотеки для работы с памятью, буферами, очередями, таймерами и другими ресурсами.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Драйверы для различных сетевых карт (Intel,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Mellanox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и др.).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Приложения DPDK работают в пространстве пользователя, минуя ядро ОС.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200" dirty="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DPDK - это проект с открытым исходным кодом, поддерживаемый Intel и другими компаниями.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VPP (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Vector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Packet Processing) - это высокопроизводительный программный коммутатор, использующий DPDK.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817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CA5BB-B153-304C-1D94-C4E5F6B66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DF4EE-ECE0-79BD-3608-B71FFAF9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4F1DB-B773-62DD-5F0A-EAAAE00FD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Calibri"/>
                <a:cs typeface="Calibri"/>
              </a:rPr>
              <a:t>Программные маршрутизаторы:</a:t>
            </a: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Проблема производительности программных маршрутизаторов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Традиционные программные маршрутизаторы (например, на базе Linux) имеют низкую производительность из-за накладных расходов операционной системы и неэффективной обработки пакетов.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Это ограничивает использование программных маршрутизаторов в высокопроизводительных сетях.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 err="1">
                <a:solidFill>
                  <a:srgbClr val="404040"/>
                </a:solidFill>
                <a:ea typeface="+mn-lt"/>
                <a:cs typeface="+mn-lt"/>
              </a:rPr>
              <a:t>Routebricks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Архитектура для ускорения программных маршрутизаторов: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Routebricks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- это архитектура, разработанная Ником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Фемстером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и его коллегами для повышения производительности программных маршрутизаторов.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Основная идея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Routebricks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- разделение функциональности маршрутизатора на небольшие, независимые модули ("кирпичики"), которые могут быть выполнены параллельно на нескольких ядрах процессора.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Routebricks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использует Data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Development Kit (DPDK) для прямого доступа к сетевым картам и эффективной обработки пакетов в пользовательском пространстве.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Компоненты 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Routebricks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</a:t>
            </a:r>
            <a:endParaRPr lang="ru-RU" sz="14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Packet 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Classifier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 Классифицирует пакеты на основе различных критериев (например, IP-адрес, порт, протокол).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Forwarding</a:t>
            </a: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 Engine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 Принимает решения о пересылке пакетов на основе информации, полученной от Packet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Classifier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Queueing</a:t>
            </a: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and</a:t>
            </a: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Scheduling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 Управляет очередями пакетов и планирует их отправку.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/>
          </a:p>
          <a:p>
            <a:pPr>
              <a:buFont typeface="Arial"/>
              <a:buChar char="•"/>
            </a:pPr>
            <a:br>
              <a:rPr lang="en-US" dirty="0"/>
            </a:br>
            <a:endParaRPr lang="en-US" dirty="0"/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0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58DCF-85DC-84FC-139E-E685B29E3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58982-534A-E36B-647A-DDDC0593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4A710-5C52-3227-CAE8-89AABF17F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RMT (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Reconfigurable</a:t>
            </a: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 Match </a:t>
            </a:r>
            <a:r>
              <a:rPr lang="ru-RU" sz="1400" u="sng" dirty="0" err="1">
                <a:solidFill>
                  <a:srgbClr val="000000"/>
                </a:solidFill>
                <a:ea typeface="+mn-lt"/>
                <a:cs typeface="+mn-lt"/>
              </a:rPr>
              <a:t>Table</a:t>
            </a: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</a:t>
            </a:r>
            <a:endParaRPr lang="ru-RU" sz="140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000000"/>
                </a:solidFill>
                <a:ea typeface="+mn-lt"/>
                <a:cs typeface="+mn-lt"/>
              </a:rPr>
              <a:t>Эволюция сетевых чипсетов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</a:t>
            </a: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Традиционные ASIC (Application-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Specific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Integrated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Circuit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) обеспечивают высокую производительность, но являются негибкими.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Современные чипсеты (например, RMT -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Reconfigurable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Match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Table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) сочетают в себе высокую производительность и гибкость.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 lvl="1">
              <a:buFont typeface="Arial"/>
              <a:buChar char="•"/>
            </a:pP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RMT - это архитектура программируемого чипсета, разработанная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Barefoot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Networks (ныне Intel).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RMT позволяет перепрограммировать логику обработки пакетов на уровне чипсета.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RMT поддерживает язык P4 для описания логики обработки пакетов.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  <a:p>
            <a:pPr>
              <a:buNone/>
            </a:pPr>
            <a:br>
              <a:rPr lang="en-US" dirty="0"/>
            </a:br>
            <a:endParaRPr lang="en-US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473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D730C-B6FD-6BA1-BE1D-28778F002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60527D-8ACC-78DF-565F-5BC7FDB1E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4AD393-810C-343A-8C12-6FA99E0D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P4 (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Programming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Protocol-Independent Packet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Processors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):</a:t>
            </a:r>
            <a:endParaRPr lang="ru-RU"/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Проблема программирования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Программирование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на низком уровне (например, с помощью ассемблера или C) является сложным и трудоемким.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Требуются инструменты, которые позволяют программировать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на более высоком уровне абстракции.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Calibri"/>
                <a:cs typeface="Calibri"/>
              </a:rPr>
              <a:t>P4 (</a:t>
            </a:r>
            <a:r>
              <a:rPr lang="ru-RU" sz="1400" err="1">
                <a:ea typeface="Calibri"/>
                <a:cs typeface="Calibri"/>
              </a:rPr>
              <a:t>Programming</a:t>
            </a:r>
            <a:r>
              <a:rPr lang="ru-RU" sz="1400" dirty="0">
                <a:ea typeface="Calibri"/>
                <a:cs typeface="Calibri"/>
              </a:rPr>
              <a:t> Protocol-Independent Packet </a:t>
            </a:r>
            <a:r>
              <a:rPr lang="ru-RU" sz="1400" err="1">
                <a:ea typeface="Calibri"/>
                <a:cs typeface="Calibri"/>
              </a:rPr>
              <a:t>Processors</a:t>
            </a:r>
            <a:r>
              <a:rPr lang="ru-RU" sz="1400" dirty="0">
                <a:ea typeface="Calibri"/>
                <a:cs typeface="Calibri"/>
              </a:rPr>
              <a:t>):</a:t>
            </a: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P4 - это язык программирования высокого уровня, разработанный специально для программирования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позволяет описывать логику обработки пакетов независимо от конкретного оборудования.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позволяет создавать переносимый код, который может быть скомпилирован для различных платформ (например, ASIC, FPGA, программные коммутаторы).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Ключевые особенности P4: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Protocol </a:t>
            </a:r>
            <a:r>
              <a:rPr lang="ru-RU" sz="1400" dirty="0" err="1">
                <a:ea typeface="+mn-lt"/>
                <a:cs typeface="+mn-lt"/>
              </a:rPr>
              <a:t>Independence</a:t>
            </a:r>
            <a:r>
              <a:rPr lang="ru-RU" sz="1400" dirty="0">
                <a:ea typeface="+mn-lt"/>
                <a:cs typeface="+mn-lt"/>
              </a:rPr>
              <a:t>: P4 позволяет описывать логику обработки пакетов независимо от конкретных сетевых протоколов.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Match-Action </a:t>
            </a:r>
            <a:r>
              <a:rPr lang="ru-RU" sz="1400" dirty="0" err="1">
                <a:ea typeface="+mn-lt"/>
                <a:cs typeface="+mn-lt"/>
              </a:rPr>
              <a:t>Abstraction</a:t>
            </a:r>
            <a:r>
              <a:rPr lang="ru-RU" sz="1400" dirty="0">
                <a:ea typeface="+mn-lt"/>
                <a:cs typeface="+mn-lt"/>
              </a:rPr>
              <a:t>: P4 использует модель "сопоставление-действие" для описания логики обработки пакетов. Пакеты сопоставляются с определенными условиями (</a:t>
            </a:r>
            <a:r>
              <a:rPr lang="ru-RU" sz="1400" dirty="0" err="1">
                <a:ea typeface="+mn-lt"/>
                <a:cs typeface="+mn-lt"/>
              </a:rPr>
              <a:t>match</a:t>
            </a:r>
            <a:r>
              <a:rPr lang="ru-RU" sz="1400" dirty="0">
                <a:ea typeface="+mn-lt"/>
                <a:cs typeface="+mn-lt"/>
              </a:rPr>
              <a:t>), и на основе результатов сопоставления выполняются определенные действия (</a:t>
            </a:r>
            <a:r>
              <a:rPr lang="ru-RU" sz="1400" dirty="0" err="1">
                <a:ea typeface="+mn-lt"/>
                <a:cs typeface="+mn-lt"/>
              </a:rPr>
              <a:t>action</a:t>
            </a:r>
            <a:r>
              <a:rPr lang="ru-RU" sz="1400" dirty="0"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Independence</a:t>
            </a:r>
            <a:r>
              <a:rPr lang="ru-RU" sz="1400" dirty="0">
                <a:ea typeface="+mn-lt"/>
                <a:cs typeface="+mn-lt"/>
              </a:rPr>
              <a:t>: P4 позволяет создавать код, который может быть скомпилирован для различных типов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br>
              <a:rPr lang="en-US" dirty="0"/>
            </a:br>
            <a:endParaRPr lang="en-US" dirty="0"/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ea typeface="Calibri" panose="020F0502020204030204"/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None/>
            </a:pPr>
            <a:br>
              <a:rPr lang="en-US" dirty="0"/>
            </a:br>
            <a:endParaRPr lang="en-US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2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DE89D-9F72-88CE-C222-426001657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247CB-1D90-FE7D-7019-DBDD43D6E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A1BF5F-FEC0-3D15-C8ED-C539F5FE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P4 (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Programming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Protocol-Independent Packet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Processors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):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Проблема переносимости кода P4: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позволяет создавать код, который может быть скомпилирован для различных платформ.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Однако, для каждой платформы требуется свой компилятор P4.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Это усложняет процесс разработки и развертывания P4-приложений.</a:t>
            </a:r>
            <a:endParaRPr lang="ru-RU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Intermediate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Representation</a:t>
            </a:r>
            <a:r>
              <a:rPr lang="ru-RU" sz="1400" dirty="0">
                <a:ea typeface="+mn-lt"/>
                <a:cs typeface="+mn-lt"/>
              </a:rPr>
              <a:t> (IR):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Intermediate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Representation</a:t>
            </a:r>
            <a:r>
              <a:rPr lang="ru-RU" sz="1400" dirty="0">
                <a:ea typeface="+mn-lt"/>
                <a:cs typeface="+mn-lt"/>
              </a:rPr>
              <a:t> (IR) - это промежуточное представление кода, которое находится между исходным кодом и машинным кодом.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IR позволяет упростить процесс компиляции и обеспечить переносимость кода.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- это </a:t>
            </a:r>
            <a:r>
              <a:rPr lang="ru-RU" sz="1400" dirty="0" err="1">
                <a:ea typeface="+mn-lt"/>
                <a:cs typeface="+mn-lt"/>
              </a:rPr>
              <a:t>Intermediate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Representation</a:t>
            </a:r>
            <a:r>
              <a:rPr lang="ru-RU" sz="1400" dirty="0">
                <a:ea typeface="+mn-lt"/>
                <a:cs typeface="+mn-lt"/>
              </a:rPr>
              <a:t> для P4, разработанная Ником </a:t>
            </a:r>
            <a:r>
              <a:rPr lang="ru-RU" sz="1400" dirty="0" err="1">
                <a:ea typeface="+mn-lt"/>
                <a:cs typeface="+mn-lt"/>
              </a:rPr>
              <a:t>Фемстером</a:t>
            </a:r>
            <a:r>
              <a:rPr lang="ru-RU" sz="1400" dirty="0">
                <a:ea typeface="+mn-lt"/>
                <a:cs typeface="+mn-lt"/>
              </a:rPr>
              <a:t> и его коллегами.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представляет собой набор инструкций, которые описывают логику обработки пакетов на абстрактном уровне.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позволяет создавать код, который может быть скомпилирован для различных платформ с помощью одного компилятора.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Архитектура компилятора P4 с использованием </a:t>
            </a: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P4 </a:t>
            </a:r>
            <a:r>
              <a:rPr lang="ru-RU" sz="1400" dirty="0" err="1">
                <a:ea typeface="+mn-lt"/>
                <a:cs typeface="+mn-lt"/>
              </a:rPr>
              <a:t>Compiler</a:t>
            </a:r>
            <a:r>
              <a:rPr lang="ru-RU" sz="1400" dirty="0">
                <a:ea typeface="+mn-lt"/>
                <a:cs typeface="+mn-lt"/>
              </a:rPr>
              <a:t>: Компилирует исходный код P4 в </a:t>
            </a:r>
            <a:r>
              <a:rPr lang="ru-RU" sz="1400" dirty="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Optimizer</a:t>
            </a:r>
            <a:r>
              <a:rPr lang="ru-RU" sz="1400" dirty="0">
                <a:ea typeface="+mn-lt"/>
                <a:cs typeface="+mn-lt"/>
              </a:rPr>
              <a:t>: Оптимизирует код </a:t>
            </a: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для конкретной платформы.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Backend</a:t>
            </a:r>
            <a:r>
              <a:rPr lang="ru-RU" sz="1400" dirty="0">
                <a:ea typeface="+mn-lt"/>
                <a:cs typeface="+mn-lt"/>
              </a:rPr>
              <a:t>: Компилирует код </a:t>
            </a:r>
            <a:r>
              <a:rPr lang="ru-RU" sz="1400" err="1">
                <a:ea typeface="+mn-lt"/>
                <a:cs typeface="+mn-lt"/>
              </a:rPr>
              <a:t>NetASM</a:t>
            </a:r>
            <a:r>
              <a:rPr lang="ru-RU" sz="1400" dirty="0">
                <a:ea typeface="+mn-lt"/>
                <a:cs typeface="+mn-lt"/>
              </a:rPr>
              <a:t> в машинный код для конкретной платформы.</a:t>
            </a:r>
            <a:endParaRPr lang="ru-RU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ea typeface="Calibri" panose="020F0502020204030204"/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None/>
            </a:pPr>
            <a:br>
              <a:rPr lang="en-US" dirty="0"/>
            </a:br>
            <a:endParaRPr lang="en-US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6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04B76-E28B-1056-9CAF-4B908F42F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967AA-31E4-0B28-7358-46A5EEE41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06F5E-9295-7E8F-7491-D731FFF3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Stateless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vs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Stateful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Data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(уточненное объяснение):</a:t>
            </a: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endParaRPr lang="ru-RU" sz="1400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Stateless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Data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Каждое решение о пересылке пакета принимается независимо от информации о предыдущих пакетах. Каждый пакет обрабатывается как отдельная, независимая единица.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Пример: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OpenFlow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в базовой конфигурации (без расширений для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stateful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-действий).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Преимущества: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Относительная простота реализации: Не требуется хранить и обрабатывать состояние.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Быстрая обработка пакетов: Отсутствие необходимости поиска и обновления состояния.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Ограничения: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Сложность реализации сложных функций: Например, для реализации брандмауэра, который отслеживает состояние TCP-соединений, требуется передавать информацию о каждом пакете в Control </a:t>
            </a:r>
            <a:r>
              <a:rPr lang="ru-RU" sz="1400" err="1">
                <a:solidFill>
                  <a:srgbClr val="00000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, что снижает производительность.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Ограниченные возможности для оптимизации трафика: Невозможно принимать решения о пересылке пакетов на основе истории трафика.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 marL="457200" lvl="1" indent="0">
              <a:buNone/>
            </a:pPr>
            <a:endParaRPr lang="en-US" sz="1400" dirty="0">
              <a:ea typeface="Calibri" panose="020F0502020204030204"/>
              <a:cs typeface="Calibri" panose="020F0502020204030204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7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71C2C-CD94-BE17-5B25-9165FBEBB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C918E-C7F4-A8B4-530C-AE4B0187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BEE0F1-917B-AA7B-AEDC-61C2E7C1E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Stateless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vs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Stateful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Data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:</a:t>
            </a: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Stateful</a:t>
            </a:r>
            <a:r>
              <a:rPr lang="ru-RU" sz="1400" dirty="0">
                <a:ea typeface="+mn-lt"/>
                <a:cs typeface="+mn-lt"/>
              </a:rPr>
              <a:t>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Решения о пересылке пакетов принимаются на основе информации о предыдущих пакетах.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хранит состояние (например, информацию о TCP-соединениях, о пользователях, о приложениях) и использует его для принятия решений.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Пример: Брандмауэр, который отслеживает состояние TCP-соединений.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Преимущества: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Возможность реализации сложных функций: Например, брандмауэры, системы обнаружения вторжений, балансировщики нагрузки.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Возможность оптимизации трафика: Принятие решений о пересылке пакетов на основе истории трафика.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Ограничения: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Сложность реализации: Требуется хранить и обрабатывать состояние, что увеличивает сложность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Сложность масштабирования: Увеличение объема хранимого состояния может привести к снижению производительности.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Проблемы надежности: Потеря состояния может привести к нарушению работы сети.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04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66E90-9E7A-EC32-2F97-856821765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0629C-1842-CEBA-CB85-C6AA6967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873993-6E06-9557-D307-7318B9B0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Stateless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vs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.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Stateful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Data </a:t>
            </a:r>
            <a:r>
              <a:rPr lang="ru-RU" sz="1400" dirty="0" err="1">
                <a:solidFill>
                  <a:srgbClr val="000000"/>
                </a:solidFill>
                <a:ea typeface="+mn-lt"/>
                <a:cs typeface="+mn-lt"/>
              </a:rPr>
              <a:t>Plane</a:t>
            </a:r>
            <a:r>
              <a:rPr lang="ru-RU" sz="1400" dirty="0">
                <a:solidFill>
                  <a:srgbClr val="000000"/>
                </a:solidFill>
                <a:ea typeface="+mn-lt"/>
                <a:cs typeface="+mn-lt"/>
              </a:rPr>
              <a:t> :</a:t>
            </a:r>
            <a:endParaRPr lang="ru-RU" sz="1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Stateful</a:t>
            </a:r>
            <a:r>
              <a:rPr lang="ru-RU" sz="1400" dirty="0">
                <a:ea typeface="+mn-lt"/>
                <a:cs typeface="+mn-lt"/>
              </a:rPr>
              <a:t>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u="sng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>
                <a:ea typeface="+mn-lt"/>
                <a:cs typeface="+mn-lt"/>
              </a:rPr>
              <a:t>Подходы к реализации </a:t>
            </a:r>
            <a:r>
              <a:rPr lang="ru-RU" sz="1400" u="sng" dirty="0" err="1">
                <a:ea typeface="+mn-lt"/>
                <a:cs typeface="+mn-lt"/>
              </a:rPr>
              <a:t>Stateful</a:t>
            </a:r>
            <a:r>
              <a:rPr lang="ru-RU" sz="1400" u="sng" dirty="0">
                <a:ea typeface="+mn-lt"/>
                <a:cs typeface="+mn-lt"/>
              </a:rPr>
              <a:t> SDN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>
                <a:ea typeface="+mn-lt"/>
                <a:cs typeface="+mn-lt"/>
              </a:rPr>
              <a:t>Расширение </a:t>
            </a:r>
            <a:r>
              <a:rPr lang="ru-RU" sz="1400" u="sng" err="1">
                <a:ea typeface="+mn-lt"/>
                <a:cs typeface="+mn-lt"/>
              </a:rPr>
              <a:t>OpenFlow</a:t>
            </a:r>
            <a:r>
              <a:rPr lang="ru-RU" sz="1400">
                <a:ea typeface="+mn-lt"/>
                <a:cs typeface="+mn-lt"/>
              </a:rPr>
              <a:t>: Добавление поддержки </a:t>
            </a:r>
            <a:r>
              <a:rPr lang="ru-RU" sz="1400" err="1">
                <a:ea typeface="+mn-lt"/>
                <a:cs typeface="+mn-lt"/>
              </a:rPr>
              <a:t>stateful</a:t>
            </a:r>
            <a:r>
              <a:rPr lang="ru-RU" sz="1400">
                <a:ea typeface="+mn-lt"/>
                <a:cs typeface="+mn-lt"/>
              </a:rPr>
              <a:t>-действий в </a:t>
            </a:r>
            <a:r>
              <a:rPr lang="ru-RU" sz="1400" err="1">
                <a:ea typeface="+mn-lt"/>
                <a:cs typeface="+mn-lt"/>
              </a:rPr>
              <a:t>OpenFlow</a:t>
            </a:r>
            <a:r>
              <a:rPr lang="ru-RU" sz="1400">
                <a:ea typeface="+mn-lt"/>
                <a:cs typeface="+mn-lt"/>
              </a:rPr>
              <a:t>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>
                <a:ea typeface="+mn-lt"/>
                <a:cs typeface="+mn-lt"/>
              </a:rPr>
              <a:t>Использование специализированного оборудования</a:t>
            </a:r>
            <a:r>
              <a:rPr lang="ru-RU" sz="1400">
                <a:ea typeface="+mn-lt"/>
                <a:cs typeface="+mn-lt"/>
              </a:rPr>
              <a:t>: Использование FPGA или </a:t>
            </a:r>
            <a:r>
              <a:rPr lang="ru-RU" sz="1400" err="1">
                <a:ea typeface="+mn-lt"/>
                <a:cs typeface="+mn-lt"/>
              </a:rPr>
              <a:t>SmartNIC</a:t>
            </a:r>
            <a:r>
              <a:rPr lang="ru-RU" sz="1400">
                <a:ea typeface="+mn-lt"/>
                <a:cs typeface="+mn-lt"/>
              </a:rPr>
              <a:t> для хранения и обработки состояния.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Распределенное хранение состояния</a:t>
            </a:r>
            <a:r>
              <a:rPr lang="ru-RU" sz="1400" dirty="0">
                <a:ea typeface="+mn-lt"/>
                <a:cs typeface="+mn-lt"/>
              </a:rPr>
              <a:t>: Распределение состояния между несколькими устройствами.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u="sng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>
                <a:ea typeface="+mn-lt"/>
                <a:cs typeface="+mn-lt"/>
              </a:rPr>
              <a:t>Примеры использования </a:t>
            </a:r>
            <a:r>
              <a:rPr lang="ru-RU" sz="1400" u="sng" dirty="0" err="1">
                <a:ea typeface="+mn-lt"/>
                <a:cs typeface="+mn-lt"/>
              </a:rPr>
              <a:t>Stateful</a:t>
            </a:r>
            <a:r>
              <a:rPr lang="ru-RU" sz="1400" u="sng" dirty="0">
                <a:ea typeface="+mn-lt"/>
                <a:cs typeface="+mn-lt"/>
              </a:rPr>
              <a:t> SDN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Брандмауэры.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Системы обнаружения вторжений (IDS).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Балансировщики нагрузки.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Оптимизация TCP.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C72B8-FDED-5B64-D8A6-A43C4CAA7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E7D3B-48FE-8D14-F4BD-705C401E9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A8FDB2-54F3-B1B1-7995-E235FE5F6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Активные сети (Active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Networking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Идея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Перенос части логики управления сетью на сетевые устройства, позволяя им выполнять код, связанный с трафиком.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Значение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Динамическая настройка поведения сети на уровне пакета.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Влияние на SDN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Концепция динамического управления.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Проекты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</a:t>
            </a:r>
            <a:endParaRPr lang="ru-RU" sz="1400" dirty="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ANTS (Active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Node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 Transfer System)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Создание и развертывание активных сервисов в сети (David </a:t>
            </a:r>
            <a:r>
              <a:rPr lang="ru-RU" sz="1400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Tennenhouse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, MIT).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Капсулы (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Capsules</a:t>
            </a: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Инкапсуляция пользовательского кода в пакеты.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Smart </a:t>
            </a:r>
            <a:r>
              <a:rPr lang="ru-RU" sz="1400" u="sng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Packets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Пакеты, содержащие исполняемый код.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u="sng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Авторы/Организации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 David </a:t>
            </a:r>
            <a:r>
              <a:rPr lang="ru-RU" sz="1400" dirty="0" err="1">
                <a:solidFill>
                  <a:srgbClr val="404040"/>
                </a:solidFill>
                <a:latin typeface="Arial"/>
                <a:ea typeface="+mn-lt"/>
                <a:cs typeface="+mn-lt"/>
              </a:rPr>
              <a:t>Tennenhouse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 (MIT), группа DARPA Active Networks.</a:t>
            </a:r>
            <a:endParaRPr lang="ru-RU" sz="1400">
              <a:latin typeface="Arial"/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 marL="0" indent="0">
              <a:buNone/>
            </a:pP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8691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93686-EE8F-4341-3FFB-DDE2844CB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4FB707-E210-4252-BCC4-10895658C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AAB40-3651-BD77-FBFF-5274C364E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Northbound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(NB </a:t>
            </a:r>
            <a:r>
              <a:rPr lang="ru-RU" sz="140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):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Проблема управления традиционными сетями: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Сложность настройки и управления: Традиционные сети управляются с помощью CLI (Command Line Interface), что требует ручной настройки каждого устройства.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Ограниченная автоматизация: Автоматизация задач управления сетью затруднена из-за отсутствия стандартных API.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Vendor</a:t>
            </a:r>
            <a:r>
              <a:rPr lang="ru-RU" sz="1400" dirty="0">
                <a:ea typeface="+mn-lt"/>
                <a:cs typeface="+mn-lt"/>
              </a:rPr>
              <a:t> Lock-</a:t>
            </a:r>
            <a:r>
              <a:rPr lang="ru-RU" sz="1400" err="1">
                <a:ea typeface="+mn-lt"/>
                <a:cs typeface="+mn-lt"/>
              </a:rPr>
              <a:t>in</a:t>
            </a:r>
            <a:r>
              <a:rPr lang="ru-RU" sz="1400" dirty="0">
                <a:ea typeface="+mn-lt"/>
                <a:cs typeface="+mn-lt"/>
              </a:rPr>
              <a:t>: Зависимость от конкретного поставщика оборудования.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Northbound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(NB </a:t>
            </a:r>
            <a:r>
              <a:rPr lang="ru-RU" sz="1400" dirty="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):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NB </a:t>
            </a:r>
            <a:r>
              <a:rPr lang="ru-RU" sz="140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- это интерфейсы, которые позволяют приложениям взаимодействовать с SDN-контроллером.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NB </a:t>
            </a:r>
            <a:r>
              <a:rPr lang="ru-RU" sz="140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предоставляют абстракции для управления сетью, что упрощает разработку приложений.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NB </a:t>
            </a:r>
            <a:r>
              <a:rPr lang="ru-RU" sz="140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позволяют автоматизировать задачи управления сетью.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Примеры NB </a:t>
            </a:r>
            <a:r>
              <a:rPr lang="ru-RU" sz="1400" dirty="0" err="1">
                <a:ea typeface="+mn-lt"/>
                <a:cs typeface="+mn-lt"/>
              </a:rPr>
              <a:t>APIs</a:t>
            </a:r>
            <a:r>
              <a:rPr lang="ru-RU" sz="1400" dirty="0">
                <a:ea typeface="+mn-lt"/>
                <a:cs typeface="+mn-lt"/>
              </a:rPr>
              <a:t> и SDN </a:t>
            </a:r>
            <a:r>
              <a:rPr lang="ru-RU" sz="1400" dirty="0" err="1">
                <a:ea typeface="+mn-lt"/>
                <a:cs typeface="+mn-lt"/>
              </a:rPr>
              <a:t>Programming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Languages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REST </a:t>
            </a:r>
            <a:r>
              <a:rPr lang="ru-RU" sz="1400" dirty="0" err="1">
                <a:ea typeface="+mn-lt"/>
                <a:cs typeface="+mn-lt"/>
              </a:rPr>
              <a:t>APIs</a:t>
            </a:r>
            <a:endParaRPr lang="ru-RU" sz="1400" err="1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endParaRPr lang="ru-RU" sz="1400" err="1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Procera</a:t>
            </a:r>
            <a:endParaRPr lang="ru-RU" sz="1400" err="1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br>
              <a:rPr lang="en-US" dirty="0"/>
            </a:br>
            <a:endParaRPr lang="en-US" dirty="0"/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500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6DCC6B-D866-43B9-2C69-39AB7804B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42697-35B3-C032-AF21-A632E861A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E0578B-41D3-A6ED-B567-410208DDB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Ограничения существующих подходов к программированию SDN: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Сложность программирования: Программирование SDN с помощью </a:t>
            </a:r>
            <a:r>
              <a:rPr lang="ru-RU" sz="1400" dirty="0" err="1">
                <a:ea typeface="+mn-lt"/>
                <a:cs typeface="+mn-lt"/>
              </a:rPr>
              <a:t>OpenFlow</a:t>
            </a:r>
            <a:r>
              <a:rPr lang="ru-RU" sz="1400" dirty="0">
                <a:ea typeface="+mn-lt"/>
                <a:cs typeface="+mn-lt"/>
              </a:rPr>
              <a:t> и NB API может быть сложным и трудоемким.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Отсутствие композиции: Сложно комбинировать различные политики управления сетью.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Отсутствие гарантий: Сложно обеспечить корректность и безопасность политик управления сетью.</a:t>
            </a:r>
            <a:endParaRPr lang="ru-RU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- это язык программирования для SDN, разработанный для решения этих проблем.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предоставляет абстракции высокого уровня для управления сетью.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позволяет комбинировать различные политики управления сетью.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предоставляет гарантии корректности и безопасности политик управления сетью.</a:t>
            </a:r>
            <a:endParaRPr lang="ru-RU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Особенности </a:t>
            </a:r>
            <a:r>
              <a:rPr lang="ru-RU" sz="1400" dirty="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Algebraic</a:t>
            </a:r>
            <a:r>
              <a:rPr lang="ru-RU" sz="1400" dirty="0">
                <a:ea typeface="+mn-lt"/>
                <a:cs typeface="+mn-lt"/>
              </a:rPr>
              <a:t> Network </a:t>
            </a:r>
            <a:r>
              <a:rPr lang="ru-RU" sz="1400" err="1">
                <a:ea typeface="+mn-lt"/>
                <a:cs typeface="+mn-lt"/>
              </a:rPr>
              <a:t>Programming</a:t>
            </a:r>
            <a:r>
              <a:rPr lang="ru-RU" sz="1400" dirty="0">
                <a:ea typeface="+mn-lt"/>
                <a:cs typeface="+mn-lt"/>
              </a:rPr>
              <a:t>: </a:t>
            </a: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использует алгебраический подход к программированию сети, что позволяет комбинировать различные политики управления сетью с помощью алгебраических операций.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Modular</a:t>
            </a:r>
            <a:r>
              <a:rPr lang="ru-RU" sz="1400" dirty="0">
                <a:ea typeface="+mn-lt"/>
                <a:cs typeface="+mn-lt"/>
              </a:rPr>
              <a:t> Design: </a:t>
            </a: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имеет модульную архитектуру, что упрощает разработку и отладку приложений.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Formal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Verification</a:t>
            </a:r>
            <a:r>
              <a:rPr lang="ru-RU" sz="1400" dirty="0">
                <a:ea typeface="+mn-lt"/>
                <a:cs typeface="+mn-lt"/>
              </a:rPr>
              <a:t>: </a:t>
            </a: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позволяет формально верифицировать корректность и безопасность политик управления сетью.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6463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A63A8-E13B-C3A4-E631-7BC9EF083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6ADFA-56F6-F547-BC48-2FF5A988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55994D-44DB-F73A-5E5D-1E3572CB2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 Обзор основных концепций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Сетевые политики как основа: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В </a:t>
            </a:r>
            <a:r>
              <a:rPr lang="ru-RU" sz="1400" dirty="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все управление сетью строится на основе сетевых политик.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Сетевая политика – это правило, определяющее, как должен обрабатываться трафик в сети.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Политики описываются декларативно, то есть вы указываете, </a:t>
            </a:r>
            <a:r>
              <a:rPr lang="ru-RU" sz="1400" i="1" dirty="0">
                <a:ea typeface="+mn-lt"/>
                <a:cs typeface="+mn-lt"/>
              </a:rPr>
              <a:t>что</a:t>
            </a:r>
            <a:r>
              <a:rPr lang="ru-RU" sz="1400" dirty="0">
                <a:ea typeface="+mn-lt"/>
                <a:cs typeface="+mn-lt"/>
              </a:rPr>
              <a:t> нужно сделать, а не </a:t>
            </a:r>
            <a:r>
              <a:rPr lang="ru-RU" sz="1400" i="1" dirty="0">
                <a:ea typeface="+mn-lt"/>
                <a:cs typeface="+mn-lt"/>
              </a:rPr>
              <a:t>как</a:t>
            </a:r>
            <a:r>
              <a:rPr lang="ru-RU" sz="1400" dirty="0">
                <a:ea typeface="+mn-lt"/>
                <a:cs typeface="+mn-lt"/>
              </a:rPr>
              <a:t> это сделать.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Пример: "Весь трафик от пользователя A к серверу B должен быть перенаправлен через брандмауэр".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Алгебраическая композиция политик: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позволяет комбинировать различные политики с помощью алгебраических операций.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Основные операции:</a:t>
            </a:r>
            <a:endParaRPr lang="ru-RU" sz="140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Последовательное выполнение (</a:t>
            </a:r>
            <a:r>
              <a:rPr lang="ru-RU" sz="1400" dirty="0" err="1">
                <a:ea typeface="+mn-lt"/>
                <a:cs typeface="+mn-lt"/>
              </a:rPr>
              <a:t>sequence</a:t>
            </a:r>
            <a:r>
              <a:rPr lang="ru-RU" sz="1400" dirty="0">
                <a:ea typeface="+mn-lt"/>
                <a:cs typeface="+mn-lt"/>
              </a:rPr>
              <a:t>): Политики выполняются одна за другой.</a:t>
            </a:r>
            <a:endParaRPr lang="ru-RU" sz="140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Параллельное выполнение (</a:t>
            </a:r>
            <a:r>
              <a:rPr lang="ru-RU" sz="1400" dirty="0" err="1">
                <a:ea typeface="+mn-lt"/>
                <a:cs typeface="+mn-lt"/>
              </a:rPr>
              <a:t>parallel</a:t>
            </a:r>
            <a:r>
              <a:rPr lang="ru-RU" sz="1400" dirty="0">
                <a:ea typeface="+mn-lt"/>
                <a:cs typeface="+mn-lt"/>
              </a:rPr>
              <a:t>): Политики выполняются одновременно.</a:t>
            </a:r>
            <a:endParaRPr lang="ru-RU" sz="140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Приоритетное выполнение (</a:t>
            </a:r>
            <a:r>
              <a:rPr lang="ru-RU" sz="1400" dirty="0" err="1">
                <a:ea typeface="+mn-lt"/>
                <a:cs typeface="+mn-lt"/>
              </a:rPr>
              <a:t>prioritize</a:t>
            </a:r>
            <a:r>
              <a:rPr lang="ru-RU" sz="1400" dirty="0">
                <a:ea typeface="+mn-lt"/>
                <a:cs typeface="+mn-lt"/>
              </a:rPr>
              <a:t>): Политики выполняются в порядке приоритета.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Благодаря алгебраической композиции можно создавать сложные политики из простых, что упрощает разработку и отладку.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5922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65D91-649A-ABA8-3B28-DFD354631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DC34A-4EA4-AE60-83DC-14C26C0F6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A43BC2-B9DD-FAEF-5925-6B392DB90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:</a:t>
            </a: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Формальная верификация: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Frenetic</a:t>
            </a:r>
            <a:r>
              <a:rPr lang="ru-RU" sz="1400" dirty="0">
                <a:ea typeface="+mn-lt"/>
                <a:cs typeface="+mn-lt"/>
              </a:rPr>
              <a:t> позволяет формально верифицировать корректность и безопасность сетевых политик.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Формальная верификация – это математический метод доказательства того, что политика удовлетворяет определенным требованиям.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Это позволяет избежать ошибок и уязвимостей в политиках управления сетью.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Пример: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Предположим, у нас есть две политики: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latin typeface="Consolas"/>
                <a:ea typeface="Calibri"/>
                <a:cs typeface="Calibri"/>
              </a:rPr>
              <a:t>P1</a:t>
            </a:r>
            <a:r>
              <a:rPr lang="ru-RU" sz="1400" dirty="0">
                <a:ea typeface="+mn-lt"/>
                <a:cs typeface="+mn-lt"/>
              </a:rPr>
              <a:t>: "Весь HTTP-трафик должен быть заблокирован".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latin typeface="Consolas"/>
                <a:ea typeface="Calibri"/>
                <a:cs typeface="Calibri"/>
              </a:rPr>
              <a:t>P2</a:t>
            </a:r>
            <a:r>
              <a:rPr lang="ru-RU" sz="1400" dirty="0">
                <a:ea typeface="+mn-lt"/>
                <a:cs typeface="+mn-lt"/>
              </a:rPr>
              <a:t>: "Весь трафик от пользователя A должен быть перенаправлен через систему обнаружения вторжений (IDS)".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Мы можем скомбинировать эти политики с помощью операции последовательного выполнения: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latin typeface="Consolas"/>
                <a:ea typeface="Calibri"/>
                <a:cs typeface="Calibri"/>
              </a:rPr>
              <a:t>P = P1 ; P2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Это означает, что сначала будет выполнена политика </a:t>
            </a:r>
            <a:r>
              <a:rPr lang="ru-RU" sz="1400" dirty="0">
                <a:latin typeface="Consolas"/>
                <a:ea typeface="Calibri"/>
                <a:cs typeface="Calibri"/>
              </a:rPr>
              <a:t>P1</a:t>
            </a:r>
            <a:r>
              <a:rPr lang="ru-RU" sz="1400" dirty="0">
                <a:ea typeface="+mn-lt"/>
                <a:cs typeface="+mn-lt"/>
              </a:rPr>
              <a:t> (блокировка HTTP-трафика), а затем политика </a:t>
            </a:r>
            <a:r>
              <a:rPr lang="ru-RU" sz="1400" dirty="0">
                <a:latin typeface="Consolas"/>
                <a:ea typeface="Calibri"/>
                <a:cs typeface="Calibri"/>
              </a:rPr>
              <a:t>P2</a:t>
            </a:r>
            <a:r>
              <a:rPr lang="ru-RU" sz="1400" dirty="0">
                <a:ea typeface="+mn-lt"/>
                <a:cs typeface="+mn-lt"/>
              </a:rPr>
              <a:t> (перенаправление трафика от пользователя A через IDS).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5404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CAB6B-6B17-CA2B-4227-C743F27BD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1B1FA-0323-1DFD-0051-A2E11B00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FE2BF4-DFA3-F44F-9203-F1C3F61F3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Проблема композиции политик: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В сложных сетях требуется комбинировать множество различных политик управления.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Простая последовательная или параллельная композиция может привести к конфликтам между политиками.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Необходимы более сложные механизмы композиции, которые позволяют разрешать конфликты и обеспечивать желаемое поведение сети.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Механизмы композиции политик: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 err="1">
                <a:ea typeface="+mn-lt"/>
                <a:cs typeface="+mn-lt"/>
              </a:rPr>
              <a:t>Priority-based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composition</a:t>
            </a:r>
            <a:r>
              <a:rPr lang="ru-RU" sz="1400" dirty="0">
                <a:ea typeface="+mn-lt"/>
                <a:cs typeface="+mn-lt"/>
              </a:rPr>
              <a:t>: Политики выполняются в порядке приоритета. Если несколько политик конфликтуют, то выполняется политика с наивысшим приоритетом.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Predicate-based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composition</a:t>
            </a:r>
            <a:r>
              <a:rPr lang="ru-RU" sz="1400" dirty="0">
                <a:ea typeface="+mn-lt"/>
                <a:cs typeface="+mn-lt"/>
              </a:rPr>
              <a:t>: Политики выполняются только в том случае, если выполняется определенное условие (</a:t>
            </a:r>
            <a:r>
              <a:rPr lang="ru-RU" sz="1400" err="1">
                <a:ea typeface="+mn-lt"/>
                <a:cs typeface="+mn-lt"/>
              </a:rPr>
              <a:t>predicate</a:t>
            </a:r>
            <a:r>
              <a:rPr lang="ru-RU" sz="1400" dirty="0">
                <a:ea typeface="+mn-lt"/>
                <a:cs typeface="+mn-lt"/>
              </a:rPr>
              <a:t>). Это позволяет создавать более гибкие и контекстно-зависимые политики.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Combining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functions</a:t>
            </a:r>
            <a:r>
              <a:rPr lang="ru-RU" sz="1400" dirty="0">
                <a:ea typeface="+mn-lt"/>
                <a:cs typeface="+mn-lt"/>
              </a:rPr>
              <a:t>: Политики комбинируются с помощью специальных функций, которые определяют, как разрешать конфликты. Примеры: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err="1">
                <a:latin typeface="Consolas"/>
                <a:ea typeface="Calibri"/>
                <a:cs typeface="Calibri"/>
              </a:rPr>
              <a:t>override</a:t>
            </a:r>
            <a:r>
              <a:rPr lang="ru-RU" sz="1400" dirty="0">
                <a:ea typeface="+mn-lt"/>
                <a:cs typeface="+mn-lt"/>
              </a:rPr>
              <a:t>: Политика с более высоким приоритетом заменяет политику с более низким приоритетом.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err="1">
                <a:latin typeface="Consolas"/>
                <a:ea typeface="Calibri"/>
                <a:cs typeface="Calibri"/>
              </a:rPr>
              <a:t>permit-all</a:t>
            </a:r>
            <a:r>
              <a:rPr lang="ru-RU" sz="1400" dirty="0">
                <a:ea typeface="+mn-lt"/>
                <a:cs typeface="+mn-lt"/>
              </a:rPr>
              <a:t>: Политики выполняются параллельно, если они не конфликтуют.</a:t>
            </a:r>
            <a:endParaRPr lang="ru-RU" sz="1400" dirty="0">
              <a:ea typeface="Calibri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ru-RU" sz="1400" err="1">
                <a:latin typeface="Consolas"/>
                <a:ea typeface="Calibri"/>
                <a:cs typeface="Calibri"/>
              </a:rPr>
              <a:t>deny-any</a:t>
            </a:r>
            <a:r>
              <a:rPr lang="ru-RU" sz="1400" dirty="0">
                <a:ea typeface="+mn-lt"/>
                <a:cs typeface="+mn-lt"/>
              </a:rPr>
              <a:t>: Если хотя бы одна политика запрещает действие, то действие запрещается.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063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783E3-587C-D894-A7E3-84BF2CCDA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8F968-8653-525B-3901-BADFFC583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3C124F-7B34-62E8-83E3-F28C68E6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Примеры использования композиции политик:</a:t>
            </a: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Реализация политик безопасности: Комбинация политик фильтрации трафика, обнаружения вторжений и реагирования на инциденты.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Реализация политик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QoS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 Комбинация политик приоритизации трафика, ограничения полосы пропускания и управления задержками.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Реализация политик маршрутизации: Комбинация политик выбора маршрута, управления трафиком и резервирования ресурсов.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solidFill>
                <a:srgbClr val="404040"/>
              </a:solidFill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461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C4353-2830-93BD-BE97-D2933507E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ED4B3-EDE9-BF40-E4E3-29B73A059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9233E-E7AC-90C5-403F-5A25596A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Проблема масштабируемости управления сетью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Управление большими сетями с помощью традиционных инструментов становится все более сложным и трудоемким.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Необходимы инструменты, которые позволяют автоматизировать управление сетью и обеспечивать ее масштабируемость.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- это язык программирования для SDN, разработанный для решения этой проблемы.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предоставляет абстракции высокого уровня для управления сетью.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позволяет комбинировать различные политики управления сетью.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обеспечивает согласованность и непротиворечивость политик управления сетью.</a:t>
            </a:r>
            <a:endParaRPr lang="ru-RU" sz="1400" dirty="0">
              <a:ea typeface="Calibri" panose="020F0502020204030204"/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Особенности </a:t>
            </a:r>
            <a:r>
              <a:rPr lang="ru-RU" sz="1400" dirty="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High-Level </a:t>
            </a:r>
            <a:r>
              <a:rPr lang="ru-RU" sz="1400" err="1">
                <a:ea typeface="+mn-lt"/>
                <a:cs typeface="+mn-lt"/>
              </a:rPr>
              <a:t>Abstractions</a:t>
            </a:r>
            <a:r>
              <a:rPr lang="ru-RU" sz="1400" dirty="0">
                <a:ea typeface="+mn-lt"/>
                <a:cs typeface="+mn-lt"/>
              </a:rPr>
              <a:t>: </a:t>
            </a: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предоставляет абстракции высокого уровня для описания сетевых политик, такие как фильтры, трансформации и действия.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Compositional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Operators</a:t>
            </a:r>
            <a:r>
              <a:rPr lang="ru-RU" sz="1400" dirty="0">
                <a:ea typeface="+mn-lt"/>
                <a:cs typeface="+mn-lt"/>
              </a:rPr>
              <a:t>: </a:t>
            </a: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позволяет комбинировать различные политики с помощью композиционных операторов, таких как последовательное выполнение, параллельное выполнение и приоритетное выполнение.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Static</a:t>
            </a:r>
            <a:r>
              <a:rPr lang="ru-RU" sz="1400" dirty="0">
                <a:ea typeface="+mn-lt"/>
                <a:cs typeface="+mn-lt"/>
              </a:rPr>
              <a:t> Analysis: </a:t>
            </a:r>
            <a:r>
              <a:rPr lang="ru-RU" sz="1400" err="1">
                <a:ea typeface="+mn-lt"/>
                <a:cs typeface="+mn-lt"/>
              </a:rPr>
              <a:t>Pyretic</a:t>
            </a:r>
            <a:r>
              <a:rPr lang="ru-RU" sz="1400" dirty="0">
                <a:ea typeface="+mn-lt"/>
                <a:cs typeface="+mn-lt"/>
              </a:rPr>
              <a:t> выполняет статический анализ политик управления сетью для выявления конфликтов и обеспечения согласованности.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sz="1400">
              <a:ea typeface="Calibri" panose="020F0502020204030204"/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ru-RU" sz="1400" dirty="0">
              <a:solidFill>
                <a:srgbClr val="40404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5675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BF618-524C-800D-CBA2-3447163D0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DD4E34-9219-961B-C7F8-4B57165CA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F97C8-B564-931E-0C0B-24504CED3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8" y="933241"/>
            <a:ext cx="10955057" cy="5572573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</a:p>
          <a:p>
            <a:pPr>
              <a:buFont typeface="Arial"/>
              <a:buChar char="•"/>
            </a:pPr>
            <a:r>
              <a:rPr lang="en-US" sz="1400" err="1">
                <a:ea typeface="+mn-lt"/>
                <a:cs typeface="+mn-lt"/>
              </a:rPr>
              <a:t>Ограничения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традиционных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подходов</a:t>
            </a:r>
            <a:r>
              <a:rPr lang="en-US" sz="1400" dirty="0">
                <a:ea typeface="+mn-lt"/>
                <a:cs typeface="+mn-lt"/>
              </a:rPr>
              <a:t> к </a:t>
            </a:r>
            <a:r>
              <a:rPr lang="en-US" sz="1400" err="1">
                <a:ea typeface="+mn-lt"/>
                <a:cs typeface="+mn-lt"/>
              </a:rPr>
              <a:t>управлению</a:t>
            </a:r>
            <a:r>
              <a:rPr lang="en-US" sz="1400" dirty="0">
                <a:ea typeface="+mn-lt"/>
                <a:cs typeface="+mn-lt"/>
              </a:rPr>
              <a:t> SDN:</a:t>
            </a:r>
            <a:endParaRPr lang="en-US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en-US" sz="1400" err="1">
                <a:ea typeface="+mn-lt"/>
                <a:cs typeface="+mn-lt"/>
              </a:rPr>
              <a:t>Традиционные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подходы</a:t>
            </a:r>
            <a:r>
              <a:rPr lang="en-US" sz="1400" dirty="0">
                <a:ea typeface="+mn-lt"/>
                <a:cs typeface="+mn-lt"/>
              </a:rPr>
              <a:t> к </a:t>
            </a:r>
            <a:r>
              <a:rPr lang="en-US" sz="1400" err="1">
                <a:ea typeface="+mn-lt"/>
                <a:cs typeface="+mn-lt"/>
              </a:rPr>
              <a:t>управлению</a:t>
            </a:r>
            <a:r>
              <a:rPr lang="en-US" sz="1400" dirty="0">
                <a:ea typeface="+mn-lt"/>
                <a:cs typeface="+mn-lt"/>
              </a:rPr>
              <a:t> SDN (</a:t>
            </a:r>
            <a:r>
              <a:rPr lang="en-US" sz="1400" err="1">
                <a:ea typeface="+mn-lt"/>
                <a:cs typeface="+mn-lt"/>
              </a:rPr>
              <a:t>например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err="1">
                <a:ea typeface="+mn-lt"/>
                <a:cs typeface="+mn-lt"/>
              </a:rPr>
              <a:t>на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основе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опроса</a:t>
            </a:r>
            <a:r>
              <a:rPr lang="en-US" sz="1400" dirty="0">
                <a:ea typeface="+mn-lt"/>
                <a:cs typeface="+mn-lt"/>
              </a:rPr>
              <a:t>) </a:t>
            </a:r>
            <a:r>
              <a:rPr lang="en-US" sz="1400" err="1">
                <a:ea typeface="+mn-lt"/>
                <a:cs typeface="+mn-lt"/>
              </a:rPr>
              <a:t>могут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быть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неэффективными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для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обработки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быстро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меняющихся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событий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err="1">
                <a:ea typeface="+mn-lt"/>
                <a:cs typeface="+mn-lt"/>
              </a:rPr>
              <a:t>сети</a:t>
            </a:r>
            <a:r>
              <a:rPr lang="en-US" sz="1400" dirty="0">
                <a:ea typeface="+mn-lt"/>
                <a:cs typeface="+mn-lt"/>
              </a:rPr>
              <a:t>.</a:t>
            </a:r>
            <a:endParaRPr lang="en-US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en-US" sz="1400" err="1">
                <a:ea typeface="+mn-lt"/>
                <a:cs typeface="+mn-lt"/>
              </a:rPr>
              <a:t>Необходимы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подходы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err="1">
                <a:ea typeface="+mn-lt"/>
                <a:cs typeface="+mn-lt"/>
              </a:rPr>
              <a:t>которые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позволяют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реагировать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на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события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err="1">
                <a:ea typeface="+mn-lt"/>
                <a:cs typeface="+mn-lt"/>
              </a:rPr>
              <a:t>сети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err="1">
                <a:ea typeface="+mn-lt"/>
                <a:cs typeface="+mn-lt"/>
              </a:rPr>
              <a:t>режиме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реального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err="1">
                <a:ea typeface="+mn-lt"/>
                <a:cs typeface="+mn-lt"/>
              </a:rPr>
              <a:t>времени</a:t>
            </a:r>
            <a:r>
              <a:rPr lang="en-US" sz="1400" dirty="0">
                <a:ea typeface="+mn-lt"/>
                <a:cs typeface="+mn-lt"/>
              </a:rPr>
              <a:t>.</a:t>
            </a:r>
            <a:endParaRPr lang="en-US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Kinetic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</a:p>
          <a:p>
            <a:pPr lvl="1"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Kinetic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- это фреймворк для разработки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event-driven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SDN-контроллеров.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Kinetic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позволяет разработчикам определять обработчики событий, которые реагируют на определенные события в сети.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Kinetic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обеспечивает масштабируемость и надежность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event-driven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SDN-контроллеров.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Особенности </a:t>
            </a:r>
            <a:r>
              <a:rPr lang="ru-RU" sz="1400" dirty="0" err="1">
                <a:ea typeface="+mn-lt"/>
                <a:cs typeface="+mn-lt"/>
              </a:rPr>
              <a:t>Kinetic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Event-Driven Architecture: </a:t>
            </a:r>
            <a:r>
              <a:rPr lang="ru-RU" sz="1400" dirty="0" err="1">
                <a:ea typeface="+mn-lt"/>
                <a:cs typeface="+mn-lt"/>
              </a:rPr>
              <a:t>Kinetic</a:t>
            </a:r>
            <a:r>
              <a:rPr lang="ru-RU" sz="1400" dirty="0">
                <a:ea typeface="+mn-lt"/>
                <a:cs typeface="+mn-lt"/>
              </a:rPr>
              <a:t> использует </a:t>
            </a:r>
            <a:r>
              <a:rPr lang="ru-RU" sz="1400" dirty="0" err="1">
                <a:ea typeface="+mn-lt"/>
                <a:cs typeface="+mn-lt"/>
              </a:rPr>
              <a:t>event-driven</a:t>
            </a:r>
            <a:r>
              <a:rPr lang="ru-RU" sz="1400" dirty="0">
                <a:ea typeface="+mn-lt"/>
                <a:cs typeface="+mn-lt"/>
              </a:rPr>
              <a:t> архитектуру, что позволяет реагировать на события в сети в режиме реального времени.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Declarative</a:t>
            </a:r>
            <a:r>
              <a:rPr lang="ru-RU" sz="1400" dirty="0">
                <a:ea typeface="+mn-lt"/>
                <a:cs typeface="+mn-lt"/>
              </a:rPr>
              <a:t> Event </a:t>
            </a:r>
            <a:r>
              <a:rPr lang="ru-RU" sz="1400" err="1">
                <a:ea typeface="+mn-lt"/>
                <a:cs typeface="+mn-lt"/>
              </a:rPr>
              <a:t>Specification</a:t>
            </a:r>
            <a:r>
              <a:rPr lang="ru-RU" sz="1400" dirty="0">
                <a:ea typeface="+mn-lt"/>
                <a:cs typeface="+mn-lt"/>
              </a:rPr>
              <a:t>: </a:t>
            </a:r>
            <a:r>
              <a:rPr lang="ru-RU" sz="1400" err="1">
                <a:ea typeface="+mn-lt"/>
                <a:cs typeface="+mn-lt"/>
              </a:rPr>
              <a:t>Kinetic</a:t>
            </a:r>
            <a:r>
              <a:rPr lang="ru-RU" sz="1400" dirty="0">
                <a:ea typeface="+mn-lt"/>
                <a:cs typeface="+mn-lt"/>
              </a:rPr>
              <a:t> позволяет разработчикам декларативно описывать события, на которые должны реагировать контроллеры.</a:t>
            </a:r>
            <a:endParaRPr lang="ru-RU" sz="1400" dirty="0">
              <a:ea typeface="Calibri"/>
              <a:cs typeface="Calibri"/>
            </a:endParaRPr>
          </a:p>
          <a:p>
            <a:pPr lvl="1">
              <a:buFont typeface="Arial"/>
              <a:buChar char="•"/>
            </a:pPr>
            <a:r>
              <a:rPr lang="ru-RU" sz="1400" err="1">
                <a:ea typeface="+mn-lt"/>
                <a:cs typeface="+mn-lt"/>
              </a:rPr>
              <a:t>Distributed</a:t>
            </a:r>
            <a:r>
              <a:rPr lang="ru-RU" sz="1400" dirty="0">
                <a:ea typeface="+mn-lt"/>
                <a:cs typeface="+mn-lt"/>
              </a:rPr>
              <a:t> Event Processing: </a:t>
            </a:r>
            <a:r>
              <a:rPr lang="ru-RU" sz="1400" err="1">
                <a:ea typeface="+mn-lt"/>
                <a:cs typeface="+mn-lt"/>
              </a:rPr>
              <a:t>Kinetic</a:t>
            </a:r>
            <a:r>
              <a:rPr lang="ru-RU" sz="1400" dirty="0">
                <a:ea typeface="+mn-lt"/>
                <a:cs typeface="+mn-lt"/>
              </a:rPr>
              <a:t> поддерживает распределенную обработку событий, что обеспечивает масштабируемость и надежность.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506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2F0B2-B884-C3CE-04A3-E58F05B20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628E6-E9E1-66E0-D8E9-FE4419044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38275-6AAF-C06E-580C-A4726A4A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Автоматизация сети (Network </a:t>
            </a:r>
            <a:r>
              <a:rPr lang="ru-RU" sz="1400" u="sng" dirty="0" err="1">
                <a:solidFill>
                  <a:srgbClr val="404040"/>
                </a:solidFill>
                <a:ea typeface="+mn-lt"/>
                <a:cs typeface="+mn-lt"/>
              </a:rPr>
              <a:t>Automation</a:t>
            </a: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Идея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Использование скриптов и инструментов для автоматизации рутинных задач.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Значение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Повышение эффективности и снижение ошибок при управлении сетью.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Влияние на SDN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Управление сетью с помощью программных средств.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Проекты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 err="1">
                <a:solidFill>
                  <a:srgbClr val="404040"/>
                </a:solidFill>
                <a:ea typeface="+mn-lt"/>
                <a:cs typeface="+mn-lt"/>
              </a:rPr>
              <a:t>Netscripts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Ранние попытки автоматизации сетевых задач.</a:t>
            </a:r>
            <a:endParaRPr lang="ru-RU" sz="140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Протоколы управления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Идея</a:t>
            </a:r>
            <a:r>
              <a:rPr lang="ru-RU" sz="1400" dirty="0">
                <a:ea typeface="+mn-lt"/>
                <a:cs typeface="+mn-lt"/>
              </a:rPr>
              <a:t>: Протоколы, позволяющие контроллеру динамически управлять сетью.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Значение</a:t>
            </a:r>
            <a:r>
              <a:rPr lang="ru-RU" sz="1400" dirty="0">
                <a:ea typeface="+mn-lt"/>
                <a:cs typeface="+mn-lt"/>
              </a:rPr>
              <a:t>: Стандартизованные интерфейсы для программируемости сети.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Влияние на SDN</a:t>
            </a:r>
            <a:r>
              <a:rPr lang="ru-RU" sz="1400" dirty="0">
                <a:ea typeface="+mn-lt"/>
                <a:cs typeface="+mn-lt"/>
              </a:rPr>
              <a:t>: Основа для взаимодействия Control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и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Проекты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I2RS (Interface </a:t>
            </a:r>
            <a:r>
              <a:rPr lang="ru-RU" sz="1400" u="sng" err="1">
                <a:ea typeface="+mn-lt"/>
                <a:cs typeface="+mn-lt"/>
              </a:rPr>
              <a:t>to</a:t>
            </a:r>
            <a:r>
              <a:rPr lang="ru-RU" sz="1400" u="sng" dirty="0">
                <a:ea typeface="+mn-lt"/>
                <a:cs typeface="+mn-lt"/>
              </a:rPr>
              <a:t> </a:t>
            </a:r>
            <a:r>
              <a:rPr lang="ru-RU" sz="1400" u="sng" err="1">
                <a:ea typeface="+mn-lt"/>
                <a:cs typeface="+mn-lt"/>
              </a:rPr>
              <a:t>the</a:t>
            </a:r>
            <a:r>
              <a:rPr lang="ru-RU" sz="1400" u="sng" dirty="0">
                <a:ea typeface="+mn-lt"/>
                <a:cs typeface="+mn-lt"/>
              </a:rPr>
              <a:t> </a:t>
            </a:r>
            <a:r>
              <a:rPr lang="ru-RU" sz="1400" u="sng" err="1">
                <a:ea typeface="+mn-lt"/>
                <a:cs typeface="+mn-lt"/>
              </a:rPr>
              <a:t>Routing</a:t>
            </a:r>
            <a:r>
              <a:rPr lang="ru-RU" sz="1400" u="sng" dirty="0">
                <a:ea typeface="+mn-lt"/>
                <a:cs typeface="+mn-lt"/>
              </a:rPr>
              <a:t> System)</a:t>
            </a:r>
            <a:r>
              <a:rPr lang="ru-RU" sz="1400" dirty="0">
                <a:ea typeface="+mn-lt"/>
                <a:cs typeface="+mn-lt"/>
              </a:rPr>
              <a:t>: Динамическое управление маршрутизацией.</a:t>
            </a:r>
            <a:endParaRPr lang="ru-RU" sz="1400" dirty="0"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PCE (</a:t>
            </a:r>
            <a:r>
              <a:rPr lang="ru-RU" sz="1400" u="sng" err="1">
                <a:ea typeface="+mn-lt"/>
                <a:cs typeface="+mn-lt"/>
              </a:rPr>
              <a:t>Path</a:t>
            </a:r>
            <a:r>
              <a:rPr lang="ru-RU" sz="1400" u="sng" dirty="0">
                <a:ea typeface="+mn-lt"/>
                <a:cs typeface="+mn-lt"/>
              </a:rPr>
              <a:t> </a:t>
            </a:r>
            <a:r>
              <a:rPr lang="ru-RU" sz="1400" u="sng" err="1">
                <a:ea typeface="+mn-lt"/>
                <a:cs typeface="+mn-lt"/>
              </a:rPr>
              <a:t>Computation</a:t>
            </a:r>
            <a:r>
              <a:rPr lang="ru-RU" sz="1400" u="sng" dirty="0">
                <a:ea typeface="+mn-lt"/>
                <a:cs typeface="+mn-lt"/>
              </a:rPr>
              <a:t> </a:t>
            </a:r>
            <a:r>
              <a:rPr lang="ru-RU" sz="1400" u="sng" err="1">
                <a:ea typeface="+mn-lt"/>
                <a:cs typeface="+mn-lt"/>
              </a:rPr>
              <a:t>Element</a:t>
            </a:r>
            <a:r>
              <a:rPr lang="ru-RU" sz="1400" u="sng" dirty="0">
                <a:ea typeface="+mn-lt"/>
                <a:cs typeface="+mn-lt"/>
              </a:rPr>
              <a:t>)</a:t>
            </a:r>
            <a:r>
              <a:rPr lang="ru-RU" sz="1400" dirty="0">
                <a:ea typeface="+mn-lt"/>
                <a:cs typeface="+mn-lt"/>
              </a:rPr>
              <a:t>: Вычисление оптимальных маршрутов.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84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23344-5873-A2A9-86BB-CCFE2839A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F60B9-E7A7-5C73-4255-16E57D69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C249D6-915A-7173-2DEC-D33D01E2F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Управление политиками (Policy-Based </a:t>
            </a:r>
            <a:r>
              <a:rPr lang="ru-RU" sz="1400" u="sng" dirty="0" err="1">
                <a:solidFill>
                  <a:srgbClr val="404040"/>
                </a:solidFill>
                <a:ea typeface="+mn-lt"/>
                <a:cs typeface="+mn-lt"/>
              </a:rPr>
              <a:t>Networking</a:t>
            </a: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)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Идея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Определение политик управления сетью на высоком уровне.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Значение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Централизация принятия решений о маршрутизации и </a:t>
            </a:r>
            <a:r>
              <a:rPr lang="ru-RU" sz="1400" dirty="0" err="1">
                <a:solidFill>
                  <a:srgbClr val="404040"/>
                </a:solidFill>
                <a:ea typeface="+mn-lt"/>
                <a:cs typeface="+mn-lt"/>
              </a:rPr>
              <a:t>QoS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Влияние на SDN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Управление сетью через политики.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Проекты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RFC 3198 ("A Framework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for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Policy-Based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Admission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Control") - стандартизация управления политиками (IETF).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Авторы/Организации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IETF (Internet Engineering Task Force).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Свободно программируемые устройства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Идея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Сетевые устройства, поведение которых можно изменять с помощью ПО.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Значение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Большая свобода и контроль над сетевой инфраструктурой.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Влияние на SDN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Понимание необходимости программируемых сетевых элементов.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Проекты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marL="1428750" lvl="2" indent="-285750">
              <a:buFont typeface="Arial"/>
              <a:buChar char="•"/>
            </a:pPr>
            <a:r>
              <a:rPr lang="ru-RU" sz="1400" u="sng" err="1">
                <a:solidFill>
                  <a:srgbClr val="404040"/>
                </a:solidFill>
                <a:ea typeface="+mn-lt"/>
                <a:cs typeface="+mn-lt"/>
              </a:rPr>
              <a:t>SwitchWare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Исследовательский проект, направленный на создание программируемой сетевой инфраструктуры (Stanford University,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Nick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McKeown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u="sng" dirty="0">
                <a:solidFill>
                  <a:srgbClr val="404040"/>
                </a:solidFill>
                <a:ea typeface="+mn-lt"/>
                <a:cs typeface="+mn-lt"/>
              </a:rPr>
              <a:t>Авторы/Организации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: Stanford University,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Nick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ru-RU" sz="1400" err="1">
                <a:solidFill>
                  <a:srgbClr val="404040"/>
                </a:solidFill>
                <a:ea typeface="+mn-lt"/>
                <a:cs typeface="+mn-lt"/>
              </a:rPr>
              <a:t>McKeown</a:t>
            </a:r>
            <a:r>
              <a:rPr lang="ru-RU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solidFill>
                <a:srgbClr val="404040"/>
              </a:solidFill>
              <a:latin typeface="Arial"/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442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27BEB-1800-A25A-178C-185969932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601B3-DE4F-35B2-0352-4565BE7F2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63E3D0-7744-F049-1350-90C0132AA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</a:t>
            </a:r>
            <a:endParaRPr lang="en-US" sz="1400" dirty="0">
              <a:ea typeface="+mn-lt"/>
              <a:cs typeface="+mn-lt"/>
            </a:endParaRPr>
          </a:p>
          <a:p>
            <a:pPr>
              <a:buNone/>
            </a:pPr>
            <a:r>
              <a:rPr lang="en-US" sz="1400" u="sng" dirty="0" err="1">
                <a:ea typeface="+mn-lt"/>
                <a:cs typeface="+mn-lt"/>
              </a:rPr>
              <a:t>Возможности</a:t>
            </a:r>
            <a:r>
              <a:rPr lang="en-US" sz="1400" u="sng" dirty="0">
                <a:ea typeface="+mn-lt"/>
                <a:cs typeface="+mn-lt"/>
              </a:rPr>
              <a:t> Data Plane</a:t>
            </a:r>
            <a:endParaRPr lang="en-US" sz="14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400" dirty="0" err="1">
                <a:ea typeface="+mn-lt"/>
                <a:cs typeface="+mn-lt"/>
              </a:rPr>
              <a:t>Современная</a:t>
            </a:r>
            <a:r>
              <a:rPr lang="en-US" sz="1400" dirty="0">
                <a:ea typeface="+mn-lt"/>
                <a:cs typeface="+mn-lt"/>
              </a:rPr>
              <a:t> Data Plane </a:t>
            </a:r>
            <a:r>
              <a:rPr lang="en-US" sz="1400" dirty="0" err="1">
                <a:ea typeface="+mn-lt"/>
                <a:cs typeface="+mn-lt"/>
              </a:rPr>
              <a:t>выполняет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широкий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спектр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функций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не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ограничиваясь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только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пересылкой</a:t>
            </a:r>
            <a:r>
              <a:rPr lang="en-US" sz="1400" dirty="0">
                <a:ea typeface="+mn-lt"/>
                <a:cs typeface="+mn-lt"/>
              </a:rPr>
              <a:t> и </a:t>
            </a:r>
            <a:r>
              <a:rPr lang="en-US" sz="1400" dirty="0" err="1">
                <a:ea typeface="+mn-lt"/>
                <a:cs typeface="+mn-lt"/>
              </a:rPr>
              <a:t>маршрутизацией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пакетов</a:t>
            </a:r>
            <a:r>
              <a:rPr lang="en-US" sz="1400" dirty="0">
                <a:ea typeface="+mn-lt"/>
                <a:cs typeface="+mn-lt"/>
              </a:rPr>
              <a:t>:</a:t>
            </a:r>
          </a:p>
          <a:p>
            <a:pPr>
              <a:buFont typeface="Arial"/>
              <a:buChar char="•"/>
            </a:pPr>
            <a:endParaRPr lang="en-US" sz="1400" u="sng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1400" u="sng" dirty="0" err="1">
                <a:ea typeface="+mn-lt"/>
                <a:cs typeface="+mn-lt"/>
              </a:rPr>
              <a:t>Пересылка</a:t>
            </a:r>
            <a:r>
              <a:rPr lang="en-US" sz="1400" u="sng" dirty="0">
                <a:ea typeface="+mn-lt"/>
                <a:cs typeface="+mn-lt"/>
              </a:rPr>
              <a:t> (Forwarding)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Контроль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доступа</a:t>
            </a:r>
            <a:r>
              <a:rPr lang="en-US" sz="1400" u="sng" dirty="0">
                <a:ea typeface="+mn-lt"/>
                <a:cs typeface="+mn-lt"/>
              </a:rPr>
              <a:t> (Access control)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Преобразование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полей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заголовков</a:t>
            </a:r>
            <a:r>
              <a:rPr lang="en-US" sz="1400" u="sng" dirty="0">
                <a:ea typeface="+mn-lt"/>
                <a:cs typeface="+mn-lt"/>
              </a:rPr>
              <a:t> (Mapping header fields)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Мониторинг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трафика</a:t>
            </a:r>
            <a:r>
              <a:rPr lang="en-US" sz="1400" u="sng" dirty="0">
                <a:ea typeface="+mn-lt"/>
                <a:cs typeface="+mn-lt"/>
              </a:rPr>
              <a:t> (Traffic monitoring)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Буферизация</a:t>
            </a:r>
            <a:r>
              <a:rPr lang="en-US" sz="1400" u="sng" dirty="0">
                <a:ea typeface="+mn-lt"/>
                <a:cs typeface="+mn-lt"/>
              </a:rPr>
              <a:t> и </a:t>
            </a:r>
            <a:r>
              <a:rPr lang="en-US" sz="1400" u="sng" err="1">
                <a:ea typeface="+mn-lt"/>
                <a:cs typeface="+mn-lt"/>
              </a:rPr>
              <a:t>маркировка</a:t>
            </a:r>
            <a:r>
              <a:rPr lang="en-US" sz="1400" u="sng" dirty="0">
                <a:ea typeface="+mn-lt"/>
                <a:cs typeface="+mn-lt"/>
              </a:rPr>
              <a:t> (Buffering and marking)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Формирование</a:t>
            </a:r>
            <a:r>
              <a:rPr lang="en-US" sz="1400" u="sng" dirty="0">
                <a:ea typeface="+mn-lt"/>
                <a:cs typeface="+mn-lt"/>
              </a:rPr>
              <a:t> и </a:t>
            </a:r>
            <a:r>
              <a:rPr lang="en-US" sz="1400" u="sng" err="1">
                <a:ea typeface="+mn-lt"/>
                <a:cs typeface="+mn-lt"/>
              </a:rPr>
              <a:t>планирование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трафика</a:t>
            </a:r>
            <a:r>
              <a:rPr lang="en-US" sz="1400" u="sng" dirty="0">
                <a:ea typeface="+mn-lt"/>
                <a:cs typeface="+mn-lt"/>
              </a:rPr>
              <a:t> (Shaping and scheduling)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1400" u="sng" err="1">
                <a:ea typeface="+mn-lt"/>
                <a:cs typeface="+mn-lt"/>
              </a:rPr>
              <a:t>Глубокий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анализ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err="1">
                <a:ea typeface="+mn-lt"/>
                <a:cs typeface="+mn-lt"/>
              </a:rPr>
              <a:t>пакетов</a:t>
            </a:r>
            <a:r>
              <a:rPr lang="en-US" sz="1400" u="sng" dirty="0">
                <a:ea typeface="+mn-lt"/>
                <a:cs typeface="+mn-lt"/>
              </a:rPr>
              <a:t> (Deep packet inspection)</a:t>
            </a:r>
            <a:endParaRPr lang="en-US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180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5872A-B3EB-8D6D-7A9F-51C26BF6B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FF31-CFB7-C814-8D85-DCC61AFD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581E8C-958B-A2D0-AC5A-3E447C1C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</a:t>
            </a:r>
          </a:p>
          <a:p>
            <a:pPr marL="0" indent="0">
              <a:buNone/>
            </a:pPr>
            <a:r>
              <a:rPr lang="en-US" sz="1400" u="sng" dirty="0" err="1">
                <a:ea typeface="+mn-lt"/>
                <a:cs typeface="+mn-lt"/>
              </a:rPr>
              <a:t>Возможности</a:t>
            </a:r>
            <a:r>
              <a:rPr lang="en-US" sz="1400" u="sng" dirty="0">
                <a:ea typeface="+mn-lt"/>
                <a:cs typeface="+mn-lt"/>
              </a:rPr>
              <a:t> Data Plane</a:t>
            </a:r>
            <a:endParaRPr lang="en-US" sz="14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400" dirty="0" err="1">
                <a:ea typeface="+mn-lt"/>
                <a:cs typeface="+mn-lt"/>
              </a:rPr>
              <a:t>Современная</a:t>
            </a:r>
            <a:r>
              <a:rPr lang="en-US" sz="1400" dirty="0">
                <a:ea typeface="+mn-lt"/>
                <a:cs typeface="+mn-lt"/>
              </a:rPr>
              <a:t> Data Plane </a:t>
            </a:r>
            <a:r>
              <a:rPr lang="en-US" sz="1400" dirty="0" err="1">
                <a:ea typeface="+mn-lt"/>
                <a:cs typeface="+mn-lt"/>
              </a:rPr>
              <a:t>выполняет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широкий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спектр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функций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не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ограничиваясь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только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пересылкой</a:t>
            </a:r>
            <a:r>
              <a:rPr lang="en-US" sz="1400" dirty="0">
                <a:ea typeface="+mn-lt"/>
                <a:cs typeface="+mn-lt"/>
              </a:rPr>
              <a:t> и </a:t>
            </a:r>
            <a:r>
              <a:rPr lang="en-US" sz="1400" dirty="0" err="1">
                <a:ea typeface="+mn-lt"/>
                <a:cs typeface="+mn-lt"/>
              </a:rPr>
              <a:t>маршрутизацией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пакетов</a:t>
            </a:r>
            <a:r>
              <a:rPr lang="en-US" sz="1400" dirty="0">
                <a:ea typeface="+mn-lt"/>
                <a:cs typeface="+mn-lt"/>
              </a:rPr>
              <a:t>:</a:t>
            </a:r>
          </a:p>
          <a:p>
            <a:pPr>
              <a:buFont typeface="Arial,Sans-Serif"/>
              <a:buChar char="•"/>
            </a:pPr>
            <a:endParaRPr lang="en-US" sz="1400" u="sng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en-US" sz="1400" u="sng" dirty="0" err="1">
                <a:ea typeface="+mn-lt"/>
                <a:cs typeface="+mn-lt"/>
              </a:rPr>
              <a:t>Применение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dirty="0" err="1">
                <a:ea typeface="+mn-lt"/>
                <a:cs typeface="+mn-lt"/>
              </a:rPr>
              <a:t>потоковых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dirty="0" err="1">
                <a:ea typeface="+mn-lt"/>
                <a:cs typeface="+mn-lt"/>
              </a:rPr>
              <a:t>алгоритмов</a:t>
            </a:r>
            <a:r>
              <a:rPr lang="en-US" sz="1400" u="sng" dirty="0">
                <a:ea typeface="+mn-lt"/>
                <a:cs typeface="+mn-lt"/>
              </a:rPr>
              <a:t> (Streaming algorithms that act on packets)</a:t>
            </a:r>
            <a:r>
              <a:rPr lang="en-US" sz="1400" dirty="0">
                <a:ea typeface="+mn-lt"/>
                <a:cs typeface="+mn-lt"/>
              </a:rPr>
              <a:t>:</a:t>
            </a:r>
            <a:endParaRPr lang="en-US" dirty="0"/>
          </a:p>
          <a:p>
            <a:pPr lvl="1">
              <a:buFont typeface="Arial,Sans-Serif"/>
              <a:buChar char="•"/>
            </a:pPr>
            <a:r>
              <a:rPr lang="en-US" sz="1400" dirty="0" err="1">
                <a:ea typeface="+mn-lt"/>
                <a:cs typeface="+mn-lt"/>
              </a:rPr>
              <a:t>Эти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алгоритмы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позволяют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анализировать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трафик</a:t>
            </a:r>
            <a:r>
              <a:rPr lang="en-US" sz="1400" dirty="0">
                <a:ea typeface="+mn-lt"/>
                <a:cs typeface="+mn-lt"/>
              </a:rPr>
              <a:t> "</a:t>
            </a:r>
            <a:r>
              <a:rPr lang="en-US" sz="1400" dirty="0" err="1">
                <a:ea typeface="+mn-lt"/>
                <a:cs typeface="+mn-lt"/>
              </a:rPr>
              <a:t>на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лету</a:t>
            </a:r>
            <a:r>
              <a:rPr lang="en-US" sz="1400" dirty="0">
                <a:ea typeface="+mn-lt"/>
                <a:cs typeface="+mn-lt"/>
              </a:rPr>
              <a:t>", </a:t>
            </a:r>
            <a:r>
              <a:rPr lang="en-US" sz="1400" dirty="0" err="1">
                <a:ea typeface="+mn-lt"/>
                <a:cs typeface="+mn-lt"/>
              </a:rPr>
              <a:t>без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необходимости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хранить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его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dirty="0" err="1">
                <a:ea typeface="+mn-lt"/>
                <a:cs typeface="+mn-lt"/>
              </a:rPr>
              <a:t>памяти</a:t>
            </a:r>
            <a:r>
              <a:rPr lang="en-US" sz="1400" dirty="0">
                <a:ea typeface="+mn-lt"/>
                <a:cs typeface="+mn-lt"/>
              </a:rPr>
              <a:t>.</a:t>
            </a:r>
          </a:p>
          <a:p>
            <a:pPr lvl="1">
              <a:buFont typeface="Arial,Sans-Serif"/>
              <a:buChar char="•"/>
            </a:pPr>
            <a:r>
              <a:rPr lang="en-US" sz="1400" dirty="0" err="1">
                <a:ea typeface="+mn-lt"/>
                <a:cs typeface="+mn-lt"/>
              </a:rPr>
              <a:t>Пример</a:t>
            </a:r>
            <a:r>
              <a:rPr lang="en-US" sz="1400" dirty="0">
                <a:ea typeface="+mn-lt"/>
                <a:cs typeface="+mn-lt"/>
              </a:rPr>
              <a:t>: </a:t>
            </a:r>
            <a:r>
              <a:rPr lang="en-US" sz="1400" dirty="0" err="1">
                <a:ea typeface="+mn-lt"/>
                <a:cs typeface="+mn-lt"/>
              </a:rPr>
              <a:t>обнаружение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атак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типа</a:t>
            </a:r>
            <a:r>
              <a:rPr lang="en-US" sz="1400" dirty="0">
                <a:ea typeface="+mn-lt"/>
                <a:cs typeface="+mn-lt"/>
              </a:rPr>
              <a:t> "</a:t>
            </a:r>
            <a:r>
              <a:rPr lang="en-US" sz="1400" dirty="0" err="1">
                <a:ea typeface="+mn-lt"/>
                <a:cs typeface="+mn-lt"/>
              </a:rPr>
              <a:t>распределенный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отказ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dirty="0" err="1">
                <a:ea typeface="+mn-lt"/>
                <a:cs typeface="+mn-lt"/>
              </a:rPr>
              <a:t>обслуживании</a:t>
            </a:r>
            <a:r>
              <a:rPr lang="en-US" sz="1400" dirty="0">
                <a:ea typeface="+mn-lt"/>
                <a:cs typeface="+mn-lt"/>
              </a:rPr>
              <a:t>" (DDoS).</a:t>
            </a:r>
          </a:p>
          <a:p>
            <a:pPr>
              <a:buFont typeface="Arial,Sans-Serif"/>
              <a:buChar char="•"/>
            </a:pPr>
            <a:endParaRPr lang="en-US" sz="1400" u="sng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r>
              <a:rPr lang="en-US" sz="1400" u="sng" dirty="0" err="1">
                <a:ea typeface="+mn-lt"/>
                <a:cs typeface="+mn-lt"/>
              </a:rPr>
              <a:t>Сопоставление</a:t>
            </a:r>
            <a:r>
              <a:rPr lang="en-US" sz="1400" u="sng" dirty="0">
                <a:ea typeface="+mn-lt"/>
                <a:cs typeface="+mn-lt"/>
              </a:rPr>
              <a:t> с </a:t>
            </a:r>
            <a:r>
              <a:rPr lang="en-US" sz="1400" u="sng" dirty="0" err="1">
                <a:ea typeface="+mn-lt"/>
                <a:cs typeface="+mn-lt"/>
              </a:rPr>
              <a:t>битовыми</a:t>
            </a:r>
            <a:r>
              <a:rPr lang="en-US" sz="1400" u="sng" dirty="0">
                <a:ea typeface="+mn-lt"/>
                <a:cs typeface="+mn-lt"/>
              </a:rPr>
              <a:t> </a:t>
            </a:r>
            <a:r>
              <a:rPr lang="en-US" sz="1400" u="sng" dirty="0" err="1">
                <a:ea typeface="+mn-lt"/>
                <a:cs typeface="+mn-lt"/>
              </a:rPr>
              <a:t>масками</a:t>
            </a:r>
            <a:r>
              <a:rPr lang="en-US" sz="1400" u="sng" dirty="0">
                <a:ea typeface="+mn-lt"/>
                <a:cs typeface="+mn-lt"/>
              </a:rPr>
              <a:t> (Matching on some bits, taking a simple action)</a:t>
            </a:r>
            <a:r>
              <a:rPr lang="en-US" sz="1400" dirty="0">
                <a:ea typeface="+mn-lt"/>
                <a:cs typeface="+mn-lt"/>
              </a:rPr>
              <a:t>:</a:t>
            </a:r>
            <a:endParaRPr lang="en-US" dirty="0"/>
          </a:p>
          <a:p>
            <a:pPr lvl="1">
              <a:buFont typeface="Arial,Sans-Serif"/>
              <a:buChar char="•"/>
            </a:pPr>
            <a:r>
              <a:rPr lang="en-US" sz="1400" dirty="0" err="1">
                <a:ea typeface="+mn-lt"/>
                <a:cs typeface="+mn-lt"/>
              </a:rPr>
              <a:t>Быстрое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принятие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решений</a:t>
            </a:r>
            <a:r>
              <a:rPr lang="en-US" sz="1400" dirty="0">
                <a:ea typeface="+mn-lt"/>
                <a:cs typeface="+mn-lt"/>
              </a:rPr>
              <a:t> о </a:t>
            </a:r>
            <a:r>
              <a:rPr lang="en-US" sz="1400" dirty="0" err="1">
                <a:ea typeface="+mn-lt"/>
                <a:cs typeface="+mn-lt"/>
              </a:rPr>
              <a:t>пересылке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пакетов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на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основе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соответствия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определенным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битам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lang="en-US" sz="1400" dirty="0" err="1">
                <a:ea typeface="+mn-lt"/>
                <a:cs typeface="+mn-lt"/>
              </a:rPr>
              <a:t>заголовке</a:t>
            </a:r>
            <a:r>
              <a:rPr lang="en-US" sz="1400" dirty="0">
                <a:ea typeface="+mn-lt"/>
                <a:cs typeface="+mn-lt"/>
              </a:rPr>
              <a:t>.</a:t>
            </a:r>
          </a:p>
          <a:p>
            <a:pPr lvl="1">
              <a:buFont typeface="Arial,Sans-Serif"/>
              <a:buChar char="•"/>
            </a:pPr>
            <a:r>
              <a:rPr lang="en-US" sz="1400" dirty="0" err="1">
                <a:ea typeface="+mn-lt"/>
                <a:cs typeface="+mn-lt"/>
              </a:rPr>
              <a:t>Пример</a:t>
            </a:r>
            <a:r>
              <a:rPr lang="en-US" sz="1400" dirty="0">
                <a:ea typeface="+mn-lt"/>
                <a:cs typeface="+mn-lt"/>
              </a:rPr>
              <a:t>: </a:t>
            </a:r>
            <a:r>
              <a:rPr lang="en-US" sz="1400" dirty="0" err="1">
                <a:ea typeface="+mn-lt"/>
                <a:cs typeface="+mn-lt"/>
              </a:rPr>
              <a:t>маршрутизация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на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основе</a:t>
            </a:r>
            <a:r>
              <a:rPr lang="en-US" sz="1400" dirty="0">
                <a:ea typeface="+mn-lt"/>
                <a:cs typeface="+mn-lt"/>
              </a:rPr>
              <a:t> VLAN ID.</a:t>
            </a:r>
          </a:p>
          <a:p>
            <a:pPr lvl="1">
              <a:buFont typeface="Arial,Sans-Serif"/>
              <a:buChar char="•"/>
            </a:pPr>
            <a:r>
              <a:rPr lang="en-US" sz="1400" dirty="0" err="1">
                <a:ea typeface="+mn-lt"/>
                <a:cs typeface="+mn-lt"/>
              </a:rPr>
              <a:t>Все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эти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функции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выполняются</a:t>
            </a:r>
            <a:r>
              <a:rPr lang="en-US" sz="1400" dirty="0">
                <a:ea typeface="+mn-lt"/>
                <a:cs typeface="+mn-lt"/>
              </a:rPr>
              <a:t> Data Plane </a:t>
            </a:r>
            <a:r>
              <a:rPr lang="en-US" sz="1400" dirty="0" err="1">
                <a:ea typeface="+mn-lt"/>
                <a:cs typeface="+mn-lt"/>
              </a:rPr>
              <a:t>по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указанию</a:t>
            </a:r>
            <a:r>
              <a:rPr lang="en-US" sz="1400" dirty="0">
                <a:ea typeface="+mn-lt"/>
                <a:cs typeface="+mn-lt"/>
              </a:rPr>
              <a:t> Control Plane и Management Plane.</a:t>
            </a:r>
          </a:p>
          <a:p>
            <a:pPr>
              <a:buFont typeface="Arial,Sans-Serif"/>
              <a:buChar char="•"/>
            </a:pPr>
            <a:endParaRPr lang="en-US" sz="1400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en-US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1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1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122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D32AF-7DA5-0D05-0CBD-C0877274E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0DAF5-7177-5101-328A-FE44F0BC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7DF7B0-6F4E-4CFE-3AA4-7F25F128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Программирование плоскости данных: 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Click: Язык для программирования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Click – это модульный язык программирования, разработанный специально для создания гибких и высокопроизводительных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 В отличие от традиционных сетевых устройств, где логика обработки пакетов жестко задана в аппаратном обеспечении, Click позволяет инженерам определять эту логику с помощью программного кода.</a:t>
            </a:r>
            <a:endParaRPr lang="ru-RU" sz="1400" dirty="0">
              <a:ea typeface="Calibri"/>
              <a:cs typeface="Calibri"/>
            </a:endParaRPr>
          </a:p>
          <a:p>
            <a:pPr marL="5143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Click был разработан в Массачусетском технологическом институте (MIT) в начале 2000-х годов. Основные разработчики: </a:t>
            </a:r>
            <a:r>
              <a:rPr lang="ru-RU" sz="1400" err="1">
                <a:ea typeface="+mn-lt"/>
                <a:cs typeface="+mn-lt"/>
              </a:rPr>
              <a:t>Eddie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Kohler</a:t>
            </a:r>
            <a:r>
              <a:rPr lang="ru-RU" sz="1400" dirty="0">
                <a:ea typeface="+mn-lt"/>
                <a:cs typeface="+mn-lt"/>
              </a:rPr>
              <a:t>, Robert Morris, и др.</a:t>
            </a:r>
            <a:endParaRPr lang="ru-RU" sz="1400">
              <a:ea typeface="Calibri"/>
              <a:cs typeface="Calibri"/>
            </a:endParaRPr>
          </a:p>
          <a:p>
            <a:pPr marL="5143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 Разработка велась в Computer Science </a:t>
            </a:r>
            <a:r>
              <a:rPr lang="ru-RU" sz="1400" err="1">
                <a:ea typeface="+mn-lt"/>
                <a:cs typeface="+mn-lt"/>
              </a:rPr>
              <a:t>and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err="1">
                <a:ea typeface="+mn-lt"/>
                <a:cs typeface="+mn-lt"/>
              </a:rPr>
              <a:t>Artificial</a:t>
            </a:r>
            <a:r>
              <a:rPr lang="ru-RU" sz="1400" dirty="0">
                <a:ea typeface="+mn-lt"/>
                <a:cs typeface="+mn-lt"/>
              </a:rPr>
              <a:t> Intelligence Laboratory (CSAIL) MIT.</a:t>
            </a:r>
            <a:endParaRPr lang="ru-RU" sz="1400">
              <a:ea typeface="Calibri"/>
              <a:cs typeface="Calibri"/>
            </a:endParaRPr>
          </a:p>
          <a:p>
            <a:pPr marL="5143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Активная разработка и исследования проводились в период с 2000 по 2010 годы, хотя Click и сейчас используется в исследованиях и образовании.</a:t>
            </a:r>
            <a:endParaRPr lang="ru-RU" sz="1800" dirty="0">
              <a:ea typeface="+mn-lt"/>
              <a:cs typeface="+mn-lt"/>
            </a:endParaRPr>
          </a:p>
          <a:p>
            <a:pPr marL="285750" indent="0">
              <a:buNone/>
            </a:pPr>
            <a:r>
              <a:rPr lang="ru-RU" sz="1400" dirty="0">
                <a:ea typeface="+mn-lt"/>
                <a:cs typeface="+mn-lt"/>
              </a:rPr>
              <a:t>Основные принципы Click: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Модульность: Click состоит из элементарных строительных блоков, называемых </a:t>
            </a:r>
            <a:r>
              <a:rPr lang="ru-RU" sz="1400" i="1" dirty="0">
                <a:ea typeface="+mn-lt"/>
                <a:cs typeface="+mn-lt"/>
              </a:rPr>
              <a:t>элементами</a:t>
            </a:r>
            <a:r>
              <a:rPr lang="ru-RU" sz="1400" dirty="0">
                <a:ea typeface="+mn-lt"/>
                <a:cs typeface="+mn-lt"/>
              </a:rPr>
              <a:t>. Каждый элемент выполняет определенную функцию, такую как классификация пакетов, фильтрация, модификация заголовков, маршрутизация и т.д.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Композиция: Элементы соединяются вместе, образуя </a:t>
            </a:r>
            <a:r>
              <a:rPr lang="ru-RU" sz="1400" i="1" dirty="0">
                <a:ea typeface="+mn-lt"/>
                <a:cs typeface="+mn-lt"/>
              </a:rPr>
              <a:t>графы обработки пакетов</a:t>
            </a:r>
            <a:r>
              <a:rPr lang="ru-RU" sz="1400" dirty="0">
                <a:ea typeface="+mn-lt"/>
                <a:cs typeface="+mn-lt"/>
              </a:rPr>
              <a:t>. Эти графы описывают последовательность операций, которые должны быть выполнены над каждым пакетом.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Простота: Click имеет простой и понятный синтаксис, что облегчает разработку и отладку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ru-RU" sz="140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dirty="0">
              <a:ea typeface="Calibri"/>
              <a:cs typeface="Calibri"/>
            </a:endParaRPr>
          </a:p>
          <a:p>
            <a:pPr lvl="1" indent="0"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9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A3BBE-199D-F0E5-01E4-ED5667DFE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FC364-CD28-2F9F-A960-C08A0675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E75A06-017B-5715-97B1-C40FE2758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:</a:t>
            </a:r>
          </a:p>
          <a:p>
            <a:pPr>
              <a:buFont typeface="Arial"/>
              <a:buChar char="•"/>
            </a:pPr>
            <a:r>
              <a:rPr lang="ru-RU" sz="1400" dirty="0">
                <a:ea typeface="+mn-lt"/>
                <a:cs typeface="+mn-lt"/>
              </a:rPr>
              <a:t>Пример использования Click:</a:t>
            </a:r>
            <a:br>
              <a:rPr lang="ru-RU" sz="1400" dirty="0">
                <a:ea typeface="+mn-lt"/>
                <a:cs typeface="+mn-lt"/>
              </a:rPr>
            </a:br>
            <a:r>
              <a:rPr lang="ru-RU" sz="1400" dirty="0">
                <a:ea typeface="+mn-lt"/>
                <a:cs typeface="+mn-lt"/>
              </a:rPr>
              <a:t> нужно создать брандмауэр, который фильтрует трафик на основе IP-адресов и портов. С помощью Click вы можете создать граф, состоящий, например, из следующих элементов: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endParaRPr lang="ru-RU" sz="1400" dirty="0">
              <a:latin typeface="Consolas"/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 err="1">
                <a:latin typeface="Consolas"/>
                <a:ea typeface="+mn-lt"/>
                <a:cs typeface="+mn-lt"/>
              </a:rPr>
              <a:t>FromDevice</a:t>
            </a:r>
            <a:r>
              <a:rPr lang="ru-RU" sz="1400" dirty="0">
                <a:ea typeface="+mn-lt"/>
                <a:cs typeface="+mn-lt"/>
              </a:rPr>
              <a:t>: Получает пакеты из сетевого интерфейса.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err="1">
                <a:latin typeface="Consolas"/>
                <a:ea typeface="+mn-lt"/>
                <a:cs typeface="+mn-lt"/>
              </a:rPr>
              <a:t>IPClassifier</a:t>
            </a:r>
            <a:r>
              <a:rPr lang="ru-RU" sz="1400" dirty="0">
                <a:ea typeface="+mn-lt"/>
                <a:cs typeface="+mn-lt"/>
              </a:rPr>
              <a:t>: Классифицирует пакеты на основе IP-адресов и портов.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>
                <a:latin typeface="Consolas"/>
                <a:ea typeface="+mn-lt"/>
                <a:cs typeface="+mn-lt"/>
              </a:rPr>
              <a:t>Firewall</a:t>
            </a:r>
            <a:r>
              <a:rPr lang="ru-RU" sz="1400" dirty="0">
                <a:ea typeface="+mn-lt"/>
                <a:cs typeface="+mn-lt"/>
              </a:rPr>
              <a:t>: Фильтрует пакеты в соответствии с заданными правилами.</a:t>
            </a:r>
            <a:endParaRPr lang="ru-RU" sz="14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ru-RU" sz="1400" dirty="0" err="1">
                <a:latin typeface="Consolas"/>
                <a:ea typeface="+mn-lt"/>
                <a:cs typeface="+mn-lt"/>
              </a:rPr>
              <a:t>ToDevice</a:t>
            </a:r>
            <a:r>
              <a:rPr lang="ru-RU" sz="1400" dirty="0">
                <a:ea typeface="+mn-lt"/>
                <a:cs typeface="+mn-lt"/>
              </a:rPr>
              <a:t>: Отправляет пакеты в сетевой интерфейс.</a:t>
            </a:r>
            <a:br>
              <a:rPr lang="ru-RU" sz="1400" dirty="0">
                <a:ea typeface="+mn-lt"/>
                <a:cs typeface="+mn-lt"/>
              </a:rPr>
            </a:br>
            <a:r>
              <a:rPr lang="ru-RU" sz="1400" dirty="0">
                <a:ea typeface="+mn-lt"/>
                <a:cs typeface="+mn-lt"/>
              </a:rPr>
              <a:t>Этот граф описывает логику брандмауэра, которую можно динамически изменять с помощью программного обеспечения.</a:t>
            </a:r>
            <a:endParaRPr lang="ru-RU" sz="1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ru-RU" sz="1400" dirty="0">
                <a:ea typeface="+mn-lt"/>
                <a:cs typeface="+mn-lt"/>
              </a:rPr>
              <a:t>Подобные схемы использования применяются в программировании таких устройств, как:</a:t>
            </a:r>
          </a:p>
          <a:p>
            <a:pPr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Маршрутизаторы</a:t>
            </a:r>
            <a:r>
              <a:rPr lang="ru-RU" sz="1400" dirty="0">
                <a:ea typeface="+mn-lt"/>
                <a:cs typeface="+mn-lt"/>
              </a:rPr>
              <a:t>: Click использовался для создания прототипов маршрутизаторов с различной функциональностью.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Брандмауэры</a:t>
            </a:r>
            <a:r>
              <a:rPr lang="ru-RU" sz="1400" dirty="0">
                <a:ea typeface="+mn-lt"/>
                <a:cs typeface="+mn-lt"/>
              </a:rPr>
              <a:t>: Click позволяет создавать гибкие брандмауэры с программируемыми правилами фильтрации.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Системы мониторинга трафика</a:t>
            </a:r>
            <a:r>
              <a:rPr lang="ru-RU" sz="1400" dirty="0">
                <a:ea typeface="+mn-lt"/>
                <a:cs typeface="+mn-lt"/>
              </a:rPr>
              <a:t>: Click можно использовать для создания систем, которые анализируют сетевой трафик в реальном времени.</a:t>
            </a:r>
            <a:endParaRPr lang="ru-RU" sz="1400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1400" u="sng" dirty="0">
                <a:ea typeface="+mn-lt"/>
                <a:cs typeface="+mn-lt"/>
              </a:rPr>
              <a:t>NFV (Network </a:t>
            </a:r>
            <a:r>
              <a:rPr lang="ru-RU" sz="1400" u="sng" err="1">
                <a:ea typeface="+mn-lt"/>
                <a:cs typeface="+mn-lt"/>
              </a:rPr>
              <a:t>Function</a:t>
            </a:r>
            <a:r>
              <a:rPr lang="ru-RU" sz="1400" u="sng" dirty="0">
                <a:ea typeface="+mn-lt"/>
                <a:cs typeface="+mn-lt"/>
              </a:rPr>
              <a:t> </a:t>
            </a:r>
            <a:r>
              <a:rPr lang="ru-RU" sz="1400" u="sng" err="1">
                <a:ea typeface="+mn-lt"/>
                <a:cs typeface="+mn-lt"/>
              </a:rPr>
              <a:t>Virtualization</a:t>
            </a:r>
            <a:r>
              <a:rPr lang="ru-RU" sz="1400" u="sng" dirty="0">
                <a:ea typeface="+mn-lt"/>
                <a:cs typeface="+mn-lt"/>
              </a:rPr>
              <a:t>)</a:t>
            </a:r>
            <a:r>
              <a:rPr lang="ru-RU" sz="1400" dirty="0">
                <a:ea typeface="+mn-lt"/>
                <a:cs typeface="+mn-lt"/>
              </a:rPr>
              <a:t>: Click может быть использован для реализации виртуальных сетевых функций (например, виртуальных брандмауэров, виртуальных балансировщиков нагрузки).</a:t>
            </a:r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endParaRPr lang="ru-RU" sz="1400" dirty="0">
              <a:ea typeface="+mn-lt"/>
              <a:cs typeface="+mn-lt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561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46282-E779-F830-FE15-659FCD206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56298-06C0-DDFD-8263-C63527AF1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49" y="283036"/>
            <a:ext cx="8217503" cy="655253"/>
          </a:xfrm>
        </p:spPr>
        <p:txBody>
          <a:bodyPr>
            <a:normAutofit/>
          </a:bodyPr>
          <a:lstStyle/>
          <a:p>
            <a:br>
              <a:rPr lang="ru-RU" sz="1250" dirty="0">
                <a:ea typeface="Calibri Light"/>
                <a:cs typeface="Arial"/>
              </a:rPr>
            </a:br>
            <a:r>
              <a:rPr lang="ru-RU" sz="1450" b="1" dirty="0">
                <a:ea typeface="Calibri Light"/>
                <a:cs typeface="Arial"/>
              </a:rPr>
              <a:t>                        SDN - Software </a:t>
            </a:r>
            <a:r>
              <a:rPr lang="ru-RU" sz="1450" b="1" dirty="0" err="1">
                <a:ea typeface="Calibri Light"/>
                <a:cs typeface="Arial"/>
              </a:rPr>
              <a:t>Defined</a:t>
            </a:r>
            <a:r>
              <a:rPr lang="ru-RU" sz="1450" b="1" dirty="0">
                <a:ea typeface="Calibri Light"/>
                <a:cs typeface="Arial"/>
              </a:rPr>
              <a:t> Networks, Программно-конфигурируемые Сети - ПКС</a:t>
            </a:r>
            <a:endParaRPr lang="en-US" sz="1450" b="1">
              <a:ea typeface="Calibri Light"/>
              <a:cs typeface="Arial"/>
            </a:endParaRPr>
          </a:p>
          <a:p>
            <a:endParaRPr lang="ru-RU" dirty="0">
              <a:ea typeface="Calibri Light"/>
              <a:cs typeface="Calibri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773337-EFE1-B25E-46DE-7CD84FE68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35" y="1190301"/>
            <a:ext cx="10955057" cy="5398140"/>
          </a:xfrm>
        </p:spPr>
        <p:txBody>
          <a:bodyPr vert="horz" lIns="68587" tIns="34293" rIns="68587" bIns="34293" rtlCol="0" anchor="t">
            <a:noAutofit/>
          </a:bodyPr>
          <a:lstStyle/>
          <a:p>
            <a:pPr>
              <a:buNone/>
            </a:pPr>
            <a:r>
              <a:rPr lang="ru-RU" sz="1400" u="sng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Программируемость в сетях</a:t>
            </a: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: Исторические предпосылки SDN</a:t>
            </a:r>
            <a:endParaRPr lang="ru-RU" sz="1400" dirty="0">
              <a:solidFill>
                <a:srgbClr val="000000"/>
              </a:solidFill>
              <a:latin typeface="Arial"/>
              <a:ea typeface="+mn-lt"/>
              <a:cs typeface="+mn-lt"/>
            </a:endParaRPr>
          </a:p>
          <a:p>
            <a:pPr>
              <a:buNone/>
            </a:pPr>
            <a:r>
              <a:rPr lang="ru-RU" sz="1400" dirty="0">
                <a:solidFill>
                  <a:srgbClr val="404040"/>
                </a:solidFill>
                <a:latin typeface="Arial"/>
                <a:ea typeface="+mn-lt"/>
                <a:cs typeface="+mn-lt"/>
              </a:rPr>
              <a:t>В контексте SDN, программируемость означает возможность динамического изменения поведения сети с помощью программного обеспечения. </a:t>
            </a:r>
            <a:endParaRPr lang="ru-RU" sz="1400" dirty="0">
              <a:ea typeface="+mn-lt"/>
              <a:cs typeface="+mn-lt"/>
            </a:endParaRPr>
          </a:p>
          <a:p>
            <a:r>
              <a:rPr lang="ru-RU" sz="1400" dirty="0">
                <a:ea typeface="+mn-lt"/>
                <a:cs typeface="+mn-lt"/>
              </a:rPr>
              <a:t>Программирование плоскости данных (Data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) : </a:t>
            </a:r>
            <a:r>
              <a:rPr lang="ru-RU" sz="1400" u="sng" dirty="0">
                <a:ea typeface="+mn-lt"/>
                <a:cs typeface="+mn-lt"/>
              </a:rPr>
              <a:t>P4 (</a:t>
            </a:r>
            <a:r>
              <a:rPr lang="ru-RU" sz="1400" u="sng" dirty="0" err="1">
                <a:ea typeface="+mn-lt"/>
                <a:cs typeface="+mn-lt"/>
              </a:rPr>
              <a:t>Programming</a:t>
            </a:r>
            <a:r>
              <a:rPr lang="ru-RU" sz="1400" u="sng" dirty="0">
                <a:ea typeface="+mn-lt"/>
                <a:cs typeface="+mn-lt"/>
              </a:rPr>
              <a:t> Protocol-Independent Packet </a:t>
            </a:r>
            <a:r>
              <a:rPr lang="ru-RU" sz="1400" u="sng" dirty="0" err="1">
                <a:ea typeface="+mn-lt"/>
                <a:cs typeface="+mn-lt"/>
              </a:rPr>
              <a:t>Processors</a:t>
            </a:r>
            <a:r>
              <a:rPr lang="ru-RU" sz="1400" u="sng" dirty="0">
                <a:ea typeface="+mn-lt"/>
                <a:cs typeface="+mn-lt"/>
              </a:rPr>
              <a:t>)</a:t>
            </a:r>
            <a:r>
              <a:rPr lang="ru-RU" sz="1400" dirty="0">
                <a:ea typeface="+mn-lt"/>
                <a:cs typeface="+mn-lt"/>
              </a:rPr>
              <a:t>: Язык для описания обработки пакетов на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.</a:t>
            </a:r>
            <a:endParaRPr lang="en-US" sz="1400" dirty="0">
              <a:ea typeface="+mn-lt"/>
              <a:cs typeface="+mn-lt"/>
            </a:endParaRPr>
          </a:p>
          <a:p>
            <a:endParaRPr lang="ru-RU" sz="14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1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1400" dirty="0">
                <a:ea typeface="+mn-lt"/>
                <a:cs typeface="+mn-lt"/>
              </a:rPr>
              <a:t>P4 - это доменно-специфичный язык программирования (</a:t>
            </a:r>
            <a:r>
              <a:rPr lang="ru-RU" sz="1400" dirty="0" err="1">
                <a:ea typeface="+mn-lt"/>
                <a:cs typeface="+mn-lt"/>
              </a:rPr>
              <a:t>domain-specific</a:t>
            </a:r>
            <a:r>
              <a:rPr lang="ru-RU" sz="1400" dirty="0">
                <a:ea typeface="+mn-lt"/>
                <a:cs typeface="+mn-lt"/>
              </a:rPr>
              <a:t> </a:t>
            </a:r>
            <a:r>
              <a:rPr lang="ru-RU" sz="1400" dirty="0" err="1">
                <a:ea typeface="+mn-lt"/>
                <a:cs typeface="+mn-lt"/>
              </a:rPr>
              <a:t>language</a:t>
            </a:r>
            <a:r>
              <a:rPr lang="ru-RU" sz="1400" dirty="0">
                <a:ea typeface="+mn-lt"/>
                <a:cs typeface="+mn-lt"/>
              </a:rPr>
              <a:t>, DSL), предназначенный для определения того, как Data </a:t>
            </a:r>
            <a:r>
              <a:rPr lang="ru-RU" sz="1400" dirty="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сетевого устройства (коммутатора, маршрутизатора, сетевой карты) обрабатывает пакеты.</a:t>
            </a:r>
            <a:endParaRPr lang="ru-RU" sz="1400">
              <a:ea typeface="Calibri"/>
              <a:cs typeface="Calibri"/>
            </a:endParaRPr>
          </a:p>
          <a:p>
            <a:r>
              <a:rPr lang="ru-RU" sz="1400" dirty="0" err="1">
                <a:ea typeface="+mn-lt"/>
                <a:cs typeface="+mn-lt"/>
              </a:rPr>
              <a:t>Характериститки</a:t>
            </a:r>
            <a:r>
              <a:rPr lang="ru-RU" sz="1400" dirty="0">
                <a:ea typeface="+mn-lt"/>
                <a:cs typeface="+mn-lt"/>
              </a:rPr>
              <a:t>: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ea typeface="+mn-lt"/>
                <a:cs typeface="+mn-lt"/>
              </a:rPr>
              <a:t>Protocol-Independent: P4 позволяет программировать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 независимо от конкретных сетевых протоколов. Вы можете описать, как устройство должно обрабатывать пакеты Ethernet, IP, TCP или любого другого протокола.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err="1">
                <a:ea typeface="+mn-lt"/>
                <a:cs typeface="+mn-lt"/>
              </a:rPr>
              <a:t>Declarative</a:t>
            </a:r>
            <a:r>
              <a:rPr lang="ru-RU" sz="1400" dirty="0">
                <a:ea typeface="+mn-lt"/>
                <a:cs typeface="+mn-lt"/>
              </a:rPr>
              <a:t>: P4 - это декларативный язык. Вы описываете </a:t>
            </a:r>
            <a:r>
              <a:rPr lang="ru-RU" sz="1400" i="1" dirty="0">
                <a:ea typeface="+mn-lt"/>
                <a:cs typeface="+mn-lt"/>
              </a:rPr>
              <a:t>что</a:t>
            </a:r>
            <a:r>
              <a:rPr lang="ru-RU" sz="1400" dirty="0">
                <a:ea typeface="+mn-lt"/>
                <a:cs typeface="+mn-lt"/>
              </a:rPr>
              <a:t> нужно сделать с пакетом, а не </a:t>
            </a:r>
            <a:r>
              <a:rPr lang="ru-RU" sz="1400" i="1" dirty="0">
                <a:ea typeface="+mn-lt"/>
                <a:cs typeface="+mn-lt"/>
              </a:rPr>
              <a:t>как</a:t>
            </a:r>
            <a:r>
              <a:rPr lang="ru-RU" sz="1400" dirty="0">
                <a:ea typeface="+mn-lt"/>
                <a:cs typeface="+mn-lt"/>
              </a:rPr>
              <a:t> это нужно сделать. Компилятор P4 преобразует ваше описание в код, который может быть выполнен на целевом устройстве.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dirty="0">
                <a:ea typeface="+mn-lt"/>
                <a:cs typeface="+mn-lt"/>
              </a:rPr>
              <a:t>Target-Independent: P4 позволяет писать программы, которые могут быть скомпилированы для различных типов Data </a:t>
            </a:r>
            <a:r>
              <a:rPr lang="ru-RU" sz="1400" err="1">
                <a:ea typeface="+mn-lt"/>
                <a:cs typeface="+mn-lt"/>
              </a:rPr>
              <a:t>Plane</a:t>
            </a:r>
            <a:r>
              <a:rPr lang="ru-RU" sz="1400" dirty="0">
                <a:ea typeface="+mn-lt"/>
                <a:cs typeface="+mn-lt"/>
              </a:rPr>
              <a:t>, таких как ASIC, FPGA, Network Processor или программные коммутаторы.</a:t>
            </a:r>
            <a:endParaRPr lang="ru-RU" sz="1400" dirty="0">
              <a:ea typeface="Calibri"/>
              <a:cs typeface="Calibri"/>
            </a:endParaRPr>
          </a:p>
          <a:p>
            <a:pPr lvl="1"/>
            <a:r>
              <a:rPr lang="ru-RU" sz="1400" err="1">
                <a:ea typeface="+mn-lt"/>
                <a:cs typeface="+mn-lt"/>
              </a:rPr>
              <a:t>Pipeline</a:t>
            </a:r>
            <a:r>
              <a:rPr lang="ru-RU" sz="1400" dirty="0">
                <a:ea typeface="+mn-lt"/>
                <a:cs typeface="+mn-lt"/>
              </a:rPr>
              <a:t>-Based: P4 описывает обработку пакетов как последовательность стадий (</a:t>
            </a:r>
            <a:r>
              <a:rPr lang="ru-RU" sz="1400" err="1">
                <a:ea typeface="+mn-lt"/>
                <a:cs typeface="+mn-lt"/>
              </a:rPr>
              <a:t>pipeline</a:t>
            </a:r>
            <a:r>
              <a:rPr lang="ru-RU" sz="1400" dirty="0">
                <a:ea typeface="+mn-lt"/>
                <a:cs typeface="+mn-lt"/>
              </a:rPr>
              <a:t>), каждая из которых выполняет определенную функцию.</a:t>
            </a:r>
            <a:endParaRPr lang="ru-RU" sz="1400" dirty="0">
              <a:ea typeface="Calibri"/>
              <a:cs typeface="Calibri"/>
            </a:endParaRPr>
          </a:p>
          <a:p>
            <a:endParaRPr lang="ru-RU" sz="1400" dirty="0">
              <a:ea typeface="Calibri"/>
              <a:cs typeface="Calibri"/>
            </a:endParaRPr>
          </a:p>
          <a:p>
            <a:pPr>
              <a:buNone/>
            </a:pPr>
            <a:br>
              <a:rPr lang="en-US" dirty="0"/>
            </a:br>
            <a:endParaRPr lang="en-US" sz="14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63434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6339</Words>
  <Application>Microsoft Office PowerPoint</Application>
  <PresentationFormat>Широкоэкранный</PresentationFormat>
  <Paragraphs>295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  <vt:lpstr>                         SDN - Software Defined Networks, Программно-конфигурируемые Сети - ПКС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Шкребец Александр Евгеньевич</cp:lastModifiedBy>
  <cp:revision>4532</cp:revision>
  <dcterms:created xsi:type="dcterms:W3CDTF">2012-07-30T23:42:41Z</dcterms:created>
  <dcterms:modified xsi:type="dcterms:W3CDTF">2025-03-10T23:11:52Z</dcterms:modified>
</cp:coreProperties>
</file>