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648" r:id="rId2"/>
  </p:sldMasterIdLst>
  <p:notesMasterIdLst>
    <p:notesMasterId r:id="rId148"/>
  </p:notesMasterIdLst>
  <p:sldIdLst>
    <p:sldId id="502" r:id="rId3"/>
    <p:sldId id="503" r:id="rId4"/>
    <p:sldId id="509" r:id="rId5"/>
    <p:sldId id="510" r:id="rId6"/>
    <p:sldId id="511" r:id="rId7"/>
    <p:sldId id="512" r:id="rId8"/>
    <p:sldId id="513" r:id="rId9"/>
    <p:sldId id="520" r:id="rId10"/>
    <p:sldId id="521" r:id="rId11"/>
    <p:sldId id="522" r:id="rId12"/>
    <p:sldId id="523" r:id="rId13"/>
    <p:sldId id="514" r:id="rId14"/>
    <p:sldId id="515" r:id="rId15"/>
    <p:sldId id="516" r:id="rId16"/>
    <p:sldId id="517" r:id="rId17"/>
    <p:sldId id="518" r:id="rId18"/>
    <p:sldId id="519" r:id="rId19"/>
    <p:sldId id="504" r:id="rId20"/>
    <p:sldId id="536" r:id="rId21"/>
    <p:sldId id="537" r:id="rId22"/>
    <p:sldId id="538" r:id="rId23"/>
    <p:sldId id="539" r:id="rId24"/>
    <p:sldId id="540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06" r:id="rId61"/>
    <p:sldId id="564" r:id="rId62"/>
    <p:sldId id="565" r:id="rId63"/>
    <p:sldId id="566" r:id="rId64"/>
    <p:sldId id="567" r:id="rId65"/>
    <p:sldId id="568" r:id="rId66"/>
    <p:sldId id="569" r:id="rId67"/>
    <p:sldId id="570" r:id="rId68"/>
    <p:sldId id="571" r:id="rId69"/>
    <p:sldId id="572" r:id="rId70"/>
    <p:sldId id="573" r:id="rId71"/>
    <p:sldId id="574" r:id="rId72"/>
    <p:sldId id="575" r:id="rId73"/>
    <p:sldId id="576" r:id="rId74"/>
    <p:sldId id="577" r:id="rId75"/>
    <p:sldId id="578" r:id="rId76"/>
    <p:sldId id="579" r:id="rId77"/>
    <p:sldId id="580" r:id="rId78"/>
    <p:sldId id="581" r:id="rId79"/>
    <p:sldId id="582" r:id="rId80"/>
    <p:sldId id="583" r:id="rId81"/>
    <p:sldId id="584" r:id="rId82"/>
    <p:sldId id="585" r:id="rId83"/>
    <p:sldId id="586" r:id="rId84"/>
    <p:sldId id="587" r:id="rId85"/>
    <p:sldId id="588" r:id="rId86"/>
    <p:sldId id="589" r:id="rId87"/>
    <p:sldId id="590" r:id="rId88"/>
    <p:sldId id="591" r:id="rId89"/>
    <p:sldId id="592" r:id="rId90"/>
    <p:sldId id="593" r:id="rId91"/>
    <p:sldId id="594" r:id="rId92"/>
    <p:sldId id="595" r:id="rId93"/>
    <p:sldId id="596" r:id="rId94"/>
    <p:sldId id="597" r:id="rId95"/>
    <p:sldId id="598" r:id="rId96"/>
    <p:sldId id="599" r:id="rId97"/>
    <p:sldId id="600" r:id="rId98"/>
    <p:sldId id="601" r:id="rId99"/>
    <p:sldId id="604" r:id="rId100"/>
    <p:sldId id="602" r:id="rId101"/>
    <p:sldId id="603" r:id="rId102"/>
    <p:sldId id="605" r:id="rId103"/>
    <p:sldId id="508" r:id="rId104"/>
    <p:sldId id="607" r:id="rId105"/>
    <p:sldId id="608" r:id="rId106"/>
    <p:sldId id="609" r:id="rId107"/>
    <p:sldId id="610" r:id="rId108"/>
    <p:sldId id="611" r:id="rId109"/>
    <p:sldId id="612" r:id="rId110"/>
    <p:sldId id="482" r:id="rId111"/>
    <p:sldId id="483" r:id="rId112"/>
    <p:sldId id="484" r:id="rId113"/>
    <p:sldId id="485" r:id="rId114"/>
    <p:sldId id="487" r:id="rId115"/>
    <p:sldId id="488" r:id="rId116"/>
    <p:sldId id="489" r:id="rId117"/>
    <p:sldId id="490" r:id="rId118"/>
    <p:sldId id="491" r:id="rId119"/>
    <p:sldId id="492" r:id="rId120"/>
    <p:sldId id="493" r:id="rId121"/>
    <p:sldId id="494" r:id="rId122"/>
    <p:sldId id="495" r:id="rId123"/>
    <p:sldId id="496" r:id="rId124"/>
    <p:sldId id="497" r:id="rId125"/>
    <p:sldId id="498" r:id="rId126"/>
    <p:sldId id="499" r:id="rId127"/>
    <p:sldId id="500" r:id="rId128"/>
    <p:sldId id="501" r:id="rId129"/>
    <p:sldId id="258" r:id="rId130"/>
    <p:sldId id="265" r:id="rId131"/>
    <p:sldId id="270" r:id="rId132"/>
    <p:sldId id="273" r:id="rId133"/>
    <p:sldId id="275" r:id="rId134"/>
    <p:sldId id="277" r:id="rId135"/>
    <p:sldId id="278" r:id="rId136"/>
    <p:sldId id="280" r:id="rId137"/>
    <p:sldId id="282" r:id="rId138"/>
    <p:sldId id="287" r:id="rId139"/>
    <p:sldId id="292" r:id="rId140"/>
    <p:sldId id="294" r:id="rId141"/>
    <p:sldId id="296" r:id="rId142"/>
    <p:sldId id="298" r:id="rId143"/>
    <p:sldId id="306" r:id="rId144"/>
    <p:sldId id="310" r:id="rId145"/>
    <p:sldId id="311" r:id="rId146"/>
    <p:sldId id="329" r:id="rId1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CBFDD-A22D-EDD7-5E6F-9F705E37D507}" v="173" dt="2025-03-03T12:44:47.367"/>
    <p1510:client id="{D2121966-D50C-258E-0AC4-83F942161FAC}" v="205" dt="2025-03-03T21:29:27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presProps" Target="presProps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theme" Target="theme/theme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microsoft.com/office/2015/10/relationships/revisionInfo" Target="revisionInfo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65452-9F75-4343-96FB-ECC3744BAC75}" type="datetimeFigureOut">
              <a:rPr lang="ru-RU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6741-763B-4E77-AD75-B628034BF2A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Этот</a:t>
            </a:r>
            <a:r>
              <a:rPr lang="en-US" dirty="0"/>
              <a:t> </a:t>
            </a:r>
            <a:r>
              <a:rPr lang="en-US" err="1"/>
              <a:t>ответ</a:t>
            </a:r>
            <a:r>
              <a:rPr lang="en-US" dirty="0"/>
              <a:t> </a:t>
            </a:r>
            <a:r>
              <a:rPr lang="en-US" err="1"/>
              <a:t>содержит</a:t>
            </a:r>
            <a:r>
              <a:rPr lang="en-US" dirty="0"/>
              <a:t> </a:t>
            </a:r>
            <a:r>
              <a:rPr lang="en-US" err="1"/>
              <a:t>информацию</a:t>
            </a:r>
            <a:r>
              <a:rPr lang="en-US" dirty="0"/>
              <a:t> </a:t>
            </a:r>
            <a:r>
              <a:rPr lang="en-US" err="1"/>
              <a:t>об</a:t>
            </a:r>
            <a:r>
              <a:rPr lang="en-US" dirty="0"/>
              <a:t> </a:t>
            </a:r>
            <a:r>
              <a:rPr lang="en-US" err="1"/>
              <a:t>одном</a:t>
            </a:r>
            <a:r>
              <a:rPr lang="en-US" dirty="0"/>
              <a:t> </a:t>
            </a:r>
            <a:r>
              <a:rPr lang="en-US" err="1"/>
              <a:t>коммутаторе</a:t>
            </a:r>
            <a:r>
              <a:rPr lang="en-US" dirty="0"/>
              <a:t>, </a:t>
            </a:r>
            <a:r>
              <a:rPr lang="en-US" err="1"/>
              <a:t>включая</a:t>
            </a:r>
            <a:r>
              <a:rPr lang="en-US" dirty="0"/>
              <a:t> </a:t>
            </a:r>
            <a:r>
              <a:rPr lang="en-US" err="1"/>
              <a:t>его</a:t>
            </a:r>
            <a:r>
              <a:rPr lang="en-US" dirty="0"/>
              <a:t> DPID, </a:t>
            </a:r>
            <a:r>
              <a:rPr lang="en-US" err="1"/>
              <a:t>производителя</a:t>
            </a:r>
            <a:r>
              <a:rPr lang="en-US" dirty="0"/>
              <a:t>, </a:t>
            </a:r>
            <a:r>
              <a:rPr lang="en-US" err="1"/>
              <a:t>описание</a:t>
            </a:r>
            <a:r>
              <a:rPr lang="en-US" dirty="0"/>
              <a:t> </a:t>
            </a:r>
            <a:r>
              <a:rPr lang="en-US" err="1"/>
              <a:t>оборудования</a:t>
            </a:r>
            <a:r>
              <a:rPr lang="en-US" dirty="0"/>
              <a:t> и </a:t>
            </a:r>
            <a:r>
              <a:rPr lang="en-US" err="1"/>
              <a:t>программного</a:t>
            </a:r>
            <a:r>
              <a:rPr lang="en-US" dirty="0"/>
              <a:t> </a:t>
            </a:r>
            <a:r>
              <a:rPr lang="en-US" err="1"/>
              <a:t>обеспечения</a:t>
            </a:r>
            <a:r>
              <a:rPr lang="en-US" dirty="0"/>
              <a:t>, а </a:t>
            </a:r>
            <a:r>
              <a:rPr lang="en-US" err="1"/>
              <a:t>также</a:t>
            </a:r>
            <a:r>
              <a:rPr lang="en-US" dirty="0"/>
              <a:t> </a:t>
            </a:r>
            <a:r>
              <a:rPr lang="en-US" err="1"/>
              <a:t>список</a:t>
            </a:r>
            <a:r>
              <a:rPr lang="en-US" dirty="0"/>
              <a:t> </a:t>
            </a:r>
            <a:r>
              <a:rPr lang="en-US" err="1"/>
              <a:t>портов</a:t>
            </a:r>
            <a:r>
              <a:rPr lang="en-US" dirty="0"/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REST API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мощным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универсальности</a:t>
            </a:r>
            <a:r>
              <a:rPr lang="en-US" dirty="0"/>
              <a:t> Control Plane в SDN.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разработчикам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языки</a:t>
            </a:r>
            <a:r>
              <a:rPr lang="en-US" dirty="0"/>
              <a:t> </a:t>
            </a:r>
            <a:r>
              <a:rPr lang="en-US" dirty="0" err="1"/>
              <a:t>программирования</a:t>
            </a:r>
            <a:r>
              <a:rPr lang="en-US" dirty="0"/>
              <a:t> и </a:t>
            </a:r>
            <a:r>
              <a:rPr lang="en-US" dirty="0" err="1"/>
              <a:t>инструменты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взаимодействия</a:t>
            </a:r>
            <a:r>
              <a:rPr lang="en-US" dirty="0"/>
              <a:t> с Control Plane,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упрощает</a:t>
            </a:r>
            <a:r>
              <a:rPr lang="en-US" dirty="0"/>
              <a:t> </a:t>
            </a:r>
            <a:r>
              <a:rPr lang="en-US" dirty="0" err="1"/>
              <a:t>создание</a:t>
            </a:r>
            <a:r>
              <a:rPr lang="en-US" dirty="0"/>
              <a:t> и </a:t>
            </a:r>
            <a:r>
              <a:rPr lang="en-US" dirty="0" err="1"/>
              <a:t>интеграцию</a:t>
            </a:r>
            <a:r>
              <a:rPr lang="en-US" dirty="0"/>
              <a:t> </a:t>
            </a:r>
            <a:r>
              <a:rPr lang="en-US" dirty="0" err="1"/>
              <a:t>сетевых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B24B3-5518-ACD4-4907-D5D6B0E8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F4B0DA-7430-9CDA-BA4E-0C57D3740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347F92-DDC4-9D71-AA29-F80452344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тысячах</a:t>
            </a:r>
            <a:r>
              <a:rPr lang="en-US" dirty="0"/>
              <a:t> </a:t>
            </a:r>
            <a:r>
              <a:rPr lang="en-US" dirty="0" err="1"/>
              <a:t>коммутаторов</a:t>
            </a:r>
            <a:r>
              <a:rPr lang="en-US" dirty="0"/>
              <a:t>, </a:t>
            </a:r>
            <a:r>
              <a:rPr lang="en-US" dirty="0" err="1"/>
              <a:t>серверов</a:t>
            </a:r>
            <a:r>
              <a:rPr lang="en-US" dirty="0"/>
              <a:t> и </a:t>
            </a:r>
            <a:r>
              <a:rPr lang="en-US" dirty="0" err="1"/>
              <a:t>виртуальных</a:t>
            </a:r>
            <a:r>
              <a:rPr lang="en-US" dirty="0"/>
              <a:t> </a:t>
            </a:r>
            <a:r>
              <a:rPr lang="en-US" dirty="0" err="1"/>
              <a:t>машин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о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трафиком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NoSQL </a:t>
            </a:r>
            <a:r>
              <a:rPr lang="en-US" dirty="0" err="1"/>
              <a:t>базу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 MongoDB,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 MongoDB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масштабировать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роста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обеспечит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чтении</a:t>
            </a:r>
            <a:r>
              <a:rPr lang="en-US" dirty="0"/>
              <a:t> и </a:t>
            </a:r>
            <a:r>
              <a:rPr lang="en-US" dirty="0" err="1"/>
              <a:t>записи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позволяют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/>
              <a:t> </a:t>
            </a:r>
            <a:r>
              <a:rPr lang="en-US" dirty="0" err="1"/>
              <a:t>объемы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, </a:t>
            </a:r>
            <a:r>
              <a:rPr lang="en-US" dirty="0" err="1"/>
              <a:t>обеспечивают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отказоустойчивость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упрощают</a:t>
            </a:r>
            <a:r>
              <a:rPr lang="en-US" dirty="0"/>
              <a:t> </a:t>
            </a:r>
            <a:r>
              <a:rPr lang="en-US" dirty="0" err="1"/>
              <a:t>адаптацию</a:t>
            </a:r>
            <a:r>
              <a:rPr lang="en-US" dirty="0"/>
              <a:t> к </a:t>
            </a:r>
            <a:r>
              <a:rPr lang="en-US" dirty="0" err="1"/>
              <a:t>изменениям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конкретного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B1E33-78D4-09A1-809E-99041897B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AB173-11F6-7D66-7DF4-0871CC0B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C71F66-BC8A-9172-2930-75EF7A3C3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FB84958-CA2C-C149-5FDE-EF0B6CAD8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тысячах</a:t>
            </a:r>
            <a:r>
              <a:rPr lang="en-US" dirty="0"/>
              <a:t> </a:t>
            </a:r>
            <a:r>
              <a:rPr lang="en-US" dirty="0" err="1"/>
              <a:t>коммутаторов</a:t>
            </a:r>
            <a:r>
              <a:rPr lang="en-US" dirty="0"/>
              <a:t>, </a:t>
            </a:r>
            <a:r>
              <a:rPr lang="en-US" dirty="0" err="1"/>
              <a:t>серверов</a:t>
            </a:r>
            <a:r>
              <a:rPr lang="en-US" dirty="0"/>
              <a:t> и </a:t>
            </a:r>
            <a:r>
              <a:rPr lang="en-US" dirty="0" err="1"/>
              <a:t>виртуальных</a:t>
            </a:r>
            <a:r>
              <a:rPr lang="en-US" dirty="0"/>
              <a:t> </a:t>
            </a:r>
            <a:r>
              <a:rPr lang="en-US" dirty="0" err="1"/>
              <a:t>машин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о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трафиком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NoSQL </a:t>
            </a:r>
            <a:r>
              <a:rPr lang="en-US" dirty="0" err="1"/>
              <a:t>базу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 MongoDB,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 MongoDB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масштабировать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роста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обеспечит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чтении</a:t>
            </a:r>
            <a:r>
              <a:rPr lang="en-US" dirty="0"/>
              <a:t> и </a:t>
            </a:r>
            <a:r>
              <a:rPr lang="en-US" dirty="0" err="1"/>
              <a:t>записи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позволяют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/>
              <a:t> </a:t>
            </a:r>
            <a:r>
              <a:rPr lang="en-US" dirty="0" err="1"/>
              <a:t>объемы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, </a:t>
            </a:r>
            <a:r>
              <a:rPr lang="en-US" dirty="0" err="1"/>
              <a:t>обеспечивают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отказоустойчивость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упрощают</a:t>
            </a:r>
            <a:r>
              <a:rPr lang="en-US" dirty="0"/>
              <a:t> </a:t>
            </a:r>
            <a:r>
              <a:rPr lang="en-US" dirty="0" err="1"/>
              <a:t>адаптацию</a:t>
            </a:r>
            <a:r>
              <a:rPr lang="en-US" dirty="0"/>
              <a:t> к </a:t>
            </a:r>
            <a:r>
              <a:rPr lang="en-US" dirty="0" err="1"/>
              <a:t>изменениям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конкретного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843195-2915-FF9A-0E63-6BFB979FF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7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49F8F-FFB0-5DF7-D576-6DE0EF7A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577217-F0B0-4ED8-7101-64446B1C7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33BA07-F389-708F-F171-82197295C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тысячах</a:t>
            </a:r>
            <a:r>
              <a:rPr lang="en-US" dirty="0"/>
              <a:t> </a:t>
            </a:r>
            <a:r>
              <a:rPr lang="en-US" dirty="0" err="1"/>
              <a:t>коммутаторов</a:t>
            </a:r>
            <a:r>
              <a:rPr lang="en-US" dirty="0"/>
              <a:t>, </a:t>
            </a:r>
            <a:r>
              <a:rPr lang="en-US" dirty="0" err="1"/>
              <a:t>серверов</a:t>
            </a:r>
            <a:r>
              <a:rPr lang="en-US" dirty="0"/>
              <a:t> и </a:t>
            </a:r>
            <a:r>
              <a:rPr lang="en-US" dirty="0" err="1"/>
              <a:t>виртуальных</a:t>
            </a:r>
            <a:r>
              <a:rPr lang="en-US" dirty="0"/>
              <a:t> </a:t>
            </a:r>
            <a:r>
              <a:rPr lang="en-US" dirty="0" err="1"/>
              <a:t>машин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о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трафиком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NoSQL </a:t>
            </a:r>
            <a:r>
              <a:rPr lang="en-US" dirty="0" err="1"/>
              <a:t>базу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 MongoDB,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 MongoDB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масштабировать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роста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обеспечит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чтении</a:t>
            </a:r>
            <a:r>
              <a:rPr lang="en-US" dirty="0"/>
              <a:t> и </a:t>
            </a:r>
            <a:r>
              <a:rPr lang="en-US" dirty="0" err="1"/>
              <a:t>записи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позволяют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/>
              <a:t> </a:t>
            </a:r>
            <a:r>
              <a:rPr lang="en-US" dirty="0" err="1"/>
              <a:t>объемы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, </a:t>
            </a:r>
            <a:r>
              <a:rPr lang="en-US" dirty="0" err="1"/>
              <a:t>обеспечивают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отказоустойчивость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упрощают</a:t>
            </a:r>
            <a:r>
              <a:rPr lang="en-US" dirty="0"/>
              <a:t> </a:t>
            </a:r>
            <a:r>
              <a:rPr lang="en-US" dirty="0" err="1"/>
              <a:t>адаптацию</a:t>
            </a:r>
            <a:r>
              <a:rPr lang="en-US" dirty="0"/>
              <a:t> к </a:t>
            </a:r>
            <a:r>
              <a:rPr lang="en-US" dirty="0" err="1"/>
              <a:t>изменениям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конкретного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A94FAA-1ED2-5347-98B5-B7E72719A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1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E562-FCF2-AEA8-F9E7-E1A92A62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BF94B9-1925-4A68-04EF-A25F0869E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D7853E-E770-6C8E-82A1-E839F58FE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E7A0D-0719-3509-7B6D-56F7D7345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38DC-3A62-15B4-C7F0-B559206D8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6A1AC4-F302-4361-A556-CBE46D28C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F726D8-831E-99D6-BD06-522F77A47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3D2CB0-BFFE-C758-4DC9-438E25C2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7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619A-8348-12BF-1B90-08ABD030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CD5B02-4226-C036-6FB5-D9B97187C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D75F24-592A-61B3-4837-E99A79964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обрабатывать</a:t>
            </a:r>
            <a:r>
              <a:rPr lang="en-US" dirty="0"/>
              <a:t> </a:t>
            </a:r>
            <a:r>
              <a:rPr lang="en-US" dirty="0" err="1"/>
              <a:t>большое</a:t>
            </a:r>
            <a:r>
              <a:rPr lang="en-US" dirty="0"/>
              <a:t>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событий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серверов</a:t>
            </a:r>
            <a:r>
              <a:rPr lang="en-US" dirty="0"/>
              <a:t>, </a:t>
            </a:r>
            <a:r>
              <a:rPr lang="en-US" dirty="0" err="1"/>
              <a:t>коммутаторов</a:t>
            </a:r>
            <a:r>
              <a:rPr lang="en-US" dirty="0"/>
              <a:t> и </a:t>
            </a:r>
            <a:r>
              <a:rPr lang="en-US" dirty="0" err="1"/>
              <a:t>виртуальных</a:t>
            </a:r>
            <a:r>
              <a:rPr lang="en-US" dirty="0"/>
              <a:t> </a:t>
            </a:r>
            <a:r>
              <a:rPr lang="en-US" dirty="0" err="1"/>
              <a:t>машин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RabbitMQ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доставки</a:t>
            </a:r>
            <a:r>
              <a:rPr lang="en-US" dirty="0"/>
              <a:t> </a:t>
            </a:r>
            <a:r>
              <a:rPr lang="en-US" dirty="0" err="1"/>
              <a:t>событий</a:t>
            </a:r>
            <a:r>
              <a:rPr lang="en-US" dirty="0"/>
              <a:t> к </a:t>
            </a:r>
            <a:r>
              <a:rPr lang="en-US" dirty="0" err="1"/>
              <a:t>модулям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обрабатывать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события</a:t>
            </a:r>
            <a:r>
              <a:rPr lang="en-US" dirty="0"/>
              <a:t> </a:t>
            </a:r>
            <a:r>
              <a:rPr lang="en-US" dirty="0" err="1"/>
              <a:t>асинхронно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обеспечить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масштабируемость</a:t>
            </a:r>
            <a:r>
              <a:rPr lang="en-US" dirty="0"/>
              <a:t> Control Plane.</a:t>
            </a:r>
            <a:endParaRPr lang="en-US" dirty="0">
              <a:ea typeface="Calibri"/>
              <a:cs typeface="Calibri"/>
            </a:endParaRPr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Асинхронная</a:t>
            </a:r>
            <a:r>
              <a:rPr lang="en-US" dirty="0"/>
              <a:t> </a:t>
            </a:r>
            <a:r>
              <a:rPr lang="en-US" dirty="0" err="1"/>
              <a:t>обработка</a:t>
            </a:r>
            <a:r>
              <a:rPr lang="en-US" dirty="0"/>
              <a:t> </a:t>
            </a:r>
            <a:r>
              <a:rPr lang="en-US" dirty="0" err="1"/>
              <a:t>событий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обрабатывать</a:t>
            </a:r>
            <a:r>
              <a:rPr lang="en-US" dirty="0"/>
              <a:t> </a:t>
            </a:r>
            <a:r>
              <a:rPr lang="en-US" dirty="0" err="1"/>
              <a:t>большое</a:t>
            </a:r>
            <a:r>
              <a:rPr lang="en-US" dirty="0"/>
              <a:t>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событий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сетевых</a:t>
            </a:r>
            <a:r>
              <a:rPr lang="en-US" dirty="0"/>
              <a:t> </a:t>
            </a:r>
            <a:r>
              <a:rPr lang="en-US" dirty="0" err="1"/>
              <a:t>устройств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блокировки</a:t>
            </a:r>
            <a:r>
              <a:rPr lang="en-US" dirty="0"/>
              <a:t> </a:t>
            </a:r>
            <a:r>
              <a:rPr lang="en-US" dirty="0" err="1"/>
              <a:t>основного</a:t>
            </a:r>
            <a:r>
              <a:rPr lang="en-US" dirty="0"/>
              <a:t> </a:t>
            </a:r>
            <a:r>
              <a:rPr lang="en-US" dirty="0" err="1"/>
              <a:t>потока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, </a:t>
            </a:r>
            <a:r>
              <a:rPr lang="en-US" dirty="0" err="1"/>
              <a:t>повышает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отказоустойчивость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конкретной</a:t>
            </a:r>
            <a:r>
              <a:rPr lang="en-US" dirty="0"/>
              <a:t> </a:t>
            </a:r>
            <a:r>
              <a:rPr lang="en-US" dirty="0" err="1"/>
              <a:t>технологии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6A9C13-9CB9-AE05-08C3-26A492C81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0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B94D3-A3AF-CA67-9068-F2A64FB1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93945D-5D17-613E-1E42-22B173C8F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AA6A4E-56E3-FE7A-2EF2-B4873D947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04CC3F-6A7E-612D-D76C-0CD00980A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3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0AACF-79F6-34E8-B556-4578F14D8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988138-62D3-FAAD-65EE-296D5C395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9B5EA5-DB93-598F-4C19-BA94731C5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FA428-9ABF-8E37-0D18-25F0AD344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6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799C-467A-43AE-F7C6-73AE24E9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39C791-51D4-9A6E-96F7-604FDB440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7B0FD-0ACA-BACF-9B7A-F79A0C96E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00B19F-5CAE-21A1-69A2-263D3A066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30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D0D64-026A-FA30-0CCF-03A29BB2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2B84D8-8EB8-F446-F67C-061E6D01A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58313B-513E-95E1-B53D-7C6549315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866F2-330C-0E2D-A35B-306876859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3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хочешь</a:t>
            </a:r>
            <a:r>
              <a:rPr lang="en-US" dirty="0"/>
              <a:t> </a:t>
            </a:r>
            <a:r>
              <a:rPr lang="en-US" dirty="0" err="1"/>
              <a:t>добавить</a:t>
            </a:r>
            <a:r>
              <a:rPr lang="en-US" dirty="0"/>
              <a:t> в </a:t>
            </a:r>
            <a:r>
              <a:rPr lang="en-US" dirty="0" err="1"/>
              <a:t>контроллер</a:t>
            </a:r>
            <a:r>
              <a:rPr lang="en-US" dirty="0"/>
              <a:t> </a:t>
            </a:r>
            <a:r>
              <a:rPr lang="en-US" dirty="0" err="1"/>
              <a:t>функцию</a:t>
            </a:r>
            <a:r>
              <a:rPr lang="en-US" dirty="0"/>
              <a:t> </a:t>
            </a:r>
            <a:r>
              <a:rPr lang="en-US" dirty="0" err="1"/>
              <a:t>мониторинга</a:t>
            </a:r>
            <a:r>
              <a:rPr lang="en-US" dirty="0"/>
              <a:t> </a:t>
            </a:r>
            <a:r>
              <a:rPr lang="en-US" dirty="0" err="1"/>
              <a:t>сетевого</a:t>
            </a:r>
            <a:r>
              <a:rPr lang="en-US" dirty="0"/>
              <a:t> </a:t>
            </a:r>
            <a:r>
              <a:rPr lang="en-US" dirty="0" err="1"/>
              <a:t>трафика</a:t>
            </a:r>
            <a:r>
              <a:rPr lang="en-US" dirty="0"/>
              <a:t>. В </a:t>
            </a:r>
            <a:r>
              <a:rPr lang="en-US" dirty="0" err="1"/>
              <a:t>модульной</a:t>
            </a:r>
            <a:r>
              <a:rPr lang="en-US" dirty="0"/>
              <a:t> </a:t>
            </a:r>
            <a:r>
              <a:rPr lang="en-US" dirty="0" err="1"/>
              <a:t>архитектуре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просто</a:t>
            </a:r>
            <a:r>
              <a:rPr lang="en-US" dirty="0"/>
              <a:t> </a:t>
            </a:r>
            <a:r>
              <a:rPr lang="en-US" dirty="0" err="1"/>
              <a:t>разработать</a:t>
            </a:r>
            <a:r>
              <a:rPr lang="en-US" dirty="0"/>
              <a:t> </a:t>
            </a:r>
            <a:r>
              <a:rPr lang="en-US" dirty="0" err="1"/>
              <a:t>новый</a:t>
            </a:r>
            <a:r>
              <a:rPr lang="en-US" dirty="0"/>
              <a:t> </a:t>
            </a:r>
            <a:r>
              <a:rPr lang="en-US" dirty="0" err="1"/>
              <a:t>модуль</a:t>
            </a:r>
            <a:r>
              <a:rPr lang="en-US" dirty="0"/>
              <a:t> "Statistics Module",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собирать</a:t>
            </a:r>
            <a:r>
              <a:rPr lang="en-US" dirty="0"/>
              <a:t> </a:t>
            </a:r>
            <a:r>
              <a:rPr lang="en-US" dirty="0" err="1"/>
              <a:t>статистику</a:t>
            </a:r>
            <a:r>
              <a:rPr lang="en-US" dirty="0"/>
              <a:t> о </a:t>
            </a:r>
            <a:r>
              <a:rPr lang="en-US" dirty="0" err="1"/>
              <a:t>трафике</a:t>
            </a:r>
            <a:r>
              <a:rPr lang="en-US" dirty="0"/>
              <a:t> и </a:t>
            </a:r>
            <a:r>
              <a:rPr lang="en-US" dirty="0" err="1"/>
              <a:t>предоставлять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API.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устанавливаешь</a:t>
            </a:r>
            <a:r>
              <a:rPr lang="en-US" dirty="0"/>
              <a:t> </a:t>
            </a:r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модуль</a:t>
            </a:r>
            <a:r>
              <a:rPr lang="en-US" dirty="0"/>
              <a:t> в </a:t>
            </a:r>
            <a:r>
              <a:rPr lang="en-US" dirty="0" err="1"/>
              <a:t>контроллер</a:t>
            </a:r>
            <a:r>
              <a:rPr lang="en-US" dirty="0"/>
              <a:t>, и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начинает</a:t>
            </a:r>
            <a:r>
              <a:rPr lang="en-US" dirty="0"/>
              <a:t> </a:t>
            </a:r>
            <a:r>
              <a:rPr lang="en-US" dirty="0" err="1"/>
              <a:t>работать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затрагивая</a:t>
            </a:r>
            <a:r>
              <a:rPr lang="en-US" dirty="0"/>
              <a:t> </a:t>
            </a:r>
            <a:r>
              <a:rPr lang="en-US" dirty="0" err="1"/>
              <a:t>другие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.</a:t>
            </a:r>
            <a:endParaRPr lang="ru-RU" dirty="0">
              <a:ea typeface="Calibri"/>
              <a:cs typeface="Calibri"/>
            </a:endParaRPr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Модульная</a:t>
            </a:r>
            <a:r>
              <a:rPr lang="en-US" dirty="0"/>
              <a:t> </a:t>
            </a:r>
            <a:r>
              <a:rPr lang="en-US" dirty="0" err="1"/>
              <a:t>архитектура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фактором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универсальности</a:t>
            </a:r>
            <a:r>
              <a:rPr lang="en-US" dirty="0"/>
              <a:t> и </a:t>
            </a:r>
            <a:r>
              <a:rPr lang="en-US" dirty="0" err="1"/>
              <a:t>гибкости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SDN.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адаптировать</a:t>
            </a:r>
            <a:r>
              <a:rPr lang="en-US" dirty="0"/>
              <a:t> </a:t>
            </a:r>
            <a:r>
              <a:rPr lang="en-US" dirty="0" err="1"/>
              <a:t>контроллер</a:t>
            </a:r>
            <a:r>
              <a:rPr lang="en-US" dirty="0"/>
              <a:t> к </a:t>
            </a:r>
            <a:r>
              <a:rPr lang="en-US" dirty="0" err="1"/>
              <a:t>различным</a:t>
            </a:r>
            <a:r>
              <a:rPr lang="en-US" dirty="0"/>
              <a:t> </a:t>
            </a:r>
            <a:r>
              <a:rPr lang="en-US" dirty="0" err="1"/>
              <a:t>сценариям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, </a:t>
            </a:r>
            <a:r>
              <a:rPr lang="en-US" dirty="0" err="1"/>
              <a:t>добавлять</a:t>
            </a:r>
            <a:r>
              <a:rPr lang="en-US" dirty="0"/>
              <a:t> </a:t>
            </a:r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и </a:t>
            </a:r>
            <a:r>
              <a:rPr lang="en-US" dirty="0" err="1"/>
              <a:t>упрощает</a:t>
            </a:r>
            <a:r>
              <a:rPr lang="en-US" dirty="0"/>
              <a:t> </a:t>
            </a:r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разработки</a:t>
            </a:r>
            <a:r>
              <a:rPr lang="en-US" dirty="0"/>
              <a:t> и </a:t>
            </a:r>
            <a:r>
              <a:rPr lang="en-US" dirty="0" err="1"/>
              <a:t>отладки</a:t>
            </a:r>
            <a:r>
              <a:rPr lang="en-US" dirty="0"/>
              <a:t>.</a:t>
            </a:r>
            <a:endParaRPr lang="ru-RU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3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BE7D-4358-0ADE-0C82-1F7026B2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4BAFB1C-674C-BB66-AA5F-60B7800D0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4736D4-FCDF-E764-21C1-D244A6B78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148A2-E227-FA45-7715-F84F1DE01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7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E85D-0D2B-F0BE-E794-469F4ACC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85DAF2-E8FF-5E1C-6B6E-BE8938263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59B90AD-0E47-D417-0F67-6FEE62A4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быстро</a:t>
            </a:r>
            <a:r>
              <a:rPr lang="en-US" dirty="0"/>
              <a:t> </a:t>
            </a:r>
            <a:r>
              <a:rPr lang="en-US" dirty="0" err="1"/>
              <a:t>предоставлять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топологии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</a:t>
            </a:r>
            <a:r>
              <a:rPr lang="en-US" dirty="0" err="1"/>
              <a:t>приложениям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используют</a:t>
            </a:r>
            <a:r>
              <a:rPr lang="en-US" dirty="0"/>
              <a:t> </a:t>
            </a:r>
            <a:r>
              <a:rPr lang="en-US" dirty="0" err="1"/>
              <a:t>эту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маршрутизации</a:t>
            </a:r>
            <a:r>
              <a:rPr lang="en-US" dirty="0"/>
              <a:t> </a:t>
            </a:r>
            <a:r>
              <a:rPr lang="en-US" dirty="0" err="1"/>
              <a:t>трафика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Redis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кэширования</a:t>
            </a:r>
            <a:r>
              <a:rPr lang="en-US" dirty="0"/>
              <a:t> </a:t>
            </a:r>
            <a:r>
              <a:rPr lang="en-US" dirty="0" err="1"/>
              <a:t>топологии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приложению</a:t>
            </a:r>
            <a:r>
              <a:rPr lang="en-US" dirty="0"/>
              <a:t> </a:t>
            </a:r>
            <a:r>
              <a:rPr lang="en-US" dirty="0" err="1"/>
              <a:t>потребуется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 о </a:t>
            </a:r>
            <a:r>
              <a:rPr lang="en-US" dirty="0" err="1"/>
              <a:t>топологии</a:t>
            </a:r>
            <a:r>
              <a:rPr lang="en-US" dirty="0"/>
              <a:t>,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сначала</a:t>
            </a:r>
            <a:r>
              <a:rPr lang="en-US" dirty="0"/>
              <a:t> </a:t>
            </a:r>
            <a:r>
              <a:rPr lang="en-US" dirty="0" err="1"/>
              <a:t>проверит</a:t>
            </a:r>
            <a:r>
              <a:rPr lang="en-US" dirty="0"/>
              <a:t> Redis.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найдены</a:t>
            </a:r>
            <a:r>
              <a:rPr lang="en-US" dirty="0"/>
              <a:t> в Redis,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возвращены</a:t>
            </a:r>
            <a:r>
              <a:rPr lang="en-US" dirty="0"/>
              <a:t> </a:t>
            </a:r>
            <a:r>
              <a:rPr lang="en-US" dirty="0" err="1"/>
              <a:t>немедленно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найдены</a:t>
            </a:r>
            <a:r>
              <a:rPr lang="en-US" dirty="0"/>
              <a:t> в Redis,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извлечены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основного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и </a:t>
            </a:r>
            <a:r>
              <a:rPr lang="en-US" dirty="0" err="1"/>
              <a:t>сохранены</a:t>
            </a:r>
            <a:r>
              <a:rPr lang="en-US" dirty="0"/>
              <a:t> в Redis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последующего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.</a:t>
            </a:r>
            <a:endParaRPr lang="ru-RU" dirty="0"/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Кэширование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уменьшить</a:t>
            </a:r>
            <a:r>
              <a:rPr lang="en-US" dirty="0"/>
              <a:t> </a:t>
            </a:r>
            <a:r>
              <a:rPr lang="en-US" dirty="0" err="1"/>
              <a:t>нагрузку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Control Plane, </a:t>
            </a:r>
            <a:r>
              <a:rPr lang="en-US" dirty="0" err="1"/>
              <a:t>уменьшить</a:t>
            </a:r>
            <a:r>
              <a:rPr lang="en-US" dirty="0"/>
              <a:t> </a:t>
            </a:r>
            <a:r>
              <a:rPr lang="en-US" dirty="0" err="1"/>
              <a:t>задержки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доступе</a:t>
            </a:r>
            <a:r>
              <a:rPr lang="en-US" dirty="0"/>
              <a:t> к </a:t>
            </a:r>
            <a:r>
              <a:rPr lang="en-US" dirty="0" err="1"/>
              <a:t>данным</a:t>
            </a:r>
            <a:r>
              <a:rPr lang="en-US" dirty="0"/>
              <a:t> и </a:t>
            </a:r>
            <a:r>
              <a:rPr lang="en-US" dirty="0" err="1"/>
              <a:t>улучшить</a:t>
            </a:r>
            <a:r>
              <a:rPr lang="en-US" dirty="0"/>
              <a:t> </a:t>
            </a:r>
            <a:r>
              <a:rPr lang="en-US" dirty="0" err="1"/>
              <a:t>пользовательский</a:t>
            </a:r>
            <a:r>
              <a:rPr lang="en-US" dirty="0"/>
              <a:t> </a:t>
            </a:r>
            <a:r>
              <a:rPr lang="en-US" dirty="0" err="1"/>
              <a:t>опыт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конкретной</a:t>
            </a:r>
            <a:r>
              <a:rPr lang="en-US" dirty="0"/>
              <a:t> </a:t>
            </a:r>
            <a:r>
              <a:rPr lang="en-US" dirty="0" err="1"/>
              <a:t>стратегии</a:t>
            </a:r>
            <a:r>
              <a:rPr lang="en-US" dirty="0"/>
              <a:t> и </a:t>
            </a:r>
            <a:r>
              <a:rPr lang="en-US" dirty="0" err="1"/>
              <a:t>технологии</a:t>
            </a:r>
            <a:r>
              <a:rPr lang="en-US" dirty="0"/>
              <a:t> </a:t>
            </a:r>
            <a:r>
              <a:rPr lang="en-US" dirty="0" err="1"/>
              <a:t>кэширования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94AA11-9A97-FDCD-AF27-C9C470B5F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6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F504-933D-E9D7-C90C-244A6325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3A318D8-B53F-5BFC-0D89-5CA79AA97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AAC576-4A69-D41C-A496-DBF92BFFC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D4A6E7-2261-4100-F311-4E1044830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87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278F-000B-6C5A-522F-840E4907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333E80-B1B9-D055-2E2E-97CDE34C2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F91E45D-0C80-4BEA-233A-8B532BC73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E080EE-928E-53EF-A8E8-E02E04839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1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5353-9D9C-A423-F543-D4B28CA8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2A7B8B-58C4-2279-3562-16A49234A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DC908B-B0F9-F6B2-6A63-E7C989063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BCE8A9-4FBE-139C-959E-43FF5735B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22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5BF5-FDDA-139A-30DA-3E1343B0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5277439-8BFE-D6C3-DC29-2AFFDD1C3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6F2F95-E0B0-7B3B-881C-9322F8F8C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4B0FA9-E13D-DD00-D013-4E758D2D6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38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E393E-4315-E564-DB4D-113C808B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F9FE758-5890-BED8-E7F1-3585C1695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19C5CA-FF3A-21E5-E59C-238ECD274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Вместо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писать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настройки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коммутатора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маршрут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двумя</a:t>
            </a:r>
            <a:r>
              <a:rPr lang="en-US" dirty="0"/>
              <a:t> </a:t>
            </a:r>
            <a:r>
              <a:rPr lang="en-US" dirty="0" err="1"/>
              <a:t>хостами</a:t>
            </a:r>
            <a:r>
              <a:rPr lang="en-US" dirty="0"/>
              <a:t>, </a:t>
            </a:r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Intent-Based API и </a:t>
            </a:r>
            <a:r>
              <a:rPr lang="en-US" dirty="0" err="1"/>
              <a:t>просто</a:t>
            </a:r>
            <a:r>
              <a:rPr lang="en-US" dirty="0"/>
              <a:t> </a:t>
            </a:r>
            <a:r>
              <a:rPr lang="en-US" dirty="0" err="1"/>
              <a:t>указать</a:t>
            </a:r>
            <a:r>
              <a:rPr lang="en-US" dirty="0"/>
              <a:t> </a:t>
            </a:r>
            <a:r>
              <a:rPr lang="en-US" dirty="0" err="1"/>
              <a:t>намерение</a:t>
            </a:r>
            <a:r>
              <a:rPr lang="en-US" dirty="0"/>
              <a:t>: "</a:t>
            </a:r>
            <a:r>
              <a:rPr lang="en-US" dirty="0" err="1"/>
              <a:t>Соединить</a:t>
            </a:r>
            <a:r>
              <a:rPr lang="en-US" dirty="0"/>
              <a:t> </a:t>
            </a:r>
            <a:r>
              <a:rPr lang="en-US" dirty="0" err="1"/>
              <a:t>хост</a:t>
            </a:r>
            <a:r>
              <a:rPr lang="en-US" dirty="0"/>
              <a:t> A с </a:t>
            </a:r>
            <a:r>
              <a:rPr lang="en-US" dirty="0" err="1"/>
              <a:t>хостом</a:t>
            </a:r>
            <a:r>
              <a:rPr lang="en-US" dirty="0"/>
              <a:t> B". Control Plane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настроит</a:t>
            </a:r>
            <a:r>
              <a:rPr lang="en-US" dirty="0"/>
              <a:t> </a:t>
            </a:r>
            <a:r>
              <a:rPr lang="en-US" dirty="0" err="1"/>
              <a:t>необходимые</a:t>
            </a:r>
            <a:r>
              <a:rPr lang="en-US" dirty="0"/>
              <a:t> </a:t>
            </a:r>
            <a:r>
              <a:rPr lang="en-US" dirty="0" err="1"/>
              <a:t>маршруты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коммутаторах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8B2719-B9E1-69E9-1A67-64EB5B004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7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521C-00E7-4B45-A3DA-A7762285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769DE0-B7E0-C214-7D96-62581BA98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81ED27D-D35C-1B05-047D-15EFAB714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1CC071-F4EB-5922-10EA-671C99F79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78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0DE8-1B7D-0AE0-08A5-47D24AB1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72CE7E-DF69-E05F-D90F-F750DB21F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63FD96-B1C2-3C48-2B2B-515A1F203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2F63EA-48A7-43F4-325C-14DE008BB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0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9B886-0207-3573-E8C4-BB886188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9E3756D-08AE-07DB-B881-F95A448E3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EAB435-018B-6F9F-484A-3947DB02C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хочет</a:t>
            </a:r>
            <a:r>
              <a:rPr lang="en-US" dirty="0"/>
              <a:t>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обнаруживает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коммутаторы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отображает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топологию</a:t>
            </a:r>
            <a:r>
              <a:rPr lang="en-US" dirty="0"/>
              <a:t>. </a:t>
            </a:r>
            <a:r>
              <a:rPr lang="en-US" dirty="0" err="1"/>
              <a:t>Используя</a:t>
            </a:r>
            <a:r>
              <a:rPr lang="en-US" dirty="0"/>
              <a:t> SDK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определенного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SDN, </a:t>
            </a:r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готовые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обнаружения</a:t>
            </a:r>
            <a:r>
              <a:rPr lang="en-US" dirty="0"/>
              <a:t> </a:t>
            </a:r>
            <a:r>
              <a:rPr lang="en-US" dirty="0" err="1"/>
              <a:t>коммутаторов</a:t>
            </a:r>
            <a:r>
              <a:rPr lang="en-US" dirty="0"/>
              <a:t>,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портах</a:t>
            </a:r>
            <a:r>
              <a:rPr lang="en-US" dirty="0"/>
              <a:t> и </a:t>
            </a:r>
            <a:r>
              <a:rPr lang="en-US" dirty="0" err="1"/>
              <a:t>соединениях</a:t>
            </a:r>
            <a:r>
              <a:rPr lang="en-US" dirty="0"/>
              <a:t>, и </a:t>
            </a:r>
            <a:r>
              <a:rPr lang="en-US" dirty="0" err="1"/>
              <a:t>визуализации</a:t>
            </a:r>
            <a:r>
              <a:rPr lang="en-US" dirty="0"/>
              <a:t> </a:t>
            </a:r>
            <a:r>
              <a:rPr lang="en-US" dirty="0" err="1"/>
              <a:t>топологии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 SDK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предоставлять</a:t>
            </a:r>
            <a:r>
              <a:rPr lang="en-US" dirty="0"/>
              <a:t> </a:t>
            </a:r>
            <a:r>
              <a:rPr lang="en-US" dirty="0" err="1"/>
              <a:t>инструменты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тестирования</a:t>
            </a:r>
            <a:r>
              <a:rPr lang="en-US" dirty="0"/>
              <a:t> и </a:t>
            </a:r>
            <a:r>
              <a:rPr lang="en-US" dirty="0" err="1"/>
              <a:t>отладки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 в </a:t>
            </a:r>
            <a:r>
              <a:rPr lang="en-US" dirty="0" err="1"/>
              <a:t>эмулированной</a:t>
            </a:r>
            <a:r>
              <a:rPr lang="en-US" dirty="0"/>
              <a:t> </a:t>
            </a:r>
            <a:r>
              <a:rPr lang="en-US" dirty="0" err="1"/>
              <a:t>сетевой</a:t>
            </a:r>
            <a:r>
              <a:rPr lang="en-US" dirty="0"/>
              <a:t> </a:t>
            </a:r>
            <a:r>
              <a:rPr lang="en-US" dirty="0" err="1"/>
              <a:t>среде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60C0B-79BD-8DFA-6FE3-8DE58EBCE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4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3735" lvl="1" indent="-25908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Font typeface="Arial,Sans-Serif"/>
              <a:buChar char="•"/>
            </a:pPr>
            <a:r>
              <a:rPr lang="ru-RU" u="sng" dirty="0"/>
              <a:t>Распределенная архитектура контроллера</a:t>
            </a:r>
            <a:r>
              <a:rPr lang="ru-RU" dirty="0"/>
              <a:t>: Разделение Control </a:t>
            </a:r>
            <a:r>
              <a:rPr lang="ru-RU" dirty="0" err="1"/>
              <a:t>Plane</a:t>
            </a:r>
            <a:r>
              <a:rPr lang="ru-RU" dirty="0"/>
              <a:t> на несколько узлов, работающих параллельно, позволяет масштабировать производительность и отказоустойчивость. Этот момент мы уже разбирали ранее.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40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4A592-24E0-DACF-8475-69612071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4EF2E6-61C5-17F3-F4F3-D8363D972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3165E2-62FA-C4DD-4647-188EE4A30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3C17C4-878A-5DD3-DB60-5559986ED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72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9DC0-91E9-7D9D-9682-38EEBF04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92037F-7063-8227-F5BD-735EBE455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649A34-6419-DCED-9A98-0298A504B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A971F0-C1F6-5FF2-CB35-1E188FB1A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8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D016-D697-52A2-C1DD-0D6C5360C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172202D-62DA-2AF7-2431-C68C9D9BC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46000D-7A98-4C22-8100-BA64D6E55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E68E75-1B52-538A-3584-98F8099D4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1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34DB-DCAB-4A9A-D184-5DE6ECD44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BA088B-CA7D-7C37-74B7-56A9A860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42D30A-4EC6-E658-690C-854A33230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хочет</a:t>
            </a:r>
            <a:r>
              <a:rPr lang="en-US" dirty="0"/>
              <a:t>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обнаруживает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маршруты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отображает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в </a:t>
            </a:r>
            <a:r>
              <a:rPr lang="en-US" dirty="0" err="1"/>
              <a:t>графическом</a:t>
            </a:r>
            <a:r>
              <a:rPr lang="en-US" dirty="0"/>
              <a:t> </a:t>
            </a:r>
            <a:r>
              <a:rPr lang="en-US" dirty="0" err="1"/>
              <a:t>виде</a:t>
            </a:r>
            <a:r>
              <a:rPr lang="en-US" dirty="0"/>
              <a:t>. </a:t>
            </a:r>
            <a:r>
              <a:rPr lang="en-US" dirty="0" err="1"/>
              <a:t>Хорошая</a:t>
            </a:r>
            <a:r>
              <a:rPr lang="en-US" dirty="0"/>
              <a:t> </a:t>
            </a:r>
            <a:r>
              <a:rPr lang="en-US" dirty="0" err="1"/>
              <a:t>документация</a:t>
            </a:r>
            <a:r>
              <a:rPr lang="en-US" dirty="0"/>
              <a:t> </a:t>
            </a:r>
            <a:r>
              <a:rPr lang="en-US" dirty="0" err="1"/>
              <a:t>должна</a:t>
            </a:r>
            <a:r>
              <a:rPr lang="en-US" dirty="0"/>
              <a:t> </a:t>
            </a:r>
            <a:r>
              <a:rPr lang="en-US" dirty="0" err="1"/>
              <a:t>содержать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Описание</a:t>
            </a:r>
            <a:r>
              <a:rPr lang="en-US" dirty="0"/>
              <a:t> API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о </a:t>
            </a:r>
            <a:r>
              <a:rPr lang="en-US" dirty="0" err="1"/>
              <a:t>маршрутах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Примеры</a:t>
            </a:r>
            <a:r>
              <a:rPr lang="en-US" dirty="0"/>
              <a:t> </a:t>
            </a:r>
            <a:r>
              <a:rPr lang="en-US" dirty="0" err="1"/>
              <a:t>кода</a:t>
            </a:r>
            <a:r>
              <a:rPr lang="en-US" dirty="0"/>
              <a:t>, </a:t>
            </a:r>
            <a:r>
              <a:rPr lang="en-US" dirty="0" err="1"/>
              <a:t>демонстрирующие</a:t>
            </a:r>
            <a:r>
              <a:rPr lang="en-US" dirty="0"/>
              <a:t> </a:t>
            </a:r>
            <a:r>
              <a:rPr lang="en-US" dirty="0" err="1"/>
              <a:t>использование</a:t>
            </a:r>
            <a:r>
              <a:rPr lang="en-US" dirty="0"/>
              <a:t> API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о </a:t>
            </a:r>
            <a:r>
              <a:rPr lang="en-US" dirty="0" err="1"/>
              <a:t>маршрутах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Пошаговое</a:t>
            </a:r>
            <a:r>
              <a:rPr lang="en-US" dirty="0"/>
              <a:t> </a:t>
            </a:r>
            <a:r>
              <a:rPr lang="en-US" dirty="0" err="1"/>
              <a:t>руководство</a:t>
            </a:r>
            <a:r>
              <a:rPr lang="en-US" dirty="0"/>
              <a:t>, </a:t>
            </a:r>
            <a:r>
              <a:rPr lang="en-US" dirty="0" err="1"/>
              <a:t>описывающее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отображения</a:t>
            </a:r>
            <a:r>
              <a:rPr lang="en-US" dirty="0"/>
              <a:t> </a:t>
            </a:r>
            <a:r>
              <a:rPr lang="en-US" dirty="0" err="1"/>
              <a:t>маршрутов</a:t>
            </a:r>
            <a:r>
              <a:rPr lang="en-US" dirty="0"/>
              <a:t> в </a:t>
            </a:r>
            <a:r>
              <a:rPr lang="en-US" dirty="0" err="1"/>
              <a:t>графическом</a:t>
            </a:r>
            <a:r>
              <a:rPr lang="en-US" dirty="0"/>
              <a:t> </a:t>
            </a:r>
            <a:r>
              <a:rPr lang="en-US" dirty="0" err="1"/>
              <a:t>виде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DB83D-BC79-D7F2-8840-830DD4EBE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84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5510-FADB-4E17-378F-ABA46DE0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8F18E7D-4A93-728A-BDE2-567211C41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82D7B6C-F0E2-5124-3D2A-3EDEDC989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4A6F2-0FCC-87EA-57CF-726B4FD45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62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6A19-AD0B-1A3B-695C-EACCB169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6118EE-4F2E-EF08-1E52-CC24F4F59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2E2947-1A51-F873-4979-F452DA4C1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C3E3DB-9B8C-99EA-2359-02001ABDA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23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E141B-8DDD-412C-6B43-E1FB2959C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F37D96-6FF0-C938-D028-CDD82B544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F8CF68-8F29-6CEC-1EFE-82FF498D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err="1"/>
              <a:t>Пример</a:t>
            </a:r>
            <a:r>
              <a:rPr lang="en-US"/>
              <a:t>:</a:t>
            </a:r>
            <a:endParaRPr lang="ru-RU"/>
          </a:p>
          <a:p>
            <a:r>
              <a:rPr lang="en-US" err="1"/>
              <a:t>Оператор</a:t>
            </a:r>
            <a:r>
              <a:rPr lang="en-US"/>
              <a:t> </a:t>
            </a:r>
            <a:r>
              <a:rPr lang="en-US" err="1"/>
              <a:t>сети</a:t>
            </a:r>
            <a:r>
              <a:rPr lang="en-US"/>
              <a:t> </a:t>
            </a:r>
            <a:r>
              <a:rPr lang="en-US" err="1"/>
              <a:t>хочет</a:t>
            </a:r>
            <a:r>
              <a:rPr lang="en-US"/>
              <a:t> проверить состояние всех коммутаторов в сети и убедиться, что все они работают правильно. Используя GUI, оператор может быстро просмотреть топологию сети и увидеть состояние каждого коммутатора. Если какой-то коммутатор не работает, оператор может щелкнуть по нему, чтобы получить более подробную информацию о проблеме.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BDDA3C-37B9-FE7D-6CA3-F8A764DB9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3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5EE0A-3D6A-B882-5817-297DDB45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D90FF1-2C8A-C411-C10D-F5780A40B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E7EC71E-E80A-445A-057B-AC4572E0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0F2F18-714F-2A43-0B8F-22FF88CDA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2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5F49-0581-AF4D-B35D-E1D0F800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ABE3B8-9418-2ED1-07C9-2994209A7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7B58646-E8CC-F9B5-0366-1EDD65F6A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08B24-B793-EB03-D466-0F94CA1FE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51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06687-EA93-BA2A-AD30-113151CB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E11FCC-7DB0-3F08-D4A9-4A2C6B017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594B78-970C-6ED9-E8C6-0667219BF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хочет</a:t>
            </a:r>
            <a:r>
              <a:rPr lang="en-US" dirty="0"/>
              <a:t>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обнаруживает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коммутаторы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отображает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топологию</a:t>
            </a:r>
            <a:r>
              <a:rPr lang="en-US" dirty="0"/>
              <a:t>. </a:t>
            </a:r>
            <a:r>
              <a:rPr lang="en-US" dirty="0" err="1"/>
              <a:t>Используя</a:t>
            </a:r>
            <a:r>
              <a:rPr lang="en-US" dirty="0"/>
              <a:t> Python и </a:t>
            </a:r>
            <a:r>
              <a:rPr lang="en-US" dirty="0" err="1"/>
              <a:t>контроллер</a:t>
            </a:r>
            <a:r>
              <a:rPr lang="en-US" dirty="0"/>
              <a:t> Ryu, </a:t>
            </a:r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быстро</a:t>
            </a:r>
            <a:r>
              <a:rPr lang="en-US" dirty="0"/>
              <a:t> </a:t>
            </a:r>
            <a:r>
              <a:rPr lang="en-US" dirty="0" err="1"/>
              <a:t>написать</a:t>
            </a:r>
            <a:r>
              <a:rPr lang="en-US" dirty="0"/>
              <a:t> </a:t>
            </a:r>
            <a:r>
              <a:rPr lang="en-US" dirty="0" err="1"/>
              <a:t>скрипт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получит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коммутаторах</a:t>
            </a:r>
            <a:r>
              <a:rPr lang="en-US" dirty="0"/>
              <a:t> и </a:t>
            </a:r>
            <a:r>
              <a:rPr lang="en-US" dirty="0" err="1"/>
              <a:t>визуализирует</a:t>
            </a:r>
            <a:r>
              <a:rPr lang="en-US" dirty="0"/>
              <a:t> </a:t>
            </a:r>
            <a:r>
              <a:rPr lang="en-US" dirty="0" err="1"/>
              <a:t>топологию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Заключение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Языки</a:t>
            </a:r>
            <a:r>
              <a:rPr lang="en-US" dirty="0"/>
              <a:t> </a:t>
            </a:r>
            <a:r>
              <a:rPr lang="en-US" dirty="0" err="1"/>
              <a:t>программирования</a:t>
            </a:r>
            <a:r>
              <a:rPr lang="en-US" dirty="0"/>
              <a:t> </a:t>
            </a:r>
            <a:r>
              <a:rPr lang="en-US" dirty="0" err="1"/>
              <a:t>высокого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играют</a:t>
            </a:r>
            <a:r>
              <a:rPr lang="en-US" dirty="0"/>
              <a:t> </a:t>
            </a:r>
            <a:r>
              <a:rPr lang="en-US" dirty="0" err="1"/>
              <a:t>важную</a:t>
            </a:r>
            <a:r>
              <a:rPr lang="en-US" dirty="0"/>
              <a:t> </a:t>
            </a:r>
            <a:r>
              <a:rPr lang="en-US" dirty="0" err="1"/>
              <a:t>роль</a:t>
            </a:r>
            <a:r>
              <a:rPr lang="en-US" dirty="0"/>
              <a:t> в </a:t>
            </a:r>
            <a:r>
              <a:rPr lang="en-US" dirty="0" err="1"/>
              <a:t>обеспечении</a:t>
            </a:r>
            <a:r>
              <a:rPr lang="en-US" dirty="0"/>
              <a:t> </a:t>
            </a:r>
            <a:r>
              <a:rPr lang="en-US" dirty="0" err="1"/>
              <a:t>простоты</a:t>
            </a:r>
            <a:r>
              <a:rPr lang="en-US" dirty="0"/>
              <a:t> </a:t>
            </a:r>
            <a:r>
              <a:rPr lang="en-US" dirty="0" err="1"/>
              <a:t>разработки</a:t>
            </a:r>
            <a:r>
              <a:rPr lang="en-US" dirty="0"/>
              <a:t> </a:t>
            </a:r>
            <a:r>
              <a:rPr lang="en-US" dirty="0" err="1"/>
              <a:t>сетевых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Control Plane.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позволяют</a:t>
            </a:r>
            <a:r>
              <a:rPr lang="en-US" dirty="0"/>
              <a:t> </a:t>
            </a:r>
            <a:r>
              <a:rPr lang="en-US" dirty="0" err="1"/>
              <a:t>разработчикам</a:t>
            </a:r>
            <a:r>
              <a:rPr lang="en-US" dirty="0"/>
              <a:t> </a:t>
            </a:r>
            <a:r>
              <a:rPr lang="en-US" dirty="0" err="1"/>
              <a:t>быстро</a:t>
            </a:r>
            <a:r>
              <a:rPr lang="en-US" dirty="0"/>
              <a:t> </a:t>
            </a:r>
            <a:r>
              <a:rPr lang="en-US" dirty="0" err="1"/>
              <a:t>создавать</a:t>
            </a:r>
            <a:r>
              <a:rPr lang="en-US" dirty="0"/>
              <a:t> и </a:t>
            </a:r>
            <a:r>
              <a:rPr lang="en-US" dirty="0" err="1"/>
              <a:t>развертывать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, </a:t>
            </a:r>
            <a:r>
              <a:rPr lang="en-US" dirty="0" err="1"/>
              <a:t>упрощают</a:t>
            </a:r>
            <a:r>
              <a:rPr lang="en-US" dirty="0"/>
              <a:t> </a:t>
            </a:r>
            <a:r>
              <a:rPr lang="en-US" dirty="0" err="1"/>
              <a:t>интеграцию</a:t>
            </a:r>
            <a:r>
              <a:rPr lang="en-US" dirty="0"/>
              <a:t> с </a:t>
            </a:r>
            <a:r>
              <a:rPr lang="en-US" dirty="0" err="1"/>
              <a:t>другими</a:t>
            </a:r>
            <a:r>
              <a:rPr lang="en-US" dirty="0"/>
              <a:t> </a:t>
            </a:r>
            <a:r>
              <a:rPr lang="en-US" dirty="0" err="1"/>
              <a:t>системами</a:t>
            </a:r>
            <a:r>
              <a:rPr lang="en-US" dirty="0"/>
              <a:t> и </a:t>
            </a:r>
            <a:r>
              <a:rPr lang="en-US" dirty="0" err="1"/>
              <a:t>повышают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Теперь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рассмотрели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аспекты</a:t>
            </a:r>
            <a:r>
              <a:rPr lang="en-US" dirty="0"/>
              <a:t> </a:t>
            </a:r>
            <a:r>
              <a:rPr lang="en-US" dirty="0" err="1"/>
              <a:t>простоты</a:t>
            </a:r>
            <a:r>
              <a:rPr lang="en-US" dirty="0"/>
              <a:t> </a:t>
            </a:r>
            <a:r>
              <a:rPr lang="en-US" dirty="0" err="1"/>
              <a:t>разработки</a:t>
            </a:r>
            <a:r>
              <a:rPr lang="en-US" dirty="0"/>
              <a:t> </a:t>
            </a:r>
            <a:r>
              <a:rPr lang="en-US" dirty="0" err="1"/>
              <a:t>сетевых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Control Plane. В </a:t>
            </a:r>
            <a:r>
              <a:rPr lang="en-US" dirty="0" err="1"/>
              <a:t>следующем</a:t>
            </a:r>
            <a:r>
              <a:rPr lang="en-US" dirty="0"/>
              <a:t> </a:t>
            </a:r>
            <a:r>
              <a:rPr lang="en-US" dirty="0" err="1"/>
              <a:t>сообщении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можем</a:t>
            </a:r>
            <a:r>
              <a:rPr lang="en-US" dirty="0"/>
              <a:t> </a:t>
            </a:r>
            <a:r>
              <a:rPr lang="en-US" dirty="0" err="1"/>
              <a:t>перейти</a:t>
            </a:r>
            <a:r>
              <a:rPr lang="en-US" dirty="0"/>
              <a:t> к </a:t>
            </a:r>
            <a:r>
              <a:rPr lang="en-US" dirty="0" err="1"/>
              <a:t>следующей</a:t>
            </a:r>
            <a:r>
              <a:rPr lang="en-US" dirty="0"/>
              <a:t> </a:t>
            </a:r>
            <a:r>
              <a:rPr lang="en-US" dirty="0" err="1"/>
              <a:t>ключевой</a:t>
            </a:r>
            <a:r>
              <a:rPr lang="en-US" dirty="0"/>
              <a:t> </a:t>
            </a:r>
            <a:r>
              <a:rPr lang="en-US" dirty="0" err="1"/>
              <a:t>характеристике</a:t>
            </a:r>
            <a:r>
              <a:rPr lang="en-US" dirty="0"/>
              <a:t> Control Plane - </a:t>
            </a:r>
            <a:r>
              <a:rPr lang="en-US" dirty="0" err="1"/>
              <a:t>отказоустойчивости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9DA7CE-B528-9F96-D1C8-AB03BC1F9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7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7EF5-BE8E-9CBB-ED1E-0F7FA170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901D00-CBAC-5A1C-7963-8255E1C31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E66EE6-038C-F502-6D7F-F67FBAF34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20675E-6616-B7DD-A368-56C001DF0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09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у </a:t>
            </a:r>
            <a:r>
              <a:rPr lang="en-US" dirty="0" err="1"/>
              <a:t>тебя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Control Plane, </a:t>
            </a:r>
            <a:r>
              <a:rPr lang="en-US" dirty="0" err="1"/>
              <a:t>состоящий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серверов</a:t>
            </a:r>
            <a:r>
              <a:rPr lang="en-US" dirty="0"/>
              <a:t>: Server A и Server B. Server A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активным</a:t>
            </a:r>
            <a:r>
              <a:rPr lang="en-US" dirty="0"/>
              <a:t> и </a:t>
            </a:r>
            <a:r>
              <a:rPr lang="en-US" dirty="0" err="1"/>
              <a:t>управляет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. Server B </a:t>
            </a:r>
            <a:r>
              <a:rPr lang="en-US" dirty="0" err="1"/>
              <a:t>находится</a:t>
            </a:r>
            <a:r>
              <a:rPr lang="en-US" dirty="0"/>
              <a:t> в </a:t>
            </a:r>
            <a:r>
              <a:rPr lang="en-US" dirty="0" err="1"/>
              <a:t>режиме</a:t>
            </a:r>
            <a:r>
              <a:rPr lang="en-US" dirty="0"/>
              <a:t> </a:t>
            </a:r>
            <a:r>
              <a:rPr lang="en-US" dirty="0" err="1"/>
              <a:t>ожидания</a:t>
            </a:r>
            <a:r>
              <a:rPr lang="en-US" dirty="0"/>
              <a:t> и </a:t>
            </a:r>
            <a:r>
              <a:rPr lang="en-US" dirty="0" err="1"/>
              <a:t>готов</a:t>
            </a:r>
            <a:r>
              <a:rPr lang="en-US" dirty="0"/>
              <a:t> </a:t>
            </a:r>
            <a:r>
              <a:rPr lang="en-US" dirty="0" err="1"/>
              <a:t>заменить</a:t>
            </a:r>
            <a:r>
              <a:rPr lang="en-US" dirty="0"/>
              <a:t> Server A в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отказа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Server A </a:t>
            </a:r>
            <a:r>
              <a:rPr lang="en-US" dirty="0" err="1"/>
              <a:t>выйдет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строя</a:t>
            </a:r>
            <a:r>
              <a:rPr lang="en-US" dirty="0"/>
              <a:t>, Load Balancer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переключит</a:t>
            </a:r>
            <a:r>
              <a:rPr lang="en-US" dirty="0"/>
              <a:t> </a:t>
            </a:r>
            <a:r>
              <a:rPr lang="en-US" dirty="0" err="1"/>
              <a:t>трафик</a:t>
            </a:r>
            <a:r>
              <a:rPr lang="en-US" dirty="0"/>
              <a:t> и </a:t>
            </a: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Server B, </a:t>
            </a:r>
            <a:r>
              <a:rPr lang="en-US" dirty="0" err="1"/>
              <a:t>обеспечивая</a:t>
            </a:r>
            <a:r>
              <a:rPr lang="en-US" dirty="0"/>
              <a:t> </a:t>
            </a:r>
            <a:r>
              <a:rPr lang="en-US" dirty="0" err="1"/>
              <a:t>непрерывность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Control Plane.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696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2A0EA-9DBB-ECAD-2205-57C771339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06EE6C-F8F9-56E4-C7EC-62709E768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398C5D-BB65-FC87-6D0B-35AAAB5E9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DEAD3-86AA-ACEB-7A31-EB86E9408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476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D216-4B9A-D706-CA52-1D4B73C3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5E48CBB-F24B-5144-6016-EF3424E1D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B384FD-F866-6400-E0F1-3A19B1B8A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9D0887-3788-F9F8-9240-05D1321FA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078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54BA-7F2D-35BD-117B-F26A07BB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E00C5B-1D83-2F00-7F0F-089233A70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89705F-CE53-5AC4-10B2-9D5FFC032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540F9-C757-004F-2160-87487E823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305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3781-85A6-8428-6864-483A7286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073EF0-14BF-3831-677F-A27EB1A63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6D3593-B83A-CD0F-FAEB-6F89248AB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err="1"/>
              <a:t>Пример</a:t>
            </a:r>
            <a:r>
              <a:rPr lang="en-US"/>
              <a:t>:</a:t>
            </a:r>
            <a:endParaRPr lang="ru-RU"/>
          </a:p>
          <a:p>
            <a:r>
              <a:rPr lang="en-US" err="1"/>
              <a:t>Представь</a:t>
            </a:r>
            <a:r>
              <a:rPr lang="en-US"/>
              <a:t> </a:t>
            </a:r>
            <a:r>
              <a:rPr lang="en-US" err="1"/>
              <a:t>себе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у тебя есть Control Plane, управляемый ONOS. Ты используешь Prometheus для сбора метрик о состоянии серверов, на которых работает ONOS, а также о состоянии коммутаторов в сети. Grafana используется для визуализации этих метрик и создания дашбордов, отображающих текущее состояние сети. Если какой-то коммутатор выходит из строя, Prometheus автоматически отправит уведомление, и оператор сети сможет оперативно принять меры для устранения проблемы.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AD6D2-51CB-3D68-B786-AE4C5A567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84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9083E-8CFA-903E-256E-79DFC968F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2E287B-1514-48D4-B16B-C94ECD151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ADB98D-1CE5-60B2-8A1F-19E1517BD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E7FDD0-6AA8-C592-40FC-94A352971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31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B7F4A-03E4-3AB6-86CE-62A2F22B3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983A981-48D8-7ABB-761F-5926C2F08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831F88-4203-79AE-EFE8-12CBE9654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7A81B-5779-B0A0-8399-C43A4F6A6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13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47358-153E-6CA9-34B8-74547E7C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EDA2A5-765F-C2FC-8724-0F4B4195D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CB1F7A-8C76-1BC1-EBD0-ADF691ECB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E84F6D-5F0E-3D10-C2F1-5FDE87712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85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4DB1-A0CF-D1C7-A771-D17E9A9C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BFB890-4404-8B0D-38FC-12237AAB2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A93980-0AF5-EE80-2626-616B034BC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54AF7D-FBEB-6350-953D-2EB4FBE59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493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567AB-FAF4-A06B-F50E-F6472BEC5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0C9B963-CD46-F7AD-FC5D-10C7EF0DE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4C7C0B-B2B9-C55C-232D-8D904E126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у </a:t>
            </a:r>
            <a:r>
              <a:rPr lang="en-US" dirty="0" err="1"/>
              <a:t>тебя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Control Plane, </a:t>
            </a:r>
            <a:r>
              <a:rPr lang="en-US" dirty="0" err="1"/>
              <a:t>состоящий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серверов</a:t>
            </a:r>
            <a:r>
              <a:rPr lang="en-US" dirty="0"/>
              <a:t>: Server A и Server B. Server A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активным</a:t>
            </a:r>
            <a:r>
              <a:rPr lang="en-US" dirty="0"/>
              <a:t> и </a:t>
            </a:r>
            <a:r>
              <a:rPr lang="en-US" dirty="0" err="1"/>
              <a:t>управляет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. Server B </a:t>
            </a:r>
            <a:r>
              <a:rPr lang="en-US" dirty="0" err="1"/>
              <a:t>находится</a:t>
            </a:r>
            <a:r>
              <a:rPr lang="en-US" dirty="0"/>
              <a:t> в </a:t>
            </a:r>
            <a:r>
              <a:rPr lang="en-US" dirty="0" err="1"/>
              <a:t>режиме</a:t>
            </a:r>
            <a:r>
              <a:rPr lang="en-US" dirty="0"/>
              <a:t> </a:t>
            </a:r>
            <a:r>
              <a:rPr lang="en-US" dirty="0" err="1"/>
              <a:t>ожидания</a:t>
            </a:r>
            <a:r>
              <a:rPr lang="en-US" dirty="0"/>
              <a:t> и </a:t>
            </a:r>
            <a:r>
              <a:rPr lang="en-US" dirty="0" err="1"/>
              <a:t>готов</a:t>
            </a:r>
            <a:r>
              <a:rPr lang="en-US" dirty="0"/>
              <a:t> </a:t>
            </a:r>
            <a:r>
              <a:rPr lang="en-US" dirty="0" err="1"/>
              <a:t>заменить</a:t>
            </a:r>
            <a:r>
              <a:rPr lang="en-US" dirty="0"/>
              <a:t> Server A в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отказа</a:t>
            </a:r>
            <a:r>
              <a:rPr lang="en-US" dirty="0"/>
              <a:t>. </a:t>
            </a:r>
            <a:r>
              <a:rPr lang="en-US" dirty="0" err="1"/>
              <a:t>Используется</a:t>
            </a:r>
            <a:r>
              <a:rPr lang="en-US" dirty="0"/>
              <a:t> Heartbeat </a:t>
            </a:r>
            <a:r>
              <a:rPr lang="en-US" dirty="0" err="1"/>
              <a:t>механизм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проверки</a:t>
            </a:r>
            <a:r>
              <a:rPr lang="en-US" dirty="0"/>
              <a:t> </a:t>
            </a:r>
            <a:r>
              <a:rPr lang="en-US" dirty="0" err="1"/>
              <a:t>состояния</a:t>
            </a:r>
            <a:r>
              <a:rPr lang="en-US" dirty="0"/>
              <a:t> Server A. </a:t>
            </a:r>
            <a:r>
              <a:rPr lang="en-US" dirty="0" err="1"/>
              <a:t>Если</a:t>
            </a:r>
            <a:r>
              <a:rPr lang="en-US" dirty="0"/>
              <a:t> Server A </a:t>
            </a:r>
            <a:r>
              <a:rPr lang="en-US" dirty="0" err="1"/>
              <a:t>перестает</a:t>
            </a:r>
            <a:r>
              <a:rPr lang="en-US" dirty="0"/>
              <a:t> </a:t>
            </a:r>
            <a:r>
              <a:rPr lang="en-US" dirty="0" err="1"/>
              <a:t>отвечать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Heartbeat, Load Balancer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перенаправит</a:t>
            </a:r>
            <a:r>
              <a:rPr lang="en-US" dirty="0"/>
              <a:t> </a:t>
            </a:r>
            <a:r>
              <a:rPr lang="en-US" dirty="0" err="1"/>
              <a:t>трафик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Server B, </a:t>
            </a:r>
            <a:r>
              <a:rPr lang="en-US" dirty="0" err="1"/>
              <a:t>обеспечивая</a:t>
            </a:r>
            <a:r>
              <a:rPr lang="en-US" dirty="0"/>
              <a:t> </a:t>
            </a:r>
            <a:r>
              <a:rPr lang="en-US" dirty="0" err="1"/>
              <a:t>непрерывность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Control Plane.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6ED54-CFAC-3585-81EC-677DC0F39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FBAC-EB58-6771-A949-3639FC83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558867-27EB-4E8E-B8FF-D900AB16B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BB5216-8E40-6737-F118-F640C1A7B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2457D-82D7-63D0-DD42-F31F2F6E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011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3518-B752-8217-6C04-D3B73C3A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304D53-1DCB-424D-CFC2-0AADD74CF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77FA13-6E6F-2B63-52D8-BCA1329ED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40495-33DA-42F6-FC9D-1B9F2E4C8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588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6FEB-0125-51F1-FCDF-0FA2564BB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963F72A-2DFE-D39B-7B8F-5B0C54B52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F4BF74-E2F1-E0C8-CCBF-AB0F799BB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BEB32-3646-17A5-BB11-2CD47A632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440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3343-1CAC-EA16-9F2C-2B81137A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BA3921A-B48C-41E3-0024-9A62B1A20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D19489-6FA0-D412-7ED6-415206E1E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BDB534-C0EF-15EE-EC33-D5F55EB4F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38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8E4E9-8320-00EA-5A0E-C07F50784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7D896C-4A84-B34E-0A9C-966A61900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F1D6779-DE1F-8418-4B4E-464298D2A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EF1FB1-7D2D-0E3C-6870-551633B86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00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FEBA8-B441-77B2-EF6E-5519EBB3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CBCD6CD-1952-2CE0-5A85-878988007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09A41E-F057-FBE3-F530-BB5CA5D10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у </a:t>
            </a:r>
            <a:r>
              <a:rPr lang="en-US" dirty="0" err="1"/>
              <a:t>тебя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Control Plane, </a:t>
            </a:r>
            <a:r>
              <a:rPr lang="en-US" dirty="0" err="1"/>
              <a:t>управляемый</a:t>
            </a:r>
            <a:r>
              <a:rPr lang="en-US" dirty="0"/>
              <a:t> ONOS.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компонентов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модуль</a:t>
            </a:r>
            <a:r>
              <a:rPr lang="en-US" dirty="0"/>
              <a:t> </a:t>
            </a:r>
            <a:r>
              <a:rPr lang="en-US" dirty="0" err="1"/>
              <a:t>маршрутизации</a:t>
            </a:r>
            <a:r>
              <a:rPr lang="en-US" dirty="0"/>
              <a:t>) </a:t>
            </a:r>
            <a:r>
              <a:rPr lang="en-US" dirty="0" err="1"/>
              <a:t>внезапно</a:t>
            </a:r>
            <a:r>
              <a:rPr lang="en-US" dirty="0"/>
              <a:t> </a:t>
            </a:r>
            <a:r>
              <a:rPr lang="en-US" dirty="0" err="1"/>
              <a:t>завершается</a:t>
            </a:r>
            <a:r>
              <a:rPr lang="en-US" dirty="0"/>
              <a:t> с </a:t>
            </a:r>
            <a:r>
              <a:rPr lang="en-US" dirty="0" err="1"/>
              <a:t>ошибкой</a:t>
            </a:r>
            <a:r>
              <a:rPr lang="en-US" dirty="0"/>
              <a:t>. </a:t>
            </a:r>
            <a:r>
              <a:rPr lang="en-US" dirty="0" err="1"/>
              <a:t>Systemd</a:t>
            </a:r>
            <a:r>
              <a:rPr lang="en-US" dirty="0"/>
              <a:t> </a:t>
            </a:r>
            <a:r>
              <a:rPr lang="en-US" dirty="0" err="1"/>
              <a:t>автоматически</a:t>
            </a:r>
            <a:r>
              <a:rPr lang="en-US" dirty="0"/>
              <a:t> </a:t>
            </a:r>
            <a:r>
              <a:rPr lang="en-US" dirty="0" err="1"/>
              <a:t>перезапустит</a:t>
            </a:r>
            <a:r>
              <a:rPr lang="en-US" dirty="0"/>
              <a:t> </a:t>
            </a:r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компонент</a:t>
            </a:r>
            <a:r>
              <a:rPr lang="en-US" dirty="0"/>
              <a:t>, и ONOS </a:t>
            </a:r>
            <a:r>
              <a:rPr lang="en-US" dirty="0" err="1"/>
              <a:t>продолжит</a:t>
            </a:r>
            <a:r>
              <a:rPr lang="en-US" dirty="0"/>
              <a:t> </a:t>
            </a:r>
            <a:r>
              <a:rPr lang="en-US" dirty="0" err="1"/>
              <a:t>работу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перерыва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проблема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решена</a:t>
            </a:r>
            <a:r>
              <a:rPr lang="en-US" dirty="0"/>
              <a:t> </a:t>
            </a:r>
            <a:r>
              <a:rPr lang="en-US" dirty="0" err="1"/>
              <a:t>перезапуском</a:t>
            </a:r>
            <a:r>
              <a:rPr lang="en-US" dirty="0"/>
              <a:t> </a:t>
            </a:r>
            <a:r>
              <a:rPr lang="en-US" dirty="0" err="1"/>
              <a:t>компонента</a:t>
            </a:r>
            <a:r>
              <a:rPr lang="en-US" dirty="0"/>
              <a:t>,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откатиться</a:t>
            </a:r>
            <a:r>
              <a:rPr lang="en-US" dirty="0"/>
              <a:t> к </a:t>
            </a:r>
            <a:r>
              <a:rPr lang="en-US" dirty="0" err="1"/>
              <a:t>предыдущей</a:t>
            </a:r>
            <a:r>
              <a:rPr lang="en-US" dirty="0"/>
              <a:t> </a:t>
            </a:r>
            <a:r>
              <a:rPr lang="en-US" dirty="0" err="1"/>
              <a:t>стабильной</a:t>
            </a:r>
            <a:r>
              <a:rPr lang="en-US" dirty="0"/>
              <a:t> </a:t>
            </a:r>
            <a:r>
              <a:rPr lang="en-US" dirty="0" err="1"/>
              <a:t>версии</a:t>
            </a:r>
            <a:r>
              <a:rPr lang="en-US" dirty="0"/>
              <a:t> ONOS.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6657B2-5EA0-4253-A338-0620C0B55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882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A5DC7-3FAB-C963-82B1-566751D77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0BE02D-87FB-130A-6BB0-A68686FCB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82C1F5-A781-EE84-0743-C9150E3C0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15026-4E4F-7601-5FEE-A1FA70D2C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926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E777-BD74-3A78-DA1E-5B9B6209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4EC64A-2B49-6F24-CB55-433920994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833394-192D-61B5-AE80-2A49032D0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A7ACF-1191-F399-63C7-D43CE8E3A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41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99044-01EC-ECCE-86FF-1DC19E1D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810F1F-57EE-983E-282F-2C4B3FC91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CA703C4-2A79-AA4F-ADED-E0B02DFB0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69DC56-92F0-6333-866B-0BCB097F1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539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52ED-AC3F-0A05-191A-9C7977CE9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67ADBF-DA21-15DB-49DB-CEF1C552E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9B12D7-22E2-6CBD-47D4-10F049194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у </a:t>
            </a:r>
            <a:r>
              <a:rPr lang="en-US" dirty="0" err="1"/>
              <a:t>тебя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Control Plane, </a:t>
            </a:r>
            <a:r>
              <a:rPr lang="en-US" dirty="0" err="1"/>
              <a:t>управляемый</a:t>
            </a:r>
            <a:r>
              <a:rPr lang="en-US" dirty="0"/>
              <a:t> ONOS.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модулей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модуль</a:t>
            </a:r>
            <a:r>
              <a:rPr lang="en-US" dirty="0"/>
              <a:t> </a:t>
            </a:r>
            <a:r>
              <a:rPr lang="en-US" dirty="0" err="1"/>
              <a:t>маршрутизации</a:t>
            </a:r>
            <a:r>
              <a:rPr lang="en-US" dirty="0"/>
              <a:t>)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ошибку</a:t>
            </a:r>
            <a:r>
              <a:rPr lang="en-US" dirty="0"/>
              <a:t>, </a:t>
            </a:r>
            <a:r>
              <a:rPr lang="en-US" dirty="0" err="1"/>
              <a:t>которая</a:t>
            </a:r>
            <a:r>
              <a:rPr lang="en-US" dirty="0"/>
              <a:t> </a:t>
            </a:r>
            <a:r>
              <a:rPr lang="en-US" dirty="0" err="1"/>
              <a:t>приводит</a:t>
            </a:r>
            <a:r>
              <a:rPr lang="en-US" dirty="0"/>
              <a:t> к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аварийному</a:t>
            </a:r>
            <a:r>
              <a:rPr lang="en-US" dirty="0"/>
              <a:t> </a:t>
            </a:r>
            <a:r>
              <a:rPr lang="en-US" dirty="0" err="1"/>
              <a:t>завершению</a:t>
            </a:r>
            <a:r>
              <a:rPr lang="en-US" dirty="0"/>
              <a:t>. </a:t>
            </a:r>
            <a:r>
              <a:rPr lang="en-US" dirty="0" err="1"/>
              <a:t>Благодаря</a:t>
            </a:r>
            <a:r>
              <a:rPr lang="en-US" dirty="0"/>
              <a:t> </a:t>
            </a:r>
            <a:r>
              <a:rPr lang="en-US" dirty="0" err="1"/>
              <a:t>изоляции</a:t>
            </a:r>
            <a:r>
              <a:rPr lang="en-US" dirty="0"/>
              <a:t> </a:t>
            </a:r>
            <a:r>
              <a:rPr lang="en-US" dirty="0" err="1"/>
              <a:t>процессов</a:t>
            </a:r>
            <a:r>
              <a:rPr lang="en-US" dirty="0"/>
              <a:t>, </a:t>
            </a:r>
            <a:r>
              <a:rPr lang="en-US" dirty="0" err="1"/>
              <a:t>аварийное</a:t>
            </a:r>
            <a:r>
              <a:rPr lang="en-US" dirty="0"/>
              <a:t> </a:t>
            </a:r>
            <a:r>
              <a:rPr lang="en-US" dirty="0" err="1"/>
              <a:t>завершение</a:t>
            </a:r>
            <a:r>
              <a:rPr lang="en-US" dirty="0"/>
              <a:t> </a:t>
            </a:r>
            <a:r>
              <a:rPr lang="en-US" dirty="0" err="1"/>
              <a:t>модуля</a:t>
            </a:r>
            <a:r>
              <a:rPr lang="en-US" dirty="0"/>
              <a:t> </a:t>
            </a:r>
            <a:r>
              <a:rPr lang="en-US" dirty="0" err="1"/>
              <a:t>маршрутизации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повлияет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другие</a:t>
            </a:r>
            <a:r>
              <a:rPr lang="en-US" dirty="0"/>
              <a:t> </a:t>
            </a:r>
            <a:r>
              <a:rPr lang="en-US" dirty="0" err="1"/>
              <a:t>модули</a:t>
            </a:r>
            <a:r>
              <a:rPr lang="en-US" dirty="0"/>
              <a:t> ONOS, и Control Plane </a:t>
            </a:r>
            <a:r>
              <a:rPr lang="en-US" dirty="0" err="1"/>
              <a:t>продолжит</a:t>
            </a:r>
            <a:r>
              <a:rPr lang="en-US" dirty="0"/>
              <a:t> </a:t>
            </a:r>
            <a:r>
              <a:rPr lang="en-US" dirty="0" err="1"/>
              <a:t>работу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u="sng" dirty="0" err="1"/>
              <a:t>Заключение</a:t>
            </a:r>
            <a:r>
              <a:rPr lang="en-US" u="sng" dirty="0"/>
              <a:t> </a:t>
            </a:r>
            <a:r>
              <a:rPr lang="en-US" u="sng" dirty="0" err="1"/>
              <a:t>по</a:t>
            </a:r>
            <a:r>
              <a:rPr lang="en-US" u="sng" dirty="0"/>
              <a:t> </a:t>
            </a:r>
            <a:r>
              <a:rPr lang="en-US" u="sng" dirty="0" err="1"/>
              <a:t>отказоустойчивости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Отказоустойчивость</a:t>
            </a:r>
            <a:r>
              <a:rPr lang="en-US" dirty="0"/>
              <a:t> -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критически</a:t>
            </a:r>
            <a:r>
              <a:rPr lang="en-US" dirty="0"/>
              <a:t> </a:t>
            </a:r>
            <a:r>
              <a:rPr lang="en-US" dirty="0" err="1"/>
              <a:t>важная</a:t>
            </a:r>
            <a:r>
              <a:rPr lang="en-US" dirty="0"/>
              <a:t> </a:t>
            </a:r>
            <a:r>
              <a:rPr lang="en-US" dirty="0" err="1"/>
              <a:t>характеристика</a:t>
            </a:r>
            <a:r>
              <a:rPr lang="en-US" dirty="0"/>
              <a:t> Control Plane, </a:t>
            </a:r>
            <a:r>
              <a:rPr lang="en-US" dirty="0" err="1"/>
              <a:t>которая</a:t>
            </a:r>
            <a:r>
              <a:rPr lang="en-US" dirty="0"/>
              <a:t>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dirty="0" err="1"/>
              <a:t>непрерывность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в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сбоев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отказоустойчивости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стратегии</a:t>
            </a:r>
            <a:r>
              <a:rPr lang="en-US" dirty="0"/>
              <a:t>, </a:t>
            </a:r>
            <a:r>
              <a:rPr lang="en-US" dirty="0" err="1"/>
              <a:t>включая</a:t>
            </a:r>
            <a:r>
              <a:rPr lang="en-US" dirty="0"/>
              <a:t> </a:t>
            </a:r>
            <a:r>
              <a:rPr lang="en-US" dirty="0" err="1"/>
              <a:t>резервирование</a:t>
            </a:r>
            <a:r>
              <a:rPr lang="en-US" dirty="0"/>
              <a:t>, </a:t>
            </a:r>
            <a:r>
              <a:rPr lang="en-US" dirty="0" err="1"/>
              <a:t>мониторинг</a:t>
            </a:r>
            <a:r>
              <a:rPr lang="en-US" dirty="0"/>
              <a:t>, </a:t>
            </a:r>
            <a:r>
              <a:rPr lang="en-US" dirty="0" err="1"/>
              <a:t>автоматическое</a:t>
            </a:r>
            <a:r>
              <a:rPr lang="en-US" dirty="0"/>
              <a:t> </a:t>
            </a:r>
            <a:r>
              <a:rPr lang="en-US" dirty="0" err="1"/>
              <a:t>переключение</a:t>
            </a:r>
            <a:r>
              <a:rPr lang="en-US" dirty="0"/>
              <a:t>, </a:t>
            </a:r>
            <a:r>
              <a:rPr lang="en-US" dirty="0" err="1"/>
              <a:t>восстановление</a:t>
            </a:r>
            <a:r>
              <a:rPr lang="en-US" dirty="0"/>
              <a:t> и </a:t>
            </a:r>
            <a:r>
              <a:rPr lang="en-US" dirty="0" err="1"/>
              <a:t>изоляцию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стратегий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к </a:t>
            </a:r>
            <a:r>
              <a:rPr lang="en-US" dirty="0" err="1"/>
              <a:t>доступности</a:t>
            </a:r>
            <a:r>
              <a:rPr lang="en-US" dirty="0"/>
              <a:t> и </a:t>
            </a:r>
            <a:r>
              <a:rPr lang="en-US" dirty="0" err="1"/>
              <a:t>надежности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48C1B5-EBAC-C8F0-3251-0B8C52C18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387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0AF4-A79A-C58E-7953-9E9D1417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20D051-DCA7-E1D5-FBFE-190DAE4C1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3E59AA-61BF-6958-8701-F09238C5B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988E8-D0CD-1503-0AAB-958621A13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2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7FB5-CBE3-4F47-F054-38A99ED0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F31A85B-E6E1-EC60-ACA7-5F6E10453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6760E4-E50F-A8A5-658E-CC1BE5D17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81A1CA-22FB-D6ED-AD6F-2699E3F59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573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1D7C-6DFE-8F0A-6B19-835447443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4769AD-DE8E-CBC1-FA08-F3F5A2866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F57E74-EAC7-B221-8E82-25450C9C9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B2E57C-B0FE-6DE9-0C37-E4CDF6B19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460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32B2-24CD-88C9-2BED-E7F0F1C4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DDBDE4-176A-5A07-16BF-73FFB473F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7EC97C-077D-5030-DE44-5096F9EF5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03C3E1-0BCB-4520-358D-B45360A16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509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CB1B-60BF-5E61-9454-3848F5FA6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269C903-3558-EF9B-6585-94FD538AF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20BF8F-3714-8117-DF9C-152324EF1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A9ECDC-0498-FFA3-8FB1-093429C0C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94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AFFB-9A03-6BF7-1E99-428EC653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37308D-0D82-9419-23BA-817961CA5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AD4E37-973A-E234-AFF4-C226FAC75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9DF3E-910D-FEC0-92F4-DC3A791D6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187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863F-8CC0-236A-807F-43AF46BA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A133C4-0271-F1AD-76F1-94772F2FB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8FD5A8-16B8-FDDA-6D15-8F3E65822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4C64D-AAD6-2E5F-89C0-EB704045D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929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1765-802C-7355-4F12-8A3D6A83C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022FD2F-8201-A3DB-5949-2FD9B5413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B1FA3A-B6A1-4058-3548-0EBC6FC10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7F01B7-54D2-2D04-A476-DABA26015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268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1F631-57B2-18B6-74F1-4DA82324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671E7F-7835-046C-547A-AC8D88D79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530E1B-CE77-6888-65FA-5ABF178B9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137D6-963D-BC25-F49C-15FE480A0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281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26565-116C-2479-3E7D-11CA6BEC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AEB44B-0763-2A95-0B89-3BD2CD8A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A2B3C4-CD9E-D07A-DB46-BAEC8E916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7D2C-14BF-C111-BA17-2FD3A2838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249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4BF5-99DD-F0EF-49AE-9B76716B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1C5F50-90B0-2D5D-76F0-37FF99CBA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02F173-5FFC-0797-401F-A8FF65829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22053-6927-A050-7CD8-B24C2A805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7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2F9A7-F631-5232-ACE6-6357E33F2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D1D4DD-627E-6019-2C82-B3F93D583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10C3E6-B881-4AC9-1C6C-D0B10915E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1260B8-486D-D17A-0AFF-D6B507D2D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6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3E940-82CB-64AE-90E6-583CCAC7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C0F0F3-A239-E4AD-BBD2-2306BB000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A5016D-AAA9-0BF5-07DB-F949636F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8DC8C9-3F6C-1449-2E59-5D01BBC30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78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5252-9D83-1645-ADE3-6B4C4C74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F3A46C7-F5E1-E0E8-BA8F-015ED2D4B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59E2CB-AC29-1BF5-5F64-6C0521810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7EA59D-E6D4-02ED-1D29-4D0CC16B0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972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DBD20-991E-F5F6-9287-1549C51EA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8F0651-F31C-7939-50CA-AB3ACB530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18EB9B-F887-B08D-94C6-BE0668BE5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54457F-8829-AB6A-E642-AD4380BD4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380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B58C-6BBE-B840-1C30-7D565DFE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57B023B-B092-2969-F6E5-35B61414C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7FB572-B972-22DD-46BB-6ED81BDB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EFD91D-4320-6DB3-6A86-49F30E879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245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ACC1-2AB4-5A41-BFD2-5BCC3DBD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2E32E34-4901-20E8-6D27-741102F10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3DD3DB-C2C0-46A5-C52B-EF18C0F21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916E1A-702E-CE72-E204-71FAA342E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106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5F9E-EEC3-242F-5C51-26C3C0E5F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CF4E2A-77B9-DF75-C7CA-FF8D80C22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AEC309-42C3-625C-FA3C-513D99D46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D4E575-963D-1438-E211-A6AC06269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858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7417-0B82-7CC3-4534-AF6A32826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CA5A1D-76CB-2AAC-DEB8-38E7CD24D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1A1EC9-B1AF-C6F8-D55A-89D444689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у </a:t>
            </a:r>
            <a:r>
              <a:rPr lang="en-US" dirty="0" err="1"/>
              <a:t>тебя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Control Plane,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обрабатывает</a:t>
            </a:r>
            <a:r>
              <a:rPr lang="en-US" dirty="0"/>
              <a:t> </a:t>
            </a:r>
            <a:r>
              <a:rPr lang="en-US" dirty="0" err="1"/>
              <a:t>большое</a:t>
            </a:r>
            <a:r>
              <a:rPr lang="en-US" dirty="0"/>
              <a:t>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сетевых</a:t>
            </a:r>
            <a:r>
              <a:rPr lang="en-US" dirty="0"/>
              <a:t> </a:t>
            </a:r>
            <a:r>
              <a:rPr lang="en-US" dirty="0" err="1"/>
              <a:t>пакетов</a:t>
            </a:r>
            <a:r>
              <a:rPr lang="en-US" dirty="0"/>
              <a:t> и </a:t>
            </a:r>
            <a:r>
              <a:rPr lang="en-US" dirty="0" err="1"/>
              <a:t>выполняет</a:t>
            </a:r>
            <a:r>
              <a:rPr lang="en-US" dirty="0"/>
              <a:t> </a:t>
            </a:r>
            <a:r>
              <a:rPr lang="en-US" dirty="0" err="1"/>
              <a:t>сложные</a:t>
            </a:r>
            <a:r>
              <a:rPr lang="en-US" dirty="0"/>
              <a:t> </a:t>
            </a:r>
            <a:r>
              <a:rPr lang="en-US" dirty="0" err="1"/>
              <a:t>задачи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маршрутизации</a:t>
            </a:r>
            <a:r>
              <a:rPr lang="en-US" dirty="0"/>
              <a:t> и </a:t>
            </a:r>
            <a:r>
              <a:rPr lang="en-US" dirty="0" err="1"/>
              <a:t>фильтрации</a:t>
            </a:r>
            <a:r>
              <a:rPr lang="en-US" dirty="0"/>
              <a:t> </a:t>
            </a:r>
            <a:r>
              <a:rPr lang="en-US" dirty="0" err="1"/>
              <a:t>трафика</a:t>
            </a:r>
            <a:r>
              <a:rPr lang="en-US" dirty="0"/>
              <a:t>. </a:t>
            </a:r>
            <a:r>
              <a:rPr lang="en-US" dirty="0" err="1"/>
              <a:t>Используя</a:t>
            </a:r>
            <a:r>
              <a:rPr lang="en-US" dirty="0"/>
              <a:t> DPU,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ускорить</a:t>
            </a:r>
            <a:r>
              <a:rPr lang="en-US" dirty="0"/>
              <a:t> </a:t>
            </a:r>
            <a:r>
              <a:rPr lang="en-US" dirty="0" err="1"/>
              <a:t>обработку</a:t>
            </a:r>
            <a:r>
              <a:rPr lang="en-US" dirty="0"/>
              <a:t> </a:t>
            </a:r>
            <a:r>
              <a:rPr lang="en-US" dirty="0" err="1"/>
              <a:t>пакетов</a:t>
            </a:r>
            <a:r>
              <a:rPr lang="en-US" dirty="0"/>
              <a:t> и </a:t>
            </a:r>
            <a:r>
              <a:rPr lang="en-US" dirty="0" err="1"/>
              <a:t>разгрузить</a:t>
            </a:r>
            <a:r>
              <a:rPr lang="en-US" dirty="0"/>
              <a:t> CPU,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позволит</a:t>
            </a:r>
            <a:r>
              <a:rPr lang="en-US" dirty="0"/>
              <a:t> Control Plane </a:t>
            </a:r>
            <a:r>
              <a:rPr lang="en-US" dirty="0" err="1"/>
              <a:t>обрабатывать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</a:t>
            </a:r>
            <a:r>
              <a:rPr lang="en-US" dirty="0" err="1"/>
              <a:t>трафика</a:t>
            </a:r>
            <a:r>
              <a:rPr lang="en-US" dirty="0"/>
              <a:t> и </a:t>
            </a:r>
            <a:r>
              <a:rPr lang="en-US" dirty="0" err="1"/>
              <a:t>обеспечивать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29DCFA-F02A-B7EE-5E6F-AD61C7345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350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B3BD-E3F3-723F-1EB2-A5B03C45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BF3EFEC-FF76-BCF6-870C-CED748F1E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712C15-01CA-E47D-ED63-BFEAB492D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E22740-0C13-97B1-A5C4-2ECC0B3E1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673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885E2-58D6-23A1-CFC6-802103C36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503717-2F7D-5C0F-0D11-3D065D696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D982CD-4B7D-DF02-2B1F-6E1079A03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E9CD8-565F-5AA3-85ED-43F903EC9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64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7AE5C-57EF-EF08-3B9B-CF7CD35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830CCB-A8F0-CF9E-0337-2540BB518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E8937C3-0918-FDB2-2CD8-8EC94622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AAF0C2-9063-4670-408E-472FF3255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763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Trema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упоминается</a:t>
            </a:r>
            <a:r>
              <a:rPr lang="en-US" dirty="0"/>
              <a:t> в </a:t>
            </a:r>
            <a:r>
              <a:rPr lang="en-US" dirty="0" err="1"/>
              <a:t>контексте</a:t>
            </a:r>
            <a:r>
              <a:rPr lang="en-US" dirty="0"/>
              <a:t> NEC,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открытый</a:t>
            </a:r>
            <a:r>
              <a:rPr lang="en-US" dirty="0"/>
              <a:t> </a:t>
            </a:r>
            <a:r>
              <a:rPr lang="en-US" dirty="0" err="1"/>
              <a:t>проект</a:t>
            </a:r>
            <a:r>
              <a:rPr lang="en-US" dirty="0"/>
              <a:t>,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коммерческим</a:t>
            </a:r>
            <a:r>
              <a:rPr lang="en-US" dirty="0"/>
              <a:t> </a:t>
            </a:r>
            <a:r>
              <a:rPr lang="en-US" dirty="0" err="1"/>
              <a:t>решением</a:t>
            </a:r>
            <a:r>
              <a:rPr lang="en-US" dirty="0"/>
              <a:t> в </a:t>
            </a:r>
            <a:r>
              <a:rPr lang="en-US" dirty="0" err="1"/>
              <a:t>классическом</a:t>
            </a:r>
            <a:r>
              <a:rPr lang="en-US" dirty="0"/>
              <a:t> </a:t>
            </a:r>
            <a:r>
              <a:rPr lang="en-US" dirty="0" err="1"/>
              <a:t>смысле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</a:t>
            </a:r>
            <a:r>
              <a:rPr lang="en-US" dirty="0" err="1"/>
              <a:t>ориентирован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гибкость</a:t>
            </a:r>
            <a:r>
              <a:rPr lang="en-US" dirty="0"/>
              <a:t> и </a:t>
            </a:r>
            <a:r>
              <a:rPr lang="en-US" dirty="0" err="1"/>
              <a:t>адаптивность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сценариев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6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F009D-7FF0-3ED3-28EA-7B985186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F8D7B87-E8C0-D935-5332-1C4E426D5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245ABC-F446-1294-12E7-876A17E4A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</a:t>
            </a:r>
            <a:r>
              <a:rPr lang="en-US" dirty="0" err="1"/>
              <a:t>оператора</a:t>
            </a:r>
            <a:r>
              <a:rPr lang="en-US" dirty="0"/>
              <a:t> </a:t>
            </a:r>
            <a:r>
              <a:rPr lang="en-US" dirty="0" err="1"/>
              <a:t>связи</a:t>
            </a:r>
            <a:r>
              <a:rPr lang="en-US" dirty="0"/>
              <a:t>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обеспечить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доступность</a:t>
            </a:r>
            <a:r>
              <a:rPr lang="en-US" dirty="0"/>
              <a:t> и </a:t>
            </a:r>
            <a:r>
              <a:rPr lang="en-US" dirty="0" err="1"/>
              <a:t>масштабируемость</a:t>
            </a:r>
            <a:r>
              <a:rPr lang="en-US" dirty="0"/>
              <a:t> Control Plane,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сеть</a:t>
            </a:r>
            <a:r>
              <a:rPr lang="en-US" dirty="0"/>
              <a:t> </a:t>
            </a:r>
            <a:r>
              <a:rPr lang="en-US" dirty="0" err="1"/>
              <a:t>продолжала</a:t>
            </a:r>
            <a:r>
              <a:rPr lang="en-US" dirty="0"/>
              <a:t> </a:t>
            </a:r>
            <a:r>
              <a:rPr lang="en-US" dirty="0" err="1"/>
              <a:t>работать</a:t>
            </a:r>
            <a:r>
              <a:rPr lang="en-US" dirty="0"/>
              <a:t> </a:t>
            </a:r>
            <a:r>
              <a:rPr lang="en-US" dirty="0" err="1"/>
              <a:t>даже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выходе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строя</a:t>
            </a:r>
            <a:r>
              <a:rPr lang="en-US" dirty="0"/>
              <a:t> </a:t>
            </a:r>
            <a:r>
              <a:rPr lang="en-US" dirty="0" err="1"/>
              <a:t>одного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узлов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распределенную</a:t>
            </a:r>
            <a:r>
              <a:rPr lang="en-US" dirty="0"/>
              <a:t> </a:t>
            </a:r>
            <a:r>
              <a:rPr lang="en-US" dirty="0" err="1"/>
              <a:t>архитектуру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, </a:t>
            </a:r>
            <a:r>
              <a:rPr lang="en-US" dirty="0" err="1"/>
              <a:t>состоящую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узлов</a:t>
            </a:r>
            <a:r>
              <a:rPr lang="en-US" dirty="0"/>
              <a:t>, </a:t>
            </a:r>
            <a:r>
              <a:rPr lang="en-US" dirty="0" err="1"/>
              <a:t>расположенных</a:t>
            </a:r>
            <a:r>
              <a:rPr lang="en-US" dirty="0"/>
              <a:t> в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географических</a:t>
            </a:r>
            <a:r>
              <a:rPr lang="en-US" dirty="0"/>
              <a:t> </a:t>
            </a:r>
            <a:r>
              <a:rPr lang="en-US" dirty="0" err="1"/>
              <a:t>точках</a:t>
            </a:r>
            <a:r>
              <a:rPr lang="en-US" dirty="0"/>
              <a:t>. </a:t>
            </a:r>
            <a:r>
              <a:rPr lang="en-US" dirty="0" err="1"/>
              <a:t>Узлы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взаимодействовать</a:t>
            </a:r>
            <a:r>
              <a:rPr lang="en-US" dirty="0"/>
              <a:t> </a:t>
            </a:r>
            <a:r>
              <a:rPr lang="en-US" dirty="0" err="1"/>
              <a:t>друг</a:t>
            </a:r>
            <a:r>
              <a:rPr lang="en-US" dirty="0"/>
              <a:t> с </a:t>
            </a:r>
            <a:r>
              <a:rPr lang="en-US" dirty="0" err="1"/>
              <a:t>другом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протокол</a:t>
            </a:r>
            <a:r>
              <a:rPr lang="en-US" dirty="0"/>
              <a:t> Raft, а </a:t>
            </a:r>
            <a:r>
              <a:rPr lang="en-US" dirty="0" err="1"/>
              <a:t>информация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храниться</a:t>
            </a:r>
            <a:r>
              <a:rPr lang="en-US" dirty="0"/>
              <a:t> в </a:t>
            </a:r>
            <a:r>
              <a:rPr lang="en-US" dirty="0" err="1"/>
              <a:t>распределенной</a:t>
            </a:r>
            <a:r>
              <a:rPr lang="en-US" dirty="0"/>
              <a:t> </a:t>
            </a:r>
            <a:r>
              <a:rPr lang="en-US" dirty="0" err="1"/>
              <a:t>базе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etcd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Распределенная</a:t>
            </a:r>
            <a:r>
              <a:rPr lang="en-US" dirty="0"/>
              <a:t> </a:t>
            </a:r>
            <a:r>
              <a:rPr lang="en-US" dirty="0" err="1"/>
              <a:t>архитектура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и </a:t>
            </a:r>
            <a:r>
              <a:rPr lang="en-US" dirty="0" err="1"/>
              <a:t>отказоустойчивости</a:t>
            </a:r>
            <a:r>
              <a:rPr lang="en-US" dirty="0"/>
              <a:t> Control Plane в SDN.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распределить</a:t>
            </a:r>
            <a:r>
              <a:rPr lang="en-US" dirty="0"/>
              <a:t> </a:t>
            </a:r>
            <a:r>
              <a:rPr lang="en-US" dirty="0" err="1"/>
              <a:t>нагрузку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несколькими</a:t>
            </a:r>
            <a:r>
              <a:rPr lang="en-US" dirty="0"/>
              <a:t> </a:t>
            </a:r>
            <a:r>
              <a:rPr lang="en-US" dirty="0" err="1"/>
              <a:t>узлами</a:t>
            </a:r>
            <a:r>
              <a:rPr lang="en-US" dirty="0"/>
              <a:t>,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dirty="0" err="1"/>
              <a:t>непрерывность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и </a:t>
            </a:r>
            <a:r>
              <a:rPr lang="en-US" dirty="0" err="1"/>
              <a:t>повышает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технологий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02462E-CBAD-F2A6-8107-45414C2FC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67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NOX и POX сыграли важную роль в развитии SDN, предоставив разработчикам платформы для экспериментов и создания новых сетевых приложений. Хотя они могут быть не так популярны, как некоторые современные контроллеры, они остаются ценным инструментом для изучения основ SDN.</a:t>
            </a:r>
            <a:endParaRPr lang="ru-RU" u="sng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endParaRPr lang="ru-RU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594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Облачные</a:t>
            </a:r>
            <a:r>
              <a:rPr lang="en-US"/>
              <a:t> SDN-</a:t>
            </a:r>
            <a:r>
              <a:rPr lang="en-US" err="1"/>
              <a:t>контроллеры</a:t>
            </a:r>
            <a:r>
              <a:rPr lang="en-US"/>
              <a:t> </a:t>
            </a:r>
            <a:r>
              <a:rPr lang="en-US" err="1"/>
              <a:t>предоставляют</a:t>
            </a:r>
            <a:r>
              <a:rPr lang="en-US"/>
              <a:t> удобный способ управления сетью в облаке, но важно учитывать ограничения, связанные с зависимостью от конкретного облачного провайдера.</a:t>
            </a:r>
            <a:endParaRPr lang="ru-RU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74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BB34-EEAB-5B38-ACA6-9C8082099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2CF58D-CB31-F58E-241E-9600524DC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405FB1-0744-4155-F2A4-C7DD67404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Облачные</a:t>
            </a:r>
            <a:r>
              <a:rPr lang="en-US"/>
              <a:t> SDN-</a:t>
            </a:r>
            <a:r>
              <a:rPr lang="en-US" err="1"/>
              <a:t>контроллеры</a:t>
            </a:r>
            <a:r>
              <a:rPr lang="en-US"/>
              <a:t> </a:t>
            </a:r>
            <a:r>
              <a:rPr lang="en-US" err="1"/>
              <a:t>предоставляют</a:t>
            </a:r>
            <a:r>
              <a:rPr lang="en-US"/>
              <a:t> удобный способ управления сетью в облаке, но важно учитывать ограничения, связанные с зависимостью от конкретного облачного провайдера.</a:t>
            </a:r>
            <a:endParaRPr lang="ru-RU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8F2AFA-5847-38C9-46F1-9617BCEDC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986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3F0E4-63C3-C9C4-50AD-ACCE5356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269AED-3D25-ED01-A6B7-2BCB762E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5AAB7F-AEDA-6A4B-A209-43D972ECC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Облачные</a:t>
            </a:r>
            <a:r>
              <a:rPr lang="en-US"/>
              <a:t> SDN-</a:t>
            </a:r>
            <a:r>
              <a:rPr lang="en-US" err="1"/>
              <a:t>контроллеры</a:t>
            </a:r>
            <a:r>
              <a:rPr lang="en-US"/>
              <a:t> </a:t>
            </a:r>
            <a:r>
              <a:rPr lang="en-US" err="1"/>
              <a:t>предоставляют</a:t>
            </a:r>
            <a:r>
              <a:rPr lang="en-US"/>
              <a:t> удобный способ управления сетью в облаке, но важно учитывать ограничения, связанные с зависимостью от конкретного облачного провайдера.</a:t>
            </a:r>
            <a:endParaRPr lang="ru-RU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2AD1D8-9438-47A4-5D5F-E9835C6D4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902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F90FF-33C5-07D7-7862-E12FE1D16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58E8E6-E2A7-2D8F-ED96-0CF924198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849A33-60CE-4F57-979B-33B223924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Облачные</a:t>
            </a:r>
            <a:r>
              <a:rPr lang="en-US"/>
              <a:t> SDN-</a:t>
            </a:r>
            <a:r>
              <a:rPr lang="en-US" err="1"/>
              <a:t>контроллеры</a:t>
            </a:r>
            <a:r>
              <a:rPr lang="en-US"/>
              <a:t> </a:t>
            </a:r>
            <a:r>
              <a:rPr lang="en-US" err="1"/>
              <a:t>предоставляют</a:t>
            </a:r>
            <a:r>
              <a:rPr lang="en-US"/>
              <a:t> удобный способ управления сетью в облаке, но важно учитывать ограничения, связанные с зависимостью от конкретного облачного провайдера.</a:t>
            </a:r>
            <a:endParaRPr lang="ru-RU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F8A84D-BC10-91E9-C525-C5E1CC5DF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186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2DD4-222D-9DA7-4ABB-14BF086D1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18D485-FC93-364F-DCEE-396174216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17F885-878C-86F4-6F49-9D37F3CCE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Облачные</a:t>
            </a:r>
            <a:r>
              <a:rPr lang="en-US"/>
              <a:t> SDN-</a:t>
            </a:r>
            <a:r>
              <a:rPr lang="en-US" err="1"/>
              <a:t>контроллеры</a:t>
            </a:r>
            <a:r>
              <a:rPr lang="en-US"/>
              <a:t> </a:t>
            </a:r>
            <a:r>
              <a:rPr lang="en-US" err="1"/>
              <a:t>предоставляют</a:t>
            </a:r>
            <a:r>
              <a:rPr lang="en-US"/>
              <a:t> удобный способ управления сетью в облаке, но важно учитывать ограничения, связанные с зависимостью от конкретного облачного провайдера.</a:t>
            </a:r>
            <a:endParaRPr lang="ru-RU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1E9EEF-676D-49BE-A765-9272D6B12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5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Пример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Представь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разрабатываешь</a:t>
            </a:r>
            <a:r>
              <a:rPr lang="en-US" dirty="0"/>
              <a:t> Control Plane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сетью</a:t>
            </a:r>
            <a:r>
              <a:rPr lang="en-US" dirty="0"/>
              <a:t> ЦОД.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тысячах</a:t>
            </a:r>
            <a:r>
              <a:rPr lang="en-US" dirty="0"/>
              <a:t> </a:t>
            </a:r>
            <a:r>
              <a:rPr lang="en-US" dirty="0" err="1"/>
              <a:t>коммутаторов</a:t>
            </a:r>
            <a:r>
              <a:rPr lang="en-US" dirty="0"/>
              <a:t>, </a:t>
            </a:r>
            <a:r>
              <a:rPr lang="en-US" dirty="0" err="1"/>
              <a:t>серверов</a:t>
            </a:r>
            <a:r>
              <a:rPr lang="en-US" dirty="0"/>
              <a:t> и </a:t>
            </a:r>
            <a:r>
              <a:rPr lang="en-US" dirty="0" err="1"/>
              <a:t>виртуальных</a:t>
            </a:r>
            <a:r>
              <a:rPr lang="en-US" dirty="0"/>
              <a:t> </a:t>
            </a:r>
            <a:r>
              <a:rPr lang="en-US" dirty="0" err="1"/>
              <a:t>машин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о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трафиком</a:t>
            </a:r>
            <a:r>
              <a:rPr lang="en-US" dirty="0"/>
              <a:t>.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ты</a:t>
            </a:r>
            <a:r>
              <a:rPr lang="en-US" dirty="0"/>
              <a:t> </a:t>
            </a:r>
            <a:r>
              <a:rPr lang="en-US" dirty="0" err="1"/>
              <a:t>можешь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NoSQL </a:t>
            </a:r>
            <a:r>
              <a:rPr lang="en-US" dirty="0" err="1"/>
              <a:t>базу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 MongoDB,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 MongoDB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масштабировать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роста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обеспечит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чтении</a:t>
            </a:r>
            <a:r>
              <a:rPr lang="en-US" dirty="0"/>
              <a:t> и </a:t>
            </a:r>
            <a:r>
              <a:rPr lang="en-US" dirty="0" err="1"/>
              <a:t>записи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r>
              <a:rPr lang="en-US" u="sng" dirty="0" err="1"/>
              <a:t>Заключение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важным</a:t>
            </a:r>
            <a:r>
              <a:rPr lang="en-US" dirty="0"/>
              <a:t> </a:t>
            </a:r>
            <a:r>
              <a:rPr lang="en-US" dirty="0" err="1"/>
              <a:t>инструментом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масштабируемости</a:t>
            </a:r>
            <a:r>
              <a:rPr lang="en-US" dirty="0"/>
              <a:t> Control Plane в SDN.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позволяют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/>
              <a:t> </a:t>
            </a:r>
            <a:r>
              <a:rPr lang="en-US" dirty="0" err="1"/>
              <a:t>объемы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и </a:t>
            </a:r>
            <a:r>
              <a:rPr lang="en-US" dirty="0" err="1"/>
              <a:t>политиках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, </a:t>
            </a:r>
            <a:r>
              <a:rPr lang="en-US" dirty="0" err="1"/>
              <a:t>обеспечивают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отказоустойчивость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упрощают</a:t>
            </a:r>
            <a:r>
              <a:rPr lang="en-US" dirty="0"/>
              <a:t> </a:t>
            </a:r>
            <a:r>
              <a:rPr lang="en-US" dirty="0" err="1"/>
              <a:t>адаптацию</a:t>
            </a:r>
            <a:r>
              <a:rPr lang="en-US" dirty="0"/>
              <a:t> к </a:t>
            </a:r>
            <a:r>
              <a:rPr lang="en-US" dirty="0" err="1"/>
              <a:t>изменениям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Выбор</a:t>
            </a:r>
            <a:r>
              <a:rPr lang="en-US" dirty="0"/>
              <a:t> </a:t>
            </a:r>
            <a:r>
              <a:rPr lang="en-US" dirty="0" err="1"/>
              <a:t>конкретного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NoSQL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зависит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конкретных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B6741-763B-4E77-AD75-B628034BF2A7}" type="slidenum">
              <a:rPr lang="ru-RU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4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6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0D535-577D-489C-BADB-DE982108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4AE79-7350-4CF3-B0B9-504C0972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6EF593-11E8-4958-A7E1-809177CA24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0B5E74-09E3-48AD-953D-B481DD41F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8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0D535-577D-489C-BADB-DE982108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4AE79-7350-4CF3-B0B9-504C0972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6EF593-11E8-4958-A7E1-809177CA24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0B5E74-09E3-48AD-953D-B481DD41F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8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82A6-64DC-4AF5-8C65-B7874C87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ADCB5-8A36-40E7-B1D7-EC1C61CC2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36DFC4-23BF-4424-A752-0082DF8C63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1A1392-3314-491D-8F54-BA2B618F04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FB11-25BD-4CCD-AA53-232AE231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E43585-2F03-4600-B085-42A2F1D5B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66A51-B87A-4BE3-AF5D-94137855A2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69FFC4-A9EA-43E6-A401-F69D1BE9D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6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FB11-25BD-4CCD-AA53-232AE231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E43585-2F03-4600-B085-42A2F1D5B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66A51-B87A-4BE3-AF5D-94137855A2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69FFC4-A9EA-43E6-A401-F69D1BE9D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6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63BC7-243D-4149-8930-F4EB9309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F900DF-35D9-405D-8DFB-FA0C28332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3966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FDCC4-D277-45DD-A07B-43E00477E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39200" cy="3966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264113-21EB-4AAC-82DF-FCB7187F91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B85F81-F8E3-495E-82EC-B60B7EF5F1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87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1E859-6DC7-4B8E-B6BF-0E351013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C60E1-040C-4BB3-B791-D4185A8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FDCE0D-3588-4A3C-8F7C-A492A3EDC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DAA42-EEDB-4DB9-AAC4-3499AE29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BB2B25-B509-4ACD-A285-C0E713AFC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44A9F-89B1-4EDA-B7DF-0AD3B73F82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B61851-4FCA-451F-A713-4F750AE29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999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1E859-6DC7-4B8E-B6BF-0E351013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C60E1-040C-4BB3-B791-D4185A8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FDCE0D-3588-4A3C-8F7C-A492A3EDC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9DAA42-EEDB-4DB9-AAC4-3499AE29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BB2B25-B509-4ACD-A285-C0E713AFC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44A9F-89B1-4EDA-B7DF-0AD3B73F82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B61851-4FCA-451F-A713-4F750AE29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99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8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DAF88-D933-48F8-97EE-F20E241F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E97C23-55F0-4863-8D08-90F850B0CA5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ACCB11-FED2-4F6A-BE2D-22889E290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70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D0872E-EBE9-4C1F-87A7-5A4308942B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58204E-0247-426C-B48E-9EE1EE6D92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67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B1FB-3C79-4B84-BBF3-52622DB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5D202-26FB-4ADD-8266-BB31AF6D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A96CE-E431-482A-915D-FB2A45CF5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BD388-266C-4FEE-BA0C-CD17B9F05D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B39F9-DB7E-496C-B4FC-E8B506FB7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40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24A75-1263-4676-82B8-30E9050F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FF335E-E597-4936-BBD2-B666A9C4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8AA565-C67C-42D9-BD0F-505552E0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91B53A-4B70-4E49-BE0C-F20BA62FCD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F94836-23FE-4FB9-98D9-608751ADCA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432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B1FB-3C79-4B84-BBF3-52622DB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5D202-26FB-4ADD-8266-BB31AF6D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A96CE-E431-482A-915D-FB2A45CF5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BD388-266C-4FEE-BA0C-CD17B9F05D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B39F9-DB7E-496C-B4FC-E8B506FB7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40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24A75-1263-4676-82B8-30E9050F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FF335E-E597-4936-BBD2-B666A9C4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8AA565-C67C-42D9-BD0F-505552E0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91B53A-4B70-4E49-BE0C-F20BA62FCD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F94836-23FE-4FB9-98D9-608751ADCA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432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266D3-71EB-401F-8B98-9C51B156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AF2347-5B95-417D-A168-550AF6985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C39EEC-766E-4D24-AEAE-90C8412ABA8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B41E6B-247D-4581-8BE9-6C2B5740D5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401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8C400D-FA71-4B8F-9D0A-6CD8D04BC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681" y="273629"/>
            <a:ext cx="2053440" cy="52968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D8E5B-7D8F-49E3-9F07-D0BF44BDD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4960" cy="52968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CD6865-1F30-4F9D-82DC-D99F25C6C6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D66E2B-9545-4473-B1B7-783164789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60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5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2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2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E7B44FB-546F-4A09-B057-987567149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16640" cy="11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D6309D7-0E91-4CFB-B197-94323B6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16640" cy="396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F291AFC3-0F8E-4974-B3B5-25A6632B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0" y="6247376"/>
            <a:ext cx="2119680" cy="4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044B477A-FC47-4259-A5A5-DAF32CAD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680" y="6247376"/>
            <a:ext cx="2888640" cy="4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3BEB7D-2AB9-4FCE-8159-576FE42FF5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1824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E351A8C-388C-4A0D-9ABD-00A1647D2E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3" r:id="rId4"/>
    <p:sldLayoutId id="2147483651" r:id="rId5"/>
    <p:sldLayoutId id="2147483652" r:id="rId6"/>
    <p:sldLayoutId id="2147483665" r:id="rId7"/>
    <p:sldLayoutId id="2147483653" r:id="rId8"/>
    <p:sldLayoutId id="2147483654" r:id="rId9"/>
    <p:sldLayoutId id="2147483655" r:id="rId10"/>
    <p:sldLayoutId id="2147483668" r:id="rId11"/>
    <p:sldLayoutId id="2147483669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2pPr>
      <a:lvl3pPr marL="1036815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3pPr>
      <a:lvl4pPr marL="1451541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4pPr>
      <a:lvl5pPr marL="1866268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cs typeface="Tahoma" panose="020B0604030504040204" pitchFamily="34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EA12-0FEC-1D39-48E3-3E826294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76F00-C5E4-1C29-A972-15C35ED1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777CF-29EC-D017-331F-CB5C3E5D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(плоскость управления) в SDN должна обеспечивать следующие ключевые характеристики: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Универсальность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Гибкий API для реализации широкого спектра функций управления сетью.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Масштабируемость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Поддержка роста сети (WAN, ЦОД) с возможностью независимого масштабирования Control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Data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Простота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Удобный и эффективный интерфейс для разработчиков сетевых приложений.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Отказоустойчивость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Успешная обработка различных типов отказов (аппаратных, программных, сетевых).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Производительность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Минимальные задержки в управлении потоками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Безопасность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Выявление скомпрометированных устройств, изоляция приложений, контроль доступа, конфиденциальность и защита от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DDoS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dirty="0">
              <a:solidFill>
                <a:srgbClr val="34405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84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3016A-E29F-3CAE-35AD-C7976D36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4904-5991-A488-5CA3-08840799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BA939-B892-3315-9164-8280AF76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Преимущества </a:t>
            </a:r>
            <a:r>
              <a:rPr lang="ru-RU" sz="1400" u="sng" dirty="0" err="1">
                <a:ea typeface="+mn-lt"/>
                <a:cs typeface="+mn-lt"/>
              </a:rPr>
              <a:t>gRPC</a:t>
            </a:r>
            <a:r>
              <a:rPr lang="ru-RU" sz="1400" u="sng" dirty="0">
                <a:ea typeface="+mn-lt"/>
                <a:cs typeface="+mn-lt"/>
              </a:rPr>
              <a:t> для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Высокая производительность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dirty="0" err="1">
                <a:ea typeface="+mn-lt"/>
                <a:cs typeface="+mn-lt"/>
              </a:rPr>
              <a:t>gRPC</a:t>
            </a:r>
            <a:r>
              <a:rPr lang="ru-RU" sz="1400" dirty="0">
                <a:ea typeface="+mn-lt"/>
                <a:cs typeface="+mn-lt"/>
              </a:rPr>
              <a:t> обеспечивает высокую производительность благодаря использованию Protocol </a:t>
            </a:r>
            <a:r>
              <a:rPr lang="ru-RU" sz="1400" dirty="0" err="1">
                <a:ea typeface="+mn-lt"/>
                <a:cs typeface="+mn-lt"/>
              </a:rPr>
              <a:t>Buffers</a:t>
            </a:r>
            <a:r>
              <a:rPr lang="ru-RU" sz="1400" dirty="0">
                <a:ea typeface="+mn-lt"/>
                <a:cs typeface="+mn-lt"/>
              </a:rPr>
              <a:t> и HTTP/2. Это особенно важно для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где требуется быстрая обработка большого количества запросов.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Строгая типизация</a:t>
            </a:r>
            <a:r>
              <a:rPr lang="ru-RU" sz="1400" dirty="0">
                <a:ea typeface="+mn-lt"/>
                <a:cs typeface="+mn-lt"/>
              </a:rPr>
              <a:t>: Строгая типизация данных упрощает разработку и интеграцию, а также позволяет выявлять ошибки на этапе компиляции.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Поддержка двунаправленной потоковой передачи</a:t>
            </a:r>
            <a:r>
              <a:rPr lang="ru-RU" sz="1400" dirty="0">
                <a:ea typeface="+mn-lt"/>
                <a:cs typeface="+mn-lt"/>
              </a:rPr>
              <a:t>: Двунаправленная потоковая передача позволяет клиенту и серверу обмениваться данными в реальном времени, что полезно для мониторинга состояния сети и передачи событий.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Генерация кода</a:t>
            </a:r>
            <a:r>
              <a:rPr lang="ru-RU" sz="1400" dirty="0">
                <a:ea typeface="+mn-lt"/>
                <a:cs typeface="+mn-lt"/>
              </a:rPr>
              <a:t>: Автоматическая генерация кода упрощает разработку и снижает вероятность ошибок.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Поддержка различных языков программирования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gRPC</a:t>
            </a:r>
            <a:r>
              <a:rPr lang="ru-RU" sz="1400" dirty="0">
                <a:ea typeface="+mn-lt"/>
                <a:cs typeface="+mn-lt"/>
              </a:rPr>
              <a:t> поддерживает множество языков программирования, что обеспечивает гибкость при выборе технологий для разработки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07021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C3F7-B318-0DE4-6C0B-E31DB152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FA53-A2D4-054E-1C52-8972305D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F46E1-B4B1-1C66-5CEF-62DC3E37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Аппаратное ускорение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аппаратных ускорителей, используемых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DPU (Data Processing Unit)</a:t>
            </a:r>
            <a:r>
              <a:rPr lang="ru-RU" sz="1400" dirty="0">
                <a:ea typeface="+mn-lt"/>
                <a:cs typeface="+mn-lt"/>
              </a:rPr>
              <a:t>: Специализированные процессоры, предназначенные для обработки сетевых пакетов и ускорения сетевых функций.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SmartNIC</a:t>
            </a:r>
            <a:r>
              <a:rPr lang="ru-RU" sz="1400" u="sng" dirty="0">
                <a:ea typeface="+mn-lt"/>
                <a:cs typeface="+mn-lt"/>
              </a:rPr>
              <a:t> (Smart Network Interface Card)</a:t>
            </a:r>
            <a:r>
              <a:rPr lang="ru-RU" sz="1400" dirty="0">
                <a:ea typeface="+mn-lt"/>
                <a:cs typeface="+mn-lt"/>
              </a:rPr>
              <a:t>: Интеллектуальные сетевые карты, которые могут выполнять сетевые задачи без участия CPU.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FPGA (Field-</a:t>
            </a:r>
            <a:r>
              <a:rPr lang="ru-RU" sz="1400" u="sng" err="1">
                <a:ea typeface="+mn-lt"/>
                <a:cs typeface="+mn-lt"/>
              </a:rPr>
              <a:t>Programmable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Gate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Array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Программируемые логические интегральные схемы, которые могут быть использованы для ускорения конкретных задач.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GPU (Graphics Processing Unit)</a:t>
            </a:r>
            <a:r>
              <a:rPr lang="ru-RU" sz="1400" dirty="0">
                <a:ea typeface="+mn-lt"/>
                <a:cs typeface="+mn-lt"/>
              </a:rPr>
              <a:t>: Графические процессоры, которые могут быть использованы для ускорения задач, требующих параллельных вычислений.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52366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6402-A0EC-C7C5-4509-7E5C9CE5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A646F-2638-A578-A554-D43694D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84AAE-EEE1-9333-6B40-C9F75D11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Безопасность: Защита Control </a:t>
            </a:r>
            <a:r>
              <a:rPr lang="ru-RU" sz="1400" u="sng" dirty="0" err="1"/>
              <a:t>Plane</a:t>
            </a:r>
            <a:r>
              <a:rPr lang="ru-RU" sz="1400" u="sng" dirty="0"/>
              <a:t> и сети от угроз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Безопасность - это критически важная характеристика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обеспечивающая защиту сети и ее компонентов от различных угроз.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Почему важна безопасность?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Защита от атак</a:t>
            </a:r>
            <a:r>
              <a:rPr lang="ru-RU" sz="1400" dirty="0">
                <a:ea typeface="+mn-lt"/>
                <a:cs typeface="+mn-lt"/>
              </a:rPr>
              <a:t>: Безопасность позволяет защитить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сеть от различных типов атак, таких как взлом, </a:t>
            </a:r>
            <a:r>
              <a:rPr lang="ru-RU" sz="1400" err="1">
                <a:ea typeface="+mn-lt"/>
                <a:cs typeface="+mn-lt"/>
              </a:rPr>
              <a:t>DoS</a:t>
            </a:r>
            <a:r>
              <a:rPr lang="ru-RU" sz="1400" dirty="0">
                <a:ea typeface="+mn-lt"/>
                <a:cs typeface="+mn-lt"/>
              </a:rPr>
              <a:t>-атаки и вредоносное ПО.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Обеспечение целостности данных</a:t>
            </a:r>
            <a:r>
              <a:rPr lang="ru-RU" sz="1400" dirty="0">
                <a:ea typeface="+mn-lt"/>
                <a:cs typeface="+mn-lt"/>
              </a:rPr>
              <a:t>: Безопасность гарантирует целостность и достоверность данных, обрабатываемых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Соответствие требованиям</a:t>
            </a:r>
            <a:r>
              <a:rPr lang="ru-RU" sz="1400" dirty="0">
                <a:ea typeface="+mn-lt"/>
                <a:cs typeface="+mn-lt"/>
              </a:rPr>
              <a:t>: Безопасность помогает соответствовать нормативным требованиям и стандартам безопасности.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>
              <a:ea typeface="+mn-lt"/>
              <a:cs typeface="Tahoma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45662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A54E6-5C53-264F-F757-2B38BDA1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31841-97A9-B443-CEA7-0692B1C6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C21E8-6CC6-D9B1-9353-B14DD05D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Аутентификация и авторизация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Обеспечение того, что только авторизованные пользователи и устройства могут взаимодействовать с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Шифрование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Использование шифрования для защиты данных при передаче между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и сетевыми устройствами.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Обнаружение и реагирование на инциденты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Использование систем обнаружения вторжений (IDS) и реагирования на инциденты для своевременного выявления и устранения угроз.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Обновления и патчи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Регулярное обновление программного обеспечения и установка патчей для устранения уязвимостей.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Сегментация сети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Разделение сети на сегменты для ограничения распространения угроз.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20186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8E28-A989-E7E5-E018-43134688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5831A-C2BB-6B48-A299-C8BA8302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4A309-E872-6F3B-17E5-0E18762C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Аутентификация и авторизация</a:t>
            </a:r>
            <a:endParaRPr lang="ru-RU" sz="1400" dirty="0"/>
          </a:p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Аутентификация и авторизация - это механизмы, обеспечивающие, что только авторизованные пользователи и устройства могут взаимодействовать с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Преимущества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Защита от несанкционированного доступа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Аутентификация и авторизация предотвращают несанкционированный доступ к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Контроль доступа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Авторизация позволяет контролировать, какие действия могут выполнять пользователи или устройства.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31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FFB05-AAA8-07EB-37D9-0A05BB7E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1BE40-52ED-E1D0-34DB-DAA71DFE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7132C-092F-5C7D-C99B-7BDBC947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Аутентификация и авторизация</a:t>
            </a:r>
            <a:endParaRPr lang="ru-RU" sz="1400" dirty="0"/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аутентификации и авторизации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OAuth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2.0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Протокол для аутентификации и авторизации.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OpenID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Connect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Протокол для аутентификации пользователей.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Role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-Based Access Control (RBAC)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Механизмы для ограничения доступа на основе ролей.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Attribute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-Based Access Control (ABAC)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Механизмы для ограничения доступа на основе атрибутов.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79547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43960-13BF-9568-3AB9-E92314C32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D718-555A-0539-1082-52EA0DA4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50604-8CB4-7463-BB07-3B3DD695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Шифрование</a:t>
            </a:r>
            <a:endParaRPr lang="ru-RU" sz="1400" dirty="0"/>
          </a:p>
          <a:p>
            <a:pPr marL="310515" indent="-310515"/>
            <a:r>
              <a:rPr lang="ru-RU" sz="1200">
                <a:solidFill>
                  <a:srgbClr val="404040"/>
                </a:solidFill>
                <a:ea typeface="+mn-lt"/>
                <a:cs typeface="+mn-lt"/>
              </a:rPr>
              <a:t>Шифрование - это метод защиты данных при передаче между Control Plane и сетевыми устройствами.</a:t>
            </a:r>
            <a:endParaRPr lang="ru-RU" sz="1200"/>
          </a:p>
          <a:p>
            <a:pPr marL="310515" indent="-310515"/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Преимущества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Защита от перехвата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Шифрование предотвращает перехват и чтение данных злоумышленниками.</a:t>
            </a:r>
            <a:endParaRPr lang="ru-RU" sz="120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Целостность данных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Шифрование гарантирует целостность данных при </a:t>
            </a:r>
            <a:r>
              <a:rPr lang="ru-RU" sz="1200">
                <a:solidFill>
                  <a:srgbClr val="404040"/>
                </a:solidFill>
                <a:ea typeface="+mn-lt"/>
                <a:cs typeface="+mn-lt"/>
              </a:rPr>
              <a:t>передаче.</a:t>
            </a:r>
            <a:endParaRPr lang="ru-RU" sz="1200">
              <a:ea typeface="+mn-lt"/>
              <a:cs typeface="Tahoma"/>
            </a:endParaRPr>
          </a:p>
          <a:p>
            <a:pPr marL="0" indent="0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шифрования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TLS/SSL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Протоколы для шифрования данных при передаче.</a:t>
            </a:r>
            <a:endParaRPr lang="ru-RU" sz="1200"/>
          </a:p>
          <a:p>
            <a:pPr marL="285750" indent="-285750">
              <a:buFont typeface="Arial"/>
              <a:buChar char="•"/>
            </a:pPr>
            <a:r>
              <a:rPr lang="ru-RU" sz="1200" u="sng" err="1">
                <a:solidFill>
                  <a:srgbClr val="404040"/>
                </a:solidFill>
                <a:ea typeface="+mn-lt"/>
                <a:cs typeface="+mn-lt"/>
              </a:rPr>
              <a:t>IPsec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Протокол для шифрования IP-трафика.</a:t>
            </a:r>
            <a:endParaRPr lang="ru-RU" sz="1200"/>
          </a:p>
          <a:p>
            <a:pPr marL="285750" indent="-285750">
              <a:buFont typeface="Arial"/>
              <a:buChar char="•"/>
            </a:pPr>
            <a:r>
              <a:rPr lang="ru-RU" sz="1200" u="sng" err="1">
                <a:solidFill>
                  <a:srgbClr val="404040"/>
                </a:solidFill>
                <a:ea typeface="+mn-lt"/>
                <a:cs typeface="+mn-lt"/>
              </a:rPr>
              <a:t>MACsec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Протокол для шифрования на уровне канального уровня.</a:t>
            </a:r>
            <a:endParaRPr lang="ru-RU" sz="1200"/>
          </a:p>
          <a:p>
            <a:pPr marL="310515" indent="-310515"/>
            <a:br>
              <a:rPr lang="en-US" dirty="0"/>
            </a:br>
            <a:endParaRPr lang="en-US" sz="12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14144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53387-7954-A6AC-E437-8E75BC160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9B2D7-F694-4081-A564-DBB7A278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23FF0-4EDA-EE85-87D5-2BBE9ABA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58053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r>
              <a:rPr lang="en-US" sz="1400" dirty="0"/>
              <a:t>3. </a:t>
            </a:r>
            <a:r>
              <a:rPr lang="en-US" sz="1400" u="sng" dirty="0" err="1"/>
              <a:t>Обнаружение</a:t>
            </a:r>
            <a:r>
              <a:rPr lang="en-US" sz="1400" u="sng" dirty="0"/>
              <a:t> и </a:t>
            </a:r>
            <a:r>
              <a:rPr lang="en-US" sz="1400" u="sng" dirty="0" err="1"/>
              <a:t>реагирование</a:t>
            </a:r>
            <a:r>
              <a:rPr lang="en-US" sz="1400" u="sng" dirty="0"/>
              <a:t> </a:t>
            </a:r>
            <a:r>
              <a:rPr lang="en-US" sz="1400" u="sng" dirty="0" err="1"/>
              <a:t>на</a:t>
            </a:r>
            <a:r>
              <a:rPr lang="en-US" sz="1400" u="sng" dirty="0"/>
              <a:t> </a:t>
            </a:r>
            <a:r>
              <a:rPr lang="en-US" sz="1400" u="sng" dirty="0" err="1"/>
              <a:t>инциденты</a:t>
            </a:r>
            <a:endParaRPr lang="en-US" sz="1400" dirty="0" err="1"/>
          </a:p>
          <a:p>
            <a:pPr marL="310515" indent="-310515"/>
            <a:r>
              <a:rPr lang="en-US" sz="1200" dirty="0" err="1">
                <a:ea typeface="+mn-lt"/>
                <a:cs typeface="+mn-lt"/>
              </a:rPr>
              <a:t>Обнаружение</a:t>
            </a:r>
            <a:r>
              <a:rPr lang="en-US" sz="1200" dirty="0">
                <a:ea typeface="+mn-lt"/>
                <a:cs typeface="+mn-lt"/>
              </a:rPr>
              <a:t> и </a:t>
            </a:r>
            <a:r>
              <a:rPr lang="en-US" sz="1200" dirty="0" err="1">
                <a:ea typeface="+mn-lt"/>
                <a:cs typeface="+mn-lt"/>
              </a:rPr>
              <a:t>реагирование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на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инциденты</a:t>
            </a:r>
            <a:r>
              <a:rPr lang="en-US" sz="1200" dirty="0">
                <a:ea typeface="+mn-lt"/>
                <a:cs typeface="+mn-lt"/>
              </a:rPr>
              <a:t> - </a:t>
            </a:r>
            <a:r>
              <a:rPr lang="en-US" sz="1200" dirty="0" err="1">
                <a:ea typeface="+mn-lt"/>
                <a:cs typeface="+mn-lt"/>
              </a:rPr>
              <a:t>это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механизмы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своевременного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выявления</a:t>
            </a:r>
            <a:r>
              <a:rPr lang="en-US" sz="1200" dirty="0">
                <a:ea typeface="+mn-lt"/>
                <a:cs typeface="+mn-lt"/>
              </a:rPr>
              <a:t> и </a:t>
            </a:r>
            <a:r>
              <a:rPr lang="en-US" sz="1200" dirty="0" err="1">
                <a:ea typeface="+mn-lt"/>
                <a:cs typeface="+mn-lt"/>
              </a:rPr>
              <a:t>устранения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угроз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/>
          </a:p>
          <a:p>
            <a:pPr marL="310515" indent="-310515"/>
            <a:r>
              <a:rPr lang="en-US" sz="1400" u="sng" err="1">
                <a:ea typeface="+mn-lt"/>
                <a:cs typeface="+mn-lt"/>
              </a:rPr>
              <a:t>Преимущества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200" u="sng" dirty="0" err="1">
                <a:ea typeface="+mn-lt"/>
                <a:cs typeface="+mn-lt"/>
              </a:rPr>
              <a:t>Своевременное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dirty="0" err="1">
                <a:ea typeface="+mn-lt"/>
                <a:cs typeface="+mn-lt"/>
              </a:rPr>
              <a:t>обнаружение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dirty="0" err="1">
                <a:ea typeface="+mn-lt"/>
                <a:cs typeface="+mn-lt"/>
              </a:rPr>
              <a:t>угроз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dirty="0" err="1">
                <a:ea typeface="+mn-lt"/>
                <a:cs typeface="+mn-lt"/>
              </a:rPr>
              <a:t>Системы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обнаружения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вторжений</a:t>
            </a:r>
            <a:r>
              <a:rPr lang="en-US" sz="1200" dirty="0">
                <a:ea typeface="+mn-lt"/>
                <a:cs typeface="+mn-lt"/>
              </a:rPr>
              <a:t> (IDS) </a:t>
            </a:r>
            <a:r>
              <a:rPr lang="en-US" sz="1200" dirty="0" err="1">
                <a:ea typeface="+mn-lt"/>
                <a:cs typeface="+mn-lt"/>
              </a:rPr>
              <a:t>позволяют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быстро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выявлять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потенциальные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угрозы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u="sng" dirty="0" err="1">
                <a:ea typeface="+mn-lt"/>
                <a:cs typeface="+mn-lt"/>
              </a:rPr>
              <a:t>Эффективное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dirty="0" err="1">
                <a:ea typeface="+mn-lt"/>
                <a:cs typeface="+mn-lt"/>
              </a:rPr>
              <a:t>реагирование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dirty="0" err="1">
                <a:ea typeface="+mn-lt"/>
                <a:cs typeface="+mn-lt"/>
              </a:rPr>
              <a:t>Системы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реагирования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на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инциденты</a:t>
            </a:r>
            <a:r>
              <a:rPr lang="en-US" sz="1200" dirty="0">
                <a:ea typeface="+mn-lt"/>
                <a:cs typeface="+mn-lt"/>
              </a:rPr>
              <a:t> (IR) </a:t>
            </a:r>
            <a:r>
              <a:rPr lang="en-US" sz="1200" dirty="0" err="1">
                <a:ea typeface="+mn-lt"/>
                <a:cs typeface="+mn-lt"/>
              </a:rPr>
              <a:t>помогают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оперативно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устранить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угрозы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Tahoma"/>
            </a:endParaRPr>
          </a:p>
          <a:p>
            <a:pPr marL="0" indent="0"/>
            <a:r>
              <a:rPr lang="en-US" sz="1400" u="sng" err="1">
                <a:ea typeface="+mn-lt"/>
                <a:cs typeface="+mn-lt"/>
              </a:rPr>
              <a:t>Технологии</a:t>
            </a:r>
            <a:r>
              <a:rPr lang="en-US" sz="1400" u="sng" dirty="0">
                <a:ea typeface="+mn-lt"/>
                <a:cs typeface="+mn-lt"/>
              </a:rPr>
              <a:t>, </a:t>
            </a:r>
            <a:r>
              <a:rPr lang="en-US" sz="1400" u="sng" err="1">
                <a:ea typeface="+mn-lt"/>
                <a:cs typeface="+mn-lt"/>
              </a:rPr>
              <a:t>используемые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err="1">
                <a:ea typeface="+mn-lt"/>
                <a:cs typeface="+mn-lt"/>
              </a:rPr>
              <a:t>для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err="1">
                <a:ea typeface="+mn-lt"/>
                <a:cs typeface="+mn-lt"/>
              </a:rPr>
              <a:t>обнаружения</a:t>
            </a:r>
            <a:r>
              <a:rPr lang="en-US" sz="1400" u="sng" dirty="0">
                <a:ea typeface="+mn-lt"/>
                <a:cs typeface="+mn-lt"/>
              </a:rPr>
              <a:t> и </a:t>
            </a:r>
            <a:r>
              <a:rPr lang="en-US" sz="1400" u="sng" err="1">
                <a:ea typeface="+mn-lt"/>
                <a:cs typeface="+mn-lt"/>
              </a:rPr>
              <a:t>реагирования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err="1">
                <a:ea typeface="+mn-lt"/>
                <a:cs typeface="+mn-lt"/>
              </a:rPr>
              <a:t>на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err="1">
                <a:ea typeface="+mn-lt"/>
                <a:cs typeface="+mn-lt"/>
              </a:rPr>
              <a:t>инциденты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IDS/IPS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dirty="0" err="1">
                <a:ea typeface="+mn-lt"/>
                <a:cs typeface="+mn-lt"/>
              </a:rPr>
              <a:t>Системы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обнаружения</a:t>
            </a:r>
            <a:r>
              <a:rPr lang="en-US" sz="1200" dirty="0">
                <a:ea typeface="+mn-lt"/>
                <a:cs typeface="+mn-lt"/>
              </a:rPr>
              <a:t> и </a:t>
            </a:r>
            <a:r>
              <a:rPr lang="en-US" sz="1200" dirty="0" err="1">
                <a:ea typeface="+mn-lt"/>
                <a:cs typeface="+mn-lt"/>
              </a:rPr>
              <a:t>предотвращения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вторжений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SIEM (Security Information and Event Management)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dirty="0" err="1">
                <a:ea typeface="+mn-lt"/>
                <a:cs typeface="+mn-lt"/>
              </a:rPr>
              <a:t>Системы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управления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информацией</a:t>
            </a:r>
            <a:r>
              <a:rPr lang="en-US" sz="1200" dirty="0">
                <a:ea typeface="+mn-lt"/>
                <a:cs typeface="+mn-lt"/>
              </a:rPr>
              <a:t> и </a:t>
            </a:r>
            <a:r>
              <a:rPr lang="en-US" sz="1200" dirty="0" err="1">
                <a:ea typeface="+mn-lt"/>
                <a:cs typeface="+mn-lt"/>
              </a:rPr>
              <a:t>событиями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безопасности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Incident Response Tools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dirty="0" err="1">
                <a:ea typeface="+mn-lt"/>
                <a:cs typeface="+mn-lt"/>
              </a:rPr>
              <a:t>Инструменты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реагирования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на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инциденты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безопасности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dirty="0"/>
          </a:p>
          <a:p>
            <a:pPr marL="310515" indent="-310515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14316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3ACE4-2184-9D2F-6529-72EAF89E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07434-49B5-25A0-67ED-92AB0E77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F32C5-AAF8-D267-6F85-08DA84C2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58053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r>
              <a:rPr lang="en-US" sz="1400" dirty="0"/>
              <a:t>4. </a:t>
            </a:r>
            <a:r>
              <a:rPr lang="en-US" sz="1400" u="sng" dirty="0" err="1"/>
              <a:t>Обновления</a:t>
            </a:r>
            <a:r>
              <a:rPr lang="en-US" sz="1400" u="sng" dirty="0"/>
              <a:t> и </a:t>
            </a:r>
            <a:r>
              <a:rPr lang="en-US" sz="1400" u="sng" dirty="0" err="1"/>
              <a:t>патчи</a:t>
            </a:r>
            <a:endParaRPr lang="en-US" sz="1400" dirty="0" err="1"/>
          </a:p>
          <a:p>
            <a:pPr marL="310515" indent="-310515"/>
            <a:r>
              <a:rPr lang="en-US" sz="1400" err="1">
                <a:ea typeface="+mn-lt"/>
                <a:cs typeface="+mn-lt"/>
              </a:rPr>
              <a:t>Регулярные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обновления</a:t>
            </a:r>
            <a:r>
              <a:rPr lang="en-US" sz="1400" dirty="0">
                <a:ea typeface="+mn-lt"/>
                <a:cs typeface="+mn-lt"/>
              </a:rPr>
              <a:t> и </a:t>
            </a:r>
            <a:r>
              <a:rPr lang="en-US" sz="1400" err="1">
                <a:ea typeface="+mn-lt"/>
                <a:cs typeface="+mn-lt"/>
              </a:rPr>
              <a:t>патчи</a:t>
            </a:r>
            <a:r>
              <a:rPr lang="en-US" sz="1400" dirty="0">
                <a:ea typeface="+mn-lt"/>
                <a:cs typeface="+mn-lt"/>
              </a:rPr>
              <a:t> - </a:t>
            </a:r>
            <a:r>
              <a:rPr lang="en-US" sz="1400" err="1">
                <a:ea typeface="+mn-lt"/>
                <a:cs typeface="+mn-lt"/>
              </a:rPr>
              <a:t>это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важные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меры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для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устранения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уязвимостей</a:t>
            </a:r>
            <a:r>
              <a:rPr lang="en-US" sz="1400" dirty="0">
                <a:ea typeface="+mn-lt"/>
                <a:cs typeface="+mn-lt"/>
              </a:rPr>
              <a:t> в </a:t>
            </a:r>
            <a:r>
              <a:rPr lang="en-US" sz="1400" err="1">
                <a:ea typeface="+mn-lt"/>
                <a:cs typeface="+mn-lt"/>
              </a:rPr>
              <a:t>программном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обеспечении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  <a:p>
            <a:pPr marL="310515" indent="-310515"/>
            <a:r>
              <a:rPr lang="en-US" sz="1400" u="sng" err="1">
                <a:ea typeface="+mn-lt"/>
                <a:cs typeface="+mn-lt"/>
              </a:rPr>
              <a:t>Преимущества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u="sng" err="1">
                <a:ea typeface="+mn-lt"/>
                <a:cs typeface="+mn-lt"/>
              </a:rPr>
              <a:t>Устранение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err="1">
                <a:ea typeface="+mn-lt"/>
                <a:cs typeface="+mn-lt"/>
              </a:rPr>
              <a:t>уязвимостей</a:t>
            </a:r>
            <a:r>
              <a:rPr lang="en-US" sz="1400" dirty="0">
                <a:ea typeface="+mn-lt"/>
                <a:cs typeface="+mn-lt"/>
              </a:rPr>
              <a:t>: </a:t>
            </a:r>
            <a:r>
              <a:rPr lang="en-US" sz="1400" err="1">
                <a:ea typeface="+mn-lt"/>
                <a:cs typeface="+mn-lt"/>
              </a:rPr>
              <a:t>Обновления</a:t>
            </a:r>
            <a:r>
              <a:rPr lang="en-US" sz="1400" dirty="0">
                <a:ea typeface="+mn-lt"/>
                <a:cs typeface="+mn-lt"/>
              </a:rPr>
              <a:t> и </a:t>
            </a:r>
            <a:r>
              <a:rPr lang="en-US" sz="1400" err="1">
                <a:ea typeface="+mn-lt"/>
                <a:cs typeface="+mn-lt"/>
              </a:rPr>
              <a:t>патчи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помогают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устранить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известные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уязвимости</a:t>
            </a:r>
            <a:r>
              <a:rPr lang="en-US" sz="1400" dirty="0">
                <a:ea typeface="+mn-lt"/>
                <a:cs typeface="+mn-lt"/>
              </a:rPr>
              <a:t> в </a:t>
            </a:r>
            <a:r>
              <a:rPr lang="en-US" sz="1400" err="1">
                <a:ea typeface="+mn-lt"/>
                <a:cs typeface="+mn-lt"/>
              </a:rPr>
              <a:t>программном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обеспечении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u="sng" dirty="0" err="1">
                <a:ea typeface="+mn-lt"/>
                <a:cs typeface="+mn-lt"/>
              </a:rPr>
              <a:t>Повышение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безопасности</a:t>
            </a:r>
            <a:r>
              <a:rPr lang="en-US" sz="1400" dirty="0">
                <a:ea typeface="+mn-lt"/>
                <a:cs typeface="+mn-lt"/>
              </a:rPr>
              <a:t>: </a:t>
            </a:r>
            <a:r>
              <a:rPr lang="en-US" sz="1400" dirty="0" err="1">
                <a:ea typeface="+mn-lt"/>
                <a:cs typeface="+mn-lt"/>
              </a:rPr>
              <a:t>Регулярные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обновления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снижают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риск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эксплуатации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уязвимостей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>
              <a:ea typeface="+mn-lt"/>
              <a:cs typeface="Tahoma"/>
            </a:endParaRPr>
          </a:p>
          <a:p>
            <a:pPr marL="0" indent="0"/>
            <a:r>
              <a:rPr lang="en-US" sz="1400" u="sng" dirty="0" err="1">
                <a:ea typeface="+mn-lt"/>
                <a:cs typeface="+mn-lt"/>
              </a:rPr>
              <a:t>Технологии</a:t>
            </a:r>
            <a:r>
              <a:rPr lang="en-US" sz="1400" u="sng" dirty="0">
                <a:ea typeface="+mn-lt"/>
                <a:cs typeface="+mn-lt"/>
              </a:rPr>
              <a:t>, </a:t>
            </a:r>
            <a:r>
              <a:rPr lang="en-US" sz="1400" u="sng" dirty="0" err="1">
                <a:ea typeface="+mn-lt"/>
                <a:cs typeface="+mn-lt"/>
              </a:rPr>
              <a:t>используемые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для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обновлений</a:t>
            </a:r>
            <a:r>
              <a:rPr lang="en-US" sz="1400" u="sng" dirty="0">
                <a:ea typeface="+mn-lt"/>
                <a:cs typeface="+mn-lt"/>
              </a:rPr>
              <a:t> и </a:t>
            </a:r>
            <a:r>
              <a:rPr lang="en-US" sz="1400" u="sng" dirty="0" err="1">
                <a:ea typeface="+mn-lt"/>
                <a:cs typeface="+mn-lt"/>
              </a:rPr>
              <a:t>патчей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 u="sng" dirty="0">
                <a:ea typeface="+mn-lt"/>
                <a:cs typeface="+mn-lt"/>
              </a:rPr>
              <a:t>Automated Patch Management</a:t>
            </a:r>
            <a:r>
              <a:rPr lang="en-US" sz="1400" dirty="0">
                <a:ea typeface="+mn-lt"/>
                <a:cs typeface="+mn-lt"/>
              </a:rPr>
              <a:t>: </a:t>
            </a:r>
            <a:r>
              <a:rPr lang="en-US" sz="1400" err="1">
                <a:ea typeface="+mn-lt"/>
                <a:cs typeface="+mn-lt"/>
              </a:rPr>
              <a:t>Автоматизированные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системы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управления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патчами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u="sng" dirty="0">
                <a:ea typeface="+mn-lt"/>
                <a:cs typeface="+mn-lt"/>
              </a:rPr>
              <a:t>Continuous Integration/Continuous Deployment (CI/CD)</a:t>
            </a:r>
            <a:r>
              <a:rPr lang="en-US" sz="1400" dirty="0">
                <a:ea typeface="+mn-lt"/>
                <a:cs typeface="+mn-lt"/>
              </a:rPr>
              <a:t>: </a:t>
            </a:r>
            <a:r>
              <a:rPr lang="en-US" sz="1400" err="1">
                <a:ea typeface="+mn-lt"/>
                <a:cs typeface="+mn-lt"/>
              </a:rPr>
              <a:t>Методологии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для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автоматизации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процессов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сборки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тестирования</a:t>
            </a:r>
            <a:r>
              <a:rPr lang="en-US" sz="1400" dirty="0">
                <a:ea typeface="+mn-lt"/>
                <a:cs typeface="+mn-lt"/>
              </a:rPr>
              <a:t> и </a:t>
            </a:r>
            <a:r>
              <a:rPr lang="en-US" sz="1400" err="1">
                <a:ea typeface="+mn-lt"/>
                <a:cs typeface="+mn-lt"/>
              </a:rPr>
              <a:t>развертывания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обновлений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  <a:p>
            <a:pPr marL="310515" indent="-310515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87417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4FE4-64B6-6792-202D-3A2FC0C5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7E2FF-6E25-C6D9-75CA-C73762BF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FD523-C4E6-FC7E-6BB5-3DA4F35B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58053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Безопасность: Защита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 и сети от угроз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cs typeface="Arial"/>
              </a:rPr>
              <a:t>Ключевые стратегии обеспечения безопасности Control </a:t>
            </a:r>
            <a:r>
              <a:rPr lang="ru-RU" sz="1400" u="sng" dirty="0" err="1">
                <a:solidFill>
                  <a:srgbClr val="404040"/>
                </a:solidFill>
                <a:cs typeface="Arial"/>
              </a:rPr>
              <a:t>Plane</a:t>
            </a:r>
            <a:r>
              <a:rPr lang="ru-RU" sz="1400" dirty="0">
                <a:solidFill>
                  <a:srgbClr val="404040"/>
                </a:solidFill>
                <a:cs typeface="Arial"/>
              </a:rPr>
              <a:t>:</a:t>
            </a:r>
            <a:endParaRPr lang="ru-RU" sz="1400" dirty="0">
              <a:cs typeface="Arial"/>
            </a:endParaRPr>
          </a:p>
          <a:p>
            <a:pPr marL="310515" indent="-310515"/>
            <a:r>
              <a:rPr lang="en-US" sz="1400"/>
              <a:t>5. </a:t>
            </a:r>
            <a:r>
              <a:rPr lang="en-US" sz="1400" u="sng"/>
              <a:t>Сегментация сети</a:t>
            </a:r>
            <a:endParaRPr lang="en-US" sz="1400"/>
          </a:p>
          <a:p>
            <a:pPr marL="310515" indent="-310515"/>
            <a:r>
              <a:rPr lang="en-US" sz="1200" err="1">
                <a:ea typeface="+mn-lt"/>
                <a:cs typeface="+mn-lt"/>
              </a:rPr>
              <a:t>Сегментация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 - </a:t>
            </a:r>
            <a:r>
              <a:rPr lang="en-US" sz="1200" err="1">
                <a:ea typeface="+mn-lt"/>
                <a:cs typeface="+mn-lt"/>
              </a:rPr>
              <a:t>это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разделение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на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отдельные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сегменты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ограничения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распространения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угроз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/>
          </a:p>
          <a:p>
            <a:pPr marL="310515" indent="-310515"/>
            <a:r>
              <a:rPr lang="en-US" sz="1400" u="sng" err="1">
                <a:ea typeface="+mn-lt"/>
                <a:cs typeface="+mn-lt"/>
              </a:rPr>
              <a:t>Преимущества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200" u="sng" err="1">
                <a:ea typeface="+mn-lt"/>
                <a:cs typeface="+mn-lt"/>
              </a:rPr>
              <a:t>Ограничение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err="1">
                <a:ea typeface="+mn-lt"/>
                <a:cs typeface="+mn-lt"/>
              </a:rPr>
              <a:t>распространения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err="1">
                <a:ea typeface="+mn-lt"/>
                <a:cs typeface="+mn-lt"/>
              </a:rPr>
              <a:t>угроз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err="1">
                <a:ea typeface="+mn-lt"/>
                <a:cs typeface="+mn-lt"/>
              </a:rPr>
              <a:t>Сегментация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предотвращает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распространение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угроз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на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другие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части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/>
          </a:p>
          <a:p>
            <a:pPr marL="285750" indent="-285750">
              <a:buFont typeface="Arial"/>
              <a:buChar char="•"/>
            </a:pPr>
            <a:r>
              <a:rPr lang="en-US" sz="1200" u="sng" err="1">
                <a:ea typeface="+mn-lt"/>
                <a:cs typeface="+mn-lt"/>
              </a:rPr>
              <a:t>Упрощение</a:t>
            </a:r>
            <a:r>
              <a:rPr lang="en-US" sz="1200" u="sng" dirty="0">
                <a:ea typeface="+mn-lt"/>
                <a:cs typeface="+mn-lt"/>
              </a:rPr>
              <a:t> </a:t>
            </a:r>
            <a:r>
              <a:rPr lang="en-US" sz="1200" u="sng" err="1">
                <a:ea typeface="+mn-lt"/>
                <a:cs typeface="+mn-lt"/>
              </a:rPr>
              <a:t>безопасности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err="1">
                <a:ea typeface="+mn-lt"/>
                <a:cs typeface="+mn-lt"/>
              </a:rPr>
              <a:t>Сегментация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упрощает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управление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безопасностью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так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как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позволяет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применять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разные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политики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безопасности</a:t>
            </a:r>
            <a:r>
              <a:rPr lang="en-US" sz="1200" dirty="0">
                <a:ea typeface="+mn-lt"/>
                <a:cs typeface="+mn-lt"/>
              </a:rPr>
              <a:t> к </a:t>
            </a:r>
            <a:r>
              <a:rPr lang="en-US" sz="1200" err="1">
                <a:ea typeface="+mn-lt"/>
                <a:cs typeface="+mn-lt"/>
              </a:rPr>
              <a:t>каждому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сегменту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 sz="1400">
              <a:ea typeface="+mn-lt"/>
              <a:cs typeface="Tahoma"/>
            </a:endParaRPr>
          </a:p>
          <a:p>
            <a:pPr marL="0" indent="0"/>
            <a:r>
              <a:rPr lang="en-US" sz="1400" u="sng" dirty="0" err="1">
                <a:ea typeface="+mn-lt"/>
                <a:cs typeface="+mn-lt"/>
              </a:rPr>
              <a:t>Технологии</a:t>
            </a:r>
            <a:r>
              <a:rPr lang="en-US" sz="1400" u="sng" dirty="0">
                <a:ea typeface="+mn-lt"/>
                <a:cs typeface="+mn-lt"/>
              </a:rPr>
              <a:t>, </a:t>
            </a:r>
            <a:r>
              <a:rPr lang="en-US" sz="1400" u="sng" dirty="0" err="1">
                <a:ea typeface="+mn-lt"/>
                <a:cs typeface="+mn-lt"/>
              </a:rPr>
              <a:t>используемые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для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сегментации</a:t>
            </a:r>
            <a:r>
              <a:rPr lang="en-US" sz="1400" u="sng" dirty="0">
                <a:ea typeface="+mn-lt"/>
                <a:cs typeface="+mn-lt"/>
              </a:rPr>
              <a:t> </a:t>
            </a:r>
            <a:r>
              <a:rPr lang="en-US" sz="1400" u="sng" dirty="0" err="1">
                <a:ea typeface="+mn-lt"/>
                <a:cs typeface="+mn-lt"/>
              </a:rPr>
              <a:t>сети</a:t>
            </a:r>
            <a:r>
              <a:rPr lang="en-US" sz="1400" dirty="0">
                <a:ea typeface="+mn-lt"/>
                <a:cs typeface="+mn-lt"/>
              </a:rPr>
              <a:t>: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VLAN (Virtual Local Area Network)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err="1">
                <a:ea typeface="+mn-lt"/>
                <a:cs typeface="+mn-lt"/>
              </a:rPr>
              <a:t>Виртуальные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локальные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разделения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трафика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VXLAN (Virtual Extensible LAN)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err="1">
                <a:ea typeface="+mn-lt"/>
                <a:cs typeface="+mn-lt"/>
              </a:rPr>
              <a:t>Расширяемые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виртуальные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локальные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сегментации</a:t>
            </a:r>
            <a:r>
              <a:rPr lang="en-US" sz="1200" dirty="0">
                <a:ea typeface="+mn-lt"/>
                <a:cs typeface="+mn-lt"/>
              </a:rPr>
              <a:t> в </a:t>
            </a:r>
            <a:r>
              <a:rPr lang="en-US" sz="1200" err="1">
                <a:ea typeface="+mn-lt"/>
                <a:cs typeface="+mn-lt"/>
              </a:rPr>
              <a:t>крупных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сетях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/>
          </a:p>
          <a:p>
            <a:pPr marL="285750" indent="-285750">
              <a:buFont typeface="Arial"/>
              <a:buChar char="•"/>
            </a:pPr>
            <a:r>
              <a:rPr lang="en-US" sz="1200" u="sng" dirty="0">
                <a:ea typeface="+mn-lt"/>
                <a:cs typeface="+mn-lt"/>
              </a:rPr>
              <a:t>Network Segmentation Tools</a:t>
            </a:r>
            <a:r>
              <a:rPr lang="en-US" sz="1200" dirty="0">
                <a:ea typeface="+mn-lt"/>
                <a:cs typeface="+mn-lt"/>
              </a:rPr>
              <a:t>: </a:t>
            </a:r>
            <a:r>
              <a:rPr lang="en-US" sz="1200" err="1">
                <a:ea typeface="+mn-lt"/>
                <a:cs typeface="+mn-lt"/>
              </a:rPr>
              <a:t>Инструменты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для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автоматизации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сегментации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сети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/>
          </a:p>
          <a:p>
            <a:pPr marL="310515" indent="-310515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28512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80A02-3AA4-6BCA-657E-84245D32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52697-0390-7482-260F-21723968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b="1" dirty="0">
                <a:solidFill>
                  <a:srgbClr val="344054"/>
                </a:solidFill>
                <a:ea typeface="+mn-lt"/>
                <a:cs typeface="+mn-lt"/>
              </a:rPr>
              <a:t>Контроллеры SDN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представляют собой воплощение идеализированной архитектуры SDN. Они предоставляют услуги, которые могут облегчить распределенную контрольную плоскость и управлять эфемерными состояниями, хотя их фактические реализации могут значительно различаться.</a:t>
            </a:r>
            <a:endParaRPr lang="ru-RU" sz="1400" dirty="0"/>
          </a:p>
          <a:p>
            <a:pPr marL="310515" indent="-310515"/>
            <a:endParaRPr lang="ru-RU" sz="1400" b="1" dirty="0">
              <a:solidFill>
                <a:srgbClr val="344054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b="1" dirty="0">
                <a:solidFill>
                  <a:srgbClr val="344054"/>
                </a:solidFill>
                <a:ea typeface="+mn-lt"/>
                <a:cs typeface="+mn-lt"/>
              </a:rPr>
              <a:t>Типы контроллеров SDN:</a:t>
            </a:r>
            <a:endParaRPr lang="ru-RU" sz="1400" b="1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Коммерческие контроллеры SDN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и поддерживаемые коммерческими организациями.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Облачные SDN контроллеры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предоставляемые как часть облачной платформы (например, AWS, Azure, GCP).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для конкретных сценариев использования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Контроллеры для мобильных сетей (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Radius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/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Diameter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)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Контроллеры для ЦОД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Контроллеры для WAN</a:t>
            </a:r>
            <a:endParaRPr lang="ru-RU" sz="1400" dirty="0"/>
          </a:p>
          <a:p>
            <a:pPr marL="310515" indent="-310515"/>
            <a:endParaRPr lang="ru-RU" sz="1400" b="1" dirty="0">
              <a:solidFill>
                <a:srgbClr val="344054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340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724A3-4624-07B9-7364-557F72C5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E96D8-DD33-5DFF-292E-56ADCDB6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pic>
        <p:nvPicPr>
          <p:cNvPr id="4" name="Объект 3" descr="Изображение выглядит как текст, снимок экрана, Шрифт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D31A626-684A-C9D1-7843-3F73A07A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43" y="1575358"/>
            <a:ext cx="8596186" cy="5013258"/>
          </a:xfrm>
        </p:spPr>
      </p:pic>
    </p:spTree>
    <p:extLst>
      <p:ext uri="{BB962C8B-B14F-4D97-AF65-F5344CB8AC3E}">
        <p14:creationId xmlns:p14="http://schemas.microsoft.com/office/powerpoint/2010/main" val="20100927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1E89B-6D47-0B3C-F36B-D724E447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9B883-5D1B-4C67-289D-1EA3C4BE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E23EE-A333-1E40-B07F-976512E8E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b="1" dirty="0">
                <a:solidFill>
                  <a:srgbClr val="344054"/>
                </a:solidFill>
                <a:ea typeface="+mn-lt"/>
                <a:cs typeface="+mn-lt"/>
              </a:rPr>
              <a:t>Контроллеры SDN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представляют собой воплощение идеализированной архитектуры SDN. Они предоставляют услуги, которые могут облегчить распределенную контрольную плоскость и управлять эфемерными состояниями, хотя их фактические реализации могут значительно различаться.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>
                <a:solidFill>
                  <a:srgbClr val="344054"/>
                </a:solidFill>
                <a:ea typeface="+mn-lt"/>
                <a:cs typeface="+mn-lt"/>
              </a:rPr>
              <a:t>Коммерческие контроллеры</a:t>
            </a:r>
            <a:endParaRPr lang="ru-RU" sz="1400" b="1" dirty="0">
              <a:ea typeface="+mn-lt"/>
              <a:cs typeface="Tahoma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 err="1"/>
              <a:t>Nicira</a:t>
            </a:r>
            <a:r>
              <a:rPr lang="ru-RU" sz="1400" u="sng" dirty="0"/>
              <a:t> NVP (Network </a:t>
            </a:r>
            <a:r>
              <a:rPr lang="ru-RU" sz="1400" u="sng" dirty="0" err="1"/>
              <a:t>Virtualization</a:t>
            </a:r>
            <a:r>
              <a:rPr lang="ru-RU" sz="1400" u="sng" dirty="0"/>
              <a:t> Platform)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Реализация SDN поверх существующей физической сети.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нескольких гипервизоров и облачных платформ.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API для интеграции с системами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оркестрации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Использовала протокол STT (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Stateless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Transport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Tunneling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Впоследствии развитие прекращено после приобретения VMware.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Архитектура и протоколы устарели по сравнению с современными SDN решениями.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выхода на рынок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Примерно 2008-2012 гг. (до приобретения VMware).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b="1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61143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23E3-C149-E323-1C3A-2A672816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2F49C-114F-C25D-5205-6B04016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BEBD3-7515-C94F-32CA-FD7C2D56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6840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b="1" u="sng" dirty="0"/>
              <a:t>VMware NSX</a:t>
            </a:r>
            <a:endParaRPr lang="ru-RU" sz="1400" b="1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Особенности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Виртуализация сети на уровне гипервизора (поддержка </a:t>
            </a:r>
            <a:r>
              <a:rPr lang="ru-RU" sz="1400" err="1">
                <a:ea typeface="+mn-lt"/>
                <a:cs typeface="+mn-lt"/>
              </a:rPr>
              <a:t>vSphere</a:t>
            </a:r>
            <a:r>
              <a:rPr lang="ru-RU" sz="1400" dirty="0">
                <a:ea typeface="+mn-lt"/>
                <a:cs typeface="+mn-lt"/>
              </a:rPr>
              <a:t>, KVM, и других).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err="1">
                <a:ea typeface="+mn-lt"/>
                <a:cs typeface="+mn-lt"/>
              </a:rPr>
              <a:t>Микросегментация</a:t>
            </a:r>
            <a:r>
              <a:rPr lang="ru-RU" sz="1400" dirty="0">
                <a:ea typeface="+mn-lt"/>
                <a:cs typeface="+mn-lt"/>
              </a:rPr>
              <a:t> для повышения безопасности.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Автоматизация сетевых операций и развертывания.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Интеграция с другими продуктами VMware (</a:t>
            </a:r>
            <a:r>
              <a:rPr lang="ru-RU" sz="1400" err="1">
                <a:ea typeface="+mn-lt"/>
                <a:cs typeface="+mn-lt"/>
              </a:rPr>
              <a:t>vCenter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vRealize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Поддержка различных сетевых сервисов (балансировка нагрузки, VPN, NAT).</a:t>
            </a:r>
            <a:endParaRPr lang="ru-RU" sz="140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Недостатки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Зависимость от экосистемы VMware.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Сложность развертывания и настройки (особенно в крупных средах).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Относительно высокая стоимость лицензирования.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Требует специализированных знаний для управления и обслуживания.</a:t>
            </a:r>
            <a:endParaRPr lang="ru-RU" sz="140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Дата выхода на рынок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Приобретен VMware у </a:t>
            </a:r>
            <a:r>
              <a:rPr lang="ru-RU" sz="1400" err="1">
                <a:ea typeface="+mn-lt"/>
                <a:cs typeface="+mn-lt"/>
              </a:rPr>
              <a:t>Nicira</a:t>
            </a:r>
            <a:r>
              <a:rPr lang="ru-RU" sz="1400" dirty="0">
                <a:ea typeface="+mn-lt"/>
                <a:cs typeface="+mn-lt"/>
              </a:rPr>
              <a:t>  в 2012 году.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Первая версия VMware NSX вышла в 2013 году.</a:t>
            </a:r>
            <a:endParaRPr lang="ru-RU" sz="1400"/>
          </a:p>
          <a:p>
            <a:pPr marL="0" indent="0"/>
            <a:br>
              <a:rPr lang="en-US" dirty="0"/>
            </a:b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503529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671B-B5A1-F454-40BB-61D6C624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67469-08B3-56A2-E34D-17F0725F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447F1-D0B9-D3FC-466A-C7D69152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969848"/>
            <a:ext cx="7955384" cy="5748321"/>
          </a:xfrm>
        </p:spPr>
        <p:txBody>
          <a:bodyPr/>
          <a:lstStyle/>
          <a:p>
            <a:pPr marL="310515" indent="-310515"/>
            <a:r>
              <a:rPr lang="ru-RU" sz="1400" dirty="0"/>
              <a:t> </a:t>
            </a:r>
            <a:r>
              <a:rPr lang="ru-RU" sz="1400" b="1" u="sng" dirty="0"/>
              <a:t>Big </a:t>
            </a:r>
            <a:r>
              <a:rPr lang="ru-RU" sz="1400" b="1" u="sng" dirty="0" err="1"/>
              <a:t>Switch</a:t>
            </a:r>
            <a:r>
              <a:rPr lang="ru-RU" sz="1400" b="1" u="sng" dirty="0"/>
              <a:t> Networks Big </a:t>
            </a:r>
            <a:r>
              <a:rPr lang="ru-RU" sz="1400" b="1" u="sng" dirty="0" err="1"/>
              <a:t>Cloud</a:t>
            </a:r>
            <a:r>
              <a:rPr lang="ru-RU" sz="1400" b="1" u="sng" dirty="0"/>
              <a:t> </a:t>
            </a:r>
            <a:r>
              <a:rPr lang="ru-RU" sz="1400" b="1" u="sng" dirty="0" err="1"/>
              <a:t>Fabric</a:t>
            </a:r>
            <a:r>
              <a:rPr lang="ru-RU" sz="1400" b="1" u="sng" dirty="0"/>
              <a:t>/Big Monitoring </a:t>
            </a:r>
            <a:r>
              <a:rPr lang="ru-RU" sz="1400" b="1" u="sng" dirty="0" err="1"/>
              <a:t>Fabric</a:t>
            </a:r>
            <a:r>
              <a:rPr lang="ru-RU" sz="1400" b="1" u="sng" dirty="0"/>
              <a:t> </a:t>
            </a:r>
            <a:endParaRPr lang="ru-RU" sz="1400" b="1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Программно-определяемая сеть для ЦОД.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Видимость и мониторинг сетевого трафика.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Интеграция с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OpenStack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другими облачными платформами.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Использование коммутаторов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white-box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После приобретения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Arista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Networks, будущее продуктов Big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Switch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не совсем ясно.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сложно интегрировать с существующей инфраструктурой.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специализированных знаний для управления.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выхода на рынок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Big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Fabric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 Примерно 2012 год.  </a:t>
            </a:r>
            <a:endParaRPr lang="ru-RU" sz="1400" b="1" dirty="0">
              <a:solidFill>
                <a:srgbClr val="344054"/>
              </a:solidFill>
              <a:cs typeface="Arial"/>
            </a:endParaRPr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Big Monitoring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Fabric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 Примерно 2013 год.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310515" indent="-310515"/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47952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62E69-264B-730D-E0F0-769FBA53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2EBD8-4AB3-2B80-F0F4-24F19AF6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98A8A-1BF6-5E38-C8F0-AE5E16B6D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969849"/>
            <a:ext cx="7955384" cy="5710998"/>
          </a:xfrm>
        </p:spPr>
        <p:txBody>
          <a:bodyPr/>
          <a:lstStyle/>
          <a:p>
            <a:pPr marL="310515" indent="-310515"/>
            <a:r>
              <a:rPr lang="ru-RU" dirty="0"/>
              <a:t> </a:t>
            </a:r>
            <a:r>
              <a:rPr lang="ru-RU" sz="1400" b="1" u="sng" err="1"/>
              <a:t>Juniper</a:t>
            </a:r>
            <a:r>
              <a:rPr lang="ru-RU" sz="1400" b="1" u="sng" dirty="0"/>
              <a:t> Networks </a:t>
            </a:r>
            <a:r>
              <a:rPr lang="ru-RU" sz="1400" b="1" u="sng" err="1"/>
              <a:t>Contrail</a:t>
            </a:r>
            <a:endParaRPr lang="ru-RU" sz="1400" b="1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виртуализации и автоматизации сетевых сервисов.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Интеграция с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OpenStack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другими облачными платформами.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IP/MPLS, EVPN и других технологий.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Аналитика и мониторинг сети в реальном времени.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Гибкая архитектура, подходящая для различных сценариев развертывания.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сложным в настройке и управлении.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опыта работы с оборудованием и технологиями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Juniper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Экосистема и интеграция с другими продуктами могут быть менее развиты, чем у VMware.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выхода на рынок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Разработан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Contrail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Systems (основана в 2012).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Приобретен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Juniper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Networks в 2012 году.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Первая версия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Juniper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Contrail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вышла в 2013 году.</a:t>
            </a:r>
            <a:endParaRPr lang="ru-RU" sz="1400"/>
          </a:p>
          <a:p>
            <a:pPr marL="310515" indent="-310515"/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6457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4465-F3BB-1FFF-0F52-95106206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4047-6794-C1DC-1ED2-D323F488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052BA-6496-D38B-F6E8-1A8A62EB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969849"/>
            <a:ext cx="7955384" cy="5440410"/>
          </a:xfrm>
        </p:spPr>
        <p:txBody>
          <a:bodyPr/>
          <a:lstStyle/>
          <a:p>
            <a:pPr marL="0" indent="0"/>
            <a:r>
              <a:rPr lang="ru-RU" sz="1400" b="1" u="sng" dirty="0"/>
              <a:t>Cisco Application Policy Infrastructure </a:t>
            </a:r>
            <a:r>
              <a:rPr lang="ru-RU" sz="1400" b="1" u="sng" err="1"/>
              <a:t>Controller</a:t>
            </a:r>
            <a:r>
              <a:rPr lang="ru-RU" sz="1400" b="1" u="sng" dirty="0"/>
              <a:t> (APIC)</a:t>
            </a:r>
            <a:endParaRPr lang="ru-RU" sz="1400" b="1" dirty="0">
              <a:ea typeface="+mn-lt"/>
              <a:cs typeface="Tahoma"/>
            </a:endParaRPr>
          </a:p>
          <a:p>
            <a:pPr marL="285750" indent="-28575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Централизованное управление инфраструктурой Cisco ACI (Application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Centric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Infrastructure).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развертывания и настройки сети на основе политик.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Интеграция с приложениями и системами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оркестрации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Аналитика и мониторинг сети.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виртуализации и контейнеризации.</a:t>
            </a:r>
            <a:endParaRPr lang="ru-RU" sz="1400" dirty="0"/>
          </a:p>
          <a:p>
            <a:pPr marL="285750" indent="-28575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Ориентирован на использование с оборудованием Cisco.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Сложная архитектура, требующая глубоких знаний ACI.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Высокая стоимость развертывания и обслуживания.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Ограниченная гибкость по сравнению с решениями на основе открытых стандартов.</a:t>
            </a:r>
            <a:endParaRPr lang="ru-RU" sz="1400" dirty="0"/>
          </a:p>
          <a:p>
            <a:pPr marL="285750" indent="-28575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выхода на рынок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Примерно 2014 год.</a:t>
            </a:r>
            <a:endParaRPr lang="ru-RU" sz="1400" dirty="0"/>
          </a:p>
          <a:p>
            <a:pPr marL="310515" indent="-310515"/>
            <a:endParaRPr lang="ru-RU" sz="1400" dirty="0">
              <a:solidFill>
                <a:srgbClr val="344054"/>
              </a:solidFill>
              <a:ea typeface="+mn-lt"/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42803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1F232-DF9C-A99F-2784-A6D5CE5C1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BCBB3-13AA-7164-6C27-901BAA0F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51F66-0A90-07A9-B131-89AD2F48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0" indent="0"/>
            <a:r>
              <a:rPr lang="ru-RU" dirty="0"/>
              <a:t> </a:t>
            </a:r>
            <a:r>
              <a:rPr lang="ru-RU" sz="1400" b="1" u="sng" err="1"/>
              <a:t>Floodlight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Контроллер на Java, поддерживается сообществом Open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Foundation (ONF).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Модульная архитектура.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Веб-интерфейс для управления и мониторинга.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Используется для исследований, разработки и прототипирования SDN решений.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Java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Runtime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Environment (JRE).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может быть не такой оперативной, как у коммерческих решений.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потребоваться настройка и конфигурирование для конкретных сценариев использования.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Начало 2012 года.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13341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A8DF-DC81-34C6-28C7-D4373EF4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500F-50D5-DCAF-9350-635C14B5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3D54F-6189-E045-5CAD-18974B1D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0" indent="0"/>
            <a:r>
              <a:rPr lang="ru-RU" sz="1400" b="1" u="sng" dirty="0" err="1"/>
              <a:t>OpenDaylight</a:t>
            </a:r>
            <a:r>
              <a:rPr lang="ru-RU" sz="1400" b="1" u="sng" dirty="0"/>
              <a:t> (ODL)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Модульная платформа для разработки и развертывания SDN решений.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Поддерживается Linux Foundation.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Широкий набор протоколов и интерфейсов (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, NETCONF, REST API).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различных сценариев использования (ЦОД, WAN, облачные сети).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Активное сообщество разработчиков.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Сложность развертывания и настройки.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значительных ресурсов для работы.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перегруженным из-за большого количества функций и модулей.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основания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Апрель 2013 года.</a:t>
            </a:r>
            <a:endParaRPr lang="ru-RU" sz="1400" dirty="0"/>
          </a:p>
          <a:p>
            <a:pPr marL="0" indent="0"/>
            <a:br>
              <a:rPr lang="en-US" dirty="0"/>
            </a:br>
            <a:endParaRPr lang="en-US" dirty="0"/>
          </a:p>
          <a:p>
            <a:pPr marL="0" indent="0"/>
            <a:endParaRPr lang="ru-RU" sz="1400" b="1" u="sng"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77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F3464-F7D2-4D72-2F3C-19756800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9ECE-9565-CE86-385B-CCB29003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45EB4-6690-45BF-DE7A-5E4E6604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0" indent="0"/>
            <a:r>
              <a:rPr lang="ru-RU" sz="1400" dirty="0"/>
              <a:t> </a:t>
            </a:r>
            <a:r>
              <a:rPr lang="ru-RU" sz="1400" b="1" u="sng" err="1"/>
              <a:t>Ryu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Контроллер на Python.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Простой в использовании и изучении.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Модульная архитектура.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Хорошо подходит для экспериментов и небольших сетей.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менее производительным, чем контроллеры на Java или C++.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Ограниченная масштабируемость для крупных сетей.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2010 год.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0" indent="0"/>
            <a:endParaRPr lang="ru-RU" sz="1400" b="1" u="sng"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63673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04BD-F2A9-98DD-6FF0-E5063E2A9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1830D-8D64-7E97-0DE9-3A5DF3D3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C032F-B31A-65DC-1F24-4D46B39A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b="1" u="sng" dirty="0"/>
              <a:t>ONOS (Open Network </a:t>
            </a:r>
            <a:r>
              <a:rPr lang="ru-RU" sz="1400" b="1" u="sng" err="1"/>
              <a:t>Operating</a:t>
            </a:r>
            <a:r>
              <a:rPr lang="ru-RU" sz="1400" b="1" u="sng" dirty="0"/>
              <a:t> System)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Разработан для высокой производительности и масштабируемости.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Поддерживается ONF.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Архитектура, ориентированная на распределенные системы.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других протоколов.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Предназначен для операторских сетей и крупных ЦОД.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Сложный в развертывании и управлении.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специализированных знаний.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основания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2014 год.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br>
              <a:rPr lang="en-US" dirty="0"/>
            </a:br>
            <a:endParaRPr lang="en-US" sz="1400"/>
          </a:p>
          <a:p>
            <a:pPr marL="0" indent="0"/>
            <a:endParaRPr lang="ru-RU" sz="1400" b="1" u="sng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03218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6529-17CC-46E0-914C-07851D0B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3B70-514B-8253-763C-7363820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A3256-71CD-92EA-063B-09CB6F61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b="1" u="sng" err="1"/>
              <a:t>Trema</a:t>
            </a:r>
            <a:endParaRPr lang="ru-RU" sz="1400" b="1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Особенности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Фреймворк для разработки SDN контроллеров на C/Ruby.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Поддержка </a:t>
            </a:r>
            <a:r>
              <a:rPr lang="ru-RU" sz="1400" err="1">
                <a:ea typeface="+mn-lt"/>
                <a:cs typeface="+mn-lt"/>
              </a:rPr>
              <a:t>OpenFlow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Легковесный и быстрый.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Подходит для исследований и прототипирования.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Недостатки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Менее популярен, чем другие контроллеры.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Ограниченное сообщество.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ea typeface="+mn-lt"/>
                <a:cs typeface="+mn-lt"/>
              </a:rPr>
              <a:t>: 2011 год.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928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1FF72-43A4-AE86-B6E8-94BF586E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5FE63-798C-EE53-FA6A-D23D7F64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88418-70A8-0843-056F-223171FD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r>
              <a:rPr lang="ru-RU" sz="1400" u="sng" dirty="0"/>
              <a:t>Модульная архитектура контроллера как решение для универсальности Control </a:t>
            </a:r>
            <a:r>
              <a:rPr lang="ru-RU" sz="1400" u="sng" err="1"/>
              <a:t>Plane</a:t>
            </a:r>
            <a:endParaRPr lang="ru-RU" sz="1400" err="1"/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Что такое модульная архитектура?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Модульная архитектура - это подход к проектированию программного обеспечения, при котором система разбивается на отдельные, независимые модули (компоненты), каждый из которых выполняет определенную функцию. Модули взаимодействуют друг с другом через четко определенные интерфейсы.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87971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5497-00FA-4436-B492-ED397F7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A25D1-5B6E-05EC-28B7-CE2459C9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BE4E1-3A6B-7271-9D1C-F604516F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Контроллеры SDN с открытым исходным кодом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Контроллеры, разработанные сообществом и доступные под открытой лицензией.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b="1" u="sng" dirty="0"/>
              <a:t>NOX/POX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NOX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Один из первых контроллеров SDN, написан на C++ и Python. Обеспечивал высокую производительность.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POX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Переписанная версия NOX на чистом Python. Более простая в использовании и разработке.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Поддержка </a:t>
            </a:r>
            <a:r>
              <a:rPr lang="ru-RU" sz="1200" err="1">
                <a:solidFill>
                  <a:srgbClr val="344054"/>
                </a:solidFill>
                <a:ea typeface="+mn-lt"/>
                <a:cs typeface="+mn-lt"/>
              </a:rPr>
              <a:t>OpenFlow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Модульная архитектура.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Предназначены для экспериментов, разработки и небольших сетей.</a:t>
            </a:r>
            <a:endParaRPr lang="ru-RU" sz="1200" dirty="0"/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NOX сложнее в установке и настройке, чем POX.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POX может быть менее производительным из-за использования Python.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Оба контроллера не так активно развиваются, как некоторые другие проекты (например, </a:t>
            </a:r>
            <a:r>
              <a:rPr lang="ru-RU" sz="1200" err="1">
                <a:solidFill>
                  <a:srgbClr val="344054"/>
                </a:solidFill>
                <a:ea typeface="+mn-lt"/>
                <a:cs typeface="+mn-lt"/>
              </a:rPr>
              <a:t>OpenDaylight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).</a:t>
            </a:r>
            <a:endParaRPr lang="ru-RU" sz="1200" dirty="0"/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NOX: Примерно 2008 год.</a:t>
            </a:r>
            <a:endParaRPr lang="ru-RU" sz="1200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POX: Примерно 2010 год.</a:t>
            </a:r>
            <a:endParaRPr lang="ru-RU" sz="1200" dirty="0"/>
          </a:p>
          <a:p>
            <a:pPr marL="285750" indent="-285750">
              <a:buFont typeface="Arial"/>
              <a:buChar char="•"/>
            </a:pPr>
            <a:endParaRPr lang="ru-RU" sz="12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30107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A85EE-DB7F-6FF1-7133-3C5B55C74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813D4-3448-27BD-E127-A5A905D8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14576-4BAB-148B-94A3-20268988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sz="1400" u="sng" dirty="0">
                <a:solidFill>
                  <a:srgbClr val="344054"/>
                </a:solidFill>
                <a:cs typeface="Arial"/>
              </a:rPr>
              <a:t>Облачные SDN контроллеры</a:t>
            </a:r>
            <a:r>
              <a:rPr lang="ru-RU" sz="1400" dirty="0">
                <a:solidFill>
                  <a:srgbClr val="344054"/>
                </a:solidFill>
                <a:cs typeface="Arial"/>
              </a:rPr>
              <a:t>: Контроллеры, предоставляемые как часть облачной платформы (например, AWS, Azure, GCP).</a:t>
            </a:r>
            <a:endParaRPr lang="ru-RU" sz="1400" dirty="0"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b="1" u="sng" dirty="0"/>
              <a:t>AWS (Amazon Web Services)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Amazon VPC (Virtual Private </a:t>
            </a: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)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: Позволяет создавать изолированные виртуальные сети в облаке AWS.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AWS Transit Gateway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: Упрощает подключение нескольких VPC и On-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Premise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 сетей.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AWS Network Manager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: Централизованное управление глобальной сетью AWS.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Интеграция с другими сервисами AWS (EC2, Lambda, S3).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 с помощью AWS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CloudFormation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SDK.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Зависимость от экосистемы AWS.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Ограниченная гибкость по сравнению с самостоятельным развертыванием SDN контроллера.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сложно интегрировать с сетями, не находящимися в AWS.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Amazon VPC: 2009 год.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5473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D50A-0FB9-8B1E-2156-B5A4AF06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97445-C104-7941-4559-C2D3E0AB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6CC0E-6DE7-9022-61A8-00A6D783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sz="1400" u="sng" dirty="0">
                <a:solidFill>
                  <a:srgbClr val="344054"/>
                </a:solidFill>
                <a:cs typeface="Arial"/>
              </a:rPr>
              <a:t>Облачные SDN контроллеры</a:t>
            </a:r>
            <a:r>
              <a:rPr lang="ru-RU" sz="1400" dirty="0">
                <a:solidFill>
                  <a:srgbClr val="344054"/>
                </a:solidFill>
                <a:cs typeface="Arial"/>
              </a:rPr>
              <a:t>: Контроллеры, предоставляемые как часть облачной платформы (например, AWS, Azure, GCP).</a:t>
            </a:r>
            <a:endParaRPr lang="ru-RU" sz="1400" dirty="0"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b="1" dirty="0"/>
              <a:t> </a:t>
            </a:r>
            <a:r>
              <a:rPr lang="ru-RU" sz="1400" b="1" u="sng" dirty="0"/>
              <a:t>Microsoft Azure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Azure Virtual Network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Позволяет создавать виртуальные сети в облаке Azure.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Azure Virtual WAN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Упрощает подключение филиалов и On-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Premise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сетей к Azure.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Azure Network </a:t>
            </a: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Watcher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Инструменты для мониторинга и диагностики сети.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Интеграция с другими сервисами Azure (Virtual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Machines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, Azure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Functions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 с помощью Azure Resource Manager и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PowerShell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Зависимость от экосистемы Azure.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Ограниченная гибкость по сравнению с самостоятельным развертыванием SDN контроллера.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сложно интегрировать с сетями, не находящимися в Azure.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Azure Virtual Network: 2012 год.</a:t>
            </a:r>
            <a:endParaRPr lang="ru-RU" sz="1400" dirty="0"/>
          </a:p>
          <a:p>
            <a:pPr marL="285750" indent="-285750">
              <a:buFont typeface="Arial,Sans-Serif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16660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3193-132C-397E-7349-A67ABAC8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A03DD-B3A9-E917-C6C5-6546EC08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4C2D2-CDCF-C335-C4F3-DE50F625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sz="1400" u="sng" dirty="0">
                <a:solidFill>
                  <a:srgbClr val="344054"/>
                </a:solidFill>
                <a:cs typeface="Arial"/>
              </a:rPr>
              <a:t>Облачные SDN контроллеры</a:t>
            </a:r>
            <a:r>
              <a:rPr lang="ru-RU" sz="1400" dirty="0">
                <a:solidFill>
                  <a:srgbClr val="344054"/>
                </a:solidFill>
                <a:cs typeface="Arial"/>
              </a:rPr>
              <a:t>: Контроллеры, предоставляемые как часть облачной платформы (например, AWS, Azure, GCP).</a:t>
            </a:r>
            <a:endParaRPr lang="ru-RU" sz="1400" dirty="0"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dirty="0"/>
              <a:t> </a:t>
            </a:r>
            <a:r>
              <a:rPr lang="ru-RU" sz="1400" b="1" u="sng" dirty="0"/>
              <a:t>Google </a:t>
            </a:r>
            <a:r>
              <a:rPr lang="ru-RU" sz="1400" b="1" u="sng" err="1"/>
              <a:t>Cloud</a:t>
            </a:r>
            <a:r>
              <a:rPr lang="ru-RU" sz="1400" b="1" u="sng" dirty="0"/>
              <a:t> Platform (GCP)</a:t>
            </a:r>
            <a:endParaRPr lang="ru-RU" sz="1400" b="1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Google </a:t>
            </a:r>
            <a:r>
              <a:rPr lang="ru-RU" sz="1400" u="sng" dirty="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 VPC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Позволяет создавать виртуальные сети в облаке GCP.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344054"/>
                </a:solidFill>
                <a:ea typeface="+mn-lt"/>
                <a:cs typeface="+mn-lt"/>
              </a:rPr>
              <a:t>Router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Динамическая маршрутизация между VPC и On-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Premise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сетями.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Network Intelligence Center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Инструменты для мониторинга и анализа сети.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Интеграция с другими сервисами GCP (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Compute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Engine,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344054"/>
                </a:solidFill>
                <a:ea typeface="+mn-lt"/>
                <a:cs typeface="+mn-lt"/>
              </a:rPr>
              <a:t>Functions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 с помощью Google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Deployment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Manager и SDK.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Зависимость от экосистемы GCP.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Ограниченная гибкость по сравнению с самостоятельным развертыванием SDN контроллера.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сложно интегрировать с сетями, не находящимися в GCP.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Google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VPC: 2011 год.</a:t>
            </a:r>
            <a:endParaRPr lang="ru-RU" sz="1400" dirty="0"/>
          </a:p>
          <a:p>
            <a:pPr marL="285750" indent="-285750">
              <a:buFont typeface="Arial,Sans-Serif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81552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3E582-7099-A6F4-1E48-411BD40D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5B890-8DA6-9C8D-6DBB-DDD8B599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48529-6346-57CA-5E9B-9E237372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577179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sz="1400" u="sng" dirty="0">
                <a:solidFill>
                  <a:srgbClr val="344054"/>
                </a:solidFill>
                <a:cs typeface="Arial"/>
              </a:rPr>
              <a:t>Облачные SDN контроллеры</a:t>
            </a:r>
            <a:r>
              <a:rPr lang="ru-RU" sz="1400" dirty="0">
                <a:solidFill>
                  <a:srgbClr val="344054"/>
                </a:solidFill>
                <a:cs typeface="Arial"/>
              </a:rPr>
              <a:t>: Контроллеры, предоставляемые как часть облачной платформы (например, AWS, Azure, GCP).</a:t>
            </a:r>
            <a:endParaRPr lang="ru-RU" sz="1400" dirty="0"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/>
              <a:t>Huawei </a:t>
            </a:r>
            <a:r>
              <a:rPr lang="ru-RU" sz="1400" u="sng" dirty="0" err="1"/>
              <a:t>Cloud</a:t>
            </a:r>
            <a:endParaRPr lang="ru-RU" sz="1400" b="1" u="sng" dirty="0" err="1"/>
          </a:p>
          <a:p>
            <a:pPr marL="310515" indent="-310515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Особенности</a:t>
            </a:r>
            <a:r>
              <a:rPr lang="ru-RU" sz="1400">
                <a:ea typeface="+mn-lt"/>
                <a:cs typeface="+mn-lt"/>
              </a:rPr>
              <a:t>: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Cloud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Fabric</a:t>
            </a:r>
            <a:r>
              <a:rPr lang="ru-RU" sz="1400">
                <a:ea typeface="+mn-lt"/>
                <a:cs typeface="+mn-lt"/>
              </a:rPr>
              <a:t>: Решение для построения SDN в облачной среде Huawei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>
                <a:ea typeface="+mn-lt"/>
                <a:cs typeface="+mn-lt"/>
              </a:rPr>
              <a:t>.</a:t>
            </a:r>
            <a:endParaRPr lang="ru-RU" sz="1400"/>
          </a:p>
          <a:p>
            <a:pPr marL="673735" lvl="1" indent="-25908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CloudEngine</a:t>
            </a:r>
            <a:r>
              <a:rPr lang="ru-RU" sz="1400" dirty="0">
                <a:ea typeface="+mn-lt"/>
                <a:cs typeface="+mn-lt"/>
              </a:rPr>
              <a:t>: Серия коммутаторов для ЦОД, поддерживающих SDN.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Agile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Controller</a:t>
            </a:r>
            <a:r>
              <a:rPr lang="ru-RU" sz="1400" dirty="0">
                <a:ea typeface="+mn-lt"/>
                <a:cs typeface="+mn-lt"/>
              </a:rPr>
              <a:t>: Централизованный контроллер SDN для управления сетевыми ресурсами в облаке.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Интеграция с другими сервисами Huawei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 dirty="0">
                <a:ea typeface="+mn-lt"/>
                <a:cs typeface="+mn-lt"/>
              </a:rPr>
              <a:t> (ECS, VPC, ELB).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Автоматизация сетевых операций и развертывания.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Недостатки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Зависимость от экосистемы Huawei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Ограниченная гибкость по сравнению с самостоятельным развертыванием SDN контроллера.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Может быть сложно интегрировать с сетями, не находящимися в Huawei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Дата первого релиза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Решения Huawei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Fabric</a:t>
            </a:r>
            <a:r>
              <a:rPr lang="ru-RU" sz="1400" dirty="0">
                <a:ea typeface="+mn-lt"/>
                <a:cs typeface="+mn-lt"/>
              </a:rPr>
              <a:t> и </a:t>
            </a:r>
            <a:r>
              <a:rPr lang="ru-RU" sz="1400" err="1">
                <a:ea typeface="+mn-lt"/>
                <a:cs typeface="+mn-lt"/>
              </a:rPr>
              <a:t>Agile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Controller</a:t>
            </a:r>
            <a:r>
              <a:rPr lang="ru-RU" sz="1400" dirty="0">
                <a:ea typeface="+mn-lt"/>
                <a:cs typeface="+mn-lt"/>
              </a:rPr>
              <a:t> начали активно развиваться примерно с 2015 года.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400" b="1" u="sng" dirty="0"/>
          </a:p>
        </p:txBody>
      </p:sp>
    </p:spTree>
    <p:extLst>
      <p:ext uri="{BB962C8B-B14F-4D97-AF65-F5344CB8AC3E}">
        <p14:creationId xmlns:p14="http://schemas.microsoft.com/office/powerpoint/2010/main" val="36533357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A507-C3C8-CC54-96B4-4AFF7146E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A2F4-535C-7E14-06D7-6910A7CA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BE335-FF9B-E580-5858-DCFF94352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577179"/>
          </a:xfrm>
        </p:spPr>
        <p:txBody>
          <a:bodyPr/>
          <a:lstStyle/>
          <a:p>
            <a:pPr marL="0" indent="0"/>
            <a:r>
              <a:rPr lang="ru-RU" sz="1400" u="sng">
                <a:solidFill>
                  <a:srgbClr val="344054"/>
                </a:solidFill>
                <a:cs typeface="Arial"/>
              </a:rPr>
              <a:t>Контроллеры SDN для конкретных сценариев использования</a:t>
            </a:r>
            <a:endParaRPr lang="ru-RU" sz="1200" u="sng" dirty="0"/>
          </a:p>
          <a:p>
            <a:pPr marL="310515" indent="-310515">
              <a:buFont typeface="Arial"/>
              <a:buChar char="•"/>
            </a:pPr>
            <a:r>
              <a:rPr lang="ru-RU" sz="1200" b="1" u="sng" dirty="0"/>
              <a:t>Контроллеры SDN для мобильных сетей (</a:t>
            </a:r>
            <a:r>
              <a:rPr lang="ru-RU" sz="1200" b="1" u="sng" err="1"/>
              <a:t>Radius</a:t>
            </a:r>
            <a:r>
              <a:rPr lang="ru-RU" sz="1200" b="1" u="sng" dirty="0"/>
              <a:t>/</a:t>
            </a:r>
            <a:r>
              <a:rPr lang="ru-RU" sz="1200" b="1" u="sng" err="1"/>
              <a:t>Diameter</a:t>
            </a:r>
            <a:r>
              <a:rPr lang="ru-RU" sz="1200" b="1" u="sng" dirty="0"/>
              <a:t>)</a:t>
            </a:r>
            <a:endParaRPr lang="ru-RU" sz="1400" b="1" dirty="0">
              <a:solidFill>
                <a:srgbClr val="344054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Интеграция с протоколами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Radius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и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Diameter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для аутентификации, авторизации и учета (AAA) абонентов.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Управление политиками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QoS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(Quality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of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Service) для разных типов трафика.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Оптимизация маршрутизации трафика в мобильной сети.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Поддержка мобильной безопасности.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Интеграция с PCRF (Policy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and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Charging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Rules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Function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) и другими элементами мобильной сети.</a:t>
            </a:r>
            <a:endParaRPr lang="ru-RU" dirty="0"/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Сложность интеграции с существующей инфраструктурой мобильной сети.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Требует глубоких знаний мобильных сетевых протоколов.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Может быть менее гибким, чем универсальные SDN контроллеры.</a:t>
            </a:r>
            <a:endParaRPr lang="ru-RU" dirty="0"/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Примеры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u="sng" dirty="0" err="1">
                <a:solidFill>
                  <a:srgbClr val="344054"/>
                </a:solidFill>
                <a:ea typeface="+mn-lt"/>
                <a:cs typeface="+mn-lt"/>
              </a:rPr>
              <a:t>OpenEPC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Открытая реализация ядра пакетной сети LTE (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Evolved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 Packet Core).</a:t>
            </a:r>
            <a:endParaRPr lang="ru-RU" dirty="0"/>
          </a:p>
          <a:p>
            <a:pPr marL="673735" lvl="1" indent="-25908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Коммерческие решения от Ericsson, Nokia, Huawei и других производителей оборудования для мобильных сетей.</a:t>
            </a:r>
            <a:endParaRPr lang="ru-RU" dirty="0"/>
          </a:p>
          <a:p>
            <a:pPr marL="285750" indent="-285750">
              <a:buFont typeface="Arial,Sans-Serif"/>
              <a:buChar char="•"/>
            </a:pPr>
            <a:endParaRPr lang="ru-RU" sz="1400" dirty="0">
              <a:solidFill>
                <a:srgbClr val="34405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09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446F-62D4-D830-7FBE-6DD86232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8B7A-0C25-7453-35BE-F85D314A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07661-D221-81DF-1FD7-BE0ECF68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577179"/>
          </a:xfrm>
        </p:spPr>
        <p:txBody>
          <a:bodyPr/>
          <a:lstStyle/>
          <a:p>
            <a:pPr marL="0" indent="0"/>
            <a:r>
              <a:rPr lang="ru-RU" sz="1400" u="sng" dirty="0">
                <a:solidFill>
                  <a:srgbClr val="344054"/>
                </a:solidFill>
                <a:cs typeface="Arial"/>
              </a:rPr>
              <a:t>Контроллеры SDN для конкретных сценариев использования</a:t>
            </a:r>
            <a:endParaRPr lang="ru-RU" sz="1200" u="sng" dirty="0"/>
          </a:p>
          <a:p>
            <a:pPr marL="310515" indent="-310515"/>
            <a:r>
              <a:rPr lang="ru-RU" dirty="0"/>
              <a:t> </a:t>
            </a:r>
            <a:r>
              <a:rPr lang="ru-RU" sz="1200" b="1" u="sng"/>
              <a:t>Контроллеры SDN для ЦОД</a:t>
            </a:r>
            <a:endParaRPr lang="ru-RU" b="1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 в ЦОД.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Управление виртуальными сетями и сервисами.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Интеграция с системами виртуализации (VMware,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OpenStack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).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Поддержка протоколов VXLAN, NVGRE и других технологий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overlay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Оптимизация трафика между серверами и приложениями.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Сложность развертывания и настройки в крупных ЦОД.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Требует интеграции с существующими системами управления ЦОД.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Может быть дорогостоящим в реализации.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Примеры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VMware NSX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Платформа виртуализации сети для ЦОД.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Cisco APIC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Контроллер для инфраструктуры Cisco ACI.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Big </a:t>
            </a:r>
            <a:r>
              <a:rPr lang="ru-RU" sz="1200" u="sng" dirty="0" err="1">
                <a:solidFill>
                  <a:srgbClr val="344054"/>
                </a:solidFill>
                <a:ea typeface="+mn-lt"/>
                <a:cs typeface="+mn-lt"/>
              </a:rPr>
              <a:t>Switch</a:t>
            </a: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 Networks Big </a:t>
            </a:r>
            <a:r>
              <a:rPr lang="ru-RU" sz="1200" u="sng" dirty="0" err="1">
                <a:solidFill>
                  <a:srgbClr val="344054"/>
                </a:solidFill>
                <a:ea typeface="+mn-lt"/>
                <a:cs typeface="+mn-lt"/>
              </a:rPr>
              <a:t>Cloud</a:t>
            </a:r>
            <a:r>
              <a:rPr lang="ru-RU" sz="1200" u="sng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200" u="sng" dirty="0" err="1">
                <a:solidFill>
                  <a:srgbClr val="344054"/>
                </a:solidFill>
                <a:ea typeface="+mn-lt"/>
                <a:cs typeface="+mn-lt"/>
              </a:rPr>
              <a:t>Fabric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(Приобретено </a:t>
            </a:r>
            <a:r>
              <a:rPr lang="ru-RU" sz="1200" dirty="0" err="1">
                <a:solidFill>
                  <a:srgbClr val="344054"/>
                </a:solidFill>
                <a:ea typeface="+mn-lt"/>
                <a:cs typeface="+mn-lt"/>
              </a:rPr>
              <a:t>Arista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)</a:t>
            </a:r>
            <a:endParaRPr lang="ru-RU" dirty="0"/>
          </a:p>
          <a:p>
            <a:pPr marL="959485" lvl="1" indent="-285750">
              <a:buFont typeface="Arial"/>
              <a:buChar char="•"/>
            </a:pPr>
            <a:r>
              <a:rPr lang="ru-RU" sz="1200" u="sng" dirty="0" err="1">
                <a:solidFill>
                  <a:srgbClr val="344054"/>
                </a:solidFill>
                <a:ea typeface="+mn-lt"/>
                <a:cs typeface="+mn-lt"/>
              </a:rPr>
              <a:t>OpenDaylight</a:t>
            </a:r>
            <a:r>
              <a:rPr lang="ru-RU" sz="1200" dirty="0">
                <a:solidFill>
                  <a:srgbClr val="344054"/>
                </a:solidFill>
                <a:ea typeface="+mn-lt"/>
                <a:cs typeface="+mn-lt"/>
              </a:rPr>
              <a:t>: С открытым исходным кодом, может быть настроен для ЦОД.</a:t>
            </a:r>
            <a:endParaRPr lang="ru-RU" dirty="0"/>
          </a:p>
          <a:p>
            <a:pPr marL="0" indent="0"/>
            <a:endParaRPr lang="ru-RU" sz="1400" u="sng" dirty="0">
              <a:solidFill>
                <a:srgbClr val="344054"/>
              </a:solidFill>
              <a:cs typeface="Arial"/>
            </a:endParaRP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6330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E648-E311-77A9-FB0F-C2D5F4AF3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D7217-A874-DE63-CBFA-B970D05A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3DFD8-2009-0183-7F5E-ED471DA6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60090"/>
          </a:xfrm>
        </p:spPr>
        <p:txBody>
          <a:bodyPr/>
          <a:lstStyle/>
          <a:p>
            <a:pPr marL="0" indent="0"/>
            <a:r>
              <a:rPr lang="ru-RU" sz="1400" u="sng" dirty="0">
                <a:solidFill>
                  <a:srgbClr val="344054"/>
                </a:solidFill>
                <a:cs typeface="Arial"/>
              </a:rPr>
              <a:t>Контроллеры SDN для конкретных сценариев использования</a:t>
            </a:r>
            <a:endParaRPr lang="ru-RU" sz="1200" u="sng" dirty="0"/>
          </a:p>
          <a:p>
            <a:pPr marL="310515" indent="-310515"/>
            <a:r>
              <a:rPr lang="ru-RU" dirty="0"/>
              <a:t> </a:t>
            </a:r>
            <a:r>
              <a:rPr lang="ru-RU" sz="1400" b="1" u="sng"/>
              <a:t>Контроллеры SDN для WAN</a:t>
            </a:r>
            <a:endParaRPr lang="ru-RU" sz="1400" b="1"/>
          </a:p>
          <a:p>
            <a:pPr marL="285750" indent="-285750">
              <a:buFont typeface="Arial"/>
              <a:buChar char="•"/>
            </a:pPr>
            <a:r>
              <a:rPr lang="ru-RU" sz="1400" u="sng">
                <a:solidFill>
                  <a:srgbClr val="344054"/>
                </a:solidFill>
                <a:ea typeface="+mn-lt"/>
                <a:cs typeface="+mn-lt"/>
              </a:rPr>
              <a:t>Особенности</a:t>
            </a: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Оптимизация маршрутизации трафика в глобальной сети.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>
                <a:solidFill>
                  <a:srgbClr val="344054"/>
                </a:solidFill>
                <a:ea typeface="+mn-lt"/>
                <a:cs typeface="+mn-lt"/>
              </a:rPr>
              <a:t>Управление полосой пропускания и QoS.</a:t>
            </a:r>
            <a:endParaRPr lang="ru-RU" sz="140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Поддержка MPLS,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IPsec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и других технологий WAN.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Автоматизация сетевых операций в WAN.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Централизованное управление политиками безопасности.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Недостатки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Сложность интеграции с существующей WAN инфраструктурой.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Требует глубоких знаний WAN технологий.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Может быть дорогостоящим в реализации.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Примеры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Juniper</a:t>
            </a: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Contrail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Поддерживает SDN в WAN.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Ciena</a:t>
            </a: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 Blue Planet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Платформа для автоматизации и управления WAN.</a:t>
            </a:r>
            <a:endParaRPr lang="ru-RU" sz="1400" dirty="0"/>
          </a:p>
          <a:p>
            <a:pPr marL="959485" lvl="1" indent="-285750">
              <a:buFont typeface="Arial"/>
              <a:buChar char="•"/>
            </a:pP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Коммерческие решения от поставщиков услуг связи (например, Verizon, AT&amp;T).</a:t>
            </a:r>
            <a:endParaRPr lang="ru-RU" sz="1400" dirty="0"/>
          </a:p>
          <a:p>
            <a:pPr marL="0" indent="0"/>
            <a:endParaRPr lang="ru-RU" sz="1400" u="sng" dirty="0">
              <a:solidFill>
                <a:srgbClr val="344054"/>
              </a:solidFill>
              <a:cs typeface="Arial"/>
            </a:endParaRPr>
          </a:p>
          <a:p>
            <a:pPr marL="310515" indent="-310515"/>
            <a:endParaRPr lang="ru-RU" sz="1400" b="1" u="sng" dirty="0"/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120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441" y="54457"/>
            <a:ext cx="4010891" cy="385452"/>
          </a:xfrm>
        </p:spPr>
        <p:txBody>
          <a:bodyPr>
            <a:normAutofit/>
          </a:bodyPr>
          <a:lstStyle/>
          <a:p>
            <a:r>
              <a:rPr lang="ru-RU" sz="1800" dirty="0">
                <a:cs typeface="Calibri Light"/>
              </a:rPr>
              <a:t>SDN: </a:t>
            </a:r>
            <a:r>
              <a:rPr lang="ru-RU" sz="1800" err="1">
                <a:cs typeface="Calibri Light"/>
              </a:rPr>
              <a:t>Controllers</a:t>
            </a:r>
            <a:r>
              <a:rPr lang="ru-RU" sz="1800" dirty="0">
                <a:cs typeface="Calibri Light"/>
              </a:rPr>
              <a:t>: General </a:t>
            </a:r>
            <a:r>
              <a:rPr lang="ru-RU" sz="1800" err="1">
                <a:cs typeface="Calibri Light"/>
              </a:rPr>
              <a:t>Concepts</a:t>
            </a:r>
            <a:endParaRPr lang="ru-RU" sz="1800"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86041"/>
            <a:ext cx="8855343" cy="5852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" sz="1800">
                <a:cs typeface="Calibri"/>
              </a:rPr>
              <a:t>Идеализированный контроллер показан на рисунке 4-1:</a:t>
            </a:r>
            <a:br>
              <a:rPr lang="ru" sz="1800" dirty="0">
                <a:cs typeface="Calibri"/>
              </a:rPr>
            </a:br>
            <a:endParaRPr lang="ru" sz="24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1CC96A-0295-46FF-94F8-6462FD1F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" y="1419351"/>
            <a:ext cx="8913461" cy="53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479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223" y="158365"/>
            <a:ext cx="2556164" cy="551706"/>
          </a:xfrm>
        </p:spPr>
        <p:txBody>
          <a:bodyPr>
            <a:normAutofit/>
          </a:bodyPr>
          <a:lstStyle/>
          <a:p>
            <a:r>
              <a:rPr lang="ru-RU" sz="180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VMware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A45E65-50AC-430C-8DFA-38EBF2D64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54" y="1408439"/>
            <a:ext cx="8516317" cy="54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A9C9-C427-C3F6-2283-F0251D81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97C2E-F063-7D47-28DF-6CD53232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A02FA-A1BF-769B-A314-BC865B0B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П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реимущества модульной архитектуры для контроллера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Гибкость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Модульная архитектура позволяет добавлять, удалять или заменять модули контроллера в зависимости от требований. Это упрощает адаптацию контроллера к различным сценариям использования и новым технологиям.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Расширяемость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Новые функции могут быть добавлены в контроллер путем разработки и установки новых модулей, не затрагивая существующий код.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Переиспользование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кода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Модули могут быть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переиспользованы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различных проектах и сценариях.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Упрощение разработки и отладки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Каждый модуль разрабатывается и отлаживается отдельно, что упрощает процесс разработки и снижает вероятность ошибок.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Независимое масштабирование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Отдельные модули могут быть масштабированы независимо друг от друга в зависимости от нагрузки.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Отказоустойчивость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Отказ одного модуля не обязательно приводит к отказу всего контроллера.</a:t>
            </a:r>
            <a:endParaRPr lang="ru-RU" sz="1400" dirty="0"/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02309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847"/>
            <a:ext cx="7886700" cy="821869"/>
          </a:xfrm>
        </p:spPr>
        <p:txBody>
          <a:bodyPr>
            <a:normAutofit/>
          </a:bodyPr>
          <a:lstStyle/>
          <a:p>
            <a:r>
              <a:rPr lang="ru-RU" sz="2400" dirty="0" err="1">
                <a:cs typeface="Calibri Light"/>
              </a:rPr>
              <a:t>SDN:Controllers</a:t>
            </a:r>
            <a:r>
              <a:rPr lang="ru-RU" sz="2400" dirty="0">
                <a:cs typeface="Calibri Light"/>
              </a:rPr>
              <a:t>: VMware</a:t>
            </a: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7410627-67F8-471C-8A1C-CA837A1C6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020" y="1056488"/>
            <a:ext cx="7672694" cy="52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889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341" y="64847"/>
            <a:ext cx="2576946" cy="437406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Nicira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86041"/>
            <a:ext cx="8855343" cy="58942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Контроллер </a:t>
            </a:r>
            <a:r>
              <a:rPr lang="ru" sz="1800" i="1" dirty="0" err="1">
                <a:cs typeface="Calibri"/>
              </a:rPr>
              <a:t>Nicira</a:t>
            </a:r>
            <a:r>
              <a:rPr lang="ru" sz="1800" i="1" dirty="0">
                <a:cs typeface="Calibri"/>
              </a:rPr>
              <a:t> NVP</a:t>
            </a:r>
            <a:r>
              <a:rPr lang="ru" sz="1800" dirty="0">
                <a:cs typeface="Calibri"/>
              </a:rPr>
              <a:t> (рис. 4-4) представляет собой кластер из трех серверов, которые используют синхронизацию базы данных для совместного использования состояния. </a:t>
            </a:r>
            <a:r>
              <a:rPr lang="ru" sz="1800" i="1" dirty="0" err="1">
                <a:cs typeface="Calibri"/>
              </a:rPr>
              <a:t>Nicira</a:t>
            </a:r>
            <a:r>
              <a:rPr lang="ru" sz="1800" dirty="0">
                <a:cs typeface="Calibri"/>
              </a:rPr>
              <a:t> имеет концепцию сервисного узла, которая используется для разгрузки различных процессов с узлов гипервизора. Широковещательный, многоадресный и неизвестный поток одноадресного трафика обрабатываются через служебный узел (здесь также происходит завершение туннеля </a:t>
            </a:r>
            <a:r>
              <a:rPr lang="ru" sz="1800" i="1" dirty="0" err="1">
                <a:cs typeface="Calibri"/>
              </a:rPr>
              <a:t>IPSec</a:t>
            </a:r>
            <a:r>
              <a:rPr lang="ru" sz="1800" dirty="0">
                <a:cs typeface="Calibri"/>
              </a:rPr>
              <a:t>). Эта конструкция также может использоваться для обработки трафика между гипервизорами и в качестве точки завершения для </a:t>
            </a:r>
            <a:r>
              <a:rPr lang="ru" sz="1800" dirty="0" err="1">
                <a:cs typeface="Calibri"/>
              </a:rPr>
              <a:t>междоменного</a:t>
            </a:r>
            <a:r>
              <a:rPr lang="ru" sz="1800" dirty="0">
                <a:cs typeface="Calibri"/>
              </a:rPr>
              <a:t> (или </a:t>
            </a:r>
            <a:r>
              <a:rPr lang="ru" sz="1800" dirty="0" err="1">
                <a:cs typeface="Calibri"/>
              </a:rPr>
              <a:t>многодоменного</a:t>
            </a:r>
            <a:r>
              <a:rPr lang="ru" sz="1800" dirty="0">
                <a:cs typeface="Calibri"/>
              </a:rPr>
              <a:t>) взаимодействия.</a:t>
            </a: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33A92E4-AFAB-4ED9-8407-59E21530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8" y="2938822"/>
            <a:ext cx="8618619" cy="37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00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177" y="2502"/>
            <a:ext cx="2712028" cy="499751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Nicira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92" y="470405"/>
            <a:ext cx="8855343" cy="58527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ru" sz="1800" dirty="0">
              <a:cs typeface="Calibri"/>
            </a:endParaRPr>
          </a:p>
          <a:p>
            <a:pPr>
              <a:buNone/>
            </a:pPr>
            <a:r>
              <a:rPr lang="ru" sz="1800" dirty="0">
                <a:cs typeface="Calibri"/>
              </a:rPr>
              <a:t>Шлюз </a:t>
            </a:r>
            <a:r>
              <a:rPr lang="ru" sz="1800" i="1" dirty="0">
                <a:cs typeface="Calibri"/>
              </a:rPr>
              <a:t>L2</a:t>
            </a:r>
            <a:r>
              <a:rPr lang="ru" sz="1800" dirty="0">
                <a:cs typeface="Calibri"/>
              </a:rPr>
              <a:t> или </a:t>
            </a:r>
            <a:r>
              <a:rPr lang="ru" sz="1800" i="1" dirty="0">
                <a:cs typeface="Calibri"/>
              </a:rPr>
              <a:t>L3</a:t>
            </a:r>
            <a:r>
              <a:rPr lang="ru" sz="1800" dirty="0">
                <a:cs typeface="Calibri"/>
              </a:rPr>
              <a:t> преобразует туннельные </a:t>
            </a:r>
            <a:r>
              <a:rPr lang="ru" sz="1800" i="1" dirty="0" err="1">
                <a:cs typeface="Calibri"/>
              </a:rPr>
              <a:t>overlays</a:t>
            </a:r>
            <a:r>
              <a:rPr lang="ru" sz="1800" i="1" dirty="0">
                <a:cs typeface="Calibri"/>
              </a:rPr>
              <a:t> </a:t>
            </a:r>
            <a:r>
              <a:rPr lang="ru" sz="1800" i="1" dirty="0" err="1">
                <a:cs typeface="Calibri"/>
              </a:rPr>
              <a:t>Nicira</a:t>
            </a:r>
            <a:r>
              <a:rPr lang="ru" sz="1800" i="1" dirty="0">
                <a:cs typeface="Calibri"/>
              </a:rPr>
              <a:t> STT</a:t>
            </a:r>
            <a:r>
              <a:rPr lang="ru" sz="1800" dirty="0">
                <a:cs typeface="Calibri"/>
              </a:rPr>
              <a:t> в </a:t>
            </a:r>
            <a:r>
              <a:rPr lang="ru" sz="1800" i="1" dirty="0">
                <a:cs typeface="Calibri"/>
              </a:rPr>
              <a:t>VLAN (L2)</a:t>
            </a:r>
            <a:r>
              <a:rPr lang="ru" sz="1800" dirty="0">
                <a:cs typeface="Calibri"/>
              </a:rPr>
              <a:t>, соединение </a:t>
            </a:r>
            <a:r>
              <a:rPr lang="ru" sz="1800" i="1" dirty="0">
                <a:cs typeface="Calibri"/>
              </a:rPr>
              <a:t>L2-L2 (VLAN-VLAN)</a:t>
            </a:r>
            <a:r>
              <a:rPr lang="ru" sz="1800" dirty="0">
                <a:cs typeface="Calibri"/>
              </a:rPr>
              <a:t> или предоставляет </a:t>
            </a:r>
            <a:r>
              <a:rPr lang="ru" sz="1800" i="1" dirty="0">
                <a:cs typeface="Calibri"/>
              </a:rPr>
              <a:t>NAT</a:t>
            </a:r>
            <a:r>
              <a:rPr lang="ru" sz="1800" dirty="0">
                <a:cs typeface="Calibri"/>
              </a:rPr>
              <a:t>-подобные функции для  сетей арендатора (частный сетевое адресное пространство) в публичное адресное пространство. </a:t>
            </a:r>
            <a:endParaRPr lang="ru-RU" dirty="0">
              <a:cs typeface="Calibri"/>
            </a:endParaRPr>
          </a:p>
          <a:p>
            <a:pPr>
              <a:buNone/>
            </a:pPr>
            <a:r>
              <a:rPr lang="ru" sz="1800" i="1" dirty="0">
                <a:cs typeface="Calibri"/>
              </a:rPr>
              <a:t>OVS</a:t>
            </a:r>
            <a:r>
              <a:rPr lang="ru" sz="1800" dirty="0">
                <a:cs typeface="Calibri"/>
              </a:rPr>
              <a:t>, шлюзы и служебные узлы поддерживают избыточные соединения контроллера для достижения </a:t>
            </a:r>
            <a:r>
              <a:rPr lang="ru" sz="1800" i="1" dirty="0" err="1">
                <a:cs typeface="Calibri"/>
              </a:rPr>
              <a:t>high</a:t>
            </a:r>
            <a:r>
              <a:rPr lang="ru" sz="1800" i="1" dirty="0">
                <a:cs typeface="Calibri"/>
              </a:rPr>
              <a:t> </a:t>
            </a:r>
            <a:r>
              <a:rPr lang="ru" sz="1800" i="1" dirty="0" err="1">
                <a:cs typeface="Calibri"/>
              </a:rPr>
              <a:t>availability</a:t>
            </a:r>
            <a:r>
              <a:rPr lang="ru" sz="1800" dirty="0">
                <a:cs typeface="Calibri"/>
              </a:rPr>
              <a:t> . </a:t>
            </a:r>
            <a:r>
              <a:rPr lang="ru" sz="1800" i="1" dirty="0">
                <a:cs typeface="Calibri"/>
              </a:rPr>
              <a:t>NVP </a:t>
            </a:r>
            <a:r>
              <a:rPr lang="ru" sz="1800" i="1" dirty="0" err="1">
                <a:cs typeface="Calibri"/>
              </a:rPr>
              <a:t>Manager</a:t>
            </a:r>
            <a:r>
              <a:rPr lang="ru" sz="1800" dirty="0">
                <a:cs typeface="Calibri"/>
              </a:rPr>
              <a:t> - это сервер управления с базовым веб-интерфейсом, который используется главным образом для устранения неполадок и проверки соединений. Веб-интерфейс по существу использует все вызовы </a:t>
            </a:r>
            <a:r>
              <a:rPr lang="ru" sz="1800" i="1" dirty="0">
                <a:cs typeface="Calibri"/>
              </a:rPr>
              <a:t>API REST</a:t>
            </a:r>
            <a:r>
              <a:rPr lang="ru" sz="1800" dirty="0">
                <a:cs typeface="Calibri"/>
              </a:rPr>
              <a:t> на </a:t>
            </a:r>
            <a:r>
              <a:rPr lang="ru" sz="1800" dirty="0" err="1">
                <a:cs typeface="Calibri"/>
              </a:rPr>
              <a:t>бэкэнд</a:t>
            </a:r>
            <a:r>
              <a:rPr lang="ru" sz="1800" dirty="0">
                <a:cs typeface="Calibri"/>
              </a:rPr>
              <a:t> для всего, что вы делаете в нем вручную. Для разработчиков приложений </a:t>
            </a:r>
            <a:r>
              <a:rPr lang="ru" sz="1800" i="1" dirty="0">
                <a:cs typeface="Calibri"/>
              </a:rPr>
              <a:t>NVP</a:t>
            </a:r>
            <a:r>
              <a:rPr lang="ru" sz="1800" dirty="0">
                <a:cs typeface="Calibri"/>
              </a:rPr>
              <a:t> предлагает интерфейс </a:t>
            </a:r>
            <a:r>
              <a:rPr lang="ru" sz="1800" i="1" dirty="0">
                <a:cs typeface="Calibri"/>
              </a:rPr>
              <a:t>API </a:t>
            </a:r>
            <a:r>
              <a:rPr lang="ru" sz="1800" i="1" dirty="0" err="1">
                <a:cs typeface="Calibri"/>
              </a:rPr>
              <a:t>RESTful</a:t>
            </a:r>
            <a:r>
              <a:rPr lang="ru" sz="1800" dirty="0">
                <a:cs typeface="Calibri"/>
              </a:rPr>
              <a:t>, хотя и запатентованный.</a:t>
            </a:r>
            <a:endParaRPr lang="ru" dirty="0"/>
          </a:p>
          <a:p>
            <a:pPr>
              <a:buNone/>
            </a:pPr>
            <a:endParaRPr lang="ru" sz="1800" dirty="0">
              <a:cs typeface="Calibri"/>
            </a:endParaRPr>
          </a:p>
          <a:p>
            <a:pPr>
              <a:buNone/>
            </a:pPr>
            <a:endParaRPr lang="ru" dirty="0"/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F38AE87-8B40-B9CB-E07A-5584B195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6" y="3535926"/>
            <a:ext cx="8314738" cy="32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191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23" y="64847"/>
            <a:ext cx="2410691" cy="458188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Nicira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86041"/>
            <a:ext cx="8855343" cy="58527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Связь с идеализированной структурой </a:t>
            </a:r>
            <a:r>
              <a:rPr lang="ru" sz="1800" b="1" dirty="0">
                <a:cs typeface="Calibri"/>
              </a:rPr>
              <a:t>SDN</a:t>
            </a:r>
            <a:endParaRPr lang="ru-RU" sz="1800" b="1" dirty="0">
              <a:cs typeface="Calibri"/>
            </a:endParaRPr>
          </a:p>
          <a:p>
            <a:pPr>
              <a:buNone/>
            </a:pPr>
            <a:r>
              <a:rPr lang="ru" sz="1800" dirty="0">
                <a:cs typeface="Calibri"/>
              </a:rPr>
              <a:t>Рисунок иллюстрирует взаимосвязь компонентов контроллера </a:t>
            </a:r>
            <a:r>
              <a:rPr lang="ru" sz="1800" i="1" dirty="0">
                <a:cs typeface="Calibri"/>
              </a:rPr>
              <a:t>VMware / Nicira</a:t>
            </a:r>
            <a:r>
              <a:rPr lang="ru" sz="1800" dirty="0">
                <a:cs typeface="Calibri"/>
              </a:rPr>
              <a:t> с идеализированной базой </a:t>
            </a:r>
            <a:r>
              <a:rPr lang="ru" sz="1800" b="1" dirty="0">
                <a:cs typeface="Calibri"/>
              </a:rPr>
              <a:t>SDN</a:t>
            </a:r>
            <a:r>
              <a:rPr lang="ru" sz="1800" dirty="0">
                <a:cs typeface="Calibri"/>
              </a:rPr>
              <a:t>. В частности, контроллер Nicira предоставляет разнообразные программируемые </a:t>
            </a:r>
            <a:r>
              <a:rPr lang="ru" sz="1800" i="1" dirty="0">
                <a:cs typeface="Calibri"/>
              </a:rPr>
              <a:t>API</a:t>
            </a:r>
            <a:r>
              <a:rPr lang="ru" sz="1800" b="1" dirty="0">
                <a:cs typeface="Calibri"/>
              </a:rPr>
              <a:t>-</a:t>
            </a:r>
            <a:r>
              <a:rPr lang="ru" sz="1800" i="1" dirty="0">
                <a:cs typeface="Calibri"/>
              </a:rPr>
              <a:t>интерфейсы</a:t>
            </a:r>
            <a:r>
              <a:rPr lang="ru" sz="1800" dirty="0">
                <a:cs typeface="Calibri"/>
              </a:rPr>
              <a:t> </a:t>
            </a:r>
            <a:r>
              <a:rPr lang="ru" sz="1800" i="1" dirty="0">
                <a:cs typeface="Calibri"/>
              </a:rPr>
              <a:t>RESTful,  network orchestration function,</a:t>
            </a:r>
            <a:r>
              <a:rPr lang="ru" sz="1800" dirty="0">
                <a:cs typeface="Calibri"/>
              </a:rPr>
              <a:t> позволяющие пользователю создавать сетевое overlay соединение и связывать его с другими элементами управления из </a:t>
            </a:r>
            <a:r>
              <a:rPr lang="ru" sz="1800" i="1" dirty="0">
                <a:cs typeface="Calibri"/>
              </a:rPr>
              <a:t>vCenter / vCloudDirector, VxLAN, STT и OpenFlow </a:t>
            </a:r>
            <a:r>
              <a:rPr lang="ru" sz="1800" dirty="0">
                <a:cs typeface="Calibri"/>
              </a:rPr>
              <a:t>для </a:t>
            </a:r>
            <a:r>
              <a:rPr lang="ru" sz="1800" i="1" dirty="0">
                <a:cs typeface="Calibri"/>
              </a:rPr>
              <a:t>southbound</a:t>
            </a:r>
            <a:r>
              <a:rPr lang="ru" sz="1800" dirty="0">
                <a:cs typeface="Calibri"/>
              </a:rPr>
              <a:t>  возможности инкапсуляции , и </a:t>
            </a:r>
            <a:r>
              <a:rPr lang="ru" sz="1800" i="1" dirty="0">
                <a:cs typeface="Calibri"/>
              </a:rPr>
              <a:t>OVSDB-программирование</a:t>
            </a:r>
            <a:r>
              <a:rPr lang="ru" sz="1800" dirty="0">
                <a:cs typeface="Calibri"/>
              </a:rPr>
              <a:t> в поддержку конфигурации </a:t>
            </a:r>
            <a:r>
              <a:rPr lang="ru" sz="1800" i="1" dirty="0">
                <a:cs typeface="Calibri"/>
              </a:rPr>
              <a:t>southbound объектов OVS</a:t>
            </a:r>
            <a:r>
              <a:rPr lang="ru" sz="1800" dirty="0">
                <a:cs typeface="Calibri"/>
              </a:rPr>
              <a:t>.</a:t>
            </a:r>
          </a:p>
          <a:p>
            <a:pPr>
              <a:buNone/>
            </a:pPr>
            <a:endParaRPr lang="ru" sz="2400" dirty="0">
              <a:cs typeface="Calibri"/>
            </a:endParaRPr>
          </a:p>
          <a:p>
            <a:pPr>
              <a:buNone/>
            </a:pPr>
            <a:endParaRPr lang="ru" sz="2400" dirty="0">
              <a:cs typeface="Calibri"/>
            </a:endParaRP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0BFE11-3AD5-CCE4-0818-C452DFE9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0" y="3156824"/>
            <a:ext cx="8334849" cy="36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895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05" y="189538"/>
            <a:ext cx="2524991" cy="385451"/>
          </a:xfrm>
        </p:spPr>
        <p:txBody>
          <a:bodyPr>
            <a:normAutofit/>
          </a:bodyPr>
          <a:lstStyle/>
          <a:p>
            <a:r>
              <a:rPr lang="ru-RU" sz="1800" dirty="0">
                <a:cs typeface="Calibri Light"/>
              </a:rPr>
              <a:t>SDN </a:t>
            </a:r>
            <a:r>
              <a:rPr lang="ru-RU" sz="1800" err="1">
                <a:cs typeface="Calibri Light"/>
              </a:rPr>
              <a:t>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err="1">
                <a:cs typeface="Calibri Light"/>
              </a:rPr>
              <a:t>Nicira</a:t>
            </a:r>
            <a:endParaRPr lang="ru-RU" sz="1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615878"/>
            <a:ext cx="8855343" cy="61228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Связь с идеализированной структурой SDN:</a:t>
            </a:r>
            <a:endParaRPr lang="ru-RU" dirty="0">
              <a:cs typeface="Calibri"/>
            </a:endParaRPr>
          </a:p>
          <a:p>
            <a:pPr>
              <a:buNone/>
            </a:pPr>
            <a:endParaRPr lang="ru" sz="1800" dirty="0">
              <a:cs typeface="Calibri"/>
            </a:endParaRPr>
          </a:p>
          <a:p>
            <a:pPr>
              <a:buNone/>
            </a:pPr>
            <a:endParaRPr lang="ru" sz="1800" dirty="0">
              <a:cs typeface="Calibri"/>
            </a:endParaRP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DB6963-1FF0-4B76-A3A6-DFA4F0B7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5" y="1243782"/>
            <a:ext cx="8550076" cy="52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07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141" y="106411"/>
            <a:ext cx="3719946" cy="478969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OpenFlow-Related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86041"/>
            <a:ext cx="8855343" cy="58527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Большинство контроллеров </a:t>
            </a:r>
            <a:r>
              <a:rPr lang="ru" sz="1800" b="1" dirty="0">
                <a:cs typeface="Calibri"/>
              </a:rPr>
              <a:t>SDN</a:t>
            </a:r>
            <a:r>
              <a:rPr lang="ru" sz="1800" dirty="0">
                <a:cs typeface="Calibri"/>
              </a:rPr>
              <a:t> с открытым исходным кодом вращаются вокруг протокола </a:t>
            </a:r>
            <a:r>
              <a:rPr lang="ru" sz="1800" i="1" dirty="0">
                <a:cs typeface="Calibri"/>
              </a:rPr>
              <a:t>OpenFlow</a:t>
            </a:r>
            <a:r>
              <a:rPr lang="ru" sz="1800" dirty="0">
                <a:cs typeface="Calibri"/>
              </a:rPr>
              <a:t> из-за наличия корней в дизайне </a:t>
            </a:r>
            <a:r>
              <a:rPr lang="ru" sz="1800" i="1" dirty="0">
                <a:cs typeface="Calibri"/>
              </a:rPr>
              <a:t>Onix</a:t>
            </a:r>
            <a:r>
              <a:rPr lang="ru" sz="1800" dirty="0">
                <a:cs typeface="Calibri"/>
              </a:rPr>
              <a:t> , в то время как только некоторые из коммерческих продуктов используют только протокол  </a:t>
            </a:r>
            <a:r>
              <a:rPr lang="ru" sz="1800" i="1" dirty="0">
                <a:cs typeface="Calibri"/>
              </a:rPr>
              <a:t>OpenFlow</a:t>
            </a:r>
            <a:r>
              <a:rPr lang="ru" sz="1800" dirty="0">
                <a:cs typeface="Calibri"/>
              </a:rPr>
              <a:t>.  Фактически, многие используют его в сочетании с другими протоколами.</a:t>
            </a: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9658CA4-022B-44A4-BE77-A273D972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2" y="2383014"/>
            <a:ext cx="8167435" cy="41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26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3" y="64847"/>
            <a:ext cx="3605646" cy="406233"/>
          </a:xfrm>
        </p:spPr>
        <p:txBody>
          <a:bodyPr>
            <a:normAutofit/>
          </a:bodyPr>
          <a:lstStyle/>
          <a:p>
            <a:r>
              <a:rPr lang="ru-RU" sz="1800" dirty="0">
                <a:cs typeface="Calibri Light"/>
              </a:rPr>
              <a:t>SDN </a:t>
            </a:r>
            <a:r>
              <a:rPr lang="ru-RU" sz="1800" err="1">
                <a:cs typeface="Calibri Light"/>
              </a:rPr>
              <a:t>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err="1">
                <a:cs typeface="Calibri Light"/>
              </a:rPr>
              <a:t>OpenFlow-Related</a:t>
            </a:r>
            <a:endParaRPr lang="ru-RU" sz="1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544965"/>
            <a:ext cx="8855343" cy="63141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На рисунке 4-8 показана взаимосвязь обобщенных компонентов </a:t>
            </a:r>
            <a:r>
              <a:rPr lang="ru" sz="1800" dirty="0" err="1">
                <a:cs typeface="Calibri"/>
              </a:rPr>
              <a:t>OpenFlow</a:t>
            </a:r>
            <a:r>
              <a:rPr lang="ru" sz="1800" dirty="0">
                <a:cs typeface="Calibri"/>
              </a:rPr>
              <a:t> контроллера </a:t>
            </a:r>
            <a:r>
              <a:rPr lang="ru" sz="1800" dirty="0" err="1">
                <a:cs typeface="Calibri"/>
              </a:rPr>
              <a:t>OpenFlow</a:t>
            </a:r>
            <a:r>
              <a:rPr lang="ru" sz="1800" dirty="0">
                <a:cs typeface="Calibri"/>
              </a:rPr>
              <a:t> с идеализированной базой SDN:</a:t>
            </a: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B31F1DB-A6BC-489D-9A67-A203FB2D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6" y="1335659"/>
            <a:ext cx="8110194" cy="53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056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541" y="106411"/>
            <a:ext cx="2774373" cy="478969"/>
          </a:xfrm>
        </p:spPr>
        <p:txBody>
          <a:bodyPr>
            <a:normAutofit/>
          </a:bodyPr>
          <a:lstStyle/>
          <a:p>
            <a:r>
              <a:rPr lang="ru-RU" sz="180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NOX/POX</a:t>
            </a: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5D45B5-5BD6-4934-9E00-D7AE31CD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54" y="1012556"/>
            <a:ext cx="8757741" cy="5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499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595" y="85629"/>
            <a:ext cx="2587337" cy="468579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Trema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35910"/>
            <a:ext cx="8855343" cy="60231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Конструкция базового контроллера  является </a:t>
            </a:r>
            <a:r>
              <a:rPr lang="ru" sz="1800" i="1" dirty="0">
                <a:cs typeface="Calibri"/>
              </a:rPr>
              <a:t>event-driven</a:t>
            </a:r>
            <a:r>
              <a:rPr lang="ru" sz="1800" dirty="0">
                <a:cs typeface="Calibri"/>
              </a:rPr>
              <a:t> (</a:t>
            </a:r>
            <a:r>
              <a:rPr lang="ru" sz="1800" i="1" dirty="0">
                <a:cs typeface="Calibri"/>
              </a:rPr>
              <a:t>главный цикл </a:t>
            </a:r>
            <a:r>
              <a:rPr lang="ru" sz="1800" dirty="0">
                <a:cs typeface="Calibri"/>
              </a:rPr>
              <a:t>, тело которого состоит из двух частей:</a:t>
            </a:r>
            <a:r>
              <a:rPr lang="ru" sz="1800" i="1" dirty="0">
                <a:cs typeface="Calibri"/>
              </a:rPr>
              <a:t> выборки события и обработки события</a:t>
            </a:r>
            <a:r>
              <a:rPr lang="ru" sz="1800" dirty="0">
                <a:cs typeface="Calibri"/>
              </a:rPr>
              <a:t>) и подчиняется парадигме </a:t>
            </a:r>
            <a:r>
              <a:rPr lang="ru" sz="1800" i="1" dirty="0">
                <a:cs typeface="Calibri"/>
              </a:rPr>
              <a:t>explicit handler dispatch</a:t>
            </a:r>
            <a:r>
              <a:rPr lang="ru" sz="1800" dirty="0">
                <a:cs typeface="Calibri"/>
              </a:rPr>
              <a:t> в отличие от других продуктов с открытым исходным кодом.</a:t>
            </a:r>
          </a:p>
          <a:p>
            <a:pPr>
              <a:buNone/>
            </a:pPr>
            <a:r>
              <a:rPr lang="ru" sz="1800" dirty="0">
                <a:cs typeface="Calibri"/>
              </a:rPr>
              <a:t>Кроме того, базовые модули предоставляют шину сообщений (</a:t>
            </a:r>
            <a:r>
              <a:rPr lang="ru" sz="1800" i="1" dirty="0">
                <a:cs typeface="Calibri"/>
              </a:rPr>
              <a:t>Message Bus -  IPC </a:t>
            </a:r>
            <a:r>
              <a:rPr lang="ru" sz="1800" dirty="0">
                <a:cs typeface="Calibri"/>
              </a:rPr>
              <a:t>через </a:t>
            </a:r>
            <a:r>
              <a:rPr lang="ru" sz="1800" i="1" dirty="0">
                <a:cs typeface="Calibri"/>
              </a:rPr>
              <a:t>Messenger</a:t>
            </a:r>
            <a:r>
              <a:rPr lang="ru" sz="1800" dirty="0">
                <a:cs typeface="Calibri"/>
              </a:rPr>
              <a:t>), который позволяет приложениям /пользовательским модулям взаимодействовать друг с другом и базовыми модулями (первоначально в режиме «точка-точка», позже  модель публикации/ подписки).</a:t>
            </a:r>
            <a:endParaRPr lang="ru" sz="180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2CE235-C19F-4A09-A1C6-42614A5C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3" y="3491461"/>
            <a:ext cx="8618620" cy="32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24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32" y="44065"/>
            <a:ext cx="2379519" cy="510142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Trema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35910"/>
            <a:ext cx="8855343" cy="60231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Контроллер </a:t>
            </a:r>
            <a:r>
              <a:rPr lang="ru" sz="1800" i="1" dirty="0">
                <a:cs typeface="Calibri"/>
              </a:rPr>
              <a:t>OpenFlow</a:t>
            </a:r>
            <a:r>
              <a:rPr lang="ru" sz="1800" dirty="0">
                <a:cs typeface="Calibri"/>
              </a:rPr>
              <a:t> на основе </a:t>
            </a:r>
            <a:r>
              <a:rPr lang="ru" sz="1800" i="1" dirty="0">
                <a:cs typeface="Calibri"/>
              </a:rPr>
              <a:t>Trema</a:t>
            </a:r>
            <a:r>
              <a:rPr lang="ru" sz="1800" dirty="0">
                <a:cs typeface="Calibri"/>
              </a:rPr>
              <a:t> может взаимодействовать с любым агентом элемента, который поддерживает </a:t>
            </a:r>
            <a:r>
              <a:rPr lang="ru" sz="1800" i="1" dirty="0">
                <a:cs typeface="Calibri"/>
              </a:rPr>
              <a:t>OpenFlow</a:t>
            </a:r>
            <a:r>
              <a:rPr lang="ru" sz="1800" dirty="0">
                <a:cs typeface="Calibri"/>
              </a:rPr>
              <a:t> (от версии совместимости версии), и не требует специфического агента, хотя одно из приложений, разработанных для </a:t>
            </a:r>
            <a:r>
              <a:rPr lang="ru" sz="1800" i="1" dirty="0">
                <a:cs typeface="Calibri"/>
              </a:rPr>
              <a:t>Trema</a:t>
            </a:r>
            <a:r>
              <a:rPr lang="ru" sz="1800" dirty="0">
                <a:cs typeface="Calibri"/>
              </a:rPr>
              <a:t>, - это программный  </a:t>
            </a:r>
            <a:r>
              <a:rPr lang="ru" sz="1800" i="1" dirty="0">
                <a:cs typeface="Calibri"/>
              </a:rPr>
              <a:t>OpenFlow switch</a:t>
            </a:r>
            <a:r>
              <a:rPr lang="ru" sz="1800" dirty="0">
                <a:cs typeface="Calibri"/>
              </a:rPr>
              <a:t> (позиционируется в различных презентациях как более простой чем </a:t>
            </a:r>
            <a:r>
              <a:rPr lang="ru" sz="1800" i="1" dirty="0">
                <a:cs typeface="Calibri"/>
              </a:rPr>
              <a:t>OVS</a:t>
            </a:r>
            <a:r>
              <a:rPr lang="ru" sz="1800" dirty="0">
                <a:cs typeface="Calibri"/>
              </a:rPr>
              <a:t>). </a:t>
            </a:r>
          </a:p>
          <a:p>
            <a:pPr>
              <a:buNone/>
            </a:pPr>
            <a:endParaRPr lang="ru" sz="20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1EE2096-B096-40FE-8E99-9C2263CE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06" y="2618310"/>
            <a:ext cx="8047120" cy="41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3110-A218-5949-A300-50C3F23D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23993-C05C-FE38-6829-B601D851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F2769-B93A-EBC1-7648-54F93FCF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endParaRPr lang="ru-RU" sz="1400">
              <a:ea typeface="+mn-lt"/>
              <a:cs typeface="Tahoma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Ключевые компоненты модульной архитектуры контроллера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Ядро (Core)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Основной компонент контроллера, обеспечивающий базовую функциональность (например, управление модулями, обработка событий).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Модули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Отдельные компоненты, реализующие конкретные функции (например, управление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маршрутизация, мониторинг).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Интерфейсы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Interfaces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Четко определенные способы взаимодействия между модулями и ядром.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API (Application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Programming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Interface)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Интерфейс для взаимодействия с внешними приложениями.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Механизм управления модулями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Manager)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Компонент, отвечающий за установку, удаление, запуск и остановку модулей.</a:t>
            </a:r>
            <a:endParaRPr lang="ru-RU" sz="1400" dirty="0"/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17876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59" y="116802"/>
            <a:ext cx="2192482" cy="395842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</a:t>
            </a:r>
            <a:r>
              <a:rPr lang="ru-RU" sz="1800" dirty="0" err="1">
                <a:cs typeface="Calibri Light"/>
              </a:rPr>
              <a:t>Ryu</a:t>
            </a:r>
            <a:endParaRPr lang="ru-RU" sz="1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8" y="835910"/>
            <a:ext cx="8855343" cy="60231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ru" sz="2400" dirty="0">
              <a:cs typeface="Calibri"/>
            </a:endParaRPr>
          </a:p>
          <a:p>
            <a:pPr>
              <a:buNone/>
            </a:pPr>
            <a:endParaRPr lang="ru" sz="2400" dirty="0"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391FD5-6E06-4EBF-8343-7E8BFDB3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0" y="1124522"/>
            <a:ext cx="8555063" cy="5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493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68" y="106411"/>
            <a:ext cx="4946073" cy="364669"/>
          </a:xfrm>
        </p:spPr>
        <p:txBody>
          <a:bodyPr>
            <a:normAutofit/>
          </a:bodyPr>
          <a:lstStyle/>
          <a:p>
            <a:r>
              <a:rPr lang="ru-RU" sz="180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Big </a:t>
            </a:r>
            <a:r>
              <a:rPr lang="ru-RU" sz="1800" err="1">
                <a:cs typeface="Calibri Light"/>
              </a:rPr>
              <a:t>Switch</a:t>
            </a:r>
            <a:r>
              <a:rPr lang="ru-RU" sz="1800" dirty="0">
                <a:cs typeface="Calibri Light"/>
              </a:rPr>
              <a:t> Networks/</a:t>
            </a:r>
            <a:r>
              <a:rPr lang="ru-RU" sz="1800" err="1">
                <a:cs typeface="Calibri Light"/>
              </a:rPr>
              <a:t>Floodlight</a:t>
            </a:r>
            <a:endParaRPr lang="ru-RU" sz="1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7" y="1272296"/>
            <a:ext cx="8855343" cy="53816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Сам контроллер представляет собой набор расширяемых </a:t>
            </a:r>
            <a:r>
              <a:rPr lang="ru" sz="1800" i="1" dirty="0">
                <a:cs typeface="Calibri"/>
              </a:rPr>
              <a:t>API REST</a:t>
            </a:r>
            <a:r>
              <a:rPr lang="ru" sz="1800" dirty="0">
                <a:cs typeface="Calibri"/>
              </a:rPr>
              <a:t>, а также систему уведомления о событиях. </a:t>
            </a:r>
            <a:r>
              <a:rPr lang="ru" sz="1800" i="1" dirty="0">
                <a:cs typeface="Calibri"/>
              </a:rPr>
              <a:t>API</a:t>
            </a:r>
            <a:r>
              <a:rPr lang="ru" sz="1800" dirty="0">
                <a:cs typeface="Calibri"/>
              </a:rPr>
              <a:t> позволяет приложениям получать и устанавливать это состояние контроллера, а также подписываться на события, испускаемые контроллером с помощью прослушивателей событий </a:t>
            </a:r>
            <a:r>
              <a:rPr lang="ru" sz="1800" i="1" dirty="0">
                <a:cs typeface="Calibri"/>
              </a:rPr>
              <a:t>Java</a:t>
            </a:r>
            <a:r>
              <a:rPr lang="ru" sz="1800" dirty="0">
                <a:cs typeface="Calibri"/>
              </a:rPr>
              <a:t>. Все они доступны разработчику приложения типичными способами.</a:t>
            </a:r>
          </a:p>
          <a:p>
            <a:pPr>
              <a:buNone/>
            </a:pPr>
            <a:endParaRPr lang="ru" sz="1800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8EFD2D-099E-4C78-B394-F433AEAD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31" y="3014401"/>
            <a:ext cx="8614507" cy="36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90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077" y="137583"/>
            <a:ext cx="2670464" cy="416624"/>
          </a:xfrm>
        </p:spPr>
        <p:txBody>
          <a:bodyPr>
            <a:normAutofit/>
          </a:bodyPr>
          <a:lstStyle/>
          <a:p>
            <a:r>
              <a:rPr lang="ru-RU" sz="180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L3VPN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223860-8AFC-490E-A40A-8BE93AE2F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62" y="1272296"/>
            <a:ext cx="8595157" cy="5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089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459" y="64847"/>
            <a:ext cx="2597728" cy="427015"/>
          </a:xfrm>
        </p:spPr>
        <p:txBody>
          <a:bodyPr>
            <a:normAutofit/>
          </a:bodyPr>
          <a:lstStyle/>
          <a:p>
            <a:r>
              <a:rPr lang="ru-RU" sz="1800" dirty="0">
                <a:cs typeface="Calibri Light"/>
              </a:rPr>
              <a:t>SDN </a:t>
            </a:r>
            <a:r>
              <a:rPr lang="ru-RU" sz="1800" err="1">
                <a:cs typeface="Calibri Light"/>
              </a:rPr>
              <a:t>Controllers</a:t>
            </a:r>
            <a:r>
              <a:rPr lang="ru-RU" sz="1800" dirty="0">
                <a:cs typeface="Calibri Light"/>
              </a:rPr>
              <a:t>: L3VPN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0CC3-E118-4A7A-B838-18BD41CA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7" y="884839"/>
            <a:ext cx="8855343" cy="59047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sz="1800" dirty="0">
                <a:cs typeface="Calibri"/>
              </a:rPr>
              <a:t>Реализация использует структуры с дополнительным IP-интерфейсом, которые используют </a:t>
            </a:r>
            <a:r>
              <a:rPr lang="ru" sz="1800" i="1" dirty="0">
                <a:cs typeface="Calibri"/>
              </a:rPr>
              <a:t>loopback</a:t>
            </a:r>
            <a:r>
              <a:rPr lang="ru" sz="1800" dirty="0">
                <a:cs typeface="Calibri"/>
              </a:rPr>
              <a:t> для идентификации физического IP-адреса хоста и для сохранения IP-адресов. Это также обеспечивает изоляцию тенантов через метки </a:t>
            </a:r>
            <a:r>
              <a:rPr lang="ru" sz="1800" i="1" dirty="0">
                <a:cs typeface="Calibri"/>
              </a:rPr>
              <a:t>MPLS</a:t>
            </a:r>
            <a:r>
              <a:rPr lang="ru" sz="1800" dirty="0">
                <a:cs typeface="Calibri"/>
              </a:rPr>
              <a:t>, поддерживающие </a:t>
            </a:r>
            <a:r>
              <a:rPr lang="ru" sz="1800" i="1" dirty="0">
                <a:cs typeface="Calibri"/>
              </a:rPr>
              <a:t>MPLS</a:t>
            </a:r>
            <a:r>
              <a:rPr lang="ru" sz="1800" dirty="0">
                <a:cs typeface="Calibri"/>
              </a:rPr>
              <a:t> в </a:t>
            </a:r>
            <a:r>
              <a:rPr lang="ru" sz="1800" i="1" dirty="0">
                <a:cs typeface="Calibri"/>
              </a:rPr>
              <a:t>GRE</a:t>
            </a:r>
            <a:r>
              <a:rPr lang="ru" sz="1800" dirty="0">
                <a:cs typeface="Calibri"/>
              </a:rPr>
              <a:t> или </a:t>
            </a:r>
            <a:r>
              <a:rPr lang="ru" sz="1800" i="1" dirty="0">
                <a:cs typeface="Calibri"/>
              </a:rPr>
              <a:t>MPLS</a:t>
            </a:r>
            <a:r>
              <a:rPr lang="ru" sz="1800" dirty="0">
                <a:cs typeface="Calibri"/>
              </a:rPr>
              <a:t> в инкапсуляциях </a:t>
            </a:r>
            <a:r>
              <a:rPr lang="ru" sz="1800" i="1" dirty="0">
                <a:cs typeface="Calibri"/>
              </a:rPr>
              <a:t>VxLAN</a:t>
            </a:r>
            <a:r>
              <a:rPr lang="ru" sz="1800" dirty="0">
                <a:cs typeface="Calibri"/>
              </a:rPr>
              <a:t>. Решение не требует поддержки коммутации </a:t>
            </a:r>
            <a:r>
              <a:rPr lang="ru" sz="1800" i="1" dirty="0">
                <a:cs typeface="Calibri"/>
              </a:rPr>
              <a:t>MPLS</a:t>
            </a:r>
            <a:r>
              <a:rPr lang="ru" sz="1800" dirty="0">
                <a:cs typeface="Calibri"/>
              </a:rPr>
              <a:t> в транзитной сети. Подобно решениям </a:t>
            </a:r>
            <a:r>
              <a:rPr lang="ru" sz="1800" i="1" dirty="0">
                <a:cs typeface="Calibri"/>
              </a:rPr>
              <a:t>VMware / Nicira</a:t>
            </a:r>
            <a:r>
              <a:rPr lang="ru" sz="1800" dirty="0">
                <a:cs typeface="Calibri"/>
              </a:rPr>
              <a:t>, это конкретное решение предоставляет программный шлюз для взаимодействия с устройствами, которые не поддерживают их агентов.</a:t>
            </a:r>
            <a:endParaRPr lang="en-US" sz="1800" dirty="0"/>
          </a:p>
        </p:txBody>
      </p:sp>
      <p:pic>
        <p:nvPicPr>
          <p:cNvPr id="4" name="Picture 4" descr="A screenshot of a cell phone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93F25E4-7106-4294-9FAC-23B78D59C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" y="3009858"/>
            <a:ext cx="8748792" cy="35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26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105" y="75238"/>
            <a:ext cx="2462646" cy="385451"/>
          </a:xfrm>
        </p:spPr>
        <p:txBody>
          <a:bodyPr>
            <a:normAutofit/>
          </a:bodyPr>
          <a:lstStyle/>
          <a:p>
            <a:r>
              <a:rPr lang="ru-RU" sz="1800" err="1">
                <a:cs typeface="Calibri Light"/>
              </a:rPr>
              <a:t>SDN:Controllers</a:t>
            </a:r>
            <a:r>
              <a:rPr lang="ru-RU" sz="1800" dirty="0">
                <a:cs typeface="Calibri Light"/>
              </a:rPr>
              <a:t>: L3VPN</a:t>
            </a:r>
          </a:p>
        </p:txBody>
      </p:sp>
      <p:pic>
        <p:nvPicPr>
          <p:cNvPr id="5" name="Picture 5" descr="A screenshot of a cell phone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2A6C6E5-C83F-491A-BD1C-927597A73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36" y="884839"/>
            <a:ext cx="8271865" cy="59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14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CB32-45A1-4C94-8786-A00E8C7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3" y="96020"/>
            <a:ext cx="2317173" cy="437406"/>
          </a:xfrm>
        </p:spPr>
        <p:txBody>
          <a:bodyPr>
            <a:normAutofit/>
          </a:bodyPr>
          <a:lstStyle/>
          <a:p>
            <a:r>
              <a:rPr lang="ru-RU" sz="1800" dirty="0" err="1">
                <a:cs typeface="Calibri Light"/>
              </a:rPr>
              <a:t>SDN:Controllers:Plexxi</a:t>
            </a:r>
            <a:endParaRPr lang="ru-RU" sz="1800">
              <a:cs typeface="Calibri Light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EF8C8C6-99C1-4191-923A-AF10D609D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15" y="939787"/>
            <a:ext cx="8527270" cy="58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E4E2-2755-0C60-1A2D-BC45FD8DA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4F7FE-93B6-DCA1-9865-2EFD3A07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67EB-580D-0B51-161C-EBF91E8E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 </a:t>
            </a:r>
            <a:endParaRPr lang="ru-RU" sz="1400">
              <a:ea typeface="+mn-lt"/>
              <a:cs typeface="Tahoma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 модулей в контроллере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OpenFlow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Agent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отвечающий за взаимодействие с коммутаторами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OpenFlow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Routing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реализующий функции маршрутизации.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Topology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Discovery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отвечающий за обнаружение топологии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Statistics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собирающий статистику о сетевом трафике.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Security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обеспечивающий функции безопасности.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GUI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Module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Модуль, предоставляющий графический интерфейс для управления контроллером.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761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ADCE-E8AD-76FC-D584-648BE011F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C8E7E-C068-8EAD-5DC9-24118B93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35FAF-82AC-03DF-E156-3D32E7BA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реализации модульной архитектуры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Java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Платформа, широко используемая для разработки модульных контроллеров (например,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Floodlight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OpenDaylight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Python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Язык программирования, используемый для разработки модульных контроллеров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Ryu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OSGi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(Open Services Gateway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initiative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Фреймворк для разработки и развертывания модульных приложений на Java.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Microservices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Архитектурный стиль, при котором приложение разрабатывается как набор небольших, независимых сервисов, взаимодействующих друг с другом через API.</a:t>
            </a:r>
            <a:endParaRPr lang="ru-RU" sz="1400" dirty="0"/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 dirty="0">
              <a:ea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538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D078F-F506-8EE3-BF57-8F54A55C4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AD28-988C-AD1B-6C93-617D2FB0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E154-026D-7CE7-E77F-348E82D6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3" y="1109807"/>
            <a:ext cx="8322565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/>
              <a:t>Языки высокого уровня: Простота и эффективность разработки</a:t>
            </a: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Использование языков программирования высокого уровня, таких как Python и Java, значительно упрощает разработку сетевых приложений для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 Эти языки предоставляют: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Простой синтаксис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Упрощает изучение и использование языка.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Большое количество библиотек и фреймворков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Ускоряет разработку и предоставляет готовые решения для распространенных задач.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Кроссплатформенность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Позволяет запускать приложения на различных операционных системах.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Активное сообщество разработчиков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Обеспечивает поддержку и доступ к большому количеству ресурсов.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5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4CF4-56FE-54CE-83E0-64BB34D27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DE0B-4819-FD49-F0B2-B819A6F3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6875B-C9FE-140D-2BE0-BE3F0190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r>
              <a:rPr lang="ru-RU" sz="1400" dirty="0"/>
              <a:t> </a:t>
            </a:r>
            <a:r>
              <a:rPr lang="ru-RU" sz="1400" u="sng" dirty="0"/>
              <a:t>Масштабируемость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Решения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Распределенная архитектура контроллера</a:t>
            </a:r>
            <a:r>
              <a:rPr lang="ru-RU" sz="1400" dirty="0">
                <a:ea typeface="+mn-lt"/>
                <a:cs typeface="+mn-lt"/>
              </a:rPr>
              <a:t>: Разделение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на несколько узлов, работающих параллельно, позволяет масштабировать производительность и отказоустойчивость.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Использование баз данных с высокой масштабируемостью (</a:t>
            </a:r>
            <a:r>
              <a:rPr lang="ru-RU" sz="1400" u="sng" err="1">
                <a:ea typeface="+mn-lt"/>
                <a:cs typeface="+mn-lt"/>
              </a:rPr>
              <a:t>NoSQL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Для хранения информации о состоянии сети и политиках управления.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Асинхронная обработка событий</a:t>
            </a:r>
            <a:r>
              <a:rPr lang="ru-RU" sz="1400" dirty="0">
                <a:ea typeface="+mn-lt"/>
                <a:cs typeface="+mn-lt"/>
              </a:rPr>
              <a:t>: Позволяет обрабатывать большое количество событий от сетевых устройств без блокировки основного потока управления.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Кэширование данных</a:t>
            </a:r>
            <a:r>
              <a:rPr lang="ru-RU" sz="1400" dirty="0">
                <a:ea typeface="+mn-lt"/>
                <a:cs typeface="+mn-lt"/>
              </a:rPr>
              <a:t>: Уменьшает нагрузку на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за счет хранения часто используемой информации в памяти.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638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98F1-F357-5E02-42AD-80198432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04A69-6221-4472-1468-DDE73FDD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5941E-D401-51D2-14B4-9CEB4B6C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/>
              <a:t>Распределенная архитектура контроллера для масштабируемости и отказоустойчивости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В традиционной централизованной архитектуре контроллера все функции управления сетью выполняются одним экземпляром контроллера. Это может стать узким местом по мере роста сети и увеличения нагрузки.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В распределенной архитектуре контроллера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разделяется на несколько узлов, работающих параллельно. Каждый узел выполняет часть функций управления сетью и взаимодействует с другими узлами для обеспечения согласованности и координации.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Преимущества распределенной архитектуры контроллера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Отказоустойчивость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Если один узел выходит из строя, другие узлы продолжают работать, обеспечивая непрерывность управления сетью.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Производительность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Распределенная архитектура позволяет снизить задержки при обработке событий, так как задачи могут выполняться параллельно на разных узлах.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Географическая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распределенность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Узлы контроллера могут быть расположены в разных географических точках, что позволяет оптимизировать управление сетью и снизить задержки для пользователей.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010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E8315-7A12-B7AD-9BCA-3CA9CAAA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1CFFD-D476-5171-8AFF-0C7EAC8D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B4548-FF0C-0A46-FD2A-9E07F269B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Универсальность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Гибкий API для реализации широкого спектра функций управления сетью.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Решения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REST API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Предоставление интерфейса на основе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RESTful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 принципов позволяет разработчикам использовать широкий спектр языков программирования и инструментов для взаимодействия с Control </a:t>
            </a:r>
            <a:r>
              <a:rPr lang="ru-RU" sz="1400" err="1">
                <a:solidFill>
                  <a:srgbClr val="344054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err="1">
                <a:solidFill>
                  <a:srgbClr val="344054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Альтернатива REST, обеспечивающая высокую производительность и строгую типизацию данных, что упрощает разработку и интеграцию.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Языки программирования высокого уровня (Python, Java)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Использование этих языков упрощает разработку сетевых приложений и предоставляет доступ к большому количеству библиотек и фреймворков.</a:t>
            </a:r>
            <a:endParaRPr lang="ru-RU" sz="1400" dirty="0"/>
          </a:p>
          <a:p>
            <a:pPr marL="673735" lvl="1" indent="-259080">
              <a:buFont typeface="Arial"/>
              <a:buChar char="•"/>
            </a:pPr>
            <a:r>
              <a:rPr lang="ru-RU" sz="1400" u="sng" dirty="0">
                <a:solidFill>
                  <a:srgbClr val="344054"/>
                </a:solidFill>
                <a:ea typeface="+mn-lt"/>
                <a:cs typeface="+mn-lt"/>
              </a:rPr>
              <a:t>Модульная архитектура контроллера</a:t>
            </a:r>
            <a:r>
              <a:rPr lang="ru-RU" sz="1400" dirty="0">
                <a:solidFill>
                  <a:srgbClr val="344054"/>
                </a:solidFill>
                <a:ea typeface="+mn-lt"/>
                <a:cs typeface="+mn-lt"/>
              </a:rPr>
              <a:t>: Позволяет добавлять и удалять функциональные модули в зависимости от требований.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823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35E15-33B3-3BF3-BF18-12E0C0AA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33F-F0E0-7212-F301-5E6E29EE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9628F-6DEB-8DB3-3405-A8C3F9FF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Ключевые компоненты распределенной архитектуры контроллера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Узлы контроллера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Controller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Nodes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Отдельные экземпляры контроллера, выполняющие часть функций управления сетью.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Механизм координации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Coordination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Mechanism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Компонент, обеспечивающий согласованность и координацию между узлами контроллера (например, распределенная база данных, протокол консенсуса).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Протокол обмена данными (Data Exchange Protocol)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Протокол, используемый для обмена данными между узлами контроллера.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Механизм обнаружения (Discovery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Mechanism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Компонент, позволяющий узлам контроллера обнаруживать друг друга в сети.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Балансировщик нагрузки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Load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Balancer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Компонент, распределяющий нагрузку между узлами контроллера.</a:t>
            </a:r>
            <a:endParaRPr lang="ru-RU" sz="1400" dirty="0"/>
          </a:p>
          <a:p>
            <a:pPr marL="285750" indent="-285750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517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E0E6D-E9B6-D11C-4319-3DD0D096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84783-F236-0080-BF79-64207121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36F4F-E6A9-8F42-C9B8-246A2777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реализации распределенной архитектуры контроллера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Распределенные базы данных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Distributed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Databases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etcd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Распределенное хранилище ключ-значение, используемое для хранения конфигурации и состояния контроллера.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Хранение информации о топологии сети, политиках управления, состоянии узлов контроллера.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Consul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Сервис обнаружения и конфигурации, предоставляющий распределенное хранилище ключ-значение и функции мониторинга.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Обнаружение узлов контроллера, хранение конфигурации, мониторинг состояния сети.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ZooKeeper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Централизованный сервис для управления конфигурацией, синхронизации и групповых сервисов.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Управление конфигурацией контроллера, синхронизация узлов, выбор лидера.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810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AA744-FE2E-F160-F4CE-1F5449A9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992B4-8CFD-A5B0-4776-4958B6E7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A8BBC-A854-AF37-8D09-EE10C986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Протоколы консенсуса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Consensus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Protocols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Raft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Протокол консенсуса, обеспечивающий надежное и отказоустойчивое управление распределенной системой.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Выбор лидера в кластере контроллеров, обеспечение согласованности данных.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Paxos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Семейство протоколов консенсуса, используемых для достижения согласия в распределенной системе.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Обеспечение согласованности данных, выбор лидера.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163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E68E-9D66-417D-A6AB-7E83DE69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E3CCA-DFD6-A8E1-7D1D-951CC774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4FD64-31D2-DD17-F289-AA71DF59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Message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Queues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(Очереди сообщений)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Kafka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Распределенная платформа потоковой передачи данных, используемая для обмена сообщениями между узлами контроллера.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Доставка событий от сетевых устройств к узлам контроллера, обмен информацией о состоянии сети.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Container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Orchestration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Оркестрация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контейнеров)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Kubernetes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Платформа для автоматизации развертывания, масштабирования и управления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контейнеризированными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приложениями.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Развертывание и управление узлами контроллера в контейнерах, автоматическое масштабирование.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248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9AED4-1245-7934-57ED-CB796D69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51BAE-8486-E2B2-9D6F-00CC4068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0D96F-E67A-0029-050B-87E62D7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endParaRPr lang="ru-RU" sz="1400" u="sng" dirty="0"/>
          </a:p>
          <a:p>
            <a:pPr marL="310515" indent="-310515">
              <a:buFont typeface="Arial"/>
              <a:buChar char="•"/>
            </a:pPr>
            <a:endParaRPr lang="ru-RU" sz="1400" u="sng" dirty="0"/>
          </a:p>
          <a:p>
            <a:pPr marL="310515" indent="-310515">
              <a:buFont typeface="Arial"/>
              <a:buChar char="•"/>
            </a:pPr>
            <a:r>
              <a:rPr lang="ru-RU" sz="1400" u="sng" dirty="0" err="1"/>
              <a:t>NoSQL</a:t>
            </a:r>
            <a:r>
              <a:rPr lang="ru-RU" sz="1400" u="sng" dirty="0"/>
              <a:t> базы данных для масштабируемости Control </a:t>
            </a:r>
            <a:r>
              <a:rPr lang="ru-RU" sz="1400" u="sng" dirty="0" err="1"/>
              <a:t>Plane</a:t>
            </a:r>
            <a:endParaRPr lang="ru-RU" sz="1400" u="sng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Почему </a:t>
            </a:r>
            <a:r>
              <a:rPr lang="ru-RU" sz="1400" u="sng" dirty="0" err="1">
                <a:ea typeface="+mn-lt"/>
                <a:cs typeface="+mn-lt"/>
              </a:rPr>
              <a:t>NoSQL</a:t>
            </a:r>
            <a:r>
              <a:rPr lang="ru-RU" sz="1400" u="sng" dirty="0">
                <a:ea typeface="+mn-lt"/>
                <a:cs typeface="+mn-lt"/>
              </a:rPr>
              <a:t> для SDN?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Традиционные реляционные базы данных (SQL) имеют ограничения в масштабируемости и гибкости, что может стать проблемой при работе с большими сетями и динамически меняющимися данными. </a:t>
            </a:r>
            <a:r>
              <a:rPr lang="ru-RU" sz="1400" dirty="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(</a:t>
            </a:r>
            <a:r>
              <a:rPr lang="ru-RU" sz="1400" dirty="0" err="1">
                <a:ea typeface="+mn-lt"/>
                <a:cs typeface="+mn-lt"/>
              </a:rPr>
              <a:t>Not</a:t>
            </a:r>
            <a:r>
              <a:rPr lang="ru-RU" sz="1400" dirty="0">
                <a:ea typeface="+mn-lt"/>
                <a:cs typeface="+mn-lt"/>
              </a:rPr>
              <a:t> Only SQL) базы данных предлагают альтернативный подход к хранению и обработке данных, который лучше подходит для требований SDN.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400" u="sng" dirty="0"/>
          </a:p>
          <a:p>
            <a:pPr marL="310515" indent="-310515">
              <a:buFont typeface="Arial"/>
              <a:buChar char="•"/>
            </a:pPr>
            <a:endParaRPr lang="ru-RU" sz="1400" u="sng" dirty="0"/>
          </a:p>
          <a:p>
            <a:pPr marL="310515" indent="-310515">
              <a:buFont typeface="Arial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955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A19C3-530B-F55C-9337-DC879A99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CA02E-A6E5-B82B-7495-3F0FE166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77883-1F69-09E5-4064-BEBE1CC9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Преимущества </a:t>
            </a:r>
            <a:r>
              <a:rPr lang="ru-RU" sz="1400" u="sng" dirty="0" err="1">
                <a:ea typeface="+mn-lt"/>
                <a:cs typeface="+mn-lt"/>
              </a:rPr>
              <a:t>NoSQL</a:t>
            </a:r>
            <a:r>
              <a:rPr lang="ru-RU" sz="1400" u="sng" dirty="0">
                <a:ea typeface="+mn-lt"/>
                <a:cs typeface="+mn-lt"/>
              </a:rPr>
              <a:t> баз данных для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u="sng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Масштабируемость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dirty="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базы данных разработаны для горизонтального масштабирования, что позволяет увеличивать емкость и производительность системы путем добавления новых узлов в кластер.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Гибкость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базы данных поддерживают различные модели данных (ключ-значение, документ-ориентированные, </a:t>
            </a:r>
            <a:r>
              <a:rPr lang="ru-RU" sz="1400" err="1">
                <a:ea typeface="+mn-lt"/>
                <a:cs typeface="+mn-lt"/>
              </a:rPr>
              <a:t>графовые</a:t>
            </a:r>
            <a:r>
              <a:rPr lang="ru-RU" sz="1400" dirty="0">
                <a:ea typeface="+mn-lt"/>
                <a:cs typeface="+mn-lt"/>
              </a:rPr>
              <a:t>, колоночные), что позволяет выбирать наиболее подходящий вариант для хранения информации о состоянии сети и политиках управления.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Производительность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базы данных оптимизированы для быстрой записи и чтения данных, что важно для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где требуется оперативно реагировать на изменения в сети.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Отказоустойчивость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базы данных обычно поддерживают репликацию данных и автоматическое переключение при отказе, что обеспечивает высокую доступность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Схема-независимость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NoSQL</a:t>
            </a:r>
            <a:r>
              <a:rPr lang="ru-RU" sz="1400" dirty="0">
                <a:ea typeface="+mn-lt"/>
                <a:cs typeface="+mn-lt"/>
              </a:rPr>
              <a:t> базы данных позволяют хранить данные с различной структурой, что упрощает адаптацию к изменениям в сети и добавление новых функций.</a:t>
            </a:r>
            <a:endParaRPr lang="ru-RU" sz="1400" dirty="0"/>
          </a:p>
          <a:p>
            <a:pPr marL="0" indent="0"/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254558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6E1E-391B-4DD8-4693-ECDB9C55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BED5A-78BA-9496-4366-0C8DFA17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89FCD-8206-1E21-0C8B-24E46718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Типы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NoSQL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баз данных и их применение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Ключ-значение (Key-Value)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Принцип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данных в виде пар "ключ-значение".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Применение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информации о состоянии коммутаторов, маршрутов, портов и других сетевых элементов.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Redis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Memcached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etcd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Документ-ориентированные (Document-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oriented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Принцип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данных в виде документов (например, JSON, XML).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Применение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политик управления, конфигураций сетевых устройств, профилей пользователей.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MongoDB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Couchbase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847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A5E4-DF7D-C33A-EBDE-68D26541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5750-E1A3-79A2-22AC-5E5CD76E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67184-5075-C726-F884-D06733A8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Типы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NoSQL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баз данных и их применение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Графовые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Graph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Принцип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данных в виде графов, состоящих из узлов и связей.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Применение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топологии сети, зависимостей между сетевыми элементами, информации о маршрутах.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Neo4j,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JanusGraph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Колоночные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Column-family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Принцип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данных в виде колонок, объединенных в семейства.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Применение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Хранение больших объемов статистических данных о сетевом трафике, метрик производительности.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Cassandra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HBase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ea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354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5B7E-6745-40B6-6F2F-B6C236A2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D1120-8C0F-F058-26DA-444E69F8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09CE2-8DD9-7A40-3166-196BB179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связанные с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NoSQL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базами данных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CAP теорема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Теорема, описывающая компромиссы между согласованностью (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Consistency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), доступностью (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Availability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и устойчивостью к разделению (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Partition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tolerance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в распределенных системах.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ACID и BASE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Свойства транзакций в базах данных. ACID (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Atomicity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Consistency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Isolation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Durability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- для реляционных баз данных, BASE (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Basically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Available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Soft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state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Eventually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consistent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- для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NoSQL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баз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Консистентное хеширование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Метод распределения данных между узлами кластера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NoSQL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базы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Репликация данных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Метод создания копий данных на нескольких узлах кластера для обеспечения отказоустойчивости.</a:t>
            </a:r>
            <a:endParaRPr lang="ru-RU" sz="1400" dirty="0"/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4205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58C7D-8D0D-6298-7550-A65C1DDC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04A62-6616-086E-1168-C70147CD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A2FD7-989A-4A36-BA37-5AEFE605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/>
              <a:t>Асинхронная обработка событий для масштабируемости Control </a:t>
            </a:r>
            <a:r>
              <a:rPr lang="ru-RU" sz="1400" u="sng" dirty="0" err="1"/>
              <a:t>Plane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Что такое асинхронная обработка событий?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Асинхронная обработка событий - это модель программирования, в которой задачи выполняются независимо и параллельно, не блокируя основной поток управления. Вместо ожидания завершения каждой задачи, система отправляет запрос на выполнение и продолжает работу. Когда задача завершается, система получает уведомление (событие) и обрабатывает результат.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974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7B9E-89F1-6E96-CF78-298AA2F9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4DEB-8BD9-DED3-4653-7339BDC4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BC15A-C382-A676-6BCC-C5090EFA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b="1" dirty="0">
                <a:solidFill>
                  <a:srgbClr val="404040"/>
                </a:solidFill>
                <a:ea typeface="+mn-lt"/>
                <a:cs typeface="+mn-lt"/>
              </a:rPr>
              <a:t>REST API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endParaRPr lang="ru-RU" sz="140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Широкая распространенность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является одним из самых популярных и распространенных способов взаимодействия между приложениями, что делает его важным для понимания в контексте SDN.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Гибкость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позволяет использовать различные языки программирования и инструменты для взаимодействия с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что соответствует требованию универсальности.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Относительная простота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относительно прост в понимании и реализации, что позволяет сосредоточиться на более сложных аспектах управления сетью.</a:t>
            </a:r>
            <a:endParaRPr lang="ru-RU" sz="1400" dirty="0"/>
          </a:p>
          <a:p>
            <a:pPr marL="310515" indent="-310515"/>
            <a:endParaRPr lang="ru-RU" sz="1400">
              <a:solidFill>
                <a:srgbClr val="34405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183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25A8-2BC5-0101-780B-760A3FBA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AE130-3DAA-9F33-F069-68BBB88F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23C19-40C3-F26D-019A-F9638FA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Ключевые компоненты асинхронной обработки событий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u="sng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Источник событий (Event Source)</a:t>
            </a:r>
            <a:r>
              <a:rPr lang="ru-RU" sz="1400" dirty="0">
                <a:ea typeface="+mn-lt"/>
                <a:cs typeface="+mn-lt"/>
              </a:rPr>
              <a:t>: Компонент, генерирующий события (например, сетевое устройство, модуль контроллера).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Шина событий (Event </a:t>
            </a:r>
            <a:r>
              <a:rPr lang="ru-RU" sz="1400" u="sng" err="1">
                <a:ea typeface="+mn-lt"/>
                <a:cs typeface="+mn-lt"/>
              </a:rPr>
              <a:t>Bus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Компонент, доставляющий события от источника к потребителям.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Потребитель событий (Event Consumer)</a:t>
            </a:r>
            <a:r>
              <a:rPr lang="ru-RU" sz="1400" dirty="0">
                <a:ea typeface="+mn-lt"/>
                <a:cs typeface="+mn-lt"/>
              </a:rPr>
              <a:t>: Компонент, обрабатывающий события.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Очередь сообщений (Message </a:t>
            </a:r>
            <a:r>
              <a:rPr lang="ru-RU" sz="1400" u="sng" err="1">
                <a:ea typeface="+mn-lt"/>
                <a:cs typeface="+mn-lt"/>
              </a:rPr>
              <a:t>Queue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Компонент, хранящий события до тех пор, пока они не будут обработаны потребителями.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525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10FA-F615-22C5-08FD-2D41DD0A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9F33D-3283-4F50-3AFC-6D6D79F3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285DF-11DF-B13B-70A2-A9834D5F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Примеры технологий для реализации асинхронной обработки событий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Message </a:t>
            </a:r>
            <a:r>
              <a:rPr lang="ru-RU" sz="1400" u="sng" dirty="0" err="1">
                <a:ea typeface="+mn-lt"/>
                <a:cs typeface="+mn-lt"/>
              </a:rPr>
              <a:t>Queues</a:t>
            </a:r>
            <a:r>
              <a:rPr lang="ru-RU" sz="1400" u="sng" dirty="0">
                <a:ea typeface="+mn-lt"/>
                <a:cs typeface="+mn-lt"/>
              </a:rPr>
              <a:t> (Очереди сообщений)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RabbitMQ</a:t>
            </a:r>
            <a:r>
              <a:rPr lang="ru-RU" sz="1400" dirty="0">
                <a:ea typeface="+mn-lt"/>
                <a:cs typeface="+mn-lt"/>
              </a:rPr>
              <a:t>: Популярная система обмена сообщениями с открытым исходным кодом, поддерживающая различные протоколы (AMQP, MQTT, STOMP).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Доставка событий от сетевых устройств к модулям контроллера (например, уведомления об изменении состояния портов, обнаружении новых устройств).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Kafka</a:t>
            </a:r>
            <a:r>
              <a:rPr lang="ru-RU" sz="1400" dirty="0">
                <a:ea typeface="+mn-lt"/>
                <a:cs typeface="+mn-lt"/>
              </a:rPr>
              <a:t>: Распределенная платформа потоковой передачи данных, разработанная для обработки больших объемов данных в реальном времени.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Сбор и анализ статистических данных о сетевом трафике, мониторинг состояния сети.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Redis</a:t>
            </a:r>
            <a:r>
              <a:rPr lang="ru-RU" sz="1400" dirty="0">
                <a:ea typeface="+mn-lt"/>
                <a:cs typeface="+mn-lt"/>
              </a:rPr>
              <a:t>: Быстрая </a:t>
            </a:r>
            <a:r>
              <a:rPr lang="ru-RU" sz="1400" err="1">
                <a:ea typeface="+mn-lt"/>
                <a:cs typeface="+mn-lt"/>
              </a:rPr>
              <a:t>in-memory</a:t>
            </a:r>
            <a:r>
              <a:rPr lang="ru-RU" sz="1400" dirty="0">
                <a:ea typeface="+mn-lt"/>
                <a:cs typeface="+mn-lt"/>
              </a:rPr>
              <a:t> база данных, которую можно использовать в качестве очереди сообщений.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Кэширование данных, обработка событий в реальном времени.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51832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1B92-4635-3586-EB95-67C4247A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D0C37-0E37-30B2-6F0F-413C657C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CDEE2-2147-A369-3660-1049C67A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Примеры технологий для реализации асинхронной обработки событий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Asynchronous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Programming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Libraries</a:t>
            </a:r>
            <a:r>
              <a:rPr lang="ru-RU" sz="1400" u="sng" dirty="0">
                <a:ea typeface="+mn-lt"/>
                <a:cs typeface="+mn-lt"/>
              </a:rPr>
              <a:t> (Библиотеки асинхронного программирования)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>
              <a:cs typeface="Arial"/>
            </a:endParaRP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 err="1">
                <a:ea typeface="+mn-lt"/>
                <a:cs typeface="+mn-lt"/>
              </a:rPr>
              <a:t>asyncio</a:t>
            </a:r>
            <a:r>
              <a:rPr lang="ru-RU" sz="1400" u="sng" dirty="0">
                <a:ea typeface="+mn-lt"/>
                <a:cs typeface="+mn-lt"/>
              </a:rPr>
              <a:t> (Python)</a:t>
            </a:r>
            <a:r>
              <a:rPr lang="ru-RU" sz="1400" dirty="0">
                <a:ea typeface="+mn-lt"/>
                <a:cs typeface="+mn-lt"/>
              </a:rPr>
              <a:t>: Библиотека для написания асинхронного кода на Python.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Разработка асинхронных модулей контроллера, обработка событий от сетевых устройств.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CompletableFuture</a:t>
            </a:r>
            <a:r>
              <a:rPr lang="ru-RU" sz="1400" u="sng" dirty="0">
                <a:ea typeface="+mn-lt"/>
                <a:cs typeface="+mn-lt"/>
              </a:rPr>
              <a:t> (Java)</a:t>
            </a:r>
            <a:r>
              <a:rPr lang="ru-RU" sz="1400" dirty="0">
                <a:ea typeface="+mn-lt"/>
                <a:cs typeface="+mn-lt"/>
              </a:rPr>
              <a:t>: API для асинхронного программирования в Java.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Разработка асинхронных модулей контроллера, обработка событий от сетевых устройств.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Promises</a:t>
            </a:r>
            <a:r>
              <a:rPr lang="ru-RU" sz="1400" u="sng" dirty="0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async</a:t>
            </a:r>
            <a:r>
              <a:rPr lang="ru-RU" sz="1400" u="sng" dirty="0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await</a:t>
            </a:r>
            <a:r>
              <a:rPr lang="ru-RU" sz="1400" u="sng" dirty="0">
                <a:ea typeface="+mn-lt"/>
                <a:cs typeface="+mn-lt"/>
              </a:rPr>
              <a:t> (JavaScript)</a:t>
            </a:r>
            <a:r>
              <a:rPr lang="ru-RU" sz="1400" dirty="0">
                <a:ea typeface="+mn-lt"/>
                <a:cs typeface="+mn-lt"/>
              </a:rPr>
              <a:t>: Механизмы для асинхронного программирования в JavaScript.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Разработка веб-интерфейсов для управления контроллером, обработка событий в реальном времени.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6651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FB6B-2271-51C9-FBF0-4937F3DB2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64973-B08F-6D4C-A525-4DEABE85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ED666-07B8-2AA3-E504-7F054998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Примеры технологий для реализации асинхронной обработки событий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Event-Driven </a:t>
            </a:r>
            <a:r>
              <a:rPr lang="ru-RU" sz="1400" u="sng" dirty="0" err="1">
                <a:ea typeface="+mn-lt"/>
                <a:cs typeface="+mn-lt"/>
              </a:rPr>
              <a:t>Architectures</a:t>
            </a:r>
            <a:r>
              <a:rPr lang="ru-RU" sz="1400" u="sng" dirty="0">
                <a:ea typeface="+mn-lt"/>
                <a:cs typeface="+mn-lt"/>
              </a:rPr>
              <a:t> (Архитектуры, управляемые событиями)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>
              <a:cs typeface="Arial"/>
            </a:endParaRP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 err="1">
                <a:ea typeface="+mn-lt"/>
                <a:cs typeface="+mn-lt"/>
              </a:rPr>
              <a:t>Publish-Subscribe</a:t>
            </a:r>
            <a:r>
              <a:rPr lang="ru-RU" sz="1400" u="sng" dirty="0">
                <a:ea typeface="+mn-lt"/>
                <a:cs typeface="+mn-lt"/>
              </a:rPr>
              <a:t> (Издатель-Подписчик)</a:t>
            </a:r>
            <a:r>
              <a:rPr lang="ru-RU" sz="1400" dirty="0">
                <a:ea typeface="+mn-lt"/>
                <a:cs typeface="+mn-lt"/>
              </a:rPr>
              <a:t>: Модель обмена сообщениями, в которой издатели отправляют сообщения в шину событий, а подписчики получают только те сообщения, на которые они подписаны.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Распространение информации о состоянии сети между модулями контроллера, уведомления о событиях безопасности.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dirty="0" err="1">
                <a:ea typeface="+mn-lt"/>
                <a:cs typeface="+mn-lt"/>
              </a:rPr>
              <a:t>Actor</a:t>
            </a:r>
            <a:r>
              <a:rPr lang="ru-RU" sz="1400" u="sng" dirty="0">
                <a:ea typeface="+mn-lt"/>
                <a:cs typeface="+mn-lt"/>
              </a:rPr>
              <a:t> Model</a:t>
            </a:r>
            <a:r>
              <a:rPr lang="ru-RU" sz="1400" dirty="0">
                <a:ea typeface="+mn-lt"/>
                <a:cs typeface="+mn-lt"/>
              </a:rPr>
              <a:t>: Модель параллельных вычислений, в которой акторы обмениваются сообщениями друг с другом.</a:t>
            </a:r>
            <a:endParaRPr lang="ru-RU" sz="1400" dirty="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 dirty="0">
                <a:ea typeface="+mn-lt"/>
                <a:cs typeface="+mn-lt"/>
              </a:rPr>
              <a:t>Применение в SDN:</a:t>
            </a:r>
            <a:r>
              <a:rPr lang="ru-RU" sz="1400" dirty="0">
                <a:ea typeface="+mn-lt"/>
                <a:cs typeface="+mn-lt"/>
              </a:rPr>
              <a:t> Разработка распределенных контроллеров, обработка сложных задач управления сетью.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129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7FDB-0040-076A-7DF8-D7A265F7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8419A-D7F5-E866-E23A-0FB39A9E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318C9-B896-D138-3223-862CF158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Примеры технологий для реализации асинхронной обработки событий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>
              <a:ea typeface="+mn-lt"/>
              <a:cs typeface="Tahoma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Event-Driven </a:t>
            </a:r>
            <a:r>
              <a:rPr lang="ru-RU" sz="1400" u="sng" dirty="0" err="1">
                <a:ea typeface="+mn-lt"/>
                <a:cs typeface="+mn-lt"/>
              </a:rPr>
              <a:t>Architectures</a:t>
            </a:r>
            <a:r>
              <a:rPr lang="ru-RU" sz="1400" u="sng" dirty="0">
                <a:ea typeface="+mn-lt"/>
                <a:cs typeface="+mn-lt"/>
              </a:rPr>
              <a:t> (Архитектуры, управляемые событиями)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>
              <a:cs typeface="Arial"/>
            </a:endParaRP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Publish-Subscribe</a:t>
            </a:r>
            <a:r>
              <a:rPr lang="ru-RU" sz="1400" u="sng">
                <a:ea typeface="+mn-lt"/>
                <a:cs typeface="+mn-lt"/>
              </a:rPr>
              <a:t> (Издатель-Подписчик)</a:t>
            </a:r>
            <a:r>
              <a:rPr lang="ru-RU" sz="1400">
                <a:ea typeface="+mn-lt"/>
                <a:cs typeface="+mn-lt"/>
              </a:rPr>
              <a:t>: Модель обмена сообщениями, в которой издатели отправляют сообщения в шину событий, а подписчики получают только те сообщения, на которые они подписаны.</a:t>
            </a:r>
            <a:endParaRPr lang="ru-RU" sz="140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>
                <a:ea typeface="+mn-lt"/>
                <a:cs typeface="+mn-lt"/>
              </a:rPr>
              <a:t>Применение в SDN:</a:t>
            </a:r>
            <a:r>
              <a:rPr lang="ru-RU" sz="1400">
                <a:ea typeface="+mn-lt"/>
                <a:cs typeface="+mn-lt"/>
              </a:rPr>
              <a:t> Распространение информации о состоянии сети между модулями контроллера, уведомления о событиях безопасности.</a:t>
            </a:r>
            <a:endParaRPr lang="ru-RU" sz="140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Actor</a:t>
            </a:r>
            <a:r>
              <a:rPr lang="ru-RU" sz="1400" u="sng">
                <a:ea typeface="+mn-lt"/>
                <a:cs typeface="+mn-lt"/>
              </a:rPr>
              <a:t> Model</a:t>
            </a:r>
            <a:r>
              <a:rPr lang="ru-RU" sz="1400">
                <a:ea typeface="+mn-lt"/>
                <a:cs typeface="+mn-lt"/>
              </a:rPr>
              <a:t>: Модель параллельных вычислений, в которой акторы обмениваются сообщениями друг с другом.</a:t>
            </a:r>
            <a:endParaRPr lang="ru-RU" sz="1400"/>
          </a:p>
          <a:p>
            <a:pPr marL="1036320" lvl="2" indent="-207010">
              <a:buFont typeface="Arial" panose="02020603050405020304" pitchFamily="18" charset="0"/>
              <a:buChar char="•"/>
            </a:pPr>
            <a:r>
              <a:rPr lang="ru-RU" sz="1400" i="1">
                <a:ea typeface="+mn-lt"/>
                <a:cs typeface="+mn-lt"/>
              </a:rPr>
              <a:t>Применение в SDN:</a:t>
            </a:r>
            <a:r>
              <a:rPr lang="ru-RU" sz="1400">
                <a:ea typeface="+mn-lt"/>
                <a:cs typeface="+mn-lt"/>
              </a:rPr>
              <a:t> Разработка распределенных контроллеров, обработка сложных задач управления сетью.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1739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6A644-418D-C9AC-E0C7-1E5EAC06B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E8048-2FF3-507C-44D7-83BFC924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D30C0-D178-FB8E-B855-A2692A125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/>
              <a:t>Кэширование данных для масштабируемости Control </a:t>
            </a:r>
            <a:r>
              <a:rPr lang="ru-RU" sz="1400" u="sng" err="1"/>
              <a:t>Plane</a:t>
            </a:r>
            <a:endParaRPr lang="ru-RU" sz="1400" dirty="0" err="1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Что такое кэширование данных?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Кэширование данных - это метод хранения копий часто используемых данных в быстром хранилище (кэше), чтобы уменьшить время доступа к этим данным. Когда приложению требуются данные, оно сначала проверяет кэш. Если данные найдены в кэше (кэш-попадание), они возвращаются немедленно. Если данные не найдены в кэше (кэш-промах), они извлекаются из основного хранилища (например, базы данных) и сохраняются в кэше для последующего использования.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br>
              <a:rPr lang="en-US" dirty="0"/>
            </a:br>
            <a:endParaRPr lang="en-US" sz="140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191759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606F-3F57-2B4E-05C5-D2A6250E3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B6797-CF02-8288-69B1-155D75BD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2FD1A-68BA-A75F-9277-89F0E060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Типы кэшей, используемых в Control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Локальный кэш (Local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Кэш, расположенный на том же узле, что и приложение.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>
                <a:solidFill>
                  <a:srgbClr val="404040"/>
                </a:solidFill>
                <a:ea typeface="+mn-lt"/>
                <a:cs typeface="+mn-lt"/>
              </a:rPr>
              <a:t>Применение: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 Кэширование часто используемых данных, специфичных для данного узла (например, конфигурация, состояние).</a:t>
            </a:r>
            <a:endParaRPr lang="ru-RU" sz="140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Примеры: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In-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memory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кэши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HashMap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ConcurrentHashMap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), библиотеки кэширования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Guava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Caffeine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Распределенный кэш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Distributed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Кэш, расположенный на отдельном узле или кластере узлов, доступный для всех узлов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данных, общих для всех узлов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(например, топология сети, политики управления).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Примеры: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Redis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Memcached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46010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D407-4A23-796E-6CF3-E803D9B5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8D12-4D0D-689A-B3A9-30BDE0D1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C218E-BB23-1688-B56F-2D2C2653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политиками.</a:t>
            </a:r>
            <a:endParaRPr lang="ru-RU" sz="1400" u="sng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Типы кэшей, используемых в Control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u="sng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Локальный кэш (Local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Кэш, расположенный на том же узле, что и приложение.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часто используемых данных, специфичных для данного узла (например, конфигурация, состояние).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Примеры: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In-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memory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кэши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HashMap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ConcurrentHashMap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), библиотеки кэширования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Guava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Caffeine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Распределенный кэш (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Distributed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Кэш, расположенный на отдельном узле или кластере узлов, доступный для всех узлов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данных, общих для всех узлов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(например, топология сети, политики управления).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Примеры: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Redis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Memcached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Content Delivery Network (CDN)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Распределенная сеть серверов, кэширующих контент (например, изображения, видео, файлы).</a:t>
            </a:r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статического контента (например, веб-интерфейс управления контроллером).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1344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7BCD0-EEEC-0217-4BBA-07FDE0250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AD120-2023-CE17-674B-DF88A827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2ADB4-483D-537D-3170-EBD790BE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673735" indent="-259080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Стратегии кэширования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Write-Through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Данные записываются одновременно в кэш и в основное хранилище.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Преимущества: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Данные в кэше всегда актуальны.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Недостатки: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Увеличение задержек при записи данных.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Write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-Back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Данные записываются только в кэш, а в основное хранилище записываются позже (например, периодически или при вытеснении данных из кэша).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Преимущества: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Уменьшение задержек при записи данных.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Недостатки: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Риск потери данных в случае сбоя кэша.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Cache-Aside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Приложение сначала проверяет кэш. Если данные не найдены в кэше, они извлекаются из основного хранилища и сохраняются в кэше.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Преимущества: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Простота реализации.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Недостатки: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Увеличение задержек при первом доступе к данным.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7776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3DD2-FDA9-DA18-667C-C6DA39FA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9B016-1E24-E9B2-1DCE-8A34172F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A3439-BC91-7CF8-C264-42130CDA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Алгоритмы вытеснения (</a:t>
            </a:r>
            <a:r>
              <a:rPr lang="ru-RU" sz="1400" u="sng" dirty="0" err="1">
                <a:ea typeface="+mn-lt"/>
                <a:cs typeface="+mn-lt"/>
              </a:rPr>
              <a:t>Cache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Eviction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Algorithms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LRU (</a:t>
            </a:r>
            <a:r>
              <a:rPr lang="ru-RU" sz="1400" u="sng" dirty="0" err="1">
                <a:ea typeface="+mn-lt"/>
                <a:cs typeface="+mn-lt"/>
              </a:rPr>
              <a:t>Least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Recently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Used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Вытесняет данные, которые реже всего использовались в последнее время.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LFU (</a:t>
            </a:r>
            <a:r>
              <a:rPr lang="ru-RU" sz="1400" u="sng" err="1">
                <a:ea typeface="+mn-lt"/>
                <a:cs typeface="+mn-lt"/>
              </a:rPr>
              <a:t>Least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Frequently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Used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Вытесняет данные, которые реже всего использовались.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FIFO (First-In, First-Out)</a:t>
            </a:r>
            <a:r>
              <a:rPr lang="ru-RU" sz="1400" dirty="0">
                <a:ea typeface="+mn-lt"/>
                <a:cs typeface="+mn-lt"/>
              </a:rPr>
              <a:t>: Вытесняет данные, которые были добавлены в кэш первыми.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Random</a:t>
            </a:r>
            <a:r>
              <a:rPr lang="ru-RU" sz="1400" dirty="0">
                <a:ea typeface="+mn-lt"/>
                <a:cs typeface="+mn-lt"/>
              </a:rPr>
              <a:t>: Вытесняет данные случайным образом.</a:t>
            </a:r>
            <a:endParaRPr lang="ru-RU" sz="1400" dirty="0"/>
          </a:p>
          <a:p>
            <a:pPr marL="310515" indent="-310515"/>
            <a:endParaRPr lang="ru-RU" sz="14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523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8E17-47A7-111F-9625-058EB6ED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50600-C746-F931-BB10-79377715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DD8BA-F6A3-828F-63B9-F0C43CAF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Что такое REST API?</a:t>
            </a:r>
            <a:endParaRPr lang="ru-RU" sz="1400"/>
          </a:p>
          <a:p>
            <a:pPr marL="310515" indent="-310515"/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REST (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Representational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 State Transfer) - это архитектурный стиль построения распределенных систем, который использует HTTP-методы (GET, POST, PUT, DELETE) для доступа к ресурсам. REST API (Application Programming Interface) - это интерфейс, построенный на основе принципов REST, который позволяет приложениям взаимодействовать друг с другом.</a:t>
            </a:r>
            <a:endParaRPr lang="ru-RU" sz="1400"/>
          </a:p>
          <a:p>
            <a:pPr marL="310515" indent="-310515"/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Преимущества REST API для Control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Стандартизация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: REST API использует стандартные HTTP-методы и форматы данных (JSON, XML), что упрощает взаимодействие между различными системами.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solidFill>
                  <a:srgbClr val="404040"/>
                </a:solidFill>
                <a:ea typeface="+mn-lt"/>
                <a:cs typeface="+mn-lt"/>
              </a:rPr>
              <a:t>Гибкость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: REST API позволяет использовать различные языки программирования и инструменты для взаимодействия с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Простота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относительно прост в понимании и реализации.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Масштабируемость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хорошо масштабируется, что важно для больших сетей.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Интеграция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REST API легко интегрируется с другими системами управления и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оркестрации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b="1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0953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6E088-07D4-5FCE-4988-F30FA9B41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4FBEC-5029-A9D8-73E1-F8C150DE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7E286-528B-86D6-601C-4654140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реализации кэширования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Redis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Быстрая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in-memory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база данных, используемая для кэширования данных и обмена сообщениями.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топологии сети, политик управления, информации о состоянии устройств.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Memcached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Распределенная система кэширования в памяти, используемая для ускорения работы веб-приложений.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Кэширование статического контента, данных о состоянии сети.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Guava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Cache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(Java)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Библиотека кэширования, предоставляющая различные стратегии и алгоритмы вытеснения.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Локальное кэширование данных в модулях контроллера.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Caffeine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(Java)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Высокопроизводительная библиотека кэширования, предоставляющая различные стратегии и алгоритмы вытеснения.</a:t>
            </a:r>
            <a:endParaRPr lang="ru-RU" sz="1400" dirty="0"/>
          </a:p>
          <a:p>
            <a:pPr marL="673735" lvl="1" indent="-259080">
              <a:buFont typeface="Arial" panose="02020603050405020304" pitchFamily="18" charset="0"/>
              <a:buChar char="•"/>
            </a:pPr>
            <a:r>
              <a:rPr lang="ru-RU" sz="1400" i="1" dirty="0">
                <a:solidFill>
                  <a:srgbClr val="404040"/>
                </a:solidFill>
                <a:ea typeface="+mn-lt"/>
                <a:cs typeface="+mn-lt"/>
              </a:rPr>
              <a:t>Применение в SDN: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Локальное кэширование данных в модулях контроллера.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0415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5A8F3-2D8D-56A5-F5CA-A9FEAA01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6148-61D0-ABFF-A04F-BFB00E6F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9427A-E139-B2A3-CF8A-EB701D8E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/>
              <a:t>Простота: Удобный и эффективный интерфейс для разработчиков сетевых приложений</a:t>
            </a:r>
            <a:endParaRPr lang="ru-RU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В этом разделе мы рассмотрим, какие технические решения и подходы позволяют обеспечить простоту разработки сетевых приложений для Control </a:t>
            </a:r>
            <a:r>
              <a:rPr lang="ru-RU" sz="12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Почему важна простота?</a:t>
            </a:r>
            <a:endParaRPr lang="ru-RU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Простота разработки сетевых приложений - ключевой фактор для широкого внедрения SDN. Чем проще разработчикам создавать и развертывать новые приложения, тем быстрее будет развиваться экосистема SDN и тем больше будет пользы от этой технологии.</a:t>
            </a:r>
            <a:endParaRPr lang="ru-RU" dirty="0"/>
          </a:p>
          <a:p>
            <a:pPr marL="310515" indent="-310515"/>
            <a:br>
              <a:rPr lang="en-US" dirty="0"/>
            </a:br>
            <a:endParaRPr lang="en-US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1127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81EA-DE48-5463-74D4-4BAEA93A7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3A01B-8CD0-8762-2E1E-E74D43F6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FDB1A-40B9-D885-C03B-7EDA1B3F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Ключевые аспекты простоты разработки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u="sng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Высокоуровневые API</a:t>
            </a:r>
            <a:r>
              <a:rPr lang="ru-RU" sz="1400" dirty="0">
                <a:ea typeface="+mn-lt"/>
                <a:cs typeface="+mn-lt"/>
              </a:rPr>
              <a:t>: Предоставление абстракций, упрощающих взаимодействие с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скрывающих детали реализации.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Инструменты разработки (SDK)</a:t>
            </a:r>
            <a:r>
              <a:rPr lang="ru-RU" sz="1400" dirty="0">
                <a:ea typeface="+mn-lt"/>
                <a:cs typeface="+mn-lt"/>
              </a:rPr>
              <a:t>: Предоставление готовых библиотек, утилит и шаблонов для разработки сетевых приложений.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Документация и примеры кода</a:t>
            </a:r>
            <a:r>
              <a:rPr lang="ru-RU" sz="1400" dirty="0">
                <a:ea typeface="+mn-lt"/>
                <a:cs typeface="+mn-lt"/>
              </a:rPr>
              <a:t>: Обеспечение понятной и полной документации, а также примеров кода, демонстрирующих использование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Графический интерфейс пользователя (GUI)</a:t>
            </a:r>
            <a:r>
              <a:rPr lang="ru-RU" sz="1400" dirty="0">
                <a:ea typeface="+mn-lt"/>
                <a:cs typeface="+mn-lt"/>
              </a:rPr>
              <a:t>: Предоставление графического интерфейса для визуализации состояния сети и управления политиками.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Языки программирования высокого уровня</a:t>
            </a:r>
            <a:r>
              <a:rPr lang="ru-RU" sz="1400" dirty="0">
                <a:ea typeface="+mn-lt"/>
                <a:cs typeface="+mn-lt"/>
              </a:rPr>
              <a:t>: Использование языков программирования с простым синтаксисом и большим количеством библиотек (например, Python).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911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A1C21-C48E-B725-2037-A1B60075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6524B-41CD-9FCA-9C93-345EB780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854DB-3034-13A6-E60F-17BF17E6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/>
              <a:t>1. </a:t>
            </a:r>
            <a:r>
              <a:rPr lang="ru-RU" sz="1400" u="sng" dirty="0"/>
              <a:t>Высокоуровневые API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Высокоуровневые API предоставляют разработчикам абстракции, упрощающие взаимодействие с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скрывающие детали реализации. Вместо того, чтобы напрямую работать с низкоуровневыми протоколами и структурами данных, разработчики могут использовать API для выполнения общих задач, таких как: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Получение информации о топологии сети.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Настройка маршрутов.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Управление политиками безопасности.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Мониторинг сетевого трафика.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0174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568FD-C67C-BE9D-598B-51EC9831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C60D8-C39A-1891-B457-DED1D220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10FEE-251F-3127-E39A-3FA29CB0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/>
              <a:t>1. </a:t>
            </a:r>
            <a:r>
              <a:rPr lang="ru-RU" sz="1400" u="sng" dirty="0"/>
              <a:t>Высокоуровневые API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Типы высокоуровневых API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REST API</a:t>
            </a:r>
            <a:r>
              <a:rPr lang="ru-RU" sz="1400" dirty="0">
                <a:ea typeface="+mn-lt"/>
                <a:cs typeface="+mn-lt"/>
              </a:rPr>
              <a:t>: (Мы уже подробно рассматривали REST API в контексте универсальности.) REST API может быть реализован как высокоуровневый API, предоставляющий абстракции над низкоуровневыми протоколами.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Intent</a:t>
            </a:r>
            <a:r>
              <a:rPr lang="ru-RU" sz="1400" u="sng" dirty="0">
                <a:ea typeface="+mn-lt"/>
                <a:cs typeface="+mn-lt"/>
              </a:rPr>
              <a:t>-Based API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Intent</a:t>
            </a:r>
            <a:r>
              <a:rPr lang="ru-RU" sz="1400" dirty="0">
                <a:ea typeface="+mn-lt"/>
                <a:cs typeface="+mn-lt"/>
              </a:rPr>
              <a:t>-Based API позволяет разработчикам указывать </a:t>
            </a:r>
            <a:r>
              <a:rPr lang="ru-RU" sz="1400" i="1" dirty="0">
                <a:ea typeface="+mn-lt"/>
                <a:cs typeface="+mn-lt"/>
              </a:rPr>
              <a:t>намерения</a:t>
            </a:r>
            <a:r>
              <a:rPr lang="ru-RU" sz="1400" dirty="0">
                <a:ea typeface="+mn-lt"/>
                <a:cs typeface="+mn-lt"/>
              </a:rPr>
              <a:t> (</a:t>
            </a:r>
            <a:r>
              <a:rPr lang="ru-RU" sz="1400" err="1">
                <a:ea typeface="+mn-lt"/>
                <a:cs typeface="+mn-lt"/>
              </a:rPr>
              <a:t>intents</a:t>
            </a:r>
            <a:r>
              <a:rPr lang="ru-RU" sz="1400" dirty="0">
                <a:ea typeface="+mn-lt"/>
                <a:cs typeface="+mn-lt"/>
              </a:rPr>
              <a:t>) - высокоуровневые цели, которые нужно достичь в сети, а не конкретные шаги для их достижения.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автоматически преобразует намерения в необходимые настройки сетевых устройств.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GraphQL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GraphQL</a:t>
            </a:r>
            <a:r>
              <a:rPr lang="ru-RU" sz="1400" dirty="0">
                <a:ea typeface="+mn-lt"/>
                <a:cs typeface="+mn-lt"/>
              </a:rPr>
              <a:t> - язык запросов для API, который позволяет клиентам запрашивать только те данные, которые им нужны, что повышает эффективность и гибкость API.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65292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DD2F-5C63-C014-E32E-D57ECE9C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4B4F9-72C6-9E23-EF83-4BF4AB37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A84EF-F796-290D-319B-9FDF3543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/>
              <a:t>1. </a:t>
            </a:r>
            <a:r>
              <a:rPr lang="ru-RU" sz="1400" u="sng" dirty="0"/>
              <a:t>Высокоуровневые API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Примеры высокоуровневых API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ONOS </a:t>
            </a:r>
            <a:r>
              <a:rPr lang="ru-RU" sz="1400" u="sng" dirty="0" err="1">
                <a:ea typeface="+mn-lt"/>
                <a:cs typeface="+mn-lt"/>
              </a:rPr>
              <a:t>Intent</a:t>
            </a:r>
            <a:r>
              <a:rPr lang="ru-RU" sz="1400" u="sng" dirty="0">
                <a:ea typeface="+mn-lt"/>
                <a:cs typeface="+mn-lt"/>
              </a:rPr>
              <a:t> Framework</a:t>
            </a:r>
            <a:r>
              <a:rPr lang="ru-RU" sz="1400" dirty="0">
                <a:ea typeface="+mn-lt"/>
                <a:cs typeface="+mn-lt"/>
              </a:rPr>
              <a:t>: Фреймворк в ONOS для работы с </a:t>
            </a:r>
            <a:r>
              <a:rPr lang="ru-RU" sz="1400" dirty="0" err="1">
                <a:ea typeface="+mn-lt"/>
                <a:cs typeface="+mn-lt"/>
              </a:rPr>
              <a:t>Intent</a:t>
            </a:r>
            <a:r>
              <a:rPr lang="ru-RU" sz="1400" dirty="0">
                <a:ea typeface="+mn-lt"/>
                <a:cs typeface="+mn-lt"/>
              </a:rPr>
              <a:t>-Based API.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Cisco </a:t>
            </a:r>
            <a:r>
              <a:rPr lang="ru-RU" sz="1400" u="sng" err="1">
                <a:ea typeface="+mn-lt"/>
                <a:cs typeface="+mn-lt"/>
              </a:rPr>
              <a:t>OnePK</a:t>
            </a:r>
            <a:r>
              <a:rPr lang="ru-RU" sz="1400" dirty="0">
                <a:ea typeface="+mn-lt"/>
                <a:cs typeface="+mn-lt"/>
              </a:rPr>
              <a:t>: (Упоминается в книге) API для взаимодействия с сетевыми устройствами Cisco.</a:t>
            </a:r>
            <a:endParaRPr lang="ru-RU" sz="1400" dirty="0"/>
          </a:p>
          <a:p>
            <a:pPr marL="0" indent="0"/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Технологии, связанные с высокоуровневыми API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API Gateway</a:t>
            </a:r>
            <a:r>
              <a:rPr lang="ru-RU" sz="1400" dirty="0">
                <a:ea typeface="+mn-lt"/>
                <a:cs typeface="+mn-lt"/>
              </a:rPr>
              <a:t>: Компонент, предоставляющий единую точку входа для всех API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обеспечивающий функции маршрутизации, аутентификации и авторизации.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Swagger</a:t>
            </a:r>
            <a:r>
              <a:rPr lang="ru-RU" sz="1400" u="sng" dirty="0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OpenAPI</a:t>
            </a:r>
            <a:r>
              <a:rPr lang="ru-RU" sz="1400" dirty="0">
                <a:ea typeface="+mn-lt"/>
                <a:cs typeface="+mn-lt"/>
              </a:rPr>
              <a:t>: Инструменты для описания и документирования API.</a:t>
            </a:r>
            <a:endParaRPr lang="ru-RU" sz="1400" dirty="0"/>
          </a:p>
          <a:p>
            <a:pPr marL="0" indent="0"/>
            <a:br>
              <a:rPr lang="en-US" dirty="0"/>
            </a:br>
            <a:endParaRPr lang="en-US" sz="140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6140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CC240-7EF8-49CD-899B-B1A8CAF0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2A72A-4C75-2C25-D10C-66B35BF4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AE166-EFF4-F87C-F9C4-E5E28B68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2. Инструменты разработки (SDK)</a:t>
            </a:r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Software Development Kit (SDK) - это набор инструментов, библиотек, документации, примеров кода и процессов, которые помогают разработчикам создавать программное обеспечение для определенной платформы или API.</a:t>
            </a:r>
            <a:endParaRPr lang="ru-RU" sz="1400" dirty="0"/>
          </a:p>
          <a:p>
            <a:pPr marL="0" indent="0"/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Преимущества использования SDK для разработки сетевых приложений: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Ускорение разработки: SDK предоставляет готовые компоненты и функции, которые упрощают разработку сетевых приложений и сокращают время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Уменьшение количества ошибок: SDK предоставляет проверенные и отлаженные компоненты, которые снижают вероятность ошибок в коде.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Упрощение интеграции: SDK упрощает интеграцию сетевых приложений с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другими системами.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Поддержка и документация: SDK обычно сопровождается подробной документацией, примерами кода и поддержкой от разработчиков платформы.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3469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6567-90C4-6941-9532-C27AE3CA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02D2D-94F9-F1C1-E940-CBF0A129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B5B2-6ED0-CB12-5821-68614C6F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2. Инструменты разработки (SDK)</a:t>
            </a:r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Типичные компоненты SDK для SDN: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Client </a:t>
            </a:r>
            <a:r>
              <a:rPr lang="ru-RU" sz="1400" dirty="0" err="1">
                <a:ea typeface="+mn-lt"/>
                <a:cs typeface="+mn-lt"/>
              </a:rPr>
              <a:t>Libraries</a:t>
            </a:r>
            <a:r>
              <a:rPr lang="ru-RU" sz="1400" dirty="0">
                <a:ea typeface="+mn-lt"/>
                <a:cs typeface="+mn-lt"/>
              </a:rPr>
              <a:t>: Библиотеки, предоставляющие API для взаимодействия с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на различных языках программирования (например, Python, Java, Go).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Command-Line Interface (CLI): Интерфейс командной строки для управления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развертывания сетевых приложений.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Code </a:t>
            </a:r>
            <a:r>
              <a:rPr lang="ru-RU" sz="1400" err="1">
                <a:ea typeface="+mn-lt"/>
                <a:cs typeface="+mn-lt"/>
              </a:rPr>
              <a:t>Generators</a:t>
            </a:r>
            <a:r>
              <a:rPr lang="ru-RU" sz="1400" dirty="0">
                <a:ea typeface="+mn-lt"/>
                <a:cs typeface="+mn-lt"/>
              </a:rPr>
              <a:t>: Инструменты для автоматической генерации кода на основе спецификаций API (например, </a:t>
            </a:r>
            <a:r>
              <a:rPr lang="ru-RU" sz="1400" err="1">
                <a:ea typeface="+mn-lt"/>
                <a:cs typeface="+mn-lt"/>
              </a:rPr>
              <a:t>Swagger</a:t>
            </a:r>
            <a:r>
              <a:rPr lang="ru-RU" sz="1400" dirty="0">
                <a:ea typeface="+mn-lt"/>
                <a:cs typeface="+mn-lt"/>
              </a:rPr>
              <a:t>/</a:t>
            </a:r>
            <a:r>
              <a:rPr lang="ru-RU" sz="1400" err="1">
                <a:ea typeface="+mn-lt"/>
                <a:cs typeface="+mn-lt"/>
              </a:rPr>
              <a:t>OpenAPI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Debuggers</a:t>
            </a:r>
            <a:r>
              <a:rPr lang="ru-RU" sz="1400" dirty="0">
                <a:ea typeface="+mn-lt"/>
                <a:cs typeface="+mn-lt"/>
              </a:rPr>
              <a:t>: Инструменты для отладки сетевых приложений.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Emulators</a:t>
            </a:r>
            <a:r>
              <a:rPr lang="ru-RU" sz="1400" dirty="0">
                <a:ea typeface="+mn-lt"/>
                <a:cs typeface="+mn-lt"/>
              </a:rPr>
              <a:t>/</a:t>
            </a:r>
            <a:r>
              <a:rPr lang="ru-RU" sz="1400" err="1">
                <a:ea typeface="+mn-lt"/>
                <a:cs typeface="+mn-lt"/>
              </a:rPr>
              <a:t>Simulators</a:t>
            </a:r>
            <a:r>
              <a:rPr lang="ru-RU" sz="1400" dirty="0">
                <a:ea typeface="+mn-lt"/>
                <a:cs typeface="+mn-lt"/>
              </a:rPr>
              <a:t>: Инструменты для эмуляции сетевой среды и тестирования сетевых приложений без необходимости использования реального оборудования.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Examples</a:t>
            </a:r>
            <a:r>
              <a:rPr lang="ru-RU" sz="1400" dirty="0">
                <a:ea typeface="+mn-lt"/>
                <a:cs typeface="+mn-lt"/>
              </a:rPr>
              <a:t>: Примеры кода, демонстрирующие использование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Documentation</a:t>
            </a:r>
            <a:r>
              <a:rPr lang="ru-RU" sz="1400" dirty="0">
                <a:ea typeface="+mn-lt"/>
                <a:cs typeface="+mn-lt"/>
              </a:rPr>
              <a:t>: Подробная документация, описывающая API, инструменты разработки и процессы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6534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C0C2C-C9C5-4B57-B5F2-1400BF24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46495-7EEB-C5A5-971C-D1C8AB1A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19A3D-8C69-B25C-9DD1-0969C612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2. Инструменты разработки (SDK)</a:t>
            </a:r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Примеры SDK для SDN: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ONOS SDK: SDK для разработки приложений для контроллера ONOS.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 SDK: (Хотя </a:t>
            </a:r>
            <a:r>
              <a:rPr lang="ru-RU" sz="1400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 больше ориентирован на разработку модулей для самой платформы, а не SDK для внешних приложений).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Cisco </a:t>
            </a:r>
            <a:r>
              <a:rPr lang="ru-RU" sz="1400" err="1">
                <a:ea typeface="+mn-lt"/>
                <a:cs typeface="+mn-lt"/>
              </a:rPr>
              <a:t>OnePK</a:t>
            </a:r>
            <a:r>
              <a:rPr lang="ru-RU" sz="1400" dirty="0">
                <a:ea typeface="+mn-lt"/>
                <a:cs typeface="+mn-lt"/>
              </a:rPr>
              <a:t> SDK: (Упоминается в книге) SDK для разработки приложений для сетевых устройств Cisco.</a:t>
            </a:r>
            <a:endParaRPr lang="ru-RU" sz="1400" dirty="0"/>
          </a:p>
          <a:p>
            <a:pPr marL="0" indent="0"/>
            <a:r>
              <a:rPr lang="ru-RU" sz="1400" dirty="0">
                <a:ea typeface="+mn-lt"/>
                <a:cs typeface="+mn-lt"/>
              </a:rPr>
              <a:t>Технологии, связанные с SDK: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Package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Managers</a:t>
            </a:r>
            <a:r>
              <a:rPr lang="ru-RU" sz="1400" dirty="0">
                <a:ea typeface="+mn-lt"/>
                <a:cs typeface="+mn-lt"/>
              </a:rPr>
              <a:t>: Инструменты для управления зависимостями и установки SDK (например, </a:t>
            </a:r>
            <a:r>
              <a:rPr lang="ru-RU" sz="1400" err="1">
                <a:ea typeface="+mn-lt"/>
                <a:cs typeface="+mn-lt"/>
              </a:rPr>
              <a:t>pip</a:t>
            </a:r>
            <a:r>
              <a:rPr lang="ru-RU" sz="1400" dirty="0">
                <a:ea typeface="+mn-lt"/>
                <a:cs typeface="+mn-lt"/>
              </a:rPr>
              <a:t> для Python, </a:t>
            </a:r>
            <a:r>
              <a:rPr lang="ru-RU" sz="1400" err="1">
                <a:ea typeface="+mn-lt"/>
                <a:cs typeface="+mn-lt"/>
              </a:rPr>
              <a:t>Maven</a:t>
            </a:r>
            <a:r>
              <a:rPr lang="ru-RU" sz="1400" dirty="0">
                <a:ea typeface="+mn-lt"/>
                <a:cs typeface="+mn-lt"/>
              </a:rPr>
              <a:t> для Java).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Integrated Development </a:t>
            </a:r>
            <a:r>
              <a:rPr lang="ru-RU" sz="1400" err="1">
                <a:ea typeface="+mn-lt"/>
                <a:cs typeface="+mn-lt"/>
              </a:rPr>
              <a:t>Environments</a:t>
            </a:r>
            <a:r>
              <a:rPr lang="ru-RU" sz="1400" dirty="0">
                <a:ea typeface="+mn-lt"/>
                <a:cs typeface="+mn-lt"/>
              </a:rPr>
              <a:t> (</a:t>
            </a:r>
            <a:r>
              <a:rPr lang="ru-RU" sz="1400" err="1">
                <a:ea typeface="+mn-lt"/>
                <a:cs typeface="+mn-lt"/>
              </a:rPr>
              <a:t>IDEs</a:t>
            </a:r>
            <a:r>
              <a:rPr lang="ru-RU" sz="1400" dirty="0">
                <a:ea typeface="+mn-lt"/>
                <a:cs typeface="+mn-lt"/>
              </a:rPr>
              <a:t>): Интегрированные среды разработки, предоставляющие инструменты для написания, отладки и тестирования кода (например, Eclipse, </a:t>
            </a:r>
            <a:r>
              <a:rPr lang="ru-RU" sz="1400" err="1">
                <a:ea typeface="+mn-lt"/>
                <a:cs typeface="+mn-lt"/>
              </a:rPr>
              <a:t>IntelliJ</a:t>
            </a:r>
            <a:r>
              <a:rPr lang="ru-RU" sz="1400" dirty="0">
                <a:ea typeface="+mn-lt"/>
                <a:cs typeface="+mn-lt"/>
              </a:rPr>
              <a:t> IDEA, Visual Studio Code).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err="1">
                <a:ea typeface="+mn-lt"/>
                <a:cs typeface="+mn-lt"/>
              </a:rPr>
              <a:t>Continuous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Integration</a:t>
            </a:r>
            <a:r>
              <a:rPr lang="ru-RU" sz="1400" dirty="0">
                <a:ea typeface="+mn-lt"/>
                <a:cs typeface="+mn-lt"/>
              </a:rPr>
              <a:t>/</a:t>
            </a:r>
            <a:r>
              <a:rPr lang="ru-RU" sz="1400" err="1">
                <a:ea typeface="+mn-lt"/>
                <a:cs typeface="+mn-lt"/>
              </a:rPr>
              <a:t>Continuous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Deployment</a:t>
            </a:r>
            <a:r>
              <a:rPr lang="ru-RU" sz="1400" dirty="0">
                <a:ea typeface="+mn-lt"/>
                <a:cs typeface="+mn-lt"/>
              </a:rPr>
              <a:t> (CI/CD): Методологии и инструменты для автоматизации процессов сборки, тестирования и развертывания сетевых приложений.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8121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43390-1018-AABA-71AC-06F840EB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9582-E503-8082-9E96-E341C701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9C024-4C70-FCE7-A33A-D2CF9AD5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/>
              <a:t>3. </a:t>
            </a:r>
            <a:r>
              <a:rPr lang="ru-RU" sz="1400" u="sng" dirty="0"/>
              <a:t>Документация и примеры кода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>
                <a:ea typeface="+mn-lt"/>
                <a:cs typeface="+mn-lt"/>
              </a:rPr>
              <a:t>Даже самые мощные API и инструменты разработки бесполезны, если они не сопровождаются понятной и полной документацией, а также примерами кода, демонстрирующими их использование.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Важность документации и примеров кода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Сокращение времени обучения</a:t>
            </a:r>
            <a:r>
              <a:rPr lang="ru-RU" sz="1400" dirty="0">
                <a:ea typeface="+mn-lt"/>
                <a:cs typeface="+mn-lt"/>
              </a:rPr>
              <a:t>: Хорошая документация и примеры кода позволяют разработчикам быстро освоить API и инструменты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Уменьшение количества ошибок</a:t>
            </a:r>
            <a:r>
              <a:rPr lang="ru-RU" sz="1400" dirty="0">
                <a:ea typeface="+mn-lt"/>
                <a:cs typeface="+mn-lt"/>
              </a:rPr>
              <a:t>: Понятная документация помогает разработчикам избежать ошибок при использовании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Ускорение разработки</a:t>
            </a:r>
            <a:r>
              <a:rPr lang="ru-RU" sz="1400" dirty="0">
                <a:ea typeface="+mn-lt"/>
                <a:cs typeface="+mn-lt"/>
              </a:rPr>
              <a:t>: Примеры кода предоставляют готовые решения для распространенных задач, что ускоряет разработку сетевых приложений.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Самостоятельное обучение</a:t>
            </a:r>
            <a:r>
              <a:rPr lang="ru-RU" sz="1400" dirty="0">
                <a:ea typeface="+mn-lt"/>
                <a:cs typeface="+mn-lt"/>
              </a:rPr>
              <a:t>: Хорошая документация позволяет разработчикам самостоятельно изучать API и инструменты разработки без необходимости обращаться за помощью к другим.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087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1570F-0A04-E44C-C041-5D88D823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3D3F-BCD6-2A0F-8C91-F9BCCF53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DD9E5-5CF4-F18B-B8EC-E2D38731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Т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ехнологии, связанные с REST API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HTTP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Протокол передачи данных, используемый для REST API.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JSON (JavaScript Object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Notation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Легкий формат обмена данными, широко используемый в REST API.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XML (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Extensible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Markup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Language)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Альтернативный формат обмена данными, менее распространенный, чем JSON.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Swagger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/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OpenAPI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Инструменты для описания и документирования REST API.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Flask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Django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(Python)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Фреймворки для разработки REST API на Python.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Spring Boot (Java)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Фреймворк для разработки REST API на Java.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Node.js (JavaScript)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Платформа для разработки REST API на JavaScript.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5540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512C1-DF0A-F30E-2B61-7C992740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F984D-65D1-1194-ABCC-DC6E6705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5EBA5-E48B-4015-366C-35CD1514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dirty="0"/>
              <a:t>3. </a:t>
            </a:r>
            <a:r>
              <a:rPr lang="ru-RU" sz="1400" u="sng" dirty="0"/>
              <a:t>Документация и примеры кода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Типы документации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u="sng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API </a:t>
            </a:r>
            <a:r>
              <a:rPr lang="ru-RU" sz="1400" u="sng" dirty="0" err="1">
                <a:ea typeface="+mn-lt"/>
                <a:cs typeface="+mn-lt"/>
              </a:rPr>
              <a:t>Reference</a:t>
            </a:r>
            <a:r>
              <a:rPr lang="ru-RU" sz="1400" dirty="0">
                <a:ea typeface="+mn-lt"/>
                <a:cs typeface="+mn-lt"/>
              </a:rPr>
              <a:t>: Подробное описание каждого метода API, его параметров, возвращаемых значений и возможных ошибок.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Tutorials</a:t>
            </a:r>
            <a:r>
              <a:rPr lang="ru-RU" sz="1400" dirty="0">
                <a:ea typeface="+mn-lt"/>
                <a:cs typeface="+mn-lt"/>
              </a:rPr>
              <a:t>: Пошаговые руководства, демонстрирующие выполнение конкретных задач с использованием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How</a:t>
            </a:r>
            <a:r>
              <a:rPr lang="ru-RU" sz="1400" u="sng" dirty="0">
                <a:ea typeface="+mn-lt"/>
                <a:cs typeface="+mn-lt"/>
              </a:rPr>
              <a:t>-To </a:t>
            </a:r>
            <a:r>
              <a:rPr lang="ru-RU" sz="1400" u="sng" err="1">
                <a:ea typeface="+mn-lt"/>
                <a:cs typeface="+mn-lt"/>
              </a:rPr>
              <a:t>Guides</a:t>
            </a:r>
            <a:r>
              <a:rPr lang="ru-RU" sz="1400" dirty="0">
                <a:ea typeface="+mn-lt"/>
                <a:cs typeface="+mn-lt"/>
              </a:rPr>
              <a:t>: Руководства, описывающие, как решать конкретные проблемы или выполнять определенные действия с использованием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Conceptual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Documentation</a:t>
            </a:r>
            <a:r>
              <a:rPr lang="ru-RU" sz="1400" dirty="0">
                <a:ea typeface="+mn-lt"/>
                <a:cs typeface="+mn-lt"/>
              </a:rPr>
              <a:t>: Описание основных концепций и принципов работы платформы.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Release</a:t>
            </a:r>
            <a:r>
              <a:rPr lang="ru-RU" sz="1400" u="sng" dirty="0">
                <a:ea typeface="+mn-lt"/>
                <a:cs typeface="+mn-lt"/>
              </a:rPr>
              <a:t> Notes</a:t>
            </a:r>
            <a:r>
              <a:rPr lang="ru-RU" sz="1400" dirty="0">
                <a:ea typeface="+mn-lt"/>
                <a:cs typeface="+mn-lt"/>
              </a:rPr>
              <a:t>: Описание изменений, внесенных в API и инструменты разработки в каждой новой версии.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2353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BDE3-B18C-D8ED-E601-2AFABF107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76387-0359-2BA9-FD3B-E902BA03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7A254-F0AE-8324-4448-3AD012B4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3. </a:t>
            </a:r>
            <a:r>
              <a:rPr lang="ru-RU" sz="1400" u="sng" dirty="0"/>
              <a:t>Документация и примеры кода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Примеры хорошей документации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Python </a:t>
            </a:r>
            <a:r>
              <a:rPr lang="ru-RU" sz="1400" u="sng" dirty="0" err="1">
                <a:ea typeface="+mn-lt"/>
                <a:cs typeface="+mn-lt"/>
              </a:rPr>
              <a:t>Documentation</a:t>
            </a:r>
            <a:r>
              <a:rPr lang="ru-RU" sz="1400" dirty="0">
                <a:ea typeface="+mn-lt"/>
                <a:cs typeface="+mn-lt"/>
              </a:rPr>
              <a:t>: Хороший пример качественной документации с подробным описанием языка, библиотек и модулей.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Swagger</a:t>
            </a:r>
            <a:r>
              <a:rPr lang="ru-RU" sz="1400" u="sng" dirty="0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OpenAPI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Documentation</a:t>
            </a:r>
            <a:r>
              <a:rPr lang="ru-RU" sz="1400" dirty="0">
                <a:ea typeface="+mn-lt"/>
                <a:cs typeface="+mn-lt"/>
              </a:rPr>
              <a:t>: Инструменты для автоматической генерации интерактивной документации для REST API.</a:t>
            </a:r>
            <a:endParaRPr lang="ru-RU" sz="1400" dirty="0"/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Примеры кода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Code </a:t>
            </a:r>
            <a:r>
              <a:rPr lang="ru-RU" sz="1400" u="sng" err="1">
                <a:ea typeface="+mn-lt"/>
                <a:cs typeface="+mn-lt"/>
              </a:rPr>
              <a:t>Snippets</a:t>
            </a:r>
            <a:r>
              <a:rPr lang="ru-RU" sz="1400" dirty="0">
                <a:ea typeface="+mn-lt"/>
                <a:cs typeface="+mn-lt"/>
              </a:rPr>
              <a:t>: Небольшие фрагменты кода, демонстрирующие использование конкретных методов API.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Full </a:t>
            </a:r>
            <a:r>
              <a:rPr lang="ru-RU" sz="1400" u="sng" err="1">
                <a:ea typeface="+mn-lt"/>
                <a:cs typeface="+mn-lt"/>
              </a:rPr>
              <a:t>Examples</a:t>
            </a:r>
            <a:r>
              <a:rPr lang="ru-RU" sz="1400" dirty="0">
                <a:ea typeface="+mn-lt"/>
                <a:cs typeface="+mn-lt"/>
              </a:rPr>
              <a:t>: Полноценные примеры приложений, демонстрирующие выполнение комплексных задач с использованием API и инструментов разработки.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err="1">
                <a:ea typeface="+mn-lt"/>
                <a:cs typeface="+mn-lt"/>
              </a:rPr>
              <a:t>Sample</a:t>
            </a:r>
            <a:r>
              <a:rPr lang="ru-RU" sz="1400" u="sng" dirty="0">
                <a:ea typeface="+mn-lt"/>
                <a:cs typeface="+mn-lt"/>
              </a:rPr>
              <a:t> Applications</a:t>
            </a:r>
            <a:r>
              <a:rPr lang="ru-RU" sz="1400" dirty="0">
                <a:ea typeface="+mn-lt"/>
                <a:cs typeface="+mn-lt"/>
              </a:rPr>
              <a:t>: Готовые приложения, демонстрирующие все возможности платформы.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75246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A2BD6-4D82-2C8C-A608-3642E809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434C3-2C02-E8C6-B318-226F9E31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9A269-A0E9-3EA1-4E9D-1F4DE724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3. </a:t>
            </a:r>
            <a:r>
              <a:rPr lang="ru-RU" sz="1400" u="sng" dirty="0"/>
              <a:t>Документация и примеры кода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Технологии, связанные с документацией и примерами кода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 err="1">
                <a:ea typeface="+mn-lt"/>
                <a:cs typeface="+mn-lt"/>
              </a:rPr>
              <a:t>Documentation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Generators</a:t>
            </a:r>
            <a:r>
              <a:rPr lang="ru-RU" sz="1400" dirty="0">
                <a:ea typeface="+mn-lt"/>
                <a:cs typeface="+mn-lt"/>
              </a:rPr>
              <a:t>: Инструменты для автоматической генерации документации из исходного кода (например, </a:t>
            </a:r>
            <a:r>
              <a:rPr lang="ru-RU" sz="1400" dirty="0" err="1">
                <a:ea typeface="+mn-lt"/>
                <a:cs typeface="+mn-lt"/>
              </a:rPr>
              <a:t>Sphinx</a:t>
            </a:r>
            <a:r>
              <a:rPr lang="ru-RU" sz="1400" dirty="0">
                <a:ea typeface="+mn-lt"/>
                <a:cs typeface="+mn-lt"/>
              </a:rPr>
              <a:t> для Python, </a:t>
            </a:r>
            <a:r>
              <a:rPr lang="ru-RU" sz="1400" dirty="0" err="1">
                <a:ea typeface="+mn-lt"/>
                <a:cs typeface="+mn-lt"/>
              </a:rPr>
              <a:t>Javadoc</a:t>
            </a:r>
            <a:r>
              <a:rPr lang="ru-RU" sz="1400" dirty="0">
                <a:ea typeface="+mn-lt"/>
                <a:cs typeface="+mn-lt"/>
              </a:rPr>
              <a:t> для Java).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 err="1">
                <a:ea typeface="+mn-lt"/>
                <a:cs typeface="+mn-lt"/>
              </a:rPr>
              <a:t>Version</a:t>
            </a:r>
            <a:r>
              <a:rPr lang="ru-RU" sz="1400" u="sng" dirty="0">
                <a:ea typeface="+mn-lt"/>
                <a:cs typeface="+mn-lt"/>
              </a:rPr>
              <a:t> Control Systems</a:t>
            </a:r>
            <a:r>
              <a:rPr lang="ru-RU" sz="1400" dirty="0">
                <a:ea typeface="+mn-lt"/>
                <a:cs typeface="+mn-lt"/>
              </a:rPr>
              <a:t>: Системы управления версиями для хранения и управления исходным кодом, документацией и примерами кода (например, </a:t>
            </a:r>
            <a:r>
              <a:rPr lang="ru-RU" sz="1400" dirty="0" err="1">
                <a:ea typeface="+mn-lt"/>
                <a:cs typeface="+mn-lt"/>
              </a:rPr>
              <a:t>Git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ea typeface="+mn-lt"/>
                <a:cs typeface="+mn-lt"/>
              </a:rPr>
              <a:t>Online </a:t>
            </a:r>
            <a:r>
              <a:rPr lang="ru-RU" sz="1400" u="sng" dirty="0" err="1">
                <a:ea typeface="+mn-lt"/>
                <a:cs typeface="+mn-lt"/>
              </a:rPr>
              <a:t>Documentation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Platforms</a:t>
            </a:r>
            <a:r>
              <a:rPr lang="ru-RU" sz="1400" dirty="0">
                <a:ea typeface="+mn-lt"/>
                <a:cs typeface="+mn-lt"/>
              </a:rPr>
              <a:t>: Платформы для размещения и организации документации (например, </a:t>
            </a:r>
            <a:r>
              <a:rPr lang="ru-RU" sz="1400" dirty="0" err="1">
                <a:ea typeface="+mn-lt"/>
                <a:cs typeface="+mn-lt"/>
              </a:rPr>
              <a:t>Read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the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Docs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77802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01611-E78B-974B-E642-F9FF8029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3E6CC-9F11-A06E-2C4A-BF8F3B12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5B484-1855-7275-06CA-3DE4BECF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/>
              <a:t>4. </a:t>
            </a:r>
            <a:r>
              <a:rPr lang="ru-RU" sz="1400" u="sng"/>
              <a:t>Графический интерфейс пользователя (GUI)</a:t>
            </a:r>
            <a:endParaRPr lang="ru-RU" sz="1400"/>
          </a:p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Графический интерфейс пользователя (GUI) предоставляет визуальное представление состояния сети и позволяет разработчикам и операторам сети управлять 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с помощью мыши и клавиатуры, а не с помощью командной строки или API.</a:t>
            </a:r>
            <a:endParaRPr lang="ru-RU" sz="1400" dirty="0"/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Преимущества GUI для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Упрощение управления сетью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GUI делает управление сетью более интуитивным и простым, особенно для пользователей, не имеющих опыта работы с командной строкой или API.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Визуализация состояния сети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GUI предоставляет визуальное представление топологии сети, состояния устройств и трафика, что упрощает мониторинг и диагностику проблем.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Ускорение настройки сети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GUI позволяет быстро и легко настраивать сетевые устройства и политики, используя графические элементы управления.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Снижение вероятности ошибок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GUI помогает избежать ошибок, связанных с неправильным вводом команд или параметров.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Обучение и демонстрация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GUI может использоваться для обучения новых пользователей и демонстрации возможностей SDN.</a:t>
            </a:r>
            <a:endParaRPr lang="ru-RU" sz="1400" dirty="0"/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738306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C546-6F40-6D96-5CC0-1948B47A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016FC-023B-4C7F-6065-F34077D7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4D635-26A0-481F-9CD6-6A996922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Графический интерфейс пользователя (GUI)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Типичные компоненты GUI для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Topology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View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Графическое представление топологии сети с возможностью масштабирования, перемещения и фильтрации.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Device View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Представление информации о конкретном сетевом устройстве, включая его состояние, конфигурацию, статистику и порты.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Flow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View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Представление информации о потоках трафика, проходящих через сеть, включая их маршруты, пропускную способность и задержку.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Policy Management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Интерфейс для создания, редактирования и удаления политик управления сетью.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Monitoring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and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Reporting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Интерфейс для мониторинга состояния сети и генерации отчетов.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Alerting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Система оповещений о возникновении проблем в сети.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760107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C2D1-4FDD-8DC7-4DBE-AF15DC3D3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FCC81-1731-1602-B385-CA4712B8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D6F08-1EAB-974F-E113-ED6B482B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Графический интерфейс пользователя (GUI)</a:t>
            </a:r>
            <a:endParaRPr lang="ru-RU" sz="1400" dirty="0"/>
          </a:p>
          <a:p>
            <a:pPr marL="310515" indent="-310515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Технологии, используемые для разработки GUI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Web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Frameworks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Фреймворки для разработки веб-интерфейсов (например, </a:t>
            </a:r>
            <a:r>
              <a:rPr lang="ru-RU" sz="1200" dirty="0" err="1">
                <a:solidFill>
                  <a:srgbClr val="404040"/>
                </a:solidFill>
                <a:ea typeface="+mn-lt"/>
                <a:cs typeface="+mn-lt"/>
              </a:rPr>
              <a:t>React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200" dirty="0" err="1">
                <a:solidFill>
                  <a:srgbClr val="404040"/>
                </a:solidFill>
                <a:ea typeface="+mn-lt"/>
                <a:cs typeface="+mn-lt"/>
              </a:rPr>
              <a:t>Angular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, Vue.js).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JavaScript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Libraries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Библиотеки JavaScript для создания интерактивных графиков и визуализаций (например, D3.js, Chart.js).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Network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Visualization</a:t>
            </a: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Libraries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Библиотеки для визуализации сетевой топологии (например, Cytoscape.js).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REST API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(Как мы уже обсуждали) REST API используется для взаимодействия между GUI и Control </a:t>
            </a:r>
            <a:r>
              <a:rPr lang="ru-RU" sz="12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dirty="0"/>
          </a:p>
          <a:p>
            <a:pPr marL="0" indent="0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Примеры GUI для SDN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200" dirty="0">
              <a:solidFill>
                <a:srgbClr val="404040"/>
              </a:solidFill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ONOS GUI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Графический интерфейс для контроллера ONOS.</a:t>
            </a:r>
            <a:endParaRPr lang="ru-RU" dirty="0"/>
          </a:p>
          <a:p>
            <a:pPr marL="310515" indent="-310515">
              <a:buFont typeface="Arial"/>
              <a:buChar char="•"/>
            </a:pP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Floodlight</a:t>
            </a: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GUI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Графический интерфейс для контроллера </a:t>
            </a:r>
            <a:r>
              <a:rPr lang="ru-RU" sz="1200" dirty="0" err="1">
                <a:solidFill>
                  <a:srgbClr val="404040"/>
                </a:solidFill>
                <a:ea typeface="+mn-lt"/>
                <a:cs typeface="+mn-lt"/>
              </a:rPr>
              <a:t>Floodlight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 dirty="0"/>
          </a:p>
          <a:p>
            <a:pPr marL="310515" indent="-310515">
              <a:buFont typeface="Arial"/>
              <a:buChar char="•"/>
            </a:pP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OpenDaylight</a:t>
            </a: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GUI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(Включает в себя различные интерфейсы, в зависимости от используемых модулей).</a:t>
            </a:r>
            <a:endParaRPr lang="ru-RU" dirty="0"/>
          </a:p>
          <a:p>
            <a:pPr marL="310515" indent="-310515">
              <a:buFont typeface="Arial"/>
              <a:buChar char="•"/>
            </a:pP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Commercial SDN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Controller</a:t>
            </a:r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200" u="sng" dirty="0" err="1">
                <a:solidFill>
                  <a:srgbClr val="404040"/>
                </a:solidFill>
                <a:ea typeface="+mn-lt"/>
                <a:cs typeface="+mn-lt"/>
              </a:rPr>
              <a:t>GUIs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 Графические интерфейсы для коммерческих контроллеров SDN (например, VMware NSX, Cisco APIC).</a:t>
            </a:r>
            <a:endParaRPr lang="ru-RU" dirty="0"/>
          </a:p>
          <a:p>
            <a:pPr marL="285750" indent="-285750">
              <a:buFont typeface="Arial"/>
              <a:buChar char="•"/>
            </a:pPr>
            <a:endParaRPr lang="ru-RU" sz="12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br>
              <a:rPr lang="en-US" dirty="0"/>
            </a:br>
            <a:endParaRPr lang="en-US" dirty="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477930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C1E6-81E7-FBBA-9023-4BA87753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7BDEE-BEE5-9F55-83F2-A49ED9B0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A248C-3C99-6346-2874-70538B2D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5. Языки программирования высокого уровня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0" indent="0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Языки программирования высокого уровня (например, Python, Java) играют важную роль в обеспечении простоты разработки сетевых приложений для Control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. Эти языки предоставляют:</a:t>
            </a:r>
            <a:endParaRPr lang="ru-RU" sz="1400" dirty="0"/>
          </a:p>
          <a:p>
            <a:pPr marL="0" indent="0"/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Простой синтаксис: Упрощают изучение и использование языка.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Большое количество библиотек и фреймворков: Ускоряют разработку и предоставляют готовые решения для распространенных задач.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Кроссплатформенность: Позволяют запускать приложения на различных операционных системах.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Активное сообщество разработчиков: Обеспечивают поддержку и доступ к большому количеству ресурсов.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br>
              <a:rPr lang="en-US" dirty="0"/>
            </a:br>
            <a:endParaRPr lang="en-US" dirty="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51427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E58C9-29D1-DAD0-55E4-EB339383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5C9B0-53EC-FA5E-C09F-BC05411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AA711-8230-39C4-C77B-ED423486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5. Языки программирования высокого уровня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200" dirty="0">
              <a:ea typeface="+mn-lt"/>
              <a:cs typeface="+mn-lt"/>
            </a:endParaRPr>
          </a:p>
          <a:p>
            <a:pPr marL="310515" indent="-310515"/>
            <a:r>
              <a:rPr lang="ru-RU" sz="1200" dirty="0">
                <a:ea typeface="+mn-lt"/>
                <a:cs typeface="+mn-lt"/>
              </a:rPr>
              <a:t>Т</a:t>
            </a:r>
            <a:r>
              <a:rPr lang="ru-RU" sz="1400" dirty="0">
                <a:ea typeface="+mn-lt"/>
                <a:cs typeface="+mn-lt"/>
              </a:rPr>
              <a:t>ипичные языки высокого уровня, используемые в SDN: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Python: Популярный язык для разработки сетевых приложений благодаря простоте и наличию библиотек (например, </a:t>
            </a:r>
            <a:r>
              <a:rPr lang="ru-RU" sz="1400" err="1">
                <a:ea typeface="+mn-lt"/>
                <a:cs typeface="+mn-lt"/>
              </a:rPr>
              <a:t>Ryu</a:t>
            </a:r>
            <a:r>
              <a:rPr lang="ru-RU" sz="1400">
                <a:ea typeface="+mn-lt"/>
                <a:cs typeface="+mn-lt"/>
              </a:rPr>
              <a:t>, POX).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Java: Широко используется в SDN благодаря своей платформенной независимости и наличию библиотек (например, </a:t>
            </a:r>
            <a:r>
              <a:rPr lang="ru-RU" sz="1400" err="1">
                <a:ea typeface="+mn-lt"/>
                <a:cs typeface="+mn-lt"/>
              </a:rPr>
              <a:t>OpenDaylight</a:t>
            </a:r>
            <a:r>
              <a:rPr lang="ru-RU" sz="140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Floodlight</a:t>
            </a:r>
            <a:r>
              <a:rPr lang="ru-RU" sz="1400">
                <a:ea typeface="+mn-lt"/>
                <a:cs typeface="+mn-lt"/>
              </a:rPr>
              <a:t>).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JavaScript: Используется для разработки веб-интерфейсов и клиентской части приложений (например, </a:t>
            </a:r>
            <a:r>
              <a:rPr lang="ru-RU" sz="1400">
                <a:ea typeface="+mn-lt"/>
                <a:cs typeface="+mn-lt"/>
              </a:rPr>
              <a:t>Node.js).</a:t>
            </a:r>
            <a:endParaRPr lang="ru-RU" sz="1400">
              <a:ea typeface="+mn-lt"/>
              <a:cs typeface="Tahoma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Технологии, связанные с языками высокого уровня в SDN: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Фреймворки для сетевого программирования: </a:t>
            </a:r>
            <a:r>
              <a:rPr lang="ru-RU" sz="1400" err="1">
                <a:ea typeface="+mn-lt"/>
                <a:cs typeface="+mn-lt"/>
              </a:rPr>
              <a:t>Ryu</a:t>
            </a:r>
            <a:r>
              <a:rPr lang="ru-RU" sz="1400" dirty="0">
                <a:ea typeface="+mn-lt"/>
                <a:cs typeface="+mn-lt"/>
              </a:rPr>
              <a:t> (Python), </a:t>
            </a:r>
            <a:r>
              <a:rPr lang="ru-RU" sz="1400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 (Java).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Библиотеки для сетевых протоколов: </a:t>
            </a:r>
            <a:r>
              <a:rPr lang="ru-RU" sz="1400" err="1">
                <a:ea typeface="+mn-lt"/>
                <a:cs typeface="+mn-lt"/>
              </a:rPr>
              <a:t>Scapy</a:t>
            </a:r>
            <a:r>
              <a:rPr lang="ru-RU" sz="1400" dirty="0">
                <a:ea typeface="+mn-lt"/>
                <a:cs typeface="+mn-lt"/>
              </a:rPr>
              <a:t> (Python), </a:t>
            </a:r>
            <a:r>
              <a:rPr lang="ru-RU" sz="1400" err="1">
                <a:ea typeface="+mn-lt"/>
                <a:cs typeface="+mn-lt"/>
              </a:rPr>
              <a:t>Netty</a:t>
            </a:r>
            <a:r>
              <a:rPr lang="ru-RU" sz="1400" dirty="0">
                <a:ea typeface="+mn-lt"/>
                <a:cs typeface="+mn-lt"/>
              </a:rPr>
              <a:t> (Java).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Инструменты для автоматизации сетевых задач: </a:t>
            </a:r>
            <a:r>
              <a:rPr lang="ru-RU" sz="1400" err="1">
                <a:ea typeface="+mn-lt"/>
                <a:cs typeface="+mn-lt"/>
              </a:rPr>
              <a:t>Ansible</a:t>
            </a:r>
            <a:r>
              <a:rPr lang="ru-RU" sz="1400" dirty="0">
                <a:ea typeface="+mn-lt"/>
                <a:cs typeface="+mn-lt"/>
              </a:rPr>
              <a:t> (Python), </a:t>
            </a:r>
            <a:r>
              <a:rPr lang="ru-RU" sz="1400" err="1">
                <a:ea typeface="+mn-lt"/>
                <a:cs typeface="+mn-lt"/>
              </a:rPr>
              <a:t>SaltStack</a:t>
            </a:r>
            <a:r>
              <a:rPr lang="ru-RU" sz="1400" dirty="0">
                <a:ea typeface="+mn-lt"/>
                <a:cs typeface="+mn-lt"/>
              </a:rPr>
              <a:t> (Python).</a:t>
            </a:r>
            <a:endParaRPr lang="ru-RU" sz="1400" dirty="0"/>
          </a:p>
          <a:p>
            <a:pPr marL="0" indent="0"/>
            <a:endParaRPr lang="ru-RU" sz="1400" dirty="0">
              <a:cs typeface="Tahoma"/>
            </a:endParaRPr>
          </a:p>
          <a:p>
            <a:pPr marL="0" indent="0"/>
            <a:endParaRPr lang="ru-RU" sz="1400" dirty="0">
              <a:solidFill>
                <a:srgbClr val="40404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193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851D-0482-3646-69BF-E19F9626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E24DD-D476-97FD-2874-C526223E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9F827-B37A-B391-6F84-B55D584B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1127950"/>
            <a:ext cx="7955384" cy="560086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400" dirty="0"/>
              <a:t>5. Языки программирования высокого уровня</a:t>
            </a:r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200" dirty="0">
              <a:ea typeface="+mn-lt"/>
              <a:cs typeface="+mn-lt"/>
            </a:endParaRPr>
          </a:p>
          <a:p>
            <a:pPr marL="310515" indent="-310515"/>
            <a:r>
              <a:rPr lang="ru-RU" sz="1400">
                <a:ea typeface="+mn-lt"/>
                <a:cs typeface="+mn-lt"/>
              </a:rPr>
              <a:t>Примеры использования языков высокого уровня в SDN: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err="1">
                <a:ea typeface="+mn-lt"/>
                <a:cs typeface="+mn-lt"/>
              </a:rPr>
              <a:t>Ryu</a:t>
            </a:r>
            <a:r>
              <a:rPr lang="ru-RU" sz="1400">
                <a:ea typeface="+mn-lt"/>
                <a:cs typeface="+mn-lt"/>
              </a:rPr>
              <a:t> (Python): Контроллер SDN, написанный на Python, который позволяет легко разрабатывать сетевые приложения.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err="1">
                <a:ea typeface="+mn-lt"/>
                <a:cs typeface="+mn-lt"/>
              </a:rPr>
              <a:t>OpenDaylight</a:t>
            </a:r>
            <a:r>
              <a:rPr lang="ru-RU" sz="1400">
                <a:ea typeface="+mn-lt"/>
                <a:cs typeface="+mn-lt"/>
              </a:rPr>
              <a:t> (Java): Платформа SDN, использующая Java для разработки модулей и приложений.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POX (Python): Контроллер SDN, написанный на Python, который упрощает разработку сетевых приложений.</a:t>
            </a:r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6602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9D400-36BE-2C62-1FCE-203F3E1F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45BF2-B028-5C95-260F-BE2388FB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0DE9C-EBE0-9DED-4C41-D4957C63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627117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0" indent="0"/>
            <a:r>
              <a:rPr lang="ru-RU" sz="1400" dirty="0">
                <a:ea typeface="+mn-lt"/>
                <a:cs typeface="+mn-lt"/>
              </a:rPr>
              <a:t>Отказоустойчивость - это способность системы продолжать работу даже при возникновении сбоев или отказов. В контексте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отказоустойчивость означает, что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должен продолжать управлять сетью, даже если: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Выходят из строя серверы, на которых работает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Происходят сбои в программном обеспечении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Отказывают приложения управления сетью.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Теряется связь между сетевыми устройствами 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0" indent="0"/>
            <a:r>
              <a:rPr lang="ru-RU" sz="1400">
                <a:ea typeface="+mn-lt"/>
                <a:cs typeface="+mn-lt"/>
              </a:rPr>
              <a:t>Отказоустойчивость - критически важная характеристика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>
                <a:ea typeface="+mn-lt"/>
                <a:cs typeface="+mn-lt"/>
              </a:rPr>
              <a:t>, так как отказ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>
                <a:ea typeface="+mn-lt"/>
                <a:cs typeface="+mn-lt"/>
              </a:rPr>
              <a:t> может привести к серьезным проблемам в сети, включая:</a:t>
            </a: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Потерю связности.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Снижение производительности.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Нарушение безопасности.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Недоступность сервисов.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400" u="sng" dirty="0"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br>
              <a:rPr lang="en-US" dirty="0"/>
            </a:b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172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36C54-DA96-10CF-F2AB-4F79FB2B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052D4-4BBC-5D96-ABA6-A93BC13F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1AD19-EBAA-336E-CBF5-C7D54E12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Примеры использования REST API в SDN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Получение информации о состоянии сети (например, список коммутаторов, маршрутов, правил).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Настройка сетевых устройств (например, добавление, удаление, изменение правил).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Мониторинг сетевого трафика.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Управление политиками безопасности.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Интеграция с системами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оркестрации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(например,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OpenStack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/>
            <a:r>
              <a:rPr lang="ru-RU" sz="1200" u="sng" dirty="0">
                <a:solidFill>
                  <a:srgbClr val="404040"/>
                </a:solidFill>
                <a:ea typeface="+mn-lt"/>
                <a:cs typeface="+mn-lt"/>
              </a:rPr>
              <a:t>Пример REST API запроса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>
              <a:buFont typeface="Arial"/>
              <a:buChar char="•"/>
            </a:pPr>
            <a:r>
              <a:rPr lang="ru-RU" sz="1200" dirty="0">
                <a:solidFill>
                  <a:srgbClr val="4D4D4C"/>
                </a:solidFill>
                <a:latin typeface="Consolas"/>
                <a:ea typeface="+mn-lt"/>
                <a:cs typeface="+mn-lt"/>
              </a:rPr>
              <a:t>GET /</a:t>
            </a:r>
            <a:r>
              <a:rPr lang="ru-RU" sz="1200" dirty="0" err="1">
                <a:solidFill>
                  <a:srgbClr val="4D4D4C"/>
                </a:solidFill>
                <a:latin typeface="Consolas"/>
                <a:ea typeface="+mn-lt"/>
                <a:cs typeface="+mn-lt"/>
              </a:rPr>
              <a:t>switches</a:t>
            </a:r>
            <a:r>
              <a:rPr lang="ru-RU" sz="1200" dirty="0">
                <a:solidFill>
                  <a:srgbClr val="4D4D4C"/>
                </a:solidFill>
                <a:latin typeface="Consolas"/>
                <a:ea typeface="+mn-lt"/>
                <a:cs typeface="+mn-lt"/>
              </a:rPr>
              <a:t> HTTP/1.1
Host: controller.example.com
</a:t>
            </a:r>
          </a:p>
          <a:p>
            <a:pPr marL="310515" indent="-310515">
              <a:buFont typeface="Arial"/>
              <a:buChar char="•"/>
            </a:pP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Этот запрос получает список коммутаторов из Control </a:t>
            </a:r>
            <a:r>
              <a:rPr lang="ru-RU" sz="1200" dirty="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2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ru-RU"/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4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0604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EE27F-1014-5884-FF26-5930A8E2D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C5FC4-BEBE-674C-5BEC-20181BF8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8A9314-6B90-C2BF-9F79-9561436F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0" indent="0"/>
            <a:endParaRPr lang="ru-RU" sz="1400" u="sng" dirty="0">
              <a:ea typeface="+mn-lt"/>
              <a:cs typeface="+mn-lt"/>
            </a:endParaRPr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Ключевые стратегии обеспечения отказоустойчивости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>
              <a:cs typeface="Arial"/>
            </a:endParaRPr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Резервирование (</a:t>
            </a:r>
            <a:r>
              <a:rPr lang="ru-RU" sz="1400" u="sng" dirty="0" err="1">
                <a:ea typeface="+mn-lt"/>
                <a:cs typeface="+mn-lt"/>
              </a:rPr>
              <a:t>Redundancy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Использование нескольких экземпляров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работающих параллельно, чтобы обеспечить непрерывность работы в случае отказа одного из экземпляров.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(Monitoring)</a:t>
            </a:r>
            <a:r>
              <a:rPr lang="ru-RU" sz="1400" dirty="0">
                <a:ea typeface="+mn-lt"/>
                <a:cs typeface="+mn-lt"/>
              </a:rPr>
              <a:t>: Постоянный мониторинг состояния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сетевых устройств для своевременного выявления проблем.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Автоматическое переключение (</a:t>
            </a:r>
            <a:r>
              <a:rPr lang="ru-RU" sz="1400" u="sng" err="1">
                <a:ea typeface="+mn-lt"/>
                <a:cs typeface="+mn-lt"/>
              </a:rPr>
              <a:t>Failover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Автоматическое переключение трафика и управления на резервные ресурсы в случае отказа основных ресурсов.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Восстановление (Recovery)</a:t>
            </a:r>
            <a:r>
              <a:rPr lang="ru-RU" sz="1400" dirty="0">
                <a:ea typeface="+mn-lt"/>
                <a:cs typeface="+mn-lt"/>
              </a:rPr>
              <a:t>: Механизмы для автоматического восстановления работоспособности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после сбоев.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Изоляция (</a:t>
            </a:r>
            <a:r>
              <a:rPr lang="ru-RU" sz="1400" u="sng" err="1">
                <a:ea typeface="+mn-lt"/>
                <a:cs typeface="+mn-lt"/>
              </a:rPr>
              <a:t>Isolation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Изоляция модулей и приложений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друг от друга, чтобы предотвратить распространение сбоев.</a:t>
            </a:r>
            <a:endParaRPr lang="ru-RU" sz="1400" dirty="0"/>
          </a:p>
          <a:p>
            <a:pPr marL="310515" indent="-310515">
              <a:buFont typeface="Arial"/>
              <a:buChar char="•"/>
            </a:pPr>
            <a:endParaRPr lang="ru-RU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562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FED9-7D2D-9C15-BCE6-290AC67A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E39A3-4D65-493A-F619-4F1EA64F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66569-374B-6808-689B-2A7ACD1E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Резервирование (</a:t>
            </a:r>
            <a:r>
              <a:rPr lang="ru-RU" sz="1400" u="sng" dirty="0" err="1"/>
              <a:t>Redundancy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Резервирование - это создание нескольких экземпляров критически важных компонентов системы, чтобы обеспечить непрерывность работы в случае отказа одного из экземпляров.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резервирования для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Active-</a:t>
            </a:r>
            <a:r>
              <a:rPr lang="ru-RU" sz="1400" u="sng" dirty="0" err="1">
                <a:ea typeface="+mn-lt"/>
                <a:cs typeface="+mn-lt"/>
              </a:rPr>
              <a:t>Standby</a:t>
            </a:r>
            <a:r>
              <a:rPr lang="ru-RU" sz="1400" dirty="0">
                <a:ea typeface="+mn-lt"/>
                <a:cs typeface="+mn-lt"/>
              </a:rPr>
              <a:t>: Один экземпляр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активен и управляет сетью, а другой находится в режиме ожидания и готов заменить активный экземпляр в случае отказа.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Active-Active</a:t>
            </a:r>
            <a:r>
              <a:rPr lang="ru-RU" sz="1400" dirty="0">
                <a:ea typeface="+mn-lt"/>
                <a:cs typeface="+mn-lt"/>
              </a:rPr>
              <a:t>: Несколько экземпляров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активны и управляют сетью параллельно, распределяя нагрузку между собой.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N+1 </a:t>
            </a:r>
            <a:r>
              <a:rPr lang="ru-RU" sz="1400" u="sng" err="1">
                <a:ea typeface="+mn-lt"/>
                <a:cs typeface="+mn-lt"/>
              </a:rPr>
              <a:t>Redundancy</a:t>
            </a:r>
            <a:r>
              <a:rPr lang="ru-RU" sz="1400" dirty="0">
                <a:ea typeface="+mn-lt"/>
                <a:cs typeface="+mn-lt"/>
              </a:rPr>
              <a:t>: Использование N активных экземпляров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одного резервного экземпляра.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N+N </a:t>
            </a:r>
            <a:r>
              <a:rPr lang="ru-RU" sz="1400" u="sng" err="1">
                <a:ea typeface="+mn-lt"/>
                <a:cs typeface="+mn-lt"/>
              </a:rPr>
              <a:t>Redundancy</a:t>
            </a:r>
            <a:r>
              <a:rPr lang="ru-RU" sz="1400" dirty="0">
                <a:ea typeface="+mn-lt"/>
                <a:cs typeface="+mn-lt"/>
              </a:rPr>
              <a:t>: Использование N активных экземпляров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N резервных экземпляров.</a:t>
            </a:r>
            <a:endParaRPr lang="ru-RU" sz="1400" dirty="0"/>
          </a:p>
          <a:p>
            <a:pPr marL="0" indent="0"/>
            <a:br>
              <a:rPr lang="en-US" dirty="0"/>
            </a:br>
            <a:endParaRPr lang="en-US" sz="1400"/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9787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6F98-952B-F0F6-CF18-08D11FE0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0E647-1DD0-403A-DED9-9AF33B7F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F66F1-B6FE-68B3-1CC4-68E458E3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Резервирование (</a:t>
            </a:r>
            <a:r>
              <a:rPr lang="ru-RU" sz="1400" u="sng" dirty="0" err="1">
                <a:ea typeface="+mn-lt"/>
                <a:cs typeface="+mn-lt"/>
              </a:rPr>
              <a:t>Redundancy</a:t>
            </a:r>
            <a:r>
              <a:rPr lang="ru-RU" sz="1400" u="sng" dirty="0">
                <a:ea typeface="+mn-lt"/>
                <a:cs typeface="+mn-lt"/>
              </a:rPr>
              <a:t>)</a:t>
            </a:r>
            <a:endParaRPr lang="ru-RU" sz="1400"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200" u="sng">
                <a:ea typeface="+mn-lt"/>
                <a:cs typeface="+mn-lt"/>
              </a:rPr>
              <a:t>Т</a:t>
            </a:r>
            <a:r>
              <a:rPr lang="ru-RU" sz="1400" u="sng">
                <a:ea typeface="+mn-lt"/>
                <a:cs typeface="+mn-lt"/>
              </a:rPr>
              <a:t>ехнологии, используемые для реализации резервирования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Load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Balancers</a:t>
            </a:r>
            <a:r>
              <a:rPr lang="ru-RU" sz="1400" dirty="0">
                <a:ea typeface="+mn-lt"/>
                <a:cs typeface="+mn-lt"/>
              </a:rPr>
              <a:t>: Распределяют нагрузку между несколькими экземплярами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Keepalived</a:t>
            </a:r>
            <a:r>
              <a:rPr lang="ru-RU" sz="1400" dirty="0">
                <a:ea typeface="+mn-lt"/>
                <a:cs typeface="+mn-lt"/>
              </a:rPr>
              <a:t>: Обеспечивает высокую доступность IP-адресов и сервисов.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Pacemaker</a:t>
            </a:r>
            <a:r>
              <a:rPr lang="ru-RU" sz="1400" dirty="0">
                <a:ea typeface="+mn-lt"/>
                <a:cs typeface="+mn-lt"/>
              </a:rPr>
              <a:t>: Кластерный ресурсный менеджер, обеспечивающий высокую доступность приложений.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Corosync</a:t>
            </a:r>
            <a:r>
              <a:rPr lang="ru-RU" sz="1400" dirty="0">
                <a:ea typeface="+mn-lt"/>
                <a:cs typeface="+mn-lt"/>
              </a:rPr>
              <a:t>: Фреймворк для создания кластерных систем.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7216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5C2B-2DF8-6F6A-49F6-3DD17958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16F23-E0A8-E0F3-612A-D990E445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097B7-DAF7-DBD2-5BDF-E733F743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Резервирование (</a:t>
            </a:r>
            <a:r>
              <a:rPr lang="ru-RU" sz="1400" u="sng" err="1">
                <a:ea typeface="+mn-lt"/>
                <a:cs typeface="+mn-lt"/>
              </a:rPr>
              <a:t>Redundancy</a:t>
            </a:r>
            <a:r>
              <a:rPr lang="ru-RU" sz="1400" u="sng" dirty="0">
                <a:ea typeface="+mn-lt"/>
                <a:cs typeface="+mn-lt"/>
              </a:rPr>
              <a:t>)</a:t>
            </a:r>
            <a:endParaRPr lang="ru-RU" sz="1400"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резервирования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ONOS</a:t>
            </a:r>
            <a:r>
              <a:rPr lang="ru-RU" sz="1400" dirty="0">
                <a:ea typeface="+mn-lt"/>
                <a:cs typeface="+mn-lt"/>
              </a:rPr>
              <a:t>: Поддерживает распределенную архитектуру с несколькими экземплярами контроллера, работающими параллельно.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: Может быть развернут в кластерной конфигурации для обеспечения отказоустойчивости.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Коммерческие SDN контроллеры</a:t>
            </a:r>
            <a:r>
              <a:rPr lang="ru-RU" sz="1400" dirty="0">
                <a:ea typeface="+mn-lt"/>
                <a:cs typeface="+mn-lt"/>
              </a:rPr>
              <a:t>: Обычно предоставляют механизмы резервирования для обеспечения высокой доступности.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endParaRPr lang="ru-RU" sz="1200" u="sng" dirty="0"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03069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99D4-0534-49A8-302A-8AFA2BA2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6D628-07C4-8CFB-4A5A-F164CC8B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4B53A-0C87-E928-CA20-4A46E238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Мониторинг (Monitoring)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Мониторинг - это непрерывный сбор и анализ информации о состоянии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сетевых устройств для своевременного выявления проблем.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Зачем нужен мониторинг?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Раннее выявление проблем</a:t>
            </a:r>
            <a:r>
              <a:rPr lang="ru-RU" sz="1400" dirty="0">
                <a:ea typeface="+mn-lt"/>
                <a:cs typeface="+mn-lt"/>
              </a:rPr>
              <a:t>: Мониторинг позволяет выявлять проблемы до того, как они приведут к серьезным сбоям в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Быстрое реагирование на сбои</a:t>
            </a:r>
            <a:r>
              <a:rPr lang="ru-RU" sz="1400" dirty="0">
                <a:ea typeface="+mn-lt"/>
                <a:cs typeface="+mn-lt"/>
              </a:rPr>
              <a:t>: Мониторинг позволяет оперативно реагировать на возникающие проблемы и принимать меры для их устранения.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Проактивное управление сетью</a:t>
            </a:r>
            <a:r>
              <a:rPr lang="ru-RU" sz="1400" dirty="0">
                <a:ea typeface="+mn-lt"/>
                <a:cs typeface="+mn-lt"/>
              </a:rPr>
              <a:t>: Мониторинг предоставляет информацию для проактивного управления сетью и предотвращения будущих проблем.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Оптимизация производительности</a:t>
            </a:r>
            <a:r>
              <a:rPr lang="ru-RU" sz="1400" dirty="0">
                <a:ea typeface="+mn-lt"/>
                <a:cs typeface="+mn-lt"/>
              </a:rPr>
              <a:t>: Мониторинг помогает выявлять узкие места в сети и оптимизировать ее производительность.</a:t>
            </a:r>
            <a:endParaRPr lang="ru-RU" sz="1400" dirty="0"/>
          </a:p>
          <a:p>
            <a:pPr marL="0" indent="0"/>
            <a:endParaRPr lang="ru-RU" sz="1400" u="sng" dirty="0"/>
          </a:p>
          <a:p>
            <a:pPr marL="0" indent="0"/>
            <a:endParaRPr lang="ru-RU" sz="1400" u="sng" dirty="0"/>
          </a:p>
          <a:p>
            <a:pPr marL="0" indent="0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492797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A24A-DB20-34B4-5FE6-4D2327FD6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0B4E4-7968-2B71-F73D-9E532EA0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EB779-8D05-5887-A57D-E4DC224F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Мониторинг (Monitoring)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мониторинга для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состояния серверов</a:t>
            </a:r>
            <a:r>
              <a:rPr lang="ru-RU" sz="1400" dirty="0">
                <a:ea typeface="+mn-lt"/>
                <a:cs typeface="+mn-lt"/>
              </a:rPr>
              <a:t>: Мониторинг загрузки CPU, памяти, дискового пространства и сетевого трафика на серверах, на которых работает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состояния приложений</a:t>
            </a:r>
            <a:r>
              <a:rPr lang="ru-RU" sz="1400" dirty="0">
                <a:ea typeface="+mn-lt"/>
                <a:cs typeface="+mn-lt"/>
              </a:rPr>
              <a:t>: Мониторинг доступности, производительности и ошибок в приложениях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сетевых устройств</a:t>
            </a:r>
            <a:r>
              <a:rPr lang="ru-RU" sz="1400" dirty="0">
                <a:ea typeface="+mn-lt"/>
                <a:cs typeface="+mn-lt"/>
              </a:rPr>
              <a:t>: Мониторинг состояния коммутаторов, маршрутизаторов и других сетевых устройств.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сетевого трафика</a:t>
            </a:r>
            <a:r>
              <a:rPr lang="ru-RU" sz="1400" dirty="0">
                <a:ea typeface="+mn-lt"/>
                <a:cs typeface="+mn-lt"/>
              </a:rPr>
              <a:t>: Мониторинг объема трафика, типов трафика, задержек и потерь пакетов в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Мониторинг политик</a:t>
            </a:r>
            <a:r>
              <a:rPr lang="ru-RU" sz="1400" dirty="0">
                <a:ea typeface="+mn-lt"/>
                <a:cs typeface="+mn-lt"/>
              </a:rPr>
              <a:t>: Мониторинг соответствия сетевых политик и их эффективности.</a:t>
            </a:r>
            <a:endParaRPr lang="ru-RU" sz="1400" dirty="0"/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88399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BD469-90E7-7F42-D740-8CF2C0B33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9958-8025-FF41-4834-C4DABD0E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C909A-2418-182A-FF8C-0384CF72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Мониторинг (Monitoring)</a:t>
            </a:r>
            <a:endParaRPr lang="ru-RU" sz="1400" dirty="0"/>
          </a:p>
          <a:p>
            <a:pPr marL="310515" indent="-310515"/>
            <a:r>
              <a:rPr lang="ru-RU" sz="1400" u="sng">
                <a:ea typeface="+mn-lt"/>
                <a:cs typeface="+mn-lt"/>
              </a:rPr>
              <a:t>Технологии, используемые для реализации мониторинга</a:t>
            </a:r>
            <a:r>
              <a:rPr lang="ru-RU" sz="140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SNMP (Simple Network Management Protocol)</a:t>
            </a:r>
            <a:r>
              <a:rPr lang="ru-RU" sz="1400">
                <a:ea typeface="+mn-lt"/>
                <a:cs typeface="+mn-lt"/>
              </a:rPr>
              <a:t>: Протокол для мониторинга и управления сетевыми устройствами. (Упоминается в книге)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sFlow</a:t>
            </a:r>
            <a:r>
              <a:rPr lang="ru-RU" sz="1400" u="sng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NetFlow</a:t>
            </a:r>
            <a:r>
              <a:rPr lang="ru-RU" sz="1400">
                <a:ea typeface="+mn-lt"/>
                <a:cs typeface="+mn-lt"/>
              </a:rPr>
              <a:t>: Технологии для мониторинга сетевого трафика.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Telemetry</a:t>
            </a:r>
            <a:r>
              <a:rPr lang="ru-RU" sz="1400">
                <a:ea typeface="+mn-lt"/>
                <a:cs typeface="+mn-lt"/>
              </a:rPr>
              <a:t>: Потоковая передача данных телеметрии от сетевых устройств к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>
                <a:ea typeface="+mn-lt"/>
                <a:cs typeface="+mn-lt"/>
              </a:rPr>
              <a:t>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Prometheus</a:t>
            </a:r>
            <a:r>
              <a:rPr lang="ru-RU" sz="1400">
                <a:ea typeface="+mn-lt"/>
                <a:cs typeface="+mn-lt"/>
              </a:rPr>
              <a:t>: Система мониторинга и оповещения с открытым исходным кодом.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Grafana</a:t>
            </a:r>
            <a:r>
              <a:rPr lang="ru-RU" sz="1400" dirty="0">
                <a:ea typeface="+mn-lt"/>
                <a:cs typeface="+mn-lt"/>
              </a:rPr>
              <a:t>: Платформа для визуализации данных мониторинга.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ELK </a:t>
            </a:r>
            <a:r>
              <a:rPr lang="ru-RU" sz="1400" u="sng" err="1">
                <a:ea typeface="+mn-lt"/>
                <a:cs typeface="+mn-lt"/>
              </a:rPr>
              <a:t>Stack</a:t>
            </a:r>
            <a:r>
              <a:rPr lang="ru-RU" sz="1400" u="sng" dirty="0">
                <a:ea typeface="+mn-lt"/>
                <a:cs typeface="+mn-lt"/>
              </a:rPr>
              <a:t> (</a:t>
            </a:r>
            <a:r>
              <a:rPr lang="ru-RU" sz="1400" u="sng" err="1">
                <a:ea typeface="+mn-lt"/>
                <a:cs typeface="+mn-lt"/>
              </a:rPr>
              <a:t>Elasticsearch</a:t>
            </a:r>
            <a:r>
              <a:rPr lang="ru-RU" sz="1400" u="sng" dirty="0">
                <a:ea typeface="+mn-lt"/>
                <a:cs typeface="+mn-lt"/>
              </a:rPr>
              <a:t>, </a:t>
            </a:r>
            <a:r>
              <a:rPr lang="ru-RU" sz="1400" u="sng" err="1">
                <a:ea typeface="+mn-lt"/>
                <a:cs typeface="+mn-lt"/>
              </a:rPr>
              <a:t>Logstash</a:t>
            </a:r>
            <a:r>
              <a:rPr lang="ru-RU" sz="1400" u="sng" dirty="0">
                <a:ea typeface="+mn-lt"/>
                <a:cs typeface="+mn-lt"/>
              </a:rPr>
              <a:t>, </a:t>
            </a:r>
            <a:r>
              <a:rPr lang="ru-RU" sz="1400" u="sng" err="1">
                <a:ea typeface="+mn-lt"/>
                <a:cs typeface="+mn-lt"/>
              </a:rPr>
              <a:t>Kibana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Платформа для сбора, обработки и анализа логов.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5878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6AFE-5551-EC95-4CEE-69E51BD6C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C0160-D117-3643-31EE-6C8490E6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2A191-2387-2A44-EBCD-FC1A5E74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Мониторинг (Monitoring)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мониторинга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ONOS</a:t>
            </a:r>
            <a:r>
              <a:rPr lang="ru-RU" sz="1400" dirty="0">
                <a:ea typeface="+mn-lt"/>
                <a:cs typeface="+mn-lt"/>
              </a:rPr>
              <a:t>: Предоставляет инструменты для мониторинга состояния контроллера и сетевых устройств.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: Может интегрироваться с различными системами мониторинга для сбора информации о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Коммерческие SDN контроллеры</a:t>
            </a:r>
            <a:r>
              <a:rPr lang="ru-RU" sz="1400" dirty="0">
                <a:ea typeface="+mn-lt"/>
                <a:cs typeface="+mn-lt"/>
              </a:rPr>
              <a:t>: Обычно предоставляют встроенные инструменты для мониторинга и управления сетью.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317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2E65-AFA9-9CCE-38B6-49B2CF24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DB39-2606-BCF8-F0DB-87842EAD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EF23-29EF-1452-CC45-15BC7D00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Автоматическое переключение (</a:t>
            </a:r>
            <a:r>
              <a:rPr lang="ru-RU" sz="1400" u="sng" dirty="0" err="1"/>
              <a:t>Failover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Автоматическое переключение (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) - это механизм автоматического переключения трафика и управления на резервные ресурсы в случае отказа основных ресурсов.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Почему важен автоматический </a:t>
            </a:r>
            <a:r>
              <a:rPr lang="ru-RU" sz="1400" u="sng" err="1">
                <a:ea typeface="+mn-lt"/>
                <a:cs typeface="+mn-lt"/>
              </a:rPr>
              <a:t>Failover</a:t>
            </a:r>
            <a:r>
              <a:rPr lang="ru-RU" sz="1400" u="sng" dirty="0">
                <a:ea typeface="+mn-lt"/>
                <a:cs typeface="+mn-lt"/>
              </a:rPr>
              <a:t>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Минимизация времени простоя</a:t>
            </a:r>
            <a:r>
              <a:rPr lang="ru-RU" sz="1400" dirty="0">
                <a:ea typeface="+mn-lt"/>
                <a:cs typeface="+mn-lt"/>
              </a:rPr>
              <a:t>: Автоматический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позволяет минимизировать время простоя сети в случае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Уменьшение влияния сбоев на пользователей</a:t>
            </a:r>
            <a:r>
              <a:rPr lang="ru-RU" sz="1400" dirty="0">
                <a:ea typeface="+mn-lt"/>
                <a:cs typeface="+mn-lt"/>
              </a:rPr>
              <a:t>: Автоматический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обеспечивает непрерывность работы сервисов и минимизирует влияние сбоев на пользователей.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Автоматизация управления сетью</a:t>
            </a:r>
            <a:r>
              <a:rPr lang="ru-RU" sz="1400" dirty="0">
                <a:ea typeface="+mn-lt"/>
                <a:cs typeface="+mn-lt"/>
              </a:rPr>
              <a:t>: Автоматический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автоматизирует процесс переключения на резервные ресурсы, что снижает нагрузку на операторов сети.</a:t>
            </a:r>
            <a:endParaRPr lang="ru-RU" sz="1400" dirty="0"/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6370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5197-2496-2256-ABBC-4CD9E9378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0F99C-C24D-9AF1-8855-12BA50DF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40BEB-B93E-5632-43CC-39EFE6DF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Автоматическое переключение (</a:t>
            </a:r>
            <a:r>
              <a:rPr lang="ru-RU" sz="1400" u="sng" err="1"/>
              <a:t>Failover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Active-</a:t>
            </a:r>
            <a:r>
              <a:rPr lang="ru-RU" sz="1400" u="sng" dirty="0" err="1">
                <a:ea typeface="+mn-lt"/>
                <a:cs typeface="+mn-lt"/>
              </a:rPr>
              <a:t>Standby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 При отказе активного экземпляра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резервный экземпляр автоматически занимает его место.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Active-Active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 При отказе одного из активных экземпляров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нагрузка автоматически перераспределяется между оставшимися активными экземплярами.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Fast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 Быстрое переключение трафика на резервные маршруты в случае отказа основных маршрутов.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927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63191-B44A-4B47-C515-18BA5462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950FE-867C-3ED8-358D-14EB391F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5CFE6-D6B8-0B59-A8D4-D75E9DD0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endParaRPr lang="ru-RU" sz="12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2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  </a:t>
            </a:r>
            <a:endParaRPr lang="ru-RU" sz="1100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  <p:pic>
        <p:nvPicPr>
          <p:cNvPr id="4" name="Рисунок 3" descr="Изображение выглядит как текст, снимок экрана, Шриф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6ADE69B-A747-BA03-93E9-BE3215A5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6" y="976066"/>
            <a:ext cx="7959148" cy="54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718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62D3-F343-0547-B57C-16DC56D4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CF3B2-0B1A-E116-EB0C-C9ACA6E7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4CD54-43DB-4181-B180-C7789890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Автоматическое переключение (</a:t>
            </a:r>
            <a:r>
              <a:rPr lang="ru-RU" sz="1400" u="sng" err="1"/>
              <a:t>Failover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Механизмы реализации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Heartbeat</a:t>
            </a:r>
            <a:r>
              <a:rPr lang="ru-RU" sz="1400" dirty="0">
                <a:ea typeface="+mn-lt"/>
                <a:cs typeface="+mn-lt"/>
              </a:rPr>
              <a:t>: Механизм периодической проверки состояния активного экземпляра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 Если активный экземпляр не отвечает на </a:t>
            </a:r>
            <a:r>
              <a:rPr lang="ru-RU" sz="1400" err="1">
                <a:ea typeface="+mn-lt"/>
                <a:cs typeface="+mn-lt"/>
              </a:rPr>
              <a:t>Heartbeat</a:t>
            </a:r>
            <a:r>
              <a:rPr lang="ru-RU" sz="1400" dirty="0">
                <a:ea typeface="+mn-lt"/>
                <a:cs typeface="+mn-lt"/>
              </a:rPr>
              <a:t>, резервный экземпляр занимает его место.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Virtual IP Address (VIP)</a:t>
            </a:r>
            <a:r>
              <a:rPr lang="ru-RU" sz="1400" dirty="0">
                <a:ea typeface="+mn-lt"/>
                <a:cs typeface="+mn-lt"/>
              </a:rPr>
              <a:t>: Использование виртуального IP-адреса, который автоматически перенаправляется на активный экземпляр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Link State </a:t>
            </a:r>
            <a:r>
              <a:rPr lang="ru-RU" sz="1400" u="sng" err="1">
                <a:ea typeface="+mn-lt"/>
                <a:cs typeface="+mn-lt"/>
              </a:rPr>
              <a:t>Routing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Protocols</a:t>
            </a:r>
            <a:r>
              <a:rPr lang="ru-RU" sz="1400" dirty="0">
                <a:ea typeface="+mn-lt"/>
                <a:cs typeface="+mn-lt"/>
              </a:rPr>
              <a:t>: Использование протоколов маршрутизации, которые автоматически пересчитывают маршруты в случае отказа сетевых устройств или каналов связи.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9289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13427-F271-311A-F123-3E23C773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A3C58-9205-855B-93A6-DFE55B7B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BEDC6-7B57-B590-CA9B-384F75DE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Автоматическое переключение (</a:t>
            </a:r>
            <a:r>
              <a:rPr lang="ru-RU" sz="1400" u="sng" err="1"/>
              <a:t>Failover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используемые для реализации </a:t>
            </a:r>
            <a:r>
              <a:rPr lang="ru-RU" sz="1400" u="sng" dirty="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VRRP (Virtual </a:t>
            </a:r>
            <a:r>
              <a:rPr lang="ru-RU" sz="1400" u="sng" dirty="0" err="1">
                <a:ea typeface="+mn-lt"/>
                <a:cs typeface="+mn-lt"/>
              </a:rPr>
              <a:t>Router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Redundancy</a:t>
            </a:r>
            <a:r>
              <a:rPr lang="ru-RU" sz="1400" u="sng" dirty="0">
                <a:ea typeface="+mn-lt"/>
                <a:cs typeface="+mn-lt"/>
              </a:rPr>
              <a:t> Protocol)</a:t>
            </a:r>
            <a:r>
              <a:rPr lang="ru-RU" sz="1400" dirty="0">
                <a:ea typeface="+mn-lt"/>
                <a:cs typeface="+mn-lt"/>
              </a:rPr>
              <a:t>: Протокол для обеспечения высокой доступности маршрутизаторов.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HSRP (Hot </a:t>
            </a:r>
            <a:r>
              <a:rPr lang="ru-RU" sz="1400" u="sng" dirty="0" err="1">
                <a:ea typeface="+mn-lt"/>
                <a:cs typeface="+mn-lt"/>
              </a:rPr>
              <a:t>Standby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Router</a:t>
            </a:r>
            <a:r>
              <a:rPr lang="ru-RU" sz="1400" u="sng" dirty="0">
                <a:ea typeface="+mn-lt"/>
                <a:cs typeface="+mn-lt"/>
              </a:rPr>
              <a:t> Protocol)</a:t>
            </a:r>
            <a:r>
              <a:rPr lang="ru-RU" sz="1400" dirty="0">
                <a:ea typeface="+mn-lt"/>
                <a:cs typeface="+mn-lt"/>
              </a:rPr>
              <a:t>: Протокол для обеспечения высокой доступности маршрутизаторов (Cisco </a:t>
            </a:r>
            <a:r>
              <a:rPr lang="ru-RU" sz="1400" dirty="0" err="1">
                <a:ea typeface="+mn-lt"/>
                <a:cs typeface="+mn-lt"/>
              </a:rPr>
              <a:t>proprietary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Keepalived</a:t>
            </a:r>
            <a:r>
              <a:rPr lang="ru-RU" sz="1400" dirty="0">
                <a:ea typeface="+mn-lt"/>
                <a:cs typeface="+mn-lt"/>
              </a:rPr>
              <a:t>: Обеспечивает высокую доступность IP-адресов и сервисов.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Load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Balancers</a:t>
            </a:r>
            <a:r>
              <a:rPr lang="ru-RU" sz="1400" dirty="0">
                <a:ea typeface="+mn-lt"/>
                <a:cs typeface="+mn-lt"/>
              </a:rPr>
              <a:t>: Распределяют нагрузку между несколькими экземплярами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автоматически переключают трафик на доступные экземпляры в случае отказа.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48868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FD63-28E9-FE07-68BF-FFD0931B4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23AEE-F213-6F96-7111-AFB35C85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4DDA-7E1E-38A9-6C78-85266845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Автоматическое переключение (</a:t>
            </a:r>
            <a:r>
              <a:rPr lang="ru-RU" sz="1400" u="sng" err="1"/>
              <a:t>Failover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</a:t>
            </a:r>
            <a:r>
              <a:rPr lang="ru-RU" sz="1400" u="sng" err="1">
                <a:ea typeface="+mn-lt"/>
                <a:cs typeface="+mn-lt"/>
              </a:rPr>
              <a:t>Failover</a:t>
            </a:r>
            <a:r>
              <a:rPr lang="ru-RU" sz="1400" u="sng" dirty="0">
                <a:ea typeface="+mn-lt"/>
                <a:cs typeface="+mn-lt"/>
              </a:rPr>
              <a:t>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OpenFlow</a:t>
            </a:r>
            <a:r>
              <a:rPr lang="ru-RU" sz="1400" u="sng" dirty="0">
                <a:ea typeface="+mn-lt"/>
                <a:cs typeface="+mn-lt"/>
              </a:rPr>
              <a:t> Fast </a:t>
            </a:r>
            <a:r>
              <a:rPr lang="ru-RU" sz="1400" u="sng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OpenFlow</a:t>
            </a:r>
            <a:r>
              <a:rPr lang="ru-RU" sz="1400" dirty="0">
                <a:ea typeface="+mn-lt"/>
                <a:cs typeface="+mn-lt"/>
              </a:rPr>
              <a:t> предоставляет механизм Fast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для быстрого переключения трафика на резервные маршруты в случае отказа основных маршрутов.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ONOS</a:t>
            </a:r>
            <a:r>
              <a:rPr lang="ru-RU" sz="1400" dirty="0">
                <a:ea typeface="+mn-lt"/>
                <a:cs typeface="+mn-lt"/>
              </a:rPr>
              <a:t>: Поддерживает распределенную архитектуру с автоматическим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в случае отказа одного из экземпляров контроллера.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Коммерческие SDN контроллеры</a:t>
            </a:r>
            <a:r>
              <a:rPr lang="ru-RU" sz="1400" dirty="0">
                <a:ea typeface="+mn-lt"/>
                <a:cs typeface="+mn-lt"/>
              </a:rPr>
              <a:t>: Обычно предоставляют механизмы автоматического </a:t>
            </a:r>
            <a:r>
              <a:rPr lang="ru-RU" sz="1400" err="1">
                <a:ea typeface="+mn-lt"/>
                <a:cs typeface="+mn-lt"/>
              </a:rPr>
              <a:t>Failover</a:t>
            </a:r>
            <a:r>
              <a:rPr lang="ru-RU" sz="1400" dirty="0">
                <a:ea typeface="+mn-lt"/>
                <a:cs typeface="+mn-lt"/>
              </a:rPr>
              <a:t> для обеспечения высокой доступности.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989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E226-DF9B-C7D4-EEBC-4297CC5CA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92414-3402-866F-3A39-4DF4061C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560B5-9EC2-1620-0246-5B3ED8DA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Восстановление (Recovery)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Восстановление (Recovery) - это механизмы для автоматического восстановления работоспособности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после сбоев.</a:t>
            </a:r>
            <a:endParaRPr lang="ru-RU" sz="1400" dirty="0"/>
          </a:p>
          <a:p>
            <a:pPr marL="310515" indent="-310515"/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Почему важно восстановление?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Минимизация времени простоя</a:t>
            </a:r>
            <a:r>
              <a:rPr lang="ru-RU" sz="1400" dirty="0">
                <a:ea typeface="+mn-lt"/>
                <a:cs typeface="+mn-lt"/>
              </a:rPr>
              <a:t>: Восстановление позволяет сократить время простоя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после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Автоматизация управления сетью</a:t>
            </a:r>
            <a:r>
              <a:rPr lang="ru-RU" sz="1400" dirty="0">
                <a:ea typeface="+mn-lt"/>
                <a:cs typeface="+mn-lt"/>
              </a:rPr>
              <a:t>: Автоматическое восстановление позволяет операторам сети не тратить время на ручное восстановление системы.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Уменьшение влияния сбоев на пользователей</a:t>
            </a:r>
            <a:r>
              <a:rPr lang="ru-RU" sz="1400" dirty="0">
                <a:ea typeface="+mn-lt"/>
                <a:cs typeface="+mn-lt"/>
              </a:rPr>
              <a:t>: Восстановление обеспечивает быстрое восстановление сервисов после сбоев.</a:t>
            </a:r>
            <a:endParaRPr lang="ru-RU" sz="1400" dirty="0"/>
          </a:p>
          <a:p>
            <a:pPr marL="0" indent="0"/>
            <a:endParaRPr lang="ru-RU" sz="1400" u="sng" dirty="0"/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61136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433A-AEE9-2F8D-1D02-F6E907A3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18C2-2D29-A7CE-5AB9-CDE9A3AA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B7F3-ABEF-F9C0-AA78-CFADFAC4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Восстановление (Recovery)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восстановления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Автоматический перезапуск</a:t>
            </a:r>
            <a:r>
              <a:rPr lang="ru-RU" sz="1400" dirty="0">
                <a:ea typeface="+mn-lt"/>
                <a:cs typeface="+mn-lt"/>
              </a:rPr>
              <a:t>: Автоматический перезапуск компонентов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после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Восстановление из резервной копии</a:t>
            </a:r>
            <a:r>
              <a:rPr lang="ru-RU" sz="1400" dirty="0">
                <a:ea typeface="+mn-lt"/>
                <a:cs typeface="+mn-lt"/>
              </a:rPr>
              <a:t>: Восстановление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из резервной копии в случае серьезных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Самовосстановление</a:t>
            </a:r>
            <a:r>
              <a:rPr lang="ru-RU" sz="1400" dirty="0">
                <a:ea typeface="+mn-lt"/>
                <a:cs typeface="+mn-lt"/>
              </a:rPr>
              <a:t>: Механизмы автоматической диагностики и исправления проблем в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34329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06B8-CF10-CD8B-869D-3B3296BF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75E7-B6F9-29DD-ED2D-E35C98E6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BC09D-FAF4-4B61-AE20-0E747AB7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Восстановление (Recovery)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Механизмы реализации восстановления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Watchdog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Timers</a:t>
            </a:r>
            <a:r>
              <a:rPr lang="ru-RU" sz="1400" dirty="0">
                <a:ea typeface="+mn-lt"/>
                <a:cs typeface="+mn-lt"/>
              </a:rPr>
              <a:t>: Аппаратные или программные таймеры, которые перезагружают систему в случае зависания.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Checkpointing</a:t>
            </a:r>
            <a:r>
              <a:rPr lang="ru-RU" sz="1400" dirty="0">
                <a:ea typeface="+mn-lt"/>
                <a:cs typeface="+mn-lt"/>
              </a:rPr>
              <a:t>: Периодическое сохранение состояния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для быстрого восстановления после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Rollback</a:t>
            </a:r>
            <a:r>
              <a:rPr lang="ru-RU" sz="1400" dirty="0">
                <a:ea typeface="+mn-lt"/>
                <a:cs typeface="+mn-lt"/>
              </a:rPr>
              <a:t>: Откат к предыдущей стабильной версии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в случае возникновения проблем после обновления.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Self-</a:t>
            </a:r>
            <a:r>
              <a:rPr lang="ru-RU" sz="1400" u="sng" err="1">
                <a:ea typeface="+mn-lt"/>
                <a:cs typeface="+mn-lt"/>
              </a:rPr>
              <a:t>Healing</a:t>
            </a:r>
            <a:r>
              <a:rPr lang="ru-RU" sz="1400" dirty="0">
                <a:ea typeface="+mn-lt"/>
                <a:cs typeface="+mn-lt"/>
              </a:rPr>
              <a:t>: Автоматическая диагностика и исправление проблем в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с использованием алгоритмов машинного обучения и искусственного интеллекта.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11537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890E-4770-2B9B-EEF9-1846A8EE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02F86-3C3F-EEA5-CF82-843BF624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A0979-6CD1-A9C3-DA30-5D915CD2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Восстановление (Recovery)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используемые для реализации восстановления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Systemd</a:t>
            </a:r>
            <a:r>
              <a:rPr lang="ru-RU" sz="1400" dirty="0">
                <a:ea typeface="+mn-lt"/>
                <a:cs typeface="+mn-lt"/>
              </a:rPr>
              <a:t>: System </a:t>
            </a:r>
            <a:r>
              <a:rPr lang="ru-RU" sz="1400" dirty="0" err="1">
                <a:ea typeface="+mn-lt"/>
                <a:cs typeface="+mn-lt"/>
              </a:rPr>
              <a:t>and</a:t>
            </a:r>
            <a:r>
              <a:rPr lang="ru-RU" sz="1400" dirty="0">
                <a:ea typeface="+mn-lt"/>
                <a:cs typeface="+mn-lt"/>
              </a:rPr>
              <a:t> Service Manager для Linux, предоставляющий механизмы для автоматического перезапуска сервисов.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Docker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Restart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Policies</a:t>
            </a:r>
            <a:r>
              <a:rPr lang="ru-RU" sz="1400" dirty="0">
                <a:ea typeface="+mn-lt"/>
                <a:cs typeface="+mn-lt"/>
              </a:rPr>
              <a:t>: Политики перезапуска контейнеров </a:t>
            </a:r>
            <a:r>
              <a:rPr lang="ru-RU" sz="1400" dirty="0" err="1">
                <a:ea typeface="+mn-lt"/>
                <a:cs typeface="+mn-lt"/>
              </a:rPr>
              <a:t>Docker</a:t>
            </a:r>
            <a:r>
              <a:rPr lang="ru-RU" sz="1400" dirty="0">
                <a:ea typeface="+mn-lt"/>
                <a:cs typeface="+mn-lt"/>
              </a:rPr>
              <a:t> в случае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Backup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and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Restore</a:t>
            </a:r>
            <a:r>
              <a:rPr lang="ru-RU" sz="1400" u="sng" dirty="0">
                <a:ea typeface="+mn-lt"/>
                <a:cs typeface="+mn-lt"/>
              </a:rPr>
              <a:t> Tools</a:t>
            </a:r>
            <a:r>
              <a:rPr lang="ru-RU" sz="1400" dirty="0">
                <a:ea typeface="+mn-lt"/>
                <a:cs typeface="+mn-lt"/>
              </a:rPr>
              <a:t>: Инструменты для создания резервных копий и восстановления системы (например, </a:t>
            </a:r>
            <a:r>
              <a:rPr lang="ru-RU" sz="1400" dirty="0" err="1">
                <a:ea typeface="+mn-lt"/>
                <a:cs typeface="+mn-lt"/>
              </a:rPr>
              <a:t>rsync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Bacula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Configuration Management Tools</a:t>
            </a:r>
            <a:r>
              <a:rPr lang="ru-RU" sz="1400" dirty="0">
                <a:ea typeface="+mn-lt"/>
                <a:cs typeface="+mn-lt"/>
              </a:rPr>
              <a:t>: Инструменты для автоматизации управления конфигурацией и развертывания (например, </a:t>
            </a:r>
            <a:r>
              <a:rPr lang="ru-RU" sz="1400" dirty="0" err="1">
                <a:ea typeface="+mn-lt"/>
                <a:cs typeface="+mn-lt"/>
              </a:rPr>
              <a:t>Ansible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Puppet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Chef</a:t>
            </a:r>
            <a:r>
              <a:rPr lang="ru-RU" sz="1400" dirty="0">
                <a:ea typeface="+mn-lt"/>
                <a:cs typeface="+mn-lt"/>
              </a:rPr>
              <a:t>).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44999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0F39D-7677-A8A5-431A-6BBCE21D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3AE4E-CFBF-4DCD-6D27-A0D68B3F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A98AB-4A55-3B97-EDA6-0F75CC1B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Восстановление (Recovery)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восстановления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ONOS</a:t>
            </a:r>
            <a:r>
              <a:rPr lang="ru-RU" sz="1400" dirty="0">
                <a:ea typeface="+mn-lt"/>
                <a:cs typeface="+mn-lt"/>
              </a:rPr>
              <a:t>: Поддерживает автоматический перезапуск компонентов контроллера в случае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: Может использовать инструменты управления конфигурацией для автоматического восстановления системы после сбоев.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Коммерческие SDN контроллеры</a:t>
            </a:r>
            <a:r>
              <a:rPr lang="ru-RU" sz="1400" dirty="0">
                <a:ea typeface="+mn-lt"/>
                <a:cs typeface="+mn-lt"/>
              </a:rPr>
              <a:t>: Обычно предоставляют механизмы резервного копирования и восстановления для обеспечения защиты данных.</a:t>
            </a:r>
            <a:endParaRPr lang="ru-RU" sz="1400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3176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E7FE-84C9-694F-2D2C-CAE87411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57577-D886-198D-5000-23FE61B1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64669-AB7A-7661-BB43-0839BB88A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Изоляция (</a:t>
            </a:r>
            <a:r>
              <a:rPr lang="ru-RU" sz="1400" u="sng" dirty="0" err="1"/>
              <a:t>Isolation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Изоляция (</a:t>
            </a:r>
            <a:r>
              <a:rPr lang="ru-RU" sz="1400" dirty="0" err="1">
                <a:ea typeface="+mn-lt"/>
                <a:cs typeface="+mn-lt"/>
              </a:rPr>
              <a:t>Isolation</a:t>
            </a:r>
            <a:r>
              <a:rPr lang="ru-RU" sz="1400" dirty="0">
                <a:ea typeface="+mn-lt"/>
                <a:cs typeface="+mn-lt"/>
              </a:rPr>
              <a:t>) - это разделение модулей и приложений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друг от друга, чтобы предотвратить распространение сбоев.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Почему важна изоляция?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Предотвращение каскадных сбоев</a:t>
            </a:r>
            <a:r>
              <a:rPr lang="ru-RU" sz="1400" dirty="0">
                <a:ea typeface="+mn-lt"/>
                <a:cs typeface="+mn-lt"/>
              </a:rPr>
              <a:t>: Изоляция позволяет предотвратить распространение сбоев из одного модуля или приложения на другие.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Улучшение стабильности системы</a:t>
            </a:r>
            <a:r>
              <a:rPr lang="ru-RU" sz="1400" dirty="0">
                <a:ea typeface="+mn-lt"/>
                <a:cs typeface="+mn-lt"/>
              </a:rPr>
              <a:t>: Изоляция повышает стабильность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так как сбои в одном модуле не влияют на другие.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Упрощение отладки</a:t>
            </a:r>
            <a:r>
              <a:rPr lang="ru-RU" sz="1400" dirty="0">
                <a:ea typeface="+mn-lt"/>
                <a:cs typeface="+mn-lt"/>
              </a:rPr>
              <a:t>: Изоляция упрощает отладку и исправление проблем, так как позволяет локализовать источник сбоя.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Повышение безопасности</a:t>
            </a:r>
            <a:r>
              <a:rPr lang="ru-RU" sz="1400" dirty="0">
                <a:ea typeface="+mn-lt"/>
                <a:cs typeface="+mn-lt"/>
              </a:rPr>
              <a:t>: Изоляция помогает защитить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от вредоносных приложений или атак.</a:t>
            </a:r>
            <a:endParaRPr lang="ru-RU" sz="1400" dirty="0"/>
          </a:p>
          <a:p>
            <a:pPr marL="0" indent="0"/>
            <a:endParaRPr lang="ru-RU" sz="1400" u="sng" dirty="0"/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38528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D006-0597-BEFB-ECB9-562B669B0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1C77-F004-4686-9E64-A649FAFC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F9174-5997-31DD-22D9-82F4B9C3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Изоляция (</a:t>
            </a:r>
            <a:r>
              <a:rPr lang="ru-RU" sz="1400" u="sng" dirty="0" err="1"/>
              <a:t>Isolation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Механизмы реализации изоляции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Процессы</a:t>
            </a:r>
            <a:r>
              <a:rPr lang="ru-RU" sz="1400" dirty="0">
                <a:ea typeface="+mn-lt"/>
                <a:cs typeface="+mn-lt"/>
              </a:rPr>
              <a:t>: Запуск модулей и приложений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в отдельных процессах.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Контейнеры</a:t>
            </a:r>
            <a:r>
              <a:rPr lang="ru-RU" sz="1400" dirty="0">
                <a:ea typeface="+mn-lt"/>
                <a:cs typeface="+mn-lt"/>
              </a:rPr>
              <a:t>: Использование контейнеров (например, </a:t>
            </a:r>
            <a:r>
              <a:rPr lang="ru-RU" sz="1400" dirty="0" err="1">
                <a:ea typeface="+mn-lt"/>
                <a:cs typeface="+mn-lt"/>
              </a:rPr>
              <a:t>Docker</a:t>
            </a:r>
            <a:r>
              <a:rPr lang="ru-RU" sz="1400" dirty="0">
                <a:ea typeface="+mn-lt"/>
                <a:cs typeface="+mn-lt"/>
              </a:rPr>
              <a:t>) для изоляции приложений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Виртуальные машины</a:t>
            </a:r>
            <a:r>
              <a:rPr lang="ru-RU" sz="1400" dirty="0">
                <a:ea typeface="+mn-lt"/>
                <a:cs typeface="+mn-lt"/>
              </a:rPr>
              <a:t>: Использование виртуальных машин для изоляции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Разделение прав доступа</a:t>
            </a:r>
            <a:r>
              <a:rPr lang="ru-RU" sz="1400" dirty="0">
                <a:ea typeface="+mn-lt"/>
                <a:cs typeface="+mn-lt"/>
              </a:rPr>
              <a:t>: Ограничение прав доступа модулей и приложений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к ресурсам системы.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Изолированные сети</a:t>
            </a:r>
            <a:r>
              <a:rPr lang="ru-RU" sz="1400" dirty="0">
                <a:ea typeface="+mn-lt"/>
                <a:cs typeface="+mn-lt"/>
              </a:rPr>
              <a:t>: Использование изолированных сетей для разделения трафика между модулями и приложениями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24493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4D49-10E0-5B6E-1081-13BD6968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3C3E8-CDB8-5B68-BD2F-1CA26316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227FF-E422-0D1E-8372-F4144E19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  </a:t>
            </a:r>
            <a:r>
              <a:rPr lang="ru-RU" sz="1400" u="sng" dirty="0" err="1"/>
              <a:t>gRPC</a:t>
            </a:r>
            <a:r>
              <a:rPr lang="ru-RU" sz="1400" u="sng" dirty="0"/>
              <a:t>: Современная альтернатива REST API</a:t>
            </a:r>
            <a:endParaRPr lang="ru-RU" sz="1400" dirty="0"/>
          </a:p>
          <a:p>
            <a:pPr marL="310515" indent="-310515"/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  Что такое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?</a:t>
            </a:r>
            <a:endParaRPr lang="ru-RU" sz="1400" dirty="0"/>
          </a:p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(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Remote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Procedure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Call) - это современная высокопроизводительная система удаленного вызова процедур (RPC), разработанная Google. Она использует Protocol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Buffers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качестве языка определения интерфейсов и поддерживает различные языки программирования.</a:t>
            </a:r>
            <a:endParaRPr lang="ru-RU" sz="1400" dirty="0"/>
          </a:p>
          <a:p>
            <a:pPr marL="310515" indent="-310515"/>
            <a:endParaRPr lang="ru-RU" sz="14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b="1" dirty="0">
              <a:solidFill>
                <a:srgbClr val="404040"/>
              </a:solidFill>
              <a:ea typeface="+mn-lt"/>
              <a:cs typeface="Arial"/>
            </a:endParaRPr>
          </a:p>
          <a:p>
            <a:pPr marL="310515" indent="-310515"/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43943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C3D2-05D9-6423-70D6-C7B79230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CBB6A-4C8E-66EC-AA34-886DFFF9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AA13E-524B-BF48-D976-3F0B262C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Изоляция (</a:t>
            </a:r>
            <a:r>
              <a:rPr lang="ru-RU" sz="1400" u="sng" dirty="0" err="1"/>
              <a:t>Isolation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используемые для реализации изоляции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Docker</a:t>
            </a:r>
            <a:r>
              <a:rPr lang="ru-RU" sz="1400" dirty="0">
                <a:ea typeface="+mn-lt"/>
                <a:cs typeface="+mn-lt"/>
              </a:rPr>
              <a:t>: Платформа для контейнеризации приложений.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Kubernetes</a:t>
            </a:r>
            <a:r>
              <a:rPr lang="ru-RU" sz="1400" dirty="0">
                <a:ea typeface="+mn-lt"/>
                <a:cs typeface="+mn-lt"/>
              </a:rPr>
              <a:t>: Платформа для </a:t>
            </a:r>
            <a:r>
              <a:rPr lang="ru-RU" sz="1400" err="1">
                <a:ea typeface="+mn-lt"/>
                <a:cs typeface="+mn-lt"/>
              </a:rPr>
              <a:t>оркестрации</a:t>
            </a:r>
            <a:r>
              <a:rPr lang="ru-RU" sz="1400" dirty="0">
                <a:ea typeface="+mn-lt"/>
                <a:cs typeface="+mn-lt"/>
              </a:rPr>
              <a:t> контейнеров.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Namespaces</a:t>
            </a:r>
            <a:r>
              <a:rPr lang="ru-RU" sz="1400" u="sng" dirty="0">
                <a:ea typeface="+mn-lt"/>
                <a:cs typeface="+mn-lt"/>
              </a:rPr>
              <a:t> (Linux)</a:t>
            </a:r>
            <a:r>
              <a:rPr lang="ru-RU" sz="1400" dirty="0">
                <a:ea typeface="+mn-lt"/>
                <a:cs typeface="+mn-lt"/>
              </a:rPr>
              <a:t>: Механизм ядра Linux для изоляции процессов.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cgroups</a:t>
            </a:r>
            <a:r>
              <a:rPr lang="ru-RU" sz="1400" u="sng" dirty="0">
                <a:ea typeface="+mn-lt"/>
                <a:cs typeface="+mn-lt"/>
              </a:rPr>
              <a:t> (Linux)</a:t>
            </a:r>
            <a:r>
              <a:rPr lang="ru-RU" sz="1400" dirty="0">
                <a:ea typeface="+mn-lt"/>
                <a:cs typeface="+mn-lt"/>
              </a:rPr>
              <a:t>: Механизм ядра Linux для ограничения ресурсов, используемых процессами.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SELinux</a:t>
            </a:r>
            <a:r>
              <a:rPr lang="ru-RU" sz="1400" u="sng" dirty="0">
                <a:ea typeface="+mn-lt"/>
                <a:cs typeface="+mn-lt"/>
              </a:rPr>
              <a:t>/</a:t>
            </a:r>
            <a:r>
              <a:rPr lang="ru-RU" sz="1400" u="sng" err="1">
                <a:ea typeface="+mn-lt"/>
                <a:cs typeface="+mn-lt"/>
              </a:rPr>
              <a:t>AppArmor</a:t>
            </a:r>
            <a:r>
              <a:rPr lang="ru-RU" sz="1400" dirty="0">
                <a:ea typeface="+mn-lt"/>
                <a:cs typeface="+mn-lt"/>
              </a:rPr>
              <a:t>: Системы контроля доступа, ограничивающие права приложений.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319818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7A70-4C4D-7B55-BBCE-A78654CE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EB69E-B7C2-69B2-3B72-6C7BE7F2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AEF3E-05CC-87EF-245A-8D84F5DDF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0" indent="0"/>
            <a:r>
              <a:rPr lang="ru-RU" sz="1400" u="sng" dirty="0"/>
              <a:t>Отказоустойчивость: Обеспечение непрерывной работы Control </a:t>
            </a:r>
            <a:r>
              <a:rPr lang="ru-RU" sz="1400" u="sng" err="1"/>
              <a:t>Plane</a:t>
            </a:r>
            <a:endParaRPr lang="ru-RU" sz="1400" u="sng" err="1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Изоляция (</a:t>
            </a:r>
            <a:r>
              <a:rPr lang="ru-RU" sz="1400" u="sng" err="1"/>
              <a:t>Isolation</a:t>
            </a:r>
            <a:r>
              <a:rPr lang="ru-RU" sz="1400" u="sng" dirty="0"/>
              <a:t>)</a:t>
            </a:r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изоляции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ONOS</a:t>
            </a:r>
            <a:r>
              <a:rPr lang="ru-RU" sz="1400" dirty="0">
                <a:ea typeface="+mn-lt"/>
                <a:cs typeface="+mn-lt"/>
              </a:rPr>
              <a:t>: Использует модульную архитектуру, в которой каждый модуль запускается в отдельном процессе.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OpenDaylight</a:t>
            </a:r>
            <a:r>
              <a:rPr lang="ru-RU" sz="1400" dirty="0">
                <a:ea typeface="+mn-lt"/>
                <a:cs typeface="+mn-lt"/>
              </a:rPr>
              <a:t>: Может быть развернут в контейнерах </a:t>
            </a:r>
            <a:r>
              <a:rPr lang="ru-RU" sz="1400" err="1">
                <a:ea typeface="+mn-lt"/>
                <a:cs typeface="+mn-lt"/>
              </a:rPr>
              <a:t>Docker</a:t>
            </a:r>
            <a:r>
              <a:rPr lang="ru-RU" sz="1400" dirty="0">
                <a:ea typeface="+mn-lt"/>
                <a:cs typeface="+mn-lt"/>
              </a:rPr>
              <a:t> для изоляции компонентов контроллера.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Коммерческие SDN контроллеры</a:t>
            </a:r>
            <a:r>
              <a:rPr lang="ru-RU" sz="1400" dirty="0">
                <a:ea typeface="+mn-lt"/>
                <a:cs typeface="+mn-lt"/>
              </a:rPr>
              <a:t>: Обычно используют механизмы изоляции для повышения стабильности и безопасности системы.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dirty="0"/>
          </a:p>
          <a:p>
            <a:pPr marL="310515" indent="-310515"/>
            <a:endParaRPr lang="ru-RU" sz="1200" u="sng" dirty="0"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6349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451FB-7F3C-C67F-44C6-4E003059C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8964A-E740-5734-F1EF-79A5BF26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CC5FA-75C3-951C-2088-21A0A46A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Производительность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определяется его способностью быстро и эффективно обрабатывать запросы от сетевых устройств, принимать решения об управлении трафиком и распространять эти решения по сети.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Почему важна производительность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u="sng" dirty="0">
                <a:ea typeface="+mn-lt"/>
                <a:cs typeface="+mn-lt"/>
              </a:rPr>
              <a:t>?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Быстрое реагирование на изменения в сети</a:t>
            </a:r>
            <a:r>
              <a:rPr lang="ru-RU" sz="1400" dirty="0">
                <a:ea typeface="+mn-lt"/>
                <a:cs typeface="+mn-lt"/>
              </a:rPr>
              <a:t>: Высокопроизводительный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может быстро реагировать на изменения в топологии сети, трафике или политиках, обеспечивая оптимальную работу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Минимизация задержек</a:t>
            </a:r>
            <a:r>
              <a:rPr lang="ru-RU" sz="1400" dirty="0">
                <a:ea typeface="+mn-lt"/>
                <a:cs typeface="+mn-lt"/>
              </a:rPr>
              <a:t>: Высокопроизводительный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может минимизировать задержки при принятии решений об управлении трафиком, что улучшает пользовательский опыт.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Поддержка масштабируемости</a:t>
            </a:r>
            <a:r>
              <a:rPr lang="ru-RU" sz="1400" dirty="0">
                <a:ea typeface="+mn-lt"/>
                <a:cs typeface="+mn-lt"/>
              </a:rPr>
              <a:t>: Высокопроизводительный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может поддерживать масштабируемость сети, обрабатывая большое количество запросов от сетевых устройств.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Эффективное использование ресурсов</a:t>
            </a:r>
            <a:r>
              <a:rPr lang="ru-RU" sz="1400" dirty="0">
                <a:ea typeface="+mn-lt"/>
                <a:cs typeface="+mn-lt"/>
              </a:rPr>
              <a:t>: Высокопроизводительный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может эффективно использовать ресурсы системы, такие как CPU, память и сеть.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74551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4979-237A-2558-A743-548E5E2F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35C02-AB40-DF1E-D576-3CF9A694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A77F6-F8D7-EEC5-0A51-72DA49CC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Ключевые факторы, влияющие на производительность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Алгоритмы и структуры данных</a:t>
            </a:r>
            <a:r>
              <a:rPr lang="ru-RU" sz="1400" dirty="0">
                <a:ea typeface="+mn-lt"/>
                <a:cs typeface="+mn-lt"/>
              </a:rPr>
              <a:t>: Выбор эффективных алгоритмов и структур данных для обработки информации о сети и принятия решений об управлении трафиком.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Параллелизм и асинхронность</a:t>
            </a:r>
            <a:r>
              <a:rPr lang="ru-RU" sz="1400" dirty="0">
                <a:ea typeface="+mn-lt"/>
                <a:cs typeface="+mn-lt"/>
              </a:rPr>
              <a:t>: Использование параллелизма и асинхронности для одновременной обработки нескольких запросов и задач.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Кэширование</a:t>
            </a:r>
            <a:r>
              <a:rPr lang="ru-RU" sz="1400" dirty="0">
                <a:ea typeface="+mn-lt"/>
                <a:cs typeface="+mn-lt"/>
              </a:rPr>
              <a:t>: Использование кэширования для хранения часто используемой информации в памяти и уменьшения времени доступа к данным.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Оптимизация сетевого трафика</a:t>
            </a:r>
            <a:r>
              <a:rPr lang="ru-RU" sz="1400" dirty="0">
                <a:ea typeface="+mn-lt"/>
                <a:cs typeface="+mn-lt"/>
              </a:rPr>
              <a:t>: Оптимизация сетевого трафика между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сетевыми устройствами для уменьшения задержек и увеличения пропускной способности.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Аппаратное ускорение</a:t>
            </a:r>
            <a:r>
              <a:rPr lang="ru-RU" sz="1400" dirty="0">
                <a:ea typeface="+mn-lt"/>
                <a:cs typeface="+mn-lt"/>
              </a:rPr>
              <a:t>: Использование специализированного аппаратного обеспечения для ускорения выполнения критически важных задач.</a:t>
            </a:r>
            <a:endParaRPr lang="ru-RU" sz="1400" dirty="0"/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50874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4058-295A-A7F2-F624-094DED4D0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5D5B9-0E3F-84C3-56C1-B7CC7DA7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2D733-F58C-B524-346E-4F92142D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Алгоритмы и структуры данных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Выбор правильных алгоритмов и структур данных может существенно повлиять на производительность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алгоритмов и структур данных, используемых в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Алгоритмы маршрутизации</a:t>
            </a:r>
            <a:r>
              <a:rPr lang="ru-RU" sz="1400" dirty="0">
                <a:ea typeface="+mn-lt"/>
                <a:cs typeface="+mn-lt"/>
              </a:rPr>
              <a:t>: Алгоритмы для вычисления оптимальных маршрутов трафика в сети (например, </a:t>
            </a:r>
            <a:r>
              <a:rPr lang="ru-RU" sz="1400" err="1">
                <a:ea typeface="+mn-lt"/>
                <a:cs typeface="+mn-lt"/>
              </a:rPr>
              <a:t>Dijkstra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Bellman</a:t>
            </a:r>
            <a:r>
              <a:rPr lang="ru-RU" sz="1400" dirty="0">
                <a:ea typeface="+mn-lt"/>
                <a:cs typeface="+mn-lt"/>
              </a:rPr>
              <a:t>-Ford, OSPF).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Алгоритмы поиска</a:t>
            </a:r>
            <a:r>
              <a:rPr lang="ru-RU" sz="1400" dirty="0">
                <a:ea typeface="+mn-lt"/>
                <a:cs typeface="+mn-lt"/>
              </a:rPr>
              <a:t>: Алгоритмы для быстрого поиска информации о сети (например, хеш-таблицы, деревья поиска).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Структуры данных для представления графов</a:t>
            </a:r>
            <a:r>
              <a:rPr lang="ru-RU" sz="1400" dirty="0">
                <a:ea typeface="+mn-lt"/>
                <a:cs typeface="+mn-lt"/>
              </a:rPr>
              <a:t>: Структуры данных для представления топологии сети (например, матрицы смежности, списки смежности).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Алгоритмы планирования</a:t>
            </a:r>
            <a:r>
              <a:rPr lang="ru-RU" sz="1400" dirty="0">
                <a:ea typeface="+mn-lt"/>
                <a:cs typeface="+mn-lt"/>
              </a:rPr>
              <a:t>: Алгоритмы для планирования ресурсов сети (например, алгоритмы распределения полосы пропускания, алгоритмы управления очередями).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cs typeface="Arial"/>
            </a:endParaRPr>
          </a:p>
          <a:p>
            <a:pPr marL="310515" indent="-310515"/>
            <a:endParaRPr lang="ru-RU" sz="14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05108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8ACAD-1491-4899-3895-C2FE680B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A177F-939E-7291-5A98-5773AE16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C6D77-2665-A8AC-C56A-BD7686B4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Алгоритмы и структуры данных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связанные с алгоритмами и структурами данных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Теория графов</a:t>
            </a:r>
            <a:r>
              <a:rPr lang="ru-RU" sz="1400" dirty="0">
                <a:ea typeface="+mn-lt"/>
                <a:cs typeface="+mn-lt"/>
              </a:rPr>
              <a:t>: Математическая теория, изучающая свойства графов и используемая для разработки алгоритмов маршрутизации и анализа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Алгоритмический анализ</a:t>
            </a:r>
            <a:r>
              <a:rPr lang="ru-RU" sz="1400" dirty="0">
                <a:ea typeface="+mn-lt"/>
                <a:cs typeface="+mn-lt"/>
              </a:rPr>
              <a:t>: Анализ временной и пространственной сложности алгоритмов для выбора наиболее эффективных алгоритмов.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Профилирование</a:t>
            </a:r>
            <a:r>
              <a:rPr lang="ru-RU" sz="1400" dirty="0">
                <a:ea typeface="+mn-lt"/>
                <a:cs typeface="+mn-lt"/>
              </a:rPr>
              <a:t>: Инструменты для измерения производительности кода и выявления узких мест.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335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80E1-5A7F-B816-9BC2-2E399AD33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A8F25-9AB2-74D4-9BD2-375356D7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D5163-9D48-0B23-F191-AFF4C58C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1. </a:t>
            </a:r>
            <a:r>
              <a:rPr lang="ru-RU" sz="1400" u="sng" dirty="0"/>
              <a:t>Алгоритмы и структуры данных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алгоритма </a:t>
            </a:r>
            <a:r>
              <a:rPr lang="ru-RU" sz="1400" dirty="0" err="1">
                <a:ea typeface="+mn-lt"/>
                <a:cs typeface="+mn-lt"/>
              </a:rPr>
              <a:t>Dijkstra</a:t>
            </a:r>
            <a:r>
              <a:rPr lang="ru-RU" sz="1400" dirty="0">
                <a:ea typeface="+mn-lt"/>
                <a:cs typeface="+mn-lt"/>
              </a:rPr>
              <a:t> для вычисления кратчайших путей в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хеш-таблицы для быстрого поиска информации о коммутаторах по их MAC-адресам.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алгоритма планирования EDF (</a:t>
            </a:r>
            <a:r>
              <a:rPr lang="ru-RU" sz="1400" dirty="0" err="1">
                <a:ea typeface="+mn-lt"/>
                <a:cs typeface="+mn-lt"/>
              </a:rPr>
              <a:t>Earliest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Deadline</a:t>
            </a:r>
            <a:r>
              <a:rPr lang="ru-RU" sz="1400" dirty="0">
                <a:ea typeface="+mn-lt"/>
                <a:cs typeface="+mn-lt"/>
              </a:rPr>
              <a:t> First) для управления очередями трафика.</a:t>
            </a:r>
            <a:endParaRPr lang="ru-RU" sz="1400" dirty="0"/>
          </a:p>
          <a:p>
            <a:pPr marL="310515" indent="-310515"/>
            <a:endParaRPr lang="ru-RU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0968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6AC5-8DB5-083F-A250-017AA4CF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C93B-F030-FC34-759A-8571459A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750AA-6DE6-2CA1-B575-14888716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Параллелизм и асинхронность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Использование параллелизма и асинхронности позволяет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одновременно обрабатывать несколько запросов и задач, что существенно повышает его производительность.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Параллелизм (</a:t>
            </a:r>
            <a:r>
              <a:rPr lang="ru-RU" sz="1400" u="sng" dirty="0" err="1">
                <a:ea typeface="+mn-lt"/>
                <a:cs typeface="+mn-lt"/>
              </a:rPr>
              <a:t>Parallelism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Выполнение нескольких задач одновременно с использованием нескольких процессоров или ядер.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Позволяет сократить время обработки запросов и задач.</a:t>
            </a:r>
            <a:endParaRPr lang="ru-RU" sz="1400" dirty="0">
              <a:ea typeface="+mn-lt"/>
              <a:cs typeface="Tahoma"/>
            </a:endParaRPr>
          </a:p>
          <a:p>
            <a:pPr marL="0" indent="0"/>
            <a:r>
              <a:rPr lang="ru-RU" sz="1400" u="sng" dirty="0">
                <a:ea typeface="+mn-lt"/>
                <a:cs typeface="+mn-lt"/>
              </a:rPr>
              <a:t>Асинхронность (</a:t>
            </a:r>
            <a:r>
              <a:rPr lang="ru-RU" sz="1400" u="sng" dirty="0" err="1">
                <a:ea typeface="+mn-lt"/>
                <a:cs typeface="+mn-lt"/>
              </a:rPr>
              <a:t>Asynchronicity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Выполнение задач без блокировки основного потока управления.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Позволяет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продолжать обработку запросов, пока выполняются другие задачи.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198840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69A5-C03A-E885-5749-7BFF1EA5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4C108-E582-300F-91A6-E0C0D7EE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AC68B-A78B-396C-7023-ED3790FD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Параллелизм и асинхронность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Преимущества использования параллелизма и асинхронности в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Увеличение пропускной способности</a:t>
            </a:r>
            <a:r>
              <a:rPr lang="ru-RU" sz="1400" dirty="0">
                <a:ea typeface="+mn-lt"/>
                <a:cs typeface="+mn-lt"/>
              </a:rPr>
              <a:t>: Параллелизм и асинхронность позволяют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обрабатывать больше запросов в единицу времени.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Снижение задержек</a:t>
            </a:r>
            <a:r>
              <a:rPr lang="ru-RU" sz="1400" dirty="0">
                <a:ea typeface="+mn-lt"/>
                <a:cs typeface="+mn-lt"/>
              </a:rPr>
              <a:t>: Параллелизм и асинхронность позволяют снизить задержки при обработке запросов.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Улучшение масштабируемости</a:t>
            </a:r>
            <a:r>
              <a:rPr lang="ru-RU" sz="1400" dirty="0">
                <a:ea typeface="+mn-lt"/>
                <a:cs typeface="+mn-lt"/>
              </a:rPr>
              <a:t>: Параллелизм и асинхронность позволяют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масштабироваться для обработки большего количества сетевых устройств и трафика.</a:t>
            </a:r>
            <a:endParaRPr lang="ru-RU" sz="1400" dirty="0"/>
          </a:p>
          <a:p>
            <a:pPr marL="310515" indent="-310515"/>
            <a:endParaRPr lang="ru-RU" sz="1400" u="sng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92098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25E7-B42E-5765-5D77-EFABADD0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61AE8-8686-6E48-12FD-9154A335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3F3C2-E990-7641-81DF-FBF6E84A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Параллелизм и асинхронность</a:t>
            </a:r>
            <a:endParaRPr lang="ru-RU" sz="1400" dirty="0"/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используемые для реализации параллелизма и асинхронности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Многопоточность (</a:t>
            </a:r>
            <a:r>
              <a:rPr lang="ru-RU" sz="1400" u="sng" err="1">
                <a:ea typeface="+mn-lt"/>
                <a:cs typeface="+mn-lt"/>
              </a:rPr>
              <a:t>Multithreading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Использование нескольких потоков для одновременного выполнения задач.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Многопроцессорность (</a:t>
            </a:r>
            <a:r>
              <a:rPr lang="ru-RU" sz="1400" u="sng" err="1">
                <a:ea typeface="+mn-lt"/>
                <a:cs typeface="+mn-lt"/>
              </a:rPr>
              <a:t>Multiprocessing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Использование нескольких процессов для одновременного выполнения задач.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Асинхронные API</a:t>
            </a:r>
            <a:r>
              <a:rPr lang="ru-RU" sz="1400" dirty="0">
                <a:ea typeface="+mn-lt"/>
                <a:cs typeface="+mn-lt"/>
              </a:rPr>
              <a:t>: Использование API, которые позволяют выполнять задачи асинхронно, не блокируя основной поток управления.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Event </a:t>
            </a:r>
            <a:r>
              <a:rPr lang="ru-RU" sz="1400" u="sng" err="1">
                <a:ea typeface="+mn-lt"/>
                <a:cs typeface="+mn-lt"/>
              </a:rPr>
              <a:t>Loops</a:t>
            </a:r>
            <a:r>
              <a:rPr lang="ru-RU" sz="1400" dirty="0">
                <a:ea typeface="+mn-lt"/>
                <a:cs typeface="+mn-lt"/>
              </a:rPr>
              <a:t>: Использование циклов обработки событий для управления асинхронными задачами.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Message </a:t>
            </a:r>
            <a:r>
              <a:rPr lang="ru-RU" sz="1400" u="sng" err="1">
                <a:ea typeface="+mn-lt"/>
                <a:cs typeface="+mn-lt"/>
              </a:rPr>
              <a:t>Queues</a:t>
            </a:r>
            <a:r>
              <a:rPr lang="ru-RU" sz="1400" dirty="0">
                <a:ea typeface="+mn-lt"/>
                <a:cs typeface="+mn-lt"/>
              </a:rPr>
              <a:t>: Использование очередей сообщений для асинхронной передачи данных между компонентами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endParaRPr lang="ru-RU" sz="1400" u="sng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29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94EB-851B-9413-86E4-69EE113A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A986-7EFB-A218-4842-CDC9AD44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55E98-5EFE-6712-FBB9-17E42FD3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470578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Ключевые особенности </a:t>
            </a:r>
            <a:r>
              <a:rPr lang="ru-RU" sz="1400" u="sng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</a:t>
            </a:r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Protocol </a:t>
            </a:r>
            <a:r>
              <a:rPr lang="ru-RU" sz="1400" u="sng" dirty="0" err="1">
                <a:solidFill>
                  <a:srgbClr val="404040"/>
                </a:solidFill>
                <a:ea typeface="+mn-lt"/>
                <a:cs typeface="+mn-lt"/>
              </a:rPr>
              <a:t>Buffers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использует Protocol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Buffers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(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protobuf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в качестве Interface Definition Language (IDL). </a:t>
            </a:r>
            <a:r>
              <a:rPr lang="ru-RU" sz="1400" dirty="0" err="1">
                <a:solidFill>
                  <a:srgbClr val="404040"/>
                </a:solidFill>
                <a:ea typeface="+mn-lt"/>
                <a:cs typeface="+mn-lt"/>
              </a:rPr>
              <a:t>Protobuf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- это эффективный бинарный формат сериализации данных, который обеспечивает высокую производительность и строгую типизацию.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HTTP/2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построен на базе HTTP/2, что позволяет использовать такие возможности, как мультиплексирование, сжатие заголовков и двунаправленная потоковая передача.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Поддержка различных языков программирования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поддерживает множество языков программирования, включая C++, Java, Python, Go, Ruby, C#, Node.js,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Android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,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Objective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-C и PHP.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Генерация кода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предоставляет инструменты для автоматической генерации кода клиента и сервера на основе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protobuf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-описания сервиса.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Производительность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gRPC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обеспечивает высокую производительность благодаря использованию Protocol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Buffers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и HTTP/2.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r>
              <a:rPr lang="ru-RU" sz="1400" u="sng" dirty="0">
                <a:solidFill>
                  <a:srgbClr val="404040"/>
                </a:solidFill>
                <a:ea typeface="+mn-lt"/>
                <a:cs typeface="+mn-lt"/>
              </a:rPr>
              <a:t>Строгая типизация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: Использование Protocol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Buffers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обеспечивает строгую типизацию данных, что упрощает разработку и интеграцию.</a:t>
            </a:r>
            <a:endParaRPr lang="ru-RU" sz="1400" dirty="0"/>
          </a:p>
          <a:p>
            <a:pPr marL="310515" indent="-310515">
              <a:buFont typeface="Arial" panose="02020603050405020304" pitchFamily="18" charset="0"/>
              <a:buChar char="•"/>
            </a:pPr>
            <a:endParaRPr lang="ru-RU" sz="1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solidFill>
                <a:srgbClr val="404040"/>
              </a:solidFill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8693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DFBF-CB0E-9903-312F-BBA86C91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8F8A5-3979-950E-A632-AB26A09D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CEA3-6151-2AE9-B623-16D8DC1B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2. </a:t>
            </a:r>
            <a:r>
              <a:rPr lang="ru-RU" sz="1400" u="sng" dirty="0"/>
              <a:t>Параллелизм и асинхронность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многопоточности для одновременной обработки запросов от нескольких сетевых устройств.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асинхронных API для выполнения операций ввода-вывода (например, чтение данных с диска или отправка данных по сети).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+mn-lt"/>
                <a:cs typeface="+mn-lt"/>
              </a:rPr>
              <a:t>Использование очереди сообщений для асинхронной передачи данных между модулями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Tahoma"/>
            </a:endParaRPr>
          </a:p>
          <a:p>
            <a:pPr marL="310515" indent="-310515"/>
            <a:endParaRPr lang="ru-RU" sz="1400" u="sng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3410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B835-197A-E477-075F-56CEEFFC7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3AF62-1AC9-DB0C-8438-0756ACF2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8356E-47A2-F91E-CBF1-D20797E4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Кэширование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Кэширование (</a:t>
            </a:r>
            <a:r>
              <a:rPr lang="ru-RU" sz="1400" err="1">
                <a:ea typeface="+mn-lt"/>
                <a:cs typeface="+mn-lt"/>
              </a:rPr>
              <a:t>Caching</a:t>
            </a:r>
            <a:r>
              <a:rPr lang="ru-RU" sz="1400" dirty="0">
                <a:ea typeface="+mn-lt"/>
                <a:cs typeface="+mn-lt"/>
              </a:rPr>
              <a:t>) - это метод хранения копий часто используемой информации в быстром хранилище (кэше) для уменьшения времени доступа к данным.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Преимущества использования кэширования в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Снижение нагрузки на базу данных</a:t>
            </a:r>
            <a:r>
              <a:rPr lang="ru-RU" sz="1400" dirty="0">
                <a:ea typeface="+mn-lt"/>
                <a:cs typeface="+mn-lt"/>
              </a:rPr>
              <a:t>: Кэширование позволяет уменьшить количество запросов к базе данных, что снижает нагрузку на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и повышает его производительность.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Уменьшение задержек</a:t>
            </a:r>
            <a:r>
              <a:rPr lang="ru-RU" sz="1400" dirty="0">
                <a:ea typeface="+mn-lt"/>
                <a:cs typeface="+mn-lt"/>
              </a:rPr>
              <a:t>: Кэширование позволяет уменьшить задержки при доступе к данным, так как данные извлекаются из быстрого кэша, а не из медленной базы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Улучшение масштабируемости</a:t>
            </a:r>
            <a:r>
              <a:rPr lang="ru-RU" sz="1400" dirty="0">
                <a:ea typeface="+mn-lt"/>
                <a:cs typeface="+mn-lt"/>
              </a:rPr>
              <a:t>: Кэширование позволяет масштабировать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, так как уменьшает зависимость от производительности базы данных.</a:t>
            </a:r>
            <a:endParaRPr lang="ru-RU" sz="1400" dirty="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22232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559C8-2A49-75E9-7503-32484D91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083FD-9B34-5775-698C-BD45F73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512DC-513E-BA2B-6FE0-50081FB2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Кэширование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Типы кэшей, используемых в Control </a:t>
            </a:r>
            <a:r>
              <a:rPr lang="ru-RU" sz="1400" u="sng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In-Memory </a:t>
            </a:r>
            <a:r>
              <a:rPr lang="ru-RU" sz="1400" u="sng" err="1">
                <a:ea typeface="+mn-lt"/>
                <a:cs typeface="+mn-lt"/>
              </a:rPr>
              <a:t>Cache</a:t>
            </a:r>
            <a:r>
              <a:rPr lang="ru-RU" sz="1400">
                <a:ea typeface="+mn-lt"/>
                <a:cs typeface="+mn-lt"/>
              </a:rPr>
              <a:t>: Кэш, хранящий данные в оперативной памяти (RAM) для быстрого доступа.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Distributed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err="1">
                <a:ea typeface="+mn-lt"/>
                <a:cs typeface="+mn-lt"/>
              </a:rPr>
              <a:t>Cache</a:t>
            </a:r>
            <a:r>
              <a:rPr lang="ru-RU" sz="1400">
                <a:ea typeface="+mn-lt"/>
                <a:cs typeface="+mn-lt"/>
              </a:rPr>
              <a:t>: Распределенный кэш, хранящий данные на нескольких серверах для повышения масштабируемости и отказоустойчивости.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Content Delivery Network (CDN)</a:t>
            </a:r>
            <a:r>
              <a:rPr lang="ru-RU" sz="1400">
                <a:ea typeface="+mn-lt"/>
                <a:cs typeface="+mn-lt"/>
              </a:rPr>
              <a:t>: Распределенная сеть серверов, кэширующих статический контент (например, веб-интерфейс, изображения).</a:t>
            </a:r>
            <a:endParaRPr lang="ru-RU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32126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9A367-864B-89EF-EE2C-3DF37536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8EBA5-5925-FB29-46D2-B0F0FC24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812FC-E277-6EBA-81CE-3516718D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Кэширование</a:t>
            </a:r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Данные, которые можно кэшировать в Control </a:t>
            </a:r>
            <a:r>
              <a:rPr lang="ru-RU" sz="1400" u="sng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Топология сети</a:t>
            </a:r>
            <a:r>
              <a:rPr lang="ru-RU" sz="1400" dirty="0">
                <a:ea typeface="+mn-lt"/>
                <a:cs typeface="+mn-lt"/>
              </a:rPr>
              <a:t>: Информация о коммутаторах, маршрутизаторах, каналах связи и их состоянии.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Маршруты</a:t>
            </a:r>
            <a:r>
              <a:rPr lang="ru-RU" sz="1400" dirty="0">
                <a:ea typeface="+mn-lt"/>
                <a:cs typeface="+mn-lt"/>
              </a:rPr>
              <a:t>: Информация о маршрутах трафика в сети.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Политики</a:t>
            </a:r>
            <a:r>
              <a:rPr lang="ru-RU" sz="1400" dirty="0">
                <a:ea typeface="+mn-lt"/>
                <a:cs typeface="+mn-lt"/>
              </a:rPr>
              <a:t>: Информация о политиках управления трафиком.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Конфигурация устройств</a:t>
            </a:r>
            <a:r>
              <a:rPr lang="ru-RU" sz="1400" dirty="0">
                <a:ea typeface="+mn-lt"/>
                <a:cs typeface="+mn-lt"/>
              </a:rPr>
              <a:t>: Конфигурационные файлы сетевых устройств.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Информация об абонентах</a:t>
            </a:r>
            <a:r>
              <a:rPr lang="ru-RU" sz="1400" dirty="0">
                <a:ea typeface="+mn-lt"/>
                <a:cs typeface="+mn-lt"/>
              </a:rPr>
              <a:t>: Данные об абонентах и их подключениях.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173255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C2CB-CBD4-BD8D-6AE7-0304FB1C2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50DC0-56A5-973C-933B-076A78A9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E65A1-F236-90AC-B3FC-4A0F53DCC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3. </a:t>
            </a:r>
            <a:r>
              <a:rPr lang="ru-RU" sz="1400" u="sng" dirty="0"/>
              <a:t>Кэширование</a:t>
            </a:r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>
                <a:ea typeface="+mn-lt"/>
                <a:cs typeface="+mn-lt"/>
              </a:rPr>
              <a:t>Технологии, используемые для реализации кэширования</a:t>
            </a:r>
            <a:r>
              <a:rPr lang="ru-RU" sz="140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Redis</a:t>
            </a:r>
            <a:r>
              <a:rPr lang="ru-RU" sz="1400" dirty="0">
                <a:ea typeface="+mn-lt"/>
                <a:cs typeface="+mn-lt"/>
              </a:rPr>
              <a:t>: In-</a:t>
            </a:r>
            <a:r>
              <a:rPr lang="ru-RU" sz="1400" err="1">
                <a:ea typeface="+mn-lt"/>
                <a:cs typeface="+mn-lt"/>
              </a:rPr>
              <a:t>memory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data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structure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store</a:t>
            </a:r>
            <a:r>
              <a:rPr lang="ru-RU" sz="1400" dirty="0">
                <a:ea typeface="+mn-lt"/>
                <a:cs typeface="+mn-lt"/>
              </a:rPr>
              <a:t>, используемый в качестве кэша, брокера сообщений и базы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Memcached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Distributed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memory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object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caching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system</a:t>
            </a:r>
            <a:r>
              <a:rPr lang="ru-RU" sz="1400" dirty="0">
                <a:ea typeface="+mn-lt"/>
                <a:cs typeface="+mn-lt"/>
              </a:rPr>
              <a:t>, используемый для ускорения динамических веб-приложений.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Ehcache</a:t>
            </a:r>
            <a:r>
              <a:rPr lang="ru-RU" sz="1400" dirty="0">
                <a:ea typeface="+mn-lt"/>
                <a:cs typeface="+mn-lt"/>
              </a:rPr>
              <a:t>: Open </a:t>
            </a:r>
            <a:r>
              <a:rPr lang="ru-RU" sz="1400" err="1">
                <a:ea typeface="+mn-lt"/>
                <a:cs typeface="+mn-lt"/>
              </a:rPr>
              <a:t>source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standards-based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cache</a:t>
            </a:r>
            <a:r>
              <a:rPr lang="ru-RU" sz="1400" dirty="0">
                <a:ea typeface="+mn-lt"/>
                <a:cs typeface="+mn-lt"/>
              </a:rPr>
              <a:t>, используемый в Java-приложениях.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Content Delivery Networks (</a:t>
            </a:r>
            <a:r>
              <a:rPr lang="ru-RU" sz="1400" u="sng" err="1">
                <a:ea typeface="+mn-lt"/>
                <a:cs typeface="+mn-lt"/>
              </a:rPr>
              <a:t>CDNs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Akamai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Cloudflare</a:t>
            </a:r>
            <a:r>
              <a:rPr lang="ru-RU" sz="1400" dirty="0">
                <a:ea typeface="+mn-lt"/>
                <a:cs typeface="+mn-lt"/>
              </a:rPr>
              <a:t>, Amazon </a:t>
            </a:r>
            <a:r>
              <a:rPr lang="ru-RU" sz="1400" err="1">
                <a:ea typeface="+mn-lt"/>
                <a:cs typeface="+mn-lt"/>
              </a:rPr>
              <a:t>CloudFront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733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9637-EAAC-93DA-042A-FBBC66B24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318F8-8237-EC47-C98B-64B9E5E7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7D98D-808F-5256-9BFD-854712D1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endParaRPr lang="ru-RU" sz="1400"/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Оптимизация сетевого трафика</a:t>
            </a:r>
            <a:endParaRPr lang="ru-RU" sz="1400" dirty="0"/>
          </a:p>
          <a:p>
            <a:pPr marL="310515" indent="-310515"/>
            <a:r>
              <a:rPr lang="ru-RU" sz="1400">
                <a:ea typeface="+mn-lt"/>
                <a:cs typeface="+mn-lt"/>
              </a:rPr>
              <a:t>Оптимизация сетевого трафика между Control Plane и сетевыми устройствами играет важную роль в повышении производительности Control Plane.</a:t>
            </a:r>
            <a:endParaRPr lang="ru-RU" sz="1400"/>
          </a:p>
          <a:p>
            <a:pPr marL="310515" indent="-310515"/>
            <a:r>
              <a:rPr lang="ru-RU" sz="1400" u="sng">
                <a:ea typeface="+mn-lt"/>
                <a:cs typeface="+mn-lt"/>
              </a:rPr>
              <a:t>Почему важна оптимизация сетевого трафика?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Уменьшение задержек</a:t>
            </a:r>
            <a:r>
              <a:rPr lang="ru-RU" sz="1400">
                <a:ea typeface="+mn-lt"/>
                <a:cs typeface="+mn-lt"/>
              </a:rPr>
              <a:t>: Оптимизация сетевого трафика позволяет уменьшить задержки при обмене данными между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>
                <a:ea typeface="+mn-lt"/>
                <a:cs typeface="+mn-lt"/>
              </a:rPr>
              <a:t> и сетевыми устройствами.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Увеличение пропускной способности</a:t>
            </a:r>
            <a:r>
              <a:rPr lang="ru-RU" sz="1400">
                <a:ea typeface="+mn-lt"/>
                <a:cs typeface="+mn-lt"/>
              </a:rPr>
              <a:t>: Оптимизация сетевого трафика позволяет увеличить пропускную способность сети, используемой для обмена данными между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>
                <a:ea typeface="+mn-lt"/>
                <a:cs typeface="+mn-lt"/>
              </a:rPr>
              <a:t> и сетевыми устройствами.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>
                <a:ea typeface="+mn-lt"/>
                <a:cs typeface="+mn-lt"/>
              </a:rPr>
              <a:t>Снижение нагрузки на сеть</a:t>
            </a:r>
            <a:r>
              <a:rPr lang="ru-RU" sz="1400">
                <a:ea typeface="+mn-lt"/>
                <a:cs typeface="+mn-lt"/>
              </a:rPr>
              <a:t>: Оптимизация сетевого трафика позволяет снизить общую нагрузку на сеть.</a:t>
            </a:r>
            <a:endParaRPr lang="ru-RU" sz="1400"/>
          </a:p>
          <a:p>
            <a:pPr marL="310515" indent="-310515"/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063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69F9-FC5F-E88E-3D1C-C9CE3DD35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2D013-82FD-50CF-A67E-F691FB5C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B0CF9-11DF-5BFD-FF57-9C34AC83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Оптимизация сетевого трафика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Методы оптимизации сетевого трафика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Использование эффективных протоколов</a:t>
            </a:r>
            <a:r>
              <a:rPr lang="ru-RU" sz="1400" dirty="0">
                <a:ea typeface="+mn-lt"/>
                <a:cs typeface="+mn-lt"/>
              </a:rPr>
              <a:t>: Выбор протоколов с низкими накладными расходами и высокой пропускной способностью (например, </a:t>
            </a:r>
            <a:r>
              <a:rPr lang="ru-RU" sz="1400" err="1">
                <a:ea typeface="+mn-lt"/>
                <a:cs typeface="+mn-lt"/>
              </a:rPr>
              <a:t>gRPC</a:t>
            </a:r>
            <a:r>
              <a:rPr lang="ru-RU" sz="1400" dirty="0">
                <a:ea typeface="+mn-lt"/>
                <a:cs typeface="+mn-lt"/>
              </a:rPr>
              <a:t> вместо REST).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Сжатие данных</a:t>
            </a:r>
            <a:r>
              <a:rPr lang="ru-RU" sz="1400" dirty="0">
                <a:ea typeface="+mn-lt"/>
                <a:cs typeface="+mn-lt"/>
              </a:rPr>
              <a:t>: Использование алгоритмов сжатия данных для уменьшения размера передаваемых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Пакетная обработка</a:t>
            </a:r>
            <a:r>
              <a:rPr lang="ru-RU" sz="1400" dirty="0">
                <a:ea typeface="+mn-lt"/>
                <a:cs typeface="+mn-lt"/>
              </a:rPr>
              <a:t>: Объединение нескольких запросов в один пакет для уменьшения количества передаваемых пакетов.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err="1">
                <a:ea typeface="+mn-lt"/>
                <a:cs typeface="+mn-lt"/>
              </a:rPr>
              <a:t>Приоритизация</a:t>
            </a:r>
            <a:r>
              <a:rPr lang="ru-RU" sz="1400" u="sng" dirty="0">
                <a:ea typeface="+mn-lt"/>
                <a:cs typeface="+mn-lt"/>
              </a:rPr>
              <a:t> трафика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err="1">
                <a:ea typeface="+mn-lt"/>
                <a:cs typeface="+mn-lt"/>
              </a:rPr>
              <a:t>Приоритизация</a:t>
            </a:r>
            <a:r>
              <a:rPr lang="ru-RU" sz="1400" dirty="0">
                <a:ea typeface="+mn-lt"/>
                <a:cs typeface="+mn-lt"/>
              </a:rPr>
              <a:t> трафика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для обеспечения своевременной доставки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Использование </a:t>
            </a:r>
            <a:r>
              <a:rPr lang="ru-RU" sz="1400" u="sng" err="1">
                <a:ea typeface="+mn-lt"/>
                <a:cs typeface="+mn-lt"/>
              </a:rPr>
              <a:t>multicast</a:t>
            </a:r>
            <a:r>
              <a:rPr lang="ru-RU" sz="1400" dirty="0">
                <a:ea typeface="+mn-lt"/>
                <a:cs typeface="+mn-lt"/>
              </a:rPr>
              <a:t>: Использование </a:t>
            </a:r>
            <a:r>
              <a:rPr lang="ru-RU" sz="1400" err="1">
                <a:ea typeface="+mn-lt"/>
                <a:cs typeface="+mn-lt"/>
              </a:rPr>
              <a:t>multicast</a:t>
            </a:r>
            <a:r>
              <a:rPr lang="ru-RU" sz="1400" dirty="0">
                <a:ea typeface="+mn-lt"/>
                <a:cs typeface="+mn-lt"/>
              </a:rPr>
              <a:t> для одновременной отправки данных нескольким сетевым устройствам.</a:t>
            </a:r>
            <a:endParaRPr lang="ru-RU" sz="1400" dirty="0"/>
          </a:p>
          <a:p>
            <a:pPr marL="310515" indent="-310515"/>
            <a:endParaRPr lang="ru-RU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0319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90F5-0D95-D4C2-C478-5C904281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CFB58-F386-D388-7672-A0D89CA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CF8F5-9517-F4A8-8589-F70F53D6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Оптимизация сетевого трафика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Технологии, используемые для оптимизации сетевого трафика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gRPC</a:t>
            </a:r>
            <a:r>
              <a:rPr lang="ru-RU" sz="1400" dirty="0">
                <a:ea typeface="+mn-lt"/>
                <a:cs typeface="+mn-lt"/>
              </a:rPr>
              <a:t>: Высокопроизводительная система удаленного вызова процедур (RPC), использующая Protocol </a:t>
            </a:r>
            <a:r>
              <a:rPr lang="ru-RU" sz="1400" dirty="0" err="1">
                <a:ea typeface="+mn-lt"/>
                <a:cs typeface="+mn-lt"/>
              </a:rPr>
              <a:t>Buffers</a:t>
            </a:r>
            <a:r>
              <a:rPr lang="ru-RU" sz="1400" dirty="0">
                <a:ea typeface="+mn-lt"/>
                <a:cs typeface="+mn-lt"/>
              </a:rPr>
              <a:t> для сериализации данных.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Protocol </a:t>
            </a:r>
            <a:r>
              <a:rPr lang="ru-RU" sz="1400" u="sng" dirty="0" err="1">
                <a:ea typeface="+mn-lt"/>
                <a:cs typeface="+mn-lt"/>
              </a:rPr>
              <a:t>Buffers</a:t>
            </a:r>
            <a:r>
              <a:rPr lang="ru-RU" sz="1400" dirty="0">
                <a:ea typeface="+mn-lt"/>
                <a:cs typeface="+mn-lt"/>
              </a:rPr>
              <a:t>: Язык описания интерфейсов (IDL) и формат сериализации данных, обеспечивающий высокую производительность и эффективность.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Data </a:t>
            </a:r>
            <a:r>
              <a:rPr lang="ru-RU" sz="1400" u="sng" dirty="0" err="1">
                <a:ea typeface="+mn-lt"/>
                <a:cs typeface="+mn-lt"/>
              </a:rPr>
              <a:t>Compression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Algorithms</a:t>
            </a:r>
            <a:r>
              <a:rPr lang="ru-RU" sz="1400" dirty="0">
                <a:ea typeface="+mn-lt"/>
                <a:cs typeface="+mn-lt"/>
              </a:rPr>
              <a:t>: </a:t>
            </a:r>
            <a:r>
              <a:rPr lang="ru-RU" sz="1400" dirty="0" err="1">
                <a:ea typeface="+mn-lt"/>
                <a:cs typeface="+mn-lt"/>
              </a:rPr>
              <a:t>zlib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gzip</a:t>
            </a:r>
            <a:r>
              <a:rPr lang="ru-RU" sz="1400" dirty="0">
                <a:ea typeface="+mn-lt"/>
                <a:cs typeface="+mn-lt"/>
              </a:rPr>
              <a:t>, LZ4.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Quality </a:t>
            </a:r>
            <a:r>
              <a:rPr lang="ru-RU" sz="1400" u="sng" dirty="0" err="1">
                <a:ea typeface="+mn-lt"/>
                <a:cs typeface="+mn-lt"/>
              </a:rPr>
              <a:t>of</a:t>
            </a:r>
            <a:r>
              <a:rPr lang="ru-RU" sz="1400" u="sng" dirty="0">
                <a:ea typeface="+mn-lt"/>
                <a:cs typeface="+mn-lt"/>
              </a:rPr>
              <a:t> Service (</a:t>
            </a:r>
            <a:r>
              <a:rPr lang="ru-RU" sz="1400" u="sng" dirty="0" err="1">
                <a:ea typeface="+mn-lt"/>
                <a:cs typeface="+mn-lt"/>
              </a:rPr>
              <a:t>QoS</a:t>
            </a:r>
            <a:r>
              <a:rPr lang="ru-RU" sz="1400" u="sng" dirty="0">
                <a:ea typeface="+mn-lt"/>
                <a:cs typeface="+mn-lt"/>
              </a:rPr>
              <a:t>)</a:t>
            </a:r>
            <a:r>
              <a:rPr lang="ru-RU" sz="1400" dirty="0">
                <a:ea typeface="+mn-lt"/>
                <a:cs typeface="+mn-lt"/>
              </a:rPr>
              <a:t>: Механизмы для </a:t>
            </a:r>
            <a:r>
              <a:rPr lang="ru-RU" sz="1400" dirty="0" err="1">
                <a:ea typeface="+mn-lt"/>
                <a:cs typeface="+mn-lt"/>
              </a:rPr>
              <a:t>приоритизации</a:t>
            </a:r>
            <a:r>
              <a:rPr lang="ru-RU" sz="1400" dirty="0">
                <a:ea typeface="+mn-lt"/>
                <a:cs typeface="+mn-lt"/>
              </a:rPr>
              <a:t> трафика.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 err="1">
                <a:ea typeface="+mn-lt"/>
                <a:cs typeface="+mn-lt"/>
              </a:rPr>
              <a:t>Multicast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Routing</a:t>
            </a:r>
            <a:r>
              <a:rPr lang="ru-RU" sz="1400" u="sng" dirty="0">
                <a:ea typeface="+mn-lt"/>
                <a:cs typeface="+mn-lt"/>
              </a:rPr>
              <a:t> </a:t>
            </a:r>
            <a:r>
              <a:rPr lang="ru-RU" sz="1400" u="sng" dirty="0" err="1">
                <a:ea typeface="+mn-lt"/>
                <a:cs typeface="+mn-lt"/>
              </a:rPr>
              <a:t>Protocols</a:t>
            </a:r>
            <a:r>
              <a:rPr lang="ru-RU" sz="1400" dirty="0">
                <a:ea typeface="+mn-lt"/>
                <a:cs typeface="+mn-lt"/>
              </a:rPr>
              <a:t>: PIM, IGMP.</a:t>
            </a:r>
            <a:endParaRPr lang="ru-RU" sz="1400" dirty="0"/>
          </a:p>
          <a:p>
            <a:pPr marL="310515" indent="-310515"/>
            <a:br>
              <a:rPr lang="en-US" dirty="0"/>
            </a:br>
            <a:endParaRPr lang="en-US" sz="1400"/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14423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E030-847D-7458-182D-58DEE55F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3BEF5-CA56-A593-BABD-236C717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83B51-A321-6E49-9758-8F9AA1F4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4. </a:t>
            </a:r>
            <a:r>
              <a:rPr lang="ru-RU" sz="1400" u="sng" dirty="0"/>
              <a:t>Оптимизация сетевого трафика</a:t>
            </a:r>
            <a:endParaRPr lang="ru-RU" sz="1400" dirty="0"/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endParaRPr lang="ru-RU" sz="12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Примеры использования аппаратного ускорения в SDN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NVIDIA </a:t>
            </a:r>
            <a:r>
              <a:rPr lang="ru-RU" sz="1400" u="sng" err="1">
                <a:ea typeface="+mn-lt"/>
                <a:cs typeface="+mn-lt"/>
              </a:rPr>
              <a:t>BlueField</a:t>
            </a:r>
            <a:r>
              <a:rPr lang="ru-RU" sz="1400" u="sng" dirty="0">
                <a:ea typeface="+mn-lt"/>
                <a:cs typeface="+mn-lt"/>
              </a:rPr>
              <a:t> DPU</a:t>
            </a:r>
            <a:r>
              <a:rPr lang="ru-RU" sz="1400" dirty="0">
                <a:ea typeface="+mn-lt"/>
                <a:cs typeface="+mn-lt"/>
              </a:rPr>
              <a:t>: Используется для ускорения сетевых функций и обработки пакетов в облаках.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AWS Nitro</a:t>
            </a:r>
            <a:r>
              <a:rPr lang="ru-RU" sz="1400" dirty="0">
                <a:ea typeface="+mn-lt"/>
                <a:cs typeface="+mn-lt"/>
              </a:rPr>
              <a:t>: Используется для ускорения сетевых функций в облаке Amazon Web Services.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Google IPU</a:t>
            </a:r>
            <a:r>
              <a:rPr lang="ru-RU" sz="1400" dirty="0">
                <a:ea typeface="+mn-lt"/>
                <a:cs typeface="+mn-lt"/>
              </a:rPr>
              <a:t>: Используется для ускорения сетевых функций в облаке Google </a:t>
            </a:r>
            <a:r>
              <a:rPr lang="ru-RU" sz="1400" err="1">
                <a:ea typeface="+mn-lt"/>
                <a:cs typeface="+mn-lt"/>
              </a:rPr>
              <a:t>Cloud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>
              <a:cs typeface="Arial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2833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318F-CBDC-C193-966B-7AE518AD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1718C-F10D-1DC7-5D83-504A1D33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694861"/>
          </a:xfrm>
        </p:spPr>
        <p:txBody>
          <a:bodyPr/>
          <a:lstStyle/>
          <a:p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br>
              <a:rPr lang="ru-RU" sz="1600" b="1" dirty="0">
                <a:cs typeface="Arial"/>
              </a:rPr>
            </a:br>
            <a:r>
              <a:rPr lang="ru-RU" sz="1600" b="1" dirty="0">
                <a:cs typeface="Arial"/>
              </a:rPr>
              <a:t>SDN - Software </a:t>
            </a:r>
            <a:r>
              <a:rPr lang="ru-RU" sz="1600" b="1" dirty="0" err="1">
                <a:cs typeface="Arial"/>
              </a:rPr>
              <a:t>Defined</a:t>
            </a:r>
            <a:r>
              <a:rPr lang="ru-RU" sz="1600" b="1" dirty="0">
                <a:cs typeface="Arial"/>
              </a:rPr>
              <a:t> Networks, </a:t>
            </a:r>
            <a:r>
              <a:rPr lang="ru-RU" sz="1400" b="1" dirty="0">
                <a:cs typeface="Arial"/>
              </a:rPr>
              <a:t>Программно</a:t>
            </a:r>
            <a:r>
              <a:rPr lang="ru-RU" sz="1600" b="1" dirty="0">
                <a:cs typeface="Arial"/>
              </a:rPr>
              <a:t>-конфигурируемые Сети - ПКС</a:t>
            </a:r>
            <a:endParaRPr lang="ru-RU" sz="1600" dirty="0">
              <a:cs typeface="Arial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A3632-21F1-2362-4A07-9705A344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9" y="1109807"/>
            <a:ext cx="7955384" cy="5328444"/>
          </a:xfrm>
        </p:spPr>
        <p:txBody>
          <a:bodyPr/>
          <a:lstStyle/>
          <a:p>
            <a:pPr marL="310515" indent="-310515"/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Control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Plane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в контексте SDN (Software-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Defined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1400" err="1">
                <a:solidFill>
                  <a:srgbClr val="404040"/>
                </a:solidFill>
                <a:ea typeface="+mn-lt"/>
                <a:cs typeface="+mn-lt"/>
              </a:rPr>
              <a:t>Networking</a:t>
            </a:r>
            <a:r>
              <a:rPr lang="ru-RU" sz="1400" dirty="0">
                <a:solidFill>
                  <a:srgbClr val="404040"/>
                </a:solidFill>
                <a:ea typeface="+mn-lt"/>
                <a:cs typeface="+mn-lt"/>
              </a:rPr>
              <a:t>) представляет собой компонент сети, который отвечает за управление и принятие решений о том, как данные должны передаваться через сеть. Он отделяет логику управления сетью от физической инфраструктуры, что позволяет централизованно управлять сетевыми ресурсами и политиками.</a:t>
            </a:r>
            <a:endParaRPr lang="ru-RU" sz="1400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/>
              <a:t>Производительность: Минимизация задержек и обеспечение высокой пропускной способности</a:t>
            </a:r>
            <a:endParaRPr lang="ru-RU" sz="1400" dirty="0"/>
          </a:p>
          <a:p>
            <a:pPr marL="310515" indent="-310515"/>
            <a:r>
              <a:rPr lang="ru-RU" sz="1400" dirty="0"/>
              <a:t>5. </a:t>
            </a:r>
            <a:r>
              <a:rPr lang="ru-RU" sz="1400" u="sng" dirty="0"/>
              <a:t>Аппаратное ускорение</a:t>
            </a:r>
            <a:endParaRPr lang="ru-RU" sz="1400" dirty="0"/>
          </a:p>
          <a:p>
            <a:pPr marL="310515" indent="-310515"/>
            <a:r>
              <a:rPr lang="ru-RU" sz="1400" dirty="0">
                <a:ea typeface="+mn-lt"/>
                <a:cs typeface="+mn-lt"/>
              </a:rPr>
              <a:t>Аппаратное ускорение - это использование специализированных аппаратных компонентов для ускорения выполнения критически важных задач в Control </a:t>
            </a:r>
            <a:r>
              <a:rPr lang="ru-RU" sz="1400" dirty="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r>
              <a:rPr lang="ru-RU" sz="1400" u="sng" dirty="0">
                <a:ea typeface="+mn-lt"/>
                <a:cs typeface="+mn-lt"/>
              </a:rPr>
              <a:t>Преимущества аппаратного ускорения</a:t>
            </a:r>
            <a:r>
              <a:rPr lang="ru-RU" sz="1400" dirty="0">
                <a:ea typeface="+mn-lt"/>
                <a:cs typeface="+mn-lt"/>
              </a:rPr>
              <a:t>: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Увеличение производительности</a:t>
            </a:r>
            <a:r>
              <a:rPr lang="ru-RU" sz="1400" dirty="0">
                <a:ea typeface="+mn-lt"/>
                <a:cs typeface="+mn-lt"/>
              </a:rPr>
              <a:t>: Аппаратное ускорение позволяет существенно повысить производительность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за счет использования специализированных процессоров или ускорителей.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Снижение нагрузки на CPU</a:t>
            </a:r>
            <a:r>
              <a:rPr lang="ru-RU" sz="1400" dirty="0">
                <a:ea typeface="+mn-lt"/>
                <a:cs typeface="+mn-lt"/>
              </a:rPr>
              <a:t>: Аппаратное ускорение позволяет разгрузить CPU от выполнения ресурсоемких задач, что повышает общую эффективность системы.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u="sng" dirty="0">
                <a:ea typeface="+mn-lt"/>
                <a:cs typeface="+mn-lt"/>
              </a:rPr>
              <a:t>Повышение масштабируемости</a:t>
            </a:r>
            <a:r>
              <a:rPr lang="ru-RU" sz="1400" dirty="0">
                <a:ea typeface="+mn-lt"/>
                <a:cs typeface="+mn-lt"/>
              </a:rPr>
              <a:t>: Аппаратное ускорение позволяет масштабировать Control </a:t>
            </a:r>
            <a:r>
              <a:rPr lang="ru-RU" sz="1400" err="1">
                <a:ea typeface="+mn-lt"/>
                <a:cs typeface="+mn-lt"/>
              </a:rPr>
              <a:t>Plane</a:t>
            </a:r>
            <a:r>
              <a:rPr lang="ru-RU" sz="1400" dirty="0">
                <a:ea typeface="+mn-lt"/>
                <a:cs typeface="+mn-lt"/>
              </a:rPr>
              <a:t> для обработки большего количества сетевых устройств и трафика.</a:t>
            </a:r>
            <a:endParaRPr lang="ru-RU" sz="1400" dirty="0"/>
          </a:p>
          <a:p>
            <a:pPr marL="310515" indent="-310515"/>
            <a:endParaRPr lang="ru-RU" sz="1400" u="sng" dirty="0">
              <a:ea typeface="+mn-lt"/>
              <a:cs typeface="+mn-lt"/>
            </a:endParaRPr>
          </a:p>
          <a:p>
            <a:pPr marL="310515" indent="-310515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1308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Tahoma"/>
      </a:majorFont>
      <a:minorFont>
        <a:latin typeface="Arial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7305</Words>
  <Application>Microsoft Office PowerPoint</Application>
  <PresentationFormat>Экран (4:3)</PresentationFormat>
  <Paragraphs>348</Paragraphs>
  <Slides>145</Slides>
  <Notes>85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145</vt:i4>
      </vt:variant>
    </vt:vector>
  </HeadingPairs>
  <TitlesOfParts>
    <vt:vector size="147" baseType="lpstr">
      <vt:lpstr>Тема Office</vt:lpstr>
      <vt:lpstr>Тема Office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   SDN - Software Defined Networks, Программно-конфигурируемые Сети - ПКС </vt:lpstr>
      <vt:lpstr>SDN: Controllers: General Concepts</vt:lpstr>
      <vt:lpstr>SDN:Controllers: VMware</vt:lpstr>
      <vt:lpstr>SDN:Controllers: VMware</vt:lpstr>
      <vt:lpstr>SDN:Controllers: Nicira</vt:lpstr>
      <vt:lpstr>SDN:Controllers: Nicira</vt:lpstr>
      <vt:lpstr>SDN:Controllers: Nicira</vt:lpstr>
      <vt:lpstr>SDN Controllers: Nicira</vt:lpstr>
      <vt:lpstr>SDN:Controllers: OpenFlow-Related</vt:lpstr>
      <vt:lpstr>SDN Controllers: OpenFlow-Related</vt:lpstr>
      <vt:lpstr>SDN:Controllers: NOX/POX</vt:lpstr>
      <vt:lpstr>SDN:Controllers: Trema</vt:lpstr>
      <vt:lpstr>SDN:Controllers: Trema</vt:lpstr>
      <vt:lpstr>SDN:Controllers: Ryu</vt:lpstr>
      <vt:lpstr>SDN:Controllers: Big Switch Networks/Floodlight</vt:lpstr>
      <vt:lpstr>SDN:Controllers: L3VPN</vt:lpstr>
      <vt:lpstr>SDN Controllers: L3VPN</vt:lpstr>
      <vt:lpstr>SDN:Controllers: L3VPN</vt:lpstr>
      <vt:lpstr>SDN:Controllers:Plexxi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Шкребец Александр Евгеньевич</cp:lastModifiedBy>
  <cp:revision>7233</cp:revision>
  <dcterms:created xsi:type="dcterms:W3CDTF">2012-07-30T23:42:41Z</dcterms:created>
  <dcterms:modified xsi:type="dcterms:W3CDTF">2025-03-03T21:29:55Z</dcterms:modified>
</cp:coreProperties>
</file>