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58" r:id="rId5"/>
    <p:sldId id="263" r:id="rId6"/>
    <p:sldId id="264" r:id="rId7"/>
    <p:sldId id="265" r:id="rId8"/>
    <p:sldId id="267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33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19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1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9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37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7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04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49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0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84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2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75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01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4356D1-4FE7-4E76-9DE7-2AEB266967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Преимущества </a:t>
            </a:r>
            <a:r>
              <a:rPr lang="en-US" dirty="0"/>
              <a:t>SDN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E4CE016-13AB-47D1-872A-5D858D25DB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Подготовил: </a:t>
            </a:r>
            <a:r>
              <a:rPr lang="ru-RU" dirty="0" err="1"/>
              <a:t>Анджаев</a:t>
            </a:r>
            <a:r>
              <a:rPr lang="ru-RU" dirty="0"/>
              <a:t> Б. М. </a:t>
            </a:r>
            <a:r>
              <a:rPr lang="ru-RU"/>
              <a:t>К4111с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981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Выводы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SDN </a:t>
            </a:r>
            <a:r>
              <a:rPr dirty="0" err="1"/>
              <a:t>решает</a:t>
            </a:r>
            <a:r>
              <a:rPr dirty="0"/>
              <a:t> </a:t>
            </a:r>
            <a:r>
              <a:rPr dirty="0" err="1"/>
              <a:t>ключевые</a:t>
            </a:r>
            <a:r>
              <a:rPr dirty="0"/>
              <a:t> </a:t>
            </a:r>
            <a:r>
              <a:rPr dirty="0" err="1"/>
              <a:t>проблемы</a:t>
            </a:r>
            <a:r>
              <a:rPr dirty="0"/>
              <a:t> </a:t>
            </a:r>
            <a:r>
              <a:rPr dirty="0" err="1"/>
              <a:t>традиционных</a:t>
            </a:r>
            <a:r>
              <a:rPr dirty="0"/>
              <a:t> </a:t>
            </a:r>
            <a:r>
              <a:rPr dirty="0" err="1"/>
              <a:t>сетей</a:t>
            </a:r>
            <a:r>
              <a:rPr dirty="0"/>
              <a:t>.</a:t>
            </a:r>
          </a:p>
          <a:p>
            <a:r>
              <a:rPr dirty="0"/>
              <a:t>• </a:t>
            </a:r>
            <a:r>
              <a:rPr dirty="0" err="1"/>
              <a:t>Позволяет</a:t>
            </a:r>
            <a:r>
              <a:rPr dirty="0"/>
              <a:t> </a:t>
            </a:r>
            <a:r>
              <a:rPr dirty="0" err="1"/>
              <a:t>строить</a:t>
            </a:r>
            <a:r>
              <a:rPr dirty="0"/>
              <a:t> </a:t>
            </a:r>
            <a:r>
              <a:rPr dirty="0" err="1"/>
              <a:t>масштабируемые</a:t>
            </a:r>
            <a:r>
              <a:rPr dirty="0"/>
              <a:t>, </a:t>
            </a:r>
            <a:r>
              <a:rPr dirty="0" err="1"/>
              <a:t>гибкие</a:t>
            </a:r>
            <a:r>
              <a:rPr dirty="0"/>
              <a:t> и </a:t>
            </a:r>
            <a:r>
              <a:rPr dirty="0" err="1"/>
              <a:t>управляемые</a:t>
            </a:r>
            <a:r>
              <a:rPr dirty="0"/>
              <a:t> </a:t>
            </a:r>
            <a:r>
              <a:rPr dirty="0" err="1"/>
              <a:t>сети</a:t>
            </a:r>
            <a:r>
              <a:rPr dirty="0"/>
              <a:t>.</a:t>
            </a:r>
          </a:p>
          <a:p>
            <a:r>
              <a:rPr dirty="0"/>
              <a:t>• </a:t>
            </a:r>
            <a:r>
              <a:rPr dirty="0" err="1"/>
              <a:t>Это</a:t>
            </a:r>
            <a:r>
              <a:rPr dirty="0"/>
              <a:t> </a:t>
            </a:r>
            <a:r>
              <a:rPr dirty="0" err="1"/>
              <a:t>основа</a:t>
            </a:r>
            <a:r>
              <a:rPr dirty="0"/>
              <a:t> </a:t>
            </a:r>
            <a:r>
              <a:rPr dirty="0" err="1"/>
              <a:t>современных</a:t>
            </a:r>
            <a:r>
              <a:rPr dirty="0"/>
              <a:t> </a:t>
            </a:r>
            <a:r>
              <a:rPr dirty="0" err="1"/>
              <a:t>решений</a:t>
            </a:r>
            <a:r>
              <a:rPr dirty="0"/>
              <a:t> в </a:t>
            </a:r>
            <a:r>
              <a:rPr dirty="0" err="1"/>
              <a:t>облаках</a:t>
            </a:r>
            <a:r>
              <a:rPr dirty="0"/>
              <a:t>, 5G, IoT и </a:t>
            </a:r>
            <a:r>
              <a:rPr dirty="0" err="1"/>
              <a:t>т.д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Почему SDN? Преимущества программно-конфигурируемых сетей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SDN (Software-Defined Networking) — современный подход к управлению сетями.</a:t>
            </a:r>
          </a:p>
          <a:p>
            <a:r>
              <a:t>В центре SDN — централизованное управление и гибкость настройки.</a:t>
            </a:r>
          </a:p>
          <a:p>
            <a:r>
              <a:t>Рассмотрим, какие проблемы решает SDN и в чём его основные преимущества.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Как работали сети раньше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 err="1"/>
              <a:t>Управление</a:t>
            </a:r>
            <a:r>
              <a:rPr dirty="0"/>
              <a:t> и </a:t>
            </a:r>
            <a:r>
              <a:rPr dirty="0" err="1"/>
              <a:t>передача</a:t>
            </a:r>
            <a:r>
              <a:rPr dirty="0"/>
              <a:t> </a:t>
            </a:r>
            <a:r>
              <a:rPr dirty="0" err="1"/>
              <a:t>данных</a:t>
            </a:r>
            <a:r>
              <a:rPr dirty="0"/>
              <a:t> </a:t>
            </a:r>
            <a:r>
              <a:rPr dirty="0" err="1"/>
              <a:t>объединены</a:t>
            </a:r>
            <a:r>
              <a:rPr dirty="0"/>
              <a:t> в </a:t>
            </a:r>
            <a:r>
              <a:rPr dirty="0" err="1"/>
              <a:t>устройствах</a:t>
            </a:r>
            <a:r>
              <a:rPr dirty="0"/>
              <a:t>.</a:t>
            </a:r>
          </a:p>
          <a:p>
            <a:r>
              <a:rPr dirty="0"/>
              <a:t> </a:t>
            </a:r>
            <a:r>
              <a:rPr dirty="0" err="1"/>
              <a:t>Конфигурация</a:t>
            </a:r>
            <a:r>
              <a:rPr dirty="0"/>
              <a:t> </a:t>
            </a:r>
            <a:r>
              <a:rPr dirty="0" err="1"/>
              <a:t>вручную</a:t>
            </a:r>
            <a:r>
              <a:rPr dirty="0"/>
              <a:t> (CLI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каждом</a:t>
            </a:r>
            <a:r>
              <a:rPr dirty="0"/>
              <a:t> </a:t>
            </a:r>
            <a:r>
              <a:rPr dirty="0" err="1"/>
              <a:t>устройстве</a:t>
            </a:r>
            <a:r>
              <a:rPr dirty="0"/>
              <a:t>).</a:t>
            </a:r>
          </a:p>
          <a:p>
            <a:r>
              <a:rPr dirty="0"/>
              <a:t> </a:t>
            </a:r>
            <a:r>
              <a:rPr dirty="0" err="1"/>
              <a:t>Ограниченные</a:t>
            </a:r>
            <a:r>
              <a:rPr dirty="0"/>
              <a:t> </a:t>
            </a:r>
            <a:r>
              <a:rPr dirty="0" err="1"/>
              <a:t>возможности</a:t>
            </a:r>
            <a:r>
              <a:rPr dirty="0"/>
              <a:t> </a:t>
            </a:r>
            <a:r>
              <a:rPr dirty="0" err="1"/>
              <a:t>централизованного</a:t>
            </a:r>
            <a:r>
              <a:rPr dirty="0"/>
              <a:t> </a:t>
            </a:r>
            <a:r>
              <a:rPr dirty="0" err="1"/>
              <a:t>контроля</a:t>
            </a:r>
            <a:r>
              <a:rPr dirty="0"/>
              <a:t>.</a:t>
            </a:r>
          </a:p>
          <a:p>
            <a:r>
              <a:rPr dirty="0"/>
              <a:t> </a:t>
            </a:r>
            <a:r>
              <a:rPr dirty="0" err="1"/>
              <a:t>Сложности</a:t>
            </a:r>
            <a:r>
              <a:rPr dirty="0"/>
              <a:t> </a:t>
            </a:r>
            <a:r>
              <a:rPr dirty="0" err="1"/>
              <a:t>при</a:t>
            </a:r>
            <a:r>
              <a:rPr dirty="0"/>
              <a:t> </a:t>
            </a:r>
            <a:r>
              <a:rPr dirty="0" err="1"/>
              <a:t>масштабировании</a:t>
            </a:r>
            <a:r>
              <a:rPr dirty="0"/>
              <a:t> и </a:t>
            </a:r>
            <a:r>
              <a:rPr dirty="0" err="1"/>
              <a:t>изменении</a:t>
            </a:r>
            <a:r>
              <a:rPr dirty="0"/>
              <a:t> </a:t>
            </a:r>
            <a:r>
              <a:rPr dirty="0" err="1"/>
              <a:t>настроек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Принципы </a:t>
            </a:r>
            <a:r>
              <a:rPr dirty="0"/>
              <a:t>SDN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Разделение</a:t>
            </a:r>
            <a:r>
              <a:rPr dirty="0"/>
              <a:t> </a:t>
            </a:r>
            <a:r>
              <a:rPr dirty="0" err="1"/>
              <a:t>плоскостей</a:t>
            </a:r>
            <a:r>
              <a:rPr lang="ru-RU" dirty="0"/>
              <a:t>, </a:t>
            </a:r>
            <a:r>
              <a:rPr lang="ru-RU" dirty="0" err="1"/>
              <a:t>внешное</a:t>
            </a:r>
            <a:r>
              <a:rPr lang="ru-RU" dirty="0"/>
              <a:t> управление</a:t>
            </a:r>
            <a:r>
              <a:rPr dirty="0"/>
              <a:t>:</a:t>
            </a:r>
            <a:endParaRPr lang="ru-RU" dirty="0"/>
          </a:p>
          <a:p>
            <a:pPr lvl="1"/>
            <a:r>
              <a:rPr dirty="0"/>
              <a:t>   - Data Plane (</a:t>
            </a:r>
            <a:r>
              <a:rPr dirty="0" err="1"/>
              <a:t>пересылка</a:t>
            </a:r>
            <a:r>
              <a:rPr dirty="0"/>
              <a:t> </a:t>
            </a:r>
            <a:r>
              <a:rPr dirty="0" err="1"/>
              <a:t>данных</a:t>
            </a:r>
            <a:r>
              <a:rPr lang="ru-RU" dirty="0"/>
              <a:t>)</a:t>
            </a:r>
          </a:p>
          <a:p>
            <a:pPr lvl="1"/>
            <a:r>
              <a:rPr lang="ru-RU" dirty="0"/>
              <a:t>   - </a:t>
            </a:r>
            <a:r>
              <a:rPr lang="ru-RU" dirty="0" err="1"/>
              <a:t>Control</a:t>
            </a:r>
            <a:r>
              <a:rPr lang="ru-RU" dirty="0"/>
              <a:t> </a:t>
            </a:r>
            <a:r>
              <a:rPr lang="ru-RU" dirty="0" err="1"/>
              <a:t>Plane</a:t>
            </a:r>
            <a:r>
              <a:rPr lang="ru-RU" dirty="0"/>
              <a:t> (управление) — вынесен в SDN-контроллер</a:t>
            </a:r>
          </a:p>
          <a:p>
            <a:r>
              <a:rPr lang="en-US" dirty="0"/>
              <a:t>SDN-</a:t>
            </a:r>
            <a:r>
              <a:rPr dirty="0" err="1"/>
              <a:t>Контроллер</a:t>
            </a:r>
            <a:r>
              <a:rPr dirty="0"/>
              <a:t> </a:t>
            </a:r>
            <a:r>
              <a:rPr dirty="0" err="1"/>
              <a:t>управляет</a:t>
            </a:r>
            <a:r>
              <a:rPr dirty="0"/>
              <a:t> </a:t>
            </a:r>
            <a:r>
              <a:rPr dirty="0" err="1"/>
              <a:t>всеми</a:t>
            </a:r>
            <a:r>
              <a:rPr dirty="0"/>
              <a:t> </a:t>
            </a:r>
            <a:r>
              <a:rPr dirty="0" err="1"/>
              <a:t>устройствами</a:t>
            </a:r>
            <a:r>
              <a:rPr dirty="0"/>
              <a:t> </a:t>
            </a:r>
            <a:r>
              <a:rPr dirty="0" err="1"/>
              <a:t>сети</a:t>
            </a:r>
            <a:r>
              <a:rPr dirty="0"/>
              <a:t> </a:t>
            </a:r>
            <a:r>
              <a:rPr lang="ru-RU" dirty="0"/>
              <a:t>логически </a:t>
            </a:r>
            <a:r>
              <a:rPr dirty="0" err="1"/>
              <a:t>централизованно</a:t>
            </a:r>
            <a:r>
              <a:rPr dirty="0"/>
              <a:t>.</a:t>
            </a:r>
            <a:endParaRPr lang="ru-RU" dirty="0"/>
          </a:p>
          <a:p>
            <a:r>
              <a:rPr lang="ru-RU" dirty="0"/>
              <a:t>Виртуализация</a:t>
            </a:r>
          </a:p>
          <a:p>
            <a:r>
              <a:rPr lang="ru-RU" dirty="0"/>
              <a:t>Программируемость на всех уровнях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F3CABA-6F6B-41A2-B8B6-ADD82BC02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Разделение плоскостей, </a:t>
            </a:r>
            <a:r>
              <a:rPr lang="ru-RU" dirty="0" err="1"/>
              <a:t>внешное</a:t>
            </a:r>
            <a:r>
              <a:rPr lang="ru-RU" dirty="0"/>
              <a:t> управление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C7A0FC-A1CD-4E4D-B92A-AF778E1A1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04040"/>
                </a:solidFill>
                <a:effectLst/>
              </a:rPr>
              <a:t>В традиционных сетях управление (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control</a:t>
            </a:r>
            <a:r>
              <a:rPr lang="ru-RU" b="0" i="0" dirty="0">
                <a:solidFill>
                  <a:srgbClr val="404040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plane</a:t>
            </a:r>
            <a:r>
              <a:rPr lang="ru-RU" b="0" i="0" dirty="0">
                <a:solidFill>
                  <a:srgbClr val="404040"/>
                </a:solidFill>
                <a:effectLst/>
              </a:rPr>
              <a:t>) и передача данных (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data</a:t>
            </a:r>
            <a:r>
              <a:rPr lang="ru-RU" b="0" i="0" dirty="0">
                <a:solidFill>
                  <a:srgbClr val="404040"/>
                </a:solidFill>
                <a:effectLst/>
              </a:rPr>
              <a:t> 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plane</a:t>
            </a:r>
            <a:r>
              <a:rPr lang="ru-RU" b="0" i="0" dirty="0">
                <a:solidFill>
                  <a:srgbClr val="404040"/>
                </a:solidFill>
                <a:effectLst/>
              </a:rPr>
              <a:t>) совмещены в одном устройстве (например, коммутаторе или маршрутизаторе).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04040"/>
                </a:solidFill>
                <a:effectLst/>
              </a:rPr>
              <a:t>В SDN эти плоскости разделены: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i="0" dirty="0" err="1">
                <a:solidFill>
                  <a:srgbClr val="404040"/>
                </a:solidFill>
                <a:effectLst/>
              </a:rPr>
              <a:t>Data</a:t>
            </a:r>
            <a:r>
              <a:rPr lang="ru-RU" sz="1600" i="0" dirty="0">
                <a:solidFill>
                  <a:srgbClr val="404040"/>
                </a:solidFill>
                <a:effectLst/>
              </a:rPr>
              <a:t> </a:t>
            </a:r>
            <a:r>
              <a:rPr lang="ru-RU" sz="1600" i="0" dirty="0" err="1">
                <a:solidFill>
                  <a:srgbClr val="404040"/>
                </a:solidFill>
                <a:effectLst/>
              </a:rPr>
              <a:t>Plane</a:t>
            </a:r>
            <a:r>
              <a:rPr lang="ru-RU" sz="1600" i="0" dirty="0">
                <a:solidFill>
                  <a:srgbClr val="404040"/>
                </a:solidFill>
                <a:effectLst/>
              </a:rPr>
              <a:t> – </a:t>
            </a:r>
            <a:r>
              <a:rPr lang="ru-RU" sz="1600" b="0" i="0" dirty="0">
                <a:solidFill>
                  <a:srgbClr val="404040"/>
                </a:solidFill>
                <a:effectLst/>
              </a:rPr>
              <a:t>отвечает за пересылку трафика (устройства «учат» только выполнять команды контроллера).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i="0" dirty="0" err="1">
                <a:solidFill>
                  <a:srgbClr val="404040"/>
                </a:solidFill>
                <a:effectLst/>
              </a:rPr>
              <a:t>Control</a:t>
            </a:r>
            <a:r>
              <a:rPr lang="ru-RU" sz="1600" i="0" dirty="0">
                <a:solidFill>
                  <a:srgbClr val="404040"/>
                </a:solidFill>
                <a:effectLst/>
              </a:rPr>
              <a:t> </a:t>
            </a:r>
            <a:r>
              <a:rPr lang="ru-RU" sz="1600" i="0" dirty="0" err="1">
                <a:solidFill>
                  <a:srgbClr val="404040"/>
                </a:solidFill>
                <a:effectLst/>
              </a:rPr>
              <a:t>Plane</a:t>
            </a:r>
            <a:r>
              <a:rPr lang="ru-RU" sz="1600" i="0" dirty="0">
                <a:solidFill>
                  <a:srgbClr val="404040"/>
                </a:solidFill>
                <a:effectLst/>
              </a:rPr>
              <a:t> – </a:t>
            </a:r>
            <a:r>
              <a:rPr lang="ru-RU" sz="1600" b="0" i="0" dirty="0">
                <a:solidFill>
                  <a:srgbClr val="404040"/>
                </a:solidFill>
                <a:effectLst/>
              </a:rPr>
              <a:t>вынесен в отдельный </a:t>
            </a:r>
            <a:r>
              <a:rPr lang="ru-RU" sz="1600" b="1" i="0" dirty="0">
                <a:solidFill>
                  <a:srgbClr val="404040"/>
                </a:solidFill>
                <a:effectLst/>
              </a:rPr>
              <a:t>SDN-контроллер</a:t>
            </a:r>
            <a:r>
              <a:rPr lang="ru-RU" sz="1600" b="0" i="0" dirty="0">
                <a:solidFill>
                  <a:srgbClr val="404040"/>
                </a:solidFill>
                <a:effectLst/>
              </a:rPr>
              <a:t>, который принимает решения о маршрутизации и управлении сетью.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1677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D49D30-22F1-410D-8242-D47A5E7FF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SDN-Контроллер управляет всеми устройствами сети логически централизованно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214FB-6D8F-4A96-8A2E-688E130A8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04040"/>
                </a:solidFill>
                <a:effectLst/>
              </a:rPr>
              <a:t>Управление сетью происходит </a:t>
            </a:r>
            <a:r>
              <a:rPr lang="ru-RU" b="1" i="0" dirty="0">
                <a:solidFill>
                  <a:srgbClr val="404040"/>
                </a:solidFill>
                <a:effectLst/>
              </a:rPr>
              <a:t>логически централизованно</a:t>
            </a:r>
            <a:r>
              <a:rPr lang="ru-RU" b="0" i="0" dirty="0">
                <a:solidFill>
                  <a:srgbClr val="404040"/>
                </a:solidFill>
                <a:effectLst/>
              </a:rPr>
              <a:t> (хотя физически контроллеры могут быть распределены для отказоустойчивости).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04040"/>
                </a:solidFill>
                <a:effectLst/>
              </a:rPr>
              <a:t>Контроллер имеет глобальное представление о топологии сети и может динамически перепрограммировать устройства.</a:t>
            </a:r>
          </a:p>
        </p:txBody>
      </p:sp>
    </p:spTree>
    <p:extLst>
      <p:ext uri="{BB962C8B-B14F-4D97-AF65-F5344CB8AC3E}">
        <p14:creationId xmlns:p14="http://schemas.microsoft.com/office/powerpoint/2010/main" val="4161031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A18C3-5649-414B-B292-7766B8D76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Виртуализация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FACC84-D979-45B5-B892-3DBDA8930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04040"/>
                </a:solidFill>
                <a:effectLst/>
              </a:rPr>
              <a:t>SDN позволяет создавать </a:t>
            </a:r>
            <a:r>
              <a:rPr lang="ru-RU" b="1" i="0" dirty="0">
                <a:solidFill>
                  <a:srgbClr val="404040"/>
                </a:solidFill>
                <a:effectLst/>
              </a:rPr>
              <a:t>виртуальные сети</a:t>
            </a:r>
            <a:r>
              <a:rPr lang="ru-RU" b="0" i="0" dirty="0">
                <a:solidFill>
                  <a:srgbClr val="404040"/>
                </a:solidFill>
                <a:effectLst/>
              </a:rPr>
              <a:t> поверх физической инфраструктуры (например, VLAN, VXLAN, программные туннели).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04040"/>
                </a:solidFill>
                <a:effectLst/>
              </a:rPr>
              <a:t>Виртуализация обеспечивает: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404040"/>
                </a:solidFill>
                <a:effectLst/>
              </a:rPr>
              <a:t>Изоляцию трафика (например, для разных арендаторов в облаке).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404040"/>
                </a:solidFill>
              </a:rPr>
              <a:t>В</a:t>
            </a:r>
            <a:r>
              <a:rPr lang="ru-RU" sz="1600" b="0" i="0" dirty="0">
                <a:solidFill>
                  <a:srgbClr val="404040"/>
                </a:solidFill>
                <a:effectLst/>
              </a:rPr>
              <a:t>ыделение ресурсов без изменения физической топологии.</a:t>
            </a:r>
          </a:p>
        </p:txBody>
      </p:sp>
    </p:spTree>
    <p:extLst>
      <p:ext uri="{BB962C8B-B14F-4D97-AF65-F5344CB8AC3E}">
        <p14:creationId xmlns:p14="http://schemas.microsoft.com/office/powerpoint/2010/main" val="1059296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CEF2C0-B693-4121-85F5-892B6665B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Программируемость на всех уровнях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FA441A-B0BC-462D-BDEC-04599F743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04040"/>
                </a:solidFill>
                <a:effectLst/>
              </a:rPr>
              <a:t>Сеть управляется через </a:t>
            </a:r>
            <a:r>
              <a:rPr lang="ru-RU" b="1" i="0" dirty="0">
                <a:solidFill>
                  <a:srgbClr val="404040"/>
                </a:solidFill>
                <a:effectLst/>
              </a:rPr>
              <a:t>программные API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а не через ручную настройку CLI на каждом устройстве.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404040"/>
                </a:solidFill>
                <a:effectLst/>
              </a:rPr>
              <a:t>Автоматизация (</a:t>
            </a:r>
            <a:r>
              <a:rPr lang="ru-RU" sz="1600" b="0" i="0" dirty="0" err="1">
                <a:solidFill>
                  <a:srgbClr val="404040"/>
                </a:solidFill>
                <a:effectLst/>
              </a:rPr>
              <a:t>Orchestration</a:t>
            </a:r>
            <a:r>
              <a:rPr lang="ru-RU" sz="1600" b="0" i="0" dirty="0">
                <a:solidFill>
                  <a:srgbClr val="404040"/>
                </a:solidFill>
                <a:effectLst/>
              </a:rPr>
              <a:t>) через инструменты вроде </a:t>
            </a:r>
            <a:r>
              <a:rPr lang="ru-RU" sz="1600" b="0" i="0" dirty="0" err="1">
                <a:solidFill>
                  <a:srgbClr val="404040"/>
                </a:solidFill>
                <a:effectLst/>
              </a:rPr>
              <a:t>OpenStack</a:t>
            </a:r>
            <a:r>
              <a:rPr lang="ru-RU" sz="1600" b="0" i="0" dirty="0">
                <a:solidFill>
                  <a:srgbClr val="404040"/>
                </a:solidFill>
                <a:effectLst/>
              </a:rPr>
              <a:t>, </a:t>
            </a:r>
            <a:r>
              <a:rPr lang="ru-RU" sz="1600" b="0" i="0" dirty="0" err="1">
                <a:solidFill>
                  <a:srgbClr val="404040"/>
                </a:solidFill>
                <a:effectLst/>
              </a:rPr>
              <a:t>Kubernetes</a:t>
            </a:r>
            <a:r>
              <a:rPr lang="ru-RU" sz="1600" b="0" i="0" dirty="0">
                <a:solidFill>
                  <a:srgbClr val="404040"/>
                </a:solidFill>
                <a:effectLst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404040"/>
                </a:solidFill>
                <a:effectLst/>
              </a:rPr>
              <a:t>Динамическая адаптация под изменения нагрузки (например, </a:t>
            </a:r>
            <a:r>
              <a:rPr lang="ru-RU" sz="1600" b="0" i="0" dirty="0" err="1">
                <a:solidFill>
                  <a:srgbClr val="404040"/>
                </a:solidFill>
                <a:effectLst/>
              </a:rPr>
              <a:t>QoS</a:t>
            </a:r>
            <a:r>
              <a:rPr lang="ru-RU" sz="1600" b="0" i="0" dirty="0">
                <a:solidFill>
                  <a:srgbClr val="404040"/>
                </a:solidFill>
                <a:effectLst/>
              </a:rPr>
              <a:t>, балансировка).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1600" b="0" i="0" dirty="0">
                <a:solidFill>
                  <a:srgbClr val="404040"/>
                </a:solidFill>
                <a:effectLst/>
              </a:rPr>
              <a:t>Интеграция с приложениями (например, SDN может оптимизировать маршруты для </a:t>
            </a:r>
            <a:r>
              <a:rPr lang="ru-RU" sz="1600" b="0" i="0" dirty="0" err="1">
                <a:solidFill>
                  <a:srgbClr val="404040"/>
                </a:solidFill>
                <a:effectLst/>
              </a:rPr>
              <a:t>VoIP</a:t>
            </a:r>
            <a:r>
              <a:rPr lang="ru-RU" sz="1600" b="0" i="0" dirty="0">
                <a:solidFill>
                  <a:srgbClr val="404040"/>
                </a:solidFill>
                <a:effectLst/>
              </a:rPr>
              <a:t> или </a:t>
            </a:r>
            <a:r>
              <a:rPr lang="ru-RU" sz="1600" b="0" i="0" dirty="0" err="1">
                <a:solidFill>
                  <a:srgbClr val="404040"/>
                </a:solidFill>
                <a:effectLst/>
              </a:rPr>
              <a:t>Big</a:t>
            </a:r>
            <a:r>
              <a:rPr lang="ru-RU" sz="1600" b="0" i="0" dirty="0">
                <a:solidFill>
                  <a:srgbClr val="404040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04040"/>
                </a:solidFill>
                <a:effectLst/>
              </a:rPr>
              <a:t>Data</a:t>
            </a:r>
            <a:r>
              <a:rPr lang="ru-RU" sz="1600" b="0" i="0" dirty="0">
                <a:solidFill>
                  <a:srgbClr val="404040"/>
                </a:solidFill>
                <a:effectLst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575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Реальный пример: Google B4 SDN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Google </a:t>
            </a:r>
            <a:r>
              <a:rPr dirty="0" err="1"/>
              <a:t>использует</a:t>
            </a:r>
            <a:r>
              <a:rPr dirty="0"/>
              <a:t> SDN в </a:t>
            </a:r>
            <a:r>
              <a:rPr dirty="0" err="1"/>
              <a:t>своей</a:t>
            </a:r>
            <a:r>
              <a:rPr dirty="0"/>
              <a:t> </a:t>
            </a:r>
            <a:r>
              <a:rPr dirty="0" err="1"/>
              <a:t>глобальной</a:t>
            </a:r>
            <a:r>
              <a:rPr dirty="0"/>
              <a:t> </a:t>
            </a:r>
            <a:r>
              <a:rPr dirty="0" err="1"/>
              <a:t>сети</a:t>
            </a:r>
            <a:r>
              <a:rPr dirty="0"/>
              <a:t> (B4).</a:t>
            </a:r>
          </a:p>
          <a:p>
            <a:r>
              <a:rPr dirty="0"/>
              <a:t>• </a:t>
            </a:r>
            <a:r>
              <a:rPr dirty="0" err="1"/>
              <a:t>Централизованное</a:t>
            </a:r>
            <a:r>
              <a:rPr dirty="0"/>
              <a:t> </a:t>
            </a:r>
            <a:r>
              <a:rPr dirty="0" err="1"/>
              <a:t>управление</a:t>
            </a:r>
            <a:r>
              <a:rPr dirty="0"/>
              <a:t> </a:t>
            </a:r>
            <a:r>
              <a:rPr dirty="0" err="1"/>
              <a:t>трафиком</a:t>
            </a:r>
            <a:r>
              <a:rPr dirty="0"/>
              <a:t> </a:t>
            </a:r>
            <a:r>
              <a:rPr dirty="0" err="1"/>
              <a:t>между</a:t>
            </a:r>
            <a:r>
              <a:rPr dirty="0"/>
              <a:t> </a:t>
            </a:r>
            <a:r>
              <a:rPr dirty="0" err="1"/>
              <a:t>дата-центрами</a:t>
            </a:r>
            <a:r>
              <a:rPr dirty="0"/>
              <a:t>.</a:t>
            </a:r>
          </a:p>
          <a:p>
            <a:r>
              <a:rPr dirty="0"/>
              <a:t>• </a:t>
            </a:r>
            <a:r>
              <a:rPr dirty="0" err="1"/>
              <a:t>Повышение</a:t>
            </a:r>
            <a:r>
              <a:rPr dirty="0"/>
              <a:t> </a:t>
            </a:r>
            <a:r>
              <a:rPr dirty="0" err="1"/>
              <a:t>пропускной</a:t>
            </a:r>
            <a:r>
              <a:rPr dirty="0"/>
              <a:t> </a:t>
            </a:r>
            <a:r>
              <a:rPr dirty="0" err="1"/>
              <a:t>способности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70%.</a:t>
            </a:r>
          </a:p>
          <a:p>
            <a:r>
              <a:rPr dirty="0"/>
              <a:t>• </a:t>
            </a:r>
            <a:r>
              <a:rPr dirty="0" err="1"/>
              <a:t>Уменьшение</a:t>
            </a:r>
            <a:r>
              <a:rPr dirty="0"/>
              <a:t> </a:t>
            </a:r>
            <a:r>
              <a:rPr dirty="0" err="1"/>
              <a:t>времени</a:t>
            </a:r>
            <a:r>
              <a:rPr dirty="0"/>
              <a:t> </a:t>
            </a:r>
            <a:r>
              <a:rPr dirty="0" err="1"/>
              <a:t>отклика</a:t>
            </a:r>
            <a:r>
              <a:rPr dirty="0"/>
              <a:t> </a:t>
            </a:r>
            <a:r>
              <a:rPr dirty="0" err="1"/>
              <a:t>при</a:t>
            </a:r>
            <a:r>
              <a:rPr dirty="0"/>
              <a:t> </a:t>
            </a:r>
            <a:r>
              <a:rPr dirty="0" err="1"/>
              <a:t>отказах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83</TotalTime>
  <Words>408</Words>
  <Application>Microsoft Office PowerPoint</Application>
  <PresentationFormat>Экран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 Light</vt:lpstr>
      <vt:lpstr>Rockwell</vt:lpstr>
      <vt:lpstr>Wingdings</vt:lpstr>
      <vt:lpstr>Атлас</vt:lpstr>
      <vt:lpstr>Преимущества SDN</vt:lpstr>
      <vt:lpstr>Почему SDN? Преимущества программно-конфигурируемых сетей</vt:lpstr>
      <vt:lpstr>Как работали сети раньше</vt:lpstr>
      <vt:lpstr>Принципы SDN</vt:lpstr>
      <vt:lpstr>Разделение плоскостей, внешное управление</vt:lpstr>
      <vt:lpstr>SDN-Контроллер управляет всеми устройствами сети логически централизованно</vt:lpstr>
      <vt:lpstr>Виртуализация </vt:lpstr>
      <vt:lpstr>Программируемость на всех уровнях </vt:lpstr>
      <vt:lpstr>Реальный пример: Google B4 SDN</vt:lpstr>
      <vt:lpstr>Выводы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Почему SDN? Преимущества программно-конфигурируемых сетей</dc:title>
  <dc:subject/>
  <dc:creator/>
  <cp:keywords/>
  <dc:description>generated using python-pptx</dc:description>
  <cp:lastModifiedBy>Батнасан Анджаев</cp:lastModifiedBy>
  <cp:revision>12</cp:revision>
  <dcterms:created xsi:type="dcterms:W3CDTF">2013-01-27T09:14:16Z</dcterms:created>
  <dcterms:modified xsi:type="dcterms:W3CDTF">2025-05-13T13:24:26Z</dcterms:modified>
  <cp:category/>
</cp:coreProperties>
</file>