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  <p:sldMasterId id="2147483896" r:id="rId2"/>
  </p:sldMasterIdLst>
  <p:notesMasterIdLst>
    <p:notesMasterId r:id="rId12"/>
  </p:notesMasterIdLst>
  <p:handoutMasterIdLst>
    <p:handoutMasterId r:id="rId13"/>
  </p:handoutMasterIdLst>
  <p:sldIdLst>
    <p:sldId id="265" r:id="rId3"/>
    <p:sldId id="327" r:id="rId4"/>
    <p:sldId id="353" r:id="rId5"/>
    <p:sldId id="328" r:id="rId6"/>
    <p:sldId id="324" r:id="rId7"/>
    <p:sldId id="352" r:id="rId8"/>
    <p:sldId id="347" r:id="rId9"/>
    <p:sldId id="351" r:id="rId10"/>
    <p:sldId id="268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1" autoAdjust="0"/>
    <p:restoredTop sz="93405" autoAdjust="0"/>
  </p:normalViewPr>
  <p:slideViewPr>
    <p:cSldViewPr snapToGrid="0" snapToObjects="1" showGuides="1">
      <p:cViewPr varScale="1">
        <p:scale>
          <a:sx n="130" d="100"/>
          <a:sy n="130" d="100"/>
        </p:scale>
        <p:origin x="150" y="192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Вместо того чтобы вручную настраивать каждый коммутатор или маршрутизатор, с помощью SDN мы можем управлять всей сетью с помощью программного обеспечения из централизованной точки. Это ключевой фактор, который помогает </a:t>
            </a:r>
            <a:r>
              <a:rPr lang="ru-RU" dirty="0" err="1"/>
              <a:t>Kubernetes</a:t>
            </a:r>
            <a:r>
              <a:rPr lang="ru-RU" dirty="0"/>
              <a:t> гибко масштабировать сеть.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31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Самый важный момент: SDN помогает нам контролировать всю сеть как программируемую программную систему, чего не могут сделать традиционные сети. Это крайне необходимо для динамических сред, таких как </a:t>
            </a:r>
            <a:r>
              <a:rPr lang="ru-RU" dirty="0" err="1"/>
              <a:t>Kubernetes</a:t>
            </a:r>
            <a:r>
              <a:rPr lang="ru-RU" dirty="0"/>
              <a:t>, где модули, узлы и службы постоянно меняются.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94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отличие от традиционных моделей виртуализации,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Kubernetes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рассматривает каждый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как независимую сетевую единицу. Обеспечение возможности всем модулям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взаимодействовать друг с другом без NAT является сложной задачей. Здесь на помощь приходят решения SDN и CNI.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52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Kubernetes</a:t>
            </a:r>
            <a:r>
              <a:rPr lang="ru-RU" dirty="0"/>
              <a:t> был создан для запуска гибких, автоматически масштабируемых приложений, поэтому сеть должна быть столь же гибкой. SDN — это технология, которая помогает «мозгу» сети </a:t>
            </a:r>
            <a:r>
              <a:rPr lang="ru-RU" dirty="0" err="1"/>
              <a:t>Kubernetes</a:t>
            </a:r>
            <a:r>
              <a:rPr lang="ru-RU" dirty="0"/>
              <a:t> работать эффективно, автоматизируя весь процесс создания и управления сетями для модулей.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78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Вместо жесткой сетевой интеграции </a:t>
            </a:r>
            <a:r>
              <a:rPr lang="ru-RU" dirty="0" err="1"/>
              <a:t>Kubernetes</a:t>
            </a:r>
            <a:r>
              <a:rPr lang="ru-RU" dirty="0"/>
              <a:t> использует CNI в качестве адаптера. Это позволяет нам подключать различные плагины SDN — в зависимости от наших потребностей в производительности, безопасности или видимости сети.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95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49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11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D44C-4111-4ED6-9D96-BE50C655BD4C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81A5-E657-4032-A81F-22A406728E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949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7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7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7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los Text SemiBold"/>
              <a:buNone/>
              <a:defRPr sz="3200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body" idx="1"/>
          </p:nvPr>
        </p:nvSpPr>
        <p:spPr>
          <a:xfrm>
            <a:off x="457199" y="1040162"/>
            <a:ext cx="8389257" cy="373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2856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body" idx="1"/>
          </p:nvPr>
        </p:nvSpPr>
        <p:spPr>
          <a:xfrm>
            <a:off x="624113" y="1233715"/>
            <a:ext cx="7170057" cy="3410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None/>
              <a:defRPr sz="16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None/>
              <a:defRPr sz="16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None/>
              <a:defRPr sz="1600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None/>
              <a:defRPr sz="1600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None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los Text SemiBold"/>
              <a:buNone/>
              <a:defRPr sz="3200">
                <a:solidFill>
                  <a:schemeClr val="lt1"/>
                </a:solidFill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807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Пользовательский макет">
  <p:cSld name="5_Пользовательский мак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9"/>
          <p:cNvSpPr>
            <a:spLocks noGrp="1"/>
          </p:cNvSpPr>
          <p:nvPr>
            <p:ph type="pic" idx="2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  <a:noFill/>
          <a:ln>
            <a:noFill/>
          </a:ln>
        </p:spPr>
      </p:sp>
      <p:sp>
        <p:nvSpPr>
          <p:cNvPr id="26" name="Google Shape;26;p19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los Text SemiBold"/>
              <a:buNone/>
              <a:defRPr sz="3200">
                <a:solidFill>
                  <a:schemeClr val="lt1"/>
                </a:solidFill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body" idx="1"/>
          </p:nvPr>
        </p:nvSpPr>
        <p:spPr>
          <a:xfrm>
            <a:off x="5508171" y="1153886"/>
            <a:ext cx="2532743" cy="3425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0172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 txBox="1">
            <a:spLocks noGrp="1"/>
          </p:cNvSpPr>
          <p:nvPr>
            <p:ph type="body" idx="1"/>
          </p:nvPr>
        </p:nvSpPr>
        <p:spPr>
          <a:xfrm>
            <a:off x="507999" y="1792286"/>
            <a:ext cx="3635830" cy="157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body" idx="2"/>
          </p:nvPr>
        </p:nvSpPr>
        <p:spPr>
          <a:xfrm>
            <a:off x="507999" y="1182459"/>
            <a:ext cx="2960913" cy="59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u="sng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los Text SemiBold"/>
              <a:buNone/>
              <a:defRPr sz="3200">
                <a:solidFill>
                  <a:schemeClr val="lt1"/>
                </a:solidFill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body" idx="3"/>
          </p:nvPr>
        </p:nvSpPr>
        <p:spPr>
          <a:xfrm>
            <a:off x="5000171" y="3011486"/>
            <a:ext cx="3635830" cy="157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body" idx="4"/>
          </p:nvPr>
        </p:nvSpPr>
        <p:spPr>
          <a:xfrm>
            <a:off x="5000171" y="2401659"/>
            <a:ext cx="2960913" cy="59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u="sng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8669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Пользовательский макет">
  <p:cSld name="9_Пользовательский мак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457201" y="1059322"/>
            <a:ext cx="3897086" cy="1734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457202" y="3105836"/>
            <a:ext cx="3897084" cy="164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body" idx="3"/>
          </p:nvPr>
        </p:nvSpPr>
        <p:spPr>
          <a:xfrm>
            <a:off x="4789714" y="1059322"/>
            <a:ext cx="3632201" cy="368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291943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los Text SemiBold"/>
              <a:buNone/>
              <a:defRPr sz="3200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8912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kfql">
  <p:cSld name="Ckfq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2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los Text SemiBold"/>
              <a:buNone/>
              <a:defRPr sz="3200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body" idx="1"/>
          </p:nvPr>
        </p:nvSpPr>
        <p:spPr>
          <a:xfrm>
            <a:off x="457200" y="1211943"/>
            <a:ext cx="7467600" cy="344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2699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3"/>
          <p:cNvSpPr>
            <a:spLocks noGrp="1"/>
          </p:cNvSpPr>
          <p:nvPr>
            <p:ph type="pic" idx="2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  <a:noFill/>
          <a:ln>
            <a:noFill/>
          </a:ln>
        </p:spPr>
      </p:sp>
      <p:sp>
        <p:nvSpPr>
          <p:cNvPr id="44" name="Google Shape;44;p23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291943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los Text SemiBold"/>
              <a:buNone/>
              <a:defRPr sz="3200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1"/>
          </p:nvPr>
        </p:nvSpPr>
        <p:spPr>
          <a:xfrm>
            <a:off x="5508171" y="1153886"/>
            <a:ext cx="2532743" cy="3425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6483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4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291943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los Text SemiBold"/>
              <a:buNone/>
              <a:defRPr sz="3200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body" idx="1"/>
          </p:nvPr>
        </p:nvSpPr>
        <p:spPr>
          <a:xfrm>
            <a:off x="3102428" y="943208"/>
            <a:ext cx="5526315" cy="3875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>
            <a:spLocks noGrp="1"/>
          </p:cNvSpPr>
          <p:nvPr>
            <p:ph type="pic" idx="2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  <a:noFill/>
          <a:ln>
            <a:noFill/>
          </a:ln>
        </p:spPr>
      </p:sp>
      <p:sp>
        <p:nvSpPr>
          <p:cNvPr id="50" name="Google Shape;50;p24"/>
          <p:cNvSpPr>
            <a:spLocks noGrp="1"/>
          </p:cNvSpPr>
          <p:nvPr>
            <p:ph type="pic" idx="3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1836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5"/>
          <p:cNvSpPr txBox="1">
            <a:spLocks noGrp="1"/>
          </p:cNvSpPr>
          <p:nvPr>
            <p:ph type="body" idx="1"/>
          </p:nvPr>
        </p:nvSpPr>
        <p:spPr>
          <a:xfrm>
            <a:off x="457201" y="2933902"/>
            <a:ext cx="2589213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body" idx="2"/>
          </p:nvPr>
        </p:nvSpPr>
        <p:spPr>
          <a:xfrm>
            <a:off x="3209454" y="2933902"/>
            <a:ext cx="2589213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5"/>
          <p:cNvSpPr txBox="1">
            <a:spLocks noGrp="1"/>
          </p:cNvSpPr>
          <p:nvPr>
            <p:ph type="body" idx="3"/>
          </p:nvPr>
        </p:nvSpPr>
        <p:spPr>
          <a:xfrm>
            <a:off x="5969804" y="2933902"/>
            <a:ext cx="2589213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body" idx="4"/>
          </p:nvPr>
        </p:nvSpPr>
        <p:spPr>
          <a:xfrm>
            <a:off x="457200" y="3287828"/>
            <a:ext cx="2588883" cy="139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5"/>
          </p:nvPr>
        </p:nvSpPr>
        <p:spPr>
          <a:xfrm>
            <a:off x="3207251" y="3299578"/>
            <a:ext cx="2591416" cy="139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291943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los Text SemiBold"/>
              <a:buNone/>
              <a:defRPr sz="3200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body" idx="6"/>
          </p:nvPr>
        </p:nvSpPr>
        <p:spPr>
          <a:xfrm>
            <a:off x="5967600" y="3299578"/>
            <a:ext cx="2591416" cy="139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9" name="Google Shape;59;p25"/>
          <p:cNvSpPr>
            <a:spLocks noGrp="1"/>
          </p:cNvSpPr>
          <p:nvPr>
            <p:ph type="pic" idx="7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  <a:noFill/>
          <a:ln>
            <a:noFill/>
          </a:ln>
        </p:spPr>
      </p:sp>
      <p:sp>
        <p:nvSpPr>
          <p:cNvPr id="60" name="Google Shape;60;p25"/>
          <p:cNvSpPr>
            <a:spLocks noGrp="1"/>
          </p:cNvSpPr>
          <p:nvPr>
            <p:ph type="pic" idx="8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  <a:noFill/>
          <a:ln>
            <a:noFill/>
          </a:ln>
        </p:spPr>
      </p:sp>
      <p:sp>
        <p:nvSpPr>
          <p:cNvPr id="61" name="Google Shape;61;p25"/>
          <p:cNvSpPr>
            <a:spLocks noGrp="1"/>
          </p:cNvSpPr>
          <p:nvPr>
            <p:ph type="pic" idx="9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4385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6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291943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los Text SemiBold"/>
              <a:buNone/>
              <a:defRPr sz="3200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457201" y="963397"/>
            <a:ext cx="2532744" cy="188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>
            <a:spLocks noGrp="1"/>
          </p:cNvSpPr>
          <p:nvPr>
            <p:ph type="pic" idx="2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  <a:noFill/>
          <a:ln>
            <a:noFill/>
          </a:ln>
        </p:spPr>
      </p:sp>
      <p:sp>
        <p:nvSpPr>
          <p:cNvPr id="66" name="Google Shape;66;p26"/>
          <p:cNvSpPr>
            <a:spLocks noGrp="1"/>
          </p:cNvSpPr>
          <p:nvPr>
            <p:ph type="pic" idx="3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  <a:noFill/>
          <a:ln>
            <a:noFill/>
          </a:ln>
        </p:spPr>
      </p:sp>
      <p:sp>
        <p:nvSpPr>
          <p:cNvPr id="67" name="Google Shape;67;p26"/>
          <p:cNvSpPr>
            <a:spLocks noGrp="1"/>
          </p:cNvSpPr>
          <p:nvPr>
            <p:ph type="pic" idx="4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  <a:noFill/>
          <a:ln>
            <a:noFill/>
          </a:ln>
        </p:spPr>
      </p:sp>
      <p:sp>
        <p:nvSpPr>
          <p:cNvPr id="68" name="Google Shape;68;p26"/>
          <p:cNvSpPr>
            <a:spLocks noGrp="1"/>
          </p:cNvSpPr>
          <p:nvPr>
            <p:ph type="pic" idx="5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  <a:noFill/>
          <a:ln>
            <a:noFill/>
          </a:ln>
        </p:spPr>
      </p:sp>
      <p:sp>
        <p:nvSpPr>
          <p:cNvPr id="69" name="Google Shape;69;p26"/>
          <p:cNvSpPr>
            <a:spLocks noGrp="1"/>
          </p:cNvSpPr>
          <p:nvPr>
            <p:ph type="pic" idx="6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5262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7"/>
          <p:cNvSpPr txBox="1">
            <a:spLocks noGrp="1"/>
          </p:cNvSpPr>
          <p:nvPr>
            <p:ph type="body" idx="1"/>
          </p:nvPr>
        </p:nvSpPr>
        <p:spPr>
          <a:xfrm>
            <a:off x="457201" y="2367645"/>
            <a:ext cx="2589213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body" idx="2"/>
          </p:nvPr>
        </p:nvSpPr>
        <p:spPr>
          <a:xfrm>
            <a:off x="3275819" y="2367645"/>
            <a:ext cx="2589213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body" idx="3"/>
          </p:nvPr>
        </p:nvSpPr>
        <p:spPr>
          <a:xfrm>
            <a:off x="6085706" y="2367645"/>
            <a:ext cx="2589213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291943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los Text SemiBold"/>
              <a:buNone/>
              <a:defRPr sz="3200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>
            <a:spLocks noGrp="1"/>
          </p:cNvSpPr>
          <p:nvPr>
            <p:ph type="pic" idx="4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  <a:noFill/>
          <a:ln>
            <a:noFill/>
          </a:ln>
        </p:spPr>
      </p:sp>
      <p:sp>
        <p:nvSpPr>
          <p:cNvPr id="76" name="Google Shape;76;p27"/>
          <p:cNvSpPr>
            <a:spLocks noGrp="1"/>
          </p:cNvSpPr>
          <p:nvPr>
            <p:ph type="pic" idx="5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  <a:noFill/>
          <a:ln>
            <a:noFill/>
          </a:ln>
        </p:spPr>
      </p:sp>
      <p:sp>
        <p:nvSpPr>
          <p:cNvPr id="77" name="Google Shape;77;p27"/>
          <p:cNvSpPr>
            <a:spLocks noGrp="1"/>
          </p:cNvSpPr>
          <p:nvPr>
            <p:ph type="pic" idx="6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  <a:noFill/>
          <a:ln>
            <a:noFill/>
          </a:ln>
        </p:spPr>
      </p:sp>
      <p:sp>
        <p:nvSpPr>
          <p:cNvPr id="78" name="Google Shape;78;p27"/>
          <p:cNvSpPr txBox="1">
            <a:spLocks noGrp="1"/>
          </p:cNvSpPr>
          <p:nvPr>
            <p:ph type="body" idx="7"/>
          </p:nvPr>
        </p:nvSpPr>
        <p:spPr>
          <a:xfrm>
            <a:off x="460352" y="4281396"/>
            <a:ext cx="2589213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body" idx="8"/>
          </p:nvPr>
        </p:nvSpPr>
        <p:spPr>
          <a:xfrm>
            <a:off x="3278970" y="4281396"/>
            <a:ext cx="2589213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9"/>
          </p:nvPr>
        </p:nvSpPr>
        <p:spPr>
          <a:xfrm>
            <a:off x="6088857" y="4281396"/>
            <a:ext cx="2589213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>
            <a:spLocks noGrp="1"/>
          </p:cNvSpPr>
          <p:nvPr>
            <p:ph type="pic" idx="13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  <a:noFill/>
          <a:ln>
            <a:noFill/>
          </a:ln>
        </p:spPr>
      </p:sp>
      <p:sp>
        <p:nvSpPr>
          <p:cNvPr id="82" name="Google Shape;82;p27"/>
          <p:cNvSpPr>
            <a:spLocks noGrp="1"/>
          </p:cNvSpPr>
          <p:nvPr>
            <p:ph type="pic" idx="14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  <a:noFill/>
          <a:ln>
            <a:noFill/>
          </a:ln>
        </p:spPr>
      </p:sp>
      <p:sp>
        <p:nvSpPr>
          <p:cNvPr id="83" name="Google Shape;83;p27"/>
          <p:cNvSpPr>
            <a:spLocks noGrp="1"/>
          </p:cNvSpPr>
          <p:nvPr>
            <p:ph type="pic" idx="15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4214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инал">
  <p:cSld name="Финал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8"/>
          <p:cNvSpPr txBox="1">
            <a:spLocks noGrp="1"/>
          </p:cNvSpPr>
          <p:nvPr>
            <p:ph type="body" idx="1"/>
          </p:nvPr>
        </p:nvSpPr>
        <p:spPr>
          <a:xfrm>
            <a:off x="624113" y="1233715"/>
            <a:ext cx="7170057" cy="3410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None/>
              <a:defRPr sz="16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None/>
              <a:defRPr sz="1600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None/>
              <a:defRPr sz="1600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None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8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los Text SemiBold"/>
              <a:buNone/>
              <a:defRPr sz="3200">
                <a:solidFill>
                  <a:schemeClr val="lt1"/>
                </a:solidFill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0916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bg>
      <p:bgPr>
        <a:solidFill>
          <a:srgbClr val="FFFFF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9"/>
          <p:cNvSpPr txBox="1">
            <a:spLocks noGrp="1"/>
          </p:cNvSpPr>
          <p:nvPr>
            <p:ph type="body" idx="1"/>
          </p:nvPr>
        </p:nvSpPr>
        <p:spPr>
          <a:xfrm>
            <a:off x="507999" y="1792286"/>
            <a:ext cx="3635830" cy="157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9"/>
          <p:cNvSpPr txBox="1">
            <a:spLocks noGrp="1"/>
          </p:cNvSpPr>
          <p:nvPr>
            <p:ph type="body" idx="2"/>
          </p:nvPr>
        </p:nvSpPr>
        <p:spPr>
          <a:xfrm>
            <a:off x="507999" y="1182459"/>
            <a:ext cx="2960913" cy="59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u="sng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9"/>
          <p:cNvSpPr txBox="1">
            <a:spLocks noGrp="1"/>
          </p:cNvSpPr>
          <p:nvPr>
            <p:ph type="body" idx="3"/>
          </p:nvPr>
        </p:nvSpPr>
        <p:spPr>
          <a:xfrm>
            <a:off x="5000171" y="3011486"/>
            <a:ext cx="3635830" cy="157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29"/>
          <p:cNvSpPr txBox="1">
            <a:spLocks noGrp="1"/>
          </p:cNvSpPr>
          <p:nvPr>
            <p:ph type="body" idx="4"/>
          </p:nvPr>
        </p:nvSpPr>
        <p:spPr>
          <a:xfrm>
            <a:off x="5000171" y="2401659"/>
            <a:ext cx="2960913" cy="59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u="sng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29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los Text SemiBold"/>
              <a:buNone/>
              <a:defRPr sz="3200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20054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Пользовательский макет">
  <p:cSld name="6_Пользовательский макет">
    <p:bg>
      <p:bgPr>
        <a:solidFill>
          <a:srgbClr val="FFFFFF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0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los Text SemiBold"/>
              <a:buNone/>
              <a:defRPr sz="3200">
                <a:solidFill>
                  <a:schemeClr val="lt1"/>
                </a:solidFill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0"/>
          <p:cNvSpPr txBox="1">
            <a:spLocks noGrp="1"/>
          </p:cNvSpPr>
          <p:nvPr>
            <p:ph type="body" idx="1"/>
          </p:nvPr>
        </p:nvSpPr>
        <p:spPr>
          <a:xfrm>
            <a:off x="457199" y="1040162"/>
            <a:ext cx="8389257" cy="373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8992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1"/>
          <p:cNvSpPr txBox="1">
            <a:spLocks noGrp="1"/>
          </p:cNvSpPr>
          <p:nvPr>
            <p:ph type="body" idx="1"/>
          </p:nvPr>
        </p:nvSpPr>
        <p:spPr>
          <a:xfrm>
            <a:off x="624113" y="1233715"/>
            <a:ext cx="7170057" cy="3410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None/>
              <a:defRPr sz="16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None/>
              <a:defRPr sz="16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None/>
              <a:defRPr sz="1600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None/>
              <a:defRPr sz="1600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olos Text"/>
              <a:buNone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31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los Text SemiBold"/>
              <a:buNone/>
              <a:defRPr sz="3200">
                <a:solidFill>
                  <a:schemeClr val="lt1"/>
                </a:solidFill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7330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Пользовательский макет">
  <p:cSld name="3_Пользовательский макет">
    <p:bg>
      <p:bgPr>
        <a:solidFill>
          <a:srgbClr val="FFFFF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los Text SemiBold"/>
              <a:buNone/>
              <a:defRPr sz="3200">
                <a:solidFill>
                  <a:schemeClr val="lt1"/>
                </a:solidFill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2"/>
          <p:cNvSpPr>
            <a:spLocks noGrp="1"/>
          </p:cNvSpPr>
          <p:nvPr>
            <p:ph type="pic" idx="2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  <a:noFill/>
          <a:ln>
            <a:noFill/>
          </a:ln>
        </p:spPr>
      </p:sp>
      <p:sp>
        <p:nvSpPr>
          <p:cNvPr id="102" name="Google Shape;102;p32"/>
          <p:cNvSpPr txBox="1">
            <a:spLocks noGrp="1"/>
          </p:cNvSpPr>
          <p:nvPr>
            <p:ph type="body" idx="1"/>
          </p:nvPr>
        </p:nvSpPr>
        <p:spPr>
          <a:xfrm>
            <a:off x="5508171" y="1153886"/>
            <a:ext cx="2532743" cy="3425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8933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Пользовательский макет">
  <p:cSld name="7_Пользовательский макет">
    <p:bg>
      <p:bgPr>
        <a:solidFill>
          <a:srgbClr val="FFFFFF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3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los Text SemiBold"/>
              <a:buNone/>
              <a:defRPr sz="3200">
                <a:solidFill>
                  <a:schemeClr val="lt1"/>
                </a:solidFill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3"/>
          <p:cNvSpPr txBox="1">
            <a:spLocks noGrp="1"/>
          </p:cNvSpPr>
          <p:nvPr>
            <p:ph type="body" idx="1"/>
          </p:nvPr>
        </p:nvSpPr>
        <p:spPr>
          <a:xfrm>
            <a:off x="457199" y="1040162"/>
            <a:ext cx="8389257" cy="373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795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Пользовательский макет">
  <p:cSld name="1_Пользовательский макет">
    <p:bg>
      <p:bgPr>
        <a:solidFill>
          <a:srgbClr val="FFFFF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4"/>
          <p:cNvSpPr txBox="1">
            <a:spLocks noGrp="1"/>
          </p:cNvSpPr>
          <p:nvPr>
            <p:ph type="body" idx="1"/>
          </p:nvPr>
        </p:nvSpPr>
        <p:spPr>
          <a:xfrm>
            <a:off x="507999" y="1792286"/>
            <a:ext cx="3635830" cy="157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4"/>
          <p:cNvSpPr txBox="1">
            <a:spLocks noGrp="1"/>
          </p:cNvSpPr>
          <p:nvPr>
            <p:ph type="body" idx="2"/>
          </p:nvPr>
        </p:nvSpPr>
        <p:spPr>
          <a:xfrm>
            <a:off x="507999" y="1182459"/>
            <a:ext cx="2960913" cy="59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u="sng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34"/>
          <p:cNvSpPr txBox="1">
            <a:spLocks noGrp="1"/>
          </p:cNvSpPr>
          <p:nvPr>
            <p:ph type="body" idx="3"/>
          </p:nvPr>
        </p:nvSpPr>
        <p:spPr>
          <a:xfrm>
            <a:off x="5000171" y="3011486"/>
            <a:ext cx="3635830" cy="157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34"/>
          <p:cNvSpPr txBox="1">
            <a:spLocks noGrp="1"/>
          </p:cNvSpPr>
          <p:nvPr>
            <p:ph type="body" idx="4"/>
          </p:nvPr>
        </p:nvSpPr>
        <p:spPr>
          <a:xfrm>
            <a:off x="5000171" y="2401659"/>
            <a:ext cx="2960913" cy="59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u="sng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34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los Text SemiBold"/>
              <a:buNone/>
              <a:defRPr sz="3200">
                <a:solidFill>
                  <a:schemeClr val="lt1"/>
                </a:solidFill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2774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Пользовательский макет">
  <p:cSld name="4_Пользовательский макет">
    <p:bg>
      <p:bgPr>
        <a:solidFill>
          <a:srgbClr val="FFFFFF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5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los Text SemiBold"/>
              <a:buNone/>
              <a:defRPr sz="3200">
                <a:solidFill>
                  <a:schemeClr val="lt1"/>
                </a:solidFill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5"/>
          <p:cNvSpPr>
            <a:spLocks noGrp="1"/>
          </p:cNvSpPr>
          <p:nvPr>
            <p:ph type="pic" idx="2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  <a:noFill/>
          <a:ln>
            <a:noFill/>
          </a:ln>
        </p:spPr>
      </p:sp>
      <p:sp>
        <p:nvSpPr>
          <p:cNvPr id="115" name="Google Shape;115;p35"/>
          <p:cNvSpPr txBox="1">
            <a:spLocks noGrp="1"/>
          </p:cNvSpPr>
          <p:nvPr>
            <p:ph type="body" idx="1"/>
          </p:nvPr>
        </p:nvSpPr>
        <p:spPr>
          <a:xfrm>
            <a:off x="5508171" y="1153886"/>
            <a:ext cx="2532743" cy="3425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9324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Пользовательский макет">
  <p:cSld name="8_Пользовательский макет">
    <p:bg>
      <p:bgPr>
        <a:solidFill>
          <a:srgbClr val="FFFFFF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6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los Text SemiBold"/>
              <a:buNone/>
              <a:defRPr sz="3200">
                <a:solidFill>
                  <a:schemeClr val="lt1"/>
                </a:solidFill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body" idx="1"/>
          </p:nvPr>
        </p:nvSpPr>
        <p:spPr>
          <a:xfrm>
            <a:off x="457199" y="1040162"/>
            <a:ext cx="8389257" cy="373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5603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Пользовательский макет">
  <p:cSld name="2_Пользовательский макет"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7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los Text SemiBold"/>
              <a:buNone/>
              <a:defRPr sz="3200">
                <a:solidFill>
                  <a:schemeClr val="lt1"/>
                </a:solidFill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7"/>
          <p:cNvSpPr txBox="1">
            <a:spLocks noGrp="1"/>
          </p:cNvSpPr>
          <p:nvPr>
            <p:ph type="body" idx="1"/>
          </p:nvPr>
        </p:nvSpPr>
        <p:spPr>
          <a:xfrm>
            <a:off x="507999" y="1792286"/>
            <a:ext cx="3635830" cy="157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37"/>
          <p:cNvSpPr txBox="1">
            <a:spLocks noGrp="1"/>
          </p:cNvSpPr>
          <p:nvPr>
            <p:ph type="body" idx="2"/>
          </p:nvPr>
        </p:nvSpPr>
        <p:spPr>
          <a:xfrm>
            <a:off x="507999" y="1182459"/>
            <a:ext cx="2960913" cy="59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u="sng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37"/>
          <p:cNvSpPr txBox="1">
            <a:spLocks noGrp="1"/>
          </p:cNvSpPr>
          <p:nvPr>
            <p:ph type="body" idx="3"/>
          </p:nvPr>
        </p:nvSpPr>
        <p:spPr>
          <a:xfrm>
            <a:off x="5000171" y="3011486"/>
            <a:ext cx="3635830" cy="157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37"/>
          <p:cNvSpPr txBox="1">
            <a:spLocks noGrp="1"/>
          </p:cNvSpPr>
          <p:nvPr>
            <p:ph type="body" idx="4"/>
          </p:nvPr>
        </p:nvSpPr>
        <p:spPr>
          <a:xfrm>
            <a:off x="5000171" y="2401659"/>
            <a:ext cx="2960913" cy="59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u="sng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64675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8"/>
          <p:cNvSpPr txBox="1">
            <a:spLocks noGrp="1"/>
          </p:cNvSpPr>
          <p:nvPr>
            <p:ph type="title"/>
          </p:nvPr>
        </p:nvSpPr>
        <p:spPr>
          <a:xfrm>
            <a:off x="457200" y="306435"/>
            <a:ext cx="6291943" cy="5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los Text SemiBold"/>
              <a:buNone/>
              <a:defRPr sz="3200">
                <a:latin typeface="Golos Text SemiBold"/>
                <a:ea typeface="Golos Text SemiBold"/>
                <a:cs typeface="Golos Text SemiBold"/>
                <a:sym typeface="Golos Tex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8"/>
          <p:cNvSpPr txBox="1">
            <a:spLocks noGrp="1"/>
          </p:cNvSpPr>
          <p:nvPr>
            <p:ph type="body" idx="1"/>
          </p:nvPr>
        </p:nvSpPr>
        <p:spPr>
          <a:xfrm>
            <a:off x="5733143" y="949330"/>
            <a:ext cx="2895600" cy="3895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 i="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38"/>
          <p:cNvSpPr>
            <a:spLocks noGrp="1"/>
          </p:cNvSpPr>
          <p:nvPr>
            <p:ph type="pic" idx="2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  <a:noFill/>
          <a:ln>
            <a:noFill/>
          </a:ln>
        </p:spPr>
      </p:sp>
      <p:sp>
        <p:nvSpPr>
          <p:cNvPr id="129" name="Google Shape;129;p38"/>
          <p:cNvSpPr>
            <a:spLocks noGrp="1"/>
          </p:cNvSpPr>
          <p:nvPr>
            <p:ph type="pic" idx="3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  <a:noFill/>
          <a:ln>
            <a:noFill/>
          </a:ln>
        </p:spPr>
      </p:sp>
      <p:sp>
        <p:nvSpPr>
          <p:cNvPr id="130" name="Google Shape;130;p38"/>
          <p:cNvSpPr>
            <a:spLocks noGrp="1"/>
          </p:cNvSpPr>
          <p:nvPr>
            <p:ph type="pic" idx="4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  <a:noFill/>
          <a:ln>
            <a:noFill/>
          </a:ln>
        </p:spPr>
      </p:sp>
      <p:sp>
        <p:nvSpPr>
          <p:cNvPr id="131" name="Google Shape;131;p38"/>
          <p:cNvSpPr>
            <a:spLocks noGrp="1"/>
          </p:cNvSpPr>
          <p:nvPr>
            <p:ph type="pic" idx="5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6246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87" r:id="rId14"/>
    <p:sldLayoutId id="2147483890" r:id="rId15"/>
    <p:sldLayoutId id="2147483880" r:id="rId16"/>
    <p:sldLayoutId id="2147483894" r:id="rId17"/>
    <p:sldLayoutId id="2147483875" r:id="rId18"/>
    <p:sldLayoutId id="2147483881" r:id="rId19"/>
    <p:sldLayoutId id="2147483882" r:id="rId20"/>
    <p:sldLayoutId id="2147483706" r:id="rId21"/>
    <p:sldLayoutId id="2147483895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6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5012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  <p:sldLayoutId id="2147483914" r:id="rId18"/>
    <p:sldLayoutId id="2147483915" r:id="rId19"/>
    <p:sldLayoutId id="2147483916" r:id="rId20"/>
    <p:sldLayoutId id="2147483917" r:id="rId21"/>
    <p:sldLayoutId id="2147483918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2442525"/>
            <a:ext cx="6400800" cy="70485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Использование </a:t>
            </a:r>
            <a:r>
              <a:rPr lang="en-GB" sz="4400" dirty="0">
                <a:solidFill>
                  <a:schemeClr val="bg1"/>
                </a:solidFill>
              </a:rPr>
              <a:t>SDN </a:t>
            </a:r>
            <a:r>
              <a:rPr lang="ru-RU" sz="4400" dirty="0">
                <a:solidFill>
                  <a:schemeClr val="bg1"/>
                </a:solidFill>
              </a:rPr>
              <a:t>в </a:t>
            </a:r>
            <a:r>
              <a:rPr lang="en-GB" sz="4400" dirty="0">
                <a:solidFill>
                  <a:schemeClr val="bg1"/>
                </a:solidFill>
              </a:rPr>
              <a:t>Kubernetes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0943B452-B13A-44F2-8F6E-229113D50019}"/>
              </a:ext>
            </a:extLst>
          </p:cNvPr>
          <p:cNvSpPr txBox="1">
            <a:spLocks/>
          </p:cNvSpPr>
          <p:nvPr/>
        </p:nvSpPr>
        <p:spPr>
          <a:xfrm>
            <a:off x="4234775" y="4024008"/>
            <a:ext cx="4798978" cy="460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Golos Text DemiBold" panose="020B0703020202020204" pitchFamily="34" charset="-52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>
                <a:solidFill>
                  <a:schemeClr val="bg1"/>
                </a:solidFill>
              </a:rPr>
              <a:t>Выполнил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Буй Ань Туан К4110с</a:t>
            </a:r>
          </a:p>
          <a:p>
            <a:pPr algn="r"/>
            <a:r>
              <a:rPr lang="ru-RU" sz="1800" dirty="0">
                <a:solidFill>
                  <a:schemeClr val="bg1"/>
                </a:solidFill>
              </a:rPr>
              <a:t>Проверил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ru-RU" sz="1800" dirty="0" err="1">
                <a:solidFill>
                  <a:schemeClr val="bg1"/>
                </a:solidFill>
              </a:rPr>
              <a:t>Шкребец</a:t>
            </a:r>
            <a:r>
              <a:rPr lang="ru-RU" sz="1800" dirty="0">
                <a:solidFill>
                  <a:schemeClr val="bg1"/>
                </a:solidFill>
              </a:rPr>
              <a:t> Александр Евгеньевич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1" y="1361872"/>
            <a:ext cx="8232842" cy="3200812"/>
          </a:xfrm>
        </p:spPr>
        <p:txBody>
          <a:bodyPr>
            <a:normAutofit/>
          </a:bodyPr>
          <a:lstStyle/>
          <a:p>
            <a:pPr algn="just"/>
            <a:r>
              <a:rPr lang="ru-RU" b="1" dirty="0"/>
              <a:t>	Программно-определяемая сеть </a:t>
            </a:r>
            <a:r>
              <a:rPr lang="ru-RU" dirty="0"/>
              <a:t>(англ. </a:t>
            </a:r>
            <a:r>
              <a:rPr lang="ru-RU" dirty="0" err="1"/>
              <a:t>software-defined</a:t>
            </a:r>
            <a:r>
              <a:rPr lang="ru-RU" dirty="0"/>
              <a:t> </a:t>
            </a:r>
            <a:r>
              <a:rPr lang="ru-RU" dirty="0" err="1"/>
              <a:t>networking</a:t>
            </a:r>
            <a:r>
              <a:rPr lang="ru-RU" dirty="0"/>
              <a:t>, SDN; также программно-конфигурируемая сеть) — сеть передачи данных, в которой уровень управления сетью отделён от устройств передачи данных и реализуется </a:t>
            </a:r>
            <a:r>
              <a:rPr lang="ru-RU" dirty="0" err="1"/>
              <a:t>программно</a:t>
            </a:r>
            <a:r>
              <a:rPr lang="ru-RU" dirty="0"/>
              <a:t>, одна из форм виртуализации сети.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Что такое </a:t>
            </a:r>
            <a:r>
              <a:rPr lang="en-GB" dirty="0"/>
              <a:t>SDN?</a:t>
            </a:r>
            <a:endParaRPr lang="ru-RU" dirty="0"/>
          </a:p>
        </p:txBody>
      </p:sp>
      <p:sp>
        <p:nvSpPr>
          <p:cNvPr id="2" name="AutoShape 2" descr="NOMA in 5G Systems - IEEE Future Networks">
            <a:extLst>
              <a:ext uri="{FF2B5EF4-FFF2-40B4-BE49-F238E27FC236}">
                <a16:creationId xmlns:a16="http://schemas.microsoft.com/office/drawing/2014/main" id="{EB2DCBDA-57B1-4CF3-9C0F-8528173FE3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599" y="2419349"/>
            <a:ext cx="3453161" cy="345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Software Defined Networking (SDN) Layer">
            <a:extLst>
              <a:ext uri="{FF2B5EF4-FFF2-40B4-BE49-F238E27FC236}">
                <a16:creationId xmlns:a16="http://schemas.microsoft.com/office/drawing/2014/main" id="{E65CC2B1-7C13-D500-49B9-C211A8CFB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8" y="2419349"/>
            <a:ext cx="3962401" cy="222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589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Сравнение традиционных сетей и SDN</a:t>
            </a:r>
          </a:p>
        </p:txBody>
      </p:sp>
      <p:sp>
        <p:nvSpPr>
          <p:cNvPr id="2" name="AutoShape 2" descr="NOMA in 5G Systems - IEEE Future Networks">
            <a:extLst>
              <a:ext uri="{FF2B5EF4-FFF2-40B4-BE49-F238E27FC236}">
                <a16:creationId xmlns:a16="http://schemas.microsoft.com/office/drawing/2014/main" id="{EB2DCBDA-57B1-4CF3-9C0F-8528173FE3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599" y="2419349"/>
            <a:ext cx="3453161" cy="345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OMA, Orthogonal Multiple Access">
            <a:extLst>
              <a:ext uri="{FF2B5EF4-FFF2-40B4-BE49-F238E27FC236}">
                <a16:creationId xmlns:a16="http://schemas.microsoft.com/office/drawing/2014/main" id="{44DB0A67-CA78-41D5-AD1F-6E0BD18238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C2832-2868-024A-959F-C9A41CCE6F04}"/>
              </a:ext>
            </a:extLst>
          </p:cNvPr>
          <p:cNvSpPr txBox="1"/>
          <p:nvPr/>
        </p:nvSpPr>
        <p:spPr>
          <a:xfrm>
            <a:off x="413425" y="1379246"/>
            <a:ext cx="38975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Традиционная сеть</a:t>
            </a:r>
          </a:p>
          <a:p>
            <a:pPr algn="just"/>
            <a:r>
              <a:rPr lang="vi-VN" dirty="0"/>
              <a:t>- </a:t>
            </a:r>
            <a:r>
              <a:rPr lang="ru-RU" dirty="0"/>
              <a:t>Плоскость управления и плоскость данных соединены друг с другом на каждом устройстве (коммутаторе/маршрутизаторе)</a:t>
            </a:r>
          </a:p>
          <a:p>
            <a:pPr algn="just"/>
            <a:r>
              <a:rPr lang="vi-VN" dirty="0"/>
              <a:t>- </a:t>
            </a:r>
            <a:r>
              <a:rPr lang="ru-RU" dirty="0"/>
              <a:t>Сложно масштабировать, необходимо вручную настраивать каждый узел</a:t>
            </a:r>
          </a:p>
          <a:p>
            <a:pPr algn="just"/>
            <a:r>
              <a:rPr lang="vi-VN" dirty="0"/>
              <a:t>- </a:t>
            </a:r>
            <a:r>
              <a:rPr lang="ru-RU" dirty="0"/>
              <a:t>Не подходит для динамических, быстро меняющихся сетевых систем (например, K8s)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0F7B26-D8C2-C130-18CD-B01B60C6D132}"/>
              </a:ext>
            </a:extLst>
          </p:cNvPr>
          <p:cNvCxnSpPr>
            <a:cxnSpLocks/>
          </p:cNvCxnSpPr>
          <p:nvPr/>
        </p:nvCxnSpPr>
        <p:spPr>
          <a:xfrm>
            <a:off x="4484450" y="1287874"/>
            <a:ext cx="0" cy="345316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AA0A5F1-1167-DA5B-22AD-6A61792B8F1E}"/>
              </a:ext>
            </a:extLst>
          </p:cNvPr>
          <p:cNvSpPr txBox="1"/>
          <p:nvPr/>
        </p:nvSpPr>
        <p:spPr>
          <a:xfrm>
            <a:off x="4701701" y="1381908"/>
            <a:ext cx="38975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Сеть SDN</a:t>
            </a:r>
          </a:p>
          <a:p>
            <a:pPr algn="just"/>
            <a:r>
              <a:rPr lang="vi-VN" dirty="0"/>
              <a:t>- </a:t>
            </a:r>
            <a:r>
              <a:rPr lang="ru-RU" dirty="0"/>
              <a:t>Отдельная плоскость управления → концентрация на одном контроллере</a:t>
            </a:r>
          </a:p>
          <a:p>
            <a:pPr algn="just"/>
            <a:r>
              <a:rPr lang="vi-VN" dirty="0"/>
              <a:t>- </a:t>
            </a:r>
            <a:r>
              <a:rPr lang="ru-RU" dirty="0"/>
              <a:t>Коммутатор/маршрутизатор только пересылает пакеты (Data </a:t>
            </a:r>
            <a:r>
              <a:rPr lang="ru-RU" dirty="0" err="1"/>
              <a:t>Plane</a:t>
            </a:r>
            <a:r>
              <a:rPr lang="ru-RU" dirty="0"/>
              <a:t>)</a:t>
            </a:r>
          </a:p>
          <a:p>
            <a:pPr algn="just"/>
            <a:r>
              <a:rPr lang="vi-VN" dirty="0"/>
              <a:t>- </a:t>
            </a:r>
            <a:r>
              <a:rPr lang="ru-RU" dirty="0"/>
              <a:t>Конфигурация сети программируется автоматически с контроллера.</a:t>
            </a:r>
          </a:p>
        </p:txBody>
      </p:sp>
    </p:spTree>
    <p:extLst>
      <p:ext uri="{BB962C8B-B14F-4D97-AF65-F5344CB8AC3E}">
        <p14:creationId xmlns:p14="http://schemas.microsoft.com/office/powerpoint/2010/main" val="1451761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Сеть в </a:t>
            </a:r>
            <a:r>
              <a:rPr lang="en-GB" dirty="0"/>
              <a:t>Kubernetes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D58531-3D0B-F34D-8D60-8FF89665FB9C}"/>
              </a:ext>
            </a:extLst>
          </p:cNvPr>
          <p:cNvSpPr txBox="1"/>
          <p:nvPr/>
        </p:nvSpPr>
        <p:spPr>
          <a:xfrm>
            <a:off x="721894" y="1357652"/>
            <a:ext cx="39154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Как работает сеть в K8s</a:t>
            </a:r>
          </a:p>
          <a:p>
            <a:pPr algn="just"/>
            <a:r>
              <a:rPr lang="vi-VN" dirty="0"/>
              <a:t>- </a:t>
            </a:r>
            <a:r>
              <a:rPr lang="ru-RU" dirty="0"/>
              <a:t>Каждый модуль в </a:t>
            </a:r>
            <a:r>
              <a:rPr lang="ru-RU" dirty="0" err="1"/>
              <a:t>Kubernetes</a:t>
            </a:r>
            <a:r>
              <a:rPr lang="ru-RU" dirty="0"/>
              <a:t> имеет уникальный IP-адрес.</a:t>
            </a:r>
          </a:p>
          <a:p>
            <a:pPr algn="just"/>
            <a:r>
              <a:rPr lang="vi-VN" dirty="0"/>
              <a:t>- </a:t>
            </a:r>
            <a:r>
              <a:rPr lang="ru-RU" dirty="0"/>
              <a:t>Модули могут напрямую взаимодействовать с другими модулями, даже если они находятся на разных узлах.</a:t>
            </a:r>
          </a:p>
          <a:p>
            <a:pPr algn="just"/>
            <a:r>
              <a:rPr lang="vi-VN" dirty="0"/>
              <a:t>- </a:t>
            </a:r>
            <a:r>
              <a:rPr lang="ru-RU" dirty="0"/>
              <a:t>Сервисы предоставляют виртуальный IP (</a:t>
            </a:r>
            <a:r>
              <a:rPr lang="ru-RU" dirty="0" err="1"/>
              <a:t>ClusterIP</a:t>
            </a:r>
            <a:r>
              <a:rPr lang="ru-RU" dirty="0"/>
              <a:t>) для балансировки нагрузки между модулями.</a:t>
            </a:r>
          </a:p>
        </p:txBody>
      </p:sp>
      <p:pic>
        <p:nvPicPr>
          <p:cNvPr id="2050" name="Picture 2" descr="Kubernetes Networking Fundamentals | by Nived Velayudhan | techbeatly |  Medium">
            <a:extLst>
              <a:ext uri="{FF2B5EF4-FFF2-40B4-BE49-F238E27FC236}">
                <a16:creationId xmlns:a16="http://schemas.microsoft.com/office/drawing/2014/main" id="{A11A28D3-9072-DF7D-3778-99F27C0A0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73" y="1527843"/>
            <a:ext cx="3448568" cy="27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985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50614"/>
            <a:ext cx="8201607" cy="2145730"/>
          </a:xfrm>
        </p:spPr>
        <p:txBody>
          <a:bodyPr/>
          <a:lstStyle/>
          <a:p>
            <a:pPr algn="just"/>
            <a:r>
              <a:rPr lang="ru-RU" b="1" dirty="0">
                <a:latin typeface="+mn-lt"/>
              </a:rPr>
              <a:t>Проблемы с сетью в K8s</a:t>
            </a:r>
          </a:p>
          <a:p>
            <a:pPr algn="just"/>
            <a:r>
              <a:rPr lang="vi-VN" dirty="0">
                <a:latin typeface="+mn-lt"/>
              </a:rPr>
              <a:t>- </a:t>
            </a:r>
            <a:r>
              <a:rPr lang="ru-RU" dirty="0">
                <a:latin typeface="+mn-lt"/>
              </a:rPr>
              <a:t>Поды постоянно меняются (при масштабировании, развертывании)</a:t>
            </a:r>
          </a:p>
          <a:p>
            <a:pPr algn="just"/>
            <a:r>
              <a:rPr lang="vi-VN" dirty="0">
                <a:latin typeface="+mn-lt"/>
              </a:rPr>
              <a:t>- </a:t>
            </a:r>
            <a:r>
              <a:rPr lang="ru-RU" dirty="0">
                <a:latin typeface="+mn-lt"/>
              </a:rPr>
              <a:t>Услуги, требующие балансировки нагрузки и безопасности</a:t>
            </a:r>
          </a:p>
          <a:p>
            <a:pPr algn="just"/>
            <a:r>
              <a:rPr lang="vi-VN" dirty="0">
                <a:latin typeface="+mn-lt"/>
              </a:rPr>
              <a:t>- </a:t>
            </a:r>
            <a:r>
              <a:rPr lang="ru-RU" dirty="0">
                <a:latin typeface="+mn-lt"/>
              </a:rPr>
              <a:t>Необходим механизм маршрутизации между узлами, межсетевой экран по пространству имен, изоляция между арендаторами</a:t>
            </a:r>
          </a:p>
          <a:p>
            <a:pPr algn="just"/>
            <a:endParaRPr lang="ru-RU" dirty="0"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+mn-lt"/>
              </a:rPr>
              <a:t> SDN — идеальное решение для управления этой динамической сетью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Зачем </a:t>
            </a:r>
            <a:r>
              <a:rPr lang="en-GB" dirty="0"/>
              <a:t>Kubernetes </a:t>
            </a:r>
            <a:r>
              <a:rPr lang="ru-RU" dirty="0"/>
              <a:t>нужен </a:t>
            </a:r>
            <a:r>
              <a:rPr lang="en-GB" dirty="0"/>
              <a:t>SDN?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654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CNI –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мост между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SDN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Kubernetes</a:t>
            </a:r>
            <a:endParaRPr lang="ru-RU" sz="3200" dirty="0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29DBE5B6-9B50-47DA-9466-46FF889F29A6}"/>
              </a:ext>
            </a:extLst>
          </p:cNvPr>
          <p:cNvSpPr txBox="1">
            <a:spLocks/>
          </p:cNvSpPr>
          <p:nvPr/>
        </p:nvSpPr>
        <p:spPr>
          <a:xfrm>
            <a:off x="457200" y="1343607"/>
            <a:ext cx="8276253" cy="839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dirty="0"/>
              <a:t>CNI (</a:t>
            </a:r>
            <a:r>
              <a:rPr lang="ru-RU" b="1" dirty="0" err="1"/>
              <a:t>Container</a:t>
            </a:r>
            <a:r>
              <a:rPr lang="ru-RU" b="1" dirty="0"/>
              <a:t> Network Interface) </a:t>
            </a:r>
            <a:r>
              <a:rPr lang="ru-RU" dirty="0"/>
              <a:t>— это стандарт сетевого интерфейса с открытым исходным кодом, разработанный CNCF, который помогает </a:t>
            </a:r>
            <a:r>
              <a:rPr lang="ru-RU" dirty="0" err="1"/>
              <a:t>Kubernetes</a:t>
            </a:r>
            <a:r>
              <a:rPr lang="ru-RU" dirty="0"/>
              <a:t> подключать контейнеры к сети.</a:t>
            </a:r>
            <a:endParaRPr lang="ru-RU" sz="2000" dirty="0"/>
          </a:p>
        </p:txBody>
      </p:sp>
      <p:pic>
        <p:nvPicPr>
          <p:cNvPr id="3076" name="Picture 4" descr="K8s Tips — CNI Introduction. What is CNI | by Tony | Medium">
            <a:extLst>
              <a:ext uri="{FF2B5EF4-FFF2-40B4-BE49-F238E27FC236}">
                <a16:creationId xmlns:a16="http://schemas.microsoft.com/office/drawing/2014/main" id="{5624170C-B8EF-4A2D-288F-F976D341E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738" y="1910223"/>
            <a:ext cx="3292822" cy="28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5755ED-8954-56FC-2E6C-37DFF4C82782}"/>
              </a:ext>
            </a:extLst>
          </p:cNvPr>
          <p:cNvSpPr txBox="1"/>
          <p:nvPr/>
        </p:nvSpPr>
        <p:spPr>
          <a:xfrm>
            <a:off x="457200" y="2034073"/>
            <a:ext cx="46195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/>
              <a:t>- </a:t>
            </a:r>
            <a:r>
              <a:rPr lang="ru-RU" sz="1600" dirty="0" err="1"/>
              <a:t>Kubernetes</a:t>
            </a:r>
            <a:r>
              <a:rPr lang="ru-RU" sz="1600" dirty="0"/>
              <a:t> не имеет встроенных сетевых функций, но вызывает плагины CNI для предоставления IP, маршрутизации, брандмауэра и т. д.</a:t>
            </a:r>
          </a:p>
          <a:p>
            <a:r>
              <a:rPr lang="vi-VN" sz="1600" dirty="0"/>
              <a:t>- </a:t>
            </a:r>
            <a:r>
              <a:rPr lang="ru-RU" sz="1600" dirty="0"/>
              <a:t>CNI запускается каждый раз при создании или удалении </a:t>
            </a:r>
            <a:r>
              <a:rPr lang="ru-RU" sz="1600" dirty="0" err="1"/>
              <a:t>Pod</a:t>
            </a:r>
            <a:r>
              <a:rPr lang="ru-RU" sz="1600" dirty="0"/>
              <a:t> → автоматически настраивает или очищает конфигурацию сети</a:t>
            </a:r>
            <a:endParaRPr lang="vi-VN" sz="1600" dirty="0"/>
          </a:p>
        </p:txBody>
      </p:sp>
    </p:spTree>
    <p:extLst>
      <p:ext uri="{BB962C8B-B14F-4D97-AF65-F5344CB8AC3E}">
        <p14:creationId xmlns:p14="http://schemas.microsoft.com/office/powerpoint/2010/main" val="1256783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6529" y="1250613"/>
            <a:ext cx="4105471" cy="3410856"/>
          </a:xfrm>
        </p:spPr>
        <p:txBody>
          <a:bodyPr/>
          <a:lstStyle/>
          <a:p>
            <a:pPr algn="just"/>
            <a:r>
              <a:rPr lang="vi-VN" sz="1600" dirty="0"/>
              <a:t>- </a:t>
            </a:r>
            <a:r>
              <a:rPr lang="ru-RU" sz="1600" dirty="0"/>
              <a:t>Плагины SDN, такие как </a:t>
            </a:r>
            <a:r>
              <a:rPr lang="ru-RU" sz="1600" b="1" dirty="0" err="1"/>
              <a:t>Calico</a:t>
            </a:r>
            <a:r>
              <a:rPr lang="ru-RU" sz="1600" b="1" dirty="0"/>
              <a:t>, </a:t>
            </a:r>
            <a:r>
              <a:rPr lang="ru-RU" sz="1600" b="1" dirty="0" err="1"/>
              <a:t>Flannel</a:t>
            </a:r>
            <a:r>
              <a:rPr lang="ru-RU" sz="1600" b="1" dirty="0"/>
              <a:t>, </a:t>
            </a:r>
            <a:r>
              <a:rPr lang="ru-RU" sz="1600" b="1" dirty="0" err="1"/>
              <a:t>Cilium</a:t>
            </a:r>
            <a:r>
              <a:rPr lang="ru-RU" sz="1600" b="1" dirty="0"/>
              <a:t>… </a:t>
            </a:r>
            <a:r>
              <a:rPr lang="ru-RU" sz="1600" dirty="0"/>
              <a:t>соответствуют стандартам CNI, что упрощает интеграцию с K8s.</a:t>
            </a:r>
            <a:endParaRPr lang="vi-VN" dirty="0"/>
          </a:p>
          <a:p>
            <a:pPr algn="just"/>
            <a:r>
              <a:rPr lang="vi-VN" dirty="0"/>
              <a:t>- </a:t>
            </a:r>
            <a:r>
              <a:rPr lang="ru-RU" dirty="0"/>
              <a:t>В зависимости от потребностей вашего развертывания — производительности, безопасности, наблюдаемости или простоты — может выбрать подходящий плагин SDN.</a:t>
            </a:r>
            <a:r>
              <a:rPr lang="vi-VN" dirty="0"/>
              <a:t> - - </a:t>
            </a:r>
            <a:r>
              <a:rPr lang="ru-RU" dirty="0"/>
              <a:t>На самом деле, сегодня наиболее популярными являются </a:t>
            </a:r>
            <a:r>
              <a:rPr lang="ru-RU" b="1" dirty="0" err="1"/>
              <a:t>Calico</a:t>
            </a:r>
            <a:r>
              <a:rPr lang="ru-RU" dirty="0"/>
              <a:t> и </a:t>
            </a:r>
            <a:r>
              <a:rPr lang="ru-RU" b="1" dirty="0" err="1"/>
              <a:t>Cilium</a:t>
            </a:r>
            <a:r>
              <a:rPr lang="ru-RU" dirty="0"/>
              <a:t>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Оптимизация трафика и обработки данных</a:t>
            </a:r>
          </a:p>
        </p:txBody>
      </p:sp>
      <p:pic>
        <p:nvPicPr>
          <p:cNvPr id="4098" name="Picture 2" descr="Moving Microgrid Hierarchical Control to an SDN-Based Kubernetes Cluster: A  Framework for Reliable and Flexible Energy Distribution">
            <a:extLst>
              <a:ext uri="{FF2B5EF4-FFF2-40B4-BE49-F238E27FC236}">
                <a16:creationId xmlns:a16="http://schemas.microsoft.com/office/drawing/2014/main" id="{1816F38A-05AA-1BC9-7E07-3BBE9AFFF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48" y="1831469"/>
            <a:ext cx="4030824" cy="224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641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B0272AEE-71BB-9F49-0549-9DD580124156}"/>
              </a:ext>
            </a:extLst>
          </p:cNvPr>
          <p:cNvSpPr txBox="1">
            <a:spLocks/>
          </p:cNvSpPr>
          <p:nvPr/>
        </p:nvSpPr>
        <p:spPr>
          <a:xfrm>
            <a:off x="457200" y="306435"/>
            <a:ext cx="6824382" cy="527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bg1"/>
                </a:solidFill>
                <a:latin typeface="Golos Text DemiBold" panose="020B0703020202020204" pitchFamily="34" charset="-52"/>
                <a:ea typeface="+mj-ea"/>
                <a:cs typeface="+mj-cs"/>
              </a:defRPr>
            </a:lvl1pPr>
          </a:lstStyle>
          <a:p>
            <a:r>
              <a:rPr lang="ru-RU" sz="2400" dirty="0"/>
              <a:t>Вывод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5413B9-4C0F-1AAF-AC57-2856D823E91F}"/>
              </a:ext>
            </a:extLst>
          </p:cNvPr>
          <p:cNvSpPr txBox="1"/>
          <p:nvPr/>
        </p:nvSpPr>
        <p:spPr>
          <a:xfrm>
            <a:off x="517849" y="1461611"/>
            <a:ext cx="8108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600" dirty="0"/>
              <a:t>- </a:t>
            </a:r>
            <a:r>
              <a:rPr lang="ru-RU" sz="1600" dirty="0" err="1"/>
              <a:t>Kubernetes</a:t>
            </a:r>
            <a:r>
              <a:rPr lang="ru-RU" sz="1600" dirty="0"/>
              <a:t> не может эффективно функционировать без подходящего решения SDN</a:t>
            </a:r>
          </a:p>
          <a:p>
            <a:pPr algn="just"/>
            <a:r>
              <a:rPr lang="vi-VN" sz="1600" dirty="0"/>
              <a:t>- </a:t>
            </a:r>
            <a:r>
              <a:rPr lang="ru-RU" sz="1600" dirty="0"/>
              <a:t>SDN помогает автоматизировать распределение и маршрутизацию IP-адресов, балансировку нагрузки и безопасность между модулями, поддерживает гибкое и контролируемое расширение сети</a:t>
            </a:r>
          </a:p>
          <a:p>
            <a:pPr algn="just"/>
            <a:r>
              <a:rPr lang="vi-VN" sz="1600" dirty="0"/>
              <a:t>- </a:t>
            </a:r>
            <a:r>
              <a:rPr lang="ru-RU" sz="1600" dirty="0"/>
              <a:t>Плагины SDN, такие как </a:t>
            </a:r>
            <a:r>
              <a:rPr lang="ru-RU" sz="1600" b="1" dirty="0" err="1"/>
              <a:t>Calico</a:t>
            </a:r>
            <a:r>
              <a:rPr lang="ru-RU" sz="1600" dirty="0"/>
              <a:t>, </a:t>
            </a:r>
            <a:r>
              <a:rPr lang="ru-RU" sz="1600" b="1" dirty="0" err="1"/>
              <a:t>Cilium</a:t>
            </a:r>
            <a:r>
              <a:rPr lang="ru-RU" sz="1600" dirty="0"/>
              <a:t> и т. д., в настоящее время являются важнейшими сетевыми платформами в экосистеме </a:t>
            </a:r>
            <a:r>
              <a:rPr lang="ru-RU" sz="1600" dirty="0" err="1"/>
              <a:t>Kubernetes</a:t>
            </a:r>
            <a:r>
              <a:rPr lang="ru-RU" sz="1600" dirty="0"/>
              <a:t>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953907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"/>
          <p:cNvSpPr txBox="1"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los Text SemiBold"/>
              <a:buNone/>
            </a:pPr>
            <a:r>
              <a:rPr lang="ru-RU" sz="4400"/>
              <a:t>Спасибо</a:t>
            </a:r>
            <a:br>
              <a:rPr lang="ru-RU" sz="4400"/>
            </a:br>
            <a:r>
              <a:rPr lang="ru-RU" sz="4400"/>
              <a:t>за внимание!</a:t>
            </a:r>
            <a:endParaRPr sz="4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1_Тема1">
  <a:themeElements>
    <a:clrScheme name="Другая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8048</TotalTime>
  <Words>645</Words>
  <Application>Microsoft Office PowerPoint</Application>
  <PresentationFormat>On-screen Show (16:9)</PresentationFormat>
  <Paragraphs>50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ALS Gorizont Bold Expanded</vt:lpstr>
      <vt:lpstr>Arial</vt:lpstr>
      <vt:lpstr>Calibri</vt:lpstr>
      <vt:lpstr>Golos Text</vt:lpstr>
      <vt:lpstr>Golos Text DemiBold</vt:lpstr>
      <vt:lpstr>Golos Text SemiBold</vt:lpstr>
      <vt:lpstr>Wingdings</vt:lpstr>
      <vt:lpstr>Тема1</vt:lpstr>
      <vt:lpstr>1_Тема1</vt:lpstr>
      <vt:lpstr>Использование SDN в Kubernetes</vt:lpstr>
      <vt:lpstr>Что такое SDN?</vt:lpstr>
      <vt:lpstr>Сравнение традиционных сетей и SDN</vt:lpstr>
      <vt:lpstr>Сеть в Kubernetes</vt:lpstr>
      <vt:lpstr>Зачем Kubernetes нужен SDN?</vt:lpstr>
      <vt:lpstr>CNI – мост между SDN и Kubernetes</vt:lpstr>
      <vt:lpstr>Оптимизация трафика и обработки данных</vt:lpstr>
      <vt:lpstr>PowerPoint Presentation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Валерий Ивахнюк</dc:creator>
  <cp:lastModifiedBy>Буй Ань Туан</cp:lastModifiedBy>
  <cp:revision>139</cp:revision>
  <dcterms:created xsi:type="dcterms:W3CDTF">2014-06-27T12:30:22Z</dcterms:created>
  <dcterms:modified xsi:type="dcterms:W3CDTF">2025-05-27T13:28:56Z</dcterms:modified>
</cp:coreProperties>
</file>