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74"/>
  </p:notesMasterIdLst>
  <p:handoutMasterIdLst>
    <p:handoutMasterId r:id="rId75"/>
  </p:handoutMasterIdLst>
  <p:sldIdLst>
    <p:sldId id="1463" r:id="rId5"/>
    <p:sldId id="1464" r:id="rId6"/>
    <p:sldId id="1465" r:id="rId7"/>
    <p:sldId id="1466" r:id="rId8"/>
    <p:sldId id="1467" r:id="rId9"/>
    <p:sldId id="1468" r:id="rId10"/>
    <p:sldId id="1469" r:id="rId11"/>
    <p:sldId id="1470" r:id="rId12"/>
    <p:sldId id="1471" r:id="rId13"/>
    <p:sldId id="1472" r:id="rId14"/>
    <p:sldId id="1473" r:id="rId15"/>
    <p:sldId id="1474" r:id="rId16"/>
    <p:sldId id="1475" r:id="rId17"/>
    <p:sldId id="1476" r:id="rId18"/>
    <p:sldId id="1477" r:id="rId19"/>
    <p:sldId id="1478" r:id="rId20"/>
    <p:sldId id="1479" r:id="rId21"/>
    <p:sldId id="1480" r:id="rId22"/>
    <p:sldId id="1481" r:id="rId23"/>
    <p:sldId id="1482" r:id="rId24"/>
    <p:sldId id="1483" r:id="rId25"/>
    <p:sldId id="1484" r:id="rId26"/>
    <p:sldId id="1485" r:id="rId27"/>
    <p:sldId id="1486" r:id="rId28"/>
    <p:sldId id="1487" r:id="rId29"/>
    <p:sldId id="1488" r:id="rId30"/>
    <p:sldId id="1489" r:id="rId31"/>
    <p:sldId id="1490" r:id="rId32"/>
    <p:sldId id="1491" r:id="rId33"/>
    <p:sldId id="1492" r:id="rId34"/>
    <p:sldId id="1493" r:id="rId35"/>
    <p:sldId id="1494" r:id="rId36"/>
    <p:sldId id="1431" r:id="rId37"/>
    <p:sldId id="1435" r:id="rId38"/>
    <p:sldId id="1409" r:id="rId39"/>
    <p:sldId id="1436" r:id="rId40"/>
    <p:sldId id="1437" r:id="rId41"/>
    <p:sldId id="1438" r:id="rId42"/>
    <p:sldId id="1439" r:id="rId43"/>
    <p:sldId id="1440" r:id="rId44"/>
    <p:sldId id="1441" r:id="rId45"/>
    <p:sldId id="1442" r:id="rId46"/>
    <p:sldId id="1443" r:id="rId47"/>
    <p:sldId id="1444" r:id="rId48"/>
    <p:sldId id="1445" r:id="rId49"/>
    <p:sldId id="1446" r:id="rId50"/>
    <p:sldId id="1447" r:id="rId51"/>
    <p:sldId id="1448" r:id="rId52"/>
    <p:sldId id="1449" r:id="rId53"/>
    <p:sldId id="1450" r:id="rId54"/>
    <p:sldId id="1452" r:id="rId55"/>
    <p:sldId id="1414" r:id="rId56"/>
    <p:sldId id="1453" r:id="rId57"/>
    <p:sldId id="1454" r:id="rId58"/>
    <p:sldId id="1415" r:id="rId59"/>
    <p:sldId id="1455" r:id="rId60"/>
    <p:sldId id="1456" r:id="rId61"/>
    <p:sldId id="1457" r:id="rId62"/>
    <p:sldId id="1458" r:id="rId63"/>
    <p:sldId id="1459" r:id="rId64"/>
    <p:sldId id="1460" r:id="rId65"/>
    <p:sldId id="1461" r:id="rId66"/>
    <p:sldId id="1416" r:id="rId67"/>
    <p:sldId id="1462" r:id="rId68"/>
    <p:sldId id="1420" r:id="rId69"/>
    <p:sldId id="1421" r:id="rId70"/>
    <p:sldId id="1261" r:id="rId71"/>
    <p:sldId id="1256" r:id="rId72"/>
    <p:sldId id="1204" r:id="rId73"/>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 id="3" name="zhangyuezjhw" initials="z" lastIdx="1" clrIdx="3">
    <p:extLst>
      <p:ext uri="{19B8F6BF-5375-455C-9EA6-DF929625EA0E}">
        <p15:presenceInfo xmlns:p15="http://schemas.microsoft.com/office/powerpoint/2012/main" userId="S-1-5-21-147214757-305610072-1517763936-6076059" providerId="AD"/>
      </p:ext>
    </p:extLst>
  </p:cmAuthor>
  <p:cmAuthor id="4" name="qinweizhen" initials="q" lastIdx="37" clrIdx="4">
    <p:extLst>
      <p:ext uri="{19B8F6BF-5375-455C-9EA6-DF929625EA0E}">
        <p15:presenceInfo xmlns:p15="http://schemas.microsoft.com/office/powerpoint/2012/main" userId="S-1-5-21-147214757-305610072-1517763936-6185796" providerId="AD"/>
      </p:ext>
    </p:extLst>
  </p:cmAuthor>
  <p:cmAuthor id="5" name="Baiyali" initials="B" lastIdx="1" clrIdx="5">
    <p:extLst>
      <p:ext uri="{19B8F6BF-5375-455C-9EA6-DF929625EA0E}">
        <p15:presenceInfo xmlns:p15="http://schemas.microsoft.com/office/powerpoint/2012/main" userId="S-1-5-21-147214757-305610072-1517763936-1626493" providerId="AD"/>
      </p:ext>
    </p:extLst>
  </p:cmAuthor>
  <p:cmAuthor id="6" name="wangying (CG)" initials="w(" lastIdx="3" clrIdx="6">
    <p:extLst>
      <p:ext uri="{19B8F6BF-5375-455C-9EA6-DF929625EA0E}">
        <p15:presenceInfo xmlns:p15="http://schemas.microsoft.com/office/powerpoint/2012/main" userId="S-1-5-21-147214757-305610072-1517763936-3746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a:srgbClr val="003264"/>
    <a:srgbClr val="003250"/>
    <a:srgbClr val="C00000"/>
    <a:srgbClr val="990000"/>
    <a:srgbClr val="FF0909"/>
    <a:srgbClr val="CF6B63"/>
    <a:srgbClr val="E7CCC7"/>
    <a:srgbClr val="FFC1C1"/>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83180" autoAdjust="0"/>
  </p:normalViewPr>
  <p:slideViewPr>
    <p:cSldViewPr showGuides="1">
      <p:cViewPr varScale="1">
        <p:scale>
          <a:sx n="59" d="100"/>
          <a:sy n="59" d="100"/>
        </p:scale>
        <p:origin x="556" y="60"/>
      </p:cViewPr>
      <p:guideLst>
        <p:guide orient="horz" pos="2228"/>
        <p:guide pos="3840"/>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51" d="100"/>
          <a:sy n="51" d="100"/>
        </p:scale>
        <p:origin x="2468" y="5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E1778-473B-4639-A163-F74059EB48D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75A0BCCA-784F-41CE-A236-9904C4941B8D}">
      <dgm:prSet phldrT="[文本]" custT="1"/>
      <dgm:spPr/>
      <dgm:t>
        <a:bodyPr/>
        <a:lstStyle/>
        <a:p>
          <a:r>
            <a:rPr sz="1200" dirty="0">
              <a:latin typeface="+mn-ea"/>
              <a:ea typeface="+mn-ea"/>
            </a:rPr>
            <a:t>SSO</a:t>
          </a:r>
          <a:endParaRPr lang="zh-CN" altLang="en-US" sz="1200" dirty="0">
            <a:latin typeface="+mn-ea"/>
            <a:ea typeface="+mn-ea"/>
          </a:endParaRPr>
        </a:p>
      </dgm:t>
    </dgm:pt>
    <dgm:pt modelId="{7FFD95C8-F59D-42CB-A5B7-F248CC5D2E5C}" type="parTrans" cxnId="{C4E5AC83-2D6F-42FC-85E0-0A9FB69B3802}">
      <dgm:prSet/>
      <dgm:spPr/>
      <dgm:t>
        <a:bodyPr/>
        <a:lstStyle/>
        <a:p>
          <a:endParaRPr lang="zh-CN" altLang="en-US" sz="1000"/>
        </a:p>
      </dgm:t>
    </dgm:pt>
    <dgm:pt modelId="{0AB19360-6CE6-4589-91F0-C53095B9A6E9}" type="sibTrans" cxnId="{C4E5AC83-2D6F-42FC-85E0-0A9FB69B3802}">
      <dgm:prSet/>
      <dgm:spPr/>
      <dgm:t>
        <a:bodyPr/>
        <a:lstStyle/>
        <a:p>
          <a:endParaRPr lang="zh-CN" altLang="en-US" sz="1000"/>
        </a:p>
      </dgm:t>
    </dgm:pt>
    <dgm:pt modelId="{433F36DC-93B1-4EEE-A381-8120C8FA44AA}">
      <dgm:prSet phldrT="[文本]" custT="1"/>
      <dgm:spPr/>
      <dgm:t>
        <a:bodyPr/>
        <a:lstStyle/>
        <a:p>
          <a:r>
            <a:rPr sz="1200" dirty="0">
              <a:latin typeface="+mn-ea"/>
              <a:ea typeface="+mn-ea"/>
            </a:rPr>
            <a:t>Centralized configuration</a:t>
          </a:r>
          <a:endParaRPr lang="zh-CN" altLang="en-US" sz="1200" dirty="0">
            <a:latin typeface="+mn-ea"/>
            <a:ea typeface="+mn-ea"/>
          </a:endParaRPr>
        </a:p>
      </dgm:t>
    </dgm:pt>
    <dgm:pt modelId="{ABECC464-577D-4D9B-9855-4C336F3734BD}" type="parTrans" cxnId="{1D892162-883C-48AF-837F-5BC9BA3B543A}">
      <dgm:prSet/>
      <dgm:spPr/>
      <dgm:t>
        <a:bodyPr/>
        <a:lstStyle/>
        <a:p>
          <a:endParaRPr lang="zh-CN" altLang="en-US" sz="1000"/>
        </a:p>
      </dgm:t>
    </dgm:pt>
    <dgm:pt modelId="{59C56BA6-9664-4547-A8E7-085FE1AF9B5D}" type="sibTrans" cxnId="{1D892162-883C-48AF-837F-5BC9BA3B543A}">
      <dgm:prSet/>
      <dgm:spPr/>
      <dgm:t>
        <a:bodyPr/>
        <a:lstStyle/>
        <a:p>
          <a:endParaRPr lang="zh-CN" altLang="en-US" sz="1000"/>
        </a:p>
      </dgm:t>
    </dgm:pt>
    <dgm:pt modelId="{01B35513-6C3B-4934-A88C-1941E8FB8F8B}">
      <dgm:prSet phldrT="[文本]" custT="1"/>
      <dgm:spPr/>
      <dgm:t>
        <a:bodyPr/>
        <a:lstStyle/>
        <a:p>
          <a:r>
            <a:rPr sz="1200" dirty="0">
              <a:latin typeface="+mn-ea"/>
              <a:ea typeface="+mn-ea"/>
            </a:rPr>
            <a:t>Scenario-based O&amp;M</a:t>
          </a:r>
          <a:endParaRPr lang="zh-CN" altLang="en-US" sz="1200" dirty="0">
            <a:latin typeface="+mn-ea"/>
            <a:ea typeface="+mn-ea"/>
          </a:endParaRPr>
        </a:p>
      </dgm:t>
    </dgm:pt>
    <dgm:pt modelId="{72C2231E-0A7A-42E6-B242-753D99101D19}" type="parTrans" cxnId="{FD066F6D-29F2-44FC-AF69-36DC06926BA3}">
      <dgm:prSet/>
      <dgm:spPr/>
      <dgm:t>
        <a:bodyPr/>
        <a:lstStyle/>
        <a:p>
          <a:endParaRPr lang="zh-CN" altLang="en-US" sz="1000"/>
        </a:p>
      </dgm:t>
    </dgm:pt>
    <dgm:pt modelId="{5B314357-3B1C-4797-85C1-B9B2E4C6D8D3}" type="sibTrans" cxnId="{FD066F6D-29F2-44FC-AF69-36DC06926BA3}">
      <dgm:prSet/>
      <dgm:spPr/>
      <dgm:t>
        <a:bodyPr/>
        <a:lstStyle/>
        <a:p>
          <a:endParaRPr lang="zh-CN" altLang="en-US" sz="1000"/>
        </a:p>
      </dgm:t>
    </dgm:pt>
    <dgm:pt modelId="{ACDDD4CB-7B90-4ADC-995C-A5EC742B325E}" type="pres">
      <dgm:prSet presAssocID="{5D1E1778-473B-4639-A163-F74059EB48D6}" presName="rootnode" presStyleCnt="0">
        <dgm:presLayoutVars>
          <dgm:chMax/>
          <dgm:chPref/>
          <dgm:dir/>
          <dgm:animLvl val="lvl"/>
        </dgm:presLayoutVars>
      </dgm:prSet>
      <dgm:spPr/>
      <dgm:t>
        <a:bodyPr/>
        <a:lstStyle/>
        <a:p>
          <a:endParaRPr lang="zh-CN" altLang="en-US"/>
        </a:p>
      </dgm:t>
    </dgm:pt>
    <dgm:pt modelId="{38A0055C-991D-4737-97C0-05563C78FDB7}" type="pres">
      <dgm:prSet presAssocID="{75A0BCCA-784F-41CE-A236-9904C4941B8D}" presName="composite" presStyleCnt="0"/>
      <dgm:spPr/>
    </dgm:pt>
    <dgm:pt modelId="{D31B5186-F83C-43E7-AF3E-E30B12921DBA}" type="pres">
      <dgm:prSet presAssocID="{75A0BCCA-784F-41CE-A236-9904C4941B8D}" presName="LShape" presStyleLbl="alignNode1" presStyleIdx="0" presStyleCnt="5"/>
      <dgm:spPr>
        <a:solidFill>
          <a:srgbClr val="A3E7FF"/>
        </a:solidFill>
        <a:ln>
          <a:solidFill>
            <a:srgbClr val="A3E7FF"/>
          </a:solidFill>
        </a:ln>
      </dgm:spPr>
    </dgm:pt>
    <dgm:pt modelId="{1254E8E3-4689-4281-9D73-AC5BB76A5EE0}" type="pres">
      <dgm:prSet presAssocID="{75A0BCCA-784F-41CE-A236-9904C4941B8D}" presName="ParentText" presStyleLbl="revTx" presStyleIdx="0" presStyleCnt="3">
        <dgm:presLayoutVars>
          <dgm:chMax val="0"/>
          <dgm:chPref val="0"/>
          <dgm:bulletEnabled val="1"/>
        </dgm:presLayoutVars>
      </dgm:prSet>
      <dgm:spPr/>
      <dgm:t>
        <a:bodyPr/>
        <a:lstStyle/>
        <a:p>
          <a:endParaRPr lang="zh-CN" altLang="en-US"/>
        </a:p>
      </dgm:t>
    </dgm:pt>
    <dgm:pt modelId="{B11AF9BD-CE81-4BB0-9752-9727691036F4}" type="pres">
      <dgm:prSet presAssocID="{75A0BCCA-784F-41CE-A236-9904C4941B8D}" presName="Triangle" presStyleLbl="alignNode1" presStyleIdx="1" presStyleCnt="5"/>
      <dgm:spPr>
        <a:solidFill>
          <a:srgbClr val="A3E7FF"/>
        </a:solidFill>
        <a:ln>
          <a:solidFill>
            <a:srgbClr val="A3E7FF"/>
          </a:solidFill>
        </a:ln>
      </dgm:spPr>
    </dgm:pt>
    <dgm:pt modelId="{E20EFC4F-2234-4B83-8FF9-C62500C19F3A}" type="pres">
      <dgm:prSet presAssocID="{0AB19360-6CE6-4589-91F0-C53095B9A6E9}" presName="sibTrans" presStyleCnt="0"/>
      <dgm:spPr/>
    </dgm:pt>
    <dgm:pt modelId="{27679EEB-AF30-4E02-8121-1CC5060DBF74}" type="pres">
      <dgm:prSet presAssocID="{0AB19360-6CE6-4589-91F0-C53095B9A6E9}" presName="space" presStyleCnt="0"/>
      <dgm:spPr/>
    </dgm:pt>
    <dgm:pt modelId="{9E763B2D-FAAA-41A4-B6B5-281E30E418E0}" type="pres">
      <dgm:prSet presAssocID="{433F36DC-93B1-4EEE-A381-8120C8FA44AA}" presName="composite" presStyleCnt="0"/>
      <dgm:spPr/>
    </dgm:pt>
    <dgm:pt modelId="{EBFBEB96-FD1F-4B8D-8CDF-B3AA08717BF2}" type="pres">
      <dgm:prSet presAssocID="{433F36DC-93B1-4EEE-A381-8120C8FA44AA}" presName="LShape" presStyleLbl="alignNode1" presStyleIdx="2" presStyleCnt="5"/>
      <dgm:spPr>
        <a:solidFill>
          <a:srgbClr val="0070C0"/>
        </a:solidFill>
        <a:ln>
          <a:solidFill>
            <a:srgbClr val="0070C0"/>
          </a:solidFill>
        </a:ln>
      </dgm:spPr>
    </dgm:pt>
    <dgm:pt modelId="{B8A030BC-73CF-455E-9CBA-4137D968D115}" type="pres">
      <dgm:prSet presAssocID="{433F36DC-93B1-4EEE-A381-8120C8FA44AA}" presName="ParentText" presStyleLbl="revTx" presStyleIdx="1" presStyleCnt="3">
        <dgm:presLayoutVars>
          <dgm:chMax val="0"/>
          <dgm:chPref val="0"/>
          <dgm:bulletEnabled val="1"/>
        </dgm:presLayoutVars>
      </dgm:prSet>
      <dgm:spPr/>
      <dgm:t>
        <a:bodyPr/>
        <a:lstStyle/>
        <a:p>
          <a:endParaRPr lang="zh-CN" altLang="en-US"/>
        </a:p>
      </dgm:t>
    </dgm:pt>
    <dgm:pt modelId="{07BE7F99-794B-44C7-A2F2-6F40C304D7A6}" type="pres">
      <dgm:prSet presAssocID="{433F36DC-93B1-4EEE-A381-8120C8FA44AA}" presName="Triangle" presStyleLbl="alignNode1" presStyleIdx="3" presStyleCnt="5"/>
      <dgm:spPr>
        <a:solidFill>
          <a:srgbClr val="0070C0"/>
        </a:solidFill>
        <a:ln>
          <a:solidFill>
            <a:srgbClr val="0070C0"/>
          </a:solidFill>
        </a:ln>
      </dgm:spPr>
    </dgm:pt>
    <dgm:pt modelId="{58B33AAC-88A8-4F72-B461-159ABB9EC05F}" type="pres">
      <dgm:prSet presAssocID="{59C56BA6-9664-4547-A8E7-085FE1AF9B5D}" presName="sibTrans" presStyleCnt="0"/>
      <dgm:spPr/>
    </dgm:pt>
    <dgm:pt modelId="{E0D4281A-6BFA-4E47-8065-742F132E7E85}" type="pres">
      <dgm:prSet presAssocID="{59C56BA6-9664-4547-A8E7-085FE1AF9B5D}" presName="space" presStyleCnt="0"/>
      <dgm:spPr/>
    </dgm:pt>
    <dgm:pt modelId="{0A864A5C-6986-4888-AFA5-4837D96E6438}" type="pres">
      <dgm:prSet presAssocID="{01B35513-6C3B-4934-A88C-1941E8FB8F8B}" presName="composite" presStyleCnt="0"/>
      <dgm:spPr/>
    </dgm:pt>
    <dgm:pt modelId="{DE7B0525-E233-451D-B8B7-43758F96CB5C}" type="pres">
      <dgm:prSet presAssocID="{01B35513-6C3B-4934-A88C-1941E8FB8F8B}" presName="LShape" presStyleLbl="alignNode1" presStyleIdx="4" presStyleCnt="5" custLinFactNeighborX="-886"/>
      <dgm:spPr>
        <a:solidFill>
          <a:srgbClr val="FFC000"/>
        </a:solidFill>
        <a:ln>
          <a:solidFill>
            <a:srgbClr val="FFC000"/>
          </a:solidFill>
        </a:ln>
      </dgm:spPr>
    </dgm:pt>
    <dgm:pt modelId="{DCAED800-DB7A-437E-AFA8-58D3738FD45E}" type="pres">
      <dgm:prSet presAssocID="{01B35513-6C3B-4934-A88C-1941E8FB8F8B}" presName="ParentText" presStyleLbl="revTx" presStyleIdx="2" presStyleCnt="3" custLinFactNeighborX="1218">
        <dgm:presLayoutVars>
          <dgm:chMax val="0"/>
          <dgm:chPref val="0"/>
          <dgm:bulletEnabled val="1"/>
        </dgm:presLayoutVars>
      </dgm:prSet>
      <dgm:spPr/>
      <dgm:t>
        <a:bodyPr/>
        <a:lstStyle/>
        <a:p>
          <a:endParaRPr lang="zh-CN" altLang="en-US"/>
        </a:p>
      </dgm:t>
    </dgm:pt>
  </dgm:ptLst>
  <dgm:cxnLst>
    <dgm:cxn modelId="{1D892162-883C-48AF-837F-5BC9BA3B543A}" srcId="{5D1E1778-473B-4639-A163-F74059EB48D6}" destId="{433F36DC-93B1-4EEE-A381-8120C8FA44AA}" srcOrd="1" destOrd="0" parTransId="{ABECC464-577D-4D9B-9855-4C336F3734BD}" sibTransId="{59C56BA6-9664-4547-A8E7-085FE1AF9B5D}"/>
    <dgm:cxn modelId="{AD125C7E-77B9-45BA-A177-8F72E30A75AD}" type="presOf" srcId="{5D1E1778-473B-4639-A163-F74059EB48D6}" destId="{ACDDD4CB-7B90-4ADC-995C-A5EC742B325E}" srcOrd="0" destOrd="0" presId="urn:microsoft.com/office/officeart/2009/3/layout/StepUpProcess"/>
    <dgm:cxn modelId="{B57D9233-1537-49B5-852A-9125E6ACC3E1}" type="presOf" srcId="{01B35513-6C3B-4934-A88C-1941E8FB8F8B}" destId="{DCAED800-DB7A-437E-AFA8-58D3738FD45E}" srcOrd="0" destOrd="0" presId="urn:microsoft.com/office/officeart/2009/3/layout/StepUpProcess"/>
    <dgm:cxn modelId="{20AADAA0-7F95-4A0E-AB2F-37CD38DF82D9}" type="presOf" srcId="{75A0BCCA-784F-41CE-A236-9904C4941B8D}" destId="{1254E8E3-4689-4281-9D73-AC5BB76A5EE0}" srcOrd="0" destOrd="0" presId="urn:microsoft.com/office/officeart/2009/3/layout/StepUpProcess"/>
    <dgm:cxn modelId="{3ACC44A4-D5C0-4662-A1F4-BAD96745C601}" type="presOf" srcId="{433F36DC-93B1-4EEE-A381-8120C8FA44AA}" destId="{B8A030BC-73CF-455E-9CBA-4137D968D115}" srcOrd="0" destOrd="0" presId="urn:microsoft.com/office/officeart/2009/3/layout/StepUpProcess"/>
    <dgm:cxn modelId="{FD066F6D-29F2-44FC-AF69-36DC06926BA3}" srcId="{5D1E1778-473B-4639-A163-F74059EB48D6}" destId="{01B35513-6C3B-4934-A88C-1941E8FB8F8B}" srcOrd="2" destOrd="0" parTransId="{72C2231E-0A7A-42E6-B242-753D99101D19}" sibTransId="{5B314357-3B1C-4797-85C1-B9B2E4C6D8D3}"/>
    <dgm:cxn modelId="{C4E5AC83-2D6F-42FC-85E0-0A9FB69B3802}" srcId="{5D1E1778-473B-4639-A163-F74059EB48D6}" destId="{75A0BCCA-784F-41CE-A236-9904C4941B8D}" srcOrd="0" destOrd="0" parTransId="{7FFD95C8-F59D-42CB-A5B7-F248CC5D2E5C}" sibTransId="{0AB19360-6CE6-4589-91F0-C53095B9A6E9}"/>
    <dgm:cxn modelId="{64D8799D-7BB1-4B7C-8866-02291BF8450D}" type="presParOf" srcId="{ACDDD4CB-7B90-4ADC-995C-A5EC742B325E}" destId="{38A0055C-991D-4737-97C0-05563C78FDB7}" srcOrd="0" destOrd="0" presId="urn:microsoft.com/office/officeart/2009/3/layout/StepUpProcess"/>
    <dgm:cxn modelId="{20F45012-753D-4E3B-A578-04482D67D00B}" type="presParOf" srcId="{38A0055C-991D-4737-97C0-05563C78FDB7}" destId="{D31B5186-F83C-43E7-AF3E-E30B12921DBA}" srcOrd="0" destOrd="0" presId="urn:microsoft.com/office/officeart/2009/3/layout/StepUpProcess"/>
    <dgm:cxn modelId="{CFE9AA31-6CB5-4807-BE04-C17662A63D8D}" type="presParOf" srcId="{38A0055C-991D-4737-97C0-05563C78FDB7}" destId="{1254E8E3-4689-4281-9D73-AC5BB76A5EE0}" srcOrd="1" destOrd="0" presId="urn:microsoft.com/office/officeart/2009/3/layout/StepUpProcess"/>
    <dgm:cxn modelId="{E35CE7E9-4960-4DC9-AE44-3F93C3BCDD8D}" type="presParOf" srcId="{38A0055C-991D-4737-97C0-05563C78FDB7}" destId="{B11AF9BD-CE81-4BB0-9752-9727691036F4}" srcOrd="2" destOrd="0" presId="urn:microsoft.com/office/officeart/2009/3/layout/StepUpProcess"/>
    <dgm:cxn modelId="{54C22969-259A-4139-8206-243A8C867B98}" type="presParOf" srcId="{ACDDD4CB-7B90-4ADC-995C-A5EC742B325E}" destId="{E20EFC4F-2234-4B83-8FF9-C62500C19F3A}" srcOrd="1" destOrd="0" presId="urn:microsoft.com/office/officeart/2009/3/layout/StepUpProcess"/>
    <dgm:cxn modelId="{F1BF981B-6D64-4AD5-8533-91C3987D977F}" type="presParOf" srcId="{E20EFC4F-2234-4B83-8FF9-C62500C19F3A}" destId="{27679EEB-AF30-4E02-8121-1CC5060DBF74}" srcOrd="0" destOrd="0" presId="urn:microsoft.com/office/officeart/2009/3/layout/StepUpProcess"/>
    <dgm:cxn modelId="{1016517E-5F4C-4FCB-B67C-A971E33A2527}" type="presParOf" srcId="{ACDDD4CB-7B90-4ADC-995C-A5EC742B325E}" destId="{9E763B2D-FAAA-41A4-B6B5-281E30E418E0}" srcOrd="2" destOrd="0" presId="urn:microsoft.com/office/officeart/2009/3/layout/StepUpProcess"/>
    <dgm:cxn modelId="{AE471001-F4C9-4E80-B3E0-D2B904DA9C4E}" type="presParOf" srcId="{9E763B2D-FAAA-41A4-B6B5-281E30E418E0}" destId="{EBFBEB96-FD1F-4B8D-8CDF-B3AA08717BF2}" srcOrd="0" destOrd="0" presId="urn:microsoft.com/office/officeart/2009/3/layout/StepUpProcess"/>
    <dgm:cxn modelId="{D69165E4-5517-4C40-8C39-23D2639D1A17}" type="presParOf" srcId="{9E763B2D-FAAA-41A4-B6B5-281E30E418E0}" destId="{B8A030BC-73CF-455E-9CBA-4137D968D115}" srcOrd="1" destOrd="0" presId="urn:microsoft.com/office/officeart/2009/3/layout/StepUpProcess"/>
    <dgm:cxn modelId="{F821FE5B-A07D-4034-A16F-0E3378B55D29}" type="presParOf" srcId="{9E763B2D-FAAA-41A4-B6B5-281E30E418E0}" destId="{07BE7F99-794B-44C7-A2F2-6F40C304D7A6}" srcOrd="2" destOrd="0" presId="urn:microsoft.com/office/officeart/2009/3/layout/StepUpProcess"/>
    <dgm:cxn modelId="{9DC38E14-E7F0-461E-91BE-A8BA504A6003}" type="presParOf" srcId="{ACDDD4CB-7B90-4ADC-995C-A5EC742B325E}" destId="{58B33AAC-88A8-4F72-B461-159ABB9EC05F}" srcOrd="3" destOrd="0" presId="urn:microsoft.com/office/officeart/2009/3/layout/StepUpProcess"/>
    <dgm:cxn modelId="{1F7D2E08-843F-4EE3-A0CD-48392FC2D51A}" type="presParOf" srcId="{58B33AAC-88A8-4F72-B461-159ABB9EC05F}" destId="{E0D4281A-6BFA-4E47-8065-742F132E7E85}" srcOrd="0" destOrd="0" presId="urn:microsoft.com/office/officeart/2009/3/layout/StepUpProcess"/>
    <dgm:cxn modelId="{008EE3D8-17D7-4C83-B83B-ABC1757B4A50}" type="presParOf" srcId="{ACDDD4CB-7B90-4ADC-995C-A5EC742B325E}" destId="{0A864A5C-6986-4888-AFA5-4837D96E6438}" srcOrd="4" destOrd="0" presId="urn:microsoft.com/office/officeart/2009/3/layout/StepUpProcess"/>
    <dgm:cxn modelId="{8F50122F-DE3A-4155-8113-0B6E31C3082E}" type="presParOf" srcId="{0A864A5C-6986-4888-AFA5-4837D96E6438}" destId="{DE7B0525-E233-451D-B8B7-43758F96CB5C}" srcOrd="0" destOrd="0" presId="urn:microsoft.com/office/officeart/2009/3/layout/StepUpProcess"/>
    <dgm:cxn modelId="{ED639DE4-FF74-4942-9225-9FFC61D68B91}" type="presParOf" srcId="{0A864A5C-6986-4888-AFA5-4837D96E6438}" destId="{DCAED800-DB7A-437E-AFA8-58D3738FD45E}"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5186-F83C-43E7-AF3E-E30B12921DBA}">
      <dsp:nvSpPr>
        <dsp:cNvPr id="0" name=""/>
        <dsp:cNvSpPr/>
      </dsp:nvSpPr>
      <dsp:spPr>
        <a:xfrm rot="5400000">
          <a:off x="239301" y="1027000"/>
          <a:ext cx="720006" cy="1198073"/>
        </a:xfrm>
        <a:prstGeom prst="corner">
          <a:avLst>
            <a:gd name="adj1" fmla="val 16120"/>
            <a:gd name="adj2" fmla="val 16110"/>
          </a:avLst>
        </a:prstGeom>
        <a:solidFill>
          <a:srgbClr val="A3E7FF"/>
        </a:solidFill>
        <a:ln w="25400" cap="flat" cmpd="sng" algn="ctr">
          <a:solidFill>
            <a:srgbClr val="A3E7FF"/>
          </a:solidFill>
          <a:prstDash val="solid"/>
        </a:ln>
        <a:effectLst/>
      </dsp:spPr>
      <dsp:style>
        <a:lnRef idx="2">
          <a:scrgbClr r="0" g="0" b="0"/>
        </a:lnRef>
        <a:fillRef idx="1">
          <a:scrgbClr r="0" g="0" b="0"/>
        </a:fillRef>
        <a:effectRef idx="0">
          <a:scrgbClr r="0" g="0" b="0"/>
        </a:effectRef>
        <a:fontRef idx="minor">
          <a:schemeClr val="lt1"/>
        </a:fontRef>
      </dsp:style>
    </dsp:sp>
    <dsp:sp modelId="{1254E8E3-4689-4281-9D73-AC5BB76A5EE0}">
      <dsp:nvSpPr>
        <dsp:cNvPr id="0" name=""/>
        <dsp:cNvSpPr/>
      </dsp:nvSpPr>
      <dsp:spPr>
        <a:xfrm>
          <a:off x="119114" y="1384966"/>
          <a:ext cx="1081627" cy="94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sz="1200" kern="1200" dirty="0">
              <a:latin typeface="+mn-ea"/>
              <a:ea typeface="+mn-ea"/>
            </a:rPr>
            <a:t>SSO</a:t>
          </a:r>
          <a:endParaRPr lang="zh-CN" altLang="en-US" sz="1200" kern="1200" dirty="0">
            <a:latin typeface="+mn-ea"/>
            <a:ea typeface="+mn-ea"/>
          </a:endParaRPr>
        </a:p>
      </dsp:txBody>
      <dsp:txXfrm>
        <a:off x="119114" y="1384966"/>
        <a:ext cx="1081627" cy="948110"/>
      </dsp:txXfrm>
    </dsp:sp>
    <dsp:sp modelId="{B11AF9BD-CE81-4BB0-9752-9727691036F4}">
      <dsp:nvSpPr>
        <dsp:cNvPr id="0" name=""/>
        <dsp:cNvSpPr/>
      </dsp:nvSpPr>
      <dsp:spPr>
        <a:xfrm>
          <a:off x="996661" y="938796"/>
          <a:ext cx="204080" cy="204080"/>
        </a:xfrm>
        <a:prstGeom prst="triangle">
          <a:avLst>
            <a:gd name="adj" fmla="val 100000"/>
          </a:avLst>
        </a:prstGeom>
        <a:solidFill>
          <a:srgbClr val="A3E7FF"/>
        </a:solidFill>
        <a:ln w="25400" cap="flat" cmpd="sng" algn="ctr">
          <a:solidFill>
            <a:srgbClr val="A3E7FF"/>
          </a:solidFill>
          <a:prstDash val="solid"/>
        </a:ln>
        <a:effectLst/>
      </dsp:spPr>
      <dsp:style>
        <a:lnRef idx="2">
          <a:scrgbClr r="0" g="0" b="0"/>
        </a:lnRef>
        <a:fillRef idx="1">
          <a:scrgbClr r="0" g="0" b="0"/>
        </a:fillRef>
        <a:effectRef idx="0">
          <a:scrgbClr r="0" g="0" b="0"/>
        </a:effectRef>
        <a:fontRef idx="minor">
          <a:schemeClr val="lt1"/>
        </a:fontRef>
      </dsp:style>
    </dsp:sp>
    <dsp:sp modelId="{EBFBEB96-FD1F-4B8D-8CDF-B3AA08717BF2}">
      <dsp:nvSpPr>
        <dsp:cNvPr id="0" name=""/>
        <dsp:cNvSpPr/>
      </dsp:nvSpPr>
      <dsp:spPr>
        <a:xfrm rot="5400000">
          <a:off x="1563424" y="699344"/>
          <a:ext cx="720006" cy="1198073"/>
        </a:xfrm>
        <a:prstGeom prst="corner">
          <a:avLst>
            <a:gd name="adj1" fmla="val 16120"/>
            <a:gd name="adj2" fmla="val 16110"/>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B8A030BC-73CF-455E-9CBA-4137D968D115}">
      <dsp:nvSpPr>
        <dsp:cNvPr id="0" name=""/>
        <dsp:cNvSpPr/>
      </dsp:nvSpPr>
      <dsp:spPr>
        <a:xfrm>
          <a:off x="1443238" y="1057310"/>
          <a:ext cx="1081627" cy="94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sz="1200" kern="1200" dirty="0">
              <a:latin typeface="+mn-ea"/>
              <a:ea typeface="+mn-ea"/>
            </a:rPr>
            <a:t>Centralized configuration</a:t>
          </a:r>
          <a:endParaRPr lang="zh-CN" altLang="en-US" sz="1200" kern="1200" dirty="0">
            <a:latin typeface="+mn-ea"/>
            <a:ea typeface="+mn-ea"/>
          </a:endParaRPr>
        </a:p>
      </dsp:txBody>
      <dsp:txXfrm>
        <a:off x="1443238" y="1057310"/>
        <a:ext cx="1081627" cy="948110"/>
      </dsp:txXfrm>
    </dsp:sp>
    <dsp:sp modelId="{07BE7F99-794B-44C7-A2F2-6F40C304D7A6}">
      <dsp:nvSpPr>
        <dsp:cNvPr id="0" name=""/>
        <dsp:cNvSpPr/>
      </dsp:nvSpPr>
      <dsp:spPr>
        <a:xfrm>
          <a:off x="2320785" y="611140"/>
          <a:ext cx="204080" cy="204080"/>
        </a:xfrm>
        <a:prstGeom prst="triangle">
          <a:avLst>
            <a:gd name="adj" fmla="val 100000"/>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DE7B0525-E233-451D-B8B7-43758F96CB5C}">
      <dsp:nvSpPr>
        <dsp:cNvPr id="0" name=""/>
        <dsp:cNvSpPr/>
      </dsp:nvSpPr>
      <dsp:spPr>
        <a:xfrm rot="5400000">
          <a:off x="2876933" y="371688"/>
          <a:ext cx="720006" cy="1198073"/>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DCAED800-DB7A-437E-AFA8-58D3738FD45E}">
      <dsp:nvSpPr>
        <dsp:cNvPr id="0" name=""/>
        <dsp:cNvSpPr/>
      </dsp:nvSpPr>
      <dsp:spPr>
        <a:xfrm>
          <a:off x="2767629" y="729654"/>
          <a:ext cx="1081627" cy="94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sz="1200" kern="1200" dirty="0">
              <a:latin typeface="+mn-ea"/>
              <a:ea typeface="+mn-ea"/>
            </a:rPr>
            <a:t>Scenario-based O&amp;M</a:t>
          </a:r>
          <a:endParaRPr lang="zh-CN" altLang="en-US" sz="1200" kern="1200" dirty="0">
            <a:latin typeface="+mn-ea"/>
            <a:ea typeface="+mn-ea"/>
          </a:endParaRPr>
        </a:p>
      </dsp:txBody>
      <dsp:txXfrm>
        <a:off x="2767629" y="729654"/>
        <a:ext cx="1081627" cy="94811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dirty="0"/>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dirty="0"/>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dirty="0"/>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dirty="0"/>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32926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9235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65175"/>
            <a:ext cx="5930900" cy="3336925"/>
          </a:xfrm>
        </p:spPr>
      </p:sp>
      <p:sp>
        <p:nvSpPr>
          <p:cNvPr id="3" name="Notes Placeholder 2"/>
          <p:cNvSpPr>
            <a:spLocks noGrp="1"/>
          </p:cNvSpPr>
          <p:nvPr>
            <p:ph type="body" idx="1"/>
          </p:nvPr>
        </p:nvSpPr>
        <p:spPr/>
        <p:txBody>
          <a:bodyPr/>
          <a:lstStyle/>
          <a:p>
            <a:endParaRPr lang="zh-CN" altLang="en-US">
              <a:latin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1699BB-63EF-416C-9B9C-E4B9CBF66D6E}" type="slidenum">
              <a:rPr lang="zh-CN" altLang="en-US" smtClean="0">
                <a:latin typeface="Arial" panose="020B0604020202020204" pitchFamily="34" charset="0"/>
              </a:rPr>
              <a:pPr/>
              <a:t>10</a:t>
            </a:fld>
            <a:endParaRPr lang="zh-CN" altLang="en-US">
              <a:latin typeface="Arial" panose="020B0604020202020204" pitchFamily="34" charset="0"/>
            </a:endParaRPr>
          </a:p>
        </p:txBody>
      </p:sp>
    </p:spTree>
    <p:extLst>
      <p:ext uri="{BB962C8B-B14F-4D97-AF65-F5344CB8AC3E}">
        <p14:creationId xmlns:p14="http://schemas.microsoft.com/office/powerpoint/2010/main" val="308366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65175"/>
            <a:ext cx="5930900" cy="3336925"/>
          </a:xfrm>
        </p:spPr>
      </p:sp>
      <p:sp>
        <p:nvSpPr>
          <p:cNvPr id="3" name="Notes Placeholder 2"/>
          <p:cNvSpPr>
            <a:spLocks noGrp="1"/>
          </p:cNvSpPr>
          <p:nvPr>
            <p:ph type="body" idx="1"/>
          </p:nvPr>
        </p:nvSpPr>
        <p:spPr/>
        <p:txBody>
          <a:bodyPr/>
          <a:lstStyle/>
          <a:p>
            <a:endParaRPr lang="zh-CN" altLang="en-US">
              <a:latin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1699BB-63EF-416C-9B9C-E4B9CBF66D6E}" type="slidenum">
              <a:rPr lang="zh-CN" altLang="en-US" smtClean="0">
                <a:latin typeface="Arial" panose="020B0604020202020204" pitchFamily="34" charset="0"/>
              </a:rPr>
              <a:pPr/>
              <a:t>11</a:t>
            </a:fld>
            <a:endParaRPr lang="zh-CN" altLang="en-US">
              <a:latin typeface="Arial" panose="020B0604020202020204" pitchFamily="34" charset="0"/>
            </a:endParaRPr>
          </a:p>
        </p:txBody>
      </p:sp>
    </p:spTree>
    <p:extLst>
      <p:ext uri="{BB962C8B-B14F-4D97-AF65-F5344CB8AC3E}">
        <p14:creationId xmlns:p14="http://schemas.microsoft.com/office/powerpoint/2010/main" val="369603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sz="1100" dirty="0" smtClean="0">
                <a:latin typeface="Arial" panose="020B0604020202020204" pitchFamily="34" charset="0"/>
              </a:rPr>
              <a:t>ManageOne</a:t>
            </a:r>
            <a:r>
              <a:rPr lang="zh-CN" altLang="en-US" sz="1100" dirty="0" smtClean="0">
                <a:latin typeface="Arial" panose="020B0604020202020204" pitchFamily="34" charset="0"/>
              </a:rPr>
              <a:t> </a:t>
            </a:r>
            <a:r>
              <a:rPr lang="en-US" altLang="zh-CN" sz="1100" dirty="0" smtClean="0">
                <a:latin typeface="Arial" panose="020B0604020202020204" pitchFamily="34" charset="0"/>
              </a:rPr>
              <a:t>instances can be deployed in three modes: local cluster deployment, cross-AZ HA deployment,</a:t>
            </a:r>
            <a:r>
              <a:rPr lang="en-US" altLang="zh-CN" sz="1100" baseline="0" dirty="0" smtClean="0">
                <a:latin typeface="Arial" panose="020B0604020202020204" pitchFamily="34" charset="0"/>
              </a:rPr>
              <a:t> and remote DR.</a:t>
            </a:r>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B81699BB-63EF-416C-9B9C-E4B9CBF66D6E}" type="slidenum">
              <a:rPr lang="zh-CN" altLang="en-US" smtClean="0">
                <a:latin typeface="Arial" panose="020B0604020202020204" pitchFamily="34" charset="0"/>
              </a:rPr>
              <a:pPr/>
              <a:t>12</a:t>
            </a:fld>
            <a:endParaRPr lang="zh-CN" altLang="en-US">
              <a:latin typeface="Arial" panose="020B0604020202020204" pitchFamily="34" charset="0"/>
            </a:endParaRPr>
          </a:p>
        </p:txBody>
      </p:sp>
    </p:spTree>
    <p:extLst>
      <p:ext uri="{BB962C8B-B14F-4D97-AF65-F5344CB8AC3E}">
        <p14:creationId xmlns:p14="http://schemas.microsoft.com/office/powerpoint/2010/main" val="190591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61434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25426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22241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97207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65175"/>
            <a:ext cx="5930900" cy="3336925"/>
          </a:xfrm>
        </p:spPr>
      </p:sp>
      <p:sp>
        <p:nvSpPr>
          <p:cNvPr id="3" name="Notes Placeholder 2"/>
          <p:cNvSpPr>
            <a:spLocks noGrp="1"/>
          </p:cNvSpPr>
          <p:nvPr>
            <p:ph type="body" idx="1"/>
          </p:nvPr>
        </p:nvSpPr>
        <p:spPr/>
        <p:txBody>
          <a:bodyPr/>
          <a:lstStyle/>
          <a:p>
            <a:endParaRPr lang="zh-CN" altLang="en-US">
              <a:latin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1699BB-63EF-416C-9B9C-E4B9CBF66D6E}" type="slidenum">
              <a:rPr lang="zh-CN" altLang="en-US" smtClean="0">
                <a:latin typeface="Arial" panose="020B0604020202020204" pitchFamily="34" charset="0"/>
              </a:rPr>
              <a:pPr/>
              <a:t>17</a:t>
            </a:fld>
            <a:endParaRPr lang="zh-CN" altLang="en-US">
              <a:latin typeface="Arial" panose="020B0604020202020204" pitchFamily="34" charset="0"/>
            </a:endParaRPr>
          </a:p>
        </p:txBody>
      </p:sp>
    </p:spTree>
    <p:extLst>
      <p:ext uri="{BB962C8B-B14F-4D97-AF65-F5344CB8AC3E}">
        <p14:creationId xmlns:p14="http://schemas.microsoft.com/office/powerpoint/2010/main" val="421900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76782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a:latin typeface="Arial" panose="020B0604020202020204" pitchFamily="34" charset="0"/>
            </a:endParaRPr>
          </a:p>
        </p:txBody>
      </p:sp>
      <p:sp>
        <p:nvSpPr>
          <p:cNvPr id="11" name="备注占位符 10"/>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50079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7357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714669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0512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5375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73546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06771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indent="-180975" fontAlgn="ctr">
              <a:lnSpc>
                <a:spcPct val="150000"/>
              </a:lnSpc>
            </a:pPr>
            <a:r>
              <a:rPr lang="en-US" altLang="zh-CN" sz="1100" dirty="0" smtClean="0">
                <a:solidFill>
                  <a:prstClr val="black"/>
                </a:solidFill>
                <a:latin typeface="Arial" panose="020B0604020202020204" pitchFamily="34" charset="0"/>
              </a:rPr>
              <a:t>ManageOne Maintenance Portal obtains all O&amp;M data and monitors resources by tenant.</a:t>
            </a:r>
            <a:endParaRPr lang="en-US" altLang="zh-CN" sz="1100" dirty="0" smtClean="0">
              <a:solidFill>
                <a:prstClr val="black"/>
              </a:solidFill>
              <a:latin typeface="Arial" panose="020B0604020202020204" pitchFamily="34" charset="0"/>
              <a:ea typeface="微软雅黑" panose="020B0503020204020204" pitchFamily="34" charset="-122"/>
            </a:endParaRPr>
          </a:p>
          <a:p>
            <a:pPr marL="180975" indent="-180975" fontAlgn="ctr">
              <a:lnSpc>
                <a:spcPct val="150000"/>
              </a:lnSpc>
            </a:pPr>
            <a:r>
              <a:rPr lang="en-US" altLang="zh-CN" sz="1100" dirty="0" smtClean="0">
                <a:solidFill>
                  <a:prstClr val="black"/>
                </a:solidFill>
                <a:latin typeface="Arial" panose="020B0604020202020204" pitchFamily="34" charset="0"/>
              </a:rPr>
              <a:t>Self O&amp;M allows VDC administrators to set and monitor resources, alarms, and performance thresholds for VDCs to which they belong as well as their lower-level VDCs.</a:t>
            </a:r>
            <a:endParaRPr lang="en-US" altLang="zh-CN" sz="1100" dirty="0" smtClean="0">
              <a:solidFill>
                <a:prstClr val="black"/>
              </a:solidFill>
              <a:latin typeface="Arial" panose="020B0604020202020204" pitchFamily="34" charset="0"/>
              <a:ea typeface="微软雅黑" panose="020B0503020204020204" pitchFamily="34" charset="-122"/>
            </a:endParaRPr>
          </a:p>
          <a:p>
            <a:pPr marL="180975" indent="-180975" fontAlgn="ctr">
              <a:lnSpc>
                <a:spcPct val="150000"/>
              </a:lnSpc>
            </a:pPr>
            <a:r>
              <a:rPr lang="en-US" altLang="zh-CN" sz="1100" dirty="0" smtClean="0">
                <a:solidFill>
                  <a:prstClr val="black"/>
                </a:solidFill>
                <a:latin typeface="Arial" panose="020B0604020202020204" pitchFamily="34" charset="0"/>
              </a:rPr>
              <a:t>The O&amp;M data and basic functions are provided by ManageOne Maintenance Portal. The self-service O&amp;M function of ManageOne Operation Portal only displays service O&amp;M data by VDC and provides the portal for managing the data.</a:t>
            </a:r>
            <a:endParaRPr lang="en-US" altLang="zh-CN" sz="1100" dirty="0" smtClean="0">
              <a:solidFill>
                <a:prstClr val="black"/>
              </a:solidFill>
              <a:latin typeface="Arial" panose="020B0604020202020204" pitchFamily="34" charset="0"/>
              <a:ea typeface="微软雅黑" panose="020B0503020204020204" pitchFamily="34" charset="-122"/>
            </a:endParaRPr>
          </a:p>
          <a:p>
            <a:pPr marL="0" indent="0">
              <a:buNone/>
            </a:pPr>
            <a:endParaRPr lang="zh-CN" altLang="en-US" dirty="0">
              <a:latin typeface="Arial" panose="020B0604020202020204" pitchFamily="34" charset="0"/>
            </a:endParaRPr>
          </a:p>
        </p:txBody>
      </p:sp>
    </p:spTree>
    <p:extLst>
      <p:ext uri="{BB962C8B-B14F-4D97-AF65-F5344CB8AC3E}">
        <p14:creationId xmlns:p14="http://schemas.microsoft.com/office/powerpoint/2010/main" val="55652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88127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70107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12179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187807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03747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320592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241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4684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02160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1340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79069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836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5235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599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260223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66666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0430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7981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382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5673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7484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298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623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5829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03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943809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5518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69506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74660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92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9096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2875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2644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dirty="0" smtClean="0"/>
              <a:t>ManageOne </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provides a unified O&amp;M portal to resolve issues such as many O&amp;M entries and no E2E scenario, helping users complete O&amp;M based on wizards.</a:t>
            </a:r>
            <a:endParaRPr lang="zh-CN" altLang="en-US" dirty="0" smtClean="0"/>
          </a:p>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ManageOne</a:t>
            </a:r>
            <a:r>
              <a:rPr lang="en-US" altLang="zh-CN" sz="1100" b="0" i="0" kern="1200" baseline="0" dirty="0" smtClean="0">
                <a:solidFill>
                  <a:schemeClr val="tx1"/>
                </a:solidFill>
                <a:effectLst/>
                <a:latin typeface="微软雅黑" panose="020B0503020204020204" pitchFamily="34" charset="-122"/>
                <a:ea typeface="微软雅黑" panose="020B0503020204020204" pitchFamily="34" charset="-122"/>
                <a:cs typeface="+mn-cs"/>
              </a:rPr>
              <a:t> i</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mproves operation efficiency and user experience. Only one O&amp;M portal is reserved for customers.</a:t>
            </a:r>
            <a:endParaRPr lang="zh-CN" altLang="en-US" dirty="0"/>
          </a:p>
        </p:txBody>
      </p:sp>
    </p:spTree>
    <p:extLst>
      <p:ext uri="{BB962C8B-B14F-4D97-AF65-F5344CB8AC3E}">
        <p14:creationId xmlns:p14="http://schemas.microsoft.com/office/powerpoint/2010/main" val="4129822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861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dirty="0" smtClean="0"/>
              <a:t>ManageOne</a:t>
            </a:r>
            <a:r>
              <a:rPr lang="en-US" altLang="zh-CN" baseline="0" dirty="0" smtClean="0"/>
              <a:t> </a:t>
            </a:r>
            <a:r>
              <a:rPr lang="en-US" altLang="zh-CN" sz="1100" b="0" i="0" kern="1200" baseline="0" dirty="0" smtClean="0">
                <a:solidFill>
                  <a:schemeClr val="tx1"/>
                </a:solidFill>
                <a:effectLst/>
                <a:latin typeface="微软雅黑" panose="020B0503020204020204" pitchFamily="34" charset="-122"/>
                <a:ea typeface="微软雅黑" panose="020B0503020204020204" pitchFamily="34" charset="-122"/>
                <a:cs typeface="+mn-cs"/>
              </a:rPr>
              <a:t>p</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rovides scenario-specific configuration capabilities for resource pools and cloud services in data center scenarios.</a:t>
            </a:r>
            <a:endParaRPr lang="zh-CN" altLang="en-US" dirty="0" smtClean="0"/>
          </a:p>
          <a:p>
            <a:endParaRPr lang="zh-CN" altLang="en-US" dirty="0" smtClean="0"/>
          </a:p>
        </p:txBody>
      </p:sp>
    </p:spTree>
    <p:extLst>
      <p:ext uri="{BB962C8B-B14F-4D97-AF65-F5344CB8AC3E}">
        <p14:creationId xmlns:p14="http://schemas.microsoft.com/office/powerpoint/2010/main" val="283432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a:lnSpc>
                <a:spcPct val="100000"/>
              </a:lnSpc>
            </a:pPr>
            <a:r>
              <a:rPr lang="en-US" altLang="zh-CN" dirty="0" smtClean="0">
                <a:latin typeface="Arial" panose="020B0604020202020204" pitchFamily="34" charset="0"/>
              </a:rPr>
              <a:t>Poor service quality:</a:t>
            </a:r>
          </a:p>
          <a:p>
            <a:pPr marL="438150" lvl="1" indent="-257175">
              <a:lnSpc>
                <a:spcPct val="100000"/>
              </a:lnSpc>
            </a:pPr>
            <a:r>
              <a:rPr lang="en-US" altLang="zh-CN" dirty="0" smtClean="0">
                <a:latin typeface="Arial" panose="020B0604020202020204" pitchFamily="34" charset="0"/>
              </a:rPr>
              <a:t>IT problems are difficult to be located. For more than 20% IT problems, over one day is required for locating each problem.</a:t>
            </a:r>
          </a:p>
          <a:p>
            <a:pPr marL="438150" lvl="1" indent="-257175">
              <a:lnSpc>
                <a:spcPct val="100000"/>
              </a:lnSpc>
            </a:pPr>
            <a:r>
              <a:rPr lang="en-US" altLang="zh-CN" dirty="0" smtClean="0">
                <a:latin typeface="Arial" panose="020B0604020202020204" pitchFamily="34" charset="0"/>
              </a:rPr>
              <a:t>Traditional DCs have no unified and open management platform. As a result, resources cannot be centrally allocated to support diversified applications.</a:t>
            </a:r>
          </a:p>
          <a:p>
            <a:pPr marL="193675" indent="-193675">
              <a:lnSpc>
                <a:spcPct val="100000"/>
              </a:lnSpc>
            </a:pPr>
            <a:r>
              <a:rPr lang="en-US" altLang="zh-CN" dirty="0" smtClean="0">
                <a:latin typeface="Arial" panose="020B0604020202020204" pitchFamily="34" charset="0"/>
              </a:rPr>
              <a:t>Inefficient service management</a:t>
            </a:r>
          </a:p>
          <a:p>
            <a:pPr marL="450850" lvl="1" indent="-257175">
              <a:lnSpc>
                <a:spcPct val="100000"/>
              </a:lnSpc>
            </a:pPr>
            <a:r>
              <a:rPr lang="en-US" altLang="zh-CN" dirty="0" smtClean="0">
                <a:latin typeface="Arial" panose="020B0604020202020204" pitchFamily="34" charset="0"/>
              </a:rPr>
              <a:t>Services for traditional DCs are deployed from the bottom layer, which requires a long hardware installation phase, complex basic configuration, and more than 30 days for service rollout. This situation cannot meet requirements of rapid service development.</a:t>
            </a:r>
          </a:p>
          <a:p>
            <a:pPr>
              <a:lnSpc>
                <a:spcPct val="100000"/>
              </a:lnSpc>
            </a:pPr>
            <a:r>
              <a:rPr lang="en-US" altLang="zh-CN" dirty="0" smtClean="0">
                <a:latin typeface="Arial" panose="020B0604020202020204" pitchFamily="34" charset="0"/>
              </a:rPr>
              <a:t>Complex management and high management costs</a:t>
            </a:r>
          </a:p>
          <a:p>
            <a:pPr marL="438150" lvl="1" indent="-257175">
              <a:lnSpc>
                <a:spcPct val="100000"/>
              </a:lnSpc>
            </a:pPr>
            <a:r>
              <a:rPr lang="en-US" altLang="zh-CN" dirty="0" smtClean="0">
                <a:latin typeface="Arial" panose="020B0604020202020204" pitchFamily="34" charset="0"/>
              </a:rPr>
              <a:t>Traditional DCs have various standards and planning methods. As a result, hardware resources cannot be centrally managed or shared.</a:t>
            </a:r>
          </a:p>
          <a:p>
            <a:pPr marL="438150" lvl="1" indent="-257175">
              <a:lnSpc>
                <a:spcPct val="100000"/>
              </a:lnSpc>
            </a:pPr>
            <a:r>
              <a:rPr lang="en-US" altLang="zh-CN" dirty="0" smtClean="0">
                <a:latin typeface="Arial" panose="020B0604020202020204" pitchFamily="34" charset="0"/>
              </a:rPr>
              <a:t>Network systems become increasingly complex. Therefore, a large number of professional O&amp;M personnel are required to meet customer requirements.</a:t>
            </a:r>
          </a:p>
          <a:p>
            <a:pPr marL="438150" lvl="1" indent="-257175">
              <a:lnSpc>
                <a:spcPct val="100000"/>
              </a:lnSpc>
            </a:pPr>
            <a:r>
              <a:rPr lang="en-US" altLang="zh-CN" dirty="0" smtClean="0">
                <a:latin typeface="Arial" panose="020B0604020202020204" pitchFamily="34" charset="0"/>
              </a:rPr>
              <a:t>System maintenance consumes a lot of resources. According to statistics, more than 70% of IT budgets are used for system maintenance, leaving insufficient investment for deploying new IT systems.</a:t>
            </a:r>
          </a:p>
          <a:p>
            <a:pPr>
              <a:lnSpc>
                <a:spcPct val="100000"/>
              </a:lnSpc>
            </a:pPr>
            <a:r>
              <a:rPr lang="en-US" altLang="zh-CN" dirty="0" smtClean="0">
                <a:latin typeface="Arial" panose="020B0604020202020204" pitchFamily="34" charset="0"/>
              </a:rPr>
              <a:t>Low resource utilization</a:t>
            </a:r>
          </a:p>
          <a:p>
            <a:pPr marL="438150" lvl="1" indent="-257175">
              <a:lnSpc>
                <a:spcPct val="100000"/>
              </a:lnSpc>
            </a:pPr>
            <a:r>
              <a:rPr lang="en-US" altLang="zh-CN" dirty="0" smtClean="0">
                <a:latin typeface="Arial" panose="020B0604020202020204" pitchFamily="34" charset="0"/>
              </a:rPr>
              <a:t>Resource usage in traditional DCs is generally less than 20%, which indicates that a large number of resources are wasted. Meanwhile, servers in the idle state are consuming power and increasing customers' cost.</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7374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907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smtClean="0"/>
          </a:p>
        </p:txBody>
      </p:sp>
    </p:spTree>
    <p:extLst>
      <p:ext uri="{BB962C8B-B14F-4D97-AF65-F5344CB8AC3E}">
        <p14:creationId xmlns:p14="http://schemas.microsoft.com/office/powerpoint/2010/main" val="2686542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788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38120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3926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8060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Reference answer:</a:t>
            </a:r>
            <a:endParaRPr lang="en-US" altLang="zh-CN" dirty="0" smtClean="0"/>
          </a:p>
          <a:p>
            <a:pPr lvl="1"/>
            <a:r>
              <a:rPr lang="en-US" altLang="zh-CN" dirty="0" smtClean="0"/>
              <a:t>True</a:t>
            </a:r>
            <a:r>
              <a:rPr lang="en-US" altLang="zh-CN" baseline="0" dirty="0" smtClean="0"/>
              <a:t> or False: </a:t>
            </a:r>
            <a:r>
              <a:rPr lang="en-US" altLang="zh-CN" dirty="0" smtClean="0"/>
              <a:t>F</a:t>
            </a:r>
          </a:p>
          <a:p>
            <a:pPr marL="541338" marR="0" lvl="1" indent="-180975" algn="l" defTabSz="914400" rtl="0" eaLnBrk="1" fontAlgn="base" latinLnBrk="0" hangingPunct="1">
              <a:lnSpc>
                <a:spcPct val="125000"/>
              </a:lnSpc>
              <a:spcBef>
                <a:spcPct val="0"/>
              </a:spcBef>
              <a:spcAft>
                <a:spcPts val="600"/>
              </a:spcAft>
              <a:buClrTx/>
              <a:buSzPct val="50000"/>
              <a:buFont typeface="Wingdings" pitchFamily="2" charset="2"/>
              <a:buChar char="p"/>
              <a:tabLst/>
              <a:defRPr/>
            </a:pPr>
            <a:r>
              <a:rPr lang="en-US" altLang="zh-CN" dirty="0" smtClean="0"/>
              <a:t>Multiple-Answer Question:</a:t>
            </a:r>
            <a:r>
              <a:rPr lang="en-US" altLang="zh-CN" baseline="0" dirty="0" smtClean="0"/>
              <a:t> </a:t>
            </a:r>
            <a:r>
              <a:rPr lang="en-US" altLang="zh-CN" dirty="0" smtClean="0"/>
              <a:t>ABC</a:t>
            </a:r>
          </a:p>
          <a:p>
            <a:pPr marL="588963" lvl="1" indent="-228600">
              <a:buFont typeface="+mj-lt"/>
              <a:buAutoNum type="arabicPeriod"/>
            </a:pPr>
            <a:endParaRPr lang="en-US" altLang="zh-CN" dirty="0" smtClean="0"/>
          </a:p>
          <a:p>
            <a:pPr marL="588963" lvl="1" indent="-228600">
              <a:buFont typeface="+mj-lt"/>
              <a:buAutoNum type="arabicPeriod"/>
            </a:pPr>
            <a:endParaRPr lang="en-US" altLang="zh-CN" dirty="0"/>
          </a:p>
          <a:p>
            <a:pPr marL="588963" lvl="1" indent="-228600">
              <a:buFont typeface="+mj-lt"/>
              <a:buAutoNum type="arabicPeriod"/>
            </a:pPr>
            <a:endParaRPr lang="zh-CN" altLang="en-US" dirty="0"/>
          </a:p>
        </p:txBody>
      </p:sp>
    </p:spTree>
    <p:extLst>
      <p:ext uri="{BB962C8B-B14F-4D97-AF65-F5344CB8AC3E}">
        <p14:creationId xmlns:p14="http://schemas.microsoft.com/office/powerpoint/2010/main" val="700154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21279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83989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365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65175"/>
            <a:ext cx="5930900" cy="3336925"/>
          </a:xfrm>
        </p:spPr>
      </p:sp>
      <p:sp>
        <p:nvSpPr>
          <p:cNvPr id="3" name="Notes Placeholder 2"/>
          <p:cNvSpPr>
            <a:spLocks noGrp="1"/>
          </p:cNvSpPr>
          <p:nvPr>
            <p:ph type="body" idx="1"/>
          </p:nvPr>
        </p:nvSpPr>
        <p:spPr/>
        <p:txBody>
          <a:bodyPr/>
          <a:lstStyle/>
          <a:p>
            <a:endParaRPr lang="zh-CN" altLang="en-US">
              <a:latin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1699BB-63EF-416C-9B9C-E4B9CBF66D6E}" type="slidenum">
              <a:rPr lang="zh-CN" altLang="en-US" smtClean="0">
                <a:latin typeface="Arial" panose="020B0604020202020204" pitchFamily="34" charset="0"/>
              </a:rPr>
              <a:pPr/>
              <a:t>6</a:t>
            </a:fld>
            <a:endParaRPr lang="zh-CN" altLang="en-US">
              <a:latin typeface="Arial" panose="020B0604020202020204" pitchFamily="34" charset="0"/>
            </a:endParaRPr>
          </a:p>
        </p:txBody>
      </p:sp>
    </p:spTree>
    <p:extLst>
      <p:ext uri="{BB962C8B-B14F-4D97-AF65-F5344CB8AC3E}">
        <p14:creationId xmlns:p14="http://schemas.microsoft.com/office/powerpoint/2010/main" val="118665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55913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55230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2720357731"/>
              </p:ext>
            </p:extLst>
          </p:nvPr>
        </p:nvGraphicFramePr>
        <p:xfrm>
          <a:off x="1007533" y="1254489"/>
          <a:ext cx="10464801" cy="1082675"/>
        </p:xfrm>
        <a:graphic>
          <a:graphicData uri="http://schemas.openxmlformats.org/drawingml/2006/table">
            <a:tbl>
              <a:tblPr/>
              <a:tblGrid>
                <a:gridCol w="3120249">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Course Code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151131473"/>
              </p:ext>
            </p:extLst>
          </p:nvPr>
        </p:nvGraphicFramePr>
        <p:xfrm>
          <a:off x="1007533" y="2776901"/>
          <a:ext cx="10464800" cy="3038475"/>
        </p:xfrm>
        <a:graphic>
          <a:graphicData uri="http://schemas.openxmlformats.org/drawingml/2006/table">
            <a:tbl>
              <a:tblPr/>
              <a:tblGrid>
                <a:gridCol w="3120248">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Author/ID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Reviewer/ID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New</a:t>
                      </a:r>
                      <a:r>
                        <a:rPr kumimoji="1"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Update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Course Code</a:t>
            </a:r>
            <a:endParaRPr lang="en-US" altLang="zh-CN" dirty="0"/>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Product</a:t>
            </a:r>
            <a:endParaRPr lang="en-US" altLang="zh-CN" dirty="0"/>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3955367"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Revision</a:t>
            </a:r>
            <a:r>
              <a:rPr lang="en-US" altLang="zh-CN" sz="3500" b="1" kern="1200" baseline="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Record</a:t>
            </a:r>
            <a:endParaRPr lang="zh-CN" altLang="en-US" sz="3500" b="1"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defTabSz="1001624" rtl="0" eaLnBrk="0" fontAlgn="t" hangingPunct="0">
              <a:spcBef>
                <a:spcPct val="0"/>
              </a:spcBef>
              <a:spcAft>
                <a:spcPct val="0"/>
              </a:spcAft>
            </a:pPr>
            <a:endParaRPr lang="zh-CN" altLang="en-US" sz="3500" b="1" kern="1200" dirty="0">
              <a:solidFill>
                <a:schemeClr val="tx1">
                  <a:lumMod val="75000"/>
                  <a:lumOff val="25000"/>
                </a:schemeClr>
              </a:solidFill>
              <a:latin typeface="+mn-lt"/>
              <a:ea typeface="+mn-ea"/>
              <a:cs typeface="Arial" panose="020B0604020202020204" pitchFamily="34" charset="0"/>
            </a:endParaRPr>
          </a:p>
        </p:txBody>
      </p:sp>
      <p:sp>
        <p:nvSpPr>
          <p:cNvPr id="64" name="Text Box 58"/>
          <p:cNvSpPr txBox="1">
            <a:spLocks noChangeArrowheads="1"/>
          </p:cNvSpPr>
          <p:nvPr userDrawn="1"/>
        </p:nvSpPr>
        <p:spPr bwMode="auto">
          <a:xfrm>
            <a:off x="7752184" y="386739"/>
            <a:ext cx="5760640" cy="461665"/>
          </a:xfrm>
          <a:prstGeom prst="rect">
            <a:avLst/>
          </a:prstGeom>
          <a:noFill/>
          <a:ln w="9525" algn="ctr">
            <a:noFill/>
            <a:miter lim="800000"/>
            <a:headEnd/>
            <a:tailEnd/>
          </a:ln>
        </p:spPr>
        <p:txBody>
          <a:bodyPr wrap="square">
            <a:spAutoFit/>
          </a:bodyPr>
          <a:lstStyle/>
          <a:p>
            <a:pPr>
              <a:spcBef>
                <a:spcPct val="50000"/>
              </a:spcBef>
            </a:pPr>
            <a:r>
              <a:rPr lang="en-US" altLang="zh-CN" sz="2400" i="0" dirty="0" smtClean="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Do Not Print This</a:t>
            </a:r>
            <a:r>
              <a:rPr lang="en-US" altLang="zh-CN" sz="2400" i="0" baseline="0" dirty="0" smtClean="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 Page</a:t>
            </a:r>
            <a:endParaRPr lang="zh-CN" altLang="en-US" sz="2400" i="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n-ea"/>
                <a:ea typeface="+mn-ea"/>
                <a:cs typeface="Arial" pitchFamily="34" charset="0"/>
              </a:rPr>
              <a:t>Quiz</a:t>
            </a:r>
            <a:endParaRPr lang="zh-CN" altLang="en-US" sz="3500" b="1" dirty="0">
              <a:solidFill>
                <a:schemeClr val="tx1">
                  <a:lumMod val="75000"/>
                  <a:lumOff val="25000"/>
                </a:schemeClr>
              </a:solidFill>
              <a:latin typeface="+mn-ea"/>
              <a:ea typeface="+mn-ea"/>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53650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n-ea"/>
                <a:ea typeface="+mn-ea"/>
                <a:cs typeface="Arial" pitchFamily="34" charset="0"/>
              </a:rPr>
              <a:t>Section Summary</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2028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n-ea"/>
                <a:ea typeface="+mn-ea"/>
                <a:cs typeface="Arial" pitchFamily="34" charset="0"/>
              </a:rPr>
              <a:t>Summary</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2pPr>
              <a:defRPr>
                <a:latin typeface="+mn-ea"/>
                <a:ea typeface="+mn-ea"/>
              </a:defRPr>
            </a:lvl2pPr>
            <a:lvl3pPr>
              <a:defRPr>
                <a:latin typeface="+mn-ea"/>
                <a:ea typeface="+mn-ea"/>
              </a:defRPr>
            </a:lvl3pPr>
            <a:lvl4pPr>
              <a:defRPr>
                <a:latin typeface="+mn-ea"/>
                <a:ea typeface="+mn-ea"/>
              </a:defRPr>
            </a:lvl4pPr>
            <a:lvl5pPr>
              <a:buNone/>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n-ea"/>
                <a:ea typeface="+mn-ea"/>
                <a:cs typeface="Arial" pitchFamily="34" charset="0"/>
              </a:rPr>
              <a:t>More Information</a:t>
            </a:r>
            <a:endParaRPr lang="zh-CN" altLang="en-US" sz="3500" b="1"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n-ea"/>
                <a:ea typeface="+mn-ea"/>
                <a:cs typeface="Arial" pitchFamily="34" charset="0"/>
              </a:rPr>
              <a:t>Recommendations</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2050"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0"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chemeClr val="bg1"/>
                  </a:solidFill>
                  <a:effectLst>
                    <a:outerShdw blurRad="38100" dist="38100" dir="2700000" algn="tl">
                      <a:srgbClr val="000000">
                        <a:alpha val="43137"/>
                      </a:srgbClr>
                    </a:outerShdw>
                  </a:effectLst>
                  <a:latin typeface="+mn-ea"/>
                  <a:ea typeface="+mn-ea"/>
                  <a:cs typeface="Arial" panose="020B0604020202020204" pitchFamily="34" charset="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4887886" y="2503488"/>
              <a:ext cx="3604190"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en-US" altLang="zh-CN" sz="5400" dirty="0" smtClean="0">
                  <a:solidFill>
                    <a:schemeClr val="bg1"/>
                  </a:solidFill>
                  <a:effectLst>
                    <a:outerShdw blurRad="38100" dist="38100" dir="2700000" algn="tl">
                      <a:srgbClr val="000000">
                        <a:alpha val="43137"/>
                      </a:srgbClr>
                    </a:outerShdw>
                  </a:effectLst>
                  <a:latin typeface="+mn-ea"/>
                  <a:ea typeface="+mn-ea"/>
                  <a:sym typeface="FrutigerNext LT Regular" pitchFamily="34" charset="0"/>
                </a:rPr>
                <a:t>Thank you</a:t>
              </a:r>
              <a:endParaRPr lang="zh-CN" altLang="zh-CN" sz="5400" dirty="0">
                <a:solidFill>
                  <a:schemeClr val="bg1"/>
                </a:solidFill>
                <a:effectLst>
                  <a:outerShdw blurRad="38100" dist="38100" dir="2700000" algn="tl">
                    <a:srgbClr val="000000">
                      <a:alpha val="43137"/>
                    </a:srgbClr>
                  </a:outerShdw>
                </a:effectLst>
                <a:latin typeface="+mn-ea"/>
                <a:ea typeface="+mn-ea"/>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07534" y="325439"/>
            <a:ext cx="10176933" cy="871537"/>
          </a:xfrm>
          <a:prstGeom prst="rect">
            <a:avLst/>
          </a:prstGeom>
        </p:spPr>
        <p:txBody>
          <a:bodyPr/>
          <a:lstStyle>
            <a:lvl1pPr>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007534" y="1628776"/>
            <a:ext cx="10176933"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6"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6970169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5181" y="2"/>
            <a:ext cx="10176934" cy="871537"/>
          </a:xfrm>
          <a:prstGeom prst="rect">
            <a:avLst/>
          </a:prstGeom>
        </p:spPr>
        <p:txBody>
          <a:bodyPr anchor="ctr">
            <a:normAutofit/>
          </a:bodyPr>
          <a:lstStyle>
            <a:lvl1pPr algn="l" defTabSz="1218144" rtl="0" fontAlgn="auto">
              <a:spcBef>
                <a:spcPct val="0"/>
              </a:spcBef>
              <a:spcAft>
                <a:spcPts val="0"/>
              </a:spcAft>
              <a:defRPr lang="zh-CN" altLang="en-US" sz="2799" b="1" kern="1200" dirty="0">
                <a:solidFill>
                  <a:schemeClr val="tx1"/>
                </a:solidFill>
                <a:latin typeface="+mj-ea"/>
                <a:ea typeface="+mj-ea"/>
                <a:cs typeface="+mn-cs"/>
              </a:defRPr>
            </a:lvl1pPr>
          </a:lstStyle>
          <a:p>
            <a:r>
              <a:rPr lang="zh-CN" altLang="en-US"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5"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640981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a:t>
            </a:r>
            <a:r>
              <a:rPr lang="zh-CN" altLang="en-US" dirty="0" smtClean="0"/>
              <a:t>样式</a:t>
            </a:r>
            <a:endParaRPr lang="zh-CN" altLang="en-US" dirty="0"/>
          </a:p>
        </p:txBody>
      </p:sp>
      <p:sp>
        <p:nvSpPr>
          <p:cNvPr id="30" name="文本占位符 29"/>
          <p:cNvSpPr>
            <a:spLocks noGrp="1"/>
          </p:cNvSpPr>
          <p:nvPr>
            <p:ph type="body" sz="quarter" idx="10"/>
          </p:nvPr>
        </p:nvSpPr>
        <p:spPr>
          <a:xfrm>
            <a:off x="1031295" y="5816120"/>
            <a:ext cx="6912000" cy="493200"/>
          </a:xfr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zh-CN" altLang="en-US" dirty="0" smtClean="0"/>
              <a:t>单击此处编辑母版文本样式</a:t>
            </a:r>
          </a:p>
        </p:txBody>
      </p:sp>
      <p:sp>
        <p:nvSpPr>
          <p:cNvPr id="7"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kern="1200" dirty="0" smtClean="0">
                <a:solidFill>
                  <a:schemeClr val="tx1"/>
                </a:solidFill>
                <a:latin typeface="微软雅黑" panose="020B0503020204020204" pitchFamily="34" charset="-122"/>
                <a:ea typeface="微软雅黑" panose="020B0503020204020204" pitchFamily="34" charset="-122"/>
                <a:cs typeface="Arial" pitchFamily="34" charset="0"/>
              </a:rPr>
              <a:t>Copyright © 2019 Huawei Technologies Co., Ltd. All rights reserved. </a:t>
            </a:r>
            <a:endParaRPr lang="en-US" altLang="zh-CN" sz="1200" kern="1200" dirty="0">
              <a:solidFill>
                <a:schemeClr val="tx1"/>
              </a:solidFill>
              <a:latin typeface="微软雅黑" panose="020B0503020204020204" pitchFamily="34" charset="-122"/>
              <a:ea typeface="微软雅黑" panose="020B0503020204020204" pitchFamily="34" charset="-122"/>
              <a:cs typeface="Arial" pitchFamily="34" charset="0"/>
            </a:endParaRPr>
          </a:p>
        </p:txBody>
      </p:sp>
      <p:pic>
        <p:nvPicPr>
          <p:cNvPr id="1027" name="Picture 3" descr="C:\Users\YOYO\Desktop\郑莉\华为公司标志 Huawei Coroporate Logo_2018\PNG\竖版华为公司标志 Vertical Version of Huawei Corporate Logo_201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665" y="6093296"/>
            <a:ext cx="772549"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487488" y="368660"/>
            <a:ext cx="2677854"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rPr>
              <a:t>Foreword</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043772" y="296368"/>
            <a:ext cx="8152753"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3935760"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77230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rPr>
              <a:t>Objectives</a:t>
            </a:r>
            <a:endParaRPr lang="en-US" altLang="zh-CN" sz="3500" b="1" dirty="0">
              <a:solidFill>
                <a:schemeClr val="tx1">
                  <a:lumMod val="75000"/>
                  <a:lumOff val="25000"/>
                </a:schemeClr>
              </a:solidFill>
              <a:latin typeface="+mn-ea"/>
              <a:ea typeface="+mn-ea"/>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187789" y="296368"/>
            <a:ext cx="7992888"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043772"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20280"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宋体" charset="-122"/>
                <a:cs typeface="Arial" pitchFamily="34" charset="0"/>
              </a:rPr>
              <a:t>Contents</a:t>
            </a:r>
            <a:endParaRPr lang="en-US" altLang="zh-CN" sz="3500" b="1" kern="1200" dirty="0">
              <a:solidFill>
                <a:schemeClr val="tx1">
                  <a:lumMod val="75000"/>
                  <a:lumOff val="25000"/>
                </a:schemeClr>
              </a:solidFill>
              <a:latin typeface="+mn-ea"/>
              <a:ea typeface="宋体"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30" name="Freeform 6"/>
          <p:cNvSpPr>
            <a:spLocks/>
          </p:cNvSpPr>
          <p:nvPr userDrawn="1"/>
        </p:nvSpPr>
        <p:spPr bwMode="auto">
          <a:xfrm>
            <a:off x="4122957" y="296368"/>
            <a:ext cx="8073568"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1" name="Freeform 11"/>
          <p:cNvSpPr>
            <a:spLocks/>
          </p:cNvSpPr>
          <p:nvPr userDrawn="1"/>
        </p:nvSpPr>
        <p:spPr bwMode="auto">
          <a:xfrm>
            <a:off x="397176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mn-ea"/>
                <a:ea typeface="+mn-ea"/>
                <a:cs typeface="Arial" pitchFamily="34" charset="0"/>
              </a:rPr>
              <a:t>本节概述和学习目标</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081568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7" name="组合 6"/>
          <p:cNvGrpSpPr/>
          <p:nvPr userDrawn="1"/>
        </p:nvGrpSpPr>
        <p:grpSpPr>
          <a:xfrm>
            <a:off x="587388" y="505779"/>
            <a:ext cx="374708"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extLst>
      <p:ext uri="{BB962C8B-B14F-4D97-AF65-F5344CB8AC3E}">
        <p14:creationId xmlns:p14="http://schemas.microsoft.com/office/powerpoint/2010/main" val="91685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 xmlns:a16="http://schemas.microsoft.com/office/drawing/2014/main" id="{6ED2DBAA-9261-44D2-836C-78E5FB250BAC}"/>
              </a:ext>
            </a:extLst>
          </p:cNvPr>
          <p:cNvSpPr>
            <a:spLocks noChangeArrowheads="1"/>
          </p:cNvSpPr>
          <p:nvPr userDrawn="1"/>
        </p:nvSpPr>
        <p:spPr bwMode="auto">
          <a:xfrm>
            <a:off x="118800" y="6500581"/>
            <a:ext cx="76879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smtClean="0">
                <a:latin typeface="+mn-ea"/>
                <a:ea typeface="+mn-ea"/>
                <a:cs typeface="Arial" pitchFamily="34" charset="0"/>
              </a:rPr>
              <a:t>Page </a:t>
            </a:r>
            <a:fld id="{2F2CF7F5-F178-4429-B6CA-28062DF31937}" type="slidenum">
              <a:rPr lang="en-US" altLang="zh-CN" sz="1200" smtClean="0">
                <a:latin typeface="+mn-ea"/>
                <a:ea typeface="+mn-ea"/>
                <a:cs typeface="Arial" pitchFamily="34" charset="0"/>
              </a:rPr>
              <a:pPr defTabSz="801668" eaLnBrk="0" fontAlgn="base" hangingPunct="0">
                <a:defRPr/>
              </a:pPr>
              <a:t>‹#›</a:t>
            </a:fld>
            <a:endParaRPr lang="en-US" altLang="zh-CN" sz="1200" dirty="0">
              <a:latin typeface="+mn-ea"/>
              <a:ea typeface="+mn-ea"/>
              <a:cs typeface="Arial" pitchFamily="34" charset="0"/>
            </a:endParaRPr>
          </a:p>
        </p:txBody>
      </p:sp>
      <p:sp>
        <p:nvSpPr>
          <p:cNvPr id="13"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5129921"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smtClean="0">
                <a:latin typeface="+mn-ea"/>
                <a:ea typeface="+mn-ea"/>
                <a:cs typeface="Arial" panose="020B0604020202020204" pitchFamily="34" charset="0"/>
              </a:rPr>
              <a:t>Copyright © 2019 Huawei Technologies Co., Ltd. All rights reserved.</a:t>
            </a:r>
            <a:endParaRPr lang="zh-CN" altLang="en-US" sz="1200" baseline="0" dirty="0">
              <a:latin typeface="+mn-ea"/>
              <a:ea typeface="+mn-ea"/>
              <a:cs typeface="Arial" panose="020B0604020202020204" pitchFamily="34" charset="0"/>
            </a:endParaRP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 id="2147483875" r:id="rId16"/>
    <p:sldLayoutId id="2147483876" r:id="rId17"/>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8.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slide" Target="slide2.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slideLayout" Target="../slideLayouts/slideLayout8.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 Target="slide2.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slideLayout" Target="../slideLayouts/slideLayout8.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slide" Target="slide34.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slideLayout" Target="../slideLayouts/slideLayout8.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 Target="slide34.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 Target="slide34.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notesSlide" Target="../notesSlides/notesSlide53.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slideLayout" Target="../slideLayouts/slideLayout8.xml"/><Relationship Id="rId2" Type="http://schemas.openxmlformats.org/officeDocument/2006/relationships/tags" Target="../tags/tag74.xml"/><Relationship Id="rId16" Type="http://schemas.openxmlformats.org/officeDocument/2006/relationships/tags" Target="../tags/tag88.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19" Type="http://schemas.openxmlformats.org/officeDocument/2006/relationships/slide" Target="slide34.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oleObject" Target="../embeddings/Microsoft_Visio_2003-2010___11.vsd"/><Relationship Id="rId18" Type="http://schemas.openxmlformats.org/officeDocument/2006/relationships/oleObject" Target="../embeddings/Microsoft_Visio_2003-2010___22.vsd"/><Relationship Id="rId26" Type="http://schemas.openxmlformats.org/officeDocument/2006/relationships/oleObject" Target="../embeddings/Microsoft_Visio_2003-2010___66.vsd"/><Relationship Id="rId3" Type="http://schemas.openxmlformats.org/officeDocument/2006/relationships/notesSlide" Target="../notesSlides/notesSlide54.xml"/><Relationship Id="rId21" Type="http://schemas.openxmlformats.org/officeDocument/2006/relationships/oleObject" Target="../embeddings/oleObject4.bin"/><Relationship Id="rId7" Type="http://schemas.openxmlformats.org/officeDocument/2006/relationships/image" Target="../media/image52.png"/><Relationship Id="rId12" Type="http://schemas.openxmlformats.org/officeDocument/2006/relationships/oleObject" Target="../embeddings/oleObject1.bin"/><Relationship Id="rId17" Type="http://schemas.openxmlformats.org/officeDocument/2006/relationships/oleObject" Target="../embeddings/oleObject2.bin"/><Relationship Id="rId25" Type="http://schemas.openxmlformats.org/officeDocument/2006/relationships/oleObject" Target="../embeddings/oleObject6.bin"/><Relationship Id="rId2" Type="http://schemas.openxmlformats.org/officeDocument/2006/relationships/slideLayout" Target="../slideLayouts/slideLayout8.xml"/><Relationship Id="rId16" Type="http://schemas.openxmlformats.org/officeDocument/2006/relationships/image" Target="../media/image57.png"/><Relationship Id="rId20" Type="http://schemas.openxmlformats.org/officeDocument/2006/relationships/oleObject" Target="../embeddings/Microsoft_Visio_2003-2010___33.vsd"/><Relationship Id="rId29" Type="http://schemas.openxmlformats.org/officeDocument/2006/relationships/image" Target="../media/image60.png"/><Relationship Id="rId1" Type="http://schemas.openxmlformats.org/officeDocument/2006/relationships/vmlDrawing" Target="../drawings/vmlDrawing1.vml"/><Relationship Id="rId6" Type="http://schemas.openxmlformats.org/officeDocument/2006/relationships/image" Target="../media/image51.png"/><Relationship Id="rId11" Type="http://schemas.openxmlformats.org/officeDocument/2006/relationships/image" Target="../media/image55.png"/><Relationship Id="rId24" Type="http://schemas.openxmlformats.org/officeDocument/2006/relationships/oleObject" Target="../embeddings/Microsoft_Visio_2003-2010___55.vsd"/><Relationship Id="rId5" Type="http://schemas.openxmlformats.org/officeDocument/2006/relationships/image" Target="../media/image50.png"/><Relationship Id="rId15" Type="http://schemas.openxmlformats.org/officeDocument/2006/relationships/image" Target="../media/image56.png"/><Relationship Id="rId23" Type="http://schemas.openxmlformats.org/officeDocument/2006/relationships/oleObject" Target="../embeddings/oleObject5.bin"/><Relationship Id="rId28"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oleObject" Target="../embeddings/oleObject3.bin"/><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48.emf"/><Relationship Id="rId22" Type="http://schemas.openxmlformats.org/officeDocument/2006/relationships/oleObject" Target="../embeddings/Microsoft_Visio_2003-2010___44.vsd"/><Relationship Id="rId27" Type="http://schemas.openxmlformats.org/officeDocument/2006/relationships/image" Target="../media/image58.png"/><Relationship Id="rId30"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notesSlide" Target="../notesSlides/notesSlide56.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slideLayout" Target="../slideLayouts/slideLayout8.xml"/><Relationship Id="rId2" Type="http://schemas.openxmlformats.org/officeDocument/2006/relationships/tags" Target="../tags/tag90.xml"/><Relationship Id="rId16" Type="http://schemas.openxmlformats.org/officeDocument/2006/relationships/tags" Target="../tags/tag104.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slide" Target="slide34.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5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2.jpeg"/><Relationship Id="rId7" Type="http://schemas.openxmlformats.org/officeDocument/2006/relationships/diagramColors" Target="../diagrams/colors1.xm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notesSlide" Target="../notesSlides/notesSlide60.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slideLayout" Target="../slideLayouts/slideLayout8.xml"/><Relationship Id="rId2" Type="http://schemas.openxmlformats.org/officeDocument/2006/relationships/tags" Target="../tags/tag106.xml"/><Relationship Id="rId16" Type="http://schemas.openxmlformats.org/officeDocument/2006/relationships/tags" Target="../tags/tag120.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slide" Target="slide3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notesSlide" Target="../notesSlides/notesSlide62.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slideLayout" Target="../slideLayouts/slideLayout8.xml"/><Relationship Id="rId2" Type="http://schemas.openxmlformats.org/officeDocument/2006/relationships/tags" Target="../tags/tag122.xml"/><Relationship Id="rId16" Type="http://schemas.openxmlformats.org/officeDocument/2006/relationships/tags" Target="../tags/tag136.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tags" Target="../tags/tag135.xml"/><Relationship Id="rId10" Type="http://schemas.openxmlformats.org/officeDocument/2006/relationships/tags" Target="../tags/tag130.xml"/><Relationship Id="rId19" Type="http://schemas.openxmlformats.org/officeDocument/2006/relationships/slide" Target="slide34.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文本占位符 149"/>
          <p:cNvSpPr>
            <a:spLocks noGrp="1"/>
          </p:cNvSpPr>
          <p:nvPr>
            <p:ph type="body" sz="quarter" idx="17"/>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Course Code</a:t>
            </a:r>
            <a:endParaRPr lang="zh-CN" altLang="en-US" dirty="0">
              <a:latin typeface="微软雅黑" panose="020B0503020204020204" pitchFamily="34" charset="-122"/>
              <a:ea typeface="微软雅黑" panose="020B0503020204020204" pitchFamily="34" charset="-122"/>
            </a:endParaRPr>
          </a:p>
        </p:txBody>
      </p:sp>
      <p:sp>
        <p:nvSpPr>
          <p:cNvPr id="151" name="文本占位符 150"/>
          <p:cNvSpPr>
            <a:spLocks noGrp="1"/>
          </p:cNvSpPr>
          <p:nvPr>
            <p:ph type="body" sz="quarter" idx="18"/>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Product</a:t>
            </a:r>
            <a:endParaRPr lang="zh-CN" altLang="en-US" dirty="0">
              <a:latin typeface="微软雅黑" panose="020B0503020204020204" pitchFamily="34" charset="-122"/>
              <a:ea typeface="微软雅黑" panose="020B0503020204020204" pitchFamily="34" charset="-122"/>
            </a:endParaRPr>
          </a:p>
        </p:txBody>
      </p:sp>
      <p:sp>
        <p:nvSpPr>
          <p:cNvPr id="152" name="文本占位符 151"/>
          <p:cNvSpPr>
            <a:spLocks noGrp="1"/>
          </p:cNvSpPr>
          <p:nvPr>
            <p:ph type="body" sz="quarter" idx="19"/>
          </p:nvPr>
        </p:nvSpPr>
        <p:spPr/>
        <p:txBody>
          <a:bodyPr>
            <a:noAutofit/>
          </a:bodyPr>
          <a:lstStyle/>
          <a:p>
            <a:pPr fontAlgn="ctr"/>
            <a:endParaRPr lang="zh-CN" altLang="en-US" dirty="0">
              <a:latin typeface="微软雅黑" panose="020B0503020204020204" pitchFamily="34" charset="-122"/>
              <a:ea typeface="微软雅黑" panose="020B0503020204020204" pitchFamily="34" charset="-122"/>
            </a:endParaRPr>
          </a:p>
        </p:txBody>
      </p:sp>
      <p:sp>
        <p:nvSpPr>
          <p:cNvPr id="153" name="文本占位符 152"/>
          <p:cNvSpPr>
            <a:spLocks noGrp="1"/>
          </p:cNvSpPr>
          <p:nvPr>
            <p:ph type="body" sz="quarter" idx="20"/>
          </p:nvPr>
        </p:nvSpPr>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3"/>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Zhou Shengli/zwx201803</a:t>
            </a:r>
            <a:endParaRPr lang="zh-CN" altLang="en-US" dirty="0">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sz="quarter" idx="14"/>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2017.8.28</a:t>
            </a:r>
            <a:endParaRPr lang="zh-CN" altLang="en-US" dirty="0">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5"/>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Liu Lican/00493763</a:t>
            </a:r>
            <a:endParaRPr lang="zh-CN" altLang="en-US" dirty="0">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16"/>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New</a:t>
            </a:r>
            <a:endParaRPr lang="zh-CN" altLang="en-US" dirty="0">
              <a:latin typeface="微软雅黑" panose="020B0503020204020204" pitchFamily="34" charset="-122"/>
              <a:ea typeface="微软雅黑" panose="020B0503020204020204" pitchFamily="34" charset="-122"/>
            </a:endParaRPr>
          </a:p>
        </p:txBody>
      </p:sp>
      <p:sp>
        <p:nvSpPr>
          <p:cNvPr id="154" name="文本占位符 153"/>
          <p:cNvSpPr>
            <a:spLocks noGrp="1"/>
          </p:cNvSpPr>
          <p:nvPr>
            <p:ph type="body" sz="quarter" idx="21"/>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Zhang Yue/zwx635169</a:t>
            </a:r>
            <a:endParaRPr lang="zh-CN" altLang="en-US" dirty="0">
              <a:latin typeface="微软雅黑" panose="020B0503020204020204" pitchFamily="34" charset="-122"/>
              <a:ea typeface="微软雅黑" panose="020B0503020204020204" pitchFamily="34" charset="-122"/>
            </a:endParaRPr>
          </a:p>
        </p:txBody>
      </p:sp>
      <p:sp>
        <p:nvSpPr>
          <p:cNvPr id="155" name="文本占位符 154"/>
          <p:cNvSpPr>
            <a:spLocks noGrp="1"/>
          </p:cNvSpPr>
          <p:nvPr>
            <p:ph type="body" sz="quarter" idx="22"/>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2019.3.20</a:t>
            </a:r>
            <a:endParaRPr lang="zh-CN" altLang="en-US" dirty="0">
              <a:latin typeface="微软雅黑" panose="020B0503020204020204" pitchFamily="34" charset="-122"/>
              <a:ea typeface="微软雅黑" panose="020B0503020204020204" pitchFamily="34" charset="-122"/>
            </a:endParaRPr>
          </a:p>
        </p:txBody>
      </p:sp>
      <p:sp>
        <p:nvSpPr>
          <p:cNvPr id="156" name="文本占位符 155"/>
          <p:cNvSpPr>
            <a:spLocks noGrp="1"/>
          </p:cNvSpPr>
          <p:nvPr>
            <p:ph type="body" sz="quarter" idx="23"/>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Liu Lican/00493763</a:t>
            </a:r>
            <a:endParaRPr lang="zh-CN" altLang="en-US" dirty="0">
              <a:latin typeface="微软雅黑" panose="020B0503020204020204" pitchFamily="34" charset="-122"/>
              <a:ea typeface="微软雅黑" panose="020B0503020204020204" pitchFamily="34" charset="-122"/>
            </a:endParaRPr>
          </a:p>
        </p:txBody>
      </p:sp>
      <p:sp>
        <p:nvSpPr>
          <p:cNvPr id="157" name="文本占位符 156"/>
          <p:cNvSpPr>
            <a:spLocks noGrp="1"/>
          </p:cNvSpPr>
          <p:nvPr>
            <p:ph type="body" sz="quarter" idx="24"/>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Update</a:t>
            </a:r>
            <a:endParaRPr lang="zh-CN" altLang="en-US" dirty="0">
              <a:latin typeface="微软雅黑" panose="020B0503020204020204" pitchFamily="34" charset="-122"/>
              <a:ea typeface="微软雅黑" panose="020B0503020204020204" pitchFamily="34" charset="-122"/>
            </a:endParaRPr>
          </a:p>
        </p:txBody>
      </p:sp>
      <p:sp>
        <p:nvSpPr>
          <p:cNvPr id="158" name="文本占位符 157"/>
          <p:cNvSpPr>
            <a:spLocks noGrp="1"/>
          </p:cNvSpPr>
          <p:nvPr>
            <p:ph type="body" sz="quarter" idx="25"/>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p:txBody>
      </p:sp>
      <p:sp>
        <p:nvSpPr>
          <p:cNvPr id="159" name="文本占位符 158"/>
          <p:cNvSpPr>
            <a:spLocks noGrp="1"/>
          </p:cNvSpPr>
          <p:nvPr>
            <p:ph type="body" sz="quarter" idx="26"/>
          </p:nvPr>
        </p:nvSpPr>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60" name="文本占位符 159"/>
          <p:cNvSpPr>
            <a:spLocks noGrp="1"/>
          </p:cNvSpPr>
          <p:nvPr>
            <p:ph type="body" sz="quarter" idx="27"/>
          </p:nvPr>
        </p:nvSpPr>
        <p:spPr>
          <a:xfrm>
            <a:off x="6096000" y="4473116"/>
            <a:ext cx="3024336"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1" name="文本占位符 160"/>
          <p:cNvSpPr>
            <a:spLocks noGrp="1"/>
          </p:cNvSpPr>
          <p:nvPr>
            <p:ph type="body" sz="quarter" idx="28"/>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Update</a:t>
            </a:r>
            <a:endParaRPr lang="zh-CN" altLang="en-US" dirty="0">
              <a:latin typeface="微软雅黑" panose="020B0503020204020204" pitchFamily="34" charset="-122"/>
              <a:ea typeface="微软雅黑" panose="020B0503020204020204" pitchFamily="34" charset="-122"/>
            </a:endParaRPr>
          </a:p>
        </p:txBody>
      </p:sp>
      <p:sp>
        <p:nvSpPr>
          <p:cNvPr id="162" name="文本占位符 161"/>
          <p:cNvSpPr>
            <a:spLocks noGrp="1"/>
          </p:cNvSpPr>
          <p:nvPr>
            <p:ph type="body" sz="quarter" idx="29"/>
          </p:nvPr>
        </p:nvSpPr>
        <p:spPr>
          <a:xfrm>
            <a:off x="1007435" y="4941168"/>
            <a:ext cx="3120347"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3" name="文本占位符 162"/>
          <p:cNvSpPr>
            <a:spLocks noGrp="1"/>
          </p:cNvSpPr>
          <p:nvPr>
            <p:ph type="body" sz="quarter" idx="30"/>
          </p:nvPr>
        </p:nvSpPr>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64" name="文本占位符 163"/>
          <p:cNvSpPr>
            <a:spLocks noGrp="1"/>
          </p:cNvSpPr>
          <p:nvPr>
            <p:ph type="body" sz="quarter" idx="31"/>
          </p:nvPr>
        </p:nvSpPr>
        <p:spPr>
          <a:xfrm>
            <a:off x="6096000" y="4941168"/>
            <a:ext cx="3024336"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5" name="文本占位符 164"/>
          <p:cNvSpPr>
            <a:spLocks noGrp="1"/>
          </p:cNvSpPr>
          <p:nvPr>
            <p:ph type="body" sz="quarter" idx="32"/>
          </p:nvPr>
        </p:nvSpPr>
        <p:spPr>
          <a:xfrm>
            <a:off x="9120336" y="4975692"/>
            <a:ext cx="2352261"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Update</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6" name="文本占位符 165"/>
          <p:cNvSpPr>
            <a:spLocks noGrp="1"/>
          </p:cNvSpPr>
          <p:nvPr>
            <p:ph type="body" sz="quarter" idx="33"/>
          </p:nvPr>
        </p:nvSpPr>
        <p:spPr>
          <a:xfrm>
            <a:off x="1007435" y="5445224"/>
            <a:ext cx="3120347"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7" name="文本占位符 166"/>
          <p:cNvSpPr>
            <a:spLocks noGrp="1"/>
          </p:cNvSpPr>
          <p:nvPr>
            <p:ph type="body" sz="quarter" idx="34"/>
          </p:nvPr>
        </p:nvSpPr>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68" name="文本占位符 167"/>
          <p:cNvSpPr>
            <a:spLocks noGrp="1"/>
          </p:cNvSpPr>
          <p:nvPr>
            <p:ph type="body" sz="quarter" idx="35"/>
          </p:nvPr>
        </p:nvSpPr>
        <p:spPr>
          <a:xfrm>
            <a:off x="6096000" y="5409220"/>
            <a:ext cx="3024336"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Author/ID</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
        <p:nvSpPr>
          <p:cNvPr id="169" name="文本占位符 168"/>
          <p:cNvSpPr>
            <a:spLocks noGrp="1"/>
          </p:cNvSpPr>
          <p:nvPr>
            <p:ph type="body" sz="quarter" idx="36"/>
          </p:nvPr>
        </p:nvSpPr>
        <p:spPr>
          <a:xfrm>
            <a:off x="9132158" y="5415692"/>
            <a:ext cx="2352261" cy="468052"/>
          </a:xfrm>
        </p:spPr>
        <p:txBody>
          <a:bodyPr>
            <a:noAutofit/>
          </a:bodyPr>
          <a:lstStyle/>
          <a:p>
            <a:pPr fontAlgn="ctr"/>
            <a:r>
              <a:rPr lang="en-US" altLang="zh-CN" dirty="0">
                <a:latin typeface="微软雅黑" panose="020B0503020204020204" pitchFamily="34" charset="-122"/>
                <a:ea typeface="微软雅黑" panose="020B0503020204020204" pitchFamily="34" charset="-122"/>
              </a:rPr>
              <a:t>Update</a:t>
            </a:r>
            <a:endParaRPr lang="zh-CN" altLang="en-US" dirty="0">
              <a:latin typeface="微软雅黑" panose="020B0503020204020204" pitchFamily="34" charset="-122"/>
              <a:ea typeface="微软雅黑" panose="020B0503020204020204" pitchFamily="34" charset="-122"/>
            </a:endParaRPr>
          </a:p>
          <a:p>
            <a:pPr font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90129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973804" y="1233487"/>
            <a:ext cx="10558800" cy="4680000"/>
          </a:xfrm>
        </p:spPr>
        <p:txBody>
          <a:bodyPr>
            <a:noAutofit/>
          </a:bodyPr>
          <a:lstStyle/>
          <a:p>
            <a:pPr fontAlgn="ctr"/>
            <a:r>
              <a:rPr lang="en-US" altLang="zh-CN" sz="2400" dirty="0">
                <a:solidFill>
                  <a:srgbClr val="B2B2B2"/>
                </a:solidFill>
                <a:latin typeface="微软雅黑" panose="020B0503020204020204" pitchFamily="34" charset="-122"/>
                <a:ea typeface="微软雅黑" panose="020B0503020204020204" pitchFamily="34" charset="-122"/>
              </a:rPr>
              <a:t>Trends and Challenges of Cloud Data Center Management</a:t>
            </a:r>
          </a:p>
          <a:p>
            <a:pPr fontAlgn="ctr"/>
            <a:r>
              <a:rPr lang="en-US" altLang="zh-CN" sz="2400" b="1" dirty="0">
                <a:latin typeface="微软雅黑" panose="020B0503020204020204" pitchFamily="34" charset="-122"/>
                <a:ea typeface="微软雅黑" panose="020B0503020204020204" pitchFamily="34" charset="-122"/>
              </a:rPr>
              <a:t>ManageOne Cloud Management Solution</a:t>
            </a:r>
          </a:p>
          <a:p>
            <a:pPr fontAlgn="ctr"/>
            <a:r>
              <a:rPr lang="en-US" altLang="zh-CN" sz="2400" dirty="0">
                <a:solidFill>
                  <a:srgbClr val="B2B2B2"/>
                </a:solidFill>
                <a:latin typeface="微软雅黑" panose="020B0503020204020204" pitchFamily="34" charset="-122"/>
                <a:ea typeface="微软雅黑" panose="020B0503020204020204" pitchFamily="34" charset="-122"/>
              </a:rPr>
              <a:t>ManageOne Cloud Management Platform </a:t>
            </a:r>
            <a:r>
              <a:rPr lang="en-US" altLang="zh-CN" sz="2400" dirty="0" smtClean="0">
                <a:solidFill>
                  <a:srgbClr val="B2B2B2"/>
                </a:solidFill>
                <a:latin typeface="微软雅黑" panose="020B0503020204020204" pitchFamily="34" charset="-122"/>
                <a:ea typeface="微软雅黑" panose="020B0503020204020204" pitchFamily="34" charset="-122"/>
              </a:rPr>
              <a:t>Features</a:t>
            </a:r>
            <a:endParaRPr lang="en-US" altLang="zh-CN" sz="2400" dirty="0">
              <a:solidFill>
                <a:srgbClr val="B2B2B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300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5500" y="381111"/>
            <a:ext cx="11520000" cy="720000"/>
          </a:xfrm>
        </p:spPr>
        <p:txBody>
          <a:bodyPr wrap="square">
            <a:noAutofit/>
          </a:bodyPr>
          <a:lstStyle/>
          <a:p>
            <a:pPr fontAlgn="ctr"/>
            <a:r>
              <a:rPr b="1" dirty="0">
                <a:latin typeface="微软雅黑" panose="020B0503020204020204" pitchFamily="34" charset="-122"/>
                <a:ea typeface="微软雅黑" panose="020B0503020204020204" pitchFamily="34" charset="-122"/>
              </a:rPr>
              <a:t>ManageOne Functional Architecture</a:t>
            </a:r>
            <a:endParaRPr lang="en-US" altLang="zh-CN" b="1" dirty="0">
              <a:latin typeface="微软雅黑" panose="020B0503020204020204" pitchFamily="34" charset="-122"/>
              <a:ea typeface="微软雅黑" panose="020B0503020204020204" pitchFamily="34" charset="-122"/>
            </a:endParaRPr>
          </a:p>
        </p:txBody>
      </p:sp>
      <p:sp>
        <p:nvSpPr>
          <p:cNvPr id="73" name="矩形 72"/>
          <p:cNvSpPr/>
          <p:nvPr/>
        </p:nvSpPr>
        <p:spPr bwMode="auto">
          <a:xfrm>
            <a:off x="1127448" y="1549697"/>
            <a:ext cx="10238496" cy="3110746"/>
          </a:xfrm>
          <a:prstGeom prst="rect">
            <a:avLst/>
          </a:prstGeom>
          <a:solidFill>
            <a:srgbClr val="5B9BD5"/>
          </a:solidFill>
          <a:ln w="12700" cap="flat" cmpd="sng" algn="ctr">
            <a:noFill/>
            <a:prstDash val="solid"/>
            <a:miter lim="800000"/>
            <a:headEnd type="none" w="med" len="med"/>
            <a:tailEnd type="none" w="med" len="med"/>
          </a:ln>
          <a:effectLst/>
        </p:spPr>
        <p:txBody>
          <a:bodyPr vert="horz" wrap="square" lIns="105394" tIns="52697" rIns="105394" bIns="52697" numCol="1" rtlCol="0" anchor="t" anchorCtr="0" compatLnSpc="1">
            <a:prstTxWarp prst="textNoShape">
              <a:avLst/>
            </a:prstTxWarp>
            <a:noAutofit/>
          </a:bodyPr>
          <a:lstStyle/>
          <a:p>
            <a:pPr marL="394336" marR="0" lvl="0" indent="-394336" defTabSz="1053466" eaLnBrk="1" fontAlgn="ctr" latinLnBrk="0" hangingPunct="1">
              <a:lnSpc>
                <a:spcPct val="130000"/>
              </a:lnSpc>
              <a:spcBef>
                <a:spcPts val="0"/>
              </a:spcBef>
              <a:spcAft>
                <a:spcPts val="0"/>
              </a:spcAft>
              <a:buClrTx/>
              <a:buSzTx/>
              <a:buFontTx/>
              <a:buNone/>
              <a:tabLst/>
              <a:defRPr/>
            </a:pPr>
            <a:r>
              <a:rPr sz="1600" b="1" i="1" dirty="0">
                <a:solidFill>
                  <a:schemeClr val="bg1"/>
                </a:solidFill>
                <a:latin typeface="微软雅黑" panose="020B0503020204020204" pitchFamily="34" charset="-122"/>
                <a:ea typeface="微软雅黑" panose="020B0503020204020204" pitchFamily="34" charset="-122"/>
                <a:cs typeface="Arial" pitchFamily="34" charset="0"/>
              </a:rPr>
              <a:t>ManageOne</a:t>
            </a:r>
            <a:endParaRPr kumimoji="0" lang="en-US" altLang="zh-CN" sz="1600" b="1" i="1"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74" name="矩形 73"/>
          <p:cNvSpPr/>
          <p:nvPr/>
        </p:nvSpPr>
        <p:spPr bwMode="auto">
          <a:xfrm>
            <a:off x="1127448" y="4746852"/>
            <a:ext cx="10238496" cy="950400"/>
          </a:xfrm>
          <a:prstGeom prst="rect">
            <a:avLst/>
          </a:prstGeom>
          <a:solidFill>
            <a:srgbClr val="FCE0D4"/>
          </a:solidFill>
          <a:ln w="6350" cap="flat" cmpd="sng" algn="ctr">
            <a:noFill/>
            <a:prstDash val="solid"/>
            <a:miter lim="800000"/>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Infrastructure layer</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cloud infrastructure</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75" name="矩形 74"/>
          <p:cNvSpPr/>
          <p:nvPr/>
        </p:nvSpPr>
        <p:spPr bwMode="auto">
          <a:xfrm>
            <a:off x="2700501" y="4833300"/>
            <a:ext cx="3740095" cy="3456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defTabSz="1053466" eaLnBrk="1" fontAlgn="ctr" latinLnBrk="0" hangingPunct="1">
              <a:lnSpc>
                <a:spcPct val="100000"/>
              </a:lnSpc>
              <a:spcBef>
                <a:spcPts val="0"/>
              </a:spcBef>
              <a:spcAft>
                <a:spcPts val="0"/>
              </a:spcAft>
              <a:buClrTx/>
              <a:buSzTx/>
              <a:buFontTx/>
              <a:buNone/>
              <a:tabLst/>
              <a:defRPr/>
            </a:pPr>
            <a:r>
              <a:rPr lang="en-US" sz="1000" dirty="0" smtClean="0">
                <a:solidFill>
                  <a:prstClr val="black"/>
                </a:solidFill>
                <a:latin typeface="微软雅黑" panose="020B0503020204020204" pitchFamily="34" charset="-122"/>
                <a:ea typeface="微软雅黑" panose="020B0503020204020204" pitchFamily="34" charset="-122"/>
                <a:cs typeface="Arial" pitchFamily="34" charset="0"/>
              </a:rPr>
              <a:t>IaaS</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76" name="矩形 75"/>
          <p:cNvSpPr/>
          <p:nvPr/>
        </p:nvSpPr>
        <p:spPr bwMode="auto">
          <a:xfrm>
            <a:off x="2075693" y="2102853"/>
            <a:ext cx="1425763" cy="24624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Management Services</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77" name="矩形 76"/>
          <p:cNvSpPr/>
          <p:nvPr/>
        </p:nvSpPr>
        <p:spPr bwMode="auto">
          <a:xfrm>
            <a:off x="2126674" y="2405335"/>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VDC</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78" name="矩形 77"/>
          <p:cNvSpPr/>
          <p:nvPr/>
        </p:nvSpPr>
        <p:spPr bwMode="auto">
          <a:xfrm>
            <a:off x="2774807" y="2405287"/>
            <a:ext cx="661611"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VDC self O&amp;M</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79" name="矩形 78"/>
          <p:cNvSpPr/>
          <p:nvPr/>
        </p:nvSpPr>
        <p:spPr bwMode="auto">
          <a:xfrm>
            <a:off x="2126746" y="2837296"/>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vAPP</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80" name="矩形 79"/>
          <p:cNvSpPr/>
          <p:nvPr/>
        </p:nvSpPr>
        <p:spPr bwMode="auto">
          <a:xfrm>
            <a:off x="2774807" y="2837335"/>
            <a:ext cx="661611"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lang="en-US" sz="700" dirty="0" smtClean="0">
                <a:latin typeface="微软雅黑" panose="020B0503020204020204" pitchFamily="34" charset="-122"/>
                <a:ea typeface="微软雅黑" panose="020B0503020204020204" pitchFamily="34" charset="-122"/>
                <a:cs typeface="Arial" pitchFamily="34" charset="0"/>
              </a:rPr>
              <a:t>AutoOps</a:t>
            </a:r>
            <a:endParaRPr lang="en-US" sz="700" dirty="0">
              <a:latin typeface="微软雅黑" panose="020B0503020204020204" pitchFamily="34" charset="-122"/>
              <a:ea typeface="微软雅黑" panose="020B0503020204020204" pitchFamily="34" charset="-122"/>
              <a:cs typeface="Arial" pitchFamily="34" charset="0"/>
            </a:endParaRPr>
          </a:p>
        </p:txBody>
      </p:sp>
      <p:sp>
        <p:nvSpPr>
          <p:cNvPr id="82" name="矩形 81"/>
          <p:cNvSpPr/>
          <p:nvPr/>
        </p:nvSpPr>
        <p:spPr bwMode="auto">
          <a:xfrm>
            <a:off x="2774807" y="3269344"/>
            <a:ext cx="661611"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Recycle bin</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84" name="矩形 83"/>
          <p:cNvSpPr/>
          <p:nvPr/>
        </p:nvSpPr>
        <p:spPr bwMode="auto">
          <a:xfrm>
            <a:off x="3632194" y="2102853"/>
            <a:ext cx="1425763" cy="24624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Built-in IaaS-E Cloud Services</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87" name="矩形 86"/>
          <p:cNvSpPr/>
          <p:nvPr/>
        </p:nvSpPr>
        <p:spPr bwMode="auto">
          <a:xfrm>
            <a:off x="5187567" y="2102853"/>
            <a:ext cx="1425763" cy="24624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Tenant Operation Management</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88" name="矩形 87"/>
          <p:cNvSpPr/>
          <p:nvPr/>
        </p:nvSpPr>
        <p:spPr bwMode="auto">
          <a:xfrm>
            <a:off x="5243498" y="2837383"/>
            <a:ext cx="635283"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Cloud service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management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89" name="矩形 88"/>
          <p:cNvSpPr/>
          <p:nvPr/>
        </p:nvSpPr>
        <p:spPr bwMode="auto">
          <a:xfrm>
            <a:off x="5922115" y="2837335"/>
            <a:ext cx="64543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Product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management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0" name="矩形 89"/>
          <p:cNvSpPr/>
          <p:nvPr/>
        </p:nvSpPr>
        <p:spPr bwMode="auto">
          <a:xfrm>
            <a:off x="5243498" y="3269383"/>
            <a:ext cx="635283"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Resource management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tenant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1" name="矩形 90"/>
          <p:cNvSpPr/>
          <p:nvPr/>
        </p:nvSpPr>
        <p:spPr bwMode="auto">
          <a:xfrm>
            <a:off x="5922043" y="3269421"/>
            <a:ext cx="64543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IAM</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92" name="矩形 91"/>
          <p:cNvSpPr/>
          <p:nvPr/>
        </p:nvSpPr>
        <p:spPr bwMode="auto">
          <a:xfrm>
            <a:off x="5243426" y="3701431"/>
            <a:ext cx="635283"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Tenant-customized</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role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3" name="矩形 92"/>
          <p:cNvSpPr/>
          <p:nvPr/>
        </p:nvSpPr>
        <p:spPr bwMode="auto">
          <a:xfrm>
            <a:off x="5922043" y="3701431"/>
            <a:ext cx="64543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Tenant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operation log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4" name="矩形 93"/>
          <p:cNvSpPr/>
          <p:nvPr/>
        </p:nvSpPr>
        <p:spPr bwMode="auto">
          <a:xfrm>
            <a:off x="5923181" y="4113279"/>
            <a:ext cx="645430" cy="34042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Metering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Charging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5" name="矩形 94"/>
          <p:cNvSpPr/>
          <p:nvPr/>
        </p:nvSpPr>
        <p:spPr bwMode="auto">
          <a:xfrm>
            <a:off x="6744072" y="2102853"/>
            <a:ext cx="1425763" cy="2462674"/>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Basic Monitoring</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6" name="矩形 95"/>
          <p:cNvSpPr/>
          <p:nvPr/>
        </p:nvSpPr>
        <p:spPr bwMode="auto">
          <a:xfrm>
            <a:off x="6820957" y="2413840"/>
            <a:ext cx="641866"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Unified report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7" name="矩形 96"/>
          <p:cNvSpPr/>
          <p:nvPr/>
        </p:nvSpPr>
        <p:spPr bwMode="auto">
          <a:xfrm>
            <a:off x="7478616" y="2413792"/>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Big screen</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Dashboard</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98" name="矩形 97"/>
          <p:cNvSpPr/>
          <p:nvPr/>
        </p:nvSpPr>
        <p:spPr bwMode="auto">
          <a:xfrm>
            <a:off x="6821029" y="2845802"/>
            <a:ext cx="641861"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Alarm </a:t>
            </a:r>
            <a:r>
              <a:rPr lang="en-US" sz="700" dirty="0" smtClean="0">
                <a:solidFill>
                  <a:prstClr val="black"/>
                </a:solidFill>
                <a:latin typeface="微软雅黑" panose="020B0503020204020204" pitchFamily="34" charset="-122"/>
                <a:ea typeface="微软雅黑" panose="020B0503020204020204" pitchFamily="34" charset="-122"/>
                <a:cs typeface="Arial" pitchFamily="34" charset="0"/>
              </a:rPr>
              <a:t>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99" name="矩形 98"/>
          <p:cNvSpPr/>
          <p:nvPr/>
        </p:nvSpPr>
        <p:spPr bwMode="auto">
          <a:xfrm>
            <a:off x="7478554" y="2845941"/>
            <a:ext cx="604867"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rPr>
              <a:t>Application</a:t>
            </a:r>
            <a:r>
              <a:rPr kumimoji="0" lang="en-US" altLang="zh-CN" sz="700" b="0" i="0" u="none" strike="noStrike" kern="0" cap="none" spc="0" normalizeH="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rPr>
              <a:t> monitoring APM</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0" name="矩形 99"/>
          <p:cNvSpPr/>
          <p:nvPr/>
        </p:nvSpPr>
        <p:spPr bwMode="auto">
          <a:xfrm>
            <a:off x="6830482" y="3710031"/>
            <a:ext cx="1252934" cy="69966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Device 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(Resource list/Entry/Grouping)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t>
            </a:r>
            <a:r>
              <a:rPr sz="700" dirty="0" smtClean="0">
                <a:solidFill>
                  <a:prstClr val="black"/>
                </a:solidFill>
                <a:latin typeface="微软雅黑" panose="020B0503020204020204" pitchFamily="34" charset="-122"/>
                <a:ea typeface="微软雅黑" panose="020B0503020204020204" pitchFamily="34" charset="-122"/>
                <a:cs typeface="Arial" pitchFamily="34" charset="0"/>
              </a:rPr>
              <a:t>Alarm/Monitoring/</a:t>
            </a:r>
            <a:endParaRPr lang="en-US" sz="700" dirty="0" smtClean="0">
              <a:solidFill>
                <a:prstClr val="black"/>
              </a:solidFill>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smtClean="0">
                <a:solidFill>
                  <a:prstClr val="black"/>
                </a:solidFill>
                <a:latin typeface="微软雅黑" panose="020B0503020204020204" pitchFamily="34" charset="-122"/>
                <a:ea typeface="微软雅黑" panose="020B0503020204020204" pitchFamily="34" charset="-122"/>
                <a:cs typeface="Arial" pitchFamily="34" charset="0"/>
              </a:rPr>
              <a:t>Topology/Report</a:t>
            </a:r>
            <a:r>
              <a:rPr sz="700" dirty="0">
                <a:solidFill>
                  <a:prstClr val="black"/>
                </a:solidFill>
                <a:latin typeface="微软雅黑" panose="020B0503020204020204" pitchFamily="34" charset="-122"/>
                <a:ea typeface="微软雅黑" panose="020B0503020204020204" pitchFamily="34" charset="-122"/>
                <a:cs typeface="Arial" pitchFamily="34" charset="0"/>
              </a:rPr>
              <a: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1" name="矩形 100"/>
          <p:cNvSpPr/>
          <p:nvPr/>
        </p:nvSpPr>
        <p:spPr bwMode="auto">
          <a:xfrm>
            <a:off x="6830482" y="3277946"/>
            <a:ext cx="125293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Cloud service 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(Alarm/Monitoring)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2" name="矩形 101"/>
          <p:cNvSpPr/>
          <p:nvPr/>
        </p:nvSpPr>
        <p:spPr bwMode="auto">
          <a:xfrm>
            <a:off x="8299440" y="2102853"/>
            <a:ext cx="1425763" cy="2462674"/>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Service Assurance</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3" name="矩形 102"/>
          <p:cNvSpPr/>
          <p:nvPr/>
        </p:nvSpPr>
        <p:spPr bwMode="auto">
          <a:xfrm>
            <a:off x="8385850" y="2405234"/>
            <a:ext cx="1252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Tenant 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4" name="矩形 103"/>
          <p:cNvSpPr/>
          <p:nvPr/>
        </p:nvSpPr>
        <p:spPr bwMode="auto">
          <a:xfrm>
            <a:off x="8385855" y="2837378"/>
            <a:ext cx="1252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Tenant assurance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(Performance optimization)</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5" name="矩形 104"/>
          <p:cNvSpPr/>
          <p:nvPr/>
        </p:nvSpPr>
        <p:spPr bwMode="auto">
          <a:xfrm>
            <a:off x="8385922" y="3269383"/>
            <a:ext cx="1252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Major</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service assurance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6" name="矩形 105"/>
          <p:cNvSpPr/>
          <p:nvPr/>
        </p:nvSpPr>
        <p:spPr bwMode="auto">
          <a:xfrm>
            <a:off x="8385855" y="3701474"/>
            <a:ext cx="1252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Service SLA analysis</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(Service assurance)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7" name="矩形 106"/>
          <p:cNvSpPr/>
          <p:nvPr/>
        </p:nvSpPr>
        <p:spPr bwMode="auto">
          <a:xfrm>
            <a:off x="8385850" y="4133522"/>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Alarm cause</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analysis</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8" name="矩形 107"/>
          <p:cNvSpPr/>
          <p:nvPr/>
        </p:nvSpPr>
        <p:spPr bwMode="auto">
          <a:xfrm>
            <a:off x="9033984" y="4133522"/>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Service impact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analysis</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09" name="矩形 108"/>
          <p:cNvSpPr/>
          <p:nvPr/>
        </p:nvSpPr>
        <p:spPr bwMode="auto">
          <a:xfrm>
            <a:off x="5243498" y="2453706"/>
            <a:ext cx="635283" cy="34042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Product catalog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0" name="矩形 109"/>
          <p:cNvSpPr/>
          <p:nvPr/>
        </p:nvSpPr>
        <p:spPr bwMode="auto">
          <a:xfrm>
            <a:off x="5922053" y="2453706"/>
            <a:ext cx="645430" cy="34042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Console</a:t>
            </a: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home</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11" name="矩形 110"/>
          <p:cNvSpPr/>
          <p:nvPr/>
        </p:nvSpPr>
        <p:spPr bwMode="auto">
          <a:xfrm>
            <a:off x="2127874" y="3269383"/>
            <a:ext cx="60480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Tag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2" name="矩形 111"/>
          <p:cNvSpPr/>
          <p:nvPr/>
        </p:nvSpPr>
        <p:spPr bwMode="auto">
          <a:xfrm>
            <a:off x="9854818" y="2102853"/>
            <a:ext cx="1425600" cy="2462674"/>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System Management</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3" name="矩形 112"/>
          <p:cNvSpPr/>
          <p:nvPr/>
        </p:nvSpPr>
        <p:spPr bwMode="auto">
          <a:xfrm>
            <a:off x="9901223" y="2413792"/>
            <a:ext cx="644804"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User management</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4" name="矩形 113"/>
          <p:cNvSpPr/>
          <p:nvPr/>
        </p:nvSpPr>
        <p:spPr bwMode="auto">
          <a:xfrm>
            <a:off x="10589298" y="4142028"/>
            <a:ext cx="63589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Separation of roles</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5" name="矩形 114"/>
          <p:cNvSpPr/>
          <p:nvPr/>
        </p:nvSpPr>
        <p:spPr bwMode="auto">
          <a:xfrm>
            <a:off x="9901295" y="2837335"/>
            <a:ext cx="644804"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Customer</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operation log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6" name="矩形 115"/>
          <p:cNvSpPr/>
          <p:nvPr/>
        </p:nvSpPr>
        <p:spPr bwMode="auto">
          <a:xfrm>
            <a:off x="9901223" y="3269426"/>
            <a:ext cx="644804"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System monitoring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7" name="矩形 116"/>
          <p:cNvSpPr/>
          <p:nvPr/>
        </p:nvSpPr>
        <p:spPr bwMode="auto">
          <a:xfrm>
            <a:off x="5243431" y="4113178"/>
            <a:ext cx="635283" cy="34042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Order</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18" name="矩形 117"/>
          <p:cNvSpPr/>
          <p:nvPr/>
        </p:nvSpPr>
        <p:spPr bwMode="auto">
          <a:xfrm>
            <a:off x="9901223" y="3701431"/>
            <a:ext cx="644804"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SSO</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19" name="矩形 118"/>
          <p:cNvSpPr/>
          <p:nvPr/>
        </p:nvSpPr>
        <p:spPr bwMode="auto">
          <a:xfrm>
            <a:off x="10589366" y="2837335"/>
            <a:ext cx="63589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System</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run log</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0" name="矩形 119"/>
          <p:cNvSpPr/>
          <p:nvPr/>
        </p:nvSpPr>
        <p:spPr bwMode="auto">
          <a:xfrm>
            <a:off x="10589366" y="3269383"/>
            <a:ext cx="63589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System configuration</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1" name="矩形 120"/>
          <p:cNvSpPr/>
          <p:nvPr/>
        </p:nvSpPr>
        <p:spPr bwMode="auto">
          <a:xfrm>
            <a:off x="10589366" y="3701431"/>
            <a:ext cx="63589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License</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22" name="矩形 121"/>
          <p:cNvSpPr/>
          <p:nvPr/>
        </p:nvSpPr>
        <p:spPr bwMode="auto">
          <a:xfrm>
            <a:off x="9901223" y="4133522"/>
            <a:ext cx="644804"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Data</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backup</a:t>
            </a:r>
            <a:r>
              <a:rPr sz="700" dirty="0" smtClean="0">
                <a:solidFill>
                  <a:prstClr val="black"/>
                </a:solidFill>
                <a:latin typeface="微软雅黑" panose="020B0503020204020204" pitchFamily="34" charset="-122"/>
                <a:ea typeface="微软雅黑" panose="020B0503020204020204" pitchFamily="34" charset="-122"/>
                <a:cs typeface="Arial" pitchFamily="34" charset="0"/>
              </a:rPr>
              <a:t>/</a:t>
            </a:r>
            <a:endParaRPr lang="en-US" sz="700" dirty="0" smtClean="0">
              <a:solidFill>
                <a:prstClr val="black"/>
              </a:solidFill>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700" dirty="0" smtClean="0">
                <a:solidFill>
                  <a:prstClr val="black"/>
                </a:solidFill>
                <a:latin typeface="微软雅黑" panose="020B0503020204020204" pitchFamily="34" charset="-122"/>
                <a:ea typeface="微软雅黑" panose="020B0503020204020204" pitchFamily="34" charset="-122"/>
                <a:cs typeface="Arial" pitchFamily="34" charset="0"/>
              </a:rPr>
              <a:t>restoration</a:t>
            </a:r>
            <a:endPar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3" name="矩形 122"/>
          <p:cNvSpPr/>
          <p:nvPr/>
        </p:nvSpPr>
        <p:spPr bwMode="auto">
          <a:xfrm>
            <a:off x="1213173" y="2102853"/>
            <a:ext cx="777600" cy="24624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vert270"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ManageOne</a:t>
            </a:r>
            <a:endParaRPr lang="en-US" sz="1000" dirty="0" smtClean="0">
              <a:solidFill>
                <a:prstClr val="black"/>
              </a:solidFill>
              <a:latin typeface="微软雅黑" panose="020B0503020204020204" pitchFamily="34" charset="-122"/>
              <a:ea typeface="微软雅黑" panose="020B0503020204020204" pitchFamily="34" charset="-122"/>
              <a:cs typeface="Arial" pitchFamily="34" charset="0"/>
            </a:endParaRPr>
          </a:p>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NBI</a:t>
            </a:r>
          </a:p>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Gateway</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4" name="矩形 123"/>
          <p:cNvSpPr/>
          <p:nvPr/>
        </p:nvSpPr>
        <p:spPr bwMode="auto">
          <a:xfrm>
            <a:off x="7107079" y="4833261"/>
            <a:ext cx="2288813" cy="3456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Cloud service OM</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25" name="矩形 124"/>
          <p:cNvSpPr/>
          <p:nvPr/>
        </p:nvSpPr>
        <p:spPr bwMode="auto">
          <a:xfrm>
            <a:off x="2700501" y="5265348"/>
            <a:ext cx="3739679" cy="3456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Virtual and physical infrastructure</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26" name="矩形 125"/>
          <p:cNvSpPr/>
          <p:nvPr/>
        </p:nvSpPr>
        <p:spPr bwMode="auto">
          <a:xfrm>
            <a:off x="7107079" y="5265348"/>
            <a:ext cx="2288813" cy="345600"/>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Unified device O&amp;M</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27" name="矩形 126"/>
          <p:cNvSpPr/>
          <p:nvPr/>
        </p:nvSpPr>
        <p:spPr bwMode="auto">
          <a:xfrm>
            <a:off x="3301298" y="4898095"/>
            <a:ext cx="1123200" cy="237600"/>
          </a:xfrm>
          <a:prstGeom prst="rect">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OpenStack</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28" name="矩形 127"/>
          <p:cNvSpPr/>
          <p:nvPr/>
        </p:nvSpPr>
        <p:spPr bwMode="auto">
          <a:xfrm>
            <a:off x="4640397" y="4898095"/>
            <a:ext cx="1706200" cy="237600"/>
          </a:xfrm>
          <a:prstGeom prst="rect">
            <a:avLst/>
          </a:prstGeom>
          <a:solidFill>
            <a:sysClr val="window" lastClr="FFFFFF">
              <a:lumMod val="75000"/>
            </a:sysClr>
          </a:solidFill>
          <a:ln w="9525" cap="flat" cmpd="sng" algn="ctr">
            <a:noFill/>
            <a:prstDash val="solid"/>
            <a:round/>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DR and backup service</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9" name="右大括号 128"/>
          <p:cNvSpPr/>
          <p:nvPr/>
        </p:nvSpPr>
        <p:spPr bwMode="auto">
          <a:xfrm rot="5400000" flipH="1">
            <a:off x="4216736" y="664142"/>
            <a:ext cx="129614" cy="2592000"/>
          </a:xfrm>
          <a:prstGeom prst="rightBrace">
            <a:avLst/>
          </a:prstGeom>
          <a:noFill/>
          <a:ln w="9525" cap="flat" cmpd="sng" algn="ctr">
            <a:solidFill>
              <a:schemeClr val="bg1"/>
            </a:solidFill>
            <a:prstDash val="solid"/>
            <a:round/>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40000"/>
              </a:lnSpc>
              <a:spcBef>
                <a:spcPts val="0"/>
              </a:spcBef>
              <a:spcAft>
                <a:spcPts val="0"/>
              </a:spcAft>
              <a:buClr>
                <a:srgbClr val="E7E6E6"/>
              </a:buClr>
              <a:buSzPct val="60000"/>
              <a:buFont typeface="Wingdings" pitchFamily="2" charset="2"/>
              <a:buChar char="l"/>
              <a:tabLst/>
              <a:defRPr/>
            </a:pPr>
            <a:endParaRPr kumimoji="0" lang="en-US" altLang="zh-CN" sz="1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0" name="TextBox 164"/>
          <p:cNvSpPr txBox="1"/>
          <p:nvPr/>
        </p:nvSpPr>
        <p:spPr>
          <a:xfrm>
            <a:off x="3920317" y="1636106"/>
            <a:ext cx="857143" cy="246221"/>
          </a:xfrm>
          <a:prstGeom prst="rect">
            <a:avLst/>
          </a:prstGeom>
          <a:noFill/>
        </p:spPr>
        <p:txBody>
          <a:bodyPr wrap="square" rtlCol="0">
            <a:noAutofit/>
          </a:bodyPr>
          <a:lstStyle/>
          <a:p>
            <a:pPr fontAlgn="ctr">
              <a:spcBef>
                <a:spcPts val="0"/>
              </a:spcBef>
              <a:spcAft>
                <a:spcPts val="0"/>
              </a:spcAft>
            </a:pPr>
            <a:r>
              <a:rPr sz="1000" dirty="0">
                <a:solidFill>
                  <a:schemeClr val="bg1"/>
                </a:solidFill>
                <a:latin typeface="微软雅黑" panose="020B0503020204020204" pitchFamily="34" charset="-122"/>
                <a:ea typeface="微软雅黑" panose="020B0503020204020204" pitchFamily="34" charset="-122"/>
                <a:cs typeface="Arial" pitchFamily="34" charset="0"/>
              </a:rPr>
              <a:t>Operation</a:t>
            </a:r>
            <a:endParaRPr lang="en-US" sz="1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31" name="右大括号 130"/>
          <p:cNvSpPr/>
          <p:nvPr/>
        </p:nvSpPr>
        <p:spPr bwMode="auto">
          <a:xfrm rot="5400000" flipH="1">
            <a:off x="8882854" y="664141"/>
            <a:ext cx="129614" cy="2592000"/>
          </a:xfrm>
          <a:prstGeom prst="rightBrace">
            <a:avLst/>
          </a:prstGeom>
          <a:noFill/>
          <a:ln w="9525" cap="flat" cmpd="sng" algn="ctr">
            <a:solidFill>
              <a:schemeClr val="bg1"/>
            </a:solidFill>
            <a:prstDash val="solid"/>
            <a:round/>
            <a:headEnd type="none" w="med" len="med"/>
            <a:tailEnd type="none" w="med" len="med"/>
          </a:ln>
          <a:effectLst/>
        </p:spPr>
        <p:txBody>
          <a:bodyPr vert="horz" wrap="square" lIns="105394" tIns="52697" rIns="105394" bIns="52697" numCol="1" rtlCol="0" anchor="ctr" anchorCtr="0" compatLnSpc="1">
            <a:prstTxWarp prst="textNoShape">
              <a:avLst/>
            </a:prstTxWarp>
            <a:noAutofit/>
          </a:bodyPr>
          <a:lstStyle/>
          <a:p>
            <a:pPr marL="394336" marR="0" lvl="0" indent="-394336" algn="ctr" defTabSz="1053466" eaLnBrk="1" fontAlgn="ctr" latinLnBrk="0" hangingPunct="1">
              <a:lnSpc>
                <a:spcPct val="140000"/>
              </a:lnSpc>
              <a:spcBef>
                <a:spcPts val="0"/>
              </a:spcBef>
              <a:spcAft>
                <a:spcPts val="0"/>
              </a:spcAft>
              <a:buClr>
                <a:srgbClr val="E7E6E6"/>
              </a:buClr>
              <a:buSzPct val="60000"/>
              <a:buFont typeface="Wingdings" pitchFamily="2" charset="2"/>
              <a:buChar char="l"/>
              <a:tabLst/>
              <a:defRPr/>
            </a:pPr>
            <a:endParaRPr kumimoji="0" lang="en-US" altLang="zh-CN" sz="1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2" name="TextBox 166"/>
          <p:cNvSpPr txBox="1"/>
          <p:nvPr/>
        </p:nvSpPr>
        <p:spPr>
          <a:xfrm>
            <a:off x="8706488" y="1636105"/>
            <a:ext cx="686437" cy="246221"/>
          </a:xfrm>
          <a:prstGeom prst="rect">
            <a:avLst/>
          </a:prstGeom>
          <a:noFill/>
        </p:spPr>
        <p:txBody>
          <a:bodyPr wrap="square" rtlCol="0">
            <a:noAutofit/>
          </a:bodyPr>
          <a:lstStyle/>
          <a:p>
            <a:pPr fontAlgn="ctr">
              <a:spcBef>
                <a:spcPts val="0"/>
              </a:spcBef>
              <a:spcAft>
                <a:spcPts val="0"/>
              </a:spcAft>
            </a:pPr>
            <a:r>
              <a:rPr sz="1000" dirty="0">
                <a:solidFill>
                  <a:schemeClr val="bg1"/>
                </a:solidFill>
                <a:latin typeface="微软雅黑" panose="020B0503020204020204" pitchFamily="34" charset="-122"/>
                <a:ea typeface="微软雅黑" panose="020B0503020204020204" pitchFamily="34" charset="-122"/>
                <a:cs typeface="Arial" pitchFamily="34" charset="0"/>
              </a:rPr>
              <a:t>O&amp;M</a:t>
            </a:r>
            <a:endParaRPr lang="en-US" sz="1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34" name="矩形 133"/>
          <p:cNvSpPr/>
          <p:nvPr/>
        </p:nvSpPr>
        <p:spPr bwMode="auto">
          <a:xfrm>
            <a:off x="10589298" y="2413836"/>
            <a:ext cx="635899"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Console</a:t>
            </a:r>
          </a:p>
          <a:p>
            <a:pPr marL="394336" marR="0" lvl="0" indent="-394336" algn="ctr" defTabSz="1053466" eaLnBrk="1" fontAlgn="ctr" latinLnBrk="0" hangingPunct="1">
              <a:lnSpc>
                <a:spcPct val="100000"/>
              </a:lnSpc>
              <a:spcBef>
                <a:spcPts val="0"/>
              </a:spcBef>
              <a:spcAft>
                <a:spcPts val="0"/>
              </a:spcAft>
              <a:buClrTx/>
              <a:buSzTx/>
              <a:buFontTx/>
              <a:buNone/>
              <a:tabLst/>
              <a:defRPr/>
            </a:pPr>
            <a:r>
              <a:rPr sz="700" dirty="0">
                <a:solidFill>
                  <a:prstClr val="black"/>
                </a:solidFill>
                <a:latin typeface="微软雅黑" panose="020B0503020204020204" pitchFamily="34" charset="-122"/>
                <a:ea typeface="微软雅黑" panose="020B0503020204020204" pitchFamily="34" charset="-122"/>
                <a:cs typeface="Arial" pitchFamily="34" charset="0"/>
              </a:rPr>
              <a:t>home</a:t>
            </a:r>
            <a:endParaRPr lang="en-US" sz="7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35" name="矩形 134"/>
          <p:cNvSpPr/>
          <p:nvPr/>
        </p:nvSpPr>
        <p:spPr>
          <a:xfrm>
            <a:off x="3690027" y="2459038"/>
            <a:ext cx="1332000" cy="1764000"/>
          </a:xfrm>
          <a:prstGeom prst="rect">
            <a:avLst/>
          </a:prstGeom>
          <a:solidFill>
            <a:srgbClr val="5B9BD5">
              <a:lumMod val="20000"/>
              <a:lumOff val="80000"/>
            </a:srgbClr>
          </a:solidFill>
          <a:ln w="12700" cap="flat" cmpd="sng" algn="ctr">
            <a:noFill/>
            <a:prstDash val="solid"/>
            <a:miter lim="800000"/>
          </a:ln>
          <a:effectLst/>
        </p:spPr>
        <p:txBody>
          <a:bodyPr wrap="square" lIns="18000" tIns="18000" rIns="18000" bIns="18000" rtlCol="0" anchor="ctr">
            <a:noAutofit/>
          </a:bodyPr>
          <a:lstStyle/>
          <a:p>
            <a:pPr marR="0" lvl="0" algn="ctr" defTabSz="914400" eaLnBrk="1" fontAlgn="ctr" latinLnBrk="0" hangingPunct="1">
              <a:lnSpc>
                <a:spcPct val="100000"/>
              </a:lnSpc>
              <a:spcBef>
                <a:spcPts val="0"/>
              </a:spcBef>
              <a:spcAft>
                <a:spcPts val="0"/>
              </a:spcAft>
              <a:buClrTx/>
              <a:buSzTx/>
              <a:buFontTx/>
              <a:buNone/>
              <a:tabLst/>
              <a:defRPr/>
            </a:pPr>
            <a:endParaRPr kumimoji="0" lang="en-US" altLang="zh-CN" sz="10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6" name="椭圆 135"/>
          <p:cNvSpPr/>
          <p:nvPr/>
        </p:nvSpPr>
        <p:spPr bwMode="auto">
          <a:xfrm>
            <a:off x="3718603" y="2493789"/>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ECS</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7" name="椭圆 136"/>
          <p:cNvSpPr/>
          <p:nvPr/>
        </p:nvSpPr>
        <p:spPr bwMode="auto">
          <a:xfrm>
            <a:off x="4366738" y="2493741"/>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EVS</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8" name="椭圆 137"/>
          <p:cNvSpPr/>
          <p:nvPr/>
        </p:nvSpPr>
        <p:spPr bwMode="auto">
          <a:xfrm>
            <a:off x="3718675" y="2925750"/>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BMS</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39" name="椭圆 138"/>
          <p:cNvSpPr/>
          <p:nvPr/>
        </p:nvSpPr>
        <p:spPr bwMode="auto">
          <a:xfrm>
            <a:off x="4366738" y="2925789"/>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VPC</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40" name="椭圆 139"/>
          <p:cNvSpPr/>
          <p:nvPr/>
        </p:nvSpPr>
        <p:spPr bwMode="auto">
          <a:xfrm>
            <a:off x="3718603" y="3357798"/>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EIP</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41" name="椭圆 140"/>
          <p:cNvSpPr/>
          <p:nvPr/>
        </p:nvSpPr>
        <p:spPr bwMode="auto">
          <a:xfrm>
            <a:off x="4366738" y="3357798"/>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EIB</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42" name="椭圆 141"/>
          <p:cNvSpPr/>
          <p:nvPr/>
        </p:nvSpPr>
        <p:spPr bwMode="auto">
          <a:xfrm>
            <a:off x="3718603" y="3769997"/>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a:solidFill>
                  <a:prstClr val="black"/>
                </a:solidFill>
                <a:latin typeface="微软雅黑" panose="020B0503020204020204" pitchFamily="34" charset="-122"/>
                <a:ea typeface="微软雅黑" panose="020B0503020204020204" pitchFamily="34" charset="-122"/>
                <a:cs typeface="Arial" pitchFamily="34" charset="0"/>
              </a:rPr>
              <a:t>VFW</a:t>
            </a:r>
            <a:endParaRPr lang="en-US" sz="10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43" name="椭圆 142"/>
          <p:cNvSpPr/>
          <p:nvPr/>
        </p:nvSpPr>
        <p:spPr bwMode="auto">
          <a:xfrm>
            <a:off x="4366738" y="3769997"/>
            <a:ext cx="604800" cy="388800"/>
          </a:xfrm>
          <a:prstGeom prst="ellipse">
            <a:avLst/>
          </a:prstGeom>
          <a:noFill/>
          <a:ln w="9525" cap="flat" cmpd="sng" algn="ctr">
            <a:solidFill>
              <a:sysClr val="windowText" lastClr="000000"/>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1000" dirty="0" smtClean="0">
                <a:solidFill>
                  <a:prstClr val="black"/>
                </a:solidFill>
                <a:latin typeface="微软雅黑" panose="020B0503020204020204" pitchFamily="34" charset="-122"/>
                <a:ea typeface="微软雅黑" panose="020B0503020204020204" pitchFamily="34" charset="-122"/>
                <a:cs typeface="Arial" pitchFamily="34" charset="0"/>
              </a:rPr>
              <a:t>SG</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71" name="矩形 70"/>
          <p:cNvSpPr/>
          <p:nvPr/>
        </p:nvSpPr>
        <p:spPr bwMode="auto">
          <a:xfrm>
            <a:off x="2127494" y="3709937"/>
            <a:ext cx="603980" cy="388800"/>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0" lvl="0" algn="ctr" defTabSz="1053466" eaLnBrk="1" fontAlgn="ctr" latinLnBrk="0" hangingPunct="1">
              <a:lnSpc>
                <a:spcPct val="100000"/>
              </a:lnSpc>
              <a:spcBef>
                <a:spcPts val="0"/>
              </a:spcBef>
              <a:spcAft>
                <a:spcPts val="0"/>
              </a:spcAft>
              <a:buClrTx/>
              <a:buSzTx/>
              <a:buFontTx/>
              <a:buNone/>
              <a:tabLst/>
              <a:defRPr/>
            </a:pPr>
            <a:r>
              <a:rPr sz="700" dirty="0">
                <a:latin typeface="微软雅黑" panose="020B0503020204020204" pitchFamily="34" charset="-122"/>
                <a:ea typeface="微软雅黑" panose="020B0503020204020204" pitchFamily="34" charset="-122"/>
                <a:cs typeface="Arial" pitchFamily="34" charset="0"/>
              </a:rPr>
              <a:t>Process approval</a:t>
            </a:r>
            <a:endParaRPr lang="en-US" sz="700" dirty="0">
              <a:latin typeface="微软雅黑" panose="020B0503020204020204" pitchFamily="34" charset="-122"/>
              <a:ea typeface="微软雅黑" panose="020B0503020204020204" pitchFamily="34" charset="-122"/>
              <a:cs typeface="Arial" pitchFamily="34" charset="0"/>
            </a:endParaRPr>
          </a:p>
        </p:txBody>
      </p:sp>
      <p:sp>
        <p:nvSpPr>
          <p:cNvPr id="81" name="矩形 80"/>
          <p:cNvSpPr/>
          <p:nvPr/>
        </p:nvSpPr>
        <p:spPr bwMode="auto">
          <a:xfrm>
            <a:off x="2774807" y="3709937"/>
            <a:ext cx="661611" cy="406373"/>
          </a:xfrm>
          <a:prstGeom prst="rect">
            <a:avLst/>
          </a:prstGeom>
          <a:solidFill>
            <a:srgbClr val="5B9BD5">
              <a:lumMod val="20000"/>
              <a:lumOff val="80000"/>
            </a:srgb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394336" marR="0" lvl="0" indent="-394336" algn="ctr" defTabSz="1053466" eaLnBrk="1" fontAlgn="ctr"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Offline service</a:t>
            </a:r>
          </a:p>
          <a:p>
            <a:pPr marL="394336" marR="0" lvl="0" indent="-394336" algn="ctr" defTabSz="1053466" eaLnBrk="1" fontAlgn="ctr"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customization</a:t>
            </a:r>
          </a:p>
        </p:txBody>
      </p:sp>
    </p:spTree>
    <p:extLst>
      <p:ext uri="{BB962C8B-B14F-4D97-AF65-F5344CB8AC3E}">
        <p14:creationId xmlns:p14="http://schemas.microsoft.com/office/powerpoint/2010/main" val="164145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2144" y="332736"/>
            <a:ext cx="11520000" cy="720000"/>
          </a:xfrm>
        </p:spPr>
        <p:txBody>
          <a:bodyPr wrap="square">
            <a:noAutofit/>
          </a:bodyPr>
          <a:lstStyle/>
          <a:p>
            <a:pPr fontAlgn="ctr"/>
            <a:r>
              <a:rPr b="1" dirty="0">
                <a:latin typeface="微软雅黑" panose="020B0503020204020204" pitchFamily="34" charset="-122"/>
                <a:ea typeface="微软雅黑" panose="020B0503020204020204" pitchFamily="34" charset="-122"/>
              </a:rPr>
              <a:t>Typical Networking Schemes of </a:t>
            </a:r>
            <a:r>
              <a:rPr b="1" dirty="0" smtClean="0">
                <a:latin typeface="微软雅黑" panose="020B0503020204020204" pitchFamily="34" charset="-122"/>
                <a:ea typeface="微软雅黑" panose="020B0503020204020204" pitchFamily="34" charset="-122"/>
              </a:rPr>
              <a:t>ManageOn</a:t>
            </a:r>
            <a:r>
              <a:rPr lang="en-US" b="1" dirty="0" smtClean="0">
                <a:latin typeface="微软雅黑" panose="020B0503020204020204" pitchFamily="34" charset="-122"/>
                <a:ea typeface="微软雅黑" panose="020B0503020204020204" pitchFamily="34" charset="-122"/>
              </a:rPr>
              <a:t>e</a:t>
            </a:r>
            <a:endParaRPr lang="en-US" altLang="zh-CN" b="1" dirty="0">
              <a:latin typeface="微软雅黑" panose="020B0503020204020204" pitchFamily="34" charset="-122"/>
              <a:ea typeface="微软雅黑" panose="020B0503020204020204" pitchFamily="34" charset="-122"/>
            </a:endParaRPr>
          </a:p>
        </p:txBody>
      </p:sp>
      <p:sp>
        <p:nvSpPr>
          <p:cNvPr id="143" name="文本框 142"/>
          <p:cNvSpPr txBox="1"/>
          <p:nvPr/>
        </p:nvSpPr>
        <p:spPr>
          <a:xfrm>
            <a:off x="1055441" y="5373216"/>
            <a:ext cx="10225135" cy="1277273"/>
          </a:xfrm>
          <a:prstGeom prst="rect">
            <a:avLst/>
          </a:prstGeom>
          <a:noFill/>
        </p:spPr>
        <p:txBody>
          <a:bodyPr wrap="square" rtlCol="0">
            <a:noAutofit/>
          </a:bodyPr>
          <a:lstStyle/>
          <a:p>
            <a:pPr fontAlgn="ctr"/>
            <a:r>
              <a:rPr sz="900" dirty="0">
                <a:latin typeface="微软雅黑" panose="020B0503020204020204" pitchFamily="34" charset="-122"/>
                <a:ea typeface="微软雅黑" panose="020B0503020204020204" pitchFamily="34" charset="-122"/>
                <a:cs typeface="Arial" pitchFamily="34" charset="0"/>
              </a:rPr>
              <a:t>Networking description:</a:t>
            </a:r>
            <a:endParaRPr lang="en-US" altLang="zh-CN" sz="900" dirty="0" smtClean="0">
              <a:latin typeface="微软雅黑" panose="020B0503020204020204" pitchFamily="34" charset="-122"/>
              <a:ea typeface="微软雅黑" panose="020B0503020204020204" pitchFamily="34" charset="-122"/>
              <a:cs typeface="Arial" pitchFamily="34" charset="0"/>
            </a:endParaRPr>
          </a:p>
          <a:p>
            <a:pPr marL="190500" indent="-190500" fontAlgn="ctr">
              <a:buFont typeface="+mj-lt"/>
              <a:buAutoNum type="arabicPeriod"/>
            </a:pPr>
            <a:r>
              <a:rPr sz="900" dirty="0">
                <a:latin typeface="微软雅黑" panose="020B0503020204020204" pitchFamily="34" charset="-122"/>
                <a:ea typeface="微软雅黑" panose="020B0503020204020204" pitchFamily="34" charset="-122"/>
                <a:cs typeface="Arial" pitchFamily="34" charset="0"/>
              </a:rPr>
              <a:t>ManageOne is deployed in the Global OM zone. A total of 12 VMs are required, including two O&amp;M components, six ManageOne service </a:t>
            </a:r>
            <a:r>
              <a:rPr sz="900" dirty="0" smtClean="0">
                <a:latin typeface="微软雅黑" panose="020B0503020204020204" pitchFamily="34" charset="-122"/>
                <a:ea typeface="微软雅黑" panose="020B0503020204020204" pitchFamily="34" charset="-122"/>
                <a:cs typeface="Arial" pitchFamily="34" charset="0"/>
              </a:rPr>
              <a:t>components</a:t>
            </a:r>
            <a:r>
              <a:rPr lang="en-US" sz="900" dirty="0" smtClean="0">
                <a:latin typeface="微软雅黑" panose="020B0503020204020204" pitchFamily="34" charset="-122"/>
                <a:ea typeface="微软雅黑" panose="020B0503020204020204" pitchFamily="34" charset="-122"/>
                <a:cs typeface="Arial" pitchFamily="34" charset="0"/>
              </a:rPr>
              <a:t>, </a:t>
            </a:r>
            <a:r>
              <a:rPr sz="900" dirty="0" smtClean="0">
                <a:latin typeface="微软雅黑" panose="020B0503020204020204" pitchFamily="34" charset="-122"/>
                <a:ea typeface="微软雅黑" panose="020B0503020204020204" pitchFamily="34" charset="-122"/>
                <a:cs typeface="Arial" pitchFamily="34" charset="0"/>
              </a:rPr>
              <a:t>two </a:t>
            </a:r>
            <a:r>
              <a:rPr sz="900" dirty="0">
                <a:latin typeface="微软雅黑" panose="020B0503020204020204" pitchFamily="34" charset="-122"/>
                <a:ea typeface="微软雅黑" panose="020B0503020204020204" pitchFamily="34" charset="-122"/>
                <a:cs typeface="Arial" pitchFamily="34" charset="0"/>
              </a:rPr>
              <a:t>IAM components, and two LogCenter components.</a:t>
            </a:r>
            <a:endParaRPr lang="en-US" altLang="zh-CN" sz="900" dirty="0" smtClean="0">
              <a:latin typeface="微软雅黑" panose="020B0503020204020204" pitchFamily="34" charset="-122"/>
              <a:ea typeface="微软雅黑" panose="020B0503020204020204" pitchFamily="34" charset="-122"/>
              <a:cs typeface="Arial" pitchFamily="34" charset="0"/>
            </a:endParaRPr>
          </a:p>
          <a:p>
            <a:pPr marL="190500" indent="-190500" fontAlgn="ctr">
              <a:buFont typeface="+mj-lt"/>
              <a:buAutoNum type="arabicPeriod"/>
            </a:pPr>
            <a:r>
              <a:rPr sz="900" dirty="0">
                <a:latin typeface="微软雅黑" panose="020B0503020204020204" pitchFamily="34" charset="-122"/>
                <a:ea typeface="微软雅黑" panose="020B0503020204020204" pitchFamily="34" charset="-122"/>
                <a:cs typeface="Arial" pitchFamily="34" charset="0"/>
              </a:rPr>
              <a:t>Management scale levels: </a:t>
            </a:r>
          </a:p>
          <a:p>
            <a:pPr marL="180975" fontAlgn="ctr"/>
            <a:r>
              <a:rPr sz="900" dirty="0">
                <a:latin typeface="微软雅黑" panose="020B0503020204020204" pitchFamily="34" charset="-122"/>
                <a:ea typeface="微软雅黑" panose="020B0503020204020204" pitchFamily="34" charset="-122"/>
                <a:cs typeface="Arial" pitchFamily="34" charset="0"/>
              </a:rPr>
              <a:t>Micro-scale: VMs ≤ 200; small-scale: 200 &lt; VMs ≤ 1000; medium-scale: 1001 &lt; VMs ≤ 2000; large-scale: 2001 &lt; VMs ≤ 5000; super large-scale: 5001 &lt; VMs ≤ 10,000</a:t>
            </a:r>
            <a:endParaRPr lang="en-US" altLang="zh-CN" sz="900" dirty="0" smtClean="0">
              <a:latin typeface="微软雅黑" panose="020B0503020204020204" pitchFamily="34" charset="-122"/>
              <a:ea typeface="微软雅黑" panose="020B0503020204020204" pitchFamily="34" charset="-122"/>
              <a:cs typeface="Arial" pitchFamily="34" charset="0"/>
            </a:endParaRPr>
          </a:p>
          <a:p>
            <a:pPr marL="190500" indent="-190500" fontAlgn="ctr">
              <a:buFont typeface="+mj-lt"/>
              <a:buAutoNum type="arabicPeriod" startAt="3"/>
            </a:pPr>
            <a:r>
              <a:rPr sz="900" dirty="0">
                <a:latin typeface="微软雅黑" panose="020B0503020204020204" pitchFamily="34" charset="-122"/>
                <a:ea typeface="微软雅黑" panose="020B0503020204020204" pitchFamily="34" charset="-122"/>
                <a:cs typeface="Arial" pitchFamily="34" charset="0"/>
              </a:rPr>
              <a:t>IAM management specifications: 1000 tenants, 20 concurrencies, and concurrency calling interval of 1 minute</a:t>
            </a:r>
            <a:endParaRPr lang="en-US" altLang="zh-CN" sz="900" dirty="0" smtClean="0">
              <a:latin typeface="微软雅黑" panose="020B0503020204020204" pitchFamily="34" charset="-122"/>
              <a:ea typeface="微软雅黑" panose="020B0503020204020204" pitchFamily="34" charset="-122"/>
              <a:cs typeface="Arial" pitchFamily="34" charset="0"/>
            </a:endParaRPr>
          </a:p>
          <a:p>
            <a:pPr marL="190500" indent="-190500" fontAlgn="ctr">
              <a:buFont typeface="+mj-lt"/>
              <a:buAutoNum type="arabicPeriod" startAt="3"/>
            </a:pPr>
            <a:r>
              <a:rPr sz="900" dirty="0">
                <a:latin typeface="微软雅黑" panose="020B0503020204020204" pitchFamily="34" charset="-122"/>
                <a:ea typeface="微软雅黑" panose="020B0503020204020204" pitchFamily="34" charset="-122"/>
                <a:cs typeface="Arial" pitchFamily="34" charset="0"/>
              </a:rPr>
              <a:t>LogCenter specifications: 10 logs per second per node per service</a:t>
            </a:r>
            <a:endParaRPr lang="en-US" altLang="zh-CN" sz="900" dirty="0" smtClean="0">
              <a:latin typeface="微软雅黑" panose="020B0503020204020204" pitchFamily="34" charset="-122"/>
              <a:ea typeface="微软雅黑" panose="020B0503020204020204" pitchFamily="34" charset="-122"/>
              <a:cs typeface="Arial" pitchFamily="34" charset="0"/>
            </a:endParaRPr>
          </a:p>
        </p:txBody>
      </p:sp>
      <p:sp>
        <p:nvSpPr>
          <p:cNvPr id="144" name="矩形 143"/>
          <p:cNvSpPr/>
          <p:nvPr/>
        </p:nvSpPr>
        <p:spPr>
          <a:xfrm>
            <a:off x="1127448" y="2197256"/>
            <a:ext cx="10153128" cy="3116484"/>
          </a:xfrm>
          <a:prstGeom prst="rect">
            <a:avLst/>
          </a:prstGeom>
          <a:solidFill>
            <a:schemeClr val="accent6">
              <a:lumMod val="20000"/>
              <a:lumOff val="80000"/>
            </a:schemeClr>
          </a:solidFill>
          <a:ln>
            <a:noFill/>
          </a:ln>
        </p:spPr>
        <p:txBody>
          <a:bodyPr wrap="square" rtlCol="0" anchor="ctr">
            <a:noAutofit/>
          </a:bodyPr>
          <a:lstStyle/>
          <a:p>
            <a:pPr algn="ctr" fontAlgn="ctr"/>
            <a:endParaRPr lang="en-US" altLang="zh-CN" sz="1400" dirty="0" smtClean="0">
              <a:latin typeface="微软雅黑" panose="020B0503020204020204" pitchFamily="34" charset="-122"/>
              <a:ea typeface="微软雅黑" panose="020B0503020204020204" pitchFamily="34" charset="-122"/>
              <a:cs typeface="Arial" pitchFamily="34" charset="0"/>
            </a:endParaRPr>
          </a:p>
        </p:txBody>
      </p:sp>
      <p:sp>
        <p:nvSpPr>
          <p:cNvPr id="145" name="文本框 144"/>
          <p:cNvSpPr txBox="1"/>
          <p:nvPr/>
        </p:nvSpPr>
        <p:spPr>
          <a:xfrm>
            <a:off x="10360530" y="2198886"/>
            <a:ext cx="884042" cy="261610"/>
          </a:xfrm>
          <a:prstGeom prst="rect">
            <a:avLst/>
          </a:prstGeom>
          <a:solidFill>
            <a:srgbClr val="0066FF"/>
          </a:solidFill>
        </p:spPr>
        <p:txBody>
          <a:bodyPr wrap="square" rtlCol="0" anchor="ctr">
            <a:noAutofit/>
          </a:bodyPr>
          <a:lstStyle/>
          <a:p>
            <a:pPr algn="ctr" fontAlgn="ctr"/>
            <a:r>
              <a:rPr sz="1100" b="1" dirty="0">
                <a:solidFill>
                  <a:schemeClr val="bg1"/>
                </a:solidFill>
                <a:latin typeface="微软雅黑" panose="020B0503020204020204" pitchFamily="34" charset="-122"/>
                <a:ea typeface="微软雅黑" panose="020B0503020204020204" pitchFamily="34" charset="-122"/>
                <a:cs typeface="Arial" pitchFamily="34" charset="0"/>
              </a:rPr>
              <a:t>OM zone</a:t>
            </a:r>
            <a:endParaRPr lang="en-US" altLang="zh-CN" sz="1100" b="1" dirty="0">
              <a:solidFill>
                <a:schemeClr val="bg1"/>
              </a:solidFill>
              <a:latin typeface="微软雅黑" panose="020B0503020204020204" pitchFamily="34" charset="-122"/>
              <a:ea typeface="微软雅黑" panose="020B0503020204020204" pitchFamily="34" charset="-122"/>
              <a:cs typeface="Arial" pitchFamily="34" charset="0"/>
            </a:endParaRPr>
          </a:p>
        </p:txBody>
      </p:sp>
      <p:pic>
        <p:nvPicPr>
          <p:cNvPr id="14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287" y="1365937"/>
            <a:ext cx="517399" cy="628543"/>
          </a:xfrm>
          <a:prstGeom prst="rect">
            <a:avLst/>
          </a:prstGeom>
          <a:noFill/>
          <a:ln w="9525">
            <a:noFill/>
            <a:miter lim="800000"/>
            <a:headEnd/>
            <a:tailEnd/>
          </a:ln>
        </p:spPr>
      </p:pic>
      <p:sp>
        <p:nvSpPr>
          <p:cNvPr id="148" name="矩形 147"/>
          <p:cNvSpPr/>
          <p:nvPr/>
        </p:nvSpPr>
        <p:spPr bwMode="auto">
          <a:xfrm>
            <a:off x="1299467" y="2932489"/>
            <a:ext cx="792000" cy="628651"/>
          </a:xfrm>
          <a:prstGeom prst="rect">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49" name="文本框 148"/>
          <p:cNvSpPr txBox="1"/>
          <p:nvPr/>
        </p:nvSpPr>
        <p:spPr>
          <a:xfrm>
            <a:off x="1299467" y="3136632"/>
            <a:ext cx="801092" cy="246221"/>
          </a:xfrm>
          <a:prstGeom prst="rect">
            <a:avLst/>
          </a:prstGeom>
          <a:noFill/>
        </p:spPr>
        <p:txBody>
          <a:bodyPr wrap="square" rtlCol="0" anchor="ctr" anchorCtr="0">
            <a:noAutofit/>
          </a:bodyPr>
          <a:lstStyle/>
          <a:p>
            <a:pPr algn="ctr" fontAlgn="ctr"/>
            <a:r>
              <a:rPr lang="en-US" altLang="zh-CN" sz="1000" dirty="0" smtClean="0">
                <a:latin typeface="微软雅黑" panose="020B0503020204020204" pitchFamily="34" charset="-122"/>
                <a:ea typeface="微软雅黑" panose="020B0503020204020204" pitchFamily="34" charset="-122"/>
              </a:rPr>
              <a:t>OM </a:t>
            </a:r>
            <a:r>
              <a:rPr sz="1000" dirty="0" smtClean="0">
                <a:latin typeface="微软雅黑" panose="020B0503020204020204" pitchFamily="34" charset="-122"/>
                <a:ea typeface="微软雅黑" panose="020B0503020204020204" pitchFamily="34" charset="-122"/>
                <a:cs typeface="Arial" pitchFamily="34" charset="0"/>
              </a:rPr>
              <a:t>01 </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50" name="矩形 149"/>
          <p:cNvSpPr/>
          <p:nvPr/>
        </p:nvSpPr>
        <p:spPr bwMode="auto">
          <a:xfrm>
            <a:off x="1045196" y="1948752"/>
            <a:ext cx="10307388" cy="3424464"/>
          </a:xfrm>
          <a:prstGeom prst="rect">
            <a:avLst/>
          </a:prstGeom>
          <a:noFill/>
          <a:ln>
            <a:solidFill>
              <a:srgbClr val="0066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51" name="文本框 150"/>
          <p:cNvSpPr txBox="1"/>
          <p:nvPr/>
        </p:nvSpPr>
        <p:spPr>
          <a:xfrm>
            <a:off x="884945" y="1955630"/>
            <a:ext cx="1001118" cy="276999"/>
          </a:xfrm>
          <a:prstGeom prst="rect">
            <a:avLst/>
          </a:prstGeom>
          <a:noFill/>
        </p:spPr>
        <p:txBody>
          <a:bodyPr wrap="square" rtlCol="0" anchor="ctr" anchorCtr="0">
            <a:noAutofit/>
          </a:bodyPr>
          <a:lstStyle/>
          <a:p>
            <a:pPr algn="ctr" fontAlgn="ctr"/>
            <a:r>
              <a:rPr sz="1200" dirty="0">
                <a:latin typeface="微软雅黑" panose="020B0503020204020204" pitchFamily="34" charset="-122"/>
                <a:ea typeface="微软雅黑" panose="020B0503020204020204" pitchFamily="34" charset="-122"/>
                <a:cs typeface="Arial" pitchFamily="34" charset="0"/>
              </a:rPr>
              <a:t>Global</a:t>
            </a:r>
            <a:endParaRPr lang="en-US" altLang="zh-CN" sz="1200" dirty="0">
              <a:latin typeface="微软雅黑" panose="020B0503020204020204" pitchFamily="34" charset="-122"/>
              <a:ea typeface="微软雅黑" panose="020B0503020204020204" pitchFamily="34" charset="-122"/>
              <a:cs typeface="Arial" pitchFamily="34" charset="0"/>
            </a:endParaRPr>
          </a:p>
        </p:txBody>
      </p:sp>
      <p:sp>
        <p:nvSpPr>
          <p:cNvPr id="152" name="文本框 151"/>
          <p:cNvSpPr txBox="1"/>
          <p:nvPr/>
        </p:nvSpPr>
        <p:spPr>
          <a:xfrm>
            <a:off x="2362225" y="1880828"/>
            <a:ext cx="2345521" cy="400110"/>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System/Service administrator</a:t>
            </a:r>
            <a:endParaRPr lang="en-US" altLang="zh-CN" sz="1000" dirty="0">
              <a:latin typeface="微软雅黑" panose="020B0503020204020204" pitchFamily="34" charset="-122"/>
              <a:ea typeface="微软雅黑" panose="020B0503020204020204" pitchFamily="34" charset="-122"/>
              <a:cs typeface="Arial" pitchFamily="34" charset="0"/>
            </a:endParaRPr>
          </a:p>
        </p:txBody>
      </p:sp>
      <p:cxnSp>
        <p:nvCxnSpPr>
          <p:cNvPr id="153" name="肘形连接符 152"/>
          <p:cNvCxnSpPr>
            <a:endCxn id="177" idx="0"/>
          </p:cNvCxnSpPr>
          <p:nvPr/>
        </p:nvCxnSpPr>
        <p:spPr bwMode="auto">
          <a:xfrm>
            <a:off x="3611724" y="1412642"/>
            <a:ext cx="5771650" cy="1518931"/>
          </a:xfrm>
          <a:prstGeom prst="bentConnector2">
            <a:avLst/>
          </a:prstGeom>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54" name="矩形 153"/>
          <p:cNvSpPr/>
          <p:nvPr/>
        </p:nvSpPr>
        <p:spPr bwMode="auto">
          <a:xfrm>
            <a:off x="3484116" y="2540280"/>
            <a:ext cx="7765590" cy="1300804"/>
          </a:xfrm>
          <a:prstGeom prst="rect">
            <a:avLst/>
          </a:prstGeom>
          <a:noFill/>
          <a:ln>
            <a:solidFill>
              <a:srgbClr val="FF000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55" name="矩形 154"/>
          <p:cNvSpPr/>
          <p:nvPr/>
        </p:nvSpPr>
        <p:spPr bwMode="auto">
          <a:xfrm>
            <a:off x="2320313" y="2932488"/>
            <a:ext cx="792000" cy="628651"/>
          </a:xfrm>
          <a:prstGeom prst="rect">
            <a:avLst/>
          </a:prstGeom>
          <a:solidFill>
            <a:srgbClr val="FFFF00"/>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56" name="文本框 155"/>
          <p:cNvSpPr txBox="1"/>
          <p:nvPr/>
        </p:nvSpPr>
        <p:spPr>
          <a:xfrm>
            <a:off x="2330879" y="3136632"/>
            <a:ext cx="781434" cy="246221"/>
          </a:xfrm>
          <a:prstGeom prst="rect">
            <a:avLst/>
          </a:prstGeom>
          <a:noFill/>
        </p:spPr>
        <p:txBody>
          <a:bodyPr wrap="square" rtlCol="0" anchor="ctr" anchorCtr="0">
            <a:noAutofit/>
          </a:bodyPr>
          <a:lstStyle/>
          <a:p>
            <a:pPr algn="ctr" fontAlgn="ctr"/>
            <a:r>
              <a:rPr lang="en-US" altLang="zh-CN" sz="1000" dirty="0" smtClean="0">
                <a:latin typeface="微软雅黑" panose="020B0503020204020204" pitchFamily="34" charset="-122"/>
                <a:ea typeface="微软雅黑" panose="020B0503020204020204" pitchFamily="34" charset="-122"/>
              </a:rPr>
              <a:t>OM </a:t>
            </a:r>
            <a:r>
              <a:rPr sz="1000" dirty="0" smtClean="0">
                <a:latin typeface="微软雅黑" panose="020B0503020204020204" pitchFamily="34" charset="-122"/>
                <a:ea typeface="微软雅黑" panose="020B0503020204020204" pitchFamily="34" charset="-122"/>
                <a:cs typeface="Arial" pitchFamily="34" charset="0"/>
              </a:rPr>
              <a:t>02 </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57" name="矩形 156"/>
          <p:cNvSpPr/>
          <p:nvPr/>
        </p:nvSpPr>
        <p:spPr bwMode="auto">
          <a:xfrm>
            <a:off x="1219324" y="2540279"/>
            <a:ext cx="1985429" cy="1300804"/>
          </a:xfrm>
          <a:prstGeom prst="rect">
            <a:avLst/>
          </a:prstGeom>
          <a:noFill/>
          <a:ln>
            <a:solidFill>
              <a:srgbClr val="FF000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58" name="文本框 157"/>
          <p:cNvSpPr txBox="1"/>
          <p:nvPr/>
        </p:nvSpPr>
        <p:spPr>
          <a:xfrm>
            <a:off x="1322679" y="2517295"/>
            <a:ext cx="1800200" cy="461665"/>
          </a:xfrm>
          <a:prstGeom prst="rect">
            <a:avLst/>
          </a:prstGeom>
          <a:noFill/>
        </p:spPr>
        <p:txBody>
          <a:bodyPr wrap="square" rtlCol="0" anchor="ctr" anchorCtr="0">
            <a:noAutofit/>
          </a:bodyPr>
          <a:lstStyle/>
          <a:p>
            <a:pPr algn="ctr" fontAlgn="ctr"/>
            <a:r>
              <a:rPr sz="1200" dirty="0">
                <a:latin typeface="微软雅黑" panose="020B0503020204020204" pitchFamily="34" charset="-122"/>
                <a:ea typeface="微软雅黑" panose="020B0503020204020204" pitchFamily="34" charset="-122"/>
                <a:cs typeface="Arial" pitchFamily="34" charset="0"/>
              </a:rPr>
              <a:t>ManageOne O&amp;M components</a:t>
            </a:r>
            <a:endParaRPr lang="en-US" altLang="zh-CN" sz="1200" dirty="0">
              <a:latin typeface="微软雅黑" panose="020B0503020204020204" pitchFamily="34" charset="-122"/>
              <a:ea typeface="微软雅黑" panose="020B0503020204020204" pitchFamily="34" charset="-122"/>
              <a:cs typeface="Arial" pitchFamily="34" charset="0"/>
            </a:endParaRPr>
          </a:p>
        </p:txBody>
      </p:sp>
      <p:cxnSp>
        <p:nvCxnSpPr>
          <p:cNvPr id="159" name="肘形连接符 158"/>
          <p:cNvCxnSpPr>
            <a:stCxn id="146" idx="1"/>
            <a:endCxn id="158" idx="0"/>
          </p:cNvCxnSpPr>
          <p:nvPr/>
        </p:nvCxnSpPr>
        <p:spPr bwMode="auto">
          <a:xfrm rot="10800000" flipV="1">
            <a:off x="2222779" y="1680209"/>
            <a:ext cx="1053508" cy="837086"/>
          </a:xfrm>
          <a:prstGeom prst="bentConnector2">
            <a:avLst/>
          </a:prstGeom>
          <a:noFill/>
          <a:ln w="9525" cap="flat" cmpd="sng" algn="ctr">
            <a:solidFill>
              <a:schemeClr val="tx1"/>
            </a:solidFill>
            <a:prstDash val="solid"/>
            <a:round/>
            <a:headEnd type="none" w="med" len="med"/>
            <a:tailEnd type="arrow"/>
          </a:ln>
          <a:effectLst/>
        </p:spPr>
      </p:cxnSp>
      <p:sp>
        <p:nvSpPr>
          <p:cNvPr id="160" name="文本框 159"/>
          <p:cNvSpPr txBox="1"/>
          <p:nvPr/>
        </p:nvSpPr>
        <p:spPr>
          <a:xfrm>
            <a:off x="4259796" y="1664804"/>
            <a:ext cx="3709729" cy="553998"/>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 O&amp;M (such as alarm management and performance management)</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62" name="文本框 161"/>
          <p:cNvSpPr txBox="1"/>
          <p:nvPr/>
        </p:nvSpPr>
        <p:spPr>
          <a:xfrm>
            <a:off x="1606141" y="1330073"/>
            <a:ext cx="1933575" cy="400110"/>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Upgrade, </a:t>
            </a:r>
            <a:r>
              <a:rPr lang="en-US" sz="1000" dirty="0" smtClean="0">
                <a:latin typeface="微软雅黑" panose="020B0503020204020204" pitchFamily="34" charset="-122"/>
                <a:ea typeface="微软雅黑" panose="020B0503020204020204" pitchFamily="34" charset="-122"/>
                <a:cs typeface="Arial" pitchFamily="34" charset="0"/>
              </a:rPr>
              <a:t>scaling</a:t>
            </a:r>
            <a:r>
              <a:rPr sz="1000" dirty="0" smtClean="0">
                <a:latin typeface="微软雅黑" panose="020B0503020204020204" pitchFamily="34" charset="-122"/>
                <a:ea typeface="微软雅黑" panose="020B0503020204020204" pitchFamily="34" charset="-122"/>
                <a:cs typeface="Arial" pitchFamily="34" charset="0"/>
              </a:rPr>
              <a:t>, </a:t>
            </a:r>
            <a:r>
              <a:rPr sz="1000" dirty="0">
                <a:latin typeface="微软雅黑" panose="020B0503020204020204" pitchFamily="34" charset="-122"/>
                <a:ea typeface="微软雅黑" panose="020B0503020204020204" pitchFamily="34" charset="-122"/>
                <a:cs typeface="Arial" pitchFamily="34" charset="0"/>
              </a:rPr>
              <a:t>and backup and restoration</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64" name="文本框 163"/>
          <p:cNvSpPr txBox="1"/>
          <p:nvPr/>
        </p:nvSpPr>
        <p:spPr>
          <a:xfrm>
            <a:off x="4691844" y="1370143"/>
            <a:ext cx="4757266" cy="400110"/>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 operation (such as service orchestration and service provisioning)</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65" name="矩形 164"/>
          <p:cNvSpPr/>
          <p:nvPr/>
        </p:nvSpPr>
        <p:spPr bwMode="auto">
          <a:xfrm>
            <a:off x="4956340" y="2931573"/>
            <a:ext cx="792000" cy="629460"/>
          </a:xfrm>
          <a:prstGeom prst="rect">
            <a:avLst/>
          </a:prstGeom>
          <a:solidFill>
            <a:srgbClr val="CCFFCC"/>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66" name="文本框 165"/>
          <p:cNvSpPr txBox="1"/>
          <p:nvPr/>
        </p:nvSpPr>
        <p:spPr>
          <a:xfrm>
            <a:off x="4845052" y="3136468"/>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Service01</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68" name="矩形 167"/>
          <p:cNvSpPr/>
          <p:nvPr/>
        </p:nvSpPr>
        <p:spPr bwMode="auto">
          <a:xfrm>
            <a:off x="5977186" y="2931573"/>
            <a:ext cx="792000" cy="629460"/>
          </a:xfrm>
          <a:prstGeom prst="rect">
            <a:avLst/>
          </a:prstGeom>
          <a:solidFill>
            <a:srgbClr val="CCFFCC"/>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69" name="文本框 168"/>
          <p:cNvSpPr txBox="1"/>
          <p:nvPr/>
        </p:nvSpPr>
        <p:spPr>
          <a:xfrm>
            <a:off x="5865898" y="3136468"/>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Service02</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70" name="矩形 169"/>
          <p:cNvSpPr/>
          <p:nvPr/>
        </p:nvSpPr>
        <p:spPr bwMode="auto">
          <a:xfrm>
            <a:off x="6998032" y="2931573"/>
            <a:ext cx="792000" cy="629460"/>
          </a:xfrm>
          <a:prstGeom prst="rect">
            <a:avLst/>
          </a:prstGeom>
          <a:solidFill>
            <a:srgbClr val="CCFFCC"/>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72" name="文本框 171"/>
          <p:cNvSpPr txBox="1"/>
          <p:nvPr/>
        </p:nvSpPr>
        <p:spPr>
          <a:xfrm>
            <a:off x="6886744" y="3136468"/>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Service03</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74" name="矩形 173"/>
          <p:cNvSpPr/>
          <p:nvPr/>
        </p:nvSpPr>
        <p:spPr bwMode="auto">
          <a:xfrm>
            <a:off x="7959808" y="2931573"/>
            <a:ext cx="792000" cy="629460"/>
          </a:xfrm>
          <a:prstGeom prst="rect">
            <a:avLst/>
          </a:prstGeom>
          <a:solidFill>
            <a:srgbClr val="CCFFCC"/>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76" name="文本框 175"/>
          <p:cNvSpPr txBox="1"/>
          <p:nvPr/>
        </p:nvSpPr>
        <p:spPr>
          <a:xfrm>
            <a:off x="7868642" y="3130279"/>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Service04</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77" name="矩形 176"/>
          <p:cNvSpPr/>
          <p:nvPr/>
        </p:nvSpPr>
        <p:spPr bwMode="auto">
          <a:xfrm>
            <a:off x="8987374" y="2931573"/>
            <a:ext cx="792000" cy="629460"/>
          </a:xfrm>
          <a:prstGeom prst="rect">
            <a:avLst/>
          </a:prstGeom>
          <a:solidFill>
            <a:srgbClr val="FFCCFF"/>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78" name="文本框 177"/>
          <p:cNvSpPr txBox="1"/>
          <p:nvPr/>
        </p:nvSpPr>
        <p:spPr>
          <a:xfrm>
            <a:off x="8996548" y="3130278"/>
            <a:ext cx="786177"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DB 01</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79" name="矩形 178"/>
          <p:cNvSpPr/>
          <p:nvPr/>
        </p:nvSpPr>
        <p:spPr bwMode="auto">
          <a:xfrm>
            <a:off x="9999128" y="2931574"/>
            <a:ext cx="792000" cy="629459"/>
          </a:xfrm>
          <a:prstGeom prst="rect">
            <a:avLst/>
          </a:prstGeom>
          <a:solidFill>
            <a:srgbClr val="FFCCFF"/>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81" name="文本框 180"/>
          <p:cNvSpPr txBox="1"/>
          <p:nvPr/>
        </p:nvSpPr>
        <p:spPr>
          <a:xfrm>
            <a:off x="10014940" y="3136632"/>
            <a:ext cx="776188"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DB 02 </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83" name="文本框 182"/>
          <p:cNvSpPr txBox="1"/>
          <p:nvPr/>
        </p:nvSpPr>
        <p:spPr>
          <a:xfrm>
            <a:off x="5854960" y="2504262"/>
            <a:ext cx="3265376" cy="461665"/>
          </a:xfrm>
          <a:prstGeom prst="rect">
            <a:avLst/>
          </a:prstGeom>
          <a:noFill/>
        </p:spPr>
        <p:txBody>
          <a:bodyPr wrap="square" rtlCol="0" anchor="ctr" anchorCtr="0">
            <a:noAutofit/>
          </a:bodyPr>
          <a:lstStyle/>
          <a:p>
            <a:pPr algn="ctr" fontAlgn="ctr"/>
            <a:r>
              <a:rPr sz="1200" dirty="0">
                <a:latin typeface="微软雅黑" panose="020B0503020204020204" pitchFamily="34" charset="-122"/>
                <a:ea typeface="微软雅黑" panose="020B0503020204020204" pitchFamily="34" charset="-122"/>
                <a:cs typeface="Arial" pitchFamily="34" charset="0"/>
              </a:rPr>
              <a:t>ManageOne service components</a:t>
            </a:r>
            <a:endParaRPr lang="en-US" altLang="zh-CN" sz="1200" dirty="0">
              <a:latin typeface="微软雅黑" panose="020B0503020204020204" pitchFamily="34" charset="-122"/>
              <a:ea typeface="微软雅黑" panose="020B0503020204020204" pitchFamily="34" charset="-122"/>
              <a:cs typeface="Arial" pitchFamily="34" charset="0"/>
            </a:endParaRPr>
          </a:p>
        </p:txBody>
      </p:sp>
      <p:sp>
        <p:nvSpPr>
          <p:cNvPr id="184" name="矩形 183"/>
          <p:cNvSpPr/>
          <p:nvPr/>
        </p:nvSpPr>
        <p:spPr bwMode="auto">
          <a:xfrm>
            <a:off x="3609618" y="4511657"/>
            <a:ext cx="792000" cy="580751"/>
          </a:xfrm>
          <a:prstGeom prst="rect">
            <a:avLst/>
          </a:prstGeom>
          <a:solidFill>
            <a:srgbClr val="CCECFF"/>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85" name="文本框 184"/>
          <p:cNvSpPr txBox="1"/>
          <p:nvPr/>
        </p:nvSpPr>
        <p:spPr>
          <a:xfrm>
            <a:off x="3498330" y="4697317"/>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IAM 01</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87" name="矩形 186"/>
          <p:cNvSpPr/>
          <p:nvPr/>
        </p:nvSpPr>
        <p:spPr bwMode="auto">
          <a:xfrm>
            <a:off x="4630464" y="4513639"/>
            <a:ext cx="792000" cy="580751"/>
          </a:xfrm>
          <a:prstGeom prst="rect">
            <a:avLst/>
          </a:prstGeom>
          <a:solidFill>
            <a:srgbClr val="CCECFF"/>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89" name="文本框 188"/>
          <p:cNvSpPr txBox="1"/>
          <p:nvPr/>
        </p:nvSpPr>
        <p:spPr>
          <a:xfrm>
            <a:off x="4519176" y="4697317"/>
            <a:ext cx="1036740"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IAM 02</a:t>
            </a:r>
            <a:endParaRPr lang="en-US" altLang="zh-CN" sz="1000" dirty="0">
              <a:latin typeface="微软雅黑" panose="020B0503020204020204" pitchFamily="34" charset="-122"/>
              <a:ea typeface="微软雅黑" panose="020B0503020204020204" pitchFamily="34" charset="-122"/>
              <a:cs typeface="Arial" pitchFamily="34" charset="0"/>
            </a:endParaRPr>
          </a:p>
        </p:txBody>
      </p:sp>
      <p:sp>
        <p:nvSpPr>
          <p:cNvPr id="191" name="矩形 190"/>
          <p:cNvSpPr/>
          <p:nvPr/>
        </p:nvSpPr>
        <p:spPr bwMode="auto">
          <a:xfrm>
            <a:off x="3484115" y="3934589"/>
            <a:ext cx="2071801" cy="1300804"/>
          </a:xfrm>
          <a:prstGeom prst="rect">
            <a:avLst/>
          </a:prstGeom>
          <a:noFill/>
          <a:ln>
            <a:solidFill>
              <a:srgbClr val="FF000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93" name="文本框 192"/>
          <p:cNvSpPr txBox="1"/>
          <p:nvPr/>
        </p:nvSpPr>
        <p:spPr>
          <a:xfrm>
            <a:off x="3395700" y="3895787"/>
            <a:ext cx="2254435" cy="646331"/>
          </a:xfrm>
          <a:prstGeom prst="rect">
            <a:avLst/>
          </a:prstGeom>
          <a:noFill/>
        </p:spPr>
        <p:txBody>
          <a:bodyPr wrap="square" rtlCol="0" anchor="ctr" anchorCtr="0">
            <a:noAutofit/>
          </a:bodyPr>
          <a:lstStyle/>
          <a:p>
            <a:pPr algn="ctr" fontAlgn="ctr"/>
            <a:r>
              <a:rPr sz="1200" dirty="0">
                <a:latin typeface="微软雅黑" panose="020B0503020204020204" pitchFamily="34" charset="-122"/>
                <a:ea typeface="微软雅黑" panose="020B0503020204020204" pitchFamily="34" charset="-122"/>
                <a:cs typeface="Arial" pitchFamily="34" charset="0"/>
              </a:rPr>
              <a:t>IAM (tenant authentication) components</a:t>
            </a:r>
            <a:endParaRPr lang="en-US" altLang="zh-CN" sz="1200" dirty="0">
              <a:latin typeface="微软雅黑" panose="020B0503020204020204" pitchFamily="34" charset="-122"/>
              <a:ea typeface="微软雅黑" panose="020B0503020204020204" pitchFamily="34" charset="-122"/>
              <a:cs typeface="Arial" pitchFamily="34" charset="0"/>
            </a:endParaRPr>
          </a:p>
        </p:txBody>
      </p:sp>
      <p:sp>
        <p:nvSpPr>
          <p:cNvPr id="194" name="矩形 193"/>
          <p:cNvSpPr/>
          <p:nvPr/>
        </p:nvSpPr>
        <p:spPr bwMode="auto">
          <a:xfrm>
            <a:off x="9183183" y="4228409"/>
            <a:ext cx="792000" cy="864000"/>
          </a:xfrm>
          <a:prstGeom prst="rect">
            <a:avLst/>
          </a:prstGeom>
          <a:solidFill>
            <a:srgbClr val="CCECFF"/>
          </a:solidFill>
          <a:ln>
            <a:solidFill>
              <a:schemeClr val="tx1"/>
            </a:solidFill>
            <a:prstDash val="soli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95" name="文本框 194"/>
          <p:cNvSpPr txBox="1"/>
          <p:nvPr/>
        </p:nvSpPr>
        <p:spPr>
          <a:xfrm>
            <a:off x="9156340" y="4548528"/>
            <a:ext cx="935098"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LogCenter 01</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97" name="矩形 196"/>
          <p:cNvSpPr/>
          <p:nvPr/>
        </p:nvSpPr>
        <p:spPr bwMode="auto">
          <a:xfrm>
            <a:off x="10200544" y="4230391"/>
            <a:ext cx="792000" cy="864000"/>
          </a:xfrm>
          <a:prstGeom prst="rect">
            <a:avLst/>
          </a:prstGeom>
          <a:solidFill>
            <a:srgbClr val="CCECFF"/>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198" name="文本框 197"/>
          <p:cNvSpPr txBox="1"/>
          <p:nvPr/>
        </p:nvSpPr>
        <p:spPr>
          <a:xfrm>
            <a:off x="10164452" y="4548528"/>
            <a:ext cx="903288" cy="246221"/>
          </a:xfrm>
          <a:prstGeom prst="rect">
            <a:avLst/>
          </a:prstGeom>
          <a:noFill/>
        </p:spPr>
        <p:txBody>
          <a:bodyPr wrap="square" rtlCol="0" anchor="ctr" anchorCtr="0">
            <a:noAutofit/>
          </a:bodyPr>
          <a:lstStyle/>
          <a:p>
            <a:pPr algn="ctr" fontAlgn="ctr"/>
            <a:r>
              <a:rPr sz="1000" dirty="0">
                <a:latin typeface="微软雅黑" panose="020B0503020204020204" pitchFamily="34" charset="-122"/>
                <a:ea typeface="微软雅黑" panose="020B0503020204020204" pitchFamily="34" charset="-122"/>
                <a:cs typeface="Arial" pitchFamily="34" charset="0"/>
              </a:rPr>
              <a:t>LogCenter 02</a:t>
            </a:r>
            <a:endParaRPr lang="en-US" sz="1000" dirty="0">
              <a:latin typeface="微软雅黑" panose="020B0503020204020204" pitchFamily="34" charset="-122"/>
              <a:ea typeface="微软雅黑" panose="020B0503020204020204" pitchFamily="34" charset="-122"/>
              <a:cs typeface="Arial" pitchFamily="34" charset="0"/>
            </a:endParaRPr>
          </a:p>
        </p:txBody>
      </p:sp>
      <p:sp>
        <p:nvSpPr>
          <p:cNvPr id="199" name="矩形 198"/>
          <p:cNvSpPr/>
          <p:nvPr/>
        </p:nvSpPr>
        <p:spPr bwMode="auto">
          <a:xfrm>
            <a:off x="9071894" y="3934589"/>
            <a:ext cx="1958819" cy="1300804"/>
          </a:xfrm>
          <a:prstGeom prst="rect">
            <a:avLst/>
          </a:prstGeom>
          <a:noFill/>
          <a:ln>
            <a:solidFill>
              <a:srgbClr val="FF000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p:txBody>
      </p:sp>
      <p:sp>
        <p:nvSpPr>
          <p:cNvPr id="200" name="文本框 199"/>
          <p:cNvSpPr txBox="1"/>
          <p:nvPr/>
        </p:nvSpPr>
        <p:spPr>
          <a:xfrm>
            <a:off x="9129569" y="3939239"/>
            <a:ext cx="1934983" cy="276999"/>
          </a:xfrm>
          <a:prstGeom prst="rect">
            <a:avLst/>
          </a:prstGeom>
          <a:noFill/>
        </p:spPr>
        <p:txBody>
          <a:bodyPr wrap="square" rtlCol="0" anchor="ctr" anchorCtr="0">
            <a:noAutofit/>
          </a:bodyPr>
          <a:lstStyle/>
          <a:p>
            <a:pPr algn="ctr" fontAlgn="ctr"/>
            <a:r>
              <a:rPr sz="1200" dirty="0">
                <a:latin typeface="微软雅黑" panose="020B0503020204020204" pitchFamily="34" charset="-122"/>
                <a:ea typeface="微软雅黑" panose="020B0503020204020204" pitchFamily="34" charset="-122"/>
                <a:cs typeface="Arial" pitchFamily="34" charset="0"/>
              </a:rPr>
              <a:t>LogCenter components</a:t>
            </a:r>
            <a:endParaRPr lang="en-US" altLang="zh-CN" sz="1200" dirty="0">
              <a:latin typeface="微软雅黑" panose="020B0503020204020204" pitchFamily="34" charset="-122"/>
              <a:ea typeface="微软雅黑" panose="020B0503020204020204" pitchFamily="34" charset="-122"/>
              <a:cs typeface="Arial" pitchFamily="34" charset="0"/>
            </a:endParaRPr>
          </a:p>
        </p:txBody>
      </p:sp>
      <p:cxnSp>
        <p:nvCxnSpPr>
          <p:cNvPr id="18" name="直接连接符 17"/>
          <p:cNvCxnSpPr/>
          <p:nvPr/>
        </p:nvCxnSpPr>
        <p:spPr bwMode="auto">
          <a:xfrm>
            <a:off x="3669033" y="1680208"/>
            <a:ext cx="39063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接箭头连接符 21"/>
          <p:cNvCxnSpPr/>
          <p:nvPr/>
        </p:nvCxnSpPr>
        <p:spPr bwMode="auto">
          <a:xfrm>
            <a:off x="7575423" y="1680208"/>
            <a:ext cx="0" cy="9927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10133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3651" y="512171"/>
            <a:ext cx="11648781" cy="464571"/>
          </a:xfrm>
        </p:spPr>
        <p:txBody>
          <a:bodyPr vert="horz" wrap="square" lIns="121944" tIns="60972" rIns="121944" bIns="60972" rtlCol="0" anchor="ctr" anchorCtr="0">
            <a:noAutofit/>
          </a:bodyPr>
          <a:lstStyle/>
          <a:p>
            <a:pPr fontAlgn="ctr"/>
            <a:r>
              <a:rPr lang="en-US" sz="3500" dirty="0" smtClean="0">
                <a:solidFill>
                  <a:schemeClr val="tx1">
                    <a:lumMod val="75000"/>
                    <a:lumOff val="25000"/>
                  </a:schemeClr>
                </a:solidFill>
                <a:latin typeface="微软雅黑" panose="020B0503020204020204" pitchFamily="34" charset="-122"/>
                <a:ea typeface="微软雅黑" panose="020B0503020204020204" pitchFamily="34" charset="-122"/>
              </a:rPr>
              <a:t>ManageOne Deployment Modes</a:t>
            </a:r>
            <a:endParaRPr lang="en-US" altLang="zh-CN" sz="3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流程图: 可选过程 69"/>
          <p:cNvSpPr/>
          <p:nvPr/>
        </p:nvSpPr>
        <p:spPr>
          <a:xfrm>
            <a:off x="1127448" y="1268760"/>
            <a:ext cx="3288266" cy="2592288"/>
          </a:xfrm>
          <a:prstGeom prst="flowChartAlternate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sz="1600" b="1" dirty="0" smtClean="0">
                <a:solidFill>
                  <a:schemeClr val="tx1"/>
                </a:solidFill>
                <a:latin typeface="微软雅黑" panose="020B0503020204020204" pitchFamily="34" charset="-122"/>
                <a:ea typeface="微软雅黑" panose="020B0503020204020204" pitchFamily="34" charset="-122"/>
              </a:rPr>
              <a:t>Local cluster deployment</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0" name="流程图: 可选过程 19"/>
          <p:cNvSpPr/>
          <p:nvPr/>
        </p:nvSpPr>
        <p:spPr>
          <a:xfrm>
            <a:off x="4571781" y="1268760"/>
            <a:ext cx="3288266" cy="2592288"/>
          </a:xfrm>
          <a:prstGeom prst="flowChartAlternateProcess">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sz="1600" b="1" dirty="0" smtClean="0">
                <a:solidFill>
                  <a:schemeClr val="tx1"/>
                </a:solidFill>
                <a:latin typeface="微软雅黑" panose="020B0503020204020204" pitchFamily="34" charset="-122"/>
                <a:ea typeface="微软雅黑" panose="020B0503020204020204" pitchFamily="34" charset="-122"/>
              </a:rPr>
              <a:t>Cross-AZ HA deployment</a:t>
            </a:r>
            <a:endParaRPr lang="en-US" sz="1600" b="1" dirty="0">
              <a:solidFill>
                <a:schemeClr val="tx1"/>
              </a:solidFill>
              <a:latin typeface="微软雅黑" panose="020B0503020204020204" pitchFamily="34" charset="-122"/>
              <a:ea typeface="微软雅黑" panose="020B0503020204020204" pitchFamily="34" charset="-122"/>
            </a:endParaRPr>
          </a:p>
        </p:txBody>
      </p:sp>
      <p:sp>
        <p:nvSpPr>
          <p:cNvPr id="21" name="流程图: 可选过程 20"/>
          <p:cNvSpPr/>
          <p:nvPr/>
        </p:nvSpPr>
        <p:spPr>
          <a:xfrm>
            <a:off x="8016114" y="1268760"/>
            <a:ext cx="3288266" cy="2592288"/>
          </a:xfrm>
          <a:prstGeom prst="flowChartAlternateProcess">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sz="1600" b="1" dirty="0" smtClean="0">
                <a:solidFill>
                  <a:schemeClr val="tx1"/>
                </a:solidFill>
                <a:latin typeface="微软雅黑" panose="020B0503020204020204" pitchFamily="34" charset="-122"/>
                <a:ea typeface="微软雅黑" panose="020B0503020204020204" pitchFamily="34" charset="-122"/>
              </a:rPr>
              <a:t>Remote DR</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bwMode="auto">
          <a:xfrm>
            <a:off x="1212720" y="1700808"/>
            <a:ext cx="983717" cy="1656184"/>
          </a:xfrm>
          <a:prstGeom prst="rect">
            <a:avLst/>
          </a:prstGeom>
          <a:solidFill>
            <a:srgbClr val="66CCFF"/>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Server 1</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2279722" y="1700808"/>
            <a:ext cx="983717" cy="1656184"/>
          </a:xfrm>
          <a:prstGeom prst="rect">
            <a:avLst/>
          </a:prstGeom>
          <a:solidFill>
            <a:srgbClr val="66CCFF"/>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Server 2</a:t>
            </a:r>
            <a:endParaRPr lang="en-US" altLang="zh-CN" sz="1600" b="0" dirty="0" smtClean="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bwMode="auto">
          <a:xfrm>
            <a:off x="3346724" y="1700808"/>
            <a:ext cx="983717" cy="1656184"/>
          </a:xfrm>
          <a:prstGeom prst="rect">
            <a:avLst/>
          </a:prstGeom>
          <a:solidFill>
            <a:srgbClr val="66CCFF"/>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Server 3</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1249110" y="2068289"/>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Service A instance 01</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2316113" y="2068289"/>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Service A instance 02</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2316112" y="2363470"/>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Service B instance 01</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3383115" y="2363470"/>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Service B instance 02</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bwMode="auto">
          <a:xfrm>
            <a:off x="1249110" y="2658651"/>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Zookeeper 01</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bwMode="auto">
          <a:xfrm>
            <a:off x="2316113" y="2658651"/>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Zookeeper 02</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3383114" y="2658651"/>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Zookeeper 03</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bwMode="auto">
          <a:xfrm>
            <a:off x="1249110" y="2953071"/>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DB 01</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bwMode="auto">
          <a:xfrm>
            <a:off x="2316113" y="2953071"/>
            <a:ext cx="910936" cy="201546"/>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700" dirty="0" smtClean="0">
                <a:solidFill>
                  <a:schemeClr val="tx1"/>
                </a:solidFill>
                <a:latin typeface="微软雅黑" panose="020B0503020204020204" pitchFamily="34" charset="-122"/>
                <a:ea typeface="微软雅黑" panose="020B0503020204020204" pitchFamily="34" charset="-122"/>
              </a:rPr>
              <a:t>DB 02</a:t>
            </a:r>
            <a:endParaRPr lang="en-US" sz="700" dirty="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bwMode="auto">
          <a:xfrm>
            <a:off x="8160130" y="1700808"/>
            <a:ext cx="1224136" cy="1101635"/>
          </a:xfrm>
          <a:prstGeom prst="rect">
            <a:avLst/>
          </a:prstGeom>
          <a:solidFill>
            <a:schemeClr val="tx2">
              <a:lumMod val="20000"/>
              <a:lumOff val="80000"/>
            </a:schemeClr>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Region 01</a:t>
            </a:r>
            <a:endParaRPr lang="en-US" altLang="zh-CN" sz="1600" b="0" dirty="0" smtClean="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bwMode="auto">
          <a:xfrm>
            <a:off x="9950805" y="1700808"/>
            <a:ext cx="1224136" cy="1101635"/>
          </a:xfrm>
          <a:prstGeom prst="rect">
            <a:avLst/>
          </a:prstGeom>
          <a:solidFill>
            <a:srgbClr val="66CCFF"/>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Region 02</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bwMode="auto">
          <a:xfrm>
            <a:off x="8222613" y="2124996"/>
            <a:ext cx="1072835" cy="44002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1000" dirty="0" smtClean="0">
                <a:solidFill>
                  <a:schemeClr val="tx1"/>
                </a:solidFill>
                <a:latin typeface="微软雅黑" panose="020B0503020204020204" pitchFamily="34" charset="-122"/>
                <a:ea typeface="微软雅黑" panose="020B0503020204020204" pitchFamily="34" charset="-122"/>
              </a:rPr>
              <a:t>ManageOne01</a:t>
            </a:r>
            <a:endParaRPr lang="en-US" sz="1000"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bwMode="auto">
          <a:xfrm>
            <a:off x="10038364" y="2123181"/>
            <a:ext cx="1050289" cy="440020"/>
          </a:xfrm>
          <a:prstGeom prst="rect">
            <a:avLst/>
          </a:prstGeom>
          <a:solidFill>
            <a:schemeClr val="bg1">
              <a:lumMod val="85000"/>
            </a:schemeClr>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1000" dirty="0" smtClean="0">
                <a:solidFill>
                  <a:schemeClr val="tx1"/>
                </a:solidFill>
                <a:latin typeface="微软雅黑" panose="020B0503020204020204" pitchFamily="34" charset="-122"/>
                <a:ea typeface="微软雅黑" panose="020B0503020204020204" pitchFamily="34" charset="-122"/>
              </a:rPr>
              <a:t>ManageOne02</a:t>
            </a:r>
            <a:endParaRPr lang="en-US" sz="1000" dirty="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bwMode="auto">
          <a:xfrm>
            <a:off x="1127448" y="3909615"/>
            <a:ext cx="3290480" cy="1409738"/>
          </a:xfrm>
          <a:prstGeom prst="rect">
            <a:avLst/>
          </a:prstGeom>
          <a:solidFill>
            <a:schemeClr val="bg1">
              <a:lumMod val="85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defTabSz="877888" fontAlgn="ctr">
              <a:lnSpc>
                <a:spcPct val="100000"/>
              </a:lnSpc>
              <a:buClr>
                <a:schemeClr val="tx1"/>
              </a:buClr>
            </a:pPr>
            <a:r>
              <a:rPr lang="en-US" sz="800" dirty="0" smtClean="0">
                <a:solidFill>
                  <a:schemeClr val="tx1"/>
                </a:solidFill>
                <a:latin typeface="微软雅黑" panose="020B0503020204020204" pitchFamily="34" charset="-122"/>
                <a:ea typeface="微软雅黑" panose="020B0503020204020204" pitchFamily="34" charset="-122"/>
              </a:rPr>
              <a:t>In the local cluster deployment mode, a single point of failure (SPOF) does not affect service running.</a:t>
            </a:r>
            <a:endParaRPr lang="en-US" altLang="zh-CN" sz="800" b="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Server SPOF</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Software process SPOF</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VM OS fault</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bwMode="auto">
          <a:xfrm>
            <a:off x="4569567" y="3909614"/>
            <a:ext cx="3290480" cy="1409738"/>
          </a:xfrm>
          <a:prstGeom prst="rect">
            <a:avLst/>
          </a:prstGeom>
          <a:solidFill>
            <a:schemeClr val="bg1">
              <a:lumMod val="85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defTabSz="877888" fontAlgn="ctr">
              <a:buClr>
                <a:schemeClr val="tx1"/>
              </a:buClr>
            </a:pPr>
            <a:r>
              <a:rPr lang="en-US" sz="800" dirty="0" smtClean="0">
                <a:solidFill>
                  <a:schemeClr val="tx1"/>
                </a:solidFill>
                <a:latin typeface="微软雅黑" panose="020B0503020204020204" pitchFamily="34" charset="-122"/>
                <a:ea typeface="微软雅黑" panose="020B0503020204020204" pitchFamily="34" charset="-122"/>
              </a:rPr>
              <a:t>In cross-AZ HA deployment mode, AZ faults do not affect service running.</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Power outages in equipment rooms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Fire in equipment rooms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Network faults in equipment rooms in AZ 01</a:t>
            </a:r>
          </a:p>
          <a:p>
            <a:pPr defTabSz="877888" fontAlgn="ctr">
              <a:buClr>
                <a:schemeClr val="tx1"/>
              </a:buClr>
            </a:pP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bwMode="auto">
          <a:xfrm>
            <a:off x="8011686" y="3909614"/>
            <a:ext cx="3340898" cy="1409738"/>
          </a:xfrm>
          <a:prstGeom prst="rect">
            <a:avLst/>
          </a:prstGeom>
          <a:solidFill>
            <a:schemeClr val="bg1">
              <a:lumMod val="85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108000" numCol="1" rtlCol="0" anchor="b" anchorCtr="0" compatLnSpc="1">
            <a:prstTxWarp prst="textNoShape">
              <a:avLst/>
            </a:prstTxWarp>
            <a:noAutofit/>
          </a:bodyPr>
          <a:lstStyle/>
          <a:p>
            <a:pPr defTabSz="877888" fontAlgn="ctr">
              <a:buClr>
                <a:schemeClr val="tx1"/>
              </a:buClr>
            </a:pPr>
            <a:r>
              <a:rPr lang="en-US" altLang="zh-CN" sz="800" dirty="0">
                <a:solidFill>
                  <a:schemeClr val="tx1"/>
                </a:solidFill>
                <a:latin typeface="微软雅黑" panose="020B0503020204020204" pitchFamily="34" charset="-122"/>
                <a:ea typeface="微软雅黑" panose="020B0503020204020204" pitchFamily="34" charset="-122"/>
              </a:rPr>
              <a:t>In a remote DR scenario, if a region fault occurs, services </a:t>
            </a:r>
            <a:r>
              <a:rPr lang="en-US" altLang="zh-CN" sz="800" dirty="0" smtClean="0">
                <a:solidFill>
                  <a:schemeClr val="tx1"/>
                </a:solidFill>
                <a:latin typeface="微软雅黑" panose="020B0503020204020204" pitchFamily="34" charset="-122"/>
                <a:ea typeface="微软雅黑" panose="020B0503020204020204" pitchFamily="34" charset="-122"/>
              </a:rPr>
              <a:t>are not interrupted.</a:t>
            </a:r>
            <a:endParaRPr lang="en-US" altLang="zh-CN" sz="800" dirty="0">
              <a:solidFill>
                <a:schemeClr val="tx1"/>
              </a:solidFill>
              <a:latin typeface="微软雅黑" panose="020B0503020204020204" pitchFamily="34" charset="-122"/>
              <a:ea typeface="微软雅黑" panose="020B0503020204020204" pitchFamily="34" charset="-122"/>
            </a:endParaRPr>
          </a:p>
          <a:p>
            <a:pPr marL="171450" indent="-171450" defTabSz="877888" fontAlgn="ctr">
              <a:buClr>
                <a:schemeClr val="tx1"/>
              </a:buClr>
              <a:buSzPct val="70000"/>
              <a:buFont typeface="Wingdings" panose="05000000000000000000" pitchFamily="2" charset="2"/>
              <a:buChar char="l"/>
            </a:pPr>
            <a:r>
              <a:rPr lang="en-US" altLang="zh-CN" sz="800" dirty="0">
                <a:solidFill>
                  <a:schemeClr val="tx1"/>
                </a:solidFill>
                <a:latin typeface="微软雅黑" panose="020B0503020204020204" pitchFamily="34" charset="-122"/>
                <a:ea typeface="微软雅黑" panose="020B0503020204020204" pitchFamily="34" charset="-122"/>
              </a:rPr>
              <a:t>Natural disaster in a </a:t>
            </a:r>
            <a:r>
              <a:rPr lang="en-US" altLang="zh-CN" sz="800" dirty="0" smtClean="0">
                <a:solidFill>
                  <a:schemeClr val="tx1"/>
                </a:solidFill>
                <a:latin typeface="微软雅黑" panose="020B0503020204020204" pitchFamily="34" charset="-122"/>
                <a:ea typeface="微软雅黑" panose="020B0503020204020204" pitchFamily="34" charset="-122"/>
              </a:rPr>
              <a:t>region</a:t>
            </a:r>
          </a:p>
          <a:p>
            <a:pPr defTabSz="877888" fontAlgn="ctr">
              <a:buClr>
                <a:schemeClr val="tx1"/>
              </a:buClr>
            </a:pPr>
            <a:endParaRPr lang="en-US" sz="800" dirty="0" smtClean="0">
              <a:solidFill>
                <a:schemeClr val="tx1"/>
              </a:solidFill>
              <a:latin typeface="微软雅黑" panose="020B0503020204020204" pitchFamily="34" charset="-122"/>
              <a:ea typeface="微软雅黑" panose="020B0503020204020204" pitchFamily="34" charset="-122"/>
            </a:endParaRPr>
          </a:p>
          <a:p>
            <a:pPr defTabSz="877888" fontAlgn="ctr">
              <a:buClr>
                <a:schemeClr val="tx1"/>
              </a:buClr>
            </a:pPr>
            <a:endParaRPr lang="en-US" sz="800" dirty="0">
              <a:solidFill>
                <a:schemeClr val="tx1"/>
              </a:solidFill>
              <a:latin typeface="微软雅黑" panose="020B0503020204020204" pitchFamily="34" charset="-122"/>
              <a:ea typeface="微软雅黑" panose="020B0503020204020204" pitchFamily="34" charset="-122"/>
            </a:endParaRPr>
          </a:p>
          <a:p>
            <a:pPr defTabSz="877888" fontAlgn="ctr">
              <a:buClr>
                <a:schemeClr val="tx1"/>
              </a:buClr>
            </a:pPr>
            <a:endParaRPr lang="en-US" sz="800" dirty="0" smtClean="0">
              <a:solidFill>
                <a:schemeClr val="tx1"/>
              </a:solidFill>
              <a:latin typeface="微软雅黑" panose="020B0503020204020204" pitchFamily="34" charset="-122"/>
              <a:ea typeface="微软雅黑" panose="020B0503020204020204" pitchFamily="34" charset="-122"/>
            </a:endParaRPr>
          </a:p>
          <a:p>
            <a:pPr defTabSz="877888" fontAlgn="ctr">
              <a:buClr>
                <a:schemeClr val="tx1"/>
              </a:buClr>
            </a:pPr>
            <a:endParaRPr lang="en-US" sz="800" dirty="0">
              <a:solidFill>
                <a:schemeClr val="tx1"/>
              </a:solidFill>
              <a:latin typeface="微软雅黑" panose="020B0503020204020204" pitchFamily="34" charset="-122"/>
              <a:ea typeface="微软雅黑" panose="020B0503020204020204" pitchFamily="34" charset="-122"/>
            </a:endParaRPr>
          </a:p>
          <a:p>
            <a:pPr defTabSz="877888" fontAlgn="ctr">
              <a:buClr>
                <a:schemeClr val="tx1"/>
              </a:buClr>
            </a:pPr>
            <a:endParaRPr lang="en-US" sz="800" dirty="0" smtClean="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bwMode="auto">
          <a:xfrm>
            <a:off x="1127448" y="6168073"/>
            <a:ext cx="10225136" cy="193799"/>
          </a:xfrm>
          <a:prstGeom prst="rect">
            <a:avLst/>
          </a:prstGeom>
          <a:solidFill>
            <a:srgbClr val="92D050"/>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algn="ctr" defTabSz="877888" fontAlgn="ctr">
              <a:buClr>
                <a:schemeClr val="tx1"/>
              </a:buClr>
            </a:pPr>
            <a:r>
              <a:rPr lang="en-US" sz="1200" b="1" dirty="0" smtClean="0">
                <a:solidFill>
                  <a:schemeClr val="tx1"/>
                </a:solidFill>
                <a:latin typeface="微软雅黑" panose="020B0503020204020204" pitchFamily="34" charset="-122"/>
                <a:ea typeface="微软雅黑" panose="020B0503020204020204" pitchFamily="34" charset="-122"/>
              </a:rPr>
              <a:t>Availability: 99.9%</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1667509" y="3933056"/>
            <a:ext cx="190821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fontAlgn="ctr"/>
            <a:r>
              <a:rPr lang="en-US" sz="1200" b="1" dirty="0" smtClean="0">
                <a:solidFill>
                  <a:srgbClr val="C00000"/>
                </a:solidFill>
                <a:latin typeface="微软雅黑" panose="020B0503020204020204" pitchFamily="34" charset="-122"/>
                <a:ea typeface="微软雅黑" panose="020B0503020204020204" pitchFamily="34" charset="-122"/>
              </a:rPr>
              <a:t>Scenarios</a:t>
            </a:r>
            <a:endParaRPr lang="en-US" altLang="zh-CN" sz="1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61"/>
          <p:cNvSpPr/>
          <p:nvPr/>
        </p:nvSpPr>
        <p:spPr>
          <a:xfrm>
            <a:off x="5053524" y="3933056"/>
            <a:ext cx="19785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fontAlgn="ctr"/>
            <a:r>
              <a:rPr lang="en-US" sz="1200" b="1" dirty="0" smtClean="0">
                <a:solidFill>
                  <a:srgbClr val="C00000"/>
                </a:solidFill>
                <a:latin typeface="微软雅黑" panose="020B0503020204020204" pitchFamily="34" charset="-122"/>
                <a:ea typeface="微软雅黑" panose="020B0503020204020204" pitchFamily="34" charset="-122"/>
              </a:rPr>
              <a:t>Scenarios</a:t>
            </a:r>
            <a:endParaRPr lang="en-US" altLang="zh-CN" sz="1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62"/>
          <p:cNvSpPr/>
          <p:nvPr/>
        </p:nvSpPr>
        <p:spPr>
          <a:xfrm>
            <a:off x="8760296" y="3891707"/>
            <a:ext cx="195862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fontAlgn="ctr"/>
            <a:r>
              <a:rPr lang="en-US" sz="1200" b="1" dirty="0" smtClean="0">
                <a:solidFill>
                  <a:srgbClr val="C00000"/>
                </a:solidFill>
                <a:latin typeface="微软雅黑" panose="020B0503020204020204" pitchFamily="34" charset="-122"/>
                <a:ea typeface="微软雅黑" panose="020B0503020204020204" pitchFamily="34" charset="-122"/>
              </a:rPr>
              <a:t>Scenarios</a:t>
            </a:r>
            <a:endParaRPr lang="en-US" altLang="zh-CN" sz="1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63"/>
          <p:cNvSpPr/>
          <p:nvPr/>
        </p:nvSpPr>
        <p:spPr bwMode="auto">
          <a:xfrm>
            <a:off x="1127448" y="5395161"/>
            <a:ext cx="3290480" cy="708526"/>
          </a:xfrm>
          <a:prstGeom prst="rect">
            <a:avLst/>
          </a:prstGeom>
          <a:solidFill>
            <a:schemeClr val="tx2">
              <a:lumMod val="20000"/>
              <a:lumOff val="80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defTabSz="877888" fontAlgn="ctr">
              <a:lnSpc>
                <a:spcPct val="100000"/>
              </a:lnSpc>
              <a:buClr>
                <a:schemeClr val="tx1"/>
              </a:buClr>
            </a:pPr>
            <a:r>
              <a:rPr lang="en-US" sz="800" dirty="0" smtClean="0">
                <a:solidFill>
                  <a:schemeClr val="tx1"/>
                </a:solidFill>
                <a:latin typeface="微软雅黑" panose="020B0503020204020204" pitchFamily="34" charset="-122"/>
                <a:ea typeface="微软雅黑" panose="020B0503020204020204" pitchFamily="34" charset="-122"/>
              </a:rPr>
              <a:t>Reliability indicators: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Service switchover duration ≈ 0</a:t>
            </a: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Database switchover duration &lt; 2 minutes</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bwMode="auto">
          <a:xfrm>
            <a:off x="4568848" y="5391360"/>
            <a:ext cx="3290480" cy="708526"/>
          </a:xfrm>
          <a:prstGeom prst="rect">
            <a:avLst/>
          </a:prstGeom>
          <a:solidFill>
            <a:schemeClr val="tx2">
              <a:lumMod val="20000"/>
              <a:lumOff val="80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defTabSz="877888" fontAlgn="ctr">
              <a:lnSpc>
                <a:spcPct val="100000"/>
              </a:lnSpc>
              <a:buClr>
                <a:schemeClr val="tx1"/>
              </a:buClr>
            </a:pPr>
            <a:r>
              <a:rPr lang="en-US" sz="800" dirty="0" smtClean="0">
                <a:solidFill>
                  <a:schemeClr val="tx1"/>
                </a:solidFill>
                <a:latin typeface="微软雅黑" panose="020B0503020204020204" pitchFamily="34" charset="-122"/>
                <a:ea typeface="微软雅黑" panose="020B0503020204020204" pitchFamily="34" charset="-122"/>
              </a:rPr>
              <a:t>Reliability indicators: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IAM supports automatic switchover. The switchover duration is less than 3 minutes.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Other services are manually switched over. The switchover duration is less than 10 minutes.</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bwMode="auto">
          <a:xfrm>
            <a:off x="8010248" y="5391360"/>
            <a:ext cx="3342336" cy="708526"/>
          </a:xfrm>
          <a:prstGeom prst="rect">
            <a:avLst/>
          </a:prstGeom>
          <a:solidFill>
            <a:schemeClr val="tx2">
              <a:lumMod val="20000"/>
              <a:lumOff val="80000"/>
            </a:schemeClr>
          </a:solidFill>
          <a:ln w="635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defTabSz="877888" fontAlgn="ctr">
              <a:lnSpc>
                <a:spcPct val="100000"/>
              </a:lnSpc>
              <a:buClr>
                <a:schemeClr val="tx1"/>
              </a:buClr>
            </a:pPr>
            <a:r>
              <a:rPr lang="en-US" sz="800" dirty="0" smtClean="0">
                <a:solidFill>
                  <a:schemeClr val="tx1"/>
                </a:solidFill>
                <a:latin typeface="微软雅黑" panose="020B0503020204020204" pitchFamily="34" charset="-122"/>
                <a:ea typeface="微软雅黑" panose="020B0503020204020204" pitchFamily="34" charset="-122"/>
              </a:rPr>
              <a:t>Reliability indicators:</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IAM/Operation service RPO &lt; 60 minutes; O&amp;M service RPO &lt; 1 day</a:t>
            </a:r>
            <a:endParaRPr lang="en-US" altLang="zh-CN" sz="800" dirty="0" smtClean="0">
              <a:solidFill>
                <a:schemeClr val="tx1"/>
              </a:solidFill>
              <a:latin typeface="微软雅黑" panose="020B0503020204020204" pitchFamily="34" charset="-122"/>
              <a:ea typeface="微软雅黑" panose="020B0503020204020204" pitchFamily="34" charset="-122"/>
            </a:endParaRPr>
          </a:p>
          <a:p>
            <a:pPr marL="171450" indent="-171450" defTabSz="877888" fontAlgn="ctr">
              <a:lnSpc>
                <a:spcPct val="100000"/>
              </a:lnSpc>
              <a:buClr>
                <a:schemeClr val="tx1"/>
              </a:buClr>
              <a:buSzPct val="70000"/>
              <a:buFont typeface="Wingdings" panose="05000000000000000000" pitchFamily="2" charset="2"/>
              <a:buChar char="l"/>
            </a:pPr>
            <a:r>
              <a:rPr lang="en-US" sz="800" dirty="0" smtClean="0">
                <a:solidFill>
                  <a:schemeClr val="tx1"/>
                </a:solidFill>
                <a:latin typeface="微软雅黑" panose="020B0503020204020204" pitchFamily="34" charset="-122"/>
                <a:ea typeface="微软雅黑" panose="020B0503020204020204" pitchFamily="34" charset="-122"/>
              </a:rPr>
              <a:t>IAM/Operation service RTO &lt; 30 minutes; O&amp;M service RTO &lt; 90 minutes</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bwMode="auto">
          <a:xfrm>
            <a:off x="9043420" y="3372992"/>
            <a:ext cx="1224136" cy="272032"/>
          </a:xfrm>
          <a:prstGeom prst="rect">
            <a:avLst/>
          </a:prstGeom>
          <a:solidFill>
            <a:schemeClr val="accent5">
              <a:lumMod val="90000"/>
            </a:schemeClr>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ctr" anchorCtr="0" compatLnSpc="1">
            <a:prstTxWarp prst="textNoShape">
              <a:avLst/>
            </a:prstTxWarp>
            <a:noAutofit/>
          </a:bodyPr>
          <a:lstStyle/>
          <a:p>
            <a:pPr marL="328613" indent="-328613" algn="ctr" defTabSz="877888" fontAlgn="ctr">
              <a:lnSpc>
                <a:spcPct val="100000"/>
              </a:lnSpc>
              <a:buNone/>
            </a:pPr>
            <a:r>
              <a:rPr lang="en-US" sz="1400" dirty="0" smtClean="0">
                <a:solidFill>
                  <a:schemeClr val="tx1"/>
                </a:solidFill>
                <a:latin typeface="微软雅黑" panose="020B0503020204020204" pitchFamily="34" charset="-122"/>
                <a:ea typeface="微软雅黑" panose="020B0503020204020204" pitchFamily="34" charset="-122"/>
              </a:rPr>
              <a:t>SFTP Server</a:t>
            </a:r>
            <a:endParaRPr lang="en-US" sz="1400" dirty="0">
              <a:solidFill>
                <a:schemeClr val="tx1"/>
              </a:solidFill>
              <a:latin typeface="微软雅黑" panose="020B0503020204020204" pitchFamily="34" charset="-122"/>
              <a:ea typeface="微软雅黑" panose="020B0503020204020204" pitchFamily="34" charset="-122"/>
            </a:endParaRPr>
          </a:p>
        </p:txBody>
      </p:sp>
      <p:cxnSp>
        <p:nvCxnSpPr>
          <p:cNvPr id="11" name="曲线连接符 10"/>
          <p:cNvCxnSpPr>
            <a:stCxn id="52" idx="2"/>
            <a:endCxn id="67" idx="0"/>
          </p:cNvCxnSpPr>
          <p:nvPr/>
        </p:nvCxnSpPr>
        <p:spPr bwMode="auto">
          <a:xfrm rot="16200000" flipH="1">
            <a:off x="8803271" y="2520775"/>
            <a:ext cx="807976" cy="896457"/>
          </a:xfrm>
          <a:prstGeom prst="curvedConnector3">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曲线连接符 12"/>
          <p:cNvCxnSpPr>
            <a:stCxn id="67" idx="0"/>
            <a:endCxn id="53" idx="2"/>
          </p:cNvCxnSpPr>
          <p:nvPr/>
        </p:nvCxnSpPr>
        <p:spPr bwMode="auto">
          <a:xfrm rot="5400000" flipH="1" flipV="1">
            <a:off x="9704603" y="2514087"/>
            <a:ext cx="809791" cy="908021"/>
          </a:xfrm>
          <a:prstGeom prst="curvedConnector3">
            <a:avLst>
              <a:gd name="adj1" fmla="val 50000"/>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75" name="矩形 74"/>
          <p:cNvSpPr/>
          <p:nvPr/>
        </p:nvSpPr>
        <p:spPr>
          <a:xfrm>
            <a:off x="8289618" y="2996365"/>
            <a:ext cx="139225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fontAlgn="ctr"/>
            <a:r>
              <a:rPr lang="en-US" sz="800" dirty="0" smtClean="0">
                <a:solidFill>
                  <a:schemeClr val="tx1"/>
                </a:solidFill>
                <a:latin typeface="微软雅黑" panose="020B0503020204020204" pitchFamily="34" charset="-122"/>
                <a:ea typeface="微软雅黑" panose="020B0503020204020204" pitchFamily="34" charset="-122"/>
              </a:rPr>
              <a:t>Data </a:t>
            </a:r>
            <a:r>
              <a:rPr lang="en-US" altLang="zh-CN" sz="800" dirty="0" smtClean="0">
                <a:solidFill>
                  <a:schemeClr val="tx1"/>
                </a:solidFill>
                <a:latin typeface="微软雅黑" panose="020B0503020204020204" pitchFamily="34" charset="-122"/>
                <a:ea typeface="微软雅黑" panose="020B0503020204020204" pitchFamily="34" charset="-122"/>
              </a:rPr>
              <a:t>b</a:t>
            </a:r>
            <a:r>
              <a:rPr lang="en-US" sz="800" dirty="0" smtClean="0">
                <a:solidFill>
                  <a:schemeClr val="tx1"/>
                </a:solidFill>
                <a:latin typeface="微软雅黑" panose="020B0503020204020204" pitchFamily="34" charset="-122"/>
                <a:ea typeface="微软雅黑" panose="020B0503020204020204" pitchFamily="34" charset="-122"/>
              </a:rPr>
              <a:t>ackup</a:t>
            </a:r>
            <a:endPar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75"/>
          <p:cNvSpPr/>
          <p:nvPr/>
        </p:nvSpPr>
        <p:spPr>
          <a:xfrm>
            <a:off x="9696400" y="3068960"/>
            <a:ext cx="139225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fontAlgn="ctr"/>
            <a:r>
              <a:rPr lang="en-US" sz="800" dirty="0" smtClean="0">
                <a:solidFill>
                  <a:schemeClr val="tx1"/>
                </a:solidFill>
                <a:latin typeface="微软雅黑" panose="020B0503020204020204" pitchFamily="34" charset="-122"/>
                <a:ea typeface="微软雅黑" panose="020B0503020204020204" pitchFamily="34" charset="-122"/>
              </a:rPr>
              <a:t>Data restoration upon faults</a:t>
            </a:r>
            <a:endPar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矩形 48"/>
          <p:cNvSpPr/>
          <p:nvPr/>
        </p:nvSpPr>
        <p:spPr bwMode="auto">
          <a:xfrm>
            <a:off x="4711031" y="1700808"/>
            <a:ext cx="3009766" cy="1847942"/>
          </a:xfrm>
          <a:prstGeom prst="rect">
            <a:avLst/>
          </a:prstGeom>
          <a:solidFill>
            <a:schemeClr val="bg1">
              <a:lumMod val="85000"/>
            </a:schemeClr>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600" dirty="0" smtClean="0">
                <a:solidFill>
                  <a:schemeClr val="bg1"/>
                </a:solidFill>
                <a:latin typeface="微软雅黑" panose="020B0503020204020204" pitchFamily="34" charset="-122"/>
                <a:ea typeface="微软雅黑" panose="020B0503020204020204" pitchFamily="34" charset="-122"/>
              </a:rPr>
              <a:t>Region</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bwMode="auto">
          <a:xfrm>
            <a:off x="4775754" y="2006408"/>
            <a:ext cx="1224136" cy="796035"/>
          </a:xfrm>
          <a:prstGeom prst="rect">
            <a:avLst/>
          </a:prstGeom>
          <a:solidFill>
            <a:schemeClr val="tx2">
              <a:lumMod val="20000"/>
              <a:lumOff val="80000"/>
            </a:schemeClr>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100" dirty="0" smtClean="0">
                <a:solidFill>
                  <a:schemeClr val="bg1"/>
                </a:solidFill>
                <a:latin typeface="微软雅黑" panose="020B0503020204020204" pitchFamily="34" charset="-122"/>
                <a:ea typeface="微软雅黑" panose="020B0503020204020204" pitchFamily="34" charset="-122"/>
              </a:rPr>
              <a:t>AZ01</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bwMode="auto">
          <a:xfrm>
            <a:off x="6431938" y="2006408"/>
            <a:ext cx="1224136" cy="796035"/>
          </a:xfrm>
          <a:prstGeom prst="rect">
            <a:avLst/>
          </a:prstGeom>
          <a:solidFill>
            <a:srgbClr val="66CCFF"/>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8" tIns="43914" rIns="87828" bIns="43914" numCol="1" rtlCol="0" anchor="t" anchorCtr="0" compatLnSpc="1">
            <a:prstTxWarp prst="textNoShape">
              <a:avLst/>
            </a:prstTxWarp>
            <a:noAutofit/>
          </a:bodyPr>
          <a:lstStyle/>
          <a:p>
            <a:pPr marL="328613" indent="-328613" algn="ctr" defTabSz="877888" fontAlgn="ctr">
              <a:lnSpc>
                <a:spcPct val="100000"/>
              </a:lnSpc>
              <a:buNone/>
            </a:pPr>
            <a:r>
              <a:rPr lang="en-US" sz="1100" dirty="0" smtClean="0">
                <a:solidFill>
                  <a:schemeClr val="bg1"/>
                </a:solidFill>
                <a:latin typeface="微软雅黑" panose="020B0503020204020204" pitchFamily="34" charset="-122"/>
                <a:ea typeface="微软雅黑" panose="020B0503020204020204" pitchFamily="34" charset="-122"/>
              </a:rPr>
              <a:t>AZ02</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bwMode="auto">
          <a:xfrm>
            <a:off x="5357747" y="2996365"/>
            <a:ext cx="1665709" cy="501123"/>
          </a:xfrm>
          <a:prstGeom prst="rect">
            <a:avLst/>
          </a:prstGeom>
          <a:solidFill>
            <a:schemeClr val="accent5">
              <a:lumMod val="90000"/>
            </a:schemeClr>
          </a:solidFill>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3914" rIns="0" bIns="43914" numCol="1" rtlCol="0" anchor="t" anchorCtr="0" compatLnSpc="1">
            <a:prstTxWarp prst="textNoShape">
              <a:avLst/>
            </a:prstTxWarp>
            <a:noAutofit/>
          </a:bodyPr>
          <a:lstStyle/>
          <a:p>
            <a:pPr algn="ctr" defTabSz="877888" fontAlgn="ctr">
              <a:lnSpc>
                <a:spcPct val="100000"/>
              </a:lnSpc>
              <a:buNone/>
            </a:pPr>
            <a:r>
              <a:rPr lang="en-US" sz="1050" dirty="0" smtClean="0">
                <a:solidFill>
                  <a:schemeClr val="bg1"/>
                </a:solidFill>
                <a:latin typeface="微软雅黑" panose="020B0503020204020204" pitchFamily="34" charset="-122"/>
                <a:ea typeface="微软雅黑" panose="020B0503020204020204" pitchFamily="34" charset="-122"/>
              </a:rPr>
              <a:t>Third-place quorum site</a:t>
            </a:r>
            <a:endParaRPr lang="en-US" altLang="zh-CN" sz="1050" b="0" dirty="0" smtClean="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bwMode="auto">
          <a:xfrm>
            <a:off x="4901181" y="2240868"/>
            <a:ext cx="1044000" cy="14040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Service A instance 01</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bwMode="auto">
          <a:xfrm>
            <a:off x="6528048" y="2240868"/>
            <a:ext cx="1044000" cy="14040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Service A instance 02</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bwMode="auto">
          <a:xfrm>
            <a:off x="4901181" y="2456892"/>
            <a:ext cx="1044000" cy="14040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DB01</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72" name="矩形 71"/>
          <p:cNvSpPr/>
          <p:nvPr/>
        </p:nvSpPr>
        <p:spPr bwMode="auto">
          <a:xfrm>
            <a:off x="6528048" y="2457398"/>
            <a:ext cx="1044000" cy="139894"/>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DB02</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bwMode="auto">
          <a:xfrm>
            <a:off x="4901181" y="2640528"/>
            <a:ext cx="1044000" cy="14040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Zookeeper01</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bwMode="auto">
          <a:xfrm>
            <a:off x="6528048" y="2640528"/>
            <a:ext cx="1044000" cy="140400"/>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800" dirty="0" smtClean="0">
                <a:solidFill>
                  <a:schemeClr val="tx1"/>
                </a:solidFill>
                <a:latin typeface="微软雅黑" panose="020B0503020204020204" pitchFamily="34" charset="-122"/>
                <a:ea typeface="微软雅黑" panose="020B0503020204020204" pitchFamily="34" charset="-122"/>
              </a:rPr>
              <a:t>Zookeeper02</a:t>
            </a:r>
            <a:endParaRPr lang="en-US" sz="800" dirty="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bwMode="auto">
          <a:xfrm>
            <a:off x="5755791" y="3287188"/>
            <a:ext cx="910936" cy="141812"/>
          </a:xfrm>
          <a:prstGeom prst="rect">
            <a:avLst/>
          </a:prstGeom>
          <a:solidFill>
            <a:srgbClr val="CCCCFF"/>
          </a:solid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algn="ctr" defTabSz="877888" fontAlgn="ctr">
              <a:lnSpc>
                <a:spcPct val="100000"/>
              </a:lnSpc>
              <a:buNone/>
            </a:pPr>
            <a:r>
              <a:rPr lang="en-US" sz="900" dirty="0" smtClean="0">
                <a:solidFill>
                  <a:schemeClr val="tx1"/>
                </a:solidFill>
                <a:latin typeface="微软雅黑" panose="020B0503020204020204" pitchFamily="34" charset="-122"/>
                <a:ea typeface="微软雅黑" panose="020B0503020204020204" pitchFamily="34" charset="-122"/>
              </a:rPr>
              <a:t>Zookeeper03</a:t>
            </a:r>
            <a:endParaRPr lang="en-US" sz="900" dirty="0">
              <a:solidFill>
                <a:schemeClr val="tx1"/>
              </a:solidFill>
              <a:latin typeface="微软雅黑" panose="020B0503020204020204" pitchFamily="34" charset="-122"/>
              <a:ea typeface="微软雅黑" panose="020B0503020204020204" pitchFamily="34" charset="-122"/>
            </a:endParaRPr>
          </a:p>
        </p:txBody>
      </p:sp>
      <p:cxnSp>
        <p:nvCxnSpPr>
          <p:cNvPr id="78" name="直接连接符 77"/>
          <p:cNvCxnSpPr>
            <a:stCxn id="54" idx="2"/>
            <a:endCxn id="56" idx="0"/>
          </p:cNvCxnSpPr>
          <p:nvPr/>
        </p:nvCxnSpPr>
        <p:spPr bwMode="auto">
          <a:xfrm>
            <a:off x="5387822" y="2802443"/>
            <a:ext cx="802780" cy="193922"/>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9" name="直接连接符 78"/>
          <p:cNvCxnSpPr>
            <a:stCxn id="55" idx="2"/>
            <a:endCxn id="56" idx="0"/>
          </p:cNvCxnSpPr>
          <p:nvPr/>
        </p:nvCxnSpPr>
        <p:spPr bwMode="auto">
          <a:xfrm flipH="1">
            <a:off x="6190602" y="2802443"/>
            <a:ext cx="853404" cy="193922"/>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7288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r>
              <a:rPr lang="en-US" altLang="zh-CN" sz="2000" dirty="0">
                <a:solidFill>
                  <a:srgbClr val="B2B2B2"/>
                </a:solidFill>
                <a:latin typeface="微软雅黑" panose="020B0503020204020204" pitchFamily="34" charset="-122"/>
                <a:ea typeface="微软雅黑" panose="020B0503020204020204" pitchFamily="34" charset="-122"/>
              </a:rPr>
              <a:t>Trends and Challenges of Cloud Data Center Management</a:t>
            </a:r>
          </a:p>
          <a:p>
            <a:pPr fontAlgn="ctr"/>
            <a:r>
              <a:rPr lang="en-US" altLang="zh-CN" sz="2000" dirty="0">
                <a:solidFill>
                  <a:srgbClr val="B2B2B2"/>
                </a:solidFill>
                <a:latin typeface="微软雅黑" panose="020B0503020204020204" pitchFamily="34" charset="-122"/>
                <a:ea typeface="微软雅黑" panose="020B0503020204020204" pitchFamily="34" charset="-122"/>
              </a:rPr>
              <a:t>ManageOne Cloud Management Solution</a:t>
            </a:r>
          </a:p>
          <a:p>
            <a:pPr fontAlgn="ctr"/>
            <a:r>
              <a:rPr lang="en-US" altLang="zh-CN" sz="2000" b="1" dirty="0">
                <a:latin typeface="微软雅黑" panose="020B0503020204020204" pitchFamily="34" charset="-122"/>
                <a:ea typeface="微软雅黑" panose="020B0503020204020204" pitchFamily="34" charset="-122"/>
              </a:rPr>
              <a:t>ManageOne Cloud Management Platform </a:t>
            </a:r>
            <a:r>
              <a:rPr lang="en-US" altLang="zh-CN" sz="2000" b="1" dirty="0" smtClean="0">
                <a:latin typeface="微软雅黑" panose="020B0503020204020204" pitchFamily="34" charset="-122"/>
                <a:ea typeface="微软雅黑" panose="020B0503020204020204" pitchFamily="34" charset="-122"/>
              </a:rPr>
              <a:t>Features</a:t>
            </a:r>
            <a:endParaRPr lang="en-US" altLang="zh-CN" b="1" dirty="0">
              <a:latin typeface="微软雅黑" panose="020B0503020204020204" pitchFamily="34" charset="-122"/>
              <a:ea typeface="微软雅黑" panose="020B0503020204020204" pitchFamily="34" charset="-122"/>
            </a:endParaRPr>
          </a:p>
          <a:p>
            <a:pPr marL="800100" lvl="1" indent="-314325" fontAlgn="ctr">
              <a:buClr>
                <a:schemeClr val="bg1">
                  <a:lumMod val="50000"/>
                </a:schemeClr>
              </a:buClr>
            </a:pPr>
            <a:r>
              <a:rPr lang="en-US" altLang="zh-CN" dirty="0" smtClean="0">
                <a:latin typeface="微软雅黑" panose="020B0503020204020204" pitchFamily="34" charset="-122"/>
                <a:ea typeface="微软雅黑" panose="020B0503020204020204" pitchFamily="34" charset="-122"/>
              </a:rPr>
              <a:t>Fine-grained Operations</a:t>
            </a:r>
          </a:p>
          <a:p>
            <a:pPr marL="800100" lvl="1" indent="-314325" fontAlgn="ctr">
              <a:buClr>
                <a:schemeClr val="bg1">
                  <a:lumMod val="50000"/>
                </a:schemeClr>
              </a:buClr>
            </a:pP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Intelligent O&amp;M</a:t>
            </a:r>
          </a:p>
          <a:p>
            <a:pPr marL="800100" lvl="1" indent="-314325" fontAlgn="ctr">
              <a:buClr>
                <a:schemeClr val="bg1">
                  <a:lumMod val="50000"/>
                </a:schemeClr>
              </a:buClr>
            </a:pP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Centralized Management</a:t>
            </a:r>
          </a:p>
        </p:txBody>
      </p:sp>
    </p:spTree>
    <p:extLst>
      <p:ext uri="{BB962C8B-B14F-4D97-AF65-F5344CB8AC3E}">
        <p14:creationId xmlns:p14="http://schemas.microsoft.com/office/powerpoint/2010/main" val="2575424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sz="3600" dirty="0">
                <a:latin typeface="微软雅黑" panose="020B0503020204020204" pitchFamily="34" charset="-122"/>
                <a:ea typeface="微软雅黑" panose="020B0503020204020204" pitchFamily="34" charset="-122"/>
              </a:rPr>
              <a:t>Fine-grained Operations</a:t>
            </a: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7320136" y="2131847"/>
            <a:ext cx="3462613" cy="3419454"/>
            <a:chOff x="4623597" y="4420955"/>
            <a:chExt cx="2518592" cy="2487200"/>
          </a:xfrm>
        </p:grpSpPr>
        <p:pic>
          <p:nvPicPr>
            <p:cNvPr id="6" name="图片 5"/>
            <p:cNvPicPr>
              <a:picLocks/>
            </p:cNvPicPr>
            <p:nvPr/>
          </p:nvPicPr>
          <p:blipFill rotWithShape="1">
            <a:blip r:embed="rId3" cstate="print">
              <a:extLst>
                <a:ext uri="{28A0092B-C50C-407E-A947-70E740481C1C}">
                  <a14:useLocalDpi xmlns:a14="http://schemas.microsoft.com/office/drawing/2010/main" val="0"/>
                </a:ext>
              </a:extLst>
            </a:blip>
            <a:srcRect l="4885" r="6931"/>
            <a:stretch/>
          </p:blipFill>
          <p:spPr>
            <a:xfrm>
              <a:off x="4623597" y="4420955"/>
              <a:ext cx="2510393" cy="1676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0"/>
            <p:cNvSpPr txBox="1"/>
            <p:nvPr/>
          </p:nvSpPr>
          <p:spPr>
            <a:xfrm>
              <a:off x="4631797" y="6214296"/>
              <a:ext cx="2510392" cy="693859"/>
            </a:xfrm>
            <a:prstGeom prst="rect">
              <a:avLst/>
            </a:prstGeom>
            <a:noFill/>
          </p:spPr>
          <p:txBody>
            <a:bodyPr wrap="square" lIns="91266" tIns="45633" rIns="91266" bIns="45633" rtlCol="0">
              <a:noAutofit/>
            </a:bodyPr>
            <a:lstStyle/>
            <a:p>
              <a:pPr algn="ctr" fontAlgn="ctr">
                <a:buFont typeface="Wingdings" pitchFamily="2" charset="2"/>
                <a:buNone/>
              </a:pPr>
              <a:r>
                <a:rPr lang="en-US" altLang="zh-CN" sz="2800" b="1" dirty="0" smtClean="0">
                  <a:solidFill>
                    <a:srgbClr val="990000"/>
                  </a:solidFill>
                  <a:latin typeface="微软雅黑" panose="020B0503020204020204" pitchFamily="34" charset="-122"/>
                  <a:ea typeface="微软雅黑" panose="020B0503020204020204" pitchFamily="34" charset="-122"/>
                </a:rPr>
                <a:t>Fine-grained Operations</a:t>
              </a:r>
              <a:endParaRPr lang="zh-CN" altLang="en-US" sz="2800" b="1" dirty="0">
                <a:latin typeface="微软雅黑" panose="020B0503020204020204" pitchFamily="34" charset="-122"/>
                <a:ea typeface="微软雅黑" panose="020B0503020204020204" pitchFamily="34" charset="-122"/>
              </a:endParaRPr>
            </a:p>
          </p:txBody>
        </p:sp>
      </p:grpSp>
      <p:sp>
        <p:nvSpPr>
          <p:cNvPr id="11" name="文本占位符 96"/>
          <p:cNvSpPr txBox="1">
            <a:spLocks/>
          </p:cNvSpPr>
          <p:nvPr/>
        </p:nvSpPr>
        <p:spPr>
          <a:xfrm>
            <a:off x="911425" y="1223425"/>
            <a:ext cx="5868652" cy="3709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Diverse Cloud Services</a:t>
            </a:r>
            <a:endParaRPr lang="en-US" altLang="zh-CN" sz="1600" dirty="0">
              <a:latin typeface="微软雅黑" panose="020B0503020204020204" pitchFamily="34" charset="-122"/>
              <a:ea typeface="微软雅黑" panose="020B0503020204020204" pitchFamily="34" charset="-122"/>
              <a:cs typeface="Arial" pitchFamily="34" charset="0"/>
            </a:endParaRP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A complete catalog of cloud services (IaaS, PaaS, and </a:t>
            </a:r>
            <a:r>
              <a:rPr lang="en-US" altLang="zh-CN" sz="1600" dirty="0" smtClean="0">
                <a:latin typeface="微软雅黑" panose="020B0503020204020204" pitchFamily="34" charset="-122"/>
                <a:ea typeface="微软雅黑" panose="020B0503020204020204" pitchFamily="34" charset="-122"/>
              </a:rPr>
              <a:t>SaaS)</a:t>
            </a: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Consistent </a:t>
            </a:r>
            <a:r>
              <a:rPr lang="en-US" altLang="zh-CN" sz="1600" dirty="0" smtClean="0">
                <a:latin typeface="微软雅黑" panose="020B0503020204020204" pitchFamily="34" charset="-122"/>
                <a:ea typeface="微软雅黑" panose="020B0503020204020204" pitchFamily="34" charset="-122"/>
              </a:rPr>
              <a:t>operation experience </a:t>
            </a:r>
            <a:r>
              <a:rPr lang="en-US" altLang="zh-CN" sz="1600" dirty="0">
                <a:latin typeface="微软雅黑" panose="020B0503020204020204" pitchFamily="34" charset="-122"/>
                <a:ea typeface="微软雅黑" panose="020B0503020204020204" pitchFamily="34" charset="-122"/>
              </a:rPr>
              <a:t>for self-developed and third-party cloud services</a:t>
            </a:r>
            <a:endParaRPr lang="en-US" altLang="zh-CN" sz="1600" dirty="0">
              <a:latin typeface="微软雅黑" panose="020B0503020204020204" pitchFamily="34" charset="-122"/>
              <a:ea typeface="微软雅黑" panose="020B0503020204020204" pitchFamily="34" charset="-122"/>
              <a:cs typeface="Arial" pitchFamily="34" charset="0"/>
            </a:endParaRPr>
          </a:p>
          <a:p>
            <a:pPr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Multi-Level VDCs</a:t>
            </a: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Up to five levels of VDCs, well suited to complex </a:t>
            </a:r>
            <a:r>
              <a:rPr lang="en-US" altLang="zh-CN" sz="1600" dirty="0" smtClean="0">
                <a:latin typeface="微软雅黑" panose="020B0503020204020204" pitchFamily="34" charset="-122"/>
                <a:ea typeface="微软雅黑" panose="020B0503020204020204" pitchFamily="34" charset="-122"/>
              </a:rPr>
              <a:t>enterprises</a:t>
            </a: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Multi-level approval </a:t>
            </a:r>
            <a:r>
              <a:rPr lang="en-US" altLang="zh-CN" sz="1600" dirty="0" smtClean="0">
                <a:latin typeface="微软雅黑" panose="020B0503020204020204" pitchFamily="34" charset="-122"/>
                <a:ea typeface="微软雅黑" panose="020B0503020204020204" pitchFamily="34" charset="-122"/>
              </a:rPr>
              <a:t>process</a:t>
            </a:r>
          </a:p>
          <a:p>
            <a:pPr marL="657225" lvl="1" indent="-333375" fontAlgn="ctr">
              <a:lnSpc>
                <a:spcPct val="125000"/>
              </a:lnSpc>
              <a:spcBef>
                <a:spcPts val="300"/>
              </a:spcBef>
              <a:tabLst>
                <a:tab pos="85518" algn="l"/>
              </a:tabLst>
            </a:pPr>
            <a:r>
              <a:rPr lang="en-US" altLang="zh-CN" sz="1600" dirty="0" smtClean="0">
                <a:latin typeface="微软雅黑" panose="020B0503020204020204" pitchFamily="34" charset="-122"/>
                <a:ea typeface="微软雅黑" panose="020B0503020204020204" pitchFamily="34" charset="-122"/>
              </a:rPr>
              <a:t>Fine-grained </a:t>
            </a:r>
            <a:r>
              <a:rPr lang="en-US" altLang="zh-CN" sz="1600" dirty="0">
                <a:latin typeface="微软雅黑" panose="020B0503020204020204" pitchFamily="34" charset="-122"/>
                <a:ea typeface="微软雅黑" panose="020B0503020204020204" pitchFamily="34" charset="-122"/>
              </a:rPr>
              <a:t>authorization, precise control of user rights</a:t>
            </a:r>
            <a:endParaRPr lang="en-US" altLang="zh-CN" sz="1600" dirty="0">
              <a:latin typeface="微软雅黑" panose="020B0503020204020204" pitchFamily="34" charset="-122"/>
              <a:ea typeface="微软雅黑" panose="020B0503020204020204" pitchFamily="34" charset="-122"/>
              <a:cs typeface="Arial" pitchFamily="34" charset="0"/>
            </a:endParaRPr>
          </a:p>
          <a:p>
            <a:pPr fontAlgn="ctr">
              <a:lnSpc>
                <a:spcPct val="125000"/>
              </a:lnSpc>
              <a:spcBef>
                <a:spcPts val="300"/>
              </a:spcBef>
              <a:tabLst>
                <a:tab pos="85518" algn="l"/>
              </a:tabLst>
            </a:pPr>
            <a:r>
              <a:rPr lang="en-US" altLang="zh-CN" sz="1600" dirty="0" smtClean="0">
                <a:latin typeface="微软雅黑" panose="020B0503020204020204" pitchFamily="34" charset="-122"/>
                <a:ea typeface="微软雅黑" panose="020B0503020204020204" pitchFamily="34" charset="-122"/>
              </a:rPr>
              <a:t>Application </a:t>
            </a:r>
            <a:r>
              <a:rPr lang="en-US" altLang="zh-CN" sz="1600" dirty="0">
                <a:latin typeface="微软雅黑" panose="020B0503020204020204" pitchFamily="34" charset="-122"/>
                <a:ea typeface="微软雅黑" panose="020B0503020204020204" pitchFamily="34" charset="-122"/>
              </a:rPr>
              <a:t>and Automation</a:t>
            </a:r>
            <a:endParaRPr lang="en-US" altLang="zh-CN" sz="1600" dirty="0">
              <a:latin typeface="微软雅黑" panose="020B0503020204020204" pitchFamily="34" charset="-122"/>
              <a:ea typeface="微软雅黑" panose="020B0503020204020204" pitchFamily="34" charset="-122"/>
              <a:cs typeface="Arial" pitchFamily="34" charset="0"/>
            </a:endParaRP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Graphical template </a:t>
            </a:r>
            <a:r>
              <a:rPr lang="en-US" altLang="zh-CN" sz="1600" dirty="0" smtClean="0">
                <a:latin typeface="微软雅黑" panose="020B0503020204020204" pitchFamily="34" charset="-122"/>
                <a:ea typeface="微软雅黑" panose="020B0503020204020204" pitchFamily="34" charset="-122"/>
              </a:rPr>
              <a:t>orchestration</a:t>
            </a:r>
          </a:p>
          <a:p>
            <a:pPr marL="657225" lvl="1" indent="-333375" fontAlgn="ctr">
              <a:lnSpc>
                <a:spcPct val="125000"/>
              </a:lnSpc>
              <a:spcBef>
                <a:spcPts val="300"/>
              </a:spcBef>
              <a:tabLst>
                <a:tab pos="85518" algn="l"/>
              </a:tabLst>
            </a:pPr>
            <a:r>
              <a:rPr lang="en-US" altLang="zh-CN" sz="1600" dirty="0">
                <a:latin typeface="微软雅黑" panose="020B0503020204020204" pitchFamily="34" charset="-122"/>
                <a:ea typeface="微软雅黑" panose="020B0503020204020204" pitchFamily="34" charset="-122"/>
              </a:rPr>
              <a:t>One-click application </a:t>
            </a:r>
            <a:r>
              <a:rPr lang="en-US" altLang="zh-CN" sz="1600" dirty="0" smtClean="0">
                <a:latin typeface="微软雅黑" panose="020B0503020204020204" pitchFamily="34" charset="-122"/>
                <a:ea typeface="微软雅黑" panose="020B0503020204020204" pitchFamily="34" charset="-122"/>
              </a:rPr>
              <a:t>deployment</a:t>
            </a:r>
            <a:endParaRPr lang="zh-CN" altLang="en-US" sz="1600"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310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sz="3600" dirty="0">
                <a:latin typeface="微软雅黑" panose="020B0503020204020204" pitchFamily="34" charset="-122"/>
                <a:ea typeface="微软雅黑" panose="020B0503020204020204" pitchFamily="34" charset="-122"/>
              </a:rPr>
              <a:t>Fine-grained </a:t>
            </a:r>
            <a:r>
              <a:rPr lang="en-US" altLang="zh-CN" sz="3600" dirty="0" smtClean="0">
                <a:latin typeface="微软雅黑" panose="020B0503020204020204" pitchFamily="34" charset="-122"/>
                <a:ea typeface="微软雅黑" panose="020B0503020204020204" pitchFamily="34" charset="-122"/>
              </a:rPr>
              <a:t>Operations</a:t>
            </a:r>
            <a:endParaRPr lang="zh-CN" altLang="en-US" dirty="0">
              <a:latin typeface="微软雅黑" panose="020B0503020204020204" pitchFamily="34" charset="-122"/>
              <a:ea typeface="微软雅黑" panose="020B0503020204020204" pitchFamily="34" charset="-122"/>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14130" y="1787731"/>
            <a:ext cx="442638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ctr" hangingPunct="1">
              <a:lnSpc>
                <a:spcPct val="120000"/>
              </a:lnSpc>
            </a:pPr>
            <a:r>
              <a:rPr lang="en-US" altLang="zh-CN" sz="2400" dirty="0">
                <a:solidFill>
                  <a:schemeClr val="tx2">
                    <a:lumMod val="50000"/>
                  </a:schemeClr>
                </a:solidFill>
                <a:latin typeface="微软雅黑" panose="020B0503020204020204" pitchFamily="34" charset="-122"/>
                <a:ea typeface="微软雅黑" panose="020B0503020204020204" pitchFamily="34" charset="-122"/>
              </a:rPr>
              <a:t>Diverse Cloud Services</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1</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435648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smtClean="0">
                <a:solidFill>
                  <a:srgbClr val="B2B2B2"/>
                </a:solidFill>
                <a:latin typeface="微软雅黑" panose="020B0503020204020204" pitchFamily="34" charset="-122"/>
                <a:ea typeface="微软雅黑" panose="020B0503020204020204" pitchFamily="34" charset="-122"/>
              </a:rPr>
              <a:t>Application </a:t>
            </a:r>
            <a:r>
              <a:rPr lang="en-US" altLang="zh-CN" sz="2400" dirty="0">
                <a:solidFill>
                  <a:srgbClr val="B2B2B2"/>
                </a:solidFill>
                <a:latin typeface="微软雅黑" panose="020B0503020204020204" pitchFamily="34" charset="-122"/>
                <a:ea typeface="微软雅黑" panose="020B0503020204020204" pitchFamily="34" charset="-122"/>
              </a:rPr>
              <a:t>and Automation</a:t>
            </a: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3</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2521080" y="3015918"/>
            <a:ext cx="314117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ctr" hangingPunct="1">
              <a:lnSpc>
                <a:spcPct val="120000"/>
              </a:lnSpc>
            </a:pPr>
            <a:r>
              <a:rPr lang="en-US" altLang="zh-CN" sz="2400" dirty="0">
                <a:solidFill>
                  <a:srgbClr val="B2B2B2"/>
                </a:solidFill>
                <a:latin typeface="微软雅黑" panose="020B0503020204020204" pitchFamily="34" charset="-122"/>
                <a:ea typeface="微软雅黑" panose="020B0503020204020204" pitchFamily="34" charset="-122"/>
              </a:rPr>
              <a:t>Multi-Level VDCs</a:t>
            </a: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2</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970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Various Cloud Services</a:t>
            </a:r>
            <a:endParaRPr lang="zh-CN" altLang="en-US" dirty="0">
              <a:latin typeface="微软雅黑" panose="020B0503020204020204" pitchFamily="34" charset="-122"/>
              <a:ea typeface="微软雅黑" panose="020B0503020204020204" pitchFamily="34" charset="-122"/>
            </a:endParaRPr>
          </a:p>
        </p:txBody>
      </p:sp>
      <p:sp>
        <p:nvSpPr>
          <p:cNvPr id="94" name="Text Box 56"/>
          <p:cNvSpPr txBox="1">
            <a:spLocks noChangeArrowheads="1"/>
          </p:cNvSpPr>
          <p:nvPr/>
        </p:nvSpPr>
        <p:spPr bwMode="auto">
          <a:xfrm>
            <a:off x="8112225" y="2206156"/>
            <a:ext cx="3314176" cy="920007"/>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333" dirty="0">
              <a:solidFill>
                <a:srgbClr val="000000"/>
              </a:solidFill>
              <a:latin typeface="微软雅黑" panose="020B0503020204020204" pitchFamily="34" charset="-122"/>
              <a:ea typeface="微软雅黑" panose="020B0503020204020204" pitchFamily="34" charset="-122"/>
            </a:endParaRPr>
          </a:p>
        </p:txBody>
      </p:sp>
      <p:sp>
        <p:nvSpPr>
          <p:cNvPr id="95" name="矩形 94"/>
          <p:cNvSpPr/>
          <p:nvPr/>
        </p:nvSpPr>
        <p:spPr>
          <a:xfrm>
            <a:off x="8112223" y="2225174"/>
            <a:ext cx="3360640" cy="755834"/>
          </a:xfrm>
          <a:prstGeom prst="rect">
            <a:avLst/>
          </a:prstGeom>
          <a:ln>
            <a:noFill/>
          </a:ln>
        </p:spPr>
        <p:txBody>
          <a:bodyPr wrap="square">
            <a:noAutofit/>
          </a:bodyPr>
          <a:lstStyle/>
          <a:p>
            <a:pPr marL="253999" lvl="1" indent="-171450" fontAlgn="ctr">
              <a:buSzPct val="60000"/>
              <a:buFont typeface="Wingdings" panose="05000000000000000000" pitchFamily="2" charset="2"/>
              <a:buChar char="l"/>
            </a:pPr>
            <a:r>
              <a:rPr lang="en-US" altLang="zh-CN" sz="1200" dirty="0">
                <a:latin typeface="微软雅黑" panose="020B0503020204020204" pitchFamily="34" charset="-122"/>
                <a:ea typeface="微软雅黑" panose="020B0503020204020204" pitchFamily="34" charset="-122"/>
                <a:cs typeface="Arial" pitchFamily="34" charset="0"/>
              </a:rPr>
              <a:t>Various cloud services are provided to meet the configuration, application, and usage requirements of all service-oriented instances.</a:t>
            </a:r>
          </a:p>
        </p:txBody>
      </p:sp>
      <p:sp>
        <p:nvSpPr>
          <p:cNvPr id="96" name="AutoShape 49"/>
          <p:cNvSpPr>
            <a:spLocks noChangeArrowheads="1"/>
          </p:cNvSpPr>
          <p:nvPr/>
        </p:nvSpPr>
        <p:spPr bwMode="auto">
          <a:xfrm>
            <a:off x="8112224" y="1853657"/>
            <a:ext cx="2936381" cy="324893"/>
          </a:xfrm>
          <a:prstGeom prst="chevron">
            <a:avLst>
              <a:gd name="adj" fmla="val 45967"/>
            </a:avLst>
          </a:prstGeom>
          <a:solidFill>
            <a:schemeClr val="accent5">
              <a:lumMod val="75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67" b="1" dirty="0" smtClean="0">
                <a:solidFill>
                  <a:srgbClr val="FFFFFF"/>
                </a:solidFill>
                <a:latin typeface="微软雅黑" panose="020B0503020204020204" pitchFamily="34" charset="-122"/>
                <a:ea typeface="微软雅黑" pitchFamily="34" charset="-122"/>
              </a:rPr>
              <a:t>Customer Scenarios (Why</a:t>
            </a:r>
            <a:r>
              <a:rPr lang="en-US" altLang="zh-CN" sz="1467" b="1" dirty="0">
                <a:solidFill>
                  <a:srgbClr val="FFFFFF"/>
                </a:solidFill>
                <a:latin typeface="微软雅黑" panose="020B0503020204020204" pitchFamily="34" charset="-122"/>
                <a:ea typeface="微软雅黑" pitchFamily="34" charset="-122"/>
              </a:rPr>
              <a:t>)</a:t>
            </a:r>
            <a:endParaRPr lang="zh-CN" altLang="en-US" sz="1467" b="1" dirty="0">
              <a:solidFill>
                <a:srgbClr val="FFFFFF"/>
              </a:solidFill>
              <a:latin typeface="微软雅黑" panose="020B0503020204020204" pitchFamily="34" charset="-122"/>
              <a:ea typeface="微软雅黑" pitchFamily="34" charset="-122"/>
            </a:endParaRPr>
          </a:p>
        </p:txBody>
      </p:sp>
      <p:sp>
        <p:nvSpPr>
          <p:cNvPr id="97" name="AutoShape 49"/>
          <p:cNvSpPr>
            <a:spLocks noChangeArrowheads="1"/>
          </p:cNvSpPr>
          <p:nvPr/>
        </p:nvSpPr>
        <p:spPr bwMode="auto">
          <a:xfrm>
            <a:off x="8112224" y="3501008"/>
            <a:ext cx="2936381" cy="324893"/>
          </a:xfrm>
          <a:prstGeom prst="chevron">
            <a:avLst>
              <a:gd name="adj" fmla="val 45967"/>
            </a:avLst>
          </a:prstGeom>
          <a:solidFill>
            <a:schemeClr val="accent5">
              <a:lumMod val="75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67" b="1" dirty="0" smtClean="0">
                <a:solidFill>
                  <a:srgbClr val="FFFFFF"/>
                </a:solidFill>
                <a:latin typeface="微软雅黑" panose="020B0503020204020204" pitchFamily="34" charset="-122"/>
                <a:ea typeface="微软雅黑" panose="020B0503020204020204" pitchFamily="34" charset="-122"/>
                <a:cs typeface="Arial" pitchFamily="34" charset="0"/>
              </a:rPr>
              <a:t>Customer </a:t>
            </a:r>
            <a:r>
              <a:rPr lang="en-US" altLang="zh-CN" sz="1467" b="1" dirty="0">
                <a:solidFill>
                  <a:srgbClr val="FFFFFF"/>
                </a:solidFill>
                <a:latin typeface="微软雅黑" panose="020B0503020204020204" pitchFamily="34" charset="-122"/>
                <a:ea typeface="微软雅黑" panose="020B0503020204020204" pitchFamily="34" charset="-122"/>
                <a:cs typeface="Arial" pitchFamily="34" charset="0"/>
              </a:rPr>
              <a:t>Benefits (How)</a:t>
            </a:r>
          </a:p>
        </p:txBody>
      </p:sp>
      <p:sp>
        <p:nvSpPr>
          <p:cNvPr id="98" name="Text Box 56"/>
          <p:cNvSpPr txBox="1">
            <a:spLocks noChangeArrowheads="1"/>
          </p:cNvSpPr>
          <p:nvPr/>
        </p:nvSpPr>
        <p:spPr bwMode="auto">
          <a:xfrm>
            <a:off x="8112225" y="3837466"/>
            <a:ext cx="3314176" cy="2219826"/>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9" name="矩形 98"/>
          <p:cNvSpPr/>
          <p:nvPr/>
        </p:nvSpPr>
        <p:spPr>
          <a:xfrm>
            <a:off x="8112223" y="3875655"/>
            <a:ext cx="3316872" cy="1754326"/>
          </a:xfrm>
          <a:prstGeom prst="rect">
            <a:avLst/>
          </a:prstGeom>
          <a:ln>
            <a:noFill/>
          </a:ln>
        </p:spPr>
        <p:txBody>
          <a:bodyPr wrap="square">
            <a:noAutofit/>
          </a:bodyPr>
          <a:lstStyle/>
          <a:p>
            <a:pPr marL="253999" lvl="1" indent="-171450" fontAlgn="ctr">
              <a:buSzPct val="60000"/>
              <a:buFont typeface="Wingdings" panose="05000000000000000000" pitchFamily="2" charset="2"/>
              <a:buChar char="l"/>
            </a:pPr>
            <a:r>
              <a:rPr lang="en-US" altLang="zh-CN" sz="1200" dirty="0">
                <a:latin typeface="微软雅黑" panose="020B0503020204020204" pitchFamily="34" charset="-122"/>
                <a:ea typeface="微软雅黑" pitchFamily="34" charset="-122"/>
                <a:cs typeface="Arial" pitchFamily="34" charset="0"/>
              </a:rPr>
              <a:t>All computing, network, and storage cloud computing features and resources are provided in the form of services.</a:t>
            </a:r>
          </a:p>
          <a:p>
            <a:pPr marL="253999" lvl="1" indent="-171450" fontAlgn="ctr">
              <a:buSzPct val="60000"/>
              <a:buFont typeface="Wingdings" panose="05000000000000000000" pitchFamily="2" charset="2"/>
              <a:buChar char="l"/>
            </a:pPr>
            <a:r>
              <a:rPr lang="en-US" altLang="zh-CN" sz="1200" dirty="0">
                <a:latin typeface="微软雅黑" panose="020B0503020204020204" pitchFamily="34" charset="-122"/>
                <a:ea typeface="微软雅黑" pitchFamily="34" charset="-122"/>
                <a:cs typeface="Arial" pitchFamily="34" charset="0"/>
              </a:rPr>
              <a:t>Resource application, use, and recycling are convenient.</a:t>
            </a:r>
          </a:p>
          <a:p>
            <a:pPr marL="253999" lvl="1" indent="-171450" fontAlgn="ctr">
              <a:buSzPct val="60000"/>
              <a:buFont typeface="Wingdings" panose="05000000000000000000" pitchFamily="2" charset="2"/>
              <a:buChar char="l"/>
            </a:pPr>
            <a:r>
              <a:rPr lang="en-US" altLang="zh-CN" sz="1200" dirty="0">
                <a:latin typeface="微软雅黑" panose="020B0503020204020204" pitchFamily="34" charset="-122"/>
                <a:ea typeface="微软雅黑" pitchFamily="34" charset="-122"/>
                <a:cs typeface="Arial" pitchFamily="34" charset="0"/>
              </a:rPr>
              <a:t>Monitoring, auditing, and service orchestration (vAPP) services are provided.</a:t>
            </a:r>
          </a:p>
          <a:p>
            <a:pPr marL="253999" lvl="1" indent="-171450" fontAlgn="ctr">
              <a:buSzPct val="60000"/>
              <a:buFont typeface="Wingdings" panose="05000000000000000000" pitchFamily="2" charset="2"/>
              <a:buChar char="l"/>
            </a:pPr>
            <a:r>
              <a:rPr lang="en-US" altLang="zh-CN" sz="1200" dirty="0">
                <a:latin typeface="微软雅黑" panose="020B0503020204020204" pitchFamily="34" charset="-122"/>
                <a:ea typeface="微软雅黑" pitchFamily="34" charset="-122"/>
                <a:cs typeface="Arial" pitchFamily="34" charset="0"/>
              </a:rPr>
              <a:t>Heterogeneous </a:t>
            </a:r>
            <a:r>
              <a:rPr lang="en-US" altLang="zh-CN" sz="1200" dirty="0" smtClean="0">
                <a:latin typeface="微软雅黑" panose="020B0503020204020204" pitchFamily="34" charset="-122"/>
                <a:ea typeface="微软雅黑" panose="020B0503020204020204" pitchFamily="34" charset="-122"/>
                <a:cs typeface="Arial" pitchFamily="34" charset="0"/>
              </a:rPr>
              <a:t>VMware virtualization </a:t>
            </a:r>
            <a:r>
              <a:rPr lang="en-US" altLang="zh-CN" sz="1200" dirty="0">
                <a:latin typeface="微软雅黑" panose="020B0503020204020204" pitchFamily="34" charset="-122"/>
                <a:ea typeface="微软雅黑" panose="020B0503020204020204" pitchFamily="34" charset="-122"/>
                <a:cs typeface="Arial" pitchFamily="34" charset="0"/>
              </a:rPr>
              <a:t>service provisioning is supported.</a:t>
            </a:r>
          </a:p>
        </p:txBody>
      </p:sp>
      <p:pic>
        <p:nvPicPr>
          <p:cNvPr id="16" name="图片 15"/>
          <p:cNvPicPr>
            <a:picLocks noChangeAspect="1"/>
          </p:cNvPicPr>
          <p:nvPr/>
        </p:nvPicPr>
        <p:blipFill>
          <a:blip r:embed="rId3" cstate="print"/>
          <a:stretch>
            <a:fillRect/>
          </a:stretch>
        </p:blipFill>
        <p:spPr>
          <a:xfrm>
            <a:off x="1134362" y="1526108"/>
            <a:ext cx="2222522" cy="3754200"/>
          </a:xfrm>
          <a:prstGeom prst="rect">
            <a:avLst/>
          </a:prstGeom>
        </p:spPr>
      </p:pic>
      <p:pic>
        <p:nvPicPr>
          <p:cNvPr id="17" name="图片 16"/>
          <p:cNvPicPr>
            <a:picLocks noChangeAspect="1"/>
          </p:cNvPicPr>
          <p:nvPr/>
        </p:nvPicPr>
        <p:blipFill>
          <a:blip r:embed="rId4" cstate="print"/>
          <a:stretch>
            <a:fillRect/>
          </a:stretch>
        </p:blipFill>
        <p:spPr>
          <a:xfrm>
            <a:off x="5015880" y="3907148"/>
            <a:ext cx="2578905" cy="2080461"/>
          </a:xfrm>
          <a:prstGeom prst="rect">
            <a:avLst/>
          </a:prstGeom>
        </p:spPr>
      </p:pic>
      <p:pic>
        <p:nvPicPr>
          <p:cNvPr id="18" name="图片 17"/>
          <p:cNvPicPr>
            <a:picLocks noChangeAspect="1"/>
          </p:cNvPicPr>
          <p:nvPr/>
        </p:nvPicPr>
        <p:blipFill>
          <a:blip r:embed="rId5" cstate="print"/>
          <a:stretch>
            <a:fillRect/>
          </a:stretch>
        </p:blipFill>
        <p:spPr>
          <a:xfrm>
            <a:off x="3135819" y="1526108"/>
            <a:ext cx="1929242" cy="3489054"/>
          </a:xfrm>
          <a:prstGeom prst="rect">
            <a:avLst/>
          </a:prstGeom>
        </p:spPr>
      </p:pic>
      <p:pic>
        <p:nvPicPr>
          <p:cNvPr id="19" name="图片 18"/>
          <p:cNvPicPr>
            <a:picLocks noChangeAspect="1"/>
          </p:cNvPicPr>
          <p:nvPr/>
        </p:nvPicPr>
        <p:blipFill>
          <a:blip r:embed="rId6" cstate="print"/>
          <a:stretch>
            <a:fillRect/>
          </a:stretch>
        </p:blipFill>
        <p:spPr>
          <a:xfrm>
            <a:off x="5121894" y="1315603"/>
            <a:ext cx="2669621" cy="2536615"/>
          </a:xfrm>
          <a:prstGeom prst="rect">
            <a:avLst/>
          </a:prstGeom>
        </p:spPr>
      </p:pic>
    </p:spTree>
    <p:extLst>
      <p:ext uri="{BB962C8B-B14F-4D97-AF65-F5344CB8AC3E}">
        <p14:creationId xmlns:p14="http://schemas.microsoft.com/office/powerpoint/2010/main" val="1071778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3492" y="324513"/>
            <a:ext cx="12381706" cy="872067"/>
          </a:xfrm>
        </p:spPr>
        <p:txBody>
          <a:bodyPr wrap="square">
            <a:noAutofit/>
          </a:bodyPr>
          <a:lstStyle/>
          <a:p>
            <a:pPr fontAlgn="ctr"/>
            <a:r>
              <a:rPr lang="en-US" sz="3500" dirty="0" smtClean="0">
                <a:solidFill>
                  <a:schemeClr val="tx1">
                    <a:lumMod val="75000"/>
                    <a:lumOff val="25000"/>
                  </a:schemeClr>
                </a:solidFill>
                <a:latin typeface="微软雅黑" panose="020B0503020204020204" pitchFamily="34" charset="-122"/>
                <a:ea typeface="微软雅黑" panose="020B0503020204020204" pitchFamily="34" charset="-122"/>
              </a:rPr>
              <a:t>Various Cloud Services</a:t>
            </a:r>
            <a:r>
              <a:rPr lang="en-US" altLang="zh-CN" sz="3600" dirty="0">
                <a:latin typeface="微软雅黑" panose="020B0503020204020204" pitchFamily="34" charset="-122"/>
              </a:rPr>
              <a:t> —</a:t>
            </a:r>
            <a:r>
              <a:rPr lang="en-US" sz="35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sz="3500" dirty="0" smtClean="0">
                <a:solidFill>
                  <a:schemeClr val="tx1">
                    <a:lumMod val="75000"/>
                    <a:lumOff val="25000"/>
                  </a:schemeClr>
                </a:solidFill>
                <a:latin typeface="微软雅黑" panose="020B0503020204020204" pitchFamily="34" charset="-122"/>
                <a:ea typeface="微软雅黑" panose="020B0503020204020204" pitchFamily="34" charset="-122"/>
              </a:rPr>
              <a:t>Unified Operation</a:t>
            </a:r>
            <a:endParaRPr lang="en-US" altLang="zh-CN" sz="3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8667" y="1448780"/>
            <a:ext cx="10319921" cy="1072872"/>
            <a:chOff x="407368" y="627904"/>
            <a:chExt cx="10801200" cy="1072903"/>
          </a:xfrm>
        </p:grpSpPr>
        <p:sp>
          <p:nvSpPr>
            <p:cNvPr id="5" name="矩形 4"/>
            <p:cNvSpPr/>
            <p:nvPr/>
          </p:nvSpPr>
          <p:spPr bwMode="auto">
            <a:xfrm>
              <a:off x="407368" y="627904"/>
              <a:ext cx="10801200" cy="1072903"/>
            </a:xfrm>
            <a:prstGeom prst="rect">
              <a:avLst/>
            </a:prstGeom>
            <a:solidFill>
              <a:srgbClr val="D6EAFA"/>
            </a:solidFill>
            <a:ln w="15875">
              <a:solidFill>
                <a:sysClr val="windowText" lastClr="000000">
                  <a:lumMod val="50000"/>
                  <a:lumOff val="50000"/>
                </a:sys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5" tIns="43913" rIns="87825" bIns="43913" numCol="1" rtlCol="0" anchor="ctr" anchorCtr="0" compatLnSpc="1">
              <a:prstTxWarp prst="textNoShape">
                <a:avLst/>
              </a:prstTxWarp>
              <a:noAutofit/>
            </a:bodyPr>
            <a:lstStyle/>
            <a:p>
              <a:pPr marL="328580" indent="-328580" defTabSz="877801" fontAlgn="ctr">
                <a:spcBef>
                  <a:spcPct val="0"/>
                </a:spcBef>
                <a:spcAft>
                  <a:spcPct val="0"/>
                </a:spcAft>
              </a:pPr>
              <a:r>
                <a:rPr sz="1100" dirty="0">
                  <a:solidFill>
                    <a:srgbClr val="000000"/>
                  </a:solidFill>
                  <a:latin typeface="微软雅黑" panose="020B0503020204020204" pitchFamily="34" charset="-122"/>
                  <a:ea typeface="微软雅黑" panose="020B0503020204020204" pitchFamily="34" charset="-122"/>
                  <a:cs typeface="Arial" pitchFamily="34" charset="0"/>
                </a:rPr>
                <a:t>ManageOne</a:t>
              </a:r>
              <a:endPar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9" name="矩形 28"/>
            <p:cNvSpPr/>
            <p:nvPr/>
          </p:nvSpPr>
          <p:spPr bwMode="auto">
            <a:xfrm>
              <a:off x="1373284" y="686355"/>
              <a:ext cx="6270784" cy="942445"/>
            </a:xfrm>
            <a:prstGeom prst="rect">
              <a:avLst/>
            </a:prstGeom>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5" tIns="43913" rIns="87825" bIns="43913" numCol="1" rtlCol="0" anchor="ctr" anchorCtr="0" compatLnSpc="1">
              <a:prstTxWarp prst="textNoShape">
                <a:avLst/>
              </a:prstTxWarp>
              <a:noAutofit/>
            </a:bodyPr>
            <a:lstStyle/>
            <a:p>
              <a:pPr marL="328580" indent="-328580" defTabSz="877801" fontAlgn="ctr">
                <a:spcBef>
                  <a:spcPct val="0"/>
                </a:spcBef>
                <a:spcAft>
                  <a:spcPct val="0"/>
                </a:spcAft>
              </a:pPr>
              <a:r>
                <a:rPr sz="1000" dirty="0">
                  <a:solidFill>
                    <a:srgbClr val="000000"/>
                  </a:solidFill>
                  <a:latin typeface="微软雅黑" panose="020B0503020204020204" pitchFamily="34" charset="-122"/>
                  <a:ea typeface="微软雅黑" panose="020B0503020204020204" pitchFamily="34" charset="-122"/>
                  <a:cs typeface="Arial" pitchFamily="34" charset="0"/>
                </a:rPr>
                <a:t>Operation </a:t>
              </a:r>
            </a:p>
            <a:p>
              <a:pPr marL="328580" indent="-328580" defTabSz="877801" fontAlgn="ctr">
                <a:spcBef>
                  <a:spcPct val="0"/>
                </a:spcBef>
                <a:spcAft>
                  <a:spcPct val="0"/>
                </a:spcAft>
              </a:pPr>
              <a:r>
                <a:rPr sz="1000" dirty="0">
                  <a:solidFill>
                    <a:srgbClr val="000000"/>
                  </a:solidFill>
                  <a:latin typeface="微软雅黑" panose="020B0503020204020204" pitchFamily="34" charset="-122"/>
                  <a:ea typeface="微软雅黑" panose="020B0503020204020204" pitchFamily="34" charset="-122"/>
                  <a:cs typeface="Arial" pitchFamily="34" charset="0"/>
                </a:rPr>
                <a:t>Management</a:t>
              </a:r>
              <a:endParaRPr lang="en-US" altLang="zh-CN" sz="10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9" name="矩形 18"/>
            <p:cNvSpPr/>
            <p:nvPr/>
          </p:nvSpPr>
          <p:spPr bwMode="auto">
            <a:xfrm>
              <a:off x="4048671" y="767731"/>
              <a:ext cx="595147" cy="33575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Metering</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1" name="矩形 20"/>
            <p:cNvSpPr/>
            <p:nvPr/>
          </p:nvSpPr>
          <p:spPr bwMode="auto">
            <a:xfrm>
              <a:off x="3223290" y="767731"/>
              <a:ext cx="792088" cy="337669"/>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Subscription</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3" name="矩形 22"/>
            <p:cNvSpPr/>
            <p:nvPr/>
          </p:nvSpPr>
          <p:spPr bwMode="auto">
            <a:xfrm>
              <a:off x="2385457" y="767731"/>
              <a:ext cx="803518" cy="334751"/>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Product catalog</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4" name="矩形 23"/>
            <p:cNvSpPr/>
            <p:nvPr/>
          </p:nvSpPr>
          <p:spPr bwMode="auto">
            <a:xfrm>
              <a:off x="4043564" y="1215722"/>
              <a:ext cx="597644" cy="303585"/>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pPr>
              <a:r>
                <a:rPr sz="900" dirty="0">
                  <a:solidFill>
                    <a:srgbClr val="000000"/>
                  </a:solidFill>
                  <a:latin typeface="微软雅黑" panose="020B0503020204020204" pitchFamily="34" charset="-122"/>
                  <a:ea typeface="微软雅黑" panose="020B0503020204020204" pitchFamily="34" charset="-122"/>
                  <a:cs typeface="Arial" pitchFamily="34" charset="0"/>
                </a:rPr>
                <a:t>Charging</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5" name="矩形 24"/>
            <p:cNvSpPr/>
            <p:nvPr/>
          </p:nvSpPr>
          <p:spPr bwMode="auto">
            <a:xfrm>
              <a:off x="6121282" y="767731"/>
              <a:ext cx="1385431" cy="335207"/>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Resource pool</a:t>
              </a:r>
              <a:endParaRPr lang="en-US" altLang="zh-CN" sz="900" kern="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access management</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6" name="矩形 25"/>
            <p:cNvSpPr/>
            <p:nvPr/>
          </p:nvSpPr>
          <p:spPr bwMode="auto">
            <a:xfrm>
              <a:off x="6121282" y="1206176"/>
              <a:ext cx="1385431" cy="313131"/>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Cloud service</a:t>
              </a:r>
              <a:endParaRPr lang="en-US" altLang="zh-CN" sz="900" kern="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28580" indent="-328580"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consoles</a:t>
              </a:r>
              <a:endParaRPr lang="en-US" sz="9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 name="矩形 26"/>
            <p:cNvSpPr/>
            <p:nvPr/>
          </p:nvSpPr>
          <p:spPr bwMode="auto">
            <a:xfrm>
              <a:off x="2374882" y="1205586"/>
              <a:ext cx="808140" cy="313721"/>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Product management</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8" name="矩形 27"/>
            <p:cNvSpPr/>
            <p:nvPr/>
          </p:nvSpPr>
          <p:spPr bwMode="auto">
            <a:xfrm>
              <a:off x="3215448" y="1213931"/>
              <a:ext cx="796230" cy="305376"/>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Order</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0" name="矩形 29"/>
            <p:cNvSpPr/>
            <p:nvPr/>
          </p:nvSpPr>
          <p:spPr bwMode="auto">
            <a:xfrm>
              <a:off x="4706658" y="767731"/>
              <a:ext cx="1351784" cy="33456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spcBef>
                  <a:spcPct val="0"/>
                </a:spcBef>
                <a:spcAft>
                  <a:spcPct val="0"/>
                </a:spcAft>
              </a:pPr>
              <a:r>
                <a:rPr sz="900" dirty="0">
                  <a:solidFill>
                    <a:srgbClr val="000000"/>
                  </a:solidFill>
                  <a:latin typeface="微软雅黑" panose="020B0503020204020204" pitchFamily="34" charset="-122"/>
                  <a:ea typeface="微软雅黑" panose="020B0503020204020204" pitchFamily="34" charset="-122"/>
                  <a:cs typeface="Arial" pitchFamily="34" charset="0"/>
                </a:rPr>
                <a:t>Process approval</a:t>
              </a:r>
              <a:endParaRPr lang="en-US" altLang="zh-CN" sz="9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1" name="矩形 30"/>
            <p:cNvSpPr/>
            <p:nvPr/>
          </p:nvSpPr>
          <p:spPr bwMode="auto">
            <a:xfrm>
              <a:off x="4699371" y="1205586"/>
              <a:ext cx="1360475" cy="31372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spcBef>
                  <a:spcPct val="0"/>
                </a:spcBef>
                <a:spcAft>
                  <a:spcPct val="0"/>
                </a:spcAft>
              </a:pPr>
              <a:r>
                <a:rPr sz="900" dirty="0">
                  <a:solidFill>
                    <a:srgbClr val="000000"/>
                  </a:solidFill>
                  <a:latin typeface="微软雅黑" panose="020B0503020204020204" pitchFamily="34" charset="-122"/>
                  <a:ea typeface="微软雅黑" panose="020B0503020204020204" pitchFamily="34" charset="-122"/>
                  <a:cs typeface="Arial" pitchFamily="34" charset="0"/>
                </a:rPr>
                <a:t>Resource modification</a:t>
              </a:r>
              <a:endParaRPr lang="en-US" altLang="zh-CN" sz="9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28580" indent="-328580" algn="ctr" defTabSz="877801" fontAlgn="ctr">
                <a:spcBef>
                  <a:spcPct val="0"/>
                </a:spcBef>
                <a:spcAft>
                  <a:spcPct val="0"/>
                </a:spcAft>
              </a:pPr>
              <a:r>
                <a:rPr sz="900" dirty="0">
                  <a:solidFill>
                    <a:srgbClr val="000000"/>
                  </a:solidFill>
                  <a:latin typeface="微软雅黑" panose="020B0503020204020204" pitchFamily="34" charset="-122"/>
                  <a:ea typeface="微软雅黑" panose="020B0503020204020204" pitchFamily="34" charset="-122"/>
                  <a:cs typeface="Arial" pitchFamily="34" charset="0"/>
                </a:rPr>
                <a:t>(recycle bin)</a:t>
              </a:r>
              <a:endParaRPr lang="en-US" altLang="zh-CN" sz="9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3" name="矩形 32"/>
            <p:cNvSpPr/>
            <p:nvPr/>
          </p:nvSpPr>
          <p:spPr bwMode="auto">
            <a:xfrm>
              <a:off x="7821007" y="693133"/>
              <a:ext cx="3199144" cy="942445"/>
            </a:xfrm>
            <a:prstGeom prst="rect">
              <a:avLst/>
            </a:prstGeom>
            <a:ln w="635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7825" tIns="43913" rIns="87825" bIns="43913" numCol="1" rtlCol="0" anchor="ctr" anchorCtr="0" compatLnSpc="1">
              <a:prstTxWarp prst="textNoShape">
                <a:avLst/>
              </a:prstTxWarp>
              <a:noAutofit/>
            </a:bodyPr>
            <a:lstStyle/>
            <a:p>
              <a:pPr marL="328580" indent="-328580" defTabSz="877801" fontAlgn="ctr">
                <a:spcBef>
                  <a:spcPct val="0"/>
                </a:spcBef>
                <a:spcAft>
                  <a:spcPct val="0"/>
                </a:spcAft>
              </a:pPr>
              <a:r>
                <a:rPr sz="1000" dirty="0">
                  <a:solidFill>
                    <a:srgbClr val="000000"/>
                  </a:solidFill>
                  <a:latin typeface="微软雅黑" panose="020B0503020204020204" pitchFamily="34" charset="-122"/>
                  <a:ea typeface="微软雅黑" panose="020B0503020204020204" pitchFamily="34" charset="-122"/>
                  <a:cs typeface="Arial" pitchFamily="34" charset="0"/>
                </a:rPr>
                <a:t>Tenant </a:t>
              </a:r>
            </a:p>
            <a:p>
              <a:pPr marL="328580" indent="-328580" defTabSz="877801" fontAlgn="ctr">
                <a:spcBef>
                  <a:spcPct val="0"/>
                </a:spcBef>
                <a:spcAft>
                  <a:spcPct val="0"/>
                </a:spcAft>
              </a:pPr>
              <a:r>
                <a:rPr sz="1000" dirty="0">
                  <a:solidFill>
                    <a:srgbClr val="000000"/>
                  </a:solidFill>
                  <a:latin typeface="微软雅黑" panose="020B0503020204020204" pitchFamily="34" charset="-122"/>
                  <a:ea typeface="微软雅黑" panose="020B0503020204020204" pitchFamily="34" charset="-122"/>
                  <a:cs typeface="Arial" pitchFamily="34" charset="0"/>
                </a:rPr>
                <a:t>Management</a:t>
              </a:r>
              <a:endParaRPr lang="en-US" altLang="zh-CN" sz="10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41" name="矩形 40"/>
            <p:cNvSpPr/>
            <p:nvPr/>
          </p:nvSpPr>
          <p:spPr bwMode="auto">
            <a:xfrm>
              <a:off x="8793581" y="767731"/>
              <a:ext cx="862004" cy="33575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User management</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42" name="矩形 41"/>
            <p:cNvSpPr/>
            <p:nvPr/>
          </p:nvSpPr>
          <p:spPr bwMode="auto">
            <a:xfrm>
              <a:off x="8788476" y="1215722"/>
              <a:ext cx="1000787" cy="303585"/>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pPr>
              <a:r>
                <a:rPr sz="900" dirty="0">
                  <a:solidFill>
                    <a:srgbClr val="000000"/>
                  </a:solidFill>
                  <a:latin typeface="微软雅黑" panose="020B0503020204020204" pitchFamily="34" charset="-122"/>
                  <a:ea typeface="微软雅黑" panose="020B0503020204020204" pitchFamily="34" charset="-122"/>
                  <a:cs typeface="Arial" pitchFamily="34" charset="0"/>
                </a:rPr>
                <a:t>Role/Permission</a:t>
              </a:r>
              <a:endParaRPr lang="en-US" altLang="zh-CN" sz="900" kern="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28580" indent="-328580" algn="ctr" defTabSz="877801" fontAlgn="ctr">
                <a:buClr>
                  <a:srgbClr val="808080"/>
                </a:buClr>
                <a:buSzPct val="60000"/>
              </a:pPr>
              <a:r>
                <a:rPr sz="900" dirty="0">
                  <a:solidFill>
                    <a:srgbClr val="000000"/>
                  </a:solidFill>
                  <a:latin typeface="微软雅黑" panose="020B0503020204020204" pitchFamily="34" charset="-122"/>
                  <a:ea typeface="微软雅黑" panose="020B0503020204020204" pitchFamily="34" charset="-122"/>
                  <a:cs typeface="Arial" pitchFamily="34" charset="0"/>
                </a:rPr>
                <a:t>management</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43" name="矩形 42"/>
            <p:cNvSpPr/>
            <p:nvPr/>
          </p:nvSpPr>
          <p:spPr bwMode="auto">
            <a:xfrm>
              <a:off x="9794368" y="767731"/>
              <a:ext cx="983119" cy="33575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Unified tenant </a:t>
              </a:r>
              <a:endParaRPr lang="en-US" altLang="zh-CN" sz="900" kern="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28580" indent="-328580" algn="ctr" defTabSz="877801" fontAlgn="ctr">
                <a:buClr>
                  <a:srgbClr val="808080"/>
                </a:buClr>
                <a:buSzPct val="60000"/>
                <a:defRPr/>
              </a:pPr>
              <a:r>
                <a:rPr sz="900" dirty="0">
                  <a:solidFill>
                    <a:srgbClr val="000000"/>
                  </a:solidFill>
                  <a:latin typeface="微软雅黑" panose="020B0503020204020204" pitchFamily="34" charset="-122"/>
                  <a:ea typeface="微软雅黑" panose="020B0503020204020204" pitchFamily="34" charset="-122"/>
                  <a:cs typeface="Arial" pitchFamily="34" charset="0"/>
                </a:rPr>
                <a:t>IAM</a:t>
              </a:r>
              <a:endParaRPr lang="en-US" sz="9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44" name="矩形 43"/>
            <p:cNvSpPr/>
            <p:nvPr/>
          </p:nvSpPr>
          <p:spPr bwMode="auto">
            <a:xfrm>
              <a:off x="9861716" y="1215722"/>
              <a:ext cx="1083070" cy="303585"/>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algn="ctr" defTabSz="877801" fontAlgn="ctr">
                <a:buClr>
                  <a:srgbClr val="808080"/>
                </a:buClr>
                <a:buSzPct val="60000"/>
              </a:pPr>
              <a:r>
                <a:rPr sz="900" dirty="0">
                  <a:solidFill>
                    <a:srgbClr val="000000"/>
                  </a:solidFill>
                  <a:latin typeface="微软雅黑" panose="020B0503020204020204" pitchFamily="34" charset="-122"/>
                  <a:ea typeface="微软雅黑" panose="020B0503020204020204" pitchFamily="34" charset="-122"/>
                  <a:cs typeface="Arial" pitchFamily="34" charset="0"/>
                </a:rPr>
                <a:t>Tenant operation</a:t>
              </a:r>
              <a:endParaRPr lang="en-US" altLang="zh-CN" sz="900" kern="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328580" indent="-328580" algn="ctr" defTabSz="877801" fontAlgn="ctr">
                <a:buClr>
                  <a:srgbClr val="808080"/>
                </a:buClr>
                <a:buSzPct val="60000"/>
              </a:pPr>
              <a:r>
                <a:rPr sz="900" dirty="0">
                  <a:solidFill>
                    <a:srgbClr val="000000"/>
                  </a:solidFill>
                  <a:latin typeface="微软雅黑" panose="020B0503020204020204" pitchFamily="34" charset="-122"/>
                  <a:ea typeface="微软雅黑" panose="020B0503020204020204" pitchFamily="34" charset="-122"/>
                  <a:cs typeface="Arial" pitchFamily="34" charset="0"/>
                </a:rPr>
                <a:t>log</a:t>
              </a:r>
              <a:endParaRPr lang="en-US" altLang="zh-CN" sz="900" kern="0"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50" name="AutoShape 6"/>
          <p:cNvSpPr>
            <a:spLocks noChangeArrowheads="1"/>
          </p:cNvSpPr>
          <p:nvPr/>
        </p:nvSpPr>
        <p:spPr bwMode="gray">
          <a:xfrm rot="5400000">
            <a:off x="1513951" y="2931400"/>
            <a:ext cx="561846" cy="576246"/>
          </a:xfrm>
          <a:prstGeom prst="chevron">
            <a:avLst>
              <a:gd name="adj" fmla="val 21139"/>
            </a:avLst>
          </a:prstGeom>
          <a:gradFill rotWithShape="1">
            <a:gsLst>
              <a:gs pos="0">
                <a:schemeClr val="bg2"/>
              </a:gs>
              <a:gs pos="50000">
                <a:schemeClr val="bg2">
                  <a:gamma/>
                  <a:tint val="33725"/>
                  <a:invGamma/>
                </a:schemeClr>
              </a:gs>
              <a:gs pos="100000">
                <a:schemeClr val="bg2"/>
              </a:gs>
            </a:gsLst>
            <a:lin ang="5400000" scaled="1"/>
          </a:gradFill>
          <a:ln w="0" algn="ctr">
            <a:noFill/>
            <a:miter lim="800000"/>
            <a:headEnd/>
            <a:tailEnd/>
          </a:ln>
          <a:effectLst/>
        </p:spPr>
        <p:txBody>
          <a:bodyPr wrap="square" anchor="ctr">
            <a:noAutofit/>
          </a:bodyPr>
          <a:lstStyle/>
          <a:p>
            <a:pPr defTabSz="914309" fontAlgn="ctr">
              <a:spcBef>
                <a:spcPct val="0"/>
              </a:spcBef>
              <a:spcAft>
                <a:spcPct val="0"/>
              </a:spcAft>
              <a:defRPr/>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1" name="Rectangle 7"/>
          <p:cNvSpPr>
            <a:spLocks noChangeArrowheads="1"/>
          </p:cNvSpPr>
          <p:nvPr/>
        </p:nvSpPr>
        <p:spPr bwMode="gray">
          <a:xfrm>
            <a:off x="1009931" y="2804290"/>
            <a:ext cx="10378658" cy="134310"/>
          </a:xfrm>
          <a:prstGeom prst="rect">
            <a:avLst/>
          </a:prstGeom>
          <a:gradFill rotWithShape="1">
            <a:gsLst>
              <a:gs pos="0">
                <a:srgbClr val="808080"/>
              </a:gs>
              <a:gs pos="100000">
                <a:srgbClr val="ECECEC"/>
              </a:gs>
            </a:gsLst>
            <a:lin ang="5400000" scaled="1"/>
          </a:gradFill>
          <a:ln w="9525" algn="ctr">
            <a:noFill/>
            <a:miter lim="800000"/>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9" name="AutoShape 15"/>
          <p:cNvSpPr>
            <a:spLocks noChangeArrowheads="1"/>
          </p:cNvSpPr>
          <p:nvPr/>
        </p:nvSpPr>
        <p:spPr bwMode="gray">
          <a:xfrm>
            <a:off x="1009931" y="3433773"/>
            <a:ext cx="1828006" cy="2911551"/>
          </a:xfrm>
          <a:prstGeom prst="roundRect">
            <a:avLst>
              <a:gd name="adj" fmla="val 17509"/>
            </a:avLst>
          </a:prstGeom>
          <a:gradFill flip="none" rotWithShape="1">
            <a:gsLst>
              <a:gs pos="0">
                <a:srgbClr val="E2F0D9"/>
              </a:gs>
              <a:gs pos="79000">
                <a:srgbClr val="E2F0D9">
                  <a:alpha val="56000"/>
                </a:srgbClr>
              </a:gs>
              <a:gs pos="100000">
                <a:srgbClr val="00B0F0">
                  <a:tint val="23500"/>
                  <a:satMod val="160000"/>
                </a:srgbClr>
              </a:gs>
            </a:gsLst>
            <a:path path="circle">
              <a:fillToRect l="100000" t="100000"/>
            </a:path>
            <a:tileRect r="-100000" b="-100000"/>
          </a:gradFill>
          <a:ln w="25400">
            <a:solidFill>
              <a:schemeClr val="bg2"/>
            </a:solidFill>
            <a:round/>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60" name="Text Box 16"/>
          <p:cNvSpPr txBox="1">
            <a:spLocks noChangeArrowheads="1"/>
          </p:cNvSpPr>
          <p:nvPr/>
        </p:nvSpPr>
        <p:spPr bwMode="gray">
          <a:xfrm>
            <a:off x="991934" y="3461164"/>
            <a:ext cx="1863997" cy="3347070"/>
          </a:xfrm>
          <a:prstGeom prst="rect">
            <a:avLst/>
          </a:prstGeom>
          <a:noFill/>
          <a:ln w="9525" algn="ctr">
            <a:noFill/>
            <a:miter lim="800000"/>
            <a:headEnd/>
            <a:tailEnd/>
          </a:ln>
        </p:spPr>
        <p:txBody>
          <a:bodyPr wrap="square">
            <a:noAutofit/>
          </a:bodyPr>
          <a:lstStyle/>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Products of all kinds of cloud services accessing ManageOne are displayed in the product catalog of ManageOne.</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Default products of each kind of cloud services are displayed in the product catalog.</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Products created by operation administrators can be viewed and used by all end users.</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Products created by a VDC administrator can be published to the current-level or lower-level VDCs. Products brought online by a VDC administrator can be viewed by all users in the VDC to which the VDC administrator belongs.</a:t>
            </a:r>
            <a:endParaRPr lang="en-US" sz="8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61" name="AutoShape 17"/>
          <p:cNvSpPr>
            <a:spLocks noChangeArrowheads="1"/>
          </p:cNvSpPr>
          <p:nvPr/>
        </p:nvSpPr>
        <p:spPr bwMode="hidden">
          <a:xfrm>
            <a:off x="1068667" y="2617696"/>
            <a:ext cx="1650907" cy="412864"/>
          </a:xfrm>
          <a:prstGeom prst="roundRect">
            <a:avLst>
              <a:gd name="adj" fmla="val 40389"/>
            </a:avLst>
          </a:prstGeom>
          <a:solidFill>
            <a:srgbClr val="D6EAFA"/>
          </a:solidFill>
          <a:ln w="9525">
            <a:solidFill>
              <a:schemeClr val="bg2"/>
            </a:solidFill>
            <a:round/>
            <a:headEnd/>
            <a:tailEnd/>
          </a:ln>
        </p:spPr>
        <p:txBody>
          <a:bodyPr wrap="square" anchor="ctr">
            <a:noAutofit/>
          </a:bodyPr>
          <a:lstStyle/>
          <a:p>
            <a:pPr algn="ctr" defTabSz="914309" eaLnBrk="0" fontAlgn="ctr" hangingPunct="0">
              <a:spcBef>
                <a:spcPct val="50000"/>
              </a:spcBef>
              <a:spcAft>
                <a:spcPct val="0"/>
              </a:spcAft>
            </a:pPr>
            <a:endParaRPr lang="en-US" altLang="zh-CN" sz="14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62" name="Text Box 18"/>
          <p:cNvSpPr txBox="1">
            <a:spLocks noChangeArrowheads="1"/>
          </p:cNvSpPr>
          <p:nvPr/>
        </p:nvSpPr>
        <p:spPr bwMode="gray">
          <a:xfrm>
            <a:off x="1071363" y="2633890"/>
            <a:ext cx="1608004" cy="430887"/>
          </a:xfrm>
          <a:prstGeom prst="rect">
            <a:avLst/>
          </a:prstGeom>
          <a:noFill/>
          <a:ln w="9525" algn="ctr">
            <a:noFill/>
            <a:miter lim="800000"/>
            <a:headEnd/>
            <a:tailEnd/>
          </a:ln>
        </p:spPr>
        <p:txBody>
          <a:bodyPr wrap="square">
            <a:noAutofit/>
          </a:bodyPr>
          <a:lstStyle/>
          <a:p>
            <a:pPr algn="ctr" defTabSz="914309" fontAlgn="ctr">
              <a:spcBef>
                <a:spcPct val="50000"/>
              </a:spcBef>
              <a:spcAft>
                <a:spcPct val="0"/>
              </a:spcAft>
            </a:pPr>
            <a:r>
              <a:rPr sz="1100" b="1" dirty="0">
                <a:solidFill>
                  <a:srgbClr val="000000"/>
                </a:solidFill>
                <a:latin typeface="微软雅黑" panose="020B0503020204020204" pitchFamily="34" charset="-122"/>
                <a:ea typeface="微软雅黑" panose="020B0503020204020204" pitchFamily="34" charset="-122"/>
                <a:cs typeface="Arial" pitchFamily="34" charset="0"/>
              </a:rPr>
              <a:t>Unified Product Catalog</a:t>
            </a:r>
            <a:endParaRPr lang="en-US" sz="11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2" name="AutoShape 6"/>
          <p:cNvSpPr>
            <a:spLocks noChangeArrowheads="1"/>
          </p:cNvSpPr>
          <p:nvPr/>
        </p:nvSpPr>
        <p:spPr bwMode="gray">
          <a:xfrm rot="5400000">
            <a:off x="3694511" y="2931400"/>
            <a:ext cx="561846" cy="576246"/>
          </a:xfrm>
          <a:prstGeom prst="chevron">
            <a:avLst>
              <a:gd name="adj" fmla="val 21139"/>
            </a:avLst>
          </a:prstGeom>
          <a:gradFill rotWithShape="1">
            <a:gsLst>
              <a:gs pos="0">
                <a:schemeClr val="bg2"/>
              </a:gs>
              <a:gs pos="50000">
                <a:schemeClr val="bg2">
                  <a:gamma/>
                  <a:tint val="33725"/>
                  <a:invGamma/>
                </a:schemeClr>
              </a:gs>
              <a:gs pos="100000">
                <a:schemeClr val="bg2"/>
              </a:gs>
            </a:gsLst>
            <a:lin ang="5400000" scaled="1"/>
          </a:gradFill>
          <a:ln w="0" algn="ctr">
            <a:noFill/>
            <a:miter lim="800000"/>
            <a:headEnd/>
            <a:tailEnd/>
          </a:ln>
          <a:effectLst/>
        </p:spPr>
        <p:txBody>
          <a:bodyPr wrap="square" anchor="ctr">
            <a:noAutofit/>
          </a:bodyPr>
          <a:lstStyle/>
          <a:p>
            <a:pPr defTabSz="914309" fontAlgn="ctr">
              <a:spcBef>
                <a:spcPct val="0"/>
              </a:spcBef>
              <a:spcAft>
                <a:spcPct val="0"/>
              </a:spcAft>
              <a:defRPr/>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3" name="AutoShape 15"/>
          <p:cNvSpPr>
            <a:spLocks noChangeArrowheads="1"/>
          </p:cNvSpPr>
          <p:nvPr/>
        </p:nvSpPr>
        <p:spPr bwMode="gray">
          <a:xfrm>
            <a:off x="3190491" y="3433773"/>
            <a:ext cx="1828006" cy="2911551"/>
          </a:xfrm>
          <a:prstGeom prst="roundRect">
            <a:avLst>
              <a:gd name="adj" fmla="val 17509"/>
            </a:avLst>
          </a:prstGeom>
          <a:gradFill flip="none" rotWithShape="1">
            <a:gsLst>
              <a:gs pos="0">
                <a:srgbClr val="E2F0D9"/>
              </a:gs>
              <a:gs pos="79000">
                <a:srgbClr val="E2F0D9">
                  <a:alpha val="56000"/>
                </a:srgbClr>
              </a:gs>
              <a:gs pos="100000">
                <a:srgbClr val="00B0F0">
                  <a:tint val="23500"/>
                  <a:satMod val="160000"/>
                </a:srgbClr>
              </a:gs>
            </a:gsLst>
            <a:path path="circle">
              <a:fillToRect l="100000" t="100000"/>
            </a:path>
            <a:tileRect r="-100000" b="-100000"/>
          </a:gradFill>
          <a:ln w="25400">
            <a:solidFill>
              <a:schemeClr val="bg2"/>
            </a:solidFill>
            <a:round/>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4" name="Text Box 16"/>
          <p:cNvSpPr txBox="1">
            <a:spLocks noChangeArrowheads="1"/>
          </p:cNvSpPr>
          <p:nvPr/>
        </p:nvSpPr>
        <p:spPr bwMode="gray">
          <a:xfrm>
            <a:off x="3172494" y="3461164"/>
            <a:ext cx="1863997" cy="3347070"/>
          </a:xfrm>
          <a:prstGeom prst="rect">
            <a:avLst/>
          </a:prstGeom>
          <a:noFill/>
          <a:ln w="9525" algn="ctr">
            <a:noFill/>
            <a:miter lim="800000"/>
            <a:headEnd/>
            <a:tailEnd/>
          </a:ln>
        </p:spPr>
        <p:txBody>
          <a:bodyPr wrap="square">
            <a:noAutofit/>
          </a:bodyPr>
          <a:lstStyle/>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Orders are generated when resources of accessed cloud services are added, deleted, or modified.</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An order contains information such as the operator, operation time, operation type, and operation details.</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After an order is successfully implemented, the order includes the list of associated resources. If an order fails to be implemented, the failure cause will be displayed. The whole approval process is displayed during order approval.</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A VDC administrator can view all order records in the VDC.</a:t>
            </a:r>
            <a:endParaRPr lang="en-US" altLang="zh-CN" sz="8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5" name="AutoShape 17"/>
          <p:cNvSpPr>
            <a:spLocks noChangeArrowheads="1"/>
          </p:cNvSpPr>
          <p:nvPr/>
        </p:nvSpPr>
        <p:spPr bwMode="hidden">
          <a:xfrm>
            <a:off x="3249227" y="2617696"/>
            <a:ext cx="1650907" cy="412864"/>
          </a:xfrm>
          <a:prstGeom prst="roundRect">
            <a:avLst>
              <a:gd name="adj" fmla="val 40389"/>
            </a:avLst>
          </a:prstGeom>
          <a:solidFill>
            <a:srgbClr val="D6EAFA"/>
          </a:solidFill>
          <a:ln w="9525">
            <a:solidFill>
              <a:schemeClr val="bg2"/>
            </a:solidFill>
            <a:round/>
            <a:headEnd/>
            <a:tailEnd/>
          </a:ln>
        </p:spPr>
        <p:txBody>
          <a:bodyPr wrap="square" anchor="ctr">
            <a:noAutofit/>
          </a:bodyPr>
          <a:lstStyle/>
          <a:p>
            <a:pPr algn="ctr" defTabSz="914309" eaLnBrk="0" fontAlgn="ctr" hangingPunct="0">
              <a:spcBef>
                <a:spcPct val="50000"/>
              </a:spcBef>
              <a:spcAft>
                <a:spcPct val="0"/>
              </a:spcAft>
            </a:pPr>
            <a:endParaRPr lang="en-US" altLang="zh-CN" sz="14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6" name="Text Box 18"/>
          <p:cNvSpPr txBox="1">
            <a:spLocks noChangeArrowheads="1"/>
          </p:cNvSpPr>
          <p:nvPr/>
        </p:nvSpPr>
        <p:spPr bwMode="gray">
          <a:xfrm>
            <a:off x="3280860" y="2620053"/>
            <a:ext cx="1608004" cy="430887"/>
          </a:xfrm>
          <a:prstGeom prst="rect">
            <a:avLst/>
          </a:prstGeom>
          <a:noFill/>
          <a:ln w="9525" algn="ctr">
            <a:noFill/>
            <a:miter lim="800000"/>
            <a:headEnd/>
            <a:tailEnd/>
          </a:ln>
        </p:spPr>
        <p:txBody>
          <a:bodyPr wrap="square">
            <a:noAutofit/>
          </a:bodyPr>
          <a:lstStyle/>
          <a:p>
            <a:pPr algn="ctr" defTabSz="914309" fontAlgn="ctr">
              <a:spcBef>
                <a:spcPct val="50000"/>
              </a:spcBef>
              <a:spcAft>
                <a:spcPct val="0"/>
              </a:spcAft>
            </a:pPr>
            <a:r>
              <a:rPr sz="1100" b="1" dirty="0">
                <a:solidFill>
                  <a:srgbClr val="000000"/>
                </a:solidFill>
                <a:latin typeface="微软雅黑" panose="020B0503020204020204" pitchFamily="34" charset="-122"/>
                <a:ea typeface="微软雅黑" panose="020B0503020204020204" pitchFamily="34" charset="-122"/>
                <a:cs typeface="Arial" pitchFamily="34" charset="0"/>
              </a:rPr>
              <a:t>Unified Order Management</a:t>
            </a:r>
            <a:endParaRPr lang="en-US" sz="11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7" name="AutoShape 6"/>
          <p:cNvSpPr>
            <a:spLocks noChangeArrowheads="1"/>
          </p:cNvSpPr>
          <p:nvPr/>
        </p:nvSpPr>
        <p:spPr bwMode="gray">
          <a:xfrm rot="5400000">
            <a:off x="5898121" y="2893135"/>
            <a:ext cx="561846" cy="576246"/>
          </a:xfrm>
          <a:prstGeom prst="chevron">
            <a:avLst>
              <a:gd name="adj" fmla="val 21139"/>
            </a:avLst>
          </a:prstGeom>
          <a:gradFill rotWithShape="1">
            <a:gsLst>
              <a:gs pos="0">
                <a:schemeClr val="bg2"/>
              </a:gs>
              <a:gs pos="50000">
                <a:schemeClr val="bg2">
                  <a:gamma/>
                  <a:tint val="33725"/>
                  <a:invGamma/>
                </a:schemeClr>
              </a:gs>
              <a:gs pos="100000">
                <a:schemeClr val="bg2"/>
              </a:gs>
            </a:gsLst>
            <a:lin ang="5400000" scaled="1"/>
          </a:gradFill>
          <a:ln w="0" algn="ctr">
            <a:noFill/>
            <a:miter lim="800000"/>
            <a:headEnd/>
            <a:tailEnd/>
          </a:ln>
          <a:effectLst/>
        </p:spPr>
        <p:txBody>
          <a:bodyPr wrap="square" anchor="ctr">
            <a:noAutofit/>
          </a:bodyPr>
          <a:lstStyle/>
          <a:p>
            <a:pPr defTabSz="914309" fontAlgn="ctr">
              <a:spcBef>
                <a:spcPct val="0"/>
              </a:spcBef>
              <a:spcAft>
                <a:spcPct val="0"/>
              </a:spcAft>
              <a:defRPr/>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8" name="AutoShape 15"/>
          <p:cNvSpPr>
            <a:spLocks noChangeArrowheads="1"/>
          </p:cNvSpPr>
          <p:nvPr/>
        </p:nvSpPr>
        <p:spPr bwMode="gray">
          <a:xfrm>
            <a:off x="5394100" y="3395509"/>
            <a:ext cx="1828006" cy="2949815"/>
          </a:xfrm>
          <a:prstGeom prst="roundRect">
            <a:avLst>
              <a:gd name="adj" fmla="val 17509"/>
            </a:avLst>
          </a:prstGeom>
          <a:gradFill flip="none" rotWithShape="1">
            <a:gsLst>
              <a:gs pos="0">
                <a:srgbClr val="E2F0D9"/>
              </a:gs>
              <a:gs pos="79000">
                <a:srgbClr val="E2F0D9">
                  <a:alpha val="56000"/>
                </a:srgbClr>
              </a:gs>
              <a:gs pos="100000">
                <a:srgbClr val="00B0F0">
                  <a:tint val="23500"/>
                  <a:satMod val="160000"/>
                </a:srgbClr>
              </a:gs>
            </a:gsLst>
            <a:path path="circle">
              <a:fillToRect l="100000" t="100000"/>
            </a:path>
            <a:tileRect r="-100000" b="-100000"/>
          </a:gradFill>
          <a:ln w="25400">
            <a:solidFill>
              <a:schemeClr val="bg2"/>
            </a:solidFill>
            <a:round/>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9" name="Text Box 16"/>
          <p:cNvSpPr txBox="1">
            <a:spLocks noChangeArrowheads="1"/>
          </p:cNvSpPr>
          <p:nvPr/>
        </p:nvSpPr>
        <p:spPr bwMode="gray">
          <a:xfrm>
            <a:off x="5376104" y="3461164"/>
            <a:ext cx="1863997" cy="3139321"/>
          </a:xfrm>
          <a:prstGeom prst="rect">
            <a:avLst/>
          </a:prstGeom>
          <a:noFill/>
          <a:ln w="9525" algn="ctr">
            <a:noFill/>
            <a:miter lim="800000"/>
            <a:headEnd/>
            <a:tailEnd/>
          </a:ln>
        </p:spPr>
        <p:txBody>
          <a:bodyPr wrap="square">
            <a:noAutofit/>
          </a:bodyPr>
          <a:lstStyle/>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ManageOne supports unified user management. New users can perform operations on all resource pools (including public cloud infrastructure). Logins and password management operations are performed by users only on ManageOne.</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ManageOne allows users to customize roles. Permissions of customized roles can be flexibly defined. Users with customized roles can be used on different cloud services.</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ManageOne supports unified session management. Accessed cloud services do not require session control.</a:t>
            </a:r>
            <a:endParaRPr lang="en-US" altLang="zh-CN" sz="800"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94" name="组合 93"/>
          <p:cNvGrpSpPr/>
          <p:nvPr/>
        </p:nvGrpSpPr>
        <p:grpSpPr>
          <a:xfrm>
            <a:off x="5452835" y="2614643"/>
            <a:ext cx="1680611" cy="430887"/>
            <a:chOff x="5335179" y="1853613"/>
            <a:chExt cx="1680660" cy="430899"/>
          </a:xfrm>
        </p:grpSpPr>
        <p:sp>
          <p:nvSpPr>
            <p:cNvPr id="80" name="AutoShape 17"/>
            <p:cNvSpPr>
              <a:spLocks noChangeArrowheads="1"/>
            </p:cNvSpPr>
            <p:nvPr/>
          </p:nvSpPr>
          <p:spPr bwMode="hidden">
            <a:xfrm>
              <a:off x="5335179" y="1856667"/>
              <a:ext cx="1650955" cy="425411"/>
            </a:xfrm>
            <a:prstGeom prst="roundRect">
              <a:avLst>
                <a:gd name="adj" fmla="val 40389"/>
              </a:avLst>
            </a:prstGeom>
            <a:solidFill>
              <a:srgbClr val="D6EAFA"/>
            </a:solidFill>
            <a:ln w="9525">
              <a:solidFill>
                <a:schemeClr val="bg2"/>
              </a:solidFill>
              <a:round/>
              <a:headEnd/>
              <a:tailEnd/>
            </a:ln>
          </p:spPr>
          <p:txBody>
            <a:bodyPr wrap="square" anchor="ctr">
              <a:noAutofit/>
            </a:bodyPr>
            <a:lstStyle/>
            <a:p>
              <a:pPr algn="ctr" defTabSz="914309" eaLnBrk="0" fontAlgn="ctr" hangingPunct="0">
                <a:spcBef>
                  <a:spcPct val="50000"/>
                </a:spcBef>
                <a:spcAft>
                  <a:spcPct val="0"/>
                </a:spcAft>
              </a:pPr>
              <a:endParaRPr lang="en-US" altLang="zh-CN" sz="11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1" name="Text Box 18"/>
            <p:cNvSpPr txBox="1">
              <a:spLocks noChangeArrowheads="1"/>
            </p:cNvSpPr>
            <p:nvPr/>
          </p:nvSpPr>
          <p:spPr bwMode="gray">
            <a:xfrm>
              <a:off x="5407788" y="1853613"/>
              <a:ext cx="1608051" cy="430899"/>
            </a:xfrm>
            <a:prstGeom prst="rect">
              <a:avLst/>
            </a:prstGeom>
            <a:noFill/>
            <a:ln w="9525" algn="ctr">
              <a:noFill/>
              <a:miter lim="800000"/>
              <a:headEnd/>
              <a:tailEnd/>
            </a:ln>
          </p:spPr>
          <p:txBody>
            <a:bodyPr wrap="square">
              <a:noAutofit/>
            </a:bodyPr>
            <a:lstStyle/>
            <a:p>
              <a:pPr algn="ctr" defTabSz="914309" fontAlgn="ctr">
                <a:spcBef>
                  <a:spcPct val="50000"/>
                </a:spcBef>
                <a:spcAft>
                  <a:spcPct val="0"/>
                </a:spcAft>
              </a:pPr>
              <a:r>
                <a:rPr sz="1100" b="1" dirty="0">
                  <a:solidFill>
                    <a:srgbClr val="000000"/>
                  </a:solidFill>
                  <a:latin typeface="微软雅黑" panose="020B0503020204020204" pitchFamily="34" charset="-122"/>
                  <a:ea typeface="微软雅黑" panose="020B0503020204020204" pitchFamily="34" charset="-122"/>
                  <a:cs typeface="Arial" pitchFamily="34" charset="0"/>
                </a:rPr>
                <a:t>Unified User/Role Management</a:t>
              </a:r>
              <a:endParaRPr lang="en-US" sz="11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82" name="AutoShape 6"/>
          <p:cNvSpPr>
            <a:spLocks noChangeArrowheads="1"/>
          </p:cNvSpPr>
          <p:nvPr/>
        </p:nvSpPr>
        <p:spPr bwMode="gray">
          <a:xfrm rot="5400000">
            <a:off x="8120779" y="2905095"/>
            <a:ext cx="561846" cy="576246"/>
          </a:xfrm>
          <a:prstGeom prst="chevron">
            <a:avLst>
              <a:gd name="adj" fmla="val 21139"/>
            </a:avLst>
          </a:prstGeom>
          <a:gradFill rotWithShape="1">
            <a:gsLst>
              <a:gs pos="0">
                <a:schemeClr val="bg2"/>
              </a:gs>
              <a:gs pos="50000">
                <a:schemeClr val="bg2">
                  <a:gamma/>
                  <a:tint val="33725"/>
                  <a:invGamma/>
                </a:schemeClr>
              </a:gs>
              <a:gs pos="100000">
                <a:schemeClr val="bg2"/>
              </a:gs>
            </a:gsLst>
            <a:lin ang="5400000" scaled="1"/>
          </a:gradFill>
          <a:ln w="0" algn="ctr">
            <a:noFill/>
            <a:miter lim="800000"/>
            <a:headEnd/>
            <a:tailEnd/>
          </a:ln>
          <a:effectLst/>
        </p:spPr>
        <p:txBody>
          <a:bodyPr wrap="square" anchor="ctr">
            <a:noAutofit/>
          </a:bodyPr>
          <a:lstStyle/>
          <a:p>
            <a:pPr defTabSz="914309" fontAlgn="ctr">
              <a:spcBef>
                <a:spcPct val="0"/>
              </a:spcBef>
              <a:spcAft>
                <a:spcPct val="0"/>
              </a:spcAft>
              <a:defRPr/>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3" name="AutoShape 15"/>
          <p:cNvSpPr>
            <a:spLocks noChangeArrowheads="1"/>
          </p:cNvSpPr>
          <p:nvPr/>
        </p:nvSpPr>
        <p:spPr bwMode="gray">
          <a:xfrm>
            <a:off x="7616759" y="3407468"/>
            <a:ext cx="1828006" cy="2937856"/>
          </a:xfrm>
          <a:prstGeom prst="roundRect">
            <a:avLst>
              <a:gd name="adj" fmla="val 17509"/>
            </a:avLst>
          </a:prstGeom>
          <a:gradFill flip="none" rotWithShape="1">
            <a:gsLst>
              <a:gs pos="0">
                <a:srgbClr val="E2F0D9"/>
              </a:gs>
              <a:gs pos="79000">
                <a:srgbClr val="E2F0D9">
                  <a:alpha val="56000"/>
                </a:srgbClr>
              </a:gs>
              <a:gs pos="100000">
                <a:srgbClr val="00B0F0">
                  <a:tint val="23500"/>
                  <a:satMod val="160000"/>
                </a:srgbClr>
              </a:gs>
            </a:gsLst>
            <a:path path="circle">
              <a:fillToRect l="100000" t="100000"/>
            </a:path>
            <a:tileRect r="-100000" b="-100000"/>
          </a:gradFill>
          <a:ln w="25400">
            <a:solidFill>
              <a:schemeClr val="bg2"/>
            </a:solidFill>
            <a:round/>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4" name="Text Box 16"/>
          <p:cNvSpPr txBox="1">
            <a:spLocks noChangeArrowheads="1"/>
          </p:cNvSpPr>
          <p:nvPr/>
        </p:nvSpPr>
        <p:spPr bwMode="gray">
          <a:xfrm>
            <a:off x="7598763" y="3461164"/>
            <a:ext cx="1863997" cy="2446824"/>
          </a:xfrm>
          <a:prstGeom prst="rect">
            <a:avLst/>
          </a:prstGeom>
          <a:noFill/>
          <a:ln w="9525" algn="ctr">
            <a:noFill/>
            <a:miter lim="800000"/>
            <a:headEnd/>
            <a:tailEnd/>
          </a:ln>
        </p:spPr>
        <p:txBody>
          <a:bodyPr wrap="square">
            <a:noAutofit/>
          </a:bodyPr>
          <a:lstStyle/>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All cloud service quotas are managed in VDCs, and can be set for regions and AZs.</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When a cloud service is created, modified, or deleted, the quota of the cloud service is deducted in real time. If the quota is insufficient, the operation cannot be performed. Resource usage of departments is managed in real time.</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If the VDC quota reaches a specified threshold, an alarm is reported.</a:t>
            </a:r>
            <a:endParaRPr lang="en-US" altLang="zh-CN" sz="800"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93" name="组合 92"/>
          <p:cNvGrpSpPr/>
          <p:nvPr/>
        </p:nvGrpSpPr>
        <p:grpSpPr>
          <a:xfrm>
            <a:off x="7675496" y="2617693"/>
            <a:ext cx="1650907" cy="437359"/>
            <a:chOff x="7641625" y="1856666"/>
            <a:chExt cx="1650955" cy="437372"/>
          </a:xfrm>
        </p:grpSpPr>
        <p:sp>
          <p:nvSpPr>
            <p:cNvPr id="85" name="AutoShape 17"/>
            <p:cNvSpPr>
              <a:spLocks noChangeArrowheads="1"/>
            </p:cNvSpPr>
            <p:nvPr/>
          </p:nvSpPr>
          <p:spPr bwMode="hidden">
            <a:xfrm>
              <a:off x="7641625" y="1856666"/>
              <a:ext cx="1650955" cy="437372"/>
            </a:xfrm>
            <a:prstGeom prst="roundRect">
              <a:avLst>
                <a:gd name="adj" fmla="val 40389"/>
              </a:avLst>
            </a:prstGeom>
            <a:solidFill>
              <a:srgbClr val="D6EAFA"/>
            </a:solidFill>
            <a:ln w="9525">
              <a:solidFill>
                <a:schemeClr val="bg2"/>
              </a:solidFill>
              <a:round/>
              <a:headEnd/>
              <a:tailEnd/>
            </a:ln>
          </p:spPr>
          <p:txBody>
            <a:bodyPr wrap="square" anchor="ctr">
              <a:noAutofit/>
            </a:bodyPr>
            <a:lstStyle/>
            <a:p>
              <a:pPr algn="ctr" defTabSz="914309" eaLnBrk="0" fontAlgn="ctr" hangingPunct="0">
                <a:spcBef>
                  <a:spcPct val="50000"/>
                </a:spcBef>
                <a:spcAft>
                  <a:spcPct val="0"/>
                </a:spcAft>
              </a:pPr>
              <a:endParaRPr lang="en-US" altLang="zh-CN" sz="11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6" name="Text Box 18"/>
            <p:cNvSpPr txBox="1">
              <a:spLocks noChangeArrowheads="1"/>
            </p:cNvSpPr>
            <p:nvPr/>
          </p:nvSpPr>
          <p:spPr bwMode="gray">
            <a:xfrm>
              <a:off x="7663077" y="1872862"/>
              <a:ext cx="1608051" cy="406791"/>
            </a:xfrm>
            <a:prstGeom prst="rect">
              <a:avLst/>
            </a:prstGeom>
            <a:noFill/>
            <a:ln w="9525" algn="ctr">
              <a:noFill/>
              <a:miter lim="800000"/>
              <a:headEnd/>
              <a:tailEnd/>
            </a:ln>
          </p:spPr>
          <p:txBody>
            <a:bodyPr wrap="square">
              <a:noAutofit/>
            </a:bodyPr>
            <a:lstStyle/>
            <a:p>
              <a:pPr algn="ctr" defTabSz="914309" fontAlgn="ctr">
                <a:spcBef>
                  <a:spcPct val="50000"/>
                </a:spcBef>
                <a:spcAft>
                  <a:spcPct val="0"/>
                </a:spcAft>
              </a:pPr>
              <a:r>
                <a:rPr sz="1100" b="1" dirty="0">
                  <a:solidFill>
                    <a:srgbClr val="000000"/>
                  </a:solidFill>
                  <a:latin typeface="微软雅黑" panose="020B0503020204020204" pitchFamily="34" charset="-122"/>
                  <a:ea typeface="微软雅黑" panose="020B0503020204020204" pitchFamily="34" charset="-122"/>
                  <a:cs typeface="Arial" pitchFamily="34" charset="0"/>
                </a:rPr>
                <a:t>Unified Quota Management</a:t>
              </a:r>
              <a:endParaRPr lang="en-US" sz="11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87" name="AutoShape 6"/>
          <p:cNvSpPr>
            <a:spLocks noChangeArrowheads="1"/>
          </p:cNvSpPr>
          <p:nvPr/>
        </p:nvSpPr>
        <p:spPr bwMode="gray">
          <a:xfrm rot="5400000">
            <a:off x="10105680" y="2914817"/>
            <a:ext cx="561846" cy="576246"/>
          </a:xfrm>
          <a:prstGeom prst="chevron">
            <a:avLst>
              <a:gd name="adj" fmla="val 21139"/>
            </a:avLst>
          </a:prstGeom>
          <a:gradFill rotWithShape="1">
            <a:gsLst>
              <a:gs pos="0">
                <a:schemeClr val="bg2"/>
              </a:gs>
              <a:gs pos="50000">
                <a:schemeClr val="bg2">
                  <a:gamma/>
                  <a:tint val="33725"/>
                  <a:invGamma/>
                </a:schemeClr>
              </a:gs>
              <a:gs pos="100000">
                <a:schemeClr val="bg2"/>
              </a:gs>
            </a:gsLst>
            <a:lin ang="5400000" scaled="1"/>
          </a:gradFill>
          <a:ln w="0" algn="ctr">
            <a:noFill/>
            <a:miter lim="800000"/>
            <a:headEnd/>
            <a:tailEnd/>
          </a:ln>
          <a:effectLst/>
        </p:spPr>
        <p:txBody>
          <a:bodyPr wrap="square" anchor="ctr">
            <a:noAutofit/>
          </a:bodyPr>
          <a:lstStyle/>
          <a:p>
            <a:pPr defTabSz="914309" fontAlgn="ctr">
              <a:spcBef>
                <a:spcPct val="0"/>
              </a:spcBef>
              <a:spcAft>
                <a:spcPct val="0"/>
              </a:spcAft>
              <a:defRPr/>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8" name="AutoShape 15"/>
          <p:cNvSpPr>
            <a:spLocks noChangeArrowheads="1"/>
          </p:cNvSpPr>
          <p:nvPr/>
        </p:nvSpPr>
        <p:spPr bwMode="gray">
          <a:xfrm>
            <a:off x="9552384" y="3392996"/>
            <a:ext cx="1828006" cy="2928134"/>
          </a:xfrm>
          <a:prstGeom prst="roundRect">
            <a:avLst>
              <a:gd name="adj" fmla="val 17509"/>
            </a:avLst>
          </a:prstGeom>
          <a:gradFill flip="none" rotWithShape="1">
            <a:gsLst>
              <a:gs pos="0">
                <a:srgbClr val="E2F0D9"/>
              </a:gs>
              <a:gs pos="79000">
                <a:srgbClr val="E2F0D9">
                  <a:alpha val="56000"/>
                </a:srgbClr>
              </a:gs>
              <a:gs pos="100000">
                <a:srgbClr val="00B0F0">
                  <a:tint val="23500"/>
                  <a:satMod val="160000"/>
                </a:srgbClr>
              </a:gs>
            </a:gsLst>
            <a:path path="circle">
              <a:fillToRect l="100000" t="100000"/>
            </a:path>
            <a:tileRect r="-100000" b="-100000"/>
          </a:gradFill>
          <a:ln w="25400">
            <a:solidFill>
              <a:schemeClr val="bg2"/>
            </a:solidFill>
            <a:round/>
            <a:headEnd/>
            <a:tailEnd/>
          </a:ln>
        </p:spPr>
        <p:txBody>
          <a:bodyPr wrap="square" anchor="ctr">
            <a:noAutofit/>
          </a:bodyPr>
          <a:lstStyle/>
          <a:p>
            <a:pPr defTabSz="914309" fontAlgn="ctr">
              <a:spcBef>
                <a:spcPct val="0"/>
              </a:spcBef>
              <a:spcAft>
                <a:spcPct val="0"/>
              </a:spcAft>
            </a:pPr>
            <a:endParaRPr lang="en-US" altLang="zh-CN" sz="17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9" name="Text Box 16"/>
          <p:cNvSpPr txBox="1">
            <a:spLocks noChangeArrowheads="1"/>
          </p:cNvSpPr>
          <p:nvPr/>
        </p:nvSpPr>
        <p:spPr bwMode="gray">
          <a:xfrm>
            <a:off x="9624392" y="3461164"/>
            <a:ext cx="1863997" cy="3070071"/>
          </a:xfrm>
          <a:prstGeom prst="rect">
            <a:avLst/>
          </a:prstGeom>
          <a:noFill/>
          <a:ln w="9525" algn="ctr">
            <a:noFill/>
            <a:miter lim="800000"/>
            <a:headEnd/>
            <a:tailEnd/>
          </a:ln>
        </p:spPr>
        <p:txBody>
          <a:bodyPr wrap="square">
            <a:noAutofit/>
          </a:bodyPr>
          <a:lstStyle/>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Metering data of all cloud services can be summarized and displayed by VDC.</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Metering data of cloud services can be summarized by region, AZ, and cloud service type, and metering details can be exported.</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Charge rates can be set for different services. Charge rates can be set based on cloud service flavors, and then cloud services can be charged based on the charge rates.</a:t>
            </a:r>
            <a:endParaRPr lang="en-US" altLang="zh-CN" sz="800" dirty="0" smtClean="0">
              <a:solidFill>
                <a:srgbClr val="000000"/>
              </a:solidFill>
              <a:latin typeface="微软雅黑" panose="020B0503020204020204" pitchFamily="34" charset="-122"/>
              <a:ea typeface="微软雅黑" panose="020B0503020204020204" pitchFamily="34" charset="-122"/>
              <a:cs typeface="Arial" pitchFamily="34" charset="0"/>
            </a:endParaRPr>
          </a:p>
          <a:p>
            <a:pPr marL="228577" indent="-228577" defTabSz="914309" eaLnBrk="0" fontAlgn="ctr" hangingPunct="0">
              <a:spcBef>
                <a:spcPts val="200"/>
              </a:spcBef>
              <a:spcAft>
                <a:spcPct val="0"/>
              </a:spcAft>
              <a:buFontTx/>
              <a:buAutoNum type="arabicPeriod"/>
            </a:pPr>
            <a:r>
              <a:rPr sz="800" dirty="0">
                <a:solidFill>
                  <a:srgbClr val="000000"/>
                </a:solidFill>
                <a:latin typeface="微软雅黑" panose="020B0503020204020204" pitchFamily="34" charset="-122"/>
                <a:ea typeface="微软雅黑" panose="020B0503020204020204" pitchFamily="34" charset="-122"/>
                <a:cs typeface="Arial" pitchFamily="34" charset="0"/>
              </a:rPr>
              <a:t>The third-party billing system can use ManageOne to obtain original </a:t>
            </a:r>
            <a:r>
              <a:rPr lang="en-US" sz="800" dirty="0" smtClean="0">
                <a:solidFill>
                  <a:srgbClr val="000000"/>
                </a:solidFill>
                <a:latin typeface="微软雅黑" panose="020B0503020204020204" pitchFamily="34" charset="-122"/>
                <a:ea typeface="微软雅黑" panose="020B0503020204020204" pitchFamily="34" charset="-122"/>
                <a:cs typeface="Arial" pitchFamily="34" charset="0"/>
              </a:rPr>
              <a:t>S</a:t>
            </a:r>
            <a:r>
              <a:rPr sz="800" dirty="0" smtClean="0">
                <a:solidFill>
                  <a:srgbClr val="000000"/>
                </a:solidFill>
                <a:latin typeface="微软雅黑" panose="020B0503020204020204" pitchFamily="34" charset="-122"/>
                <a:ea typeface="微软雅黑" panose="020B0503020204020204" pitchFamily="34" charset="-122"/>
                <a:cs typeface="Arial" pitchFamily="34" charset="0"/>
              </a:rPr>
              <a:t>DR </a:t>
            </a:r>
            <a:r>
              <a:rPr sz="800" dirty="0">
                <a:solidFill>
                  <a:srgbClr val="000000"/>
                </a:solidFill>
                <a:latin typeface="微软雅黑" panose="020B0503020204020204" pitchFamily="34" charset="-122"/>
                <a:ea typeface="微软雅黑" panose="020B0503020204020204" pitchFamily="34" charset="-122"/>
                <a:cs typeface="Arial" pitchFamily="34" charset="0"/>
              </a:rPr>
              <a:t>information of each cloud service.</a:t>
            </a:r>
            <a:endParaRPr lang="en-US" altLang="zh-CN" sz="800"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92" name="组合 91"/>
          <p:cNvGrpSpPr/>
          <p:nvPr/>
        </p:nvGrpSpPr>
        <p:grpSpPr>
          <a:xfrm>
            <a:off x="9660396" y="2630392"/>
            <a:ext cx="1650907" cy="434381"/>
            <a:chOff x="9395504" y="1869366"/>
            <a:chExt cx="1650955" cy="434394"/>
          </a:xfrm>
        </p:grpSpPr>
        <p:sp>
          <p:nvSpPr>
            <p:cNvPr id="90" name="AutoShape 17"/>
            <p:cNvSpPr>
              <a:spLocks noChangeArrowheads="1"/>
            </p:cNvSpPr>
            <p:nvPr/>
          </p:nvSpPr>
          <p:spPr bwMode="hidden">
            <a:xfrm>
              <a:off x="9395504" y="1869366"/>
              <a:ext cx="1650955" cy="434394"/>
            </a:xfrm>
            <a:prstGeom prst="roundRect">
              <a:avLst>
                <a:gd name="adj" fmla="val 40389"/>
              </a:avLst>
            </a:prstGeom>
            <a:solidFill>
              <a:srgbClr val="D6EAFA"/>
            </a:solidFill>
            <a:ln w="9525">
              <a:solidFill>
                <a:schemeClr val="bg2"/>
              </a:solidFill>
              <a:round/>
              <a:headEnd/>
              <a:tailEnd/>
            </a:ln>
          </p:spPr>
          <p:txBody>
            <a:bodyPr wrap="square" anchor="ctr">
              <a:noAutofit/>
            </a:bodyPr>
            <a:lstStyle/>
            <a:p>
              <a:pPr algn="ctr" defTabSz="914309" eaLnBrk="0" fontAlgn="ctr" hangingPunct="0">
                <a:spcBef>
                  <a:spcPct val="50000"/>
                </a:spcBef>
                <a:spcAft>
                  <a:spcPct val="0"/>
                </a:spcAft>
              </a:pPr>
              <a:endParaRPr lang="en-US" altLang="zh-CN" sz="11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1" name="Text Box 18"/>
            <p:cNvSpPr txBox="1">
              <a:spLocks noChangeArrowheads="1"/>
            </p:cNvSpPr>
            <p:nvPr/>
          </p:nvSpPr>
          <p:spPr bwMode="gray">
            <a:xfrm>
              <a:off x="9427788" y="1894768"/>
              <a:ext cx="1608051" cy="395155"/>
            </a:xfrm>
            <a:prstGeom prst="rect">
              <a:avLst/>
            </a:prstGeom>
            <a:noFill/>
            <a:ln w="9525" algn="ctr">
              <a:noFill/>
              <a:miter lim="800000"/>
              <a:headEnd/>
              <a:tailEnd/>
            </a:ln>
          </p:spPr>
          <p:txBody>
            <a:bodyPr wrap="square">
              <a:noAutofit/>
            </a:bodyPr>
            <a:lstStyle/>
            <a:p>
              <a:pPr algn="ctr" defTabSz="914309" fontAlgn="ctr">
                <a:spcBef>
                  <a:spcPct val="50000"/>
                </a:spcBef>
                <a:spcAft>
                  <a:spcPct val="0"/>
                </a:spcAft>
              </a:pPr>
              <a:r>
                <a:rPr sz="1100" b="1" dirty="0">
                  <a:solidFill>
                    <a:srgbClr val="000000"/>
                  </a:solidFill>
                  <a:latin typeface="微软雅黑" panose="020B0503020204020204" pitchFamily="34" charset="-122"/>
                  <a:ea typeface="微软雅黑" panose="020B0503020204020204" pitchFamily="34" charset="-122"/>
                  <a:cs typeface="Arial" pitchFamily="34" charset="0"/>
                </a:rPr>
                <a:t>Unified Metering and Charging</a:t>
              </a:r>
              <a:endParaRPr lang="en-US" sz="11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val="1695749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cs typeface="Arial" pitchFamily="34" charset="0"/>
              </a:rPr>
              <a:t>Fine-grained </a:t>
            </a:r>
            <a:r>
              <a:rPr lang="en-US" altLang="zh-CN" dirty="0" smtClean="0">
                <a:latin typeface="微软雅黑" panose="020B0503020204020204" pitchFamily="34" charset="-122"/>
                <a:ea typeface="微软雅黑" panose="020B0503020204020204" pitchFamily="34" charset="-122"/>
                <a:cs typeface="Arial" pitchFamily="34" charset="0"/>
              </a:rPr>
              <a:t>Operations</a:t>
            </a:r>
            <a:endParaRPr lang="zh-CN" altLang="en-US" dirty="0">
              <a:latin typeface="微软雅黑" panose="020B0503020204020204" pitchFamily="34" charset="-122"/>
              <a:ea typeface="微软雅黑" panose="020B0503020204020204" pitchFamily="34" charset="-122"/>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14130" y="1787731"/>
            <a:ext cx="3490282"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rgbClr val="B2B2B2"/>
                </a:solidFill>
                <a:latin typeface="微软雅黑" panose="020B0503020204020204" pitchFamily="34" charset="-122"/>
                <a:ea typeface="微软雅黑" panose="020B0503020204020204" pitchFamily="34" charset="-122"/>
                <a:cs typeface="Arial" pitchFamily="34" charset="0"/>
              </a:rPr>
              <a:t>Various Cloud Services</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1</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374441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rgbClr val="B2B2B2"/>
                </a:solidFill>
                <a:latin typeface="微软雅黑" panose="020B0503020204020204" pitchFamily="34" charset="-122"/>
                <a:ea typeface="微软雅黑" panose="020B0503020204020204" pitchFamily="34" charset="-122"/>
                <a:cs typeface="Arial" pitchFamily="34" charset="0"/>
              </a:rPr>
              <a:t>Application and Automation</a:t>
            </a: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3</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1307468" y="3015918"/>
            <a:ext cx="43547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fontAlgn="ctr">
              <a:lnSpc>
                <a:spcPct val="120000"/>
              </a:lnSpc>
            </a:pPr>
            <a:r>
              <a:rPr lang="en-US" altLang="zh-CN" sz="2400" dirty="0">
                <a:solidFill>
                  <a:srgbClr val="1F497D">
                    <a:lumMod val="50000"/>
                  </a:srgbClr>
                </a:solidFill>
                <a:latin typeface="微软雅黑" panose="020B0503020204020204" pitchFamily="34" charset="-122"/>
                <a:ea typeface="微软雅黑" panose="020B0503020204020204" pitchFamily="34" charset="-122"/>
                <a:cs typeface="Arial" pitchFamily="34" charset="0"/>
              </a:rPr>
              <a:t>Multi-Level </a:t>
            </a:r>
            <a:r>
              <a:rPr lang="en-US" altLang="zh-CN" sz="2400" dirty="0" smtClean="0">
                <a:solidFill>
                  <a:srgbClr val="1F497D">
                    <a:lumMod val="50000"/>
                  </a:srgbClr>
                </a:solidFill>
                <a:latin typeface="微软雅黑" panose="020B0503020204020204" pitchFamily="34" charset="-122"/>
                <a:ea typeface="微软雅黑" panose="020B0503020204020204" pitchFamily="34" charset="-122"/>
                <a:cs typeface="Arial" pitchFamily="34" charset="0"/>
              </a:rPr>
              <a:t>VDCs</a:t>
            </a:r>
            <a:endParaRPr lang="en-US" altLang="zh-CN" sz="2400" dirty="0">
              <a:solidFill>
                <a:srgbClr val="1F497D">
                  <a:lumMod val="50000"/>
                </a:srgbClr>
              </a:solidFill>
              <a:latin typeface="微软雅黑" panose="020B0503020204020204" pitchFamily="34" charset="-122"/>
              <a:ea typeface="微软雅黑" panose="020B0503020204020204" pitchFamily="34" charset="-122"/>
              <a:cs typeface="Arial" pitchFamily="34" charset="0"/>
            </a:endParaRP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2</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381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noAutofit/>
          </a:bodyPr>
          <a:lstStyle/>
          <a:p>
            <a:pPr fontAlgn="ctr"/>
            <a:endParaRPr lang="zh-CN" altLang="en-US">
              <a:latin typeface="Arial" panose="020B0604020202020204" pitchFamily="34" charset="0"/>
              <a:ea typeface="微软雅黑" panose="020B0503020204020204" pitchFamily="34" charset="-122"/>
            </a:endParaRPr>
          </a:p>
        </p:txBody>
      </p:sp>
      <p:sp>
        <p:nvSpPr>
          <p:cNvPr id="14" name="标题 13"/>
          <p:cNvSpPr>
            <a:spLocks noGrp="1"/>
          </p:cNvSpPr>
          <p:nvPr>
            <p:ph type="ctrTitle" sz="quarter"/>
          </p:nvPr>
        </p:nvSpPr>
        <p:spPr>
          <a:xfrm>
            <a:off x="911017" y="5081676"/>
            <a:ext cx="10441567" cy="831600"/>
          </a:xfrm>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Huawei ManageOne</a:t>
            </a:r>
            <a:r>
              <a:rPr lang="zh-CN" altLang="en-US"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Solution</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7577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Multi-Level </a:t>
            </a:r>
            <a:r>
              <a:rPr lang="en-US" altLang="zh-CN" dirty="0">
                <a:latin typeface="微软雅黑" panose="020B0503020204020204" pitchFamily="34" charset="-122"/>
                <a:ea typeface="微软雅黑" panose="020B0503020204020204" pitchFamily="34" charset="-122"/>
              </a:rPr>
              <a:t>VDCs</a:t>
            </a:r>
            <a:endParaRPr lang="zh-CN" altLang="en-US" dirty="0">
              <a:latin typeface="微软雅黑" panose="020B0503020204020204" pitchFamily="34" charset="-122"/>
              <a:ea typeface="微软雅黑" panose="020B0503020204020204" pitchFamily="34" charset="-122"/>
            </a:endParaRPr>
          </a:p>
        </p:txBody>
      </p:sp>
      <p:sp>
        <p:nvSpPr>
          <p:cNvPr id="87" name="文本占位符 2"/>
          <p:cNvSpPr txBox="1">
            <a:spLocks/>
          </p:cNvSpPr>
          <p:nvPr/>
        </p:nvSpPr>
        <p:spPr>
          <a:xfrm>
            <a:off x="971165" y="1160748"/>
            <a:ext cx="10597443" cy="39243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172215" indent="-285750" fontAlgn="ctr"/>
            <a:r>
              <a:rPr lang="en-US" altLang="zh-CN" sz="1400" kern="10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VDC (Virtual Data Center</a:t>
            </a:r>
            <a:r>
              <a:rPr lang="en-US" altLang="zh-CN" sz="14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kern="10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533400" lvl="1" fontAlgn="ctr"/>
            <a:r>
              <a:rPr lang="en-US" altLang="zh-CN" sz="1100" dirty="0">
                <a:latin typeface="微软雅黑" panose="020B0503020204020204" pitchFamily="34" charset="-122"/>
                <a:ea typeface="微软雅黑" panose="020B0503020204020204" pitchFamily="34" charset="-122"/>
                <a:cs typeface="Arial" pitchFamily="34" charset="0"/>
              </a:rPr>
              <a:t>A virtual data center (VDC) is a resource allocation unit that matches the structure between an enterprise and its organizations. In VDCs, user management, quota management, project management, product definition, resource provisioning, and service assurance are supported. Multi-level VDCs can be created to meet the requirements for multi-level operation scenarios. For example, a group includes multiple subsidiaries, and each subsidiary includes multiple lower-level departments. In the e-Government Cloud scenario, there are multiple </a:t>
            </a:r>
            <a:r>
              <a:rPr lang="en-US" altLang="zh-CN" sz="1200" dirty="0">
                <a:latin typeface="微软雅黑" panose="020B0503020204020204" pitchFamily="34" charset="-122"/>
                <a:ea typeface="微软雅黑" panose="020B0503020204020204" pitchFamily="34" charset="-122"/>
                <a:cs typeface="Arial" pitchFamily="34" charset="0"/>
              </a:rPr>
              <a:t>government offices.</a:t>
            </a:r>
            <a:endParaRPr lang="en-US" altLang="zh-CN" sz="1200" kern="100" dirty="0">
              <a:latin typeface="微软雅黑" panose="020B0503020204020204" pitchFamily="34" charset="-122"/>
              <a:ea typeface="微软雅黑" panose="020B0503020204020204" pitchFamily="34" charset="-122"/>
              <a:cs typeface="Arial" pitchFamily="34" charset="0"/>
            </a:endParaRPr>
          </a:p>
          <a:p>
            <a:pPr marL="524640" lvl="1" indent="-285750" fontAlgn="ctr"/>
            <a:endParaRPr lang="en-US" altLang="zh-CN"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0" lvl="1" indent="0" fontAlgn="ctr">
              <a:lnSpc>
                <a:spcPct val="150000"/>
              </a:lnSpc>
              <a:buNone/>
            </a:pPr>
            <a:endParaRPr lang="en-US" altLang="zh-CN" sz="1600" kern="1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3"/>
          <a:stretch>
            <a:fillRect/>
          </a:stretch>
        </p:blipFill>
        <p:spPr>
          <a:xfrm>
            <a:off x="3179676" y="2610782"/>
            <a:ext cx="6336704" cy="3770546"/>
          </a:xfrm>
          <a:prstGeom prst="rect">
            <a:avLst/>
          </a:prstGeom>
        </p:spPr>
      </p:pic>
    </p:spTree>
    <p:extLst>
      <p:ext uri="{BB962C8B-B14F-4D97-AF65-F5344CB8AC3E}">
        <p14:creationId xmlns:p14="http://schemas.microsoft.com/office/powerpoint/2010/main" val="1016136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52636"/>
            <a:ext cx="10153828" cy="640800"/>
          </a:xfrm>
        </p:spPr>
        <p:txBody>
          <a:bodyPr>
            <a:noAutofit/>
          </a:bodyPr>
          <a:lstStyle/>
          <a:p>
            <a:pPr fontAlgn="ctr"/>
            <a:r>
              <a:rPr lang="en-US" altLang="zh-CN" sz="3200" dirty="0" smtClean="0">
                <a:latin typeface="微软雅黑" panose="020B0503020204020204" pitchFamily="34" charset="-122"/>
                <a:ea typeface="微软雅黑" panose="020B0503020204020204" pitchFamily="34" charset="-122"/>
              </a:rPr>
              <a:t>Multi-Level VDCs </a:t>
            </a:r>
            <a:r>
              <a:rPr lang="en-US" altLang="zh-CN" sz="3200" dirty="0" smtClean="0">
                <a:latin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cs typeface="Arial" pitchFamily="34" charset="0"/>
              </a:rPr>
              <a:t>Roles and Scenarios in the Operation Field</a:t>
            </a:r>
            <a:endParaRPr lang="zh-CN" altLang="en-US" sz="3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127448" y="1232755"/>
            <a:ext cx="10189132" cy="5106101"/>
          </a:xfrm>
          <a:prstGeom prst="rect">
            <a:avLst/>
          </a:prstGeom>
        </p:spPr>
      </p:pic>
    </p:spTree>
    <p:extLst>
      <p:ext uri="{BB962C8B-B14F-4D97-AF65-F5344CB8AC3E}">
        <p14:creationId xmlns:p14="http://schemas.microsoft.com/office/powerpoint/2010/main" val="377109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8461640" cy="640800"/>
          </a:xfrm>
        </p:spPr>
        <p:txBody>
          <a:bodyPr>
            <a:noAutofit/>
          </a:bodyPr>
          <a:lstStyle/>
          <a:p>
            <a:pPr fontAlgn="ctr"/>
            <a:r>
              <a:rPr lang="en-US" altLang="zh-CN" sz="3200" dirty="0" smtClean="0">
                <a:latin typeface="微软雅黑" panose="020B0503020204020204" pitchFamily="34" charset="-122"/>
                <a:ea typeface="微软雅黑" panose="020B0503020204020204" pitchFamily="34" charset="-122"/>
              </a:rPr>
              <a:t>Multi-Level VDCs</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a:t>
            </a:r>
            <a:r>
              <a:rPr lang="en-US" altLang="en-US" sz="3200" kern="1200" dirty="0">
                <a:latin typeface="微软雅黑" panose="020B0503020204020204" pitchFamily="34" charset="-122"/>
                <a:ea typeface="微软雅黑" panose="020B0503020204020204" pitchFamily="34" charset="-122"/>
              </a:rPr>
              <a:t>Operation Organization Division</a:t>
            </a:r>
            <a:endParaRPr lang="zh-CN" altLang="en-US" sz="3200" dirty="0">
              <a:latin typeface="微软雅黑" panose="020B0503020204020204" pitchFamily="34" charset="-122"/>
              <a:ea typeface="微软雅黑" panose="020B0503020204020204" pitchFamily="34" charset="-122"/>
            </a:endParaRPr>
          </a:p>
        </p:txBody>
      </p:sp>
      <p:sp>
        <p:nvSpPr>
          <p:cNvPr id="43" name="文本框 4"/>
          <p:cNvSpPr txBox="1"/>
          <p:nvPr/>
        </p:nvSpPr>
        <p:spPr>
          <a:xfrm>
            <a:off x="7860196" y="1235893"/>
            <a:ext cx="3672408" cy="4678204"/>
          </a:xfrm>
          <a:prstGeom prst="rect">
            <a:avLst/>
          </a:prstGeom>
          <a:noFill/>
        </p:spPr>
        <p:txBody>
          <a:bodyPr wrap="square" rtlCol="0">
            <a:noAutofit/>
          </a:bodyPr>
          <a:lstStyle/>
          <a:p>
            <a:pPr marL="524640" lvl="1" indent="-285750" defTabSz="1625655" fontAlgn="ctr">
              <a:lnSpc>
                <a:spcPct val="120000"/>
              </a:lnSpc>
              <a:buFont typeface="Wingdings" panose="05000000000000000000" pitchFamily="2" charset="2"/>
              <a:buChar char="v"/>
            </a:pPr>
            <a:r>
              <a:rPr lang="en-US" altLang="zh-CN" sz="1400" dirty="0">
                <a:solidFill>
                  <a:srgbClr val="00B0F0"/>
                </a:solidFill>
                <a:latin typeface="微软雅黑" panose="020B0503020204020204" pitchFamily="34" charset="-122"/>
                <a:ea typeface="微软雅黑" panose="020B0503020204020204" pitchFamily="34" charset="-122"/>
              </a:rPr>
              <a:t>VDC planning:</a:t>
            </a:r>
            <a:endParaRPr lang="en-US" altLang="zh-CN" sz="1400" kern="100"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811213" indent="-276225" defTabSz="1625655" fontAlgn="ctr">
              <a:lnSpc>
                <a:spcPct val="120000"/>
              </a:lnSpc>
              <a:buFont typeface="Wingdings" panose="05000000000000000000" pitchFamily="2" charset="2"/>
              <a:buChar char="§"/>
            </a:pPr>
            <a:r>
              <a:rPr lang="en-US" altLang="zh-CN" sz="1100" dirty="0">
                <a:latin typeface="微软雅黑" panose="020B0503020204020204" pitchFamily="34" charset="-122"/>
                <a:ea typeface="微软雅黑" panose="020B0503020204020204" pitchFamily="34" charset="-122"/>
              </a:rPr>
              <a:t>The government offices want to </a:t>
            </a:r>
            <a:r>
              <a:rPr lang="en-US" altLang="zh-CN" sz="11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delegate the operation administrator to manage operation.</a:t>
            </a:r>
            <a:r>
              <a:rPr lang="en-US" altLang="zh-CN" sz="1100" dirty="0">
                <a:latin typeface="微软雅黑" panose="020B0503020204020204" pitchFamily="34" charset="-122"/>
                <a:ea typeface="微软雅黑" panose="020B0503020204020204" pitchFamily="34" charset="-122"/>
              </a:rPr>
              <a:t> The operation administrator allocates a tenant (create a first-level VDC by default) for each government office.</a:t>
            </a:r>
          </a:p>
          <a:p>
            <a:pPr marL="811213" indent="-276225" defTabSz="1625655" fontAlgn="ctr">
              <a:lnSpc>
                <a:spcPct val="120000"/>
              </a:lnSpc>
              <a:buFont typeface="Wingdings" panose="05000000000000000000" pitchFamily="2" charset="2"/>
              <a:buChar char="§"/>
            </a:pPr>
            <a:r>
              <a:rPr lang="en-US" altLang="zh-CN" sz="1100" dirty="0">
                <a:latin typeface="微软雅黑" panose="020B0503020204020204" pitchFamily="34" charset="-122"/>
                <a:ea typeface="微软雅黑" panose="020B0503020204020204" pitchFamily="34" charset="-122"/>
              </a:rPr>
              <a:t>A first-level VDC administrator determines whether to create a lower-level VDC based on the organization's structural requirements. Quotas can be set separately for VDCs at each level.</a:t>
            </a:r>
          </a:p>
          <a:p>
            <a:pPr marL="811213" indent="-276225" defTabSz="1625655" fontAlgn="ctr">
              <a:lnSpc>
                <a:spcPct val="120000"/>
              </a:lnSpc>
              <a:buFont typeface="Wingdings" panose="05000000000000000000" pitchFamily="2" charset="2"/>
              <a:buChar char="§"/>
            </a:pPr>
            <a:r>
              <a:rPr lang="en-US" altLang="zh-CN" sz="1100" dirty="0">
                <a:latin typeface="微软雅黑" panose="020B0503020204020204" pitchFamily="34" charset="-122"/>
                <a:ea typeface="微软雅黑" panose="020B0503020204020204" pitchFamily="34" charset="-122"/>
              </a:rPr>
              <a:t>VDC administrators can view provisioned resources and manage and maintain resources in the VDCs they belong to, and their lower-level VDCs</a:t>
            </a:r>
            <a:r>
              <a:rPr lang="en-US" altLang="zh-CN" sz="1100" dirty="0" smtClean="0">
                <a:latin typeface="微软雅黑" panose="020B0503020204020204" pitchFamily="34" charset="-122"/>
                <a:ea typeface="微软雅黑" panose="020B0503020204020204" pitchFamily="34" charset="-122"/>
              </a:rPr>
              <a:t>.</a:t>
            </a:r>
            <a:endParaRPr lang="en-US" altLang="zh-CN" sz="1200" kern="100"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524640" lvl="1" indent="-285750" defTabSz="1625655" fontAlgn="ctr">
              <a:lnSpc>
                <a:spcPct val="120000"/>
              </a:lnSpc>
              <a:buFont typeface="Wingdings" panose="05000000000000000000" pitchFamily="2" charset="2"/>
              <a:buChar char="v"/>
            </a:pPr>
            <a:r>
              <a:rPr lang="en-US" altLang="zh-CN" sz="1400" dirty="0">
                <a:solidFill>
                  <a:srgbClr val="00B0F0"/>
                </a:solidFill>
                <a:latin typeface="微软雅黑" panose="020B0503020204020204" pitchFamily="34" charset="-122"/>
                <a:ea typeface="微软雅黑" panose="020B0503020204020204" pitchFamily="34" charset="-122"/>
              </a:rPr>
              <a:t>Project planning:</a:t>
            </a:r>
            <a:endParaRPr lang="en-US" altLang="zh-CN" sz="1400" kern="100"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811213" indent="-276225" defTabSz="1625655" fontAlgn="ctr">
              <a:lnSpc>
                <a:spcPct val="120000"/>
              </a:lnSpc>
              <a:buFont typeface="Wingdings" panose="05000000000000000000" pitchFamily="2" charset="2"/>
              <a:buChar char="§"/>
            </a:pPr>
            <a:r>
              <a:rPr lang="en-US" altLang="zh-CN" sz="1100" dirty="0">
                <a:latin typeface="微软雅黑" panose="020B0503020204020204" pitchFamily="34" charset="-122"/>
                <a:ea typeface="微软雅黑" panose="020B0503020204020204" pitchFamily="34" charset="-122"/>
              </a:rPr>
              <a:t>Projects are created in VDCs at each level and managed by VDC administrators.</a:t>
            </a:r>
          </a:p>
          <a:p>
            <a:pPr marL="811213" indent="-276225" defTabSz="1625655" fontAlgn="ctr">
              <a:lnSpc>
                <a:spcPct val="120000"/>
              </a:lnSpc>
              <a:buFont typeface="Wingdings" panose="05000000000000000000" pitchFamily="2" charset="2"/>
              <a:buChar char="§"/>
            </a:pPr>
            <a:r>
              <a:rPr lang="en-US" altLang="zh-CN" sz="1100" dirty="0">
                <a:latin typeface="微软雅黑" panose="020B0503020204020204" pitchFamily="34" charset="-122"/>
                <a:ea typeface="微软雅黑" panose="020B0503020204020204" pitchFamily="34" charset="-122"/>
              </a:rPr>
              <a:t>A user can be associated with projects in different lower-level VDCs of a first-level VDC.</a:t>
            </a:r>
            <a:endParaRPr lang="en-US" altLang="zh-CN" sz="11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199456" y="1349846"/>
            <a:ext cx="6961448" cy="4743450"/>
          </a:xfrm>
          <a:prstGeom prst="rect">
            <a:avLst/>
          </a:prstGeom>
        </p:spPr>
      </p:pic>
    </p:spTree>
    <p:extLst>
      <p:ext uri="{BB962C8B-B14F-4D97-AF65-F5344CB8AC3E}">
        <p14:creationId xmlns:p14="http://schemas.microsoft.com/office/powerpoint/2010/main" val="407428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sz="3600" dirty="0" smtClean="0">
                <a:latin typeface="微软雅黑" panose="020B0503020204020204" pitchFamily="34" charset="-122"/>
                <a:ea typeface="微软雅黑" panose="020B0503020204020204" pitchFamily="34" charset="-122"/>
              </a:rPr>
              <a:t>Multi-Level VDCs</a:t>
            </a:r>
            <a:r>
              <a:rPr lang="en-US" altLang="zh-CN" sz="3600" dirty="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rPr>
              <a:t>-</a:t>
            </a:r>
            <a:r>
              <a:rPr lang="en-US" altLang="zh-CN" sz="3600" dirty="0" smtClean="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Multi-Level </a:t>
            </a:r>
            <a:r>
              <a:rPr lang="en-US" altLang="zh-CN" sz="3600" dirty="0">
                <a:latin typeface="微软雅黑" panose="020B0503020204020204" pitchFamily="34" charset="-122"/>
                <a:ea typeface="微软雅黑" panose="020B0503020204020204" pitchFamily="34" charset="-122"/>
              </a:rPr>
              <a:t>Approval</a:t>
            </a:r>
            <a:endParaRPr lang="zh-CN" altLang="en-US"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912285" y="1233488"/>
            <a:ext cx="5579759" cy="4680000"/>
          </a:xfrm>
        </p:spPr>
        <p:txBody>
          <a:bodyPr>
            <a:noAutofit/>
          </a:bodyPr>
          <a:lstStyle/>
          <a:p>
            <a:pPr algn="l" fontAlgn="ctr"/>
            <a:r>
              <a:rPr lang="en-US" altLang="zh-CN" sz="1400" dirty="0">
                <a:latin typeface="微软雅黑" panose="020B0503020204020204" pitchFamily="34" charset="-122"/>
                <a:ea typeface="微软雅黑" panose="020B0503020204020204" pitchFamily="34" charset="-122"/>
              </a:rPr>
              <a:t>Independent approval processes can be </a:t>
            </a:r>
            <a:r>
              <a:rPr lang="en-US" altLang="zh-CN" sz="1400" dirty="0" smtClean="0">
                <a:latin typeface="微软雅黑" panose="020B0503020204020204" pitchFamily="34" charset="-122"/>
                <a:ea typeface="微软雅黑" panose="020B0503020204020204" pitchFamily="34" charset="-122"/>
              </a:rPr>
              <a:t>defined on ManageOne. </a:t>
            </a:r>
            <a:r>
              <a:rPr lang="en-US" altLang="zh-CN" sz="1400" dirty="0">
                <a:latin typeface="微软雅黑" panose="020B0503020204020204" pitchFamily="34" charset="-122"/>
                <a:ea typeface="微软雅黑" panose="020B0503020204020204" pitchFamily="34" charset="-122"/>
              </a:rPr>
              <a:t>Operation administrators and VDC administrators can define approval processes. Approval processes published by operation administrators are globally visible. Approval processes published by VDC administrators are visible to the VDCs to which the VDC administrators belong and their lower-level </a:t>
            </a:r>
            <a:r>
              <a:rPr lang="en-US" altLang="zh-CN" sz="1400" dirty="0" smtClean="0">
                <a:latin typeface="微软雅黑" panose="020B0503020204020204" pitchFamily="34" charset="-122"/>
                <a:ea typeface="微软雅黑" panose="020B0503020204020204" pitchFamily="34" charset="-122"/>
              </a:rPr>
              <a:t>VDCs.</a:t>
            </a:r>
          </a:p>
          <a:p>
            <a:pPr algn="l" fontAlgn="ctr"/>
            <a:r>
              <a:rPr lang="en-US" altLang="zh-CN" sz="1400" dirty="0">
                <a:latin typeface="微软雅黑" panose="020B0503020204020204" pitchFamily="34" charset="-122"/>
                <a:ea typeface="微软雅黑" panose="020B0503020204020204" pitchFamily="34" charset="-122"/>
              </a:rPr>
              <a:t>An approval process supports a maximum of five levels of approvals. Multiple approvers can be set at each level. </a:t>
            </a:r>
            <a:endParaRPr lang="en-US" altLang="zh-CN" sz="1400" dirty="0" smtClean="0">
              <a:latin typeface="微软雅黑" panose="020B0503020204020204" pitchFamily="34" charset="-122"/>
              <a:ea typeface="微软雅黑" panose="020B0503020204020204" pitchFamily="34" charset="-122"/>
            </a:endParaRPr>
          </a:p>
          <a:p>
            <a:pPr algn="l" fontAlgn="ctr"/>
            <a:r>
              <a:rPr lang="en-US" altLang="zh-CN" sz="1400" dirty="0">
                <a:latin typeface="微软雅黑" panose="020B0503020204020204" pitchFamily="34" charset="-122"/>
                <a:ea typeface="微软雅黑" panose="020B0503020204020204" pitchFamily="34" charset="-122"/>
              </a:rPr>
              <a:t>An approval process defined on ManageOne can be associated with a third-party work order system. That is, after the approval process is started, ManageOne sends an approval request to the third-party work order </a:t>
            </a:r>
            <a:r>
              <a:rPr lang="en-US" altLang="zh-CN" sz="1400" dirty="0" smtClean="0">
                <a:latin typeface="微软雅黑" panose="020B0503020204020204" pitchFamily="34" charset="-122"/>
                <a:ea typeface="微软雅黑" panose="020B0503020204020204" pitchFamily="34" charset="-122"/>
              </a:rPr>
              <a:t>system.</a:t>
            </a:r>
            <a:endParaRPr lang="zh-CN" altLang="en-US"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6945746" y="1319175"/>
            <a:ext cx="4514850" cy="4810125"/>
          </a:xfrm>
          <a:prstGeom prst="rect">
            <a:avLst/>
          </a:prstGeom>
        </p:spPr>
      </p:pic>
    </p:spTree>
    <p:extLst>
      <p:ext uri="{BB962C8B-B14F-4D97-AF65-F5344CB8AC3E}">
        <p14:creationId xmlns:p14="http://schemas.microsoft.com/office/powerpoint/2010/main" val="167143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sz="3200" dirty="0" smtClean="0">
                <a:latin typeface="微软雅黑" panose="020B0503020204020204" pitchFamily="34" charset="-122"/>
                <a:ea typeface="微软雅黑" panose="020B0503020204020204" pitchFamily="34" charset="-122"/>
              </a:rPr>
              <a:t>Multi-Level VDCs </a:t>
            </a:r>
            <a:r>
              <a:rPr lang="en-US" altLang="zh-CN" sz="3600" dirty="0" smtClean="0">
                <a:latin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VDC </a:t>
            </a:r>
            <a:r>
              <a:rPr lang="en-US" altLang="zh-CN" sz="3600" dirty="0">
                <a:latin typeface="微软雅黑" panose="020B0503020204020204" pitchFamily="34" charset="-122"/>
                <a:ea typeface="微软雅黑" panose="020B0503020204020204" pitchFamily="34" charset="-122"/>
              </a:rPr>
              <a:t>Metering</a:t>
            </a:r>
            <a:endParaRPr lang="zh-CN" altLang="en-US" dirty="0">
              <a:latin typeface="微软雅黑" panose="020B0503020204020204" pitchFamily="34" charset="-122"/>
              <a:ea typeface="微软雅黑" panose="020B0503020204020204" pitchFamily="34" charset="-122"/>
            </a:endParaRPr>
          </a:p>
        </p:txBody>
      </p:sp>
      <p:sp>
        <p:nvSpPr>
          <p:cNvPr id="94" name="Text Box 56"/>
          <p:cNvSpPr txBox="1">
            <a:spLocks noChangeArrowheads="1"/>
          </p:cNvSpPr>
          <p:nvPr/>
        </p:nvSpPr>
        <p:spPr bwMode="auto">
          <a:xfrm>
            <a:off x="8110465" y="1664152"/>
            <a:ext cx="3314176" cy="704905"/>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333" dirty="0">
              <a:solidFill>
                <a:srgbClr val="000000"/>
              </a:solidFill>
              <a:latin typeface="微软雅黑" panose="020B0503020204020204" pitchFamily="34" charset="-122"/>
              <a:ea typeface="微软雅黑" panose="020B0503020204020204" pitchFamily="34" charset="-122"/>
            </a:endParaRPr>
          </a:p>
        </p:txBody>
      </p:sp>
      <p:sp>
        <p:nvSpPr>
          <p:cNvPr id="95" name="矩形 94"/>
          <p:cNvSpPr/>
          <p:nvPr/>
        </p:nvSpPr>
        <p:spPr>
          <a:xfrm>
            <a:off x="8110463" y="1683169"/>
            <a:ext cx="3360640" cy="600164"/>
          </a:xfrm>
          <a:prstGeom prst="rect">
            <a:avLst/>
          </a:prstGeom>
          <a:ln>
            <a:noFill/>
          </a:ln>
        </p:spPr>
        <p:txBody>
          <a:bodyPr wrap="square">
            <a:noAutofit/>
          </a:bodyPr>
          <a:lstStyle/>
          <a:p>
            <a:pPr defTabSz="914309" fontAlgn="ctr"/>
            <a:r>
              <a:rPr lang="en-US" altLang="zh-CN" sz="1050" dirty="0">
                <a:solidFill>
                  <a:prstClr val="black"/>
                </a:solidFill>
                <a:latin typeface="微软雅黑" panose="020B0503020204020204" pitchFamily="34" charset="-122"/>
                <a:ea typeface="微软雅黑" panose="020B0503020204020204" pitchFamily="34" charset="-122"/>
              </a:rPr>
              <a:t>VDC metering data is provided to facilitate audits and control of cloud resources consumed by services.</a:t>
            </a:r>
          </a:p>
        </p:txBody>
      </p:sp>
      <p:sp>
        <p:nvSpPr>
          <p:cNvPr id="96" name="AutoShape 49"/>
          <p:cNvSpPr>
            <a:spLocks noChangeArrowheads="1"/>
          </p:cNvSpPr>
          <p:nvPr/>
        </p:nvSpPr>
        <p:spPr bwMode="auto">
          <a:xfrm>
            <a:off x="8110464" y="1311653"/>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67" b="1" dirty="0" smtClean="0">
                <a:solidFill>
                  <a:srgbClr val="FFFFFF"/>
                </a:solidFill>
                <a:latin typeface="微软雅黑" panose="020B0503020204020204" pitchFamily="34" charset="-122"/>
                <a:ea typeface="微软雅黑" pitchFamily="34" charset="-122"/>
              </a:rPr>
              <a:t>Customer Scenarios (Why</a:t>
            </a:r>
            <a:r>
              <a:rPr lang="en-US" altLang="zh-CN" sz="1467" b="1" dirty="0">
                <a:solidFill>
                  <a:srgbClr val="FFFFFF"/>
                </a:solidFill>
                <a:latin typeface="微软雅黑" panose="020B0503020204020204" pitchFamily="34" charset="-122"/>
                <a:ea typeface="微软雅黑" pitchFamily="34" charset="-122"/>
              </a:rPr>
              <a:t>)</a:t>
            </a:r>
            <a:endParaRPr lang="zh-CN" altLang="en-US" sz="1467" b="1" dirty="0">
              <a:solidFill>
                <a:srgbClr val="FFFFFF"/>
              </a:solidFill>
              <a:latin typeface="微软雅黑" panose="020B0503020204020204" pitchFamily="34" charset="-122"/>
              <a:ea typeface="微软雅黑" pitchFamily="34" charset="-122"/>
            </a:endParaRPr>
          </a:p>
        </p:txBody>
      </p:sp>
      <p:sp>
        <p:nvSpPr>
          <p:cNvPr id="97" name="AutoShape 49"/>
          <p:cNvSpPr>
            <a:spLocks noChangeArrowheads="1"/>
          </p:cNvSpPr>
          <p:nvPr/>
        </p:nvSpPr>
        <p:spPr bwMode="auto">
          <a:xfrm>
            <a:off x="8110464" y="4495563"/>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zh-CN" altLang="en-US" sz="1467" b="1" dirty="0">
                <a:solidFill>
                  <a:srgbClr val="FFFFFF"/>
                </a:solidFill>
                <a:latin typeface="微软雅黑" panose="020B0503020204020204" pitchFamily="34" charset="-122"/>
                <a:ea typeface="微软雅黑" pitchFamily="34" charset="-122"/>
              </a:rPr>
              <a:t>    </a:t>
            </a:r>
            <a:r>
              <a:rPr lang="en-US" altLang="zh-CN" sz="1467" b="1" dirty="0" smtClean="0">
                <a:solidFill>
                  <a:srgbClr val="FFFFFF"/>
                </a:solidFill>
                <a:latin typeface="微软雅黑" panose="020B0503020204020204" pitchFamily="34" charset="-122"/>
                <a:ea typeface="微软雅黑" pitchFamily="34" charset="-122"/>
              </a:rPr>
              <a:t>Customer Benefits (How</a:t>
            </a:r>
            <a:r>
              <a:rPr lang="en-US" altLang="zh-CN" sz="1467" b="1" dirty="0">
                <a:solidFill>
                  <a:srgbClr val="FFFFFF"/>
                </a:solidFill>
                <a:latin typeface="微软雅黑" panose="020B0503020204020204" pitchFamily="34" charset="-122"/>
                <a:ea typeface="微软雅黑" pitchFamily="34" charset="-122"/>
              </a:rPr>
              <a:t>)</a:t>
            </a:r>
            <a:endParaRPr lang="zh-CN" altLang="en-US" sz="1467" b="1" dirty="0">
              <a:solidFill>
                <a:srgbClr val="FFFFFF"/>
              </a:solidFill>
              <a:latin typeface="微软雅黑" panose="020B0503020204020204" pitchFamily="34" charset="-122"/>
              <a:ea typeface="微软雅黑" pitchFamily="34" charset="-122"/>
            </a:endParaRPr>
          </a:p>
        </p:txBody>
      </p:sp>
      <p:sp>
        <p:nvSpPr>
          <p:cNvPr id="98" name="Text Box 56"/>
          <p:cNvSpPr txBox="1">
            <a:spLocks noChangeArrowheads="1"/>
          </p:cNvSpPr>
          <p:nvPr/>
        </p:nvSpPr>
        <p:spPr bwMode="auto">
          <a:xfrm>
            <a:off x="8110465" y="4832022"/>
            <a:ext cx="3314176" cy="1306291"/>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9" name="矩形 98"/>
          <p:cNvSpPr/>
          <p:nvPr/>
        </p:nvSpPr>
        <p:spPr>
          <a:xfrm>
            <a:off x="8154231" y="4960329"/>
            <a:ext cx="3126345" cy="1384995"/>
          </a:xfrm>
          <a:prstGeom prst="rect">
            <a:avLst/>
          </a:prstGeom>
          <a:ln>
            <a:noFill/>
          </a:ln>
        </p:spPr>
        <p:txBody>
          <a:bodyPr wrap="square">
            <a:noAutofit/>
          </a:bodyPr>
          <a:lstStyle/>
          <a:p>
            <a:pPr marL="228571" indent="-228571" defTabSz="914309" fontAlgn="ctr">
              <a:buSzPct val="60000"/>
              <a:buFont typeface="Wingdings" panose="05000000000000000000" pitchFamily="2" charset="2"/>
              <a:buChar char="l"/>
            </a:pPr>
            <a:r>
              <a:rPr lang="en-US" altLang="zh-CN" sz="1050" dirty="0">
                <a:solidFill>
                  <a:srgbClr val="000000"/>
                </a:solidFill>
                <a:latin typeface="微软雅黑" panose="020B0503020204020204" pitchFamily="34" charset="-122"/>
                <a:ea typeface="微软雅黑" pitchFamily="34" charset="-122"/>
              </a:rPr>
              <a:t>Metering files are generated for each cloud service based on the resource life cycle. They are stored centrally, and displayed on the management platform.</a:t>
            </a:r>
          </a:p>
          <a:p>
            <a:pPr marL="228571" indent="-228571" defTabSz="914309" fontAlgn="ctr">
              <a:buSzPct val="60000"/>
              <a:buFont typeface="Wingdings" panose="05000000000000000000" pitchFamily="2" charset="2"/>
              <a:buChar char="l"/>
            </a:pPr>
            <a:r>
              <a:rPr lang="en-US" altLang="zh-CN" sz="1050" dirty="0">
                <a:solidFill>
                  <a:srgbClr val="000000"/>
                </a:solidFill>
                <a:latin typeface="微软雅黑" panose="020B0503020204020204" pitchFamily="34" charset="-122"/>
                <a:ea typeface="微软雅黑" pitchFamily="34" charset="-122"/>
              </a:rPr>
              <a:t>Cloud resource metering data generated by cloud services is summarized by VDC.</a:t>
            </a:r>
          </a:p>
        </p:txBody>
      </p:sp>
      <p:sp>
        <p:nvSpPr>
          <p:cNvPr id="43" name="AutoShape 49"/>
          <p:cNvSpPr>
            <a:spLocks noChangeArrowheads="1"/>
          </p:cNvSpPr>
          <p:nvPr/>
        </p:nvSpPr>
        <p:spPr bwMode="auto">
          <a:xfrm>
            <a:off x="8112224" y="2659349"/>
            <a:ext cx="3140658"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67" b="1" dirty="0" smtClean="0">
                <a:solidFill>
                  <a:srgbClr val="FFFFFF"/>
                </a:solidFill>
                <a:latin typeface="微软雅黑" panose="020B0503020204020204" pitchFamily="34" charset="-122"/>
                <a:ea typeface="微软雅黑" pitchFamily="34" charset="-122"/>
              </a:rPr>
              <a:t>Application Scenarios (What</a:t>
            </a:r>
            <a:r>
              <a:rPr lang="en-US" altLang="zh-CN" sz="1467" b="1" dirty="0">
                <a:solidFill>
                  <a:srgbClr val="FFFFFF"/>
                </a:solidFill>
                <a:latin typeface="微软雅黑" panose="020B0503020204020204" pitchFamily="34" charset="-122"/>
                <a:ea typeface="微软雅黑" pitchFamily="34" charset="-122"/>
              </a:rPr>
              <a:t>)</a:t>
            </a:r>
            <a:endParaRPr lang="zh-CN" altLang="en-US" sz="1467" b="1" dirty="0">
              <a:solidFill>
                <a:srgbClr val="FFFFFF"/>
              </a:solidFill>
              <a:latin typeface="微软雅黑" panose="020B0503020204020204" pitchFamily="34" charset="-122"/>
              <a:ea typeface="微软雅黑" pitchFamily="34" charset="-122"/>
            </a:endParaRPr>
          </a:p>
        </p:txBody>
      </p:sp>
      <p:sp>
        <p:nvSpPr>
          <p:cNvPr id="44" name="Text Box 56"/>
          <p:cNvSpPr txBox="1">
            <a:spLocks noChangeArrowheads="1"/>
          </p:cNvSpPr>
          <p:nvPr/>
        </p:nvSpPr>
        <p:spPr bwMode="auto">
          <a:xfrm>
            <a:off x="8110465" y="2989756"/>
            <a:ext cx="3314178" cy="1195328"/>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 name="矩形 44"/>
          <p:cNvSpPr/>
          <p:nvPr/>
        </p:nvSpPr>
        <p:spPr>
          <a:xfrm>
            <a:off x="8137981" y="2984956"/>
            <a:ext cx="3286662" cy="1061829"/>
          </a:xfrm>
          <a:prstGeom prst="rect">
            <a:avLst/>
          </a:prstGeom>
          <a:ln>
            <a:noFill/>
          </a:ln>
        </p:spPr>
        <p:txBody>
          <a:bodyPr wrap="square">
            <a:noAutofit/>
          </a:bodyPr>
          <a:lstStyle/>
          <a:p>
            <a:pPr marL="228571" indent="-228571" defTabSz="914309" fontAlgn="ctr">
              <a:buSzPct val="60000"/>
              <a:buFont typeface="Wingdings" panose="05000000000000000000" pitchFamily="2" charset="2"/>
              <a:buChar char="l"/>
            </a:pPr>
            <a:r>
              <a:rPr lang="en-US" altLang="zh-CN" sz="1050" dirty="0">
                <a:solidFill>
                  <a:srgbClr val="000000"/>
                </a:solidFill>
                <a:latin typeface="微软雅黑" panose="020B0503020204020204" pitchFamily="34" charset="-122"/>
                <a:ea typeface="微软雅黑" panose="020B0503020204020204" pitchFamily="34" charset="-122"/>
              </a:rPr>
              <a:t>Enterprises allocate VDCs to their internal organizations, and IT resources usage statistics are collected by VDC for internal settlement.</a:t>
            </a:r>
          </a:p>
          <a:p>
            <a:pPr marL="228571" indent="-228571" defTabSz="914309" fontAlgn="ctr">
              <a:buSzPct val="60000"/>
              <a:buFont typeface="Wingdings" panose="05000000000000000000" pitchFamily="2" charset="2"/>
              <a:buChar char="l"/>
            </a:pPr>
            <a:r>
              <a:rPr lang="en-US" altLang="zh-CN" sz="1050" dirty="0">
                <a:solidFill>
                  <a:srgbClr val="000000"/>
                </a:solidFill>
                <a:latin typeface="微软雅黑" panose="020B0503020204020204" pitchFamily="34" charset="-122"/>
                <a:ea typeface="微软雅黑" panose="020B0503020204020204" pitchFamily="34" charset="-122"/>
              </a:rPr>
              <a:t>In the e-Government scenario, VDCs are leased to enterprise tenants, and pay-per-use pricing is used.</a:t>
            </a:r>
          </a:p>
        </p:txBody>
      </p:sp>
      <p:sp>
        <p:nvSpPr>
          <p:cNvPr id="47" name="TextBox 49"/>
          <p:cNvSpPr txBox="1"/>
          <p:nvPr/>
        </p:nvSpPr>
        <p:spPr>
          <a:xfrm>
            <a:off x="957924" y="5319647"/>
            <a:ext cx="2257756" cy="276999"/>
          </a:xfrm>
          <a:prstGeom prst="rect">
            <a:avLst/>
          </a:prstGeom>
          <a:noFill/>
        </p:spPr>
        <p:txBody>
          <a:bodyPr wrap="square" rtlCol="0">
            <a:noAutofit/>
          </a:bodyPr>
          <a:lstStyle/>
          <a:p>
            <a:pPr fontAlgn="ctr"/>
            <a:r>
              <a:rPr lang="en-US" altLang="zh-CN" sz="1200" dirty="0" smtClean="0">
                <a:latin typeface="微软雅黑" panose="020B0503020204020204" pitchFamily="34" charset="-122"/>
                <a:ea typeface="微软雅黑" panose="020B0503020204020204" pitchFamily="34" charset="-122"/>
              </a:rPr>
              <a:t>VDC metering example:</a:t>
            </a:r>
            <a:endParaRPr lang="zh-CN" altLang="en-US" sz="1200"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928054" y="1294031"/>
            <a:ext cx="7082111" cy="3848426"/>
            <a:chOff x="368746" y="990148"/>
            <a:chExt cx="7260379" cy="3945294"/>
          </a:xfrm>
        </p:grpSpPr>
        <p:grpSp>
          <p:nvGrpSpPr>
            <p:cNvPr id="49" name="组合 48"/>
            <p:cNvGrpSpPr/>
            <p:nvPr/>
          </p:nvGrpSpPr>
          <p:grpSpPr>
            <a:xfrm>
              <a:off x="368746" y="1062530"/>
              <a:ext cx="1073439" cy="1098912"/>
              <a:chOff x="634028" y="2074667"/>
              <a:chExt cx="805079" cy="824183"/>
            </a:xfrm>
          </p:grpSpPr>
          <p:pic>
            <p:nvPicPr>
              <p:cNvPr id="119" name="Picture 158" descr="j0433944"/>
              <p:cNvPicPr>
                <a:picLocks noChangeAspect="1" noChangeArrowheads="1"/>
              </p:cNvPicPr>
              <p:nvPr/>
            </p:nvPicPr>
            <p:blipFill>
              <a:blip r:embed="rId3" cstate="print"/>
              <a:srcRect/>
              <a:stretch>
                <a:fillRect/>
              </a:stretch>
            </p:blipFill>
            <p:spPr bwMode="auto">
              <a:xfrm>
                <a:off x="829683" y="2074667"/>
                <a:ext cx="533164" cy="411196"/>
              </a:xfrm>
              <a:prstGeom prst="rect">
                <a:avLst/>
              </a:prstGeom>
              <a:noFill/>
              <a:ln w="9525">
                <a:noFill/>
                <a:miter lim="800000"/>
                <a:headEnd/>
                <a:tailEnd/>
              </a:ln>
            </p:spPr>
          </p:pic>
          <p:sp>
            <p:nvSpPr>
              <p:cNvPr id="120" name="TextBox 31"/>
              <p:cNvSpPr txBox="1"/>
              <p:nvPr/>
            </p:nvSpPr>
            <p:spPr>
              <a:xfrm>
                <a:off x="634028" y="2567551"/>
                <a:ext cx="805079" cy="331299"/>
              </a:xfrm>
              <a:prstGeom prst="rect">
                <a:avLst/>
              </a:prstGeom>
              <a:noFill/>
            </p:spPr>
            <p:txBody>
              <a:bodyPr wrap="none" rtlCol="0">
                <a:noAutofit/>
              </a:bodyPr>
              <a:lstStyle/>
              <a:p>
                <a:pPr fontAlgn="ctr"/>
                <a:r>
                  <a:rPr lang="en-US" altLang="zh-CN" sz="1100" dirty="0">
                    <a:solidFill>
                      <a:prstClr val="black"/>
                    </a:solidFill>
                    <a:latin typeface="微软雅黑" panose="020B0503020204020204" pitchFamily="34" charset="-122"/>
                    <a:ea typeface="微软雅黑" panose="020B0503020204020204" pitchFamily="34" charset="-122"/>
                  </a:rPr>
                  <a:t>VDC operator</a:t>
                </a:r>
              </a:p>
              <a:p>
                <a:pPr fontAlgn="ctr"/>
                <a:endParaRPr lang="zh-CN" altLang="en-US" sz="1100" dirty="0">
                  <a:solidFill>
                    <a:prstClr val="black"/>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64423" y="3658902"/>
              <a:ext cx="1474417" cy="800502"/>
              <a:chOff x="316542" y="1076299"/>
              <a:chExt cx="1105813" cy="600375"/>
            </a:xfrm>
          </p:grpSpPr>
          <p:pic>
            <p:nvPicPr>
              <p:cNvPr id="117" name="Picture 158" descr="j0433944"/>
              <p:cNvPicPr>
                <a:picLocks noChangeAspect="1" noChangeArrowheads="1"/>
              </p:cNvPicPr>
              <p:nvPr/>
            </p:nvPicPr>
            <p:blipFill>
              <a:blip r:embed="rId3" cstate="print"/>
              <a:srcRect/>
              <a:stretch>
                <a:fillRect/>
              </a:stretch>
            </p:blipFill>
            <p:spPr bwMode="auto">
              <a:xfrm>
                <a:off x="508650" y="1076299"/>
                <a:ext cx="533164" cy="411196"/>
              </a:xfrm>
              <a:prstGeom prst="rect">
                <a:avLst/>
              </a:prstGeom>
              <a:noFill/>
              <a:ln w="9525">
                <a:noFill/>
                <a:miter lim="800000"/>
                <a:headEnd/>
                <a:tailEnd/>
              </a:ln>
            </p:spPr>
          </p:pic>
          <p:sp>
            <p:nvSpPr>
              <p:cNvPr id="118" name="TextBox 36"/>
              <p:cNvSpPr txBox="1"/>
              <p:nvPr/>
            </p:nvSpPr>
            <p:spPr>
              <a:xfrm>
                <a:off x="316542" y="1463696"/>
                <a:ext cx="1105813" cy="212978"/>
              </a:xfrm>
              <a:prstGeom prst="rect">
                <a:avLst/>
              </a:prstGeom>
              <a:noFill/>
            </p:spPr>
            <p:txBody>
              <a:bodyPr wrap="none" rtlCol="0">
                <a:noAutofit/>
              </a:bodyPr>
              <a:lstStyle/>
              <a:p>
                <a:pPr algn="ctr" defTabSz="914309" fontAlgn="ctr"/>
                <a:r>
                  <a:rPr lang="en-US" altLang="zh-CN" sz="1100" dirty="0">
                    <a:solidFill>
                      <a:prstClr val="black"/>
                    </a:solidFill>
                    <a:latin typeface="微软雅黑" panose="020B0503020204020204" pitchFamily="34" charset="-122"/>
                    <a:ea typeface="微软雅黑" panose="020B0503020204020204" pitchFamily="34" charset="-122"/>
                  </a:rPr>
                  <a:t>VDC administrator</a:t>
                </a:r>
              </a:p>
            </p:txBody>
          </p:sp>
        </p:grpSp>
        <p:cxnSp>
          <p:nvCxnSpPr>
            <p:cNvPr id="51" name="直接箭头连接符 50"/>
            <p:cNvCxnSpPr/>
            <p:nvPr/>
          </p:nvCxnSpPr>
          <p:spPr>
            <a:xfrm>
              <a:off x="1415404" y="1527883"/>
              <a:ext cx="1797377" cy="1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p:nvPr/>
          </p:nvSpPr>
          <p:spPr>
            <a:xfrm>
              <a:off x="1359135" y="1074972"/>
              <a:ext cx="1921117" cy="615271"/>
            </a:xfrm>
            <a:prstGeom prst="rect">
              <a:avLst/>
            </a:prstGeom>
            <a:noFill/>
          </p:spPr>
          <p:txBody>
            <a:bodyPr wrap="square" rtlCol="0">
              <a:noAutofit/>
            </a:bodyPr>
            <a:lstStyle/>
            <a:p>
              <a:pPr algn="ctr" fontAlgn="ctr"/>
              <a:r>
                <a:rPr lang="en-US" altLang="zh-CN" sz="1100" dirty="0">
                  <a:solidFill>
                    <a:prstClr val="black"/>
                  </a:solidFill>
                  <a:latin typeface="微软雅黑" panose="020B0503020204020204" pitchFamily="34" charset="-122"/>
                  <a:ea typeface="微软雅黑" panose="020B0503020204020204" pitchFamily="34" charset="-122"/>
                </a:rPr>
                <a:t>Orders, modifies, and deletes cloud </a:t>
              </a:r>
              <a:r>
                <a:rPr lang="en-US" altLang="zh-CN" sz="1100" dirty="0" smtClean="0">
                  <a:solidFill>
                    <a:prstClr val="black"/>
                  </a:solidFill>
                  <a:latin typeface="微软雅黑" panose="020B0503020204020204" pitchFamily="34" charset="-122"/>
                  <a:ea typeface="微软雅黑" panose="020B0503020204020204" pitchFamily="34" charset="-122"/>
                </a:rPr>
                <a:t>resources.</a:t>
              </a:r>
              <a:endParaRPr lang="en-US" altLang="zh-CN" sz="1100" dirty="0">
                <a:solidFill>
                  <a:prstClr val="black"/>
                </a:solidFill>
                <a:latin typeface="微软雅黑" panose="020B0503020204020204" pitchFamily="34" charset="-122"/>
                <a:ea typeface="微软雅黑" panose="020B0503020204020204" pitchFamily="34" charset="-122"/>
              </a:endParaRPr>
            </a:p>
            <a:p>
              <a:pPr algn="ctr" fontAlgn="ctr"/>
              <a:endParaRPr lang="zh-CN" altLang="en-US" sz="1100" dirty="0">
                <a:solidFill>
                  <a:prstClr val="black"/>
                </a:solidFill>
                <a:latin typeface="微软雅黑" panose="020B0503020204020204" pitchFamily="34" charset="-122"/>
                <a:ea typeface="微软雅黑" panose="020B0503020204020204" pitchFamily="34" charset="-122"/>
              </a:endParaRPr>
            </a:p>
          </p:txBody>
        </p:sp>
        <p:cxnSp>
          <p:nvCxnSpPr>
            <p:cNvPr id="53" name="直接箭头连接符 52"/>
            <p:cNvCxnSpPr/>
            <p:nvPr/>
          </p:nvCxnSpPr>
          <p:spPr>
            <a:xfrm>
              <a:off x="1654768" y="4160977"/>
              <a:ext cx="14404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41"/>
            <p:cNvSpPr txBox="1"/>
            <p:nvPr/>
          </p:nvSpPr>
          <p:spPr>
            <a:xfrm>
              <a:off x="1459006" y="3658689"/>
              <a:ext cx="1782804" cy="441733"/>
            </a:xfrm>
            <a:prstGeom prst="rect">
              <a:avLst/>
            </a:prstGeom>
            <a:noFill/>
          </p:spPr>
          <p:txBody>
            <a:bodyPr wrap="square" rtlCol="0">
              <a:noAutofit/>
            </a:bodyPr>
            <a:lstStyle/>
            <a:p>
              <a:pPr algn="ctr" defTabSz="914309" fontAlgn="ctr"/>
              <a:r>
                <a:rPr lang="en-US" altLang="zh-CN" sz="1100" dirty="0">
                  <a:solidFill>
                    <a:prstClr val="black"/>
                  </a:solidFill>
                  <a:latin typeface="微软雅黑" panose="020B0503020204020204" pitchFamily="34" charset="-122"/>
                  <a:ea typeface="微软雅黑" panose="020B0503020204020204" pitchFamily="34" charset="-122"/>
                </a:rPr>
                <a:t>Audits cloud resource metering in VDCs.</a:t>
              </a:r>
            </a:p>
          </p:txBody>
        </p:sp>
        <p:cxnSp>
          <p:nvCxnSpPr>
            <p:cNvPr id="55" name="直接箭头连接符 54"/>
            <p:cNvCxnSpPr>
              <a:endCxn id="56" idx="0"/>
            </p:cNvCxnSpPr>
            <p:nvPr/>
          </p:nvCxnSpPr>
          <p:spPr>
            <a:xfrm>
              <a:off x="7018562" y="2173982"/>
              <a:ext cx="7180" cy="939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44"/>
            <p:cNvSpPr txBox="1"/>
            <p:nvPr/>
          </p:nvSpPr>
          <p:spPr>
            <a:xfrm>
              <a:off x="6435022" y="3113468"/>
              <a:ext cx="1181441" cy="615271"/>
            </a:xfrm>
            <a:prstGeom prst="rect">
              <a:avLst/>
            </a:prstGeom>
            <a:solidFill>
              <a:srgbClr val="D6EAFA"/>
            </a:solidFill>
            <a:ln w="3175">
              <a:noFill/>
            </a:ln>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altLang="zh-CN" sz="900" dirty="0">
                  <a:solidFill>
                    <a:srgbClr val="000000"/>
                  </a:solidFill>
                  <a:latin typeface="微软雅黑" panose="020B0503020204020204" pitchFamily="34" charset="-122"/>
                  <a:ea typeface="微软雅黑" panose="020B0503020204020204" pitchFamily="34" charset="-122"/>
                </a:rPr>
                <a:t>Cloud service metering</a:t>
              </a:r>
            </a:p>
            <a:p>
              <a:pPr algn="ctr" fontAlgn="ctr"/>
              <a:r>
                <a:rPr lang="en-US" altLang="zh-CN" sz="900" dirty="0" smtClean="0">
                  <a:solidFill>
                    <a:srgbClr val="000000"/>
                  </a:solidFill>
                  <a:latin typeface="微软雅黑" panose="020B0503020204020204" pitchFamily="34" charset="-122"/>
                  <a:ea typeface="微软雅黑" panose="020B0503020204020204" pitchFamily="34" charset="-122"/>
                </a:rPr>
                <a:t>SDR</a:t>
              </a:r>
              <a:endParaRPr lang="zh-CN" altLang="en-US" sz="900" dirty="0">
                <a:solidFill>
                  <a:srgbClr val="000000"/>
                </a:solidFill>
                <a:latin typeface="微软雅黑" panose="020B0503020204020204" pitchFamily="34" charset="-122"/>
                <a:ea typeface="微软雅黑" panose="020B0503020204020204" pitchFamily="34" charset="-122"/>
              </a:endParaRPr>
            </a:p>
          </p:txBody>
        </p:sp>
        <p:sp>
          <p:nvSpPr>
            <p:cNvPr id="57" name="圆柱形 56"/>
            <p:cNvSpPr/>
            <p:nvPr/>
          </p:nvSpPr>
          <p:spPr bwMode="auto">
            <a:xfrm>
              <a:off x="6435022" y="4384938"/>
              <a:ext cx="1194103" cy="532565"/>
            </a:xfrm>
            <a:prstGeom prst="can">
              <a:avLst/>
            </a:prstGeom>
            <a:solidFill>
              <a:srgbClr val="D6EAFA"/>
            </a:solidFill>
            <a:ln>
              <a:solidFill>
                <a:schemeClr val="bg1">
                  <a:lumMod val="50000"/>
                </a:schemeClr>
              </a:solidFill>
              <a:prstDash val="dash"/>
            </a:ln>
            <a:effectLst/>
            <a:extLst/>
          </p:spPr>
          <p:txBody>
            <a:bodyPr vert="horz" wrap="square" lIns="0" tIns="0" rIns="0" bIns="0" numCol="1" rtlCol="0" anchor="ctr" anchorCtr="0" compatLnSpc="1">
              <a:prstTxWarp prst="textNoShape">
                <a:avLst/>
              </a:prstTxWarp>
              <a:noAutofit/>
            </a:bodyPr>
            <a:lstStyle/>
            <a:p>
              <a:pPr algn="ctr" defTabSz="914309" fontAlgn="ctr">
                <a:buClr>
                  <a:srgbClr val="CC9900"/>
                </a:buClr>
              </a:pPr>
              <a:r>
                <a:rPr lang="en-US" altLang="zh-CN" sz="900" dirty="0">
                  <a:solidFill>
                    <a:srgbClr val="000000"/>
                  </a:solidFill>
                  <a:latin typeface="微软雅黑" panose="020B0503020204020204" pitchFamily="34" charset="-122"/>
                  <a:ea typeface="微软雅黑" panose="020B0503020204020204" pitchFamily="34" charset="-122"/>
                </a:rPr>
                <a:t>ManageOne metering statistics</a:t>
              </a:r>
            </a:p>
          </p:txBody>
        </p:sp>
        <p:cxnSp>
          <p:nvCxnSpPr>
            <p:cNvPr id="58" name="直接箭头连接符 57"/>
            <p:cNvCxnSpPr/>
            <p:nvPr/>
          </p:nvCxnSpPr>
          <p:spPr>
            <a:xfrm>
              <a:off x="7099947" y="3728739"/>
              <a:ext cx="6331" cy="65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3223102" y="990148"/>
              <a:ext cx="4234383" cy="1172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914309" fontAlgn="ctr"/>
              <a:r>
                <a:rPr lang="en-US" altLang="zh-CN" sz="1600" dirty="0">
                  <a:solidFill>
                    <a:prstClr val="black"/>
                  </a:solidFill>
                  <a:latin typeface="微软雅黑" panose="020B0503020204020204" pitchFamily="34" charset="-122"/>
                  <a:ea typeface="微软雅黑" panose="020B0503020204020204" pitchFamily="34" charset="-122"/>
                </a:rPr>
                <a:t>Product Catalog</a:t>
              </a:r>
            </a:p>
          </p:txBody>
        </p:sp>
        <p:cxnSp>
          <p:nvCxnSpPr>
            <p:cNvPr id="60" name="直接箭头连接符 59"/>
            <p:cNvCxnSpPr>
              <a:stCxn id="57" idx="2"/>
            </p:cNvCxnSpPr>
            <p:nvPr/>
          </p:nvCxnSpPr>
          <p:spPr>
            <a:xfrm flipH="1" flipV="1">
              <a:off x="6077440" y="4552959"/>
              <a:ext cx="357582" cy="98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3212780" y="2692971"/>
              <a:ext cx="2975205" cy="2242471"/>
              <a:chOff x="2536686" y="2206456"/>
              <a:chExt cx="2231404" cy="1681853"/>
            </a:xfrm>
          </p:grpSpPr>
          <p:sp>
            <p:nvSpPr>
              <p:cNvPr id="103" name="矩形 102"/>
              <p:cNvSpPr/>
              <p:nvPr/>
            </p:nvSpPr>
            <p:spPr>
              <a:xfrm>
                <a:off x="2536686" y="2206456"/>
                <a:ext cx="2154190" cy="1681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914309" fontAlgn="ctr"/>
                <a:r>
                  <a:rPr lang="en-US" altLang="zh-CN" sz="1600" dirty="0">
                    <a:solidFill>
                      <a:prstClr val="black"/>
                    </a:solidFill>
                    <a:latin typeface="微软雅黑" panose="020B0503020204020204" pitchFamily="34" charset="-122"/>
                    <a:ea typeface="微软雅黑" panose="020B0503020204020204" pitchFamily="34" charset="-122"/>
                  </a:rPr>
                  <a:t>VDC Metering</a:t>
                </a:r>
              </a:p>
            </p:txBody>
          </p:sp>
          <p:sp>
            <p:nvSpPr>
              <p:cNvPr id="104" name="文本框 103"/>
              <p:cNvSpPr txBox="1"/>
              <p:nvPr/>
            </p:nvSpPr>
            <p:spPr>
              <a:xfrm>
                <a:off x="2605346" y="2587306"/>
                <a:ext cx="696371" cy="319467"/>
              </a:xfrm>
              <a:prstGeom prst="rect">
                <a:avLst/>
              </a:prstGeom>
              <a:noFill/>
            </p:spPr>
            <p:txBody>
              <a:bodyPr wrap="square" rtlCol="0">
                <a:noAutofit/>
              </a:bodyPr>
              <a:lstStyle/>
              <a:p>
                <a:pPr fontAlgn="ctr"/>
                <a:r>
                  <a:rPr lang="en-US" altLang="zh-CN" sz="900" dirty="0" smtClean="0">
                    <a:latin typeface="微软雅黑" panose="020B0503020204020204" pitchFamily="34" charset="-122"/>
                    <a:ea typeface="微软雅黑" panose="020B0503020204020204" pitchFamily="34" charset="-122"/>
                  </a:rPr>
                  <a:t>First-level VDC</a:t>
                </a:r>
                <a:endParaRPr lang="zh-CN" altLang="en-US" sz="900" dirty="0">
                  <a:latin typeface="微软雅黑" panose="020B0503020204020204" pitchFamily="34" charset="-122"/>
                  <a:ea typeface="微软雅黑" panose="020B0503020204020204" pitchFamily="34" charset="-122"/>
                </a:endParaRPr>
              </a:p>
            </p:txBody>
          </p:sp>
          <p:sp>
            <p:nvSpPr>
              <p:cNvPr id="105" name="文本框 104"/>
              <p:cNvSpPr txBox="1"/>
              <p:nvPr/>
            </p:nvSpPr>
            <p:spPr>
              <a:xfrm>
                <a:off x="2910001" y="3039386"/>
                <a:ext cx="652736" cy="319467"/>
              </a:xfrm>
              <a:prstGeom prst="rect">
                <a:avLst/>
              </a:prstGeom>
              <a:noFill/>
            </p:spPr>
            <p:txBody>
              <a:bodyPr wrap="square" rtlCol="0">
                <a:noAutofit/>
              </a:bodyPr>
              <a:lstStyle/>
              <a:p>
                <a:pPr fontAlgn="ctr"/>
                <a:r>
                  <a:rPr lang="en-US" altLang="zh-CN" sz="900" dirty="0" smtClean="0">
                    <a:latin typeface="微软雅黑" panose="020B0503020204020204" pitchFamily="34" charset="-122"/>
                    <a:ea typeface="微软雅黑" panose="020B0503020204020204" pitchFamily="34" charset="-122"/>
                  </a:rPr>
                  <a:t>Second-level VDC</a:t>
                </a:r>
                <a:endParaRPr lang="en-US" altLang="zh-CN" sz="900" dirty="0">
                  <a:latin typeface="微软雅黑" panose="020B0503020204020204" pitchFamily="34" charset="-122"/>
                  <a:ea typeface="微软雅黑" panose="020B0503020204020204" pitchFamily="34" charset="-122"/>
                </a:endParaRPr>
              </a:p>
            </p:txBody>
          </p:sp>
          <p:sp>
            <p:nvSpPr>
              <p:cNvPr id="106" name="文本框 105"/>
              <p:cNvSpPr txBox="1"/>
              <p:nvPr/>
            </p:nvSpPr>
            <p:spPr>
              <a:xfrm>
                <a:off x="3159145" y="3448527"/>
                <a:ext cx="627597" cy="319467"/>
              </a:xfrm>
              <a:prstGeom prst="rect">
                <a:avLst/>
              </a:prstGeom>
              <a:noFill/>
            </p:spPr>
            <p:txBody>
              <a:bodyPr wrap="none" rtlCol="0">
                <a:noAutofit/>
              </a:bodyPr>
              <a:lstStyle/>
              <a:p>
                <a:pPr fontAlgn="ctr"/>
                <a:r>
                  <a:rPr lang="en-US" altLang="zh-CN" sz="900" dirty="0" smtClean="0">
                    <a:latin typeface="微软雅黑" panose="020B0503020204020204" pitchFamily="34" charset="-122"/>
                    <a:ea typeface="微软雅黑" panose="020B0503020204020204" pitchFamily="34" charset="-122"/>
                  </a:rPr>
                  <a:t>Third-level</a:t>
                </a:r>
                <a:endParaRPr lang="en-US" altLang="zh-CN" sz="900" dirty="0">
                  <a:latin typeface="微软雅黑" panose="020B0503020204020204" pitchFamily="34" charset="-122"/>
                  <a:ea typeface="微软雅黑" panose="020B0503020204020204" pitchFamily="34" charset="-122"/>
                </a:endParaRPr>
              </a:p>
              <a:p>
                <a:pPr fontAlgn="ctr"/>
                <a:r>
                  <a:rPr lang="en-US" altLang="zh-CN" sz="900" dirty="0">
                    <a:latin typeface="微软雅黑" panose="020B0503020204020204" pitchFamily="34" charset="-122"/>
                    <a:ea typeface="微软雅黑" panose="020B0503020204020204" pitchFamily="34" charset="-122"/>
                  </a:rPr>
                  <a:t>VDC</a:t>
                </a:r>
                <a:endParaRPr lang="zh-CN" altLang="en-US" sz="900" dirty="0">
                  <a:latin typeface="微软雅黑" panose="020B0503020204020204" pitchFamily="34" charset="-122"/>
                  <a:ea typeface="微软雅黑" panose="020B0503020204020204" pitchFamily="34" charset="-122"/>
                </a:endParaRPr>
              </a:p>
            </p:txBody>
          </p:sp>
          <p:cxnSp>
            <p:nvCxnSpPr>
              <p:cNvPr id="107" name="肘形连接符 106"/>
              <p:cNvCxnSpPr>
                <a:endCxn id="105" idx="1"/>
              </p:cNvCxnSpPr>
              <p:nvPr/>
            </p:nvCxnSpPr>
            <p:spPr bwMode="auto">
              <a:xfrm rot="16200000" flipH="1">
                <a:off x="2685686" y="2974805"/>
                <a:ext cx="294762" cy="153867"/>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肘形连接符 107"/>
              <p:cNvCxnSpPr/>
              <p:nvPr/>
            </p:nvCxnSpPr>
            <p:spPr bwMode="auto">
              <a:xfrm rot="16200000" flipH="1">
                <a:off x="3048764" y="3442514"/>
                <a:ext cx="249407" cy="82085"/>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文本框 108"/>
              <p:cNvSpPr txBox="1"/>
              <p:nvPr/>
            </p:nvSpPr>
            <p:spPr>
              <a:xfrm>
                <a:off x="3519020" y="2445181"/>
                <a:ext cx="726705" cy="319467"/>
              </a:xfrm>
              <a:prstGeom prst="rect">
                <a:avLst/>
              </a:prstGeom>
              <a:noFill/>
            </p:spPr>
            <p:txBody>
              <a:bodyPr wrap="square" rtlCol="0">
                <a:noAutofit/>
              </a:bodyPr>
              <a:lstStyle/>
              <a:p>
                <a:pPr algn="ctr" fontAlgn="ctr"/>
                <a:r>
                  <a:rPr lang="en-US" altLang="zh-CN" sz="900" dirty="0" smtClean="0">
                    <a:latin typeface="微软雅黑" panose="020B0503020204020204" pitchFamily="34" charset="-122"/>
                    <a:ea typeface="微软雅黑" panose="020B0503020204020204" pitchFamily="34" charset="-122"/>
                  </a:rPr>
                  <a:t>Cloud resource1</a:t>
                </a:r>
                <a:endParaRPr lang="zh-CN" altLang="en-US" sz="900"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3744756" y="2696607"/>
                <a:ext cx="391026"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3759351" y="3085695"/>
                <a:ext cx="376431"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3735996" y="3505891"/>
                <a:ext cx="399786"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4072675" y="2460139"/>
                <a:ext cx="695415" cy="319467"/>
              </a:xfrm>
              <a:prstGeom prst="rect">
                <a:avLst/>
              </a:prstGeom>
              <a:noFill/>
            </p:spPr>
            <p:txBody>
              <a:bodyPr wrap="square" rtlCol="0">
                <a:noAutofit/>
              </a:bodyPr>
              <a:lstStyle/>
              <a:p>
                <a:pPr algn="ctr" fontAlgn="ctr"/>
                <a:r>
                  <a:rPr lang="en-US" altLang="zh-CN" sz="900" dirty="0" smtClean="0">
                    <a:latin typeface="微软雅黑" panose="020B0503020204020204" pitchFamily="34" charset="-122"/>
                    <a:ea typeface="微软雅黑" panose="020B0503020204020204" pitchFamily="34" charset="-122"/>
                  </a:rPr>
                  <a:t>Cloud resource 2</a:t>
                </a:r>
                <a:endParaRPr lang="zh-CN" altLang="en-US" sz="900" dirty="0">
                  <a:latin typeface="微软雅黑" panose="020B0503020204020204" pitchFamily="34" charset="-122"/>
                  <a:ea typeface="微软雅黑" panose="020B0503020204020204" pitchFamily="34" charset="-122"/>
                </a:endParaRPr>
              </a:p>
            </p:txBody>
          </p:sp>
          <p:sp>
            <p:nvSpPr>
              <p:cNvPr id="114" name="文本框 113"/>
              <p:cNvSpPr txBox="1"/>
              <p:nvPr/>
            </p:nvSpPr>
            <p:spPr>
              <a:xfrm>
                <a:off x="4240954" y="2701351"/>
                <a:ext cx="391026"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sp>
            <p:nvSpPr>
              <p:cNvPr id="115" name="文本框 114"/>
              <p:cNvSpPr txBox="1"/>
              <p:nvPr/>
            </p:nvSpPr>
            <p:spPr>
              <a:xfrm>
                <a:off x="4255549" y="3090439"/>
                <a:ext cx="376431"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sp>
            <p:nvSpPr>
              <p:cNvPr id="116" name="文本框 115"/>
              <p:cNvSpPr txBox="1"/>
              <p:nvPr/>
            </p:nvSpPr>
            <p:spPr>
              <a:xfrm>
                <a:off x="4232194" y="3510635"/>
                <a:ext cx="399786" cy="207749"/>
              </a:xfrm>
              <a:prstGeom prst="rect">
                <a:avLst/>
              </a:prstGeom>
              <a:noFill/>
            </p:spPr>
            <p:txBody>
              <a:bodyPr wrap="square" rtlCol="0">
                <a:noAutofit/>
              </a:bodyPr>
              <a:lstStyle/>
              <a:p>
                <a:pPr fontAlgn="ctr"/>
                <a:r>
                  <a:rPr lang="en-US" altLang="zh-CN" sz="1200" dirty="0">
                    <a:latin typeface="微软雅黑" panose="020B0503020204020204" pitchFamily="34" charset="-122"/>
                    <a:ea typeface="微软雅黑" panose="020B0503020204020204" pitchFamily="34" charset="-122"/>
                  </a:rPr>
                  <a:t>xxx</a:t>
                </a:r>
                <a:endParaRPr lang="zh-CN" altLang="en-US" sz="1200" dirty="0">
                  <a:latin typeface="微软雅黑" panose="020B0503020204020204" pitchFamily="34" charset="-122"/>
                  <a:ea typeface="微软雅黑" panose="020B0503020204020204" pitchFamily="34" charset="-122"/>
                </a:endParaRPr>
              </a:p>
            </p:txBody>
          </p:sp>
        </p:grpSp>
        <p:sp>
          <p:nvSpPr>
            <p:cNvPr id="62" name="TextBox 49"/>
            <p:cNvSpPr txBox="1"/>
            <p:nvPr/>
          </p:nvSpPr>
          <p:spPr>
            <a:xfrm>
              <a:off x="5297675" y="2216050"/>
              <a:ext cx="1740583" cy="425956"/>
            </a:xfrm>
            <a:prstGeom prst="rect">
              <a:avLst/>
            </a:prstGeom>
            <a:noFill/>
          </p:spPr>
          <p:txBody>
            <a:bodyPr wrap="square" rtlCol="0">
              <a:noAutofit/>
            </a:bodyPr>
            <a:lstStyle/>
            <a:p>
              <a:pPr defTabSz="914309" fontAlgn="ctr"/>
              <a:r>
                <a:rPr lang="en-US" altLang="zh-CN" sz="1050" dirty="0">
                  <a:solidFill>
                    <a:srgbClr val="000000"/>
                  </a:solidFill>
                  <a:latin typeface="微软雅黑" panose="020B0503020204020204" pitchFamily="34" charset="-122"/>
                  <a:ea typeface="微软雅黑" panose="020B0503020204020204" pitchFamily="34" charset="-122"/>
                </a:rPr>
                <a:t>SDRs carry cloud resource metering data.</a:t>
              </a:r>
            </a:p>
          </p:txBody>
        </p:sp>
        <p:sp>
          <p:nvSpPr>
            <p:cNvPr id="63" name="TextBox 49"/>
            <p:cNvSpPr txBox="1"/>
            <p:nvPr/>
          </p:nvSpPr>
          <p:spPr>
            <a:xfrm>
              <a:off x="6049179" y="3806330"/>
              <a:ext cx="1130920" cy="520614"/>
            </a:xfrm>
            <a:prstGeom prst="rect">
              <a:avLst/>
            </a:prstGeom>
            <a:noFill/>
          </p:spPr>
          <p:txBody>
            <a:bodyPr wrap="square" rtlCol="0">
              <a:noAutofit/>
            </a:bodyPr>
            <a:lstStyle/>
            <a:p>
              <a:pPr algn="ctr" defTabSz="914309" fontAlgn="ctr"/>
              <a:r>
                <a:rPr lang="en-US" altLang="zh-CN" sz="900" dirty="0">
                  <a:solidFill>
                    <a:srgbClr val="000000"/>
                  </a:solidFill>
                  <a:latin typeface="微软雅黑" panose="020B0503020204020204" pitchFamily="34" charset="-122"/>
                  <a:ea typeface="微软雅黑" panose="020B0503020204020204" pitchFamily="34" charset="-122"/>
                </a:rPr>
                <a:t>Summarizes metering statistics by VDC.</a:t>
              </a:r>
            </a:p>
          </p:txBody>
        </p:sp>
        <p:grpSp>
          <p:nvGrpSpPr>
            <p:cNvPr id="64" name="组合 63"/>
            <p:cNvGrpSpPr/>
            <p:nvPr/>
          </p:nvGrpSpPr>
          <p:grpSpPr>
            <a:xfrm>
              <a:off x="3161347" y="1485690"/>
              <a:ext cx="1304077" cy="633975"/>
              <a:chOff x="963581" y="2222216"/>
              <a:chExt cx="1304077" cy="633975"/>
            </a:xfrm>
          </p:grpSpPr>
          <p:sp>
            <p:nvSpPr>
              <p:cNvPr id="91" name="TextBox 35"/>
              <p:cNvSpPr txBox="1"/>
              <p:nvPr/>
            </p:nvSpPr>
            <p:spPr>
              <a:xfrm>
                <a:off x="963581" y="2595884"/>
                <a:ext cx="1304077" cy="260307"/>
              </a:xfrm>
              <a:prstGeom prst="rect">
                <a:avLst/>
              </a:prstGeom>
              <a:noFill/>
            </p:spPr>
            <p:txBody>
              <a:bodyPr wrap="square" rtlCol="0">
                <a:noAutofit/>
              </a:bodyPr>
              <a:lstStyle/>
              <a:p>
                <a:pPr algn="ctr" fontAlgn="ctr">
                  <a:buNone/>
                </a:pP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rPr>
                  <a:t>ECS</a:t>
                </a:r>
                <a:endParaRPr lang="zh-CN" altLang="en-US" sz="1050" b="0" dirty="0" smtClean="0">
                  <a:solidFill>
                    <a:schemeClr val="tx1">
                      <a:lumMod val="50000"/>
                      <a:lumOff val="50000"/>
                    </a:schemeClr>
                  </a:solidFill>
                  <a:latin typeface="微软雅黑" panose="020B0503020204020204" pitchFamily="34" charset="-122"/>
                  <a:ea typeface="微软雅黑" pitchFamily="34" charset="-122"/>
                </a:endParaRPr>
              </a:p>
            </p:txBody>
          </p:sp>
          <p:grpSp>
            <p:nvGrpSpPr>
              <p:cNvPr id="92" name="组合 91"/>
              <p:cNvGrpSpPr/>
              <p:nvPr/>
            </p:nvGrpSpPr>
            <p:grpSpPr>
              <a:xfrm>
                <a:off x="1378935" y="2222216"/>
                <a:ext cx="492125" cy="315912"/>
                <a:chOff x="668338" y="1947863"/>
                <a:chExt cx="492125" cy="315912"/>
              </a:xfrm>
            </p:grpSpPr>
            <p:sp>
              <p:nvSpPr>
                <p:cNvPr id="93" name="Freeform 11"/>
                <p:cNvSpPr>
                  <a:spLocks noEditPoints="1"/>
                </p:cNvSpPr>
                <p:nvPr/>
              </p:nvSpPr>
              <p:spPr bwMode="auto">
                <a:xfrm>
                  <a:off x="747713" y="2101850"/>
                  <a:ext cx="336550" cy="84137"/>
                </a:xfrm>
                <a:custGeom>
                  <a:avLst/>
                  <a:gdLst>
                    <a:gd name="T0" fmla="*/ 0 w 90"/>
                    <a:gd name="T1" fmla="*/ 13 h 22"/>
                    <a:gd name="T2" fmla="*/ 9 w 90"/>
                    <a:gd name="T3" fmla="*/ 22 h 22"/>
                    <a:gd name="T4" fmla="*/ 81 w 90"/>
                    <a:gd name="T5" fmla="*/ 22 h 22"/>
                    <a:gd name="T6" fmla="*/ 90 w 90"/>
                    <a:gd name="T7" fmla="*/ 13 h 22"/>
                    <a:gd name="T8" fmla="*/ 90 w 90"/>
                    <a:gd name="T9" fmla="*/ 9 h 22"/>
                    <a:gd name="T10" fmla="*/ 81 w 90"/>
                    <a:gd name="T11" fmla="*/ 0 h 22"/>
                    <a:gd name="T12" fmla="*/ 9 w 90"/>
                    <a:gd name="T13" fmla="*/ 0 h 22"/>
                    <a:gd name="T14" fmla="*/ 0 w 90"/>
                    <a:gd name="T15" fmla="*/ 9 h 22"/>
                    <a:gd name="T16" fmla="*/ 0 w 90"/>
                    <a:gd name="T17" fmla="*/ 13 h 22"/>
                    <a:gd name="T18" fmla="*/ 5 w 90"/>
                    <a:gd name="T19" fmla="*/ 9 h 22"/>
                    <a:gd name="T20" fmla="*/ 9 w 90"/>
                    <a:gd name="T21" fmla="*/ 6 h 22"/>
                    <a:gd name="T22" fmla="*/ 81 w 90"/>
                    <a:gd name="T23" fmla="*/ 6 h 22"/>
                    <a:gd name="T24" fmla="*/ 85 w 90"/>
                    <a:gd name="T25" fmla="*/ 9 h 22"/>
                    <a:gd name="T26" fmla="*/ 85 w 90"/>
                    <a:gd name="T27" fmla="*/ 13 h 22"/>
                    <a:gd name="T28" fmla="*/ 81 w 90"/>
                    <a:gd name="T29" fmla="*/ 17 h 22"/>
                    <a:gd name="T30" fmla="*/ 9 w 90"/>
                    <a:gd name="T31" fmla="*/ 17 h 22"/>
                    <a:gd name="T32" fmla="*/ 5 w 90"/>
                    <a:gd name="T33" fmla="*/ 13 h 22"/>
                    <a:gd name="T34" fmla="*/ 5 w 90"/>
                    <a:gd name="T3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2">
                      <a:moveTo>
                        <a:pt x="0" y="13"/>
                      </a:moveTo>
                      <a:cubicBezTo>
                        <a:pt x="0" y="18"/>
                        <a:pt x="4" y="22"/>
                        <a:pt x="9" y="22"/>
                      </a:cubicBezTo>
                      <a:cubicBezTo>
                        <a:pt x="81" y="22"/>
                        <a:pt x="81" y="22"/>
                        <a:pt x="81" y="22"/>
                      </a:cubicBezTo>
                      <a:cubicBezTo>
                        <a:pt x="86" y="22"/>
                        <a:pt x="90" y="18"/>
                        <a:pt x="90" y="13"/>
                      </a:cubicBezTo>
                      <a:cubicBezTo>
                        <a:pt x="90" y="9"/>
                        <a:pt x="90" y="9"/>
                        <a:pt x="90" y="9"/>
                      </a:cubicBezTo>
                      <a:cubicBezTo>
                        <a:pt x="90" y="4"/>
                        <a:pt x="86" y="0"/>
                        <a:pt x="81" y="0"/>
                      </a:cubicBezTo>
                      <a:cubicBezTo>
                        <a:pt x="9" y="0"/>
                        <a:pt x="9" y="0"/>
                        <a:pt x="9" y="0"/>
                      </a:cubicBezTo>
                      <a:cubicBezTo>
                        <a:pt x="4" y="0"/>
                        <a:pt x="0" y="4"/>
                        <a:pt x="0" y="9"/>
                      </a:cubicBezTo>
                      <a:lnTo>
                        <a:pt x="0" y="13"/>
                      </a:lnTo>
                      <a:close/>
                      <a:moveTo>
                        <a:pt x="5" y="9"/>
                      </a:moveTo>
                      <a:cubicBezTo>
                        <a:pt x="5" y="7"/>
                        <a:pt x="7" y="6"/>
                        <a:pt x="9" y="6"/>
                      </a:cubicBezTo>
                      <a:cubicBezTo>
                        <a:pt x="81" y="6"/>
                        <a:pt x="81" y="6"/>
                        <a:pt x="81" y="6"/>
                      </a:cubicBezTo>
                      <a:cubicBezTo>
                        <a:pt x="83" y="6"/>
                        <a:pt x="85" y="7"/>
                        <a:pt x="85" y="9"/>
                      </a:cubicBezTo>
                      <a:cubicBezTo>
                        <a:pt x="85" y="13"/>
                        <a:pt x="85" y="13"/>
                        <a:pt x="85" y="13"/>
                      </a:cubicBezTo>
                      <a:cubicBezTo>
                        <a:pt x="85" y="15"/>
                        <a:pt x="83" y="17"/>
                        <a:pt x="81" y="17"/>
                      </a:cubicBezTo>
                      <a:cubicBezTo>
                        <a:pt x="9" y="17"/>
                        <a:pt x="9" y="17"/>
                        <a:pt x="9" y="17"/>
                      </a:cubicBezTo>
                      <a:cubicBezTo>
                        <a:pt x="7" y="17"/>
                        <a:pt x="5" y="15"/>
                        <a:pt x="5" y="13"/>
                      </a:cubicBezTo>
                      <a:lnTo>
                        <a:pt x="5" y="9"/>
                      </a:ln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00" name="Oval 12"/>
                <p:cNvSpPr>
                  <a:spLocks noChangeArrowheads="1"/>
                </p:cNvSpPr>
                <p:nvPr/>
              </p:nvSpPr>
              <p:spPr bwMode="auto">
                <a:xfrm>
                  <a:off x="1001713" y="2128838"/>
                  <a:ext cx="30162" cy="30162"/>
                </a:xfrm>
                <a:prstGeom prst="ellipse">
                  <a:avLst/>
                </a:pr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01" name="Freeform 13"/>
                <p:cNvSpPr>
                  <a:spLocks/>
                </p:cNvSpPr>
                <p:nvPr/>
              </p:nvSpPr>
              <p:spPr bwMode="auto">
                <a:xfrm>
                  <a:off x="747713" y="2205038"/>
                  <a:ext cx="336550" cy="23812"/>
                </a:xfrm>
                <a:custGeom>
                  <a:avLst/>
                  <a:gdLst>
                    <a:gd name="T0" fmla="*/ 3 w 90"/>
                    <a:gd name="T1" fmla="*/ 6 h 6"/>
                    <a:gd name="T2" fmla="*/ 87 w 90"/>
                    <a:gd name="T3" fmla="*/ 6 h 6"/>
                    <a:gd name="T4" fmla="*/ 90 w 90"/>
                    <a:gd name="T5" fmla="*/ 3 h 6"/>
                    <a:gd name="T6" fmla="*/ 87 w 90"/>
                    <a:gd name="T7" fmla="*/ 0 h 6"/>
                    <a:gd name="T8" fmla="*/ 3 w 90"/>
                    <a:gd name="T9" fmla="*/ 0 h 6"/>
                    <a:gd name="T10" fmla="*/ 0 w 90"/>
                    <a:gd name="T11" fmla="*/ 3 h 6"/>
                    <a:gd name="T12" fmla="*/ 3 w 9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0" h="6">
                      <a:moveTo>
                        <a:pt x="3" y="6"/>
                      </a:moveTo>
                      <a:cubicBezTo>
                        <a:pt x="87" y="6"/>
                        <a:pt x="87" y="6"/>
                        <a:pt x="87" y="6"/>
                      </a:cubicBezTo>
                      <a:cubicBezTo>
                        <a:pt x="89" y="6"/>
                        <a:pt x="90" y="4"/>
                        <a:pt x="90" y="3"/>
                      </a:cubicBezTo>
                      <a:cubicBezTo>
                        <a:pt x="90" y="1"/>
                        <a:pt x="89" y="0"/>
                        <a:pt x="87" y="0"/>
                      </a:cubicBezTo>
                      <a:cubicBezTo>
                        <a:pt x="3" y="0"/>
                        <a:pt x="3" y="0"/>
                        <a:pt x="3" y="0"/>
                      </a:cubicBezTo>
                      <a:cubicBezTo>
                        <a:pt x="1" y="0"/>
                        <a:pt x="0" y="1"/>
                        <a:pt x="0" y="3"/>
                      </a:cubicBezTo>
                      <a:cubicBezTo>
                        <a:pt x="0" y="4"/>
                        <a:pt x="1" y="6"/>
                        <a:pt x="3" y="6"/>
                      </a:cubicBez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102" name="Freeform 42"/>
                <p:cNvSpPr>
                  <a:spLocks noEditPoints="1"/>
                </p:cNvSpPr>
                <p:nvPr/>
              </p:nvSpPr>
              <p:spPr bwMode="auto">
                <a:xfrm>
                  <a:off x="668338" y="1947863"/>
                  <a:ext cx="492125" cy="315912"/>
                </a:xfrm>
                <a:custGeom>
                  <a:avLst/>
                  <a:gdLst>
                    <a:gd name="T0" fmla="*/ 101 w 131"/>
                    <a:gd name="T1" fmla="*/ 22 h 82"/>
                    <a:gd name="T2" fmla="*/ 99 w 131"/>
                    <a:gd name="T3" fmla="*/ 22 h 82"/>
                    <a:gd name="T4" fmla="*/ 63 w 131"/>
                    <a:gd name="T5" fmla="*/ 0 h 82"/>
                    <a:gd name="T6" fmla="*/ 23 w 131"/>
                    <a:gd name="T7" fmla="*/ 33 h 82"/>
                    <a:gd name="T8" fmla="*/ 0 w 131"/>
                    <a:gd name="T9" fmla="*/ 58 h 82"/>
                    <a:gd name="T10" fmla="*/ 25 w 131"/>
                    <a:gd name="T11" fmla="*/ 82 h 82"/>
                    <a:gd name="T12" fmla="*/ 101 w 131"/>
                    <a:gd name="T13" fmla="*/ 82 h 82"/>
                    <a:gd name="T14" fmla="*/ 131 w 131"/>
                    <a:gd name="T15" fmla="*/ 52 h 82"/>
                    <a:gd name="T16" fmla="*/ 101 w 131"/>
                    <a:gd name="T17" fmla="*/ 22 h 82"/>
                    <a:gd name="T18" fmla="*/ 101 w 131"/>
                    <a:gd name="T19" fmla="*/ 77 h 82"/>
                    <a:gd name="T20" fmla="*/ 25 w 131"/>
                    <a:gd name="T21" fmla="*/ 77 h 82"/>
                    <a:gd name="T22" fmla="*/ 6 w 131"/>
                    <a:gd name="T23" fmla="*/ 58 h 82"/>
                    <a:gd name="T24" fmla="*/ 25 w 131"/>
                    <a:gd name="T25" fmla="*/ 38 h 82"/>
                    <a:gd name="T26" fmla="*/ 28 w 131"/>
                    <a:gd name="T27" fmla="*/ 39 h 82"/>
                    <a:gd name="T28" fmla="*/ 28 w 131"/>
                    <a:gd name="T29" fmla="*/ 37 h 82"/>
                    <a:gd name="T30" fmla="*/ 29 w 131"/>
                    <a:gd name="T31" fmla="*/ 33 h 82"/>
                    <a:gd name="T32" fmla="*/ 29 w 131"/>
                    <a:gd name="T33" fmla="*/ 33 h 82"/>
                    <a:gd name="T34" fmla="*/ 29 w 131"/>
                    <a:gd name="T35" fmla="*/ 32 h 82"/>
                    <a:gd name="T36" fmla="*/ 29 w 131"/>
                    <a:gd name="T37" fmla="*/ 32 h 82"/>
                    <a:gd name="T38" fmla="*/ 63 w 131"/>
                    <a:gd name="T39" fmla="*/ 6 h 82"/>
                    <a:gd name="T40" fmla="*/ 94 w 131"/>
                    <a:gd name="T41" fmla="*/ 23 h 82"/>
                    <a:gd name="T42" fmla="*/ 83 w 131"/>
                    <a:gd name="T43" fmla="*/ 28 h 82"/>
                    <a:gd name="T44" fmla="*/ 83 w 131"/>
                    <a:gd name="T45" fmla="*/ 32 h 82"/>
                    <a:gd name="T46" fmla="*/ 87 w 131"/>
                    <a:gd name="T47" fmla="*/ 32 h 82"/>
                    <a:gd name="T48" fmla="*/ 98 w 131"/>
                    <a:gd name="T49" fmla="*/ 28 h 82"/>
                    <a:gd name="T50" fmla="*/ 101 w 131"/>
                    <a:gd name="T51" fmla="*/ 28 h 82"/>
                    <a:gd name="T52" fmla="*/ 126 w 131"/>
                    <a:gd name="T53" fmla="*/ 52 h 82"/>
                    <a:gd name="T54" fmla="*/ 101 w 131"/>
                    <a:gd name="T5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82">
                      <a:moveTo>
                        <a:pt x="101" y="22"/>
                      </a:moveTo>
                      <a:cubicBezTo>
                        <a:pt x="101" y="22"/>
                        <a:pt x="100" y="22"/>
                        <a:pt x="99" y="22"/>
                      </a:cubicBezTo>
                      <a:cubicBezTo>
                        <a:pt x="92" y="9"/>
                        <a:pt x="78" y="0"/>
                        <a:pt x="63" y="0"/>
                      </a:cubicBezTo>
                      <a:cubicBezTo>
                        <a:pt x="44" y="0"/>
                        <a:pt x="27" y="14"/>
                        <a:pt x="23" y="33"/>
                      </a:cubicBezTo>
                      <a:cubicBezTo>
                        <a:pt x="11" y="34"/>
                        <a:pt x="0" y="45"/>
                        <a:pt x="0" y="58"/>
                      </a:cubicBezTo>
                      <a:cubicBezTo>
                        <a:pt x="0" y="71"/>
                        <a:pt x="12" y="82"/>
                        <a:pt x="25" y="82"/>
                      </a:cubicBezTo>
                      <a:cubicBezTo>
                        <a:pt x="101" y="82"/>
                        <a:pt x="101" y="82"/>
                        <a:pt x="101" y="82"/>
                      </a:cubicBezTo>
                      <a:cubicBezTo>
                        <a:pt x="118" y="82"/>
                        <a:pt x="131" y="69"/>
                        <a:pt x="131" y="52"/>
                      </a:cubicBezTo>
                      <a:cubicBezTo>
                        <a:pt x="131" y="36"/>
                        <a:pt x="118" y="22"/>
                        <a:pt x="101" y="22"/>
                      </a:cubicBezTo>
                      <a:close/>
                      <a:moveTo>
                        <a:pt x="101" y="77"/>
                      </a:moveTo>
                      <a:cubicBezTo>
                        <a:pt x="25" y="77"/>
                        <a:pt x="25" y="77"/>
                        <a:pt x="25" y="77"/>
                      </a:cubicBezTo>
                      <a:cubicBezTo>
                        <a:pt x="15" y="77"/>
                        <a:pt x="6" y="68"/>
                        <a:pt x="6" y="58"/>
                      </a:cubicBezTo>
                      <a:cubicBezTo>
                        <a:pt x="6" y="47"/>
                        <a:pt x="15" y="38"/>
                        <a:pt x="25" y="38"/>
                      </a:cubicBezTo>
                      <a:cubicBezTo>
                        <a:pt x="26" y="38"/>
                        <a:pt x="27" y="39"/>
                        <a:pt x="28" y="39"/>
                      </a:cubicBezTo>
                      <a:cubicBezTo>
                        <a:pt x="28" y="38"/>
                        <a:pt x="28" y="38"/>
                        <a:pt x="28" y="37"/>
                      </a:cubicBezTo>
                      <a:cubicBezTo>
                        <a:pt x="28" y="36"/>
                        <a:pt x="28" y="35"/>
                        <a:pt x="29" y="33"/>
                      </a:cubicBezTo>
                      <a:cubicBezTo>
                        <a:pt x="29" y="33"/>
                        <a:pt x="29" y="33"/>
                        <a:pt x="29" y="33"/>
                      </a:cubicBezTo>
                      <a:cubicBezTo>
                        <a:pt x="29" y="33"/>
                        <a:pt x="29" y="33"/>
                        <a:pt x="29" y="32"/>
                      </a:cubicBezTo>
                      <a:cubicBezTo>
                        <a:pt x="29" y="32"/>
                        <a:pt x="29" y="32"/>
                        <a:pt x="29" y="32"/>
                      </a:cubicBezTo>
                      <a:cubicBezTo>
                        <a:pt x="34" y="17"/>
                        <a:pt x="47" y="6"/>
                        <a:pt x="63" y="6"/>
                      </a:cubicBezTo>
                      <a:cubicBezTo>
                        <a:pt x="76" y="6"/>
                        <a:pt x="87" y="13"/>
                        <a:pt x="94" y="23"/>
                      </a:cubicBezTo>
                      <a:cubicBezTo>
                        <a:pt x="90" y="24"/>
                        <a:pt x="86" y="26"/>
                        <a:pt x="83" y="28"/>
                      </a:cubicBezTo>
                      <a:cubicBezTo>
                        <a:pt x="82" y="29"/>
                        <a:pt x="82" y="31"/>
                        <a:pt x="83" y="32"/>
                      </a:cubicBezTo>
                      <a:cubicBezTo>
                        <a:pt x="84" y="33"/>
                        <a:pt x="85" y="33"/>
                        <a:pt x="87" y="32"/>
                      </a:cubicBezTo>
                      <a:cubicBezTo>
                        <a:pt x="90" y="30"/>
                        <a:pt x="94" y="28"/>
                        <a:pt x="98" y="28"/>
                      </a:cubicBezTo>
                      <a:cubicBezTo>
                        <a:pt x="99" y="28"/>
                        <a:pt x="100" y="28"/>
                        <a:pt x="101" y="28"/>
                      </a:cubicBezTo>
                      <a:cubicBezTo>
                        <a:pt x="115" y="28"/>
                        <a:pt x="126" y="39"/>
                        <a:pt x="126" y="52"/>
                      </a:cubicBezTo>
                      <a:cubicBezTo>
                        <a:pt x="126" y="66"/>
                        <a:pt x="115" y="77"/>
                        <a:pt x="101" y="77"/>
                      </a:cubicBez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grpSp>
        </p:grpSp>
        <p:sp>
          <p:nvSpPr>
            <p:cNvPr id="65" name="TextBox 102"/>
            <p:cNvSpPr txBox="1"/>
            <p:nvPr/>
          </p:nvSpPr>
          <p:spPr>
            <a:xfrm>
              <a:off x="4289483" y="1862578"/>
              <a:ext cx="893376" cy="260307"/>
            </a:xfrm>
            <a:prstGeom prst="rect">
              <a:avLst/>
            </a:prstGeom>
            <a:noFill/>
          </p:spPr>
          <p:txBody>
            <a:bodyPr wrap="square" rtlCol="0">
              <a:noAutofit/>
            </a:bodyPr>
            <a:lstStyle/>
            <a:p>
              <a:pPr algn="ctr" fontAlgn="ctr">
                <a:buNone/>
              </a:pP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rPr>
                <a:t>EVS</a:t>
              </a:r>
              <a:endParaRPr lang="en-US" altLang="zh-CN" sz="1050" b="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592352" y="1443238"/>
              <a:ext cx="315913" cy="419100"/>
              <a:chOff x="9585325" y="3487738"/>
              <a:chExt cx="315913" cy="419100"/>
            </a:xfrm>
          </p:grpSpPr>
          <p:sp>
            <p:nvSpPr>
              <p:cNvPr id="87" name="Freeform 13"/>
              <p:cNvSpPr>
                <a:spLocks noEditPoints="1"/>
              </p:cNvSpPr>
              <p:nvPr/>
            </p:nvSpPr>
            <p:spPr bwMode="auto">
              <a:xfrm>
                <a:off x="9659938" y="3641726"/>
                <a:ext cx="171450" cy="115888"/>
              </a:xfrm>
              <a:custGeom>
                <a:avLst/>
                <a:gdLst>
                  <a:gd name="T0" fmla="*/ 33 w 44"/>
                  <a:gd name="T1" fmla="*/ 29 h 30"/>
                  <a:gd name="T2" fmla="*/ 27 w 44"/>
                  <a:gd name="T3" fmla="*/ 28 h 30"/>
                  <a:gd name="T4" fmla="*/ 15 w 44"/>
                  <a:gd name="T5" fmla="*/ 28 h 30"/>
                  <a:gd name="T6" fmla="*/ 10 w 44"/>
                  <a:gd name="T7" fmla="*/ 29 h 30"/>
                  <a:gd name="T8" fmla="*/ 0 w 44"/>
                  <a:gd name="T9" fmla="*/ 19 h 30"/>
                  <a:gd name="T10" fmla="*/ 7 w 44"/>
                  <a:gd name="T11" fmla="*/ 10 h 30"/>
                  <a:gd name="T12" fmla="*/ 21 w 44"/>
                  <a:gd name="T13" fmla="*/ 0 h 30"/>
                  <a:gd name="T14" fmla="*/ 33 w 44"/>
                  <a:gd name="T15" fmla="*/ 7 h 30"/>
                  <a:gd name="T16" fmla="*/ 44 w 44"/>
                  <a:gd name="T17" fmla="*/ 18 h 30"/>
                  <a:gd name="T18" fmla="*/ 33 w 44"/>
                  <a:gd name="T19" fmla="*/ 29 h 30"/>
                  <a:gd name="T20" fmla="*/ 27 w 44"/>
                  <a:gd name="T21" fmla="*/ 23 h 30"/>
                  <a:gd name="T22" fmla="*/ 29 w 44"/>
                  <a:gd name="T23" fmla="*/ 23 h 30"/>
                  <a:gd name="T24" fmla="*/ 33 w 44"/>
                  <a:gd name="T25" fmla="*/ 25 h 30"/>
                  <a:gd name="T26" fmla="*/ 40 w 44"/>
                  <a:gd name="T27" fmla="*/ 18 h 30"/>
                  <a:gd name="T28" fmla="*/ 33 w 44"/>
                  <a:gd name="T29" fmla="*/ 11 h 30"/>
                  <a:gd name="T30" fmla="*/ 30 w 44"/>
                  <a:gd name="T31" fmla="*/ 10 h 30"/>
                  <a:gd name="T32" fmla="*/ 21 w 44"/>
                  <a:gd name="T33" fmla="*/ 4 h 30"/>
                  <a:gd name="T34" fmla="*/ 11 w 44"/>
                  <a:gd name="T35" fmla="*/ 13 h 30"/>
                  <a:gd name="T36" fmla="*/ 9 w 44"/>
                  <a:gd name="T37" fmla="*/ 14 h 30"/>
                  <a:gd name="T38" fmla="*/ 4 w 44"/>
                  <a:gd name="T39" fmla="*/ 19 h 30"/>
                  <a:gd name="T40" fmla="*/ 10 w 44"/>
                  <a:gd name="T41" fmla="*/ 25 h 30"/>
                  <a:gd name="T42" fmla="*/ 13 w 44"/>
                  <a:gd name="T43" fmla="*/ 23 h 30"/>
                  <a:gd name="T44" fmla="*/ 16 w 44"/>
                  <a:gd name="T45" fmla="*/ 23 h 30"/>
                  <a:gd name="T46" fmla="*/ 26 w 44"/>
                  <a:gd name="T47" fmla="*/ 23 h 30"/>
                  <a:gd name="T48" fmla="*/ 27 w 44"/>
                  <a:gd name="T4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30">
                    <a:moveTo>
                      <a:pt x="33" y="29"/>
                    </a:moveTo>
                    <a:cubicBezTo>
                      <a:pt x="31" y="29"/>
                      <a:pt x="29" y="29"/>
                      <a:pt x="27" y="28"/>
                    </a:cubicBezTo>
                    <a:cubicBezTo>
                      <a:pt x="23" y="30"/>
                      <a:pt x="19" y="30"/>
                      <a:pt x="15" y="28"/>
                    </a:cubicBezTo>
                    <a:cubicBezTo>
                      <a:pt x="13" y="29"/>
                      <a:pt x="11" y="29"/>
                      <a:pt x="10" y="29"/>
                    </a:cubicBezTo>
                    <a:cubicBezTo>
                      <a:pt x="4" y="29"/>
                      <a:pt x="0" y="25"/>
                      <a:pt x="0" y="19"/>
                    </a:cubicBezTo>
                    <a:cubicBezTo>
                      <a:pt x="0" y="15"/>
                      <a:pt x="3" y="11"/>
                      <a:pt x="7" y="10"/>
                    </a:cubicBezTo>
                    <a:cubicBezTo>
                      <a:pt x="9" y="4"/>
                      <a:pt x="15" y="0"/>
                      <a:pt x="21" y="0"/>
                    </a:cubicBezTo>
                    <a:cubicBezTo>
                      <a:pt x="26" y="0"/>
                      <a:pt x="31" y="2"/>
                      <a:pt x="33" y="7"/>
                    </a:cubicBezTo>
                    <a:cubicBezTo>
                      <a:pt x="39" y="7"/>
                      <a:pt x="44" y="12"/>
                      <a:pt x="44" y="18"/>
                    </a:cubicBezTo>
                    <a:cubicBezTo>
                      <a:pt x="44" y="24"/>
                      <a:pt x="39" y="29"/>
                      <a:pt x="33" y="29"/>
                    </a:cubicBezTo>
                    <a:close/>
                    <a:moveTo>
                      <a:pt x="27" y="23"/>
                    </a:moveTo>
                    <a:cubicBezTo>
                      <a:pt x="28" y="23"/>
                      <a:pt x="28" y="23"/>
                      <a:pt x="29" y="23"/>
                    </a:cubicBezTo>
                    <a:cubicBezTo>
                      <a:pt x="30" y="24"/>
                      <a:pt x="31" y="25"/>
                      <a:pt x="33" y="25"/>
                    </a:cubicBezTo>
                    <a:cubicBezTo>
                      <a:pt x="37" y="25"/>
                      <a:pt x="40" y="22"/>
                      <a:pt x="40" y="18"/>
                    </a:cubicBezTo>
                    <a:cubicBezTo>
                      <a:pt x="40" y="14"/>
                      <a:pt x="37" y="11"/>
                      <a:pt x="33" y="11"/>
                    </a:cubicBezTo>
                    <a:cubicBezTo>
                      <a:pt x="32" y="11"/>
                      <a:pt x="31" y="11"/>
                      <a:pt x="30" y="10"/>
                    </a:cubicBezTo>
                    <a:cubicBezTo>
                      <a:pt x="28" y="6"/>
                      <a:pt x="25" y="4"/>
                      <a:pt x="21" y="4"/>
                    </a:cubicBezTo>
                    <a:cubicBezTo>
                      <a:pt x="16" y="4"/>
                      <a:pt x="12" y="8"/>
                      <a:pt x="11" y="13"/>
                    </a:cubicBezTo>
                    <a:cubicBezTo>
                      <a:pt x="11" y="13"/>
                      <a:pt x="10" y="14"/>
                      <a:pt x="9" y="14"/>
                    </a:cubicBezTo>
                    <a:cubicBezTo>
                      <a:pt x="7" y="14"/>
                      <a:pt x="4" y="17"/>
                      <a:pt x="4" y="19"/>
                    </a:cubicBezTo>
                    <a:cubicBezTo>
                      <a:pt x="4" y="22"/>
                      <a:pt x="7" y="25"/>
                      <a:pt x="10" y="25"/>
                    </a:cubicBezTo>
                    <a:cubicBezTo>
                      <a:pt x="11" y="25"/>
                      <a:pt x="12" y="24"/>
                      <a:pt x="13" y="23"/>
                    </a:cubicBezTo>
                    <a:cubicBezTo>
                      <a:pt x="14" y="23"/>
                      <a:pt x="15" y="23"/>
                      <a:pt x="16" y="23"/>
                    </a:cubicBezTo>
                    <a:cubicBezTo>
                      <a:pt x="19" y="25"/>
                      <a:pt x="23" y="25"/>
                      <a:pt x="26" y="23"/>
                    </a:cubicBezTo>
                    <a:cubicBezTo>
                      <a:pt x="27" y="23"/>
                      <a:pt x="27" y="23"/>
                      <a:pt x="27" y="23"/>
                    </a:cubicBez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8" name="Freeform 14"/>
              <p:cNvSpPr>
                <a:spLocks noEditPoints="1"/>
              </p:cNvSpPr>
              <p:nvPr/>
            </p:nvSpPr>
            <p:spPr bwMode="auto">
              <a:xfrm>
                <a:off x="9585325" y="3487738"/>
                <a:ext cx="315913" cy="419100"/>
              </a:xfrm>
              <a:custGeom>
                <a:avLst/>
                <a:gdLst>
                  <a:gd name="T0" fmla="*/ 71 w 81"/>
                  <a:gd name="T1" fmla="*/ 6 h 109"/>
                  <a:gd name="T2" fmla="*/ 76 w 81"/>
                  <a:gd name="T3" fmla="*/ 10 h 109"/>
                  <a:gd name="T4" fmla="*/ 76 w 81"/>
                  <a:gd name="T5" fmla="*/ 99 h 109"/>
                  <a:gd name="T6" fmla="*/ 71 w 81"/>
                  <a:gd name="T7" fmla="*/ 103 h 109"/>
                  <a:gd name="T8" fmla="*/ 10 w 81"/>
                  <a:gd name="T9" fmla="*/ 103 h 109"/>
                  <a:gd name="T10" fmla="*/ 6 w 81"/>
                  <a:gd name="T11" fmla="*/ 99 h 109"/>
                  <a:gd name="T12" fmla="*/ 6 w 81"/>
                  <a:gd name="T13" fmla="*/ 10 h 109"/>
                  <a:gd name="T14" fmla="*/ 10 w 81"/>
                  <a:gd name="T15" fmla="*/ 6 h 109"/>
                  <a:gd name="T16" fmla="*/ 71 w 81"/>
                  <a:gd name="T17" fmla="*/ 6 h 109"/>
                  <a:gd name="T18" fmla="*/ 71 w 81"/>
                  <a:gd name="T19" fmla="*/ 0 h 109"/>
                  <a:gd name="T20" fmla="*/ 10 w 81"/>
                  <a:gd name="T21" fmla="*/ 0 h 109"/>
                  <a:gd name="T22" fmla="*/ 0 w 81"/>
                  <a:gd name="T23" fmla="*/ 10 h 109"/>
                  <a:gd name="T24" fmla="*/ 0 w 81"/>
                  <a:gd name="T25" fmla="*/ 99 h 109"/>
                  <a:gd name="T26" fmla="*/ 10 w 81"/>
                  <a:gd name="T27" fmla="*/ 109 h 109"/>
                  <a:gd name="T28" fmla="*/ 71 w 81"/>
                  <a:gd name="T29" fmla="*/ 109 h 109"/>
                  <a:gd name="T30" fmla="*/ 81 w 81"/>
                  <a:gd name="T31" fmla="*/ 99 h 109"/>
                  <a:gd name="T32" fmla="*/ 81 w 81"/>
                  <a:gd name="T33" fmla="*/ 10 h 109"/>
                  <a:gd name="T34" fmla="*/ 71 w 81"/>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9">
                    <a:moveTo>
                      <a:pt x="71" y="6"/>
                    </a:moveTo>
                    <a:cubicBezTo>
                      <a:pt x="74" y="6"/>
                      <a:pt x="76" y="7"/>
                      <a:pt x="76" y="10"/>
                    </a:cubicBezTo>
                    <a:cubicBezTo>
                      <a:pt x="76" y="99"/>
                      <a:pt x="76" y="99"/>
                      <a:pt x="76" y="99"/>
                    </a:cubicBezTo>
                    <a:cubicBezTo>
                      <a:pt x="76" y="102"/>
                      <a:pt x="74" y="103"/>
                      <a:pt x="71" y="103"/>
                    </a:cubicBezTo>
                    <a:cubicBezTo>
                      <a:pt x="10" y="103"/>
                      <a:pt x="10" y="103"/>
                      <a:pt x="10" y="103"/>
                    </a:cubicBezTo>
                    <a:cubicBezTo>
                      <a:pt x="8" y="103"/>
                      <a:pt x="6" y="102"/>
                      <a:pt x="6" y="99"/>
                    </a:cubicBezTo>
                    <a:cubicBezTo>
                      <a:pt x="6" y="10"/>
                      <a:pt x="6" y="10"/>
                      <a:pt x="6" y="10"/>
                    </a:cubicBezTo>
                    <a:cubicBezTo>
                      <a:pt x="6" y="7"/>
                      <a:pt x="8" y="6"/>
                      <a:pt x="10" y="6"/>
                    </a:cubicBezTo>
                    <a:cubicBezTo>
                      <a:pt x="71" y="6"/>
                      <a:pt x="71" y="6"/>
                      <a:pt x="71" y="6"/>
                    </a:cubicBezTo>
                    <a:moveTo>
                      <a:pt x="71" y="0"/>
                    </a:moveTo>
                    <a:cubicBezTo>
                      <a:pt x="10" y="0"/>
                      <a:pt x="10" y="0"/>
                      <a:pt x="10" y="0"/>
                    </a:cubicBezTo>
                    <a:cubicBezTo>
                      <a:pt x="5" y="0"/>
                      <a:pt x="0" y="4"/>
                      <a:pt x="0" y="10"/>
                    </a:cubicBezTo>
                    <a:cubicBezTo>
                      <a:pt x="0" y="99"/>
                      <a:pt x="0" y="99"/>
                      <a:pt x="0" y="99"/>
                    </a:cubicBezTo>
                    <a:cubicBezTo>
                      <a:pt x="0" y="105"/>
                      <a:pt x="5" y="109"/>
                      <a:pt x="10" y="109"/>
                    </a:cubicBezTo>
                    <a:cubicBezTo>
                      <a:pt x="71" y="109"/>
                      <a:pt x="71" y="109"/>
                      <a:pt x="71" y="109"/>
                    </a:cubicBezTo>
                    <a:cubicBezTo>
                      <a:pt x="77" y="109"/>
                      <a:pt x="81" y="105"/>
                      <a:pt x="81" y="99"/>
                    </a:cubicBezTo>
                    <a:cubicBezTo>
                      <a:pt x="81" y="10"/>
                      <a:pt x="81" y="10"/>
                      <a:pt x="81" y="10"/>
                    </a:cubicBezTo>
                    <a:cubicBezTo>
                      <a:pt x="81" y="4"/>
                      <a:pt x="77" y="0"/>
                      <a:pt x="71" y="0"/>
                    </a:cubicBez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9" name="Oval 15"/>
              <p:cNvSpPr>
                <a:spLocks noChangeArrowheads="1"/>
              </p:cNvSpPr>
              <p:nvPr/>
            </p:nvSpPr>
            <p:spPr bwMode="auto">
              <a:xfrm>
                <a:off x="9620250" y="3533776"/>
                <a:ext cx="31750" cy="26988"/>
              </a:xfrm>
              <a:prstGeom prst="ellipse">
                <a:avLst/>
              </a:pr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90" name="Oval 16"/>
              <p:cNvSpPr>
                <a:spLocks noChangeArrowheads="1"/>
              </p:cNvSpPr>
              <p:nvPr/>
            </p:nvSpPr>
            <p:spPr bwMode="auto">
              <a:xfrm>
                <a:off x="9834563" y="3533776"/>
                <a:ext cx="31750" cy="26988"/>
              </a:xfrm>
              <a:prstGeom prst="ellipse">
                <a:avLst/>
              </a:pr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grpSp>
        <p:sp>
          <p:nvSpPr>
            <p:cNvPr id="67" name="TextBox 102"/>
            <p:cNvSpPr txBox="1"/>
            <p:nvPr/>
          </p:nvSpPr>
          <p:spPr>
            <a:xfrm>
              <a:off x="6935987" y="1844163"/>
              <a:ext cx="411168" cy="260307"/>
            </a:xfrm>
            <a:prstGeom prst="rect">
              <a:avLst/>
            </a:prstGeom>
            <a:noFill/>
          </p:spPr>
          <p:txBody>
            <a:bodyPr wrap="none" rtlCol="0">
              <a:noAutofit/>
            </a:bodyPr>
            <a:lstStyle/>
            <a:p>
              <a:pPr algn="ctr" fontAlgn="ctr">
                <a:buNone/>
              </a:pP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rPr>
                <a:t>EIP</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6919237" y="1478080"/>
              <a:ext cx="423862" cy="420688"/>
              <a:chOff x="6659563" y="6438901"/>
              <a:chExt cx="423862" cy="420688"/>
            </a:xfrm>
          </p:grpSpPr>
          <p:sp>
            <p:nvSpPr>
              <p:cNvPr id="83" name="Freeform 4"/>
              <p:cNvSpPr>
                <a:spLocks noEditPoints="1"/>
              </p:cNvSpPr>
              <p:nvPr/>
            </p:nvSpPr>
            <p:spPr bwMode="auto">
              <a:xfrm>
                <a:off x="6659563" y="6438901"/>
                <a:ext cx="423862" cy="420688"/>
              </a:xfrm>
              <a:custGeom>
                <a:avLst/>
                <a:gdLst>
                  <a:gd name="T0" fmla="*/ 55 w 110"/>
                  <a:gd name="T1" fmla="*/ 0 h 109"/>
                  <a:gd name="T2" fmla="*/ 0 w 110"/>
                  <a:gd name="T3" fmla="*/ 54 h 109"/>
                  <a:gd name="T4" fmla="*/ 55 w 110"/>
                  <a:gd name="T5" fmla="*/ 109 h 109"/>
                  <a:gd name="T6" fmla="*/ 110 w 110"/>
                  <a:gd name="T7" fmla="*/ 54 h 109"/>
                  <a:gd name="T8" fmla="*/ 55 w 110"/>
                  <a:gd name="T9" fmla="*/ 0 h 109"/>
                  <a:gd name="T10" fmla="*/ 55 w 110"/>
                  <a:gd name="T11" fmla="*/ 104 h 109"/>
                  <a:gd name="T12" fmla="*/ 6 w 110"/>
                  <a:gd name="T13" fmla="*/ 54 h 109"/>
                  <a:gd name="T14" fmla="*/ 55 w 110"/>
                  <a:gd name="T15" fmla="*/ 5 h 109"/>
                  <a:gd name="T16" fmla="*/ 104 w 110"/>
                  <a:gd name="T17" fmla="*/ 54 h 109"/>
                  <a:gd name="T18" fmla="*/ 55 w 110"/>
                  <a:gd name="T19"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9">
                    <a:moveTo>
                      <a:pt x="55" y="0"/>
                    </a:moveTo>
                    <a:cubicBezTo>
                      <a:pt x="25" y="0"/>
                      <a:pt x="0" y="24"/>
                      <a:pt x="0" y="54"/>
                    </a:cubicBezTo>
                    <a:cubicBezTo>
                      <a:pt x="0" y="84"/>
                      <a:pt x="25" y="109"/>
                      <a:pt x="55" y="109"/>
                    </a:cubicBezTo>
                    <a:cubicBezTo>
                      <a:pt x="85" y="109"/>
                      <a:pt x="110" y="84"/>
                      <a:pt x="110" y="54"/>
                    </a:cubicBezTo>
                    <a:cubicBezTo>
                      <a:pt x="110" y="24"/>
                      <a:pt x="85" y="0"/>
                      <a:pt x="55" y="0"/>
                    </a:cubicBezTo>
                    <a:close/>
                    <a:moveTo>
                      <a:pt x="55" y="104"/>
                    </a:moveTo>
                    <a:cubicBezTo>
                      <a:pt x="28" y="104"/>
                      <a:pt x="6" y="82"/>
                      <a:pt x="6" y="54"/>
                    </a:cubicBezTo>
                    <a:cubicBezTo>
                      <a:pt x="6" y="27"/>
                      <a:pt x="28" y="5"/>
                      <a:pt x="55" y="5"/>
                    </a:cubicBezTo>
                    <a:cubicBezTo>
                      <a:pt x="82" y="5"/>
                      <a:pt x="104" y="27"/>
                      <a:pt x="104" y="54"/>
                    </a:cubicBezTo>
                    <a:cubicBezTo>
                      <a:pt x="104" y="82"/>
                      <a:pt x="82" y="104"/>
                      <a:pt x="55" y="10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4" name="Freeform 5"/>
              <p:cNvSpPr>
                <a:spLocks/>
              </p:cNvSpPr>
              <p:nvPr/>
            </p:nvSpPr>
            <p:spPr bwMode="auto">
              <a:xfrm>
                <a:off x="6751638" y="6751638"/>
                <a:ext cx="238125" cy="65088"/>
              </a:xfrm>
              <a:custGeom>
                <a:avLst/>
                <a:gdLst>
                  <a:gd name="T0" fmla="*/ 31 w 62"/>
                  <a:gd name="T1" fmla="*/ 17 h 17"/>
                  <a:gd name="T2" fmla="*/ 1 w 62"/>
                  <a:gd name="T3" fmla="*/ 5 h 17"/>
                  <a:gd name="T4" fmla="*/ 1 w 62"/>
                  <a:gd name="T5" fmla="*/ 1 h 17"/>
                  <a:gd name="T6" fmla="*/ 5 w 62"/>
                  <a:gd name="T7" fmla="*/ 1 h 17"/>
                  <a:gd name="T8" fmla="*/ 31 w 62"/>
                  <a:gd name="T9" fmla="*/ 12 h 17"/>
                  <a:gd name="T10" fmla="*/ 57 w 62"/>
                  <a:gd name="T11" fmla="*/ 1 h 17"/>
                  <a:gd name="T12" fmla="*/ 61 w 62"/>
                  <a:gd name="T13" fmla="*/ 1 h 17"/>
                  <a:gd name="T14" fmla="*/ 61 w 62"/>
                  <a:gd name="T15" fmla="*/ 5 h 17"/>
                  <a:gd name="T16" fmla="*/ 31 w 62"/>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
                    <a:moveTo>
                      <a:pt x="31" y="17"/>
                    </a:moveTo>
                    <a:cubicBezTo>
                      <a:pt x="20" y="17"/>
                      <a:pt x="9" y="13"/>
                      <a:pt x="1" y="5"/>
                    </a:cubicBezTo>
                    <a:cubicBezTo>
                      <a:pt x="0" y="4"/>
                      <a:pt x="0" y="2"/>
                      <a:pt x="1" y="1"/>
                    </a:cubicBezTo>
                    <a:cubicBezTo>
                      <a:pt x="2" y="0"/>
                      <a:pt x="3" y="0"/>
                      <a:pt x="5" y="1"/>
                    </a:cubicBezTo>
                    <a:cubicBezTo>
                      <a:pt x="12" y="8"/>
                      <a:pt x="21" y="12"/>
                      <a:pt x="31" y="12"/>
                    </a:cubicBezTo>
                    <a:cubicBezTo>
                      <a:pt x="41" y="12"/>
                      <a:pt x="50" y="8"/>
                      <a:pt x="57" y="1"/>
                    </a:cubicBezTo>
                    <a:cubicBezTo>
                      <a:pt x="59" y="0"/>
                      <a:pt x="60" y="0"/>
                      <a:pt x="61" y="1"/>
                    </a:cubicBezTo>
                    <a:cubicBezTo>
                      <a:pt x="62" y="2"/>
                      <a:pt x="62" y="4"/>
                      <a:pt x="61" y="5"/>
                    </a:cubicBezTo>
                    <a:cubicBezTo>
                      <a:pt x="53" y="13"/>
                      <a:pt x="42" y="17"/>
                      <a:pt x="31" y="1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5" name="Rectangle 6"/>
              <p:cNvSpPr>
                <a:spLocks noChangeArrowheads="1"/>
              </p:cNvSpPr>
              <p:nvPr/>
            </p:nvSpPr>
            <p:spPr bwMode="auto">
              <a:xfrm>
                <a:off x="6794500" y="6581776"/>
                <a:ext cx="22225" cy="131763"/>
              </a:xfrm>
              <a:prstGeom prst="rect">
                <a:avLst/>
              </a:prstGeom>
              <a:solidFill>
                <a:srgbClr val="15B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6" name="Freeform 7"/>
              <p:cNvSpPr>
                <a:spLocks noEditPoints="1"/>
              </p:cNvSpPr>
              <p:nvPr/>
            </p:nvSpPr>
            <p:spPr bwMode="auto">
              <a:xfrm>
                <a:off x="6848475" y="6581776"/>
                <a:ext cx="100012" cy="131763"/>
              </a:xfrm>
              <a:custGeom>
                <a:avLst/>
                <a:gdLst>
                  <a:gd name="T0" fmla="*/ 14 w 26"/>
                  <a:gd name="T1" fmla="*/ 22 h 34"/>
                  <a:gd name="T2" fmla="*/ 7 w 26"/>
                  <a:gd name="T3" fmla="*/ 22 h 34"/>
                  <a:gd name="T4" fmla="*/ 7 w 26"/>
                  <a:gd name="T5" fmla="*/ 34 h 34"/>
                  <a:gd name="T6" fmla="*/ 0 w 26"/>
                  <a:gd name="T7" fmla="*/ 34 h 34"/>
                  <a:gd name="T8" fmla="*/ 0 w 26"/>
                  <a:gd name="T9" fmla="*/ 0 h 34"/>
                  <a:gd name="T10" fmla="*/ 14 w 26"/>
                  <a:gd name="T11" fmla="*/ 0 h 34"/>
                  <a:gd name="T12" fmla="*/ 26 w 26"/>
                  <a:gd name="T13" fmla="*/ 11 h 34"/>
                  <a:gd name="T14" fmla="*/ 14 w 26"/>
                  <a:gd name="T15" fmla="*/ 22 h 34"/>
                  <a:gd name="T16" fmla="*/ 14 w 26"/>
                  <a:gd name="T17" fmla="*/ 5 h 34"/>
                  <a:gd name="T18" fmla="*/ 7 w 26"/>
                  <a:gd name="T19" fmla="*/ 5 h 34"/>
                  <a:gd name="T20" fmla="*/ 7 w 26"/>
                  <a:gd name="T21" fmla="*/ 16 h 34"/>
                  <a:gd name="T22" fmla="*/ 14 w 26"/>
                  <a:gd name="T23" fmla="*/ 16 h 34"/>
                  <a:gd name="T24" fmla="*/ 20 w 26"/>
                  <a:gd name="T25" fmla="*/ 11 h 34"/>
                  <a:gd name="T26" fmla="*/ 14 w 26"/>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4">
                    <a:moveTo>
                      <a:pt x="14" y="22"/>
                    </a:moveTo>
                    <a:cubicBezTo>
                      <a:pt x="7" y="22"/>
                      <a:pt x="7" y="22"/>
                      <a:pt x="7" y="22"/>
                    </a:cubicBezTo>
                    <a:cubicBezTo>
                      <a:pt x="7" y="34"/>
                      <a:pt x="7" y="34"/>
                      <a:pt x="7" y="34"/>
                    </a:cubicBezTo>
                    <a:cubicBezTo>
                      <a:pt x="0" y="34"/>
                      <a:pt x="0" y="34"/>
                      <a:pt x="0" y="34"/>
                    </a:cubicBezTo>
                    <a:cubicBezTo>
                      <a:pt x="0" y="0"/>
                      <a:pt x="0" y="0"/>
                      <a:pt x="0" y="0"/>
                    </a:cubicBezTo>
                    <a:cubicBezTo>
                      <a:pt x="14" y="0"/>
                      <a:pt x="14" y="0"/>
                      <a:pt x="14" y="0"/>
                    </a:cubicBezTo>
                    <a:cubicBezTo>
                      <a:pt x="22" y="0"/>
                      <a:pt x="26" y="4"/>
                      <a:pt x="26" y="11"/>
                    </a:cubicBezTo>
                    <a:cubicBezTo>
                      <a:pt x="26" y="17"/>
                      <a:pt x="22" y="22"/>
                      <a:pt x="14" y="22"/>
                    </a:cubicBezTo>
                    <a:close/>
                    <a:moveTo>
                      <a:pt x="14" y="5"/>
                    </a:moveTo>
                    <a:cubicBezTo>
                      <a:pt x="7" y="5"/>
                      <a:pt x="7" y="5"/>
                      <a:pt x="7" y="5"/>
                    </a:cubicBezTo>
                    <a:cubicBezTo>
                      <a:pt x="7" y="16"/>
                      <a:pt x="7" y="16"/>
                      <a:pt x="7" y="16"/>
                    </a:cubicBezTo>
                    <a:cubicBezTo>
                      <a:pt x="14" y="16"/>
                      <a:pt x="14" y="16"/>
                      <a:pt x="14" y="16"/>
                    </a:cubicBezTo>
                    <a:cubicBezTo>
                      <a:pt x="18" y="16"/>
                      <a:pt x="20" y="14"/>
                      <a:pt x="20" y="11"/>
                    </a:cubicBezTo>
                    <a:cubicBezTo>
                      <a:pt x="20" y="8"/>
                      <a:pt x="18" y="5"/>
                      <a:pt x="14" y="5"/>
                    </a:cubicBez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361876" y="1391760"/>
              <a:ext cx="446087" cy="493713"/>
              <a:chOff x="7024688" y="5368926"/>
              <a:chExt cx="446087" cy="493713"/>
            </a:xfrm>
          </p:grpSpPr>
          <p:sp>
            <p:nvSpPr>
              <p:cNvPr id="75" name="Oval 5"/>
              <p:cNvSpPr>
                <a:spLocks noChangeArrowheads="1"/>
              </p:cNvSpPr>
              <p:nvPr/>
            </p:nvSpPr>
            <p:spPr bwMode="auto">
              <a:xfrm>
                <a:off x="7232650" y="5407026"/>
                <a:ext cx="22225" cy="26988"/>
              </a:xfrm>
              <a:prstGeom prst="ellipse">
                <a:avLst/>
              </a:pr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76" name="Oval 6"/>
              <p:cNvSpPr>
                <a:spLocks noChangeArrowheads="1"/>
              </p:cNvSpPr>
              <p:nvPr/>
            </p:nvSpPr>
            <p:spPr bwMode="auto">
              <a:xfrm>
                <a:off x="7412038" y="5407026"/>
                <a:ext cx="26987" cy="26988"/>
              </a:xfrm>
              <a:prstGeom prst="ellipse">
                <a:avLst/>
              </a:pr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77" name="Freeform 7"/>
              <p:cNvSpPr>
                <a:spLocks noEditPoints="1"/>
              </p:cNvSpPr>
              <p:nvPr/>
            </p:nvSpPr>
            <p:spPr bwMode="auto">
              <a:xfrm>
                <a:off x="7097713" y="5599113"/>
                <a:ext cx="168275" cy="111125"/>
              </a:xfrm>
              <a:custGeom>
                <a:avLst/>
                <a:gdLst>
                  <a:gd name="T0" fmla="*/ 33 w 44"/>
                  <a:gd name="T1" fmla="*/ 29 h 29"/>
                  <a:gd name="T2" fmla="*/ 27 w 44"/>
                  <a:gd name="T3" fmla="*/ 28 h 29"/>
                  <a:gd name="T4" fmla="*/ 15 w 44"/>
                  <a:gd name="T5" fmla="*/ 27 h 29"/>
                  <a:gd name="T6" fmla="*/ 9 w 44"/>
                  <a:gd name="T7" fmla="*/ 29 h 29"/>
                  <a:gd name="T8" fmla="*/ 0 w 44"/>
                  <a:gd name="T9" fmla="*/ 19 h 29"/>
                  <a:gd name="T10" fmla="*/ 7 w 44"/>
                  <a:gd name="T11" fmla="*/ 10 h 29"/>
                  <a:gd name="T12" fmla="*/ 21 w 44"/>
                  <a:gd name="T13" fmla="*/ 0 h 29"/>
                  <a:gd name="T14" fmla="*/ 33 w 44"/>
                  <a:gd name="T15" fmla="*/ 6 h 29"/>
                  <a:gd name="T16" fmla="*/ 44 w 44"/>
                  <a:gd name="T17" fmla="*/ 18 h 29"/>
                  <a:gd name="T18" fmla="*/ 33 w 44"/>
                  <a:gd name="T19" fmla="*/ 29 h 29"/>
                  <a:gd name="T20" fmla="*/ 27 w 44"/>
                  <a:gd name="T21" fmla="*/ 23 h 29"/>
                  <a:gd name="T22" fmla="*/ 29 w 44"/>
                  <a:gd name="T23" fmla="*/ 23 h 29"/>
                  <a:gd name="T24" fmla="*/ 33 w 44"/>
                  <a:gd name="T25" fmla="*/ 25 h 29"/>
                  <a:gd name="T26" fmla="*/ 40 w 44"/>
                  <a:gd name="T27" fmla="*/ 18 h 29"/>
                  <a:gd name="T28" fmla="*/ 33 w 44"/>
                  <a:gd name="T29" fmla="*/ 11 h 29"/>
                  <a:gd name="T30" fmla="*/ 30 w 44"/>
                  <a:gd name="T31" fmla="*/ 10 h 29"/>
                  <a:gd name="T32" fmla="*/ 21 w 44"/>
                  <a:gd name="T33" fmla="*/ 4 h 29"/>
                  <a:gd name="T34" fmla="*/ 11 w 44"/>
                  <a:gd name="T35" fmla="*/ 12 h 29"/>
                  <a:gd name="T36" fmla="*/ 9 w 44"/>
                  <a:gd name="T37" fmla="*/ 14 h 29"/>
                  <a:gd name="T38" fmla="*/ 4 w 44"/>
                  <a:gd name="T39" fmla="*/ 19 h 29"/>
                  <a:gd name="T40" fmla="*/ 9 w 44"/>
                  <a:gd name="T41" fmla="*/ 25 h 29"/>
                  <a:gd name="T42" fmla="*/ 13 w 44"/>
                  <a:gd name="T43" fmla="*/ 23 h 29"/>
                  <a:gd name="T44" fmla="*/ 16 w 44"/>
                  <a:gd name="T45" fmla="*/ 23 h 29"/>
                  <a:gd name="T46" fmla="*/ 26 w 44"/>
                  <a:gd name="T47" fmla="*/ 23 h 29"/>
                  <a:gd name="T48" fmla="*/ 27 w 44"/>
                  <a:gd name="T4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29">
                    <a:moveTo>
                      <a:pt x="33" y="29"/>
                    </a:moveTo>
                    <a:cubicBezTo>
                      <a:pt x="31" y="29"/>
                      <a:pt x="29" y="28"/>
                      <a:pt x="27" y="28"/>
                    </a:cubicBezTo>
                    <a:cubicBezTo>
                      <a:pt x="23" y="29"/>
                      <a:pt x="19" y="29"/>
                      <a:pt x="15" y="27"/>
                    </a:cubicBezTo>
                    <a:cubicBezTo>
                      <a:pt x="13" y="28"/>
                      <a:pt x="11" y="29"/>
                      <a:pt x="9" y="29"/>
                    </a:cubicBezTo>
                    <a:cubicBezTo>
                      <a:pt x="4" y="29"/>
                      <a:pt x="0" y="25"/>
                      <a:pt x="0" y="19"/>
                    </a:cubicBezTo>
                    <a:cubicBezTo>
                      <a:pt x="0" y="15"/>
                      <a:pt x="3" y="11"/>
                      <a:pt x="7" y="10"/>
                    </a:cubicBezTo>
                    <a:cubicBezTo>
                      <a:pt x="9" y="4"/>
                      <a:pt x="15" y="0"/>
                      <a:pt x="21" y="0"/>
                    </a:cubicBezTo>
                    <a:cubicBezTo>
                      <a:pt x="26" y="0"/>
                      <a:pt x="31" y="2"/>
                      <a:pt x="33" y="6"/>
                    </a:cubicBezTo>
                    <a:cubicBezTo>
                      <a:pt x="39" y="7"/>
                      <a:pt x="44" y="12"/>
                      <a:pt x="44" y="18"/>
                    </a:cubicBezTo>
                    <a:cubicBezTo>
                      <a:pt x="44" y="24"/>
                      <a:pt x="39" y="29"/>
                      <a:pt x="33" y="29"/>
                    </a:cubicBezTo>
                    <a:close/>
                    <a:moveTo>
                      <a:pt x="27" y="23"/>
                    </a:moveTo>
                    <a:cubicBezTo>
                      <a:pt x="28" y="23"/>
                      <a:pt x="28" y="23"/>
                      <a:pt x="29" y="23"/>
                    </a:cubicBezTo>
                    <a:cubicBezTo>
                      <a:pt x="30" y="24"/>
                      <a:pt x="31" y="25"/>
                      <a:pt x="33" y="25"/>
                    </a:cubicBezTo>
                    <a:cubicBezTo>
                      <a:pt x="36" y="25"/>
                      <a:pt x="40" y="21"/>
                      <a:pt x="40" y="18"/>
                    </a:cubicBezTo>
                    <a:cubicBezTo>
                      <a:pt x="40" y="14"/>
                      <a:pt x="36" y="11"/>
                      <a:pt x="33" y="11"/>
                    </a:cubicBezTo>
                    <a:cubicBezTo>
                      <a:pt x="32" y="11"/>
                      <a:pt x="30" y="10"/>
                      <a:pt x="30" y="10"/>
                    </a:cubicBezTo>
                    <a:cubicBezTo>
                      <a:pt x="28" y="6"/>
                      <a:pt x="25" y="4"/>
                      <a:pt x="21" y="4"/>
                    </a:cubicBezTo>
                    <a:cubicBezTo>
                      <a:pt x="16" y="4"/>
                      <a:pt x="12" y="8"/>
                      <a:pt x="11" y="12"/>
                    </a:cubicBezTo>
                    <a:cubicBezTo>
                      <a:pt x="11" y="13"/>
                      <a:pt x="10" y="14"/>
                      <a:pt x="9" y="14"/>
                    </a:cubicBezTo>
                    <a:cubicBezTo>
                      <a:pt x="6" y="14"/>
                      <a:pt x="4" y="17"/>
                      <a:pt x="4" y="19"/>
                    </a:cubicBezTo>
                    <a:cubicBezTo>
                      <a:pt x="4" y="22"/>
                      <a:pt x="7" y="25"/>
                      <a:pt x="9" y="25"/>
                    </a:cubicBezTo>
                    <a:cubicBezTo>
                      <a:pt x="11" y="25"/>
                      <a:pt x="12" y="24"/>
                      <a:pt x="13" y="23"/>
                    </a:cubicBezTo>
                    <a:cubicBezTo>
                      <a:pt x="14" y="22"/>
                      <a:pt x="15" y="22"/>
                      <a:pt x="16" y="23"/>
                    </a:cubicBezTo>
                    <a:cubicBezTo>
                      <a:pt x="19" y="25"/>
                      <a:pt x="23" y="25"/>
                      <a:pt x="26" y="23"/>
                    </a:cubicBezTo>
                    <a:cubicBezTo>
                      <a:pt x="27" y="23"/>
                      <a:pt x="27" y="23"/>
                      <a:pt x="27" y="23"/>
                    </a:cubicBez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78" name="Freeform 8"/>
              <p:cNvSpPr>
                <a:spLocks noEditPoints="1"/>
              </p:cNvSpPr>
              <p:nvPr/>
            </p:nvSpPr>
            <p:spPr bwMode="auto">
              <a:xfrm>
                <a:off x="7024688" y="5445126"/>
                <a:ext cx="311150" cy="417513"/>
              </a:xfrm>
              <a:custGeom>
                <a:avLst/>
                <a:gdLst>
                  <a:gd name="T0" fmla="*/ 71 w 81"/>
                  <a:gd name="T1" fmla="*/ 5 h 109"/>
                  <a:gd name="T2" fmla="*/ 75 w 81"/>
                  <a:gd name="T3" fmla="*/ 10 h 109"/>
                  <a:gd name="T4" fmla="*/ 75 w 81"/>
                  <a:gd name="T5" fmla="*/ 99 h 109"/>
                  <a:gd name="T6" fmla="*/ 71 w 81"/>
                  <a:gd name="T7" fmla="*/ 103 h 109"/>
                  <a:gd name="T8" fmla="*/ 10 w 81"/>
                  <a:gd name="T9" fmla="*/ 103 h 109"/>
                  <a:gd name="T10" fmla="*/ 6 w 81"/>
                  <a:gd name="T11" fmla="*/ 99 h 109"/>
                  <a:gd name="T12" fmla="*/ 6 w 81"/>
                  <a:gd name="T13" fmla="*/ 10 h 109"/>
                  <a:gd name="T14" fmla="*/ 10 w 81"/>
                  <a:gd name="T15" fmla="*/ 5 h 109"/>
                  <a:gd name="T16" fmla="*/ 71 w 81"/>
                  <a:gd name="T17" fmla="*/ 5 h 109"/>
                  <a:gd name="T18" fmla="*/ 71 w 81"/>
                  <a:gd name="T19" fmla="*/ 0 h 109"/>
                  <a:gd name="T20" fmla="*/ 10 w 81"/>
                  <a:gd name="T21" fmla="*/ 0 h 109"/>
                  <a:gd name="T22" fmla="*/ 0 w 81"/>
                  <a:gd name="T23" fmla="*/ 10 h 109"/>
                  <a:gd name="T24" fmla="*/ 0 w 81"/>
                  <a:gd name="T25" fmla="*/ 99 h 109"/>
                  <a:gd name="T26" fmla="*/ 10 w 81"/>
                  <a:gd name="T27" fmla="*/ 109 h 109"/>
                  <a:gd name="T28" fmla="*/ 71 w 81"/>
                  <a:gd name="T29" fmla="*/ 109 h 109"/>
                  <a:gd name="T30" fmla="*/ 81 w 81"/>
                  <a:gd name="T31" fmla="*/ 99 h 109"/>
                  <a:gd name="T32" fmla="*/ 81 w 81"/>
                  <a:gd name="T33" fmla="*/ 10 h 109"/>
                  <a:gd name="T34" fmla="*/ 71 w 81"/>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9">
                    <a:moveTo>
                      <a:pt x="71" y="5"/>
                    </a:moveTo>
                    <a:cubicBezTo>
                      <a:pt x="73" y="5"/>
                      <a:pt x="75" y="7"/>
                      <a:pt x="75" y="10"/>
                    </a:cubicBezTo>
                    <a:cubicBezTo>
                      <a:pt x="75" y="99"/>
                      <a:pt x="75" y="99"/>
                      <a:pt x="75" y="99"/>
                    </a:cubicBezTo>
                    <a:cubicBezTo>
                      <a:pt x="75" y="101"/>
                      <a:pt x="73" y="103"/>
                      <a:pt x="71" y="103"/>
                    </a:cubicBezTo>
                    <a:cubicBezTo>
                      <a:pt x="10" y="103"/>
                      <a:pt x="10" y="103"/>
                      <a:pt x="10" y="103"/>
                    </a:cubicBezTo>
                    <a:cubicBezTo>
                      <a:pt x="8" y="103"/>
                      <a:pt x="6" y="101"/>
                      <a:pt x="6" y="99"/>
                    </a:cubicBezTo>
                    <a:cubicBezTo>
                      <a:pt x="6" y="10"/>
                      <a:pt x="6" y="10"/>
                      <a:pt x="6" y="10"/>
                    </a:cubicBezTo>
                    <a:cubicBezTo>
                      <a:pt x="6" y="7"/>
                      <a:pt x="8" y="5"/>
                      <a:pt x="10" y="5"/>
                    </a:cubicBezTo>
                    <a:cubicBezTo>
                      <a:pt x="71" y="5"/>
                      <a:pt x="71" y="5"/>
                      <a:pt x="71" y="5"/>
                    </a:cubicBezTo>
                    <a:moveTo>
                      <a:pt x="71" y="0"/>
                    </a:moveTo>
                    <a:cubicBezTo>
                      <a:pt x="10" y="0"/>
                      <a:pt x="10" y="0"/>
                      <a:pt x="10" y="0"/>
                    </a:cubicBezTo>
                    <a:cubicBezTo>
                      <a:pt x="5" y="0"/>
                      <a:pt x="0" y="4"/>
                      <a:pt x="0" y="10"/>
                    </a:cubicBezTo>
                    <a:cubicBezTo>
                      <a:pt x="0" y="99"/>
                      <a:pt x="0" y="99"/>
                      <a:pt x="0" y="99"/>
                    </a:cubicBezTo>
                    <a:cubicBezTo>
                      <a:pt x="0" y="104"/>
                      <a:pt x="5" y="109"/>
                      <a:pt x="10" y="109"/>
                    </a:cubicBezTo>
                    <a:cubicBezTo>
                      <a:pt x="71" y="109"/>
                      <a:pt x="71" y="109"/>
                      <a:pt x="71" y="109"/>
                    </a:cubicBezTo>
                    <a:cubicBezTo>
                      <a:pt x="76" y="109"/>
                      <a:pt x="81" y="104"/>
                      <a:pt x="81" y="99"/>
                    </a:cubicBezTo>
                    <a:cubicBezTo>
                      <a:pt x="81" y="10"/>
                      <a:pt x="81" y="10"/>
                      <a:pt x="81" y="10"/>
                    </a:cubicBezTo>
                    <a:cubicBezTo>
                      <a:pt x="81" y="4"/>
                      <a:pt x="76" y="0"/>
                      <a:pt x="71" y="0"/>
                    </a:cubicBezTo>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79" name="Oval 9"/>
              <p:cNvSpPr>
                <a:spLocks noChangeArrowheads="1"/>
              </p:cNvSpPr>
              <p:nvPr/>
            </p:nvSpPr>
            <p:spPr bwMode="auto">
              <a:xfrm>
                <a:off x="7059613" y="5491163"/>
                <a:ext cx="30162" cy="26988"/>
              </a:xfrm>
              <a:prstGeom prst="ellipse">
                <a:avLst/>
              </a:pr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0" name="Oval 10"/>
              <p:cNvSpPr>
                <a:spLocks noChangeArrowheads="1"/>
              </p:cNvSpPr>
              <p:nvPr/>
            </p:nvSpPr>
            <p:spPr bwMode="auto">
              <a:xfrm>
                <a:off x="7270750" y="5491163"/>
                <a:ext cx="30162" cy="26988"/>
              </a:xfrm>
              <a:prstGeom prst="ellipse">
                <a:avLst/>
              </a:pr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1" name="Freeform 11"/>
              <p:cNvSpPr>
                <a:spLocks/>
              </p:cNvSpPr>
              <p:nvPr/>
            </p:nvSpPr>
            <p:spPr bwMode="auto">
              <a:xfrm>
                <a:off x="7335838" y="5502276"/>
                <a:ext cx="73025" cy="96838"/>
              </a:xfrm>
              <a:custGeom>
                <a:avLst/>
                <a:gdLst>
                  <a:gd name="T0" fmla="*/ 0 w 19"/>
                  <a:gd name="T1" fmla="*/ 0 h 25"/>
                  <a:gd name="T2" fmla="*/ 0 w 19"/>
                  <a:gd name="T3" fmla="*/ 4 h 25"/>
                  <a:gd name="T4" fmla="*/ 7 w 19"/>
                  <a:gd name="T5" fmla="*/ 8 h 25"/>
                  <a:gd name="T6" fmla="*/ 9 w 19"/>
                  <a:gd name="T7" fmla="*/ 9 h 25"/>
                  <a:gd name="T8" fmla="*/ 15 w 19"/>
                  <a:gd name="T9" fmla="*/ 15 h 25"/>
                  <a:gd name="T10" fmla="*/ 9 w 19"/>
                  <a:gd name="T11" fmla="*/ 21 h 25"/>
                  <a:gd name="T12" fmla="*/ 6 w 19"/>
                  <a:gd name="T13" fmla="*/ 20 h 25"/>
                  <a:gd name="T14" fmla="*/ 5 w 19"/>
                  <a:gd name="T15" fmla="*/ 20 h 25"/>
                  <a:gd name="T16" fmla="*/ 4 w 19"/>
                  <a:gd name="T17" fmla="*/ 20 h 25"/>
                  <a:gd name="T18" fmla="*/ 0 w 19"/>
                  <a:gd name="T19" fmla="*/ 21 h 25"/>
                  <a:gd name="T20" fmla="*/ 0 w 19"/>
                  <a:gd name="T21" fmla="*/ 25 h 25"/>
                  <a:gd name="T22" fmla="*/ 5 w 19"/>
                  <a:gd name="T23" fmla="*/ 24 h 25"/>
                  <a:gd name="T24" fmla="*/ 9 w 19"/>
                  <a:gd name="T25" fmla="*/ 25 h 25"/>
                  <a:gd name="T26" fmla="*/ 19 w 19"/>
                  <a:gd name="T27" fmla="*/ 15 h 25"/>
                  <a:gd name="T28" fmla="*/ 10 w 19"/>
                  <a:gd name="T29" fmla="*/ 6 h 25"/>
                  <a:gd name="T30" fmla="*/ 0 w 19"/>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5">
                    <a:moveTo>
                      <a:pt x="0" y="0"/>
                    </a:moveTo>
                    <a:cubicBezTo>
                      <a:pt x="0" y="4"/>
                      <a:pt x="0" y="4"/>
                      <a:pt x="0" y="4"/>
                    </a:cubicBezTo>
                    <a:cubicBezTo>
                      <a:pt x="3" y="4"/>
                      <a:pt x="6" y="6"/>
                      <a:pt x="7" y="8"/>
                    </a:cubicBezTo>
                    <a:cubicBezTo>
                      <a:pt x="8" y="9"/>
                      <a:pt x="9" y="9"/>
                      <a:pt x="9" y="9"/>
                    </a:cubicBezTo>
                    <a:cubicBezTo>
                      <a:pt x="13" y="9"/>
                      <a:pt x="15" y="12"/>
                      <a:pt x="15" y="15"/>
                    </a:cubicBezTo>
                    <a:cubicBezTo>
                      <a:pt x="15" y="19"/>
                      <a:pt x="13" y="21"/>
                      <a:pt x="9" y="21"/>
                    </a:cubicBezTo>
                    <a:cubicBezTo>
                      <a:pt x="8" y="21"/>
                      <a:pt x="7" y="21"/>
                      <a:pt x="6" y="20"/>
                    </a:cubicBezTo>
                    <a:cubicBezTo>
                      <a:pt x="6" y="20"/>
                      <a:pt x="5" y="20"/>
                      <a:pt x="5" y="20"/>
                    </a:cubicBezTo>
                    <a:cubicBezTo>
                      <a:pt x="4" y="20"/>
                      <a:pt x="4" y="20"/>
                      <a:pt x="4" y="20"/>
                    </a:cubicBezTo>
                    <a:cubicBezTo>
                      <a:pt x="3" y="21"/>
                      <a:pt x="1" y="21"/>
                      <a:pt x="0" y="21"/>
                    </a:cubicBezTo>
                    <a:cubicBezTo>
                      <a:pt x="0" y="25"/>
                      <a:pt x="0" y="25"/>
                      <a:pt x="0" y="25"/>
                    </a:cubicBezTo>
                    <a:cubicBezTo>
                      <a:pt x="2" y="25"/>
                      <a:pt x="3" y="25"/>
                      <a:pt x="5" y="24"/>
                    </a:cubicBezTo>
                    <a:cubicBezTo>
                      <a:pt x="6" y="25"/>
                      <a:pt x="8" y="25"/>
                      <a:pt x="9" y="25"/>
                    </a:cubicBezTo>
                    <a:cubicBezTo>
                      <a:pt x="15" y="25"/>
                      <a:pt x="19" y="21"/>
                      <a:pt x="19" y="15"/>
                    </a:cubicBezTo>
                    <a:cubicBezTo>
                      <a:pt x="19" y="10"/>
                      <a:pt x="15" y="6"/>
                      <a:pt x="10" y="6"/>
                    </a:cubicBezTo>
                    <a:cubicBezTo>
                      <a:pt x="8" y="2"/>
                      <a:pt x="4" y="0"/>
                      <a:pt x="0" y="0"/>
                    </a:cubicBezTo>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82" name="Freeform 12"/>
              <p:cNvSpPr>
                <a:spLocks/>
              </p:cNvSpPr>
              <p:nvPr/>
            </p:nvSpPr>
            <p:spPr bwMode="auto">
              <a:xfrm>
                <a:off x="7200900" y="5368926"/>
                <a:ext cx="269875" cy="360363"/>
              </a:xfrm>
              <a:custGeom>
                <a:avLst/>
                <a:gdLst>
                  <a:gd name="T0" fmla="*/ 61 w 70"/>
                  <a:gd name="T1" fmla="*/ 0 h 94"/>
                  <a:gd name="T2" fmla="*/ 9 w 70"/>
                  <a:gd name="T3" fmla="*/ 0 h 94"/>
                  <a:gd name="T4" fmla="*/ 0 w 70"/>
                  <a:gd name="T5" fmla="*/ 9 h 94"/>
                  <a:gd name="T6" fmla="*/ 0 w 70"/>
                  <a:gd name="T7" fmla="*/ 20 h 94"/>
                  <a:gd name="T8" fmla="*/ 5 w 70"/>
                  <a:gd name="T9" fmla="*/ 20 h 94"/>
                  <a:gd name="T10" fmla="*/ 5 w 70"/>
                  <a:gd name="T11" fmla="*/ 9 h 94"/>
                  <a:gd name="T12" fmla="*/ 9 w 70"/>
                  <a:gd name="T13" fmla="*/ 5 h 94"/>
                  <a:gd name="T14" fmla="*/ 61 w 70"/>
                  <a:gd name="T15" fmla="*/ 5 h 94"/>
                  <a:gd name="T16" fmla="*/ 65 w 70"/>
                  <a:gd name="T17" fmla="*/ 9 h 94"/>
                  <a:gd name="T18" fmla="*/ 65 w 70"/>
                  <a:gd name="T19" fmla="*/ 86 h 94"/>
                  <a:gd name="T20" fmla="*/ 61 w 70"/>
                  <a:gd name="T21" fmla="*/ 90 h 94"/>
                  <a:gd name="T22" fmla="*/ 35 w 70"/>
                  <a:gd name="T23" fmla="*/ 90 h 94"/>
                  <a:gd name="T24" fmla="*/ 35 w 70"/>
                  <a:gd name="T25" fmla="*/ 94 h 94"/>
                  <a:gd name="T26" fmla="*/ 61 w 70"/>
                  <a:gd name="T27" fmla="*/ 94 h 94"/>
                  <a:gd name="T28" fmla="*/ 70 w 70"/>
                  <a:gd name="T29" fmla="*/ 86 h 94"/>
                  <a:gd name="T30" fmla="*/ 70 w 70"/>
                  <a:gd name="T31" fmla="*/ 9 h 94"/>
                  <a:gd name="T32" fmla="*/ 61 w 70"/>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94">
                    <a:moveTo>
                      <a:pt x="61" y="0"/>
                    </a:moveTo>
                    <a:cubicBezTo>
                      <a:pt x="9" y="0"/>
                      <a:pt x="9" y="0"/>
                      <a:pt x="9" y="0"/>
                    </a:cubicBezTo>
                    <a:cubicBezTo>
                      <a:pt x="4" y="0"/>
                      <a:pt x="0" y="4"/>
                      <a:pt x="0" y="9"/>
                    </a:cubicBezTo>
                    <a:cubicBezTo>
                      <a:pt x="0" y="20"/>
                      <a:pt x="0" y="20"/>
                      <a:pt x="0" y="20"/>
                    </a:cubicBezTo>
                    <a:cubicBezTo>
                      <a:pt x="5" y="20"/>
                      <a:pt x="5" y="20"/>
                      <a:pt x="5" y="20"/>
                    </a:cubicBezTo>
                    <a:cubicBezTo>
                      <a:pt x="5" y="9"/>
                      <a:pt x="5" y="9"/>
                      <a:pt x="5" y="9"/>
                    </a:cubicBezTo>
                    <a:cubicBezTo>
                      <a:pt x="5" y="7"/>
                      <a:pt x="6" y="5"/>
                      <a:pt x="9" y="5"/>
                    </a:cubicBezTo>
                    <a:cubicBezTo>
                      <a:pt x="61" y="5"/>
                      <a:pt x="61" y="5"/>
                      <a:pt x="61" y="5"/>
                    </a:cubicBezTo>
                    <a:cubicBezTo>
                      <a:pt x="63" y="5"/>
                      <a:pt x="65" y="7"/>
                      <a:pt x="65" y="9"/>
                    </a:cubicBezTo>
                    <a:cubicBezTo>
                      <a:pt x="65" y="86"/>
                      <a:pt x="65" y="86"/>
                      <a:pt x="65" y="86"/>
                    </a:cubicBezTo>
                    <a:cubicBezTo>
                      <a:pt x="65" y="88"/>
                      <a:pt x="63" y="90"/>
                      <a:pt x="61" y="90"/>
                    </a:cubicBezTo>
                    <a:cubicBezTo>
                      <a:pt x="35" y="90"/>
                      <a:pt x="35" y="90"/>
                      <a:pt x="35" y="90"/>
                    </a:cubicBezTo>
                    <a:cubicBezTo>
                      <a:pt x="35" y="94"/>
                      <a:pt x="35" y="94"/>
                      <a:pt x="35" y="94"/>
                    </a:cubicBezTo>
                    <a:cubicBezTo>
                      <a:pt x="61" y="94"/>
                      <a:pt x="61" y="94"/>
                      <a:pt x="61" y="94"/>
                    </a:cubicBezTo>
                    <a:cubicBezTo>
                      <a:pt x="66" y="94"/>
                      <a:pt x="70" y="91"/>
                      <a:pt x="70" y="86"/>
                    </a:cubicBezTo>
                    <a:cubicBezTo>
                      <a:pt x="70" y="9"/>
                      <a:pt x="70" y="9"/>
                      <a:pt x="70" y="9"/>
                    </a:cubicBezTo>
                    <a:cubicBezTo>
                      <a:pt x="70" y="4"/>
                      <a:pt x="66" y="0"/>
                      <a:pt x="61" y="0"/>
                    </a:cubicBezTo>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grpSp>
        <p:sp>
          <p:nvSpPr>
            <p:cNvPr id="70" name="TextBox 266"/>
            <p:cNvSpPr txBox="1"/>
            <p:nvPr/>
          </p:nvSpPr>
          <p:spPr>
            <a:xfrm>
              <a:off x="5359363" y="1850848"/>
              <a:ext cx="465397" cy="260307"/>
            </a:xfrm>
            <a:prstGeom prst="rect">
              <a:avLst/>
            </a:prstGeom>
            <a:noFill/>
          </p:spPr>
          <p:txBody>
            <a:bodyPr wrap="none" rtlCol="0">
              <a:noAutofit/>
            </a:bodyPr>
            <a:lstStyle/>
            <a:p>
              <a:pPr algn="ctr" fontAlgn="ctr">
                <a:buNone/>
              </a:pP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rPr>
                <a:t>VBS</a:t>
              </a:r>
              <a:endParaRPr lang="en-US" altLang="zh-CN" sz="1050" b="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35"/>
            <p:cNvSpPr txBox="1"/>
            <p:nvPr/>
          </p:nvSpPr>
          <p:spPr>
            <a:xfrm>
              <a:off x="5939706" y="1838317"/>
              <a:ext cx="989640" cy="260307"/>
            </a:xfrm>
            <a:prstGeom prst="rect">
              <a:avLst/>
            </a:prstGeom>
            <a:noFill/>
          </p:spPr>
          <p:txBody>
            <a:bodyPr wrap="square" rtlCol="0">
              <a:noAutofit/>
            </a:bodyPr>
            <a:lstStyle/>
            <a:p>
              <a:pPr algn="ctr" fontAlgn="ctr">
                <a:buNone/>
              </a:pP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rPr>
                <a:t>AS</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241086" y="1470568"/>
              <a:ext cx="423862" cy="307975"/>
              <a:chOff x="3160713" y="1951038"/>
              <a:chExt cx="423862" cy="307975"/>
            </a:xfrm>
          </p:grpSpPr>
          <p:sp>
            <p:nvSpPr>
              <p:cNvPr id="73" name="Freeform 20"/>
              <p:cNvSpPr>
                <a:spLocks/>
              </p:cNvSpPr>
              <p:nvPr/>
            </p:nvSpPr>
            <p:spPr bwMode="auto">
              <a:xfrm>
                <a:off x="3190875" y="1951038"/>
                <a:ext cx="355600" cy="307975"/>
              </a:xfrm>
              <a:custGeom>
                <a:avLst/>
                <a:gdLst>
                  <a:gd name="T0" fmla="*/ 74 w 95"/>
                  <a:gd name="T1" fmla="*/ 80 h 80"/>
                  <a:gd name="T2" fmla="*/ 59 w 95"/>
                  <a:gd name="T3" fmla="*/ 41 h 80"/>
                  <a:gd name="T4" fmla="*/ 47 w 95"/>
                  <a:gd name="T5" fmla="*/ 4 h 80"/>
                  <a:gd name="T6" fmla="*/ 36 w 95"/>
                  <a:gd name="T7" fmla="*/ 41 h 80"/>
                  <a:gd name="T8" fmla="*/ 20 w 95"/>
                  <a:gd name="T9" fmla="*/ 80 h 80"/>
                  <a:gd name="T10" fmla="*/ 4 w 95"/>
                  <a:gd name="T11" fmla="*/ 41 h 80"/>
                  <a:gd name="T12" fmla="*/ 0 w 95"/>
                  <a:gd name="T13" fmla="*/ 21 h 80"/>
                  <a:gd name="T14" fmla="*/ 2 w 95"/>
                  <a:gd name="T15" fmla="*/ 18 h 80"/>
                  <a:gd name="T16" fmla="*/ 4 w 95"/>
                  <a:gd name="T17" fmla="*/ 20 h 80"/>
                  <a:gd name="T18" fmla="*/ 8 w 95"/>
                  <a:gd name="T19" fmla="*/ 40 h 80"/>
                  <a:gd name="T20" fmla="*/ 20 w 95"/>
                  <a:gd name="T21" fmla="*/ 76 h 80"/>
                  <a:gd name="T22" fmla="*/ 31 w 95"/>
                  <a:gd name="T23" fmla="*/ 40 h 80"/>
                  <a:gd name="T24" fmla="*/ 47 w 95"/>
                  <a:gd name="T25" fmla="*/ 0 h 80"/>
                  <a:gd name="T26" fmla="*/ 63 w 95"/>
                  <a:gd name="T27" fmla="*/ 40 h 80"/>
                  <a:gd name="T28" fmla="*/ 74 w 95"/>
                  <a:gd name="T29" fmla="*/ 76 h 80"/>
                  <a:gd name="T30" fmla="*/ 86 w 95"/>
                  <a:gd name="T31" fmla="*/ 40 h 80"/>
                  <a:gd name="T32" fmla="*/ 90 w 95"/>
                  <a:gd name="T33" fmla="*/ 20 h 80"/>
                  <a:gd name="T34" fmla="*/ 93 w 95"/>
                  <a:gd name="T35" fmla="*/ 19 h 80"/>
                  <a:gd name="T36" fmla="*/ 94 w 95"/>
                  <a:gd name="T37" fmla="*/ 21 h 80"/>
                  <a:gd name="T38" fmla="*/ 90 w 95"/>
                  <a:gd name="T39" fmla="*/ 41 h 80"/>
                  <a:gd name="T40" fmla="*/ 74 w 95"/>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80">
                    <a:moveTo>
                      <a:pt x="74" y="80"/>
                    </a:moveTo>
                    <a:cubicBezTo>
                      <a:pt x="66" y="80"/>
                      <a:pt x="61" y="53"/>
                      <a:pt x="59" y="41"/>
                    </a:cubicBezTo>
                    <a:cubicBezTo>
                      <a:pt x="55" y="20"/>
                      <a:pt x="50" y="4"/>
                      <a:pt x="47" y="4"/>
                    </a:cubicBezTo>
                    <a:cubicBezTo>
                      <a:pt x="45" y="4"/>
                      <a:pt x="39" y="20"/>
                      <a:pt x="36" y="41"/>
                    </a:cubicBezTo>
                    <a:cubicBezTo>
                      <a:pt x="34" y="53"/>
                      <a:pt x="28" y="80"/>
                      <a:pt x="20" y="80"/>
                    </a:cubicBezTo>
                    <a:cubicBezTo>
                      <a:pt x="11" y="80"/>
                      <a:pt x="6" y="53"/>
                      <a:pt x="4" y="41"/>
                    </a:cubicBezTo>
                    <a:cubicBezTo>
                      <a:pt x="4" y="40"/>
                      <a:pt x="3" y="30"/>
                      <a:pt x="0" y="21"/>
                    </a:cubicBezTo>
                    <a:cubicBezTo>
                      <a:pt x="0" y="20"/>
                      <a:pt x="0" y="19"/>
                      <a:pt x="2" y="18"/>
                    </a:cubicBezTo>
                    <a:cubicBezTo>
                      <a:pt x="3" y="18"/>
                      <a:pt x="4" y="19"/>
                      <a:pt x="4" y="20"/>
                    </a:cubicBezTo>
                    <a:cubicBezTo>
                      <a:pt x="7" y="30"/>
                      <a:pt x="8" y="40"/>
                      <a:pt x="8" y="40"/>
                    </a:cubicBezTo>
                    <a:cubicBezTo>
                      <a:pt x="12" y="61"/>
                      <a:pt x="17" y="76"/>
                      <a:pt x="20" y="76"/>
                    </a:cubicBezTo>
                    <a:cubicBezTo>
                      <a:pt x="23" y="76"/>
                      <a:pt x="28" y="61"/>
                      <a:pt x="31" y="40"/>
                    </a:cubicBezTo>
                    <a:cubicBezTo>
                      <a:pt x="33" y="28"/>
                      <a:pt x="39" y="0"/>
                      <a:pt x="47" y="0"/>
                    </a:cubicBezTo>
                    <a:cubicBezTo>
                      <a:pt x="56" y="0"/>
                      <a:pt x="61" y="28"/>
                      <a:pt x="63" y="40"/>
                    </a:cubicBezTo>
                    <a:cubicBezTo>
                      <a:pt x="66" y="61"/>
                      <a:pt x="72" y="76"/>
                      <a:pt x="74" y="76"/>
                    </a:cubicBezTo>
                    <a:cubicBezTo>
                      <a:pt x="77" y="76"/>
                      <a:pt x="83" y="61"/>
                      <a:pt x="86" y="40"/>
                    </a:cubicBezTo>
                    <a:cubicBezTo>
                      <a:pt x="86" y="40"/>
                      <a:pt x="88" y="30"/>
                      <a:pt x="90" y="20"/>
                    </a:cubicBezTo>
                    <a:cubicBezTo>
                      <a:pt x="90" y="19"/>
                      <a:pt x="92" y="18"/>
                      <a:pt x="93" y="19"/>
                    </a:cubicBezTo>
                    <a:cubicBezTo>
                      <a:pt x="94" y="19"/>
                      <a:pt x="95" y="20"/>
                      <a:pt x="94" y="21"/>
                    </a:cubicBezTo>
                    <a:cubicBezTo>
                      <a:pt x="92" y="31"/>
                      <a:pt x="90" y="40"/>
                      <a:pt x="90" y="41"/>
                    </a:cubicBezTo>
                    <a:cubicBezTo>
                      <a:pt x="88" y="53"/>
                      <a:pt x="83" y="80"/>
                      <a:pt x="74" y="80"/>
                    </a:cubicBez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74" name="Freeform 44"/>
              <p:cNvSpPr>
                <a:spLocks/>
              </p:cNvSpPr>
              <p:nvPr/>
            </p:nvSpPr>
            <p:spPr bwMode="auto">
              <a:xfrm>
                <a:off x="3160713" y="1951038"/>
                <a:ext cx="423862" cy="307975"/>
              </a:xfrm>
              <a:custGeom>
                <a:avLst/>
                <a:gdLst>
                  <a:gd name="T0" fmla="*/ 111 w 113"/>
                  <a:gd name="T1" fmla="*/ 80 h 80"/>
                  <a:gd name="T2" fmla="*/ 95 w 113"/>
                  <a:gd name="T3" fmla="*/ 41 h 80"/>
                  <a:gd name="T4" fmla="*/ 83 w 113"/>
                  <a:gd name="T5" fmla="*/ 4 h 80"/>
                  <a:gd name="T6" fmla="*/ 72 w 113"/>
                  <a:gd name="T7" fmla="*/ 41 h 80"/>
                  <a:gd name="T8" fmla="*/ 56 w 113"/>
                  <a:gd name="T9" fmla="*/ 80 h 80"/>
                  <a:gd name="T10" fmla="*/ 40 w 113"/>
                  <a:gd name="T11" fmla="*/ 41 h 80"/>
                  <a:gd name="T12" fmla="*/ 29 w 113"/>
                  <a:gd name="T13" fmla="*/ 4 h 80"/>
                  <a:gd name="T14" fmla="*/ 17 w 113"/>
                  <a:gd name="T15" fmla="*/ 41 h 80"/>
                  <a:gd name="T16" fmla="*/ 2 w 113"/>
                  <a:gd name="T17" fmla="*/ 80 h 80"/>
                  <a:gd name="T18" fmla="*/ 0 w 113"/>
                  <a:gd name="T19" fmla="*/ 78 h 80"/>
                  <a:gd name="T20" fmla="*/ 2 w 113"/>
                  <a:gd name="T21" fmla="*/ 76 h 80"/>
                  <a:gd name="T22" fmla="*/ 13 w 113"/>
                  <a:gd name="T23" fmla="*/ 40 h 80"/>
                  <a:gd name="T24" fmla="*/ 29 w 113"/>
                  <a:gd name="T25" fmla="*/ 0 h 80"/>
                  <a:gd name="T26" fmla="*/ 45 w 113"/>
                  <a:gd name="T27" fmla="*/ 40 h 80"/>
                  <a:gd name="T28" fmla="*/ 56 w 113"/>
                  <a:gd name="T29" fmla="*/ 76 h 80"/>
                  <a:gd name="T30" fmla="*/ 68 w 113"/>
                  <a:gd name="T31" fmla="*/ 40 h 80"/>
                  <a:gd name="T32" fmla="*/ 83 w 113"/>
                  <a:gd name="T33" fmla="*/ 0 h 80"/>
                  <a:gd name="T34" fmla="*/ 99 w 113"/>
                  <a:gd name="T35" fmla="*/ 40 h 80"/>
                  <a:gd name="T36" fmla="*/ 111 w 113"/>
                  <a:gd name="T37" fmla="*/ 76 h 80"/>
                  <a:gd name="T38" fmla="*/ 113 w 113"/>
                  <a:gd name="T39" fmla="*/ 78 h 80"/>
                  <a:gd name="T40" fmla="*/ 111 w 113"/>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80">
                    <a:moveTo>
                      <a:pt x="111" y="80"/>
                    </a:moveTo>
                    <a:cubicBezTo>
                      <a:pt x="102" y="80"/>
                      <a:pt x="97" y="52"/>
                      <a:pt x="95" y="41"/>
                    </a:cubicBezTo>
                    <a:cubicBezTo>
                      <a:pt x="92" y="20"/>
                      <a:pt x="86" y="4"/>
                      <a:pt x="83" y="4"/>
                    </a:cubicBezTo>
                    <a:cubicBezTo>
                      <a:pt x="81" y="4"/>
                      <a:pt x="75" y="20"/>
                      <a:pt x="72" y="41"/>
                    </a:cubicBezTo>
                    <a:cubicBezTo>
                      <a:pt x="70" y="52"/>
                      <a:pt x="65" y="80"/>
                      <a:pt x="56" y="80"/>
                    </a:cubicBezTo>
                    <a:cubicBezTo>
                      <a:pt x="48" y="80"/>
                      <a:pt x="42" y="52"/>
                      <a:pt x="40" y="41"/>
                    </a:cubicBezTo>
                    <a:cubicBezTo>
                      <a:pt x="37" y="20"/>
                      <a:pt x="32" y="4"/>
                      <a:pt x="29" y="4"/>
                    </a:cubicBezTo>
                    <a:cubicBezTo>
                      <a:pt x="26" y="4"/>
                      <a:pt x="21" y="20"/>
                      <a:pt x="17" y="41"/>
                    </a:cubicBezTo>
                    <a:cubicBezTo>
                      <a:pt x="16" y="52"/>
                      <a:pt x="10" y="80"/>
                      <a:pt x="2" y="80"/>
                    </a:cubicBezTo>
                    <a:cubicBezTo>
                      <a:pt x="0" y="80"/>
                      <a:pt x="0" y="79"/>
                      <a:pt x="0" y="78"/>
                    </a:cubicBezTo>
                    <a:cubicBezTo>
                      <a:pt x="0" y="77"/>
                      <a:pt x="0" y="76"/>
                      <a:pt x="2" y="76"/>
                    </a:cubicBezTo>
                    <a:cubicBezTo>
                      <a:pt x="4" y="76"/>
                      <a:pt x="10" y="61"/>
                      <a:pt x="13" y="40"/>
                    </a:cubicBezTo>
                    <a:cubicBezTo>
                      <a:pt x="15" y="28"/>
                      <a:pt x="20" y="0"/>
                      <a:pt x="29" y="0"/>
                    </a:cubicBezTo>
                    <a:cubicBezTo>
                      <a:pt x="37" y="0"/>
                      <a:pt x="43" y="28"/>
                      <a:pt x="45" y="40"/>
                    </a:cubicBezTo>
                    <a:cubicBezTo>
                      <a:pt x="48" y="61"/>
                      <a:pt x="54" y="76"/>
                      <a:pt x="56" y="76"/>
                    </a:cubicBezTo>
                    <a:cubicBezTo>
                      <a:pt x="59" y="76"/>
                      <a:pt x="64" y="61"/>
                      <a:pt x="68" y="40"/>
                    </a:cubicBezTo>
                    <a:cubicBezTo>
                      <a:pt x="70" y="28"/>
                      <a:pt x="75" y="0"/>
                      <a:pt x="83" y="0"/>
                    </a:cubicBezTo>
                    <a:cubicBezTo>
                      <a:pt x="92" y="0"/>
                      <a:pt x="97" y="28"/>
                      <a:pt x="99" y="40"/>
                    </a:cubicBezTo>
                    <a:cubicBezTo>
                      <a:pt x="103" y="61"/>
                      <a:pt x="108" y="76"/>
                      <a:pt x="111" y="76"/>
                    </a:cubicBezTo>
                    <a:cubicBezTo>
                      <a:pt x="112" y="76"/>
                      <a:pt x="113" y="77"/>
                      <a:pt x="113" y="78"/>
                    </a:cubicBezTo>
                    <a:cubicBezTo>
                      <a:pt x="113" y="79"/>
                      <a:pt x="112" y="80"/>
                      <a:pt x="111" y="80"/>
                    </a:cubicBezTo>
                    <a:close/>
                  </a:path>
                </a:pathLst>
              </a:custGeom>
              <a:solidFill>
                <a:srgbClr val="15B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zh-CN" altLang="en-US">
                  <a:latin typeface="微软雅黑" panose="020B0503020204020204" pitchFamily="34" charset="-122"/>
                  <a:ea typeface="微软雅黑" panose="020B0503020204020204" pitchFamily="34" charset="-122"/>
                </a:endParaRPr>
              </a:p>
            </p:txBody>
          </p:sp>
        </p:grpSp>
      </p:grpSp>
      <p:pic>
        <p:nvPicPr>
          <p:cNvPr id="2" name="图片 1"/>
          <p:cNvPicPr>
            <a:picLocks noChangeAspect="1"/>
          </p:cNvPicPr>
          <p:nvPr/>
        </p:nvPicPr>
        <p:blipFill>
          <a:blip r:embed="rId4"/>
          <a:stretch>
            <a:fillRect/>
          </a:stretch>
        </p:blipFill>
        <p:spPr>
          <a:xfrm>
            <a:off x="1068337" y="5776793"/>
            <a:ext cx="5400675" cy="333375"/>
          </a:xfrm>
          <a:prstGeom prst="rect">
            <a:avLst/>
          </a:prstGeom>
        </p:spPr>
      </p:pic>
    </p:spTree>
    <p:extLst>
      <p:ext uri="{BB962C8B-B14F-4D97-AF65-F5344CB8AC3E}">
        <p14:creationId xmlns:p14="http://schemas.microsoft.com/office/powerpoint/2010/main" val="180682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Multi-Level VDCs </a:t>
            </a:r>
            <a:r>
              <a:rPr lang="en-US" altLang="zh-CN" sz="3600" dirty="0" smtClean="0">
                <a:latin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VDC</a:t>
            </a:r>
            <a:r>
              <a:rPr lang="zh-CN" altLang="en-US"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Logs</a:t>
            </a:r>
            <a:endParaRPr lang="zh-CN" altLang="en-US" dirty="0">
              <a:latin typeface="微软雅黑" panose="020B0503020204020204" pitchFamily="34" charset="-122"/>
              <a:ea typeface="微软雅黑" panose="020B0503020204020204" pitchFamily="34" charset="-122"/>
            </a:endParaRPr>
          </a:p>
        </p:txBody>
      </p:sp>
      <p:sp>
        <p:nvSpPr>
          <p:cNvPr id="94" name="Text Box 56"/>
          <p:cNvSpPr txBox="1">
            <a:spLocks noChangeArrowheads="1"/>
          </p:cNvSpPr>
          <p:nvPr/>
        </p:nvSpPr>
        <p:spPr bwMode="auto">
          <a:xfrm>
            <a:off x="8110465" y="1664152"/>
            <a:ext cx="3314176" cy="936756"/>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333" dirty="0">
              <a:solidFill>
                <a:srgbClr val="000000"/>
              </a:solidFill>
              <a:latin typeface="微软雅黑" panose="020B0503020204020204" pitchFamily="34" charset="-122"/>
              <a:ea typeface="微软雅黑" panose="020B0503020204020204" pitchFamily="34" charset="-122"/>
            </a:endParaRPr>
          </a:p>
        </p:txBody>
      </p:sp>
      <p:sp>
        <p:nvSpPr>
          <p:cNvPr id="95" name="矩形 94"/>
          <p:cNvSpPr/>
          <p:nvPr/>
        </p:nvSpPr>
        <p:spPr>
          <a:xfrm>
            <a:off x="8110463" y="1772816"/>
            <a:ext cx="3360640" cy="692497"/>
          </a:xfrm>
          <a:prstGeom prst="rect">
            <a:avLst/>
          </a:prstGeom>
          <a:ln>
            <a:noFill/>
          </a:ln>
        </p:spPr>
        <p:txBody>
          <a:bodyPr wrap="square" anchor="ctr">
            <a:noAutofit/>
          </a:bodyPr>
          <a:lstStyle/>
          <a:p>
            <a:pPr fontAlgn="ctr"/>
            <a:r>
              <a:rPr lang="en-US" altLang="zh-CN" sz="1200" dirty="0">
                <a:solidFill>
                  <a:prstClr val="black"/>
                </a:solidFill>
                <a:latin typeface="微软雅黑" panose="020B0503020204020204" pitchFamily="34" charset="-122"/>
                <a:ea typeface="微软雅黑" panose="020B0503020204020204" pitchFamily="34" charset="-122"/>
                <a:cs typeface="Arial" pitchFamily="34" charset="0"/>
              </a:rPr>
              <a:t>Operation logs can be queried based on VDCs, which helps VDC administrators audit behavior of users in an organization.</a:t>
            </a:r>
          </a:p>
        </p:txBody>
      </p:sp>
      <p:sp>
        <p:nvSpPr>
          <p:cNvPr id="96" name="AutoShape 49"/>
          <p:cNvSpPr>
            <a:spLocks noChangeArrowheads="1"/>
          </p:cNvSpPr>
          <p:nvPr/>
        </p:nvSpPr>
        <p:spPr bwMode="auto">
          <a:xfrm>
            <a:off x="8110464" y="1311653"/>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00" b="1" dirty="0" smtClean="0">
                <a:solidFill>
                  <a:srgbClr val="FFFFFF"/>
                </a:solidFill>
                <a:latin typeface="微软雅黑" panose="020B0503020204020204" pitchFamily="34" charset="-122"/>
                <a:ea typeface="微软雅黑" pitchFamily="34" charset="-122"/>
              </a:rPr>
              <a:t>Customer Scenarios (Why</a:t>
            </a:r>
            <a:r>
              <a:rPr lang="en-US" altLang="zh-CN" sz="1400" b="1" dirty="0">
                <a:solidFill>
                  <a:srgbClr val="FFFFFF"/>
                </a:solidFill>
                <a:latin typeface="微软雅黑" panose="020B0503020204020204" pitchFamily="34" charset="-122"/>
                <a:ea typeface="微软雅黑" pitchFamily="34" charset="-122"/>
              </a:rPr>
              <a:t>)</a:t>
            </a:r>
            <a:endParaRPr lang="zh-CN" altLang="en-US" sz="1400" b="1" dirty="0">
              <a:solidFill>
                <a:srgbClr val="FFFFFF"/>
              </a:solidFill>
              <a:latin typeface="微软雅黑" panose="020B0503020204020204" pitchFamily="34" charset="-122"/>
              <a:ea typeface="微软雅黑" pitchFamily="34" charset="-122"/>
            </a:endParaRPr>
          </a:p>
        </p:txBody>
      </p:sp>
      <p:sp>
        <p:nvSpPr>
          <p:cNvPr id="97" name="AutoShape 49"/>
          <p:cNvSpPr>
            <a:spLocks noChangeArrowheads="1"/>
          </p:cNvSpPr>
          <p:nvPr/>
        </p:nvSpPr>
        <p:spPr bwMode="auto">
          <a:xfrm>
            <a:off x="8110464" y="4188370"/>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zh-CN" altLang="en-US" sz="1400" b="1" dirty="0">
                <a:solidFill>
                  <a:srgbClr val="FFFFFF"/>
                </a:solidFill>
                <a:latin typeface="微软雅黑" panose="020B0503020204020204" pitchFamily="34" charset="-122"/>
                <a:ea typeface="微软雅黑" pitchFamily="34" charset="-122"/>
              </a:rPr>
              <a:t>    </a:t>
            </a:r>
            <a:r>
              <a:rPr lang="en-US" altLang="zh-CN" sz="1400" b="1" dirty="0" smtClean="0">
                <a:solidFill>
                  <a:srgbClr val="FFFFFF"/>
                </a:solidFill>
                <a:latin typeface="微软雅黑" panose="020B0503020204020204" pitchFamily="34" charset="-122"/>
                <a:ea typeface="微软雅黑" pitchFamily="34" charset="-122"/>
              </a:rPr>
              <a:t>Customer Benefits</a:t>
            </a:r>
            <a:r>
              <a:rPr lang="zh-CN" altLang="en-US" sz="1400" b="1" dirty="0">
                <a:solidFill>
                  <a:srgbClr val="FFFFFF"/>
                </a:solidFill>
                <a:latin typeface="微软雅黑" panose="020B0503020204020204" pitchFamily="34" charset="-122"/>
                <a:ea typeface="微软雅黑" pitchFamily="34" charset="-122"/>
              </a:rPr>
              <a:t> </a:t>
            </a:r>
            <a:r>
              <a:rPr lang="en-US" altLang="zh-CN" sz="1400" b="1" dirty="0" smtClean="0">
                <a:solidFill>
                  <a:srgbClr val="FFFFFF"/>
                </a:solidFill>
                <a:latin typeface="微软雅黑" panose="020B0503020204020204" pitchFamily="34" charset="-122"/>
                <a:ea typeface="微软雅黑" pitchFamily="34" charset="-122"/>
              </a:rPr>
              <a:t>(How</a:t>
            </a:r>
            <a:r>
              <a:rPr lang="en-US" altLang="zh-CN" sz="1400" b="1" dirty="0">
                <a:solidFill>
                  <a:srgbClr val="FFFFFF"/>
                </a:solidFill>
                <a:latin typeface="微软雅黑" panose="020B0503020204020204" pitchFamily="34" charset="-122"/>
                <a:ea typeface="微软雅黑" pitchFamily="34" charset="-122"/>
              </a:rPr>
              <a:t>)</a:t>
            </a:r>
            <a:endParaRPr lang="zh-CN" altLang="en-US" sz="1400" b="1" dirty="0">
              <a:solidFill>
                <a:srgbClr val="FFFFFF"/>
              </a:solidFill>
              <a:latin typeface="微软雅黑" panose="020B0503020204020204" pitchFamily="34" charset="-122"/>
              <a:ea typeface="微软雅黑" pitchFamily="34" charset="-122"/>
            </a:endParaRPr>
          </a:p>
        </p:txBody>
      </p:sp>
      <p:sp>
        <p:nvSpPr>
          <p:cNvPr id="98" name="Text Box 56"/>
          <p:cNvSpPr txBox="1">
            <a:spLocks noChangeArrowheads="1"/>
          </p:cNvSpPr>
          <p:nvPr/>
        </p:nvSpPr>
        <p:spPr bwMode="auto">
          <a:xfrm>
            <a:off x="8110465" y="4524828"/>
            <a:ext cx="3314176" cy="1778283"/>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9" name="矩形 98"/>
          <p:cNvSpPr/>
          <p:nvPr/>
        </p:nvSpPr>
        <p:spPr>
          <a:xfrm>
            <a:off x="8137980" y="4563017"/>
            <a:ext cx="3316872" cy="1815882"/>
          </a:xfrm>
          <a:prstGeom prst="rect">
            <a:avLst/>
          </a:prstGeom>
          <a:ln>
            <a:noFill/>
          </a:ln>
        </p:spPr>
        <p:txBody>
          <a:bodyPr wrap="square" anchor="ctr">
            <a:noAutofit/>
          </a:bodyPr>
          <a:lstStyle/>
          <a:p>
            <a:pPr marL="303213" indent="-217488" fontAlgn="ctr">
              <a:spcBef>
                <a:spcPts val="0"/>
              </a:spcBef>
              <a:spcAft>
                <a:spcPts val="0"/>
              </a:spcAft>
              <a:buSzPct val="60000"/>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cs typeface="Arial" pitchFamily="34" charset="0"/>
              </a:rPr>
              <a:t>VDC logs are generated by ManageOne and cloud services in CTS. </a:t>
            </a:r>
          </a:p>
          <a:p>
            <a:pPr marL="253999" lvl="1" indent="-171450" fontAlgn="ctr">
              <a:buSzPct val="60000"/>
              <a:buFont typeface="Wingdings" panose="05000000000000000000" pitchFamily="2" charset="2"/>
              <a:buChar char="l"/>
            </a:pPr>
            <a:r>
              <a:rPr lang="en-US" altLang="zh-CN" sz="1200" dirty="0" smtClean="0">
                <a:solidFill>
                  <a:prstClr val="black"/>
                </a:solidFill>
                <a:latin typeface="微软雅黑" panose="020B0503020204020204" pitchFamily="34" charset="-122"/>
                <a:ea typeface="微软雅黑" panose="020B0503020204020204" pitchFamily="34" charset="-122"/>
                <a:cs typeface="Arial" pitchFamily="34" charset="0"/>
              </a:rPr>
              <a:t>The </a:t>
            </a:r>
            <a:r>
              <a:rPr lang="en-US" altLang="zh-CN" sz="1200" dirty="0">
                <a:solidFill>
                  <a:prstClr val="black"/>
                </a:solidFill>
                <a:latin typeface="微软雅黑" panose="020B0503020204020204" pitchFamily="34" charset="-122"/>
                <a:ea typeface="微软雅黑" panose="020B0503020204020204" pitchFamily="34" charset="-122"/>
                <a:cs typeface="Arial" pitchFamily="34" charset="0"/>
              </a:rPr>
              <a:t>VDC log service classifies and summaries logs by </a:t>
            </a:r>
            <a:r>
              <a:rPr lang="en-US" altLang="zh-CN" sz="1200" dirty="0" smtClean="0">
                <a:solidFill>
                  <a:prstClr val="black"/>
                </a:solidFill>
                <a:latin typeface="微软雅黑" panose="020B0503020204020204" pitchFamily="34" charset="-122"/>
                <a:ea typeface="微软雅黑" panose="020B0503020204020204" pitchFamily="34" charset="-122"/>
                <a:cs typeface="Arial" pitchFamily="34" charset="0"/>
              </a:rPr>
              <a:t>VDC.</a:t>
            </a:r>
            <a:endParaRPr lang="zh-CN" altLang="en-US" sz="1200" dirty="0" smtClean="0">
              <a:latin typeface="微软雅黑" panose="020B0503020204020204" pitchFamily="34" charset="-122"/>
              <a:ea typeface="微软雅黑" pitchFamily="34" charset="-122"/>
            </a:endParaRPr>
          </a:p>
          <a:p>
            <a:pPr marL="253999" lvl="1" indent="-171450" fontAlgn="ctr">
              <a:buSzPct val="60000"/>
              <a:buFont typeface="Wingdings" panose="05000000000000000000" pitchFamily="2" charset="2"/>
              <a:buChar char="l"/>
            </a:pPr>
            <a:r>
              <a:rPr lang="en-US" altLang="zh-CN" sz="1200" dirty="0" smtClean="0">
                <a:solidFill>
                  <a:prstClr val="black"/>
                </a:solidFill>
                <a:latin typeface="微软雅黑" panose="020B0503020204020204" pitchFamily="34" charset="-122"/>
                <a:ea typeface="微软雅黑" panose="020B0503020204020204" pitchFamily="34" charset="-122"/>
                <a:cs typeface="Arial" pitchFamily="34" charset="0"/>
              </a:rPr>
              <a:t>Only </a:t>
            </a:r>
            <a:r>
              <a:rPr lang="en-US" altLang="zh-CN" sz="1200" dirty="0">
                <a:solidFill>
                  <a:prstClr val="black"/>
                </a:solidFill>
                <a:latin typeface="微软雅黑" panose="020B0503020204020204" pitchFamily="34" charset="-122"/>
                <a:ea typeface="微软雅黑" panose="020B0503020204020204" pitchFamily="34" charset="-122"/>
                <a:cs typeface="Arial" pitchFamily="34" charset="0"/>
              </a:rPr>
              <a:t>VDC administrators can view VDC </a:t>
            </a:r>
            <a:r>
              <a:rPr lang="en-US" altLang="zh-CN" sz="1200" dirty="0" smtClean="0">
                <a:solidFill>
                  <a:prstClr val="black"/>
                </a:solidFill>
                <a:latin typeface="微软雅黑" panose="020B0503020204020204" pitchFamily="34" charset="-122"/>
                <a:ea typeface="微软雅黑" panose="020B0503020204020204" pitchFamily="34" charset="-122"/>
                <a:cs typeface="Arial" pitchFamily="34" charset="0"/>
              </a:rPr>
              <a:t>logs.</a:t>
            </a:r>
            <a:endParaRPr lang="zh-CN" altLang="en-US" sz="1200" dirty="0" smtClean="0">
              <a:latin typeface="微软雅黑" panose="020B0503020204020204" pitchFamily="34" charset="-122"/>
              <a:ea typeface="微软雅黑" pitchFamily="34" charset="-122"/>
            </a:endParaRPr>
          </a:p>
          <a:p>
            <a:pPr marL="253999" lvl="1" indent="-171450" fontAlgn="ctr">
              <a:buSzPct val="60000"/>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cs typeface="Arial" pitchFamily="34" charset="0"/>
              </a:rPr>
              <a:t>VDC logs can be stored for 1 </a:t>
            </a:r>
            <a:r>
              <a:rPr lang="en-US" altLang="zh-CN" sz="1200" dirty="0" smtClean="0">
                <a:solidFill>
                  <a:prstClr val="black"/>
                </a:solidFill>
                <a:latin typeface="微软雅黑" panose="020B0503020204020204" pitchFamily="34" charset="-122"/>
                <a:ea typeface="微软雅黑" panose="020B0503020204020204" pitchFamily="34" charset="-122"/>
                <a:cs typeface="Arial" pitchFamily="34" charset="0"/>
              </a:rPr>
              <a:t>year.</a:t>
            </a:r>
            <a:endParaRPr lang="zh-CN" altLang="en-US" sz="1200" dirty="0">
              <a:latin typeface="微软雅黑" panose="020B0503020204020204" pitchFamily="34" charset="-122"/>
              <a:ea typeface="微软雅黑" pitchFamily="34" charset="-122"/>
            </a:endParaRPr>
          </a:p>
        </p:txBody>
      </p:sp>
      <p:grpSp>
        <p:nvGrpSpPr>
          <p:cNvPr id="16" name="组合 15"/>
          <p:cNvGrpSpPr/>
          <p:nvPr/>
        </p:nvGrpSpPr>
        <p:grpSpPr>
          <a:xfrm>
            <a:off x="1091443" y="2024936"/>
            <a:ext cx="7109921" cy="4102386"/>
            <a:chOff x="669878" y="1027395"/>
            <a:chExt cx="5347019" cy="3076790"/>
          </a:xfrm>
        </p:grpSpPr>
        <p:sp>
          <p:nvSpPr>
            <p:cNvPr id="17" name="矩形 16"/>
            <p:cNvSpPr/>
            <p:nvPr/>
          </p:nvSpPr>
          <p:spPr bwMode="auto">
            <a:xfrm>
              <a:off x="3359852" y="1973600"/>
              <a:ext cx="1383920" cy="26035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121920" tIns="60960" rIns="121920" bIns="60960" numCol="1" rtlCol="0" anchor="ctr" anchorCtr="0" compatLnSpc="1">
              <a:prstTxWarp prst="textNoShape">
                <a:avLst/>
              </a:prstTxWarp>
              <a:noAutofit/>
            </a:bodyPr>
            <a:lstStyle/>
            <a:p>
              <a:pPr algn="ctr" defTabSz="1219170" fontAlgn="ctr">
                <a:buClr>
                  <a:srgbClr val="CC9900"/>
                </a:buClr>
                <a:defRPr/>
              </a:pPr>
              <a:r>
                <a:rPr lang="en-US" altLang="zh-CN" b="1" kern="0" dirty="0" smtClean="0">
                  <a:solidFill>
                    <a:prstClr val="black"/>
                  </a:solidFill>
                  <a:latin typeface="微软雅黑" panose="020B0503020204020204" pitchFamily="34" charset="-122"/>
                  <a:ea typeface="微软雅黑" panose="020B0503020204020204" pitchFamily="34" charset="-122"/>
                </a:rPr>
                <a:t>VDC</a:t>
              </a:r>
              <a:r>
                <a:rPr lang="zh-CN" altLang="en-US" b="1" kern="0" dirty="0" smtClean="0">
                  <a:solidFill>
                    <a:prstClr val="black"/>
                  </a:solidFill>
                  <a:latin typeface="微软雅黑" panose="020B0503020204020204" pitchFamily="34" charset="-122"/>
                  <a:ea typeface="微软雅黑" panose="020B0503020204020204" pitchFamily="34" charset="-122"/>
                </a:rPr>
                <a:t> </a:t>
              </a:r>
              <a:r>
                <a:rPr lang="en-US" altLang="zh-CN" b="1" kern="0" dirty="0" smtClean="0">
                  <a:solidFill>
                    <a:prstClr val="black"/>
                  </a:solidFill>
                  <a:latin typeface="微软雅黑" panose="020B0503020204020204" pitchFamily="34" charset="-122"/>
                  <a:ea typeface="微软雅黑" panose="020B0503020204020204" pitchFamily="34" charset="-122"/>
                </a:rPr>
                <a:t>log service</a:t>
              </a:r>
              <a:endParaRPr lang="zh-CN" altLang="en-US" b="1" kern="0" dirty="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3005140" y="1253520"/>
              <a:ext cx="1152128" cy="2794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121920" tIns="60960" rIns="121920" bIns="60960" numCol="1" rtlCol="0" anchor="ctr" anchorCtr="0" compatLnSpc="1">
              <a:prstTxWarp prst="textNoShape">
                <a:avLst/>
              </a:prstTxWarp>
              <a:noAutofit/>
            </a:bodyPr>
            <a:lstStyle/>
            <a:p>
              <a:pPr algn="ctr" defTabSz="1219170" fontAlgn="ctr">
                <a:buClr>
                  <a:srgbClr val="CC9900"/>
                </a:buClr>
                <a:defRPr/>
              </a:pPr>
              <a:r>
                <a:rPr lang="en-US" altLang="zh-CN" b="1" kern="0" dirty="0">
                  <a:solidFill>
                    <a:prstClr val="black"/>
                  </a:solidFill>
                  <a:latin typeface="微软雅黑" panose="020B0503020204020204" pitchFamily="34" charset="-122"/>
                  <a:ea typeface="微软雅黑" panose="020B0503020204020204" pitchFamily="34" charset="-122"/>
                </a:rPr>
                <a:t>VDC Console</a:t>
              </a:r>
              <a:endParaRPr lang="zh-CN" altLang="en-US" b="1" kern="0" dirty="0">
                <a:solidFill>
                  <a:prstClr val="black"/>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4140603" y="3017716"/>
              <a:ext cx="1487501" cy="308376"/>
            </a:xfrm>
            <a:prstGeom prst="rect">
              <a:avLst/>
            </a:prstGeom>
            <a:solidFill>
              <a:srgbClr val="C0504D"/>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noAutofit/>
            </a:bodyPr>
            <a:lstStyle/>
            <a:p>
              <a:pPr algn="ctr" defTabSz="1219170" fontAlgn="ctr">
                <a:buClr>
                  <a:srgbClr val="CC9900"/>
                </a:buClr>
                <a:defRPr/>
              </a:pPr>
              <a:r>
                <a:rPr lang="en-US" altLang="zh-CN" b="1" kern="0" dirty="0">
                  <a:solidFill>
                    <a:schemeClr val="bg1"/>
                  </a:solidFill>
                  <a:latin typeface="微软雅黑" panose="020B0503020204020204" pitchFamily="34" charset="-122"/>
                  <a:ea typeface="微软雅黑" panose="020B0503020204020204" pitchFamily="34" charset="-122"/>
                </a:rPr>
                <a:t>CTS</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endCxn id="18" idx="0"/>
            </p:cNvCxnSpPr>
            <p:nvPr/>
          </p:nvCxnSpPr>
          <p:spPr bwMode="auto">
            <a:xfrm flipH="1">
              <a:off x="3581204" y="1246513"/>
              <a:ext cx="8756" cy="7007"/>
            </a:xfrm>
            <a:prstGeom prst="line">
              <a:avLst/>
            </a:prstGeom>
            <a:noFill/>
            <a:ln w="9525" cap="flat" cmpd="sng" algn="ctr">
              <a:solidFill>
                <a:sysClr val="windowText" lastClr="000000">
                  <a:shade val="95000"/>
                  <a:satMod val="105000"/>
                </a:sysClr>
              </a:solidFill>
              <a:prstDash val="solid"/>
              <a:headEnd type="none" w="med" len="med"/>
              <a:tailEnd type="none" w="med" len="med"/>
            </a:ln>
            <a:effectLst/>
          </p:spPr>
        </p:cxnSp>
        <p:sp>
          <p:nvSpPr>
            <p:cNvPr id="21" name="矩形 20"/>
            <p:cNvSpPr/>
            <p:nvPr/>
          </p:nvSpPr>
          <p:spPr bwMode="auto">
            <a:xfrm>
              <a:off x="669878" y="1901592"/>
              <a:ext cx="817489" cy="33235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121920" tIns="60960" rIns="121920" bIns="60960" numCol="1" rtlCol="0" anchor="ctr" anchorCtr="0" compatLnSpc="1">
              <a:prstTxWarp prst="textNoShape">
                <a:avLst/>
              </a:prstTxWarp>
              <a:noAutofit/>
            </a:bodyPr>
            <a:lstStyle/>
            <a:p>
              <a:pPr algn="ctr" defTabSz="1218804" fontAlgn="ctr">
                <a:spcBef>
                  <a:spcPts val="0"/>
                </a:spcBef>
                <a:spcAft>
                  <a:spcPts val="0"/>
                </a:spcAft>
                <a:buClr>
                  <a:srgbClr val="CC9900"/>
                </a:buClr>
                <a:defRPr/>
              </a:pPr>
              <a:r>
                <a:rPr lang="en-US" altLang="zh-CN" b="1" dirty="0">
                  <a:solidFill>
                    <a:prstClr val="black"/>
                  </a:solidFill>
                  <a:latin typeface="微软雅黑" panose="020B0503020204020204" pitchFamily="34" charset="-122"/>
                  <a:ea typeface="微软雅黑" panose="020B0503020204020204" pitchFamily="34" charset="-122"/>
                  <a:cs typeface="Arial" pitchFamily="34" charset="0"/>
                </a:rPr>
                <a:t>Multi-level VDCs</a:t>
              </a:r>
              <a:endParaRPr lang="en-US" altLang="zh-CN" b="1" kern="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22" name="矩形 21"/>
            <p:cNvSpPr/>
            <p:nvPr/>
          </p:nvSpPr>
          <p:spPr>
            <a:xfrm>
              <a:off x="2279732" y="1181512"/>
              <a:ext cx="2464040" cy="411503"/>
            </a:xfrm>
            <a:prstGeom prst="rect">
              <a:avLst/>
            </a:prstGeom>
            <a:ln w="12700">
              <a:solidFill>
                <a:srgbClr val="0000FF"/>
              </a:solidFill>
              <a:prstDash val="dash"/>
            </a:ln>
          </p:spPr>
          <p:txBody>
            <a:bodyPr wrap="none" rtlCol="0" anchor="t">
              <a:noAutofit/>
            </a:bodyPr>
            <a:lstStyle/>
            <a:p>
              <a:pPr marL="546977" indent="-546977" defTabSz="959109" fontAlgn="ctr"/>
              <a:r>
                <a:rPr lang="en-US" altLang="zh-CN" sz="1067" b="1" dirty="0">
                  <a:solidFill>
                    <a:srgbClr val="FF0000"/>
                  </a:solidFill>
                  <a:latin typeface="微软雅黑" panose="020B0503020204020204" pitchFamily="34" charset="-122"/>
                  <a:ea typeface="微软雅黑" pitchFamily="34" charset="-122"/>
                </a:rPr>
                <a:t>Portal</a:t>
              </a:r>
              <a:endParaRPr lang="zh-CN" altLang="en-US" sz="1067" b="1" dirty="0">
                <a:solidFill>
                  <a:srgbClr val="FF0000"/>
                </a:solidFill>
                <a:latin typeface="微软雅黑" panose="020B0503020204020204" pitchFamily="34" charset="-122"/>
                <a:ea typeface="微软雅黑" pitchFamily="34" charset="-122"/>
              </a:endParaRPr>
            </a:p>
          </p:txBody>
        </p:sp>
        <p:cxnSp>
          <p:nvCxnSpPr>
            <p:cNvPr id="23" name="直接箭头连接符 22"/>
            <p:cNvCxnSpPr>
              <a:stCxn id="18" idx="2"/>
            </p:cNvCxnSpPr>
            <p:nvPr/>
          </p:nvCxnSpPr>
          <p:spPr bwMode="auto">
            <a:xfrm>
              <a:off x="3581204" y="1532920"/>
              <a:ext cx="0" cy="224656"/>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24" name="矩形 23"/>
            <p:cNvSpPr/>
            <p:nvPr/>
          </p:nvSpPr>
          <p:spPr>
            <a:xfrm>
              <a:off x="2279732" y="1783410"/>
              <a:ext cx="3456384" cy="576064"/>
            </a:xfrm>
            <a:prstGeom prst="rect">
              <a:avLst/>
            </a:prstGeom>
            <a:ln w="12700">
              <a:solidFill>
                <a:srgbClr val="0000FF"/>
              </a:solidFill>
              <a:prstDash val="dash"/>
            </a:ln>
          </p:spPr>
          <p:txBody>
            <a:bodyPr wrap="none" rtlCol="0" anchor="t">
              <a:noAutofit/>
            </a:bodyPr>
            <a:lstStyle/>
            <a:p>
              <a:pPr marL="546977" indent="-546977" defTabSz="959109" fontAlgn="ctr"/>
              <a:r>
                <a:rPr lang="en-US" altLang="zh-CN" sz="1067" b="1" dirty="0" smtClean="0">
                  <a:solidFill>
                    <a:srgbClr val="FF0000"/>
                  </a:solidFill>
                  <a:latin typeface="微软雅黑" panose="020B0503020204020204" pitchFamily="34" charset="-122"/>
                  <a:ea typeface="微软雅黑" pitchFamily="34" charset="-122"/>
                </a:rPr>
                <a:t>VDC</a:t>
              </a:r>
              <a:r>
                <a:rPr lang="zh-CN" altLang="en-US" sz="1067" b="1" dirty="0">
                  <a:solidFill>
                    <a:srgbClr val="FF0000"/>
                  </a:solidFill>
                  <a:latin typeface="微软雅黑" panose="020B0503020204020204" pitchFamily="34" charset="-122"/>
                  <a:ea typeface="微软雅黑" pitchFamily="34" charset="-122"/>
                </a:rPr>
                <a:t> </a:t>
              </a:r>
              <a:r>
                <a:rPr lang="en-US" altLang="zh-CN" sz="1067" b="1" dirty="0" smtClean="0">
                  <a:solidFill>
                    <a:srgbClr val="FF0000"/>
                  </a:solidFill>
                  <a:latin typeface="微软雅黑" panose="020B0503020204020204" pitchFamily="34" charset="-122"/>
                  <a:ea typeface="微软雅黑" pitchFamily="34" charset="-122"/>
                </a:rPr>
                <a:t>log service</a:t>
              </a:r>
              <a:endParaRPr lang="zh-CN" altLang="en-US" sz="1067" b="1" dirty="0">
                <a:solidFill>
                  <a:srgbClr val="FF0000"/>
                </a:solidFill>
                <a:latin typeface="微软雅黑" panose="020B0503020204020204" pitchFamily="34" charset="-122"/>
                <a:ea typeface="微软雅黑" pitchFamily="34" charset="-122"/>
              </a:endParaRPr>
            </a:p>
          </p:txBody>
        </p:sp>
        <p:cxnSp>
          <p:nvCxnSpPr>
            <p:cNvPr id="25" name="直接箭头连接符 24"/>
            <p:cNvCxnSpPr>
              <a:stCxn id="24" idx="1"/>
              <a:endCxn id="21" idx="3"/>
            </p:cNvCxnSpPr>
            <p:nvPr/>
          </p:nvCxnSpPr>
          <p:spPr bwMode="auto">
            <a:xfrm flipH="1" flipV="1">
              <a:off x="1487367" y="2067771"/>
              <a:ext cx="792366" cy="3671"/>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26" name="椭圆 25"/>
            <p:cNvSpPr/>
            <p:nvPr/>
          </p:nvSpPr>
          <p:spPr bwMode="auto">
            <a:xfrm>
              <a:off x="3797228" y="1613560"/>
              <a:ext cx="216024" cy="216024"/>
            </a:xfrm>
            <a:prstGeom prst="ellipse">
              <a:avLst/>
            </a:prstGeom>
            <a:solidFill>
              <a:srgbClr val="990000"/>
            </a:solidFill>
            <a:ln w="9525" cap="flat" cmpd="sng" algn="ctr">
              <a:solidFill>
                <a:srgbClr val="99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noAutofit/>
            </a:bodyPr>
            <a:lstStyle/>
            <a:p>
              <a:pPr algn="ctr" fontAlgn="ctr">
                <a:defRPr/>
              </a:pPr>
              <a:r>
                <a:rPr lang="en-US" altLang="zh-CN" sz="1067" b="1" kern="0" dirty="0">
                  <a:solidFill>
                    <a:srgbClr val="FFFFFF"/>
                  </a:solidFill>
                  <a:latin typeface="微软雅黑" panose="020B0503020204020204" pitchFamily="34" charset="-122"/>
                  <a:ea typeface="微软雅黑" pitchFamily="34" charset="-122"/>
                </a:rPr>
                <a:t>1</a:t>
              </a:r>
              <a:endParaRPr lang="zh-CN" altLang="en-US" sz="1067" b="1" kern="0" dirty="0">
                <a:solidFill>
                  <a:srgbClr val="FFFFFF"/>
                </a:solidFill>
                <a:latin typeface="微软雅黑" panose="020B0503020204020204" pitchFamily="34" charset="-122"/>
                <a:ea typeface="微软雅黑" pitchFamily="34" charset="-122"/>
              </a:endParaRPr>
            </a:p>
          </p:txBody>
        </p:sp>
        <p:sp>
          <p:nvSpPr>
            <p:cNvPr id="27" name="线形标注 1(无边框) 26"/>
            <p:cNvSpPr/>
            <p:nvPr/>
          </p:nvSpPr>
          <p:spPr bwMode="auto">
            <a:xfrm>
              <a:off x="4893863" y="1027395"/>
              <a:ext cx="1028562" cy="648072"/>
            </a:xfrm>
            <a:prstGeom prst="callout1">
              <a:avLst>
                <a:gd name="adj1" fmla="val 92644"/>
                <a:gd name="adj2" fmla="val 9056"/>
                <a:gd name="adj3" fmla="val 102950"/>
                <a:gd name="adj4" fmla="val -82545"/>
              </a:avLst>
            </a:prstGeom>
            <a:noFill/>
            <a:ln w="12700" algn="ctr">
              <a:solidFill>
                <a:sysClr val="window" lastClr="FFFFFF">
                  <a:lumMod val="50000"/>
                </a:sysClr>
              </a:solidFill>
              <a:prstDash val="dashDot"/>
              <a:round/>
              <a:headEnd/>
              <a:tailEnd/>
            </a:ln>
            <a:effectLst/>
          </p:spPr>
          <p:txBody>
            <a:bodyPr wrap="square" lIns="91400" tIns="45700" rIns="91400" bIns="45700" rtlCol="0" anchor="ctr">
              <a:noAutofit/>
            </a:bodyPr>
            <a:lstStyle/>
            <a:p>
              <a:pPr defTabSz="1218804" fontAlgn="ctr">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cs typeface="Arial" pitchFamily="34" charset="0"/>
                </a:rPr>
                <a:t>Provides the VDC administrator with a VDC log interface, on which logs of cloud services and ManageOne can be viewed and filtered by criteria.</a:t>
              </a:r>
              <a:endParaRPr lang="en-US" altLang="zh-CN" sz="900" kern="0" dirty="0">
                <a:solidFill>
                  <a:prstClr val="black"/>
                </a:solidFill>
                <a:latin typeface="微软雅黑" panose="020B0503020204020204" pitchFamily="34" charset="-122"/>
                <a:ea typeface="微软雅黑" panose="020B0503020204020204" pitchFamily="34" charset="-122"/>
                <a:cs typeface="Arial" pitchFamily="34" charset="0"/>
              </a:endParaRPr>
            </a:p>
          </p:txBody>
        </p:sp>
        <p:cxnSp>
          <p:nvCxnSpPr>
            <p:cNvPr id="28" name="直接箭头连接符 27"/>
            <p:cNvCxnSpPr>
              <a:stCxn id="17" idx="2"/>
              <a:endCxn id="19" idx="0"/>
            </p:cNvCxnSpPr>
            <p:nvPr/>
          </p:nvCxnSpPr>
          <p:spPr bwMode="auto">
            <a:xfrm>
              <a:off x="4051812" y="2233950"/>
              <a:ext cx="832541" cy="783767"/>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29" name="线形标注 1(无边框) 28"/>
            <p:cNvSpPr/>
            <p:nvPr/>
          </p:nvSpPr>
          <p:spPr bwMode="auto">
            <a:xfrm>
              <a:off x="1282277" y="1397536"/>
              <a:ext cx="997455" cy="216024"/>
            </a:xfrm>
            <a:prstGeom prst="callout1">
              <a:avLst>
                <a:gd name="adj1" fmla="val 89704"/>
                <a:gd name="adj2" fmla="val 32000"/>
                <a:gd name="adj3" fmla="val 205170"/>
                <a:gd name="adj4" fmla="val 48640"/>
              </a:avLst>
            </a:prstGeom>
            <a:noFill/>
            <a:ln w="12700" algn="ctr">
              <a:solidFill>
                <a:sysClr val="window" lastClr="FFFFFF">
                  <a:lumMod val="50000"/>
                </a:sysClr>
              </a:solidFill>
              <a:prstDash val="dashDot"/>
              <a:round/>
              <a:headEnd/>
              <a:tailEnd/>
            </a:ln>
            <a:effectLst/>
          </p:spPr>
          <p:txBody>
            <a:bodyPr wrap="square" lIns="91400" tIns="45700" rIns="91400" bIns="45700" rtlCol="0" anchor="ctr">
              <a:noAutofit/>
            </a:bodyPr>
            <a:lstStyle/>
            <a:p>
              <a:pPr defTabSz="1218804" fontAlgn="ctr">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cs typeface="Arial" pitchFamily="34" charset="0"/>
                </a:rPr>
                <a:t>Obtains information about the VDC and associated users.</a:t>
              </a:r>
              <a:endParaRPr lang="en-US" altLang="zh-CN" sz="900" kern="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30" name="椭圆 29"/>
            <p:cNvSpPr/>
            <p:nvPr/>
          </p:nvSpPr>
          <p:spPr bwMode="auto">
            <a:xfrm>
              <a:off x="1804737" y="1798974"/>
              <a:ext cx="216024" cy="216024"/>
            </a:xfrm>
            <a:prstGeom prst="ellipse">
              <a:avLst/>
            </a:prstGeom>
            <a:solidFill>
              <a:srgbClr val="990000"/>
            </a:solidFill>
            <a:ln w="9525" cap="flat" cmpd="sng" algn="ctr">
              <a:solidFill>
                <a:srgbClr val="99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noAutofit/>
            </a:bodyPr>
            <a:lstStyle/>
            <a:p>
              <a:pPr algn="ctr" fontAlgn="ctr">
                <a:defRPr/>
              </a:pPr>
              <a:r>
                <a:rPr lang="en-US" altLang="zh-CN" sz="1067" b="1" kern="0" dirty="0">
                  <a:solidFill>
                    <a:srgbClr val="FFFFFF"/>
                  </a:solidFill>
                  <a:latin typeface="微软雅黑" panose="020B0503020204020204" pitchFamily="34" charset="-122"/>
                  <a:ea typeface="微软雅黑" pitchFamily="34" charset="-122"/>
                </a:rPr>
                <a:t>2</a:t>
              </a:r>
              <a:endParaRPr lang="zh-CN" altLang="en-US" sz="1067" b="1" kern="0" dirty="0">
                <a:solidFill>
                  <a:srgbClr val="FFFFFF"/>
                </a:solidFill>
                <a:latin typeface="微软雅黑" panose="020B0503020204020204" pitchFamily="34" charset="-122"/>
                <a:ea typeface="微软雅黑" pitchFamily="34" charset="-122"/>
              </a:endParaRPr>
            </a:p>
          </p:txBody>
        </p:sp>
        <p:sp>
          <p:nvSpPr>
            <p:cNvPr id="31" name="椭圆 30"/>
            <p:cNvSpPr/>
            <p:nvPr/>
          </p:nvSpPr>
          <p:spPr bwMode="auto">
            <a:xfrm>
              <a:off x="4527748" y="2563505"/>
              <a:ext cx="216024" cy="216024"/>
            </a:xfrm>
            <a:prstGeom prst="ellipse">
              <a:avLst/>
            </a:prstGeom>
            <a:solidFill>
              <a:srgbClr val="990000"/>
            </a:solidFill>
            <a:ln w="9525" cap="flat" cmpd="sng" algn="ctr">
              <a:solidFill>
                <a:srgbClr val="99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noAutofit/>
            </a:bodyPr>
            <a:lstStyle/>
            <a:p>
              <a:pPr algn="ctr" fontAlgn="ctr">
                <a:defRPr/>
              </a:pPr>
              <a:r>
                <a:rPr lang="en-US" altLang="zh-CN" sz="1067" b="1" kern="0" dirty="0">
                  <a:solidFill>
                    <a:srgbClr val="FFFFFF"/>
                  </a:solidFill>
                  <a:latin typeface="微软雅黑" panose="020B0503020204020204" pitchFamily="34" charset="-122"/>
                  <a:ea typeface="微软雅黑" pitchFamily="34" charset="-122"/>
                </a:rPr>
                <a:t>3</a:t>
              </a:r>
              <a:endParaRPr lang="zh-CN" altLang="en-US" sz="1067" b="1" kern="0" dirty="0">
                <a:solidFill>
                  <a:srgbClr val="FFFFFF"/>
                </a:solidFill>
                <a:latin typeface="微软雅黑" panose="020B0503020204020204" pitchFamily="34" charset="-122"/>
                <a:ea typeface="微软雅黑" pitchFamily="34" charset="-122"/>
              </a:endParaRPr>
            </a:p>
          </p:txBody>
        </p:sp>
        <p:sp>
          <p:nvSpPr>
            <p:cNvPr id="32" name="线形标注 1(无边框) 31"/>
            <p:cNvSpPr/>
            <p:nvPr/>
          </p:nvSpPr>
          <p:spPr bwMode="auto">
            <a:xfrm>
              <a:off x="4948017" y="2567197"/>
              <a:ext cx="1068880" cy="216024"/>
            </a:xfrm>
            <a:prstGeom prst="callout1">
              <a:avLst>
                <a:gd name="adj1" fmla="val 50315"/>
                <a:gd name="adj2" fmla="val 93"/>
                <a:gd name="adj3" fmla="val 45042"/>
                <a:gd name="adj4" fmla="val -18560"/>
              </a:avLst>
            </a:prstGeom>
            <a:noFill/>
            <a:ln w="12700" algn="ctr">
              <a:solidFill>
                <a:sysClr val="window" lastClr="FFFFFF">
                  <a:lumMod val="50000"/>
                </a:sysClr>
              </a:solidFill>
              <a:prstDash val="dashDot"/>
              <a:round/>
              <a:headEnd/>
              <a:tailEnd/>
            </a:ln>
            <a:effectLst/>
          </p:spPr>
          <p:txBody>
            <a:bodyPr wrap="square" lIns="91400" tIns="45700" rIns="91400" bIns="45700" rtlCol="0" anchor="ctr">
              <a:noAutofit/>
            </a:bodyPr>
            <a:lstStyle/>
            <a:p>
              <a:pPr defTabSz="1218804" fontAlgn="ctr">
                <a:spcBef>
                  <a:spcPts val="0"/>
                </a:spcBef>
                <a:spcAft>
                  <a:spcPts val="0"/>
                </a:spcAft>
                <a:defRPr/>
              </a:pPr>
              <a:r>
                <a:rPr lang="en-US" altLang="zh-CN" dirty="0">
                  <a:solidFill>
                    <a:prstClr val="black"/>
                  </a:solidFill>
                  <a:latin typeface="微软雅黑" panose="020B0503020204020204" pitchFamily="34" charset="-122"/>
                  <a:ea typeface="微软雅黑" panose="020B0503020204020204" pitchFamily="34" charset="-122"/>
                  <a:cs typeface="Arial" pitchFamily="34" charset="0"/>
                </a:rPr>
                <a:t>Calls CTS-related interfaces.</a:t>
              </a:r>
              <a:endParaRPr lang="en-US" altLang="zh-CN" kern="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33" name="矩形 32"/>
            <p:cNvSpPr/>
            <p:nvPr/>
          </p:nvSpPr>
          <p:spPr bwMode="auto">
            <a:xfrm>
              <a:off x="1969567" y="3025606"/>
              <a:ext cx="1486960" cy="30048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121920" tIns="60960" rIns="121920" bIns="60960" numCol="1" rtlCol="0" anchor="ctr" anchorCtr="0" compatLnSpc="1">
              <a:prstTxWarp prst="textNoShape">
                <a:avLst/>
              </a:prstTxWarp>
              <a:noAutofit/>
            </a:bodyPr>
            <a:lstStyle/>
            <a:p>
              <a:pPr algn="ctr" fontAlgn="ctr">
                <a:buClr>
                  <a:srgbClr val="CC9900"/>
                </a:buClr>
              </a:pPr>
              <a:r>
                <a:rPr lang="en-US" altLang="zh-CN" b="1" kern="0" dirty="0" smtClean="0">
                  <a:solidFill>
                    <a:prstClr val="black"/>
                  </a:solidFill>
                  <a:latin typeface="微软雅黑" panose="020B0503020204020204" pitchFamily="34" charset="-122"/>
                  <a:ea typeface="微软雅黑" panose="020B0503020204020204" pitchFamily="34" charset="-122"/>
                </a:rPr>
                <a:t>ManageOne logs</a:t>
              </a:r>
              <a:endParaRPr lang="zh-CN" altLang="en-US" b="1" kern="0" dirty="0">
                <a:solidFill>
                  <a:prstClr val="black"/>
                </a:solidFill>
                <a:latin typeface="微软雅黑" panose="020B0503020204020204" pitchFamily="34" charset="-122"/>
                <a:ea typeface="微软雅黑" panose="020B0503020204020204" pitchFamily="34" charset="-122"/>
              </a:endParaRPr>
            </a:p>
          </p:txBody>
        </p:sp>
        <p:cxnSp>
          <p:nvCxnSpPr>
            <p:cNvPr id="34" name="直接箭头连接符 33"/>
            <p:cNvCxnSpPr>
              <a:stCxn id="17" idx="2"/>
              <a:endCxn id="33" idx="0"/>
            </p:cNvCxnSpPr>
            <p:nvPr/>
          </p:nvCxnSpPr>
          <p:spPr bwMode="auto">
            <a:xfrm flipH="1">
              <a:off x="2713047" y="2233950"/>
              <a:ext cx="1338765" cy="791657"/>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35" name="矩形 34"/>
            <p:cNvSpPr/>
            <p:nvPr/>
          </p:nvSpPr>
          <p:spPr bwMode="auto">
            <a:xfrm>
              <a:off x="2816736" y="3920035"/>
              <a:ext cx="660400" cy="18415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algn="ctr" defTabSz="1219170" fontAlgn="ctr">
                <a:buClr>
                  <a:srgbClr val="CC9900"/>
                </a:buClr>
                <a:defRPr/>
              </a:pPr>
              <a:r>
                <a:rPr lang="en-US" altLang="zh-CN" sz="1200" b="1" kern="0" dirty="0">
                  <a:solidFill>
                    <a:prstClr val="black"/>
                  </a:solidFill>
                  <a:latin typeface="微软雅黑" panose="020B0503020204020204" pitchFamily="34" charset="-122"/>
                  <a:ea typeface="微软雅黑" panose="020B0503020204020204" pitchFamily="34" charset="-122"/>
                </a:rPr>
                <a:t>ECS</a:t>
              </a:r>
              <a:endParaRPr lang="zh-CN" altLang="en-US" sz="1200" b="1" kern="0" dirty="0">
                <a:solidFill>
                  <a:prstClr val="black"/>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3648586" y="3913685"/>
              <a:ext cx="660400" cy="18415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algn="ctr" defTabSz="1219170" fontAlgn="ctr">
                <a:buClr>
                  <a:srgbClr val="CC9900"/>
                </a:buClr>
                <a:defRPr/>
              </a:pPr>
              <a:r>
                <a:rPr lang="en-US" altLang="zh-CN" sz="1200" b="1" kern="0" dirty="0">
                  <a:solidFill>
                    <a:prstClr val="black"/>
                  </a:solidFill>
                  <a:latin typeface="微软雅黑" panose="020B0503020204020204" pitchFamily="34" charset="-122"/>
                  <a:ea typeface="微软雅黑" panose="020B0503020204020204" pitchFamily="34" charset="-122"/>
                </a:rPr>
                <a:t>EVS</a:t>
              </a:r>
              <a:endParaRPr lang="zh-CN" altLang="en-US" sz="1200" b="1" kern="0" dirty="0">
                <a:solidFill>
                  <a:prstClr val="black"/>
                </a:solidFill>
                <a:latin typeface="微软雅黑" panose="020B0503020204020204" pitchFamily="34" charset="-122"/>
                <a:ea typeface="微软雅黑" panose="020B0503020204020204" pitchFamily="34" charset="-122"/>
              </a:endParaRPr>
            </a:p>
          </p:txBody>
        </p:sp>
        <p:sp>
          <p:nvSpPr>
            <p:cNvPr id="37" name="矩形 36"/>
            <p:cNvSpPr/>
            <p:nvPr/>
          </p:nvSpPr>
          <p:spPr bwMode="auto">
            <a:xfrm>
              <a:off x="4455036" y="3913685"/>
              <a:ext cx="660400" cy="18415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algn="ctr" defTabSz="1219170" fontAlgn="ctr">
                <a:buClr>
                  <a:srgbClr val="CC9900"/>
                </a:buClr>
                <a:defRPr/>
              </a:pPr>
              <a:r>
                <a:rPr lang="en-US" altLang="zh-CN" sz="1200" b="1" kern="0" dirty="0">
                  <a:solidFill>
                    <a:prstClr val="black"/>
                  </a:solidFill>
                  <a:latin typeface="微软雅黑" panose="020B0503020204020204" pitchFamily="34" charset="-122"/>
                  <a:ea typeface="微软雅黑" panose="020B0503020204020204" pitchFamily="34" charset="-122"/>
                </a:rPr>
                <a:t>RDS</a:t>
              </a:r>
              <a:endParaRPr lang="zh-CN" altLang="en-US" sz="1200" b="1" kern="0" dirty="0">
                <a:solidFill>
                  <a:prstClr val="black"/>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5256996" y="3907583"/>
              <a:ext cx="660400" cy="18415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algn="ctr" defTabSz="1219170" fontAlgn="ctr">
                <a:buClr>
                  <a:srgbClr val="CC9900"/>
                </a:buClr>
                <a:defRPr/>
              </a:pPr>
              <a:r>
                <a:rPr lang="en-US" altLang="zh-CN" sz="1200" b="1" kern="0" dirty="0" smtClean="0">
                  <a:solidFill>
                    <a:prstClr val="black"/>
                  </a:solidFill>
                  <a:latin typeface="微软雅黑" panose="020B0503020204020204" pitchFamily="34" charset="-122"/>
                  <a:ea typeface="微软雅黑" panose="020B0503020204020204" pitchFamily="34" charset="-122"/>
                </a:rPr>
                <a:t>…</a:t>
              </a:r>
              <a:endParaRPr lang="zh-CN" altLang="en-US" sz="1200" b="1" kern="0" dirty="0">
                <a:solidFill>
                  <a:prstClr val="black"/>
                </a:solidFill>
                <a:latin typeface="微软雅黑" panose="020B0503020204020204" pitchFamily="34" charset="-122"/>
                <a:ea typeface="微软雅黑" panose="020B0503020204020204" pitchFamily="34" charset="-122"/>
              </a:endParaRPr>
            </a:p>
          </p:txBody>
        </p:sp>
        <p:cxnSp>
          <p:nvCxnSpPr>
            <p:cNvPr id="39" name="直接箭头连接符 38"/>
            <p:cNvCxnSpPr>
              <a:stCxn id="35" idx="0"/>
              <a:endCxn id="19" idx="2"/>
            </p:cNvCxnSpPr>
            <p:nvPr/>
          </p:nvCxnSpPr>
          <p:spPr bwMode="auto">
            <a:xfrm flipV="1">
              <a:off x="3146936" y="3326092"/>
              <a:ext cx="1737418" cy="593943"/>
            </a:xfrm>
            <a:prstGeom prst="straightConnector1">
              <a:avLst/>
            </a:prstGeom>
            <a:noFill/>
            <a:ln w="9525" cap="flat" cmpd="sng" algn="ctr">
              <a:solidFill>
                <a:sysClr val="windowText" lastClr="000000"/>
              </a:solidFill>
              <a:prstDash val="solid"/>
              <a:round/>
              <a:headEnd type="none" w="med" len="med"/>
              <a:tailEnd type="arrow"/>
            </a:ln>
            <a:effectLst/>
          </p:spPr>
        </p:cxnSp>
        <p:cxnSp>
          <p:nvCxnSpPr>
            <p:cNvPr id="40" name="直接箭头连接符 39"/>
            <p:cNvCxnSpPr>
              <a:stCxn id="36" idx="0"/>
              <a:endCxn id="19" idx="2"/>
            </p:cNvCxnSpPr>
            <p:nvPr/>
          </p:nvCxnSpPr>
          <p:spPr bwMode="auto">
            <a:xfrm flipV="1">
              <a:off x="3978786" y="3326092"/>
              <a:ext cx="905568" cy="587593"/>
            </a:xfrm>
            <a:prstGeom prst="straightConnector1">
              <a:avLst/>
            </a:prstGeom>
            <a:noFill/>
            <a:ln w="9525" cap="flat" cmpd="sng" algn="ctr">
              <a:solidFill>
                <a:sysClr val="windowText" lastClr="000000"/>
              </a:solidFill>
              <a:prstDash val="solid"/>
              <a:round/>
              <a:headEnd type="none" w="med" len="med"/>
              <a:tailEnd type="arrow"/>
            </a:ln>
            <a:effectLst/>
          </p:spPr>
        </p:cxnSp>
        <p:cxnSp>
          <p:nvCxnSpPr>
            <p:cNvPr id="41" name="直接箭头连接符 40"/>
            <p:cNvCxnSpPr>
              <a:stCxn id="37" idx="0"/>
              <a:endCxn id="19" idx="2"/>
            </p:cNvCxnSpPr>
            <p:nvPr/>
          </p:nvCxnSpPr>
          <p:spPr bwMode="auto">
            <a:xfrm flipV="1">
              <a:off x="4785236" y="3326092"/>
              <a:ext cx="99118" cy="587593"/>
            </a:xfrm>
            <a:prstGeom prst="straightConnector1">
              <a:avLst/>
            </a:prstGeom>
            <a:noFill/>
            <a:ln w="9525" cap="flat" cmpd="sng" algn="ctr">
              <a:solidFill>
                <a:sysClr val="windowText" lastClr="000000"/>
              </a:solidFill>
              <a:prstDash val="solid"/>
              <a:round/>
              <a:headEnd type="none" w="med" len="med"/>
              <a:tailEnd type="arrow"/>
            </a:ln>
            <a:effectLst/>
          </p:spPr>
        </p:cxnSp>
        <p:cxnSp>
          <p:nvCxnSpPr>
            <p:cNvPr id="42" name="直接箭头连接符 41"/>
            <p:cNvCxnSpPr>
              <a:stCxn id="38" idx="0"/>
              <a:endCxn id="19" idx="2"/>
            </p:cNvCxnSpPr>
            <p:nvPr/>
          </p:nvCxnSpPr>
          <p:spPr bwMode="auto">
            <a:xfrm flipH="1" flipV="1">
              <a:off x="4884354" y="3326092"/>
              <a:ext cx="702842" cy="581491"/>
            </a:xfrm>
            <a:prstGeom prst="straightConnector1">
              <a:avLst/>
            </a:prstGeom>
            <a:noFill/>
            <a:ln w="9525" cap="flat" cmpd="sng" algn="ctr">
              <a:solidFill>
                <a:sysClr val="windowText" lastClr="000000"/>
              </a:solidFill>
              <a:prstDash val="solid"/>
              <a:round/>
              <a:headEnd type="none" w="med" len="med"/>
              <a:tailEnd type="arrow"/>
            </a:ln>
            <a:effectLst/>
          </p:spPr>
        </p:cxnSp>
      </p:grpSp>
      <p:sp>
        <p:nvSpPr>
          <p:cNvPr id="43" name="AutoShape 49"/>
          <p:cNvSpPr>
            <a:spLocks noChangeArrowheads="1"/>
          </p:cNvSpPr>
          <p:nvPr/>
        </p:nvSpPr>
        <p:spPr bwMode="auto">
          <a:xfrm>
            <a:off x="8110463" y="2769644"/>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400" b="1" dirty="0" smtClean="0">
                <a:solidFill>
                  <a:srgbClr val="FFFFFF"/>
                </a:solidFill>
                <a:latin typeface="微软雅黑" panose="020B0503020204020204" pitchFamily="34" charset="-122"/>
                <a:ea typeface="微软雅黑" pitchFamily="34" charset="-122"/>
              </a:rPr>
              <a:t>Application Scenarios (What</a:t>
            </a:r>
            <a:r>
              <a:rPr lang="en-US" altLang="zh-CN" sz="1400" b="1" dirty="0">
                <a:solidFill>
                  <a:srgbClr val="FFFFFF"/>
                </a:solidFill>
                <a:latin typeface="微软雅黑" panose="020B0503020204020204" pitchFamily="34" charset="-122"/>
                <a:ea typeface="微软雅黑" pitchFamily="34" charset="-122"/>
              </a:rPr>
              <a:t>)</a:t>
            </a:r>
            <a:endParaRPr lang="zh-CN" altLang="en-US" sz="1400" b="1" dirty="0">
              <a:solidFill>
                <a:srgbClr val="FFFFFF"/>
              </a:solidFill>
              <a:latin typeface="微软雅黑" panose="020B0503020204020204" pitchFamily="34" charset="-122"/>
              <a:ea typeface="微软雅黑" pitchFamily="34" charset="-122"/>
            </a:endParaRPr>
          </a:p>
        </p:txBody>
      </p:sp>
      <p:sp>
        <p:nvSpPr>
          <p:cNvPr id="44" name="Text Box 56"/>
          <p:cNvSpPr txBox="1">
            <a:spLocks noChangeArrowheads="1"/>
          </p:cNvSpPr>
          <p:nvPr/>
        </p:nvSpPr>
        <p:spPr bwMode="auto">
          <a:xfrm>
            <a:off x="8110464" y="3100051"/>
            <a:ext cx="3314178" cy="973153"/>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 name="矩形 44"/>
          <p:cNvSpPr/>
          <p:nvPr/>
        </p:nvSpPr>
        <p:spPr>
          <a:xfrm>
            <a:off x="8137980" y="3129356"/>
            <a:ext cx="3286662" cy="830997"/>
          </a:xfrm>
          <a:prstGeom prst="rect">
            <a:avLst/>
          </a:prstGeom>
          <a:ln>
            <a:noFill/>
          </a:ln>
        </p:spPr>
        <p:txBody>
          <a:bodyPr wrap="square" anchor="ctr">
            <a:noAutofit/>
          </a:bodyPr>
          <a:lstStyle/>
          <a:p>
            <a:pPr marL="253999" lvl="1" indent="-171450" fontAlgn="ctr">
              <a:buSzPct val="60000"/>
              <a:buFont typeface="Wingdings" panose="05000000000000000000" pitchFamily="2" charset="2"/>
              <a:buChar char="l"/>
            </a:pP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Trace users' operations on the cloud resources in an </a:t>
            </a:r>
            <a:r>
              <a:rPr lang="en-US" altLang="zh-CN" sz="1200" dirty="0" smtClean="0">
                <a:solidFill>
                  <a:srgbClr val="000000"/>
                </a:solidFill>
                <a:latin typeface="微软雅黑" panose="020B0503020204020204" pitchFamily="34" charset="-122"/>
                <a:ea typeface="微软雅黑" panose="020B0503020204020204" pitchFamily="34" charset="-122"/>
                <a:cs typeface="Arial" pitchFamily="34" charset="0"/>
              </a:rPr>
              <a:t>organization.</a:t>
            </a:r>
          </a:p>
          <a:p>
            <a:pPr marL="253999" lvl="1" indent="-171450" fontAlgn="ctr">
              <a:buSzPct val="60000"/>
              <a:buFont typeface="Wingdings" panose="05000000000000000000" pitchFamily="2" charset="2"/>
              <a:buChar char="l"/>
            </a:pP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Assist location and eliminate faults of cloud resources in the </a:t>
            </a:r>
            <a:r>
              <a:rPr lang="en-US" altLang="zh-CN" sz="1200" dirty="0" smtClean="0">
                <a:solidFill>
                  <a:srgbClr val="000000"/>
                </a:solidFill>
                <a:latin typeface="微软雅黑" panose="020B0503020204020204" pitchFamily="34" charset="-122"/>
                <a:ea typeface="微软雅黑" panose="020B0503020204020204" pitchFamily="34" charset="-122"/>
                <a:cs typeface="Arial" pitchFamily="34" charset="0"/>
              </a:rPr>
              <a:t>organization.</a:t>
            </a:r>
            <a:endParaRPr lang="zh-CN" altLang="en-US" sz="1200" dirty="0">
              <a:latin typeface="微软雅黑" panose="020B0503020204020204" pitchFamily="34" charset="-122"/>
              <a:ea typeface="微软雅黑" pitchFamily="34" charset="-122"/>
            </a:endParaRPr>
          </a:p>
        </p:txBody>
      </p:sp>
    </p:spTree>
    <p:extLst>
      <p:ext uri="{BB962C8B-B14F-4D97-AF65-F5344CB8AC3E}">
        <p14:creationId xmlns:p14="http://schemas.microsoft.com/office/powerpoint/2010/main" val="1009179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559496" y="224644"/>
            <a:ext cx="10176932" cy="872067"/>
          </a:xfrm>
        </p:spPr>
        <p:txBody>
          <a:bodyPr vert="horz" wrap="square" lIns="91440" tIns="45720" rIns="91440" bIns="45720" rtlCol="0" anchor="ctr">
            <a:noAutofit/>
          </a:bodyPr>
          <a:lstStyle/>
          <a:p>
            <a:pPr defTabSz="914400" fontAlgn="ctr">
              <a:spcAft>
                <a:spcPct val="0"/>
              </a:spcAft>
            </a:pPr>
            <a:r>
              <a:rPr 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Multi-Level VDCs </a:t>
            </a:r>
            <a:r>
              <a:rPr lang="en-US" altLang="zh-CN" sz="3600" dirty="0" smtClean="0">
                <a:latin typeface="微软雅黑" panose="020B0503020204020204" pitchFamily="34" charset="-122"/>
              </a:rPr>
              <a:t>- </a:t>
            </a:r>
            <a:r>
              <a:rPr 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VDC Self O&amp;M</a:t>
            </a:r>
            <a:endParaRPr 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007768" y="3327912"/>
            <a:ext cx="4344585" cy="762122"/>
          </a:xfrm>
          <a:prstGeom prst="rect">
            <a:avLst/>
          </a:prstGeom>
          <a:solidFill>
            <a:srgbClr val="D6EAFA"/>
          </a:solidFill>
          <a:ln w="15875" cap="flat" cmpd="sng" algn="ctr">
            <a:solidFill>
              <a:sysClr val="windowText" lastClr="000000">
                <a:lumMod val="50000"/>
                <a:lumOff val="50000"/>
              </a:sysClr>
            </a:solidFill>
            <a:prstDash val="solid"/>
            <a:round/>
            <a:headEnd type="none" w="med" len="med"/>
            <a:tailEnd type="none" w="med" len="med"/>
          </a:ln>
          <a:effectLst/>
        </p:spPr>
        <p:txBody>
          <a:bodyPr wrap="square" lIns="91387" tIns="45695" rIns="91387" bIns="45695" anchor="t">
            <a:noAutofit/>
          </a:bodyPr>
          <a:lstStyle/>
          <a:p>
            <a:pPr defTabSz="1023429" fontAlgn="ctr">
              <a:spcBef>
                <a:spcPct val="0"/>
              </a:spcBef>
              <a:spcAft>
                <a:spcPct val="0"/>
              </a:spcAft>
            </a:pPr>
            <a:r>
              <a:rPr lang="en-US" sz="1200" b="1" dirty="0" smtClean="0">
                <a:solidFill>
                  <a:srgbClr val="FFFFFF">
                    <a:lumMod val="50000"/>
                  </a:srgbClr>
                </a:solidFill>
                <a:latin typeface="微软雅黑" panose="020B0503020204020204" pitchFamily="34" charset="-122"/>
                <a:ea typeface="微软雅黑" panose="020B0503020204020204" pitchFamily="34" charset="-122"/>
              </a:rPr>
              <a:t>Tenant resource management</a:t>
            </a:r>
            <a:endParaRPr lang="en-US" altLang="zh-CN" sz="1200"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4799856" y="2249995"/>
            <a:ext cx="3456384" cy="687416"/>
          </a:xfrm>
          <a:prstGeom prst="rect">
            <a:avLst/>
          </a:prstGeom>
          <a:solidFill>
            <a:srgbClr val="D6EAFA"/>
          </a:solidFill>
          <a:ln w="15875" cap="flat" cmpd="sng" algn="ctr">
            <a:solidFill>
              <a:sysClr val="windowText" lastClr="000000">
                <a:lumMod val="50000"/>
                <a:lumOff val="50000"/>
              </a:sysClr>
            </a:solidFill>
            <a:prstDash val="solid"/>
            <a:round/>
            <a:headEnd type="none" w="med" len="med"/>
            <a:tailEnd type="none" w="med" len="med"/>
          </a:ln>
          <a:effectLst/>
        </p:spPr>
        <p:txBody>
          <a:bodyPr wrap="square" lIns="91387" tIns="45695" rIns="91387" bIns="45695" anchor="t">
            <a:noAutofit/>
          </a:bodyPr>
          <a:lstStyle/>
          <a:p>
            <a:pPr defTabSz="1023531" fontAlgn="ctr"/>
            <a:r>
              <a:rPr lang="en-US" sz="1200" b="1" dirty="0" smtClean="0">
                <a:solidFill>
                  <a:prstClr val="white">
                    <a:lumMod val="50000"/>
                  </a:prstClr>
                </a:solidFill>
                <a:latin typeface="微软雅黑" panose="020B0503020204020204" pitchFamily="34" charset="-122"/>
                <a:ea typeface="微软雅黑" panose="020B0503020204020204" pitchFamily="34" charset="-122"/>
              </a:rPr>
              <a:t>VDC self O&amp;M</a:t>
            </a:r>
            <a:endParaRPr lang="en-US" altLang="zh-CN" sz="1200" b="1"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4" name="矩形 13"/>
          <p:cNvSpPr/>
          <p:nvPr/>
        </p:nvSpPr>
        <p:spPr>
          <a:xfrm>
            <a:off x="4799856" y="1533254"/>
            <a:ext cx="3456384" cy="527981"/>
          </a:xfrm>
          <a:prstGeom prst="rect">
            <a:avLst/>
          </a:prstGeom>
          <a:solidFill>
            <a:srgbClr val="D6EAFA"/>
          </a:solidFill>
          <a:ln w="15875" cap="flat" cmpd="sng" algn="ctr">
            <a:solidFill>
              <a:sysClr val="windowText" lastClr="000000">
                <a:lumMod val="50000"/>
                <a:lumOff val="50000"/>
              </a:sysClr>
            </a:solidFill>
            <a:prstDash val="solid"/>
            <a:round/>
            <a:headEnd type="none" w="med" len="med"/>
            <a:tailEnd type="none" w="med" len="med"/>
          </a:ln>
          <a:effectLst/>
        </p:spPr>
        <p:txBody>
          <a:bodyPr wrap="square" lIns="91387" tIns="45695" rIns="91387" bIns="45695" anchor="t">
            <a:noAutofit/>
          </a:bodyPr>
          <a:lstStyle/>
          <a:p>
            <a:pPr defTabSz="1023531" fontAlgn="ctr"/>
            <a:r>
              <a:rPr lang="en-US" sz="1200" b="1" dirty="0" smtClean="0">
                <a:solidFill>
                  <a:prstClr val="white">
                    <a:lumMod val="50000"/>
                  </a:prstClr>
                </a:solidFill>
                <a:latin typeface="微软雅黑" panose="020B0503020204020204" pitchFamily="34" charset="-122"/>
                <a:ea typeface="微软雅黑" panose="020B0503020204020204" pitchFamily="34" charset="-122"/>
              </a:rPr>
              <a:t>Portal</a:t>
            </a:r>
            <a:endParaRPr lang="en-US" altLang="zh-CN" sz="1200" b="1"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5013970" y="2510793"/>
            <a:ext cx="1154038" cy="326927"/>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defTabSz="914309" fontAlgn="ctr">
              <a:spcBef>
                <a:spcPct val="0"/>
              </a:spcBef>
              <a:spcAft>
                <a:spcPct val="0"/>
              </a:spcAft>
              <a:buClr>
                <a:srgbClr val="CC9900"/>
              </a:buClr>
            </a:pPr>
            <a:r>
              <a:rPr lang="en-US" sz="900" dirty="0" smtClean="0">
                <a:solidFill>
                  <a:srgbClr val="FFFFFF"/>
                </a:solidFill>
                <a:latin typeface="微软雅黑" panose="020B0503020204020204" pitchFamily="34" charset="-122"/>
                <a:ea typeface="微软雅黑" panose="020B0503020204020204" pitchFamily="34" charset="-122"/>
              </a:rPr>
              <a:t>Performance threshold service</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5590989" y="1610584"/>
            <a:ext cx="1788826" cy="346086"/>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fontAlgn="ctr">
              <a:buClr>
                <a:srgbClr val="CC9900"/>
              </a:buClr>
            </a:pPr>
            <a:r>
              <a:rPr lang="en-US" altLang="zh-CN" sz="900" dirty="0">
                <a:solidFill>
                  <a:schemeClr val="bg1"/>
                </a:solidFill>
                <a:latin typeface="微软雅黑" panose="020B0503020204020204" pitchFamily="34" charset="-122"/>
                <a:ea typeface="微软雅黑" panose="020B0503020204020204" pitchFamily="34" charset="-122"/>
                <a:cs typeface="Arial" pitchFamily="34" charset="0"/>
              </a:rPr>
              <a:t>Console of the ManageOne operation plane</a:t>
            </a:r>
            <a:endParaRPr lang="en-US" altLang="zh-CN" sz="900"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7" name="矩形 16"/>
          <p:cNvSpPr/>
          <p:nvPr/>
        </p:nvSpPr>
        <p:spPr bwMode="auto">
          <a:xfrm>
            <a:off x="4162271" y="3613163"/>
            <a:ext cx="793750" cy="305796"/>
          </a:xfrm>
          <a:prstGeom prst="rect">
            <a:avLst/>
          </a:prstGeom>
          <a:solidFill>
            <a:srgbClr val="F79646">
              <a:lumMod val="75000"/>
            </a:srgbClr>
          </a:solidFill>
          <a:ln w="9525" cap="flat" cmpd="sng" algn="ctr">
            <a:noFill/>
            <a:prstDash val="solid"/>
            <a:round/>
            <a:headEnd type="none" w="med" len="med"/>
            <a:tailEnd type="none" w="med" len="med"/>
          </a:ln>
          <a:effectLst/>
        </p:spPr>
        <p:txBody>
          <a:bodyPr vert="horz" wrap="square" lIns="68534" tIns="34268" rIns="68534" bIns="34268" anchor="ctr">
            <a:noAutofit/>
          </a:bodyPr>
          <a:lstStyle/>
          <a:p>
            <a:pPr algn="ctr" defTabSz="767476" fontAlgn="ctr"/>
            <a:r>
              <a:rPr lang="en-US" sz="800" dirty="0" smtClean="0">
                <a:solidFill>
                  <a:prstClr val="white"/>
                </a:solidFill>
                <a:latin typeface="微软雅黑" panose="020B0503020204020204" pitchFamily="34" charset="-122"/>
                <a:ea typeface="微软雅黑" panose="020B0503020204020204" pitchFamily="34" charset="-122"/>
              </a:rPr>
              <a:t>Resource management</a:t>
            </a:r>
            <a:endParaRPr lang="en-US" altLang="zh-CN" sz="800"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5159896" y="3621236"/>
            <a:ext cx="864096" cy="305796"/>
          </a:xfrm>
          <a:prstGeom prst="rect">
            <a:avLst/>
          </a:prstGeom>
          <a:solidFill>
            <a:srgbClr val="F79646">
              <a:lumMod val="75000"/>
            </a:srgbClr>
          </a:solidFill>
          <a:ln w="9525" cap="flat" cmpd="sng" algn="ctr">
            <a:noFill/>
            <a:prstDash val="solid"/>
            <a:round/>
            <a:headEnd type="none" w="med" len="med"/>
            <a:tailEnd type="none" w="med" len="med"/>
          </a:ln>
          <a:effectLst/>
        </p:spPr>
        <p:txBody>
          <a:bodyPr vert="horz" wrap="square" lIns="68534" tIns="34268" rIns="68534" bIns="34268" anchor="ctr">
            <a:noAutofit/>
          </a:bodyPr>
          <a:lstStyle/>
          <a:p>
            <a:pPr algn="ctr" defTabSz="767552" fontAlgn="ctr"/>
            <a:r>
              <a:rPr lang="en-US" sz="800" dirty="0" smtClean="0">
                <a:solidFill>
                  <a:prstClr val="white"/>
                </a:solidFill>
                <a:latin typeface="微软雅黑" panose="020B0503020204020204" pitchFamily="34" charset="-122"/>
                <a:ea typeface="微软雅黑" panose="020B0503020204020204" pitchFamily="34" charset="-122"/>
              </a:rPr>
              <a:t>Performance</a:t>
            </a:r>
            <a:endParaRPr lang="en-US" altLang="zh-CN" sz="800" kern="0"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7277968" y="3613163"/>
            <a:ext cx="864096" cy="305796"/>
          </a:xfrm>
          <a:prstGeom prst="rect">
            <a:avLst/>
          </a:prstGeom>
          <a:solidFill>
            <a:srgbClr val="F79646">
              <a:lumMod val="75000"/>
            </a:srgbClr>
          </a:solidFill>
          <a:ln w="9525" cap="flat" cmpd="sng" algn="ctr">
            <a:noFill/>
            <a:prstDash val="solid"/>
            <a:round/>
            <a:headEnd type="none" w="med" len="med"/>
            <a:tailEnd type="none" w="med" len="med"/>
          </a:ln>
          <a:effectLst/>
        </p:spPr>
        <p:txBody>
          <a:bodyPr vert="horz" wrap="square" lIns="68534" tIns="34268" rIns="68534" bIns="34268" anchor="ctr">
            <a:noAutofit/>
          </a:bodyPr>
          <a:lstStyle/>
          <a:p>
            <a:pPr algn="ctr" defTabSz="767552" fontAlgn="ctr"/>
            <a:r>
              <a:rPr lang="en-US" sz="800" dirty="0" smtClean="0">
                <a:solidFill>
                  <a:prstClr val="white"/>
                </a:solidFill>
                <a:latin typeface="微软雅黑" panose="020B0503020204020204" pitchFamily="34" charset="-122"/>
                <a:ea typeface="微软雅黑" panose="020B0503020204020204" pitchFamily="34" charset="-122"/>
              </a:rPr>
              <a:t>Alarms</a:t>
            </a:r>
          </a:p>
        </p:txBody>
      </p:sp>
      <p:sp>
        <p:nvSpPr>
          <p:cNvPr id="20" name="矩形 19"/>
          <p:cNvSpPr/>
          <p:nvPr/>
        </p:nvSpPr>
        <p:spPr bwMode="auto">
          <a:xfrm>
            <a:off x="2737953" y="2750705"/>
            <a:ext cx="864096" cy="260350"/>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fontAlgn="ctr">
              <a:buClr>
                <a:srgbClr val="CC9900"/>
              </a:buClr>
            </a:pPr>
            <a:r>
              <a:rPr lang="en-US" sz="1100" dirty="0" smtClean="0">
                <a:solidFill>
                  <a:prstClr val="white"/>
                </a:solidFill>
                <a:latin typeface="微软雅黑" panose="020B0503020204020204" pitchFamily="34" charset="-122"/>
                <a:ea typeface="微软雅黑" panose="020B0503020204020204" pitchFamily="34" charset="-122"/>
              </a:rPr>
              <a:t>IAM</a:t>
            </a:r>
            <a:endParaRPr lang="en-US" altLang="zh-CN" sz="1100" kern="0"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4733753" y="4623557"/>
            <a:ext cx="3552497" cy="893675"/>
          </a:xfrm>
          <a:prstGeom prst="rect">
            <a:avLst/>
          </a:prstGeom>
          <a:solidFill>
            <a:srgbClr val="1F497D">
              <a:lumMod val="40000"/>
              <a:lumOff val="60000"/>
            </a:srgbClr>
          </a:solidFill>
          <a:ln w="9525" cap="flat" cmpd="sng" algn="ctr">
            <a:solidFill>
              <a:sysClr val="windowText" lastClr="000000"/>
            </a:solidFill>
            <a:prstDash val="solid"/>
            <a:round/>
            <a:headEnd type="none" w="med" len="med"/>
            <a:tailEnd type="none" w="med" len="med"/>
          </a:ln>
          <a:effectLst/>
        </p:spPr>
        <p:txBody>
          <a:bodyPr vert="horz" wrap="square" lIns="79179" tIns="39590" rIns="79179" bIns="39590" numCol="1" rtlCol="0" anchor="b" anchorCtr="0" compatLnSpc="1">
            <a:prstTxWarp prst="textNoShape">
              <a:avLst/>
            </a:prstTxWarp>
            <a:noAutofit/>
          </a:bodyPr>
          <a:lstStyle/>
          <a:p>
            <a:pPr algn="ctr" defTabSz="801367" eaLnBrk="0" fontAlgn="ctr" hangingPunct="0">
              <a:lnSpc>
                <a:spcPct val="200000"/>
              </a:lnSpc>
            </a:pPr>
            <a:r>
              <a:rPr lang="en-US" sz="1050" dirty="0" smtClean="0">
                <a:solidFill>
                  <a:srgbClr val="000000"/>
                </a:solidFill>
                <a:latin typeface="微软雅黑" panose="020B0503020204020204" pitchFamily="34" charset="-122"/>
                <a:ea typeface="微软雅黑" panose="020B0503020204020204" pitchFamily="34" charset="-122"/>
              </a:rPr>
              <a:t>Cloud services</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
        <p:nvSpPr>
          <p:cNvPr id="22" name="矩形 21"/>
          <p:cNvSpPr/>
          <p:nvPr/>
        </p:nvSpPr>
        <p:spPr bwMode="auto">
          <a:xfrm>
            <a:off x="4939556" y="4883908"/>
            <a:ext cx="660400" cy="285750"/>
          </a:xfrm>
          <a:prstGeom prst="rect">
            <a:avLst/>
          </a:prstGeom>
          <a:solidFill>
            <a:srgbClr val="E2F0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sz="1200" dirty="0" smtClean="0">
                <a:solidFill>
                  <a:prstClr val="black"/>
                </a:solidFill>
                <a:latin typeface="微软雅黑" panose="020B0503020204020204" pitchFamily="34" charset="-122"/>
                <a:ea typeface="微软雅黑" panose="020B0503020204020204" pitchFamily="34" charset="-122"/>
              </a:rPr>
              <a:t>ECS</a:t>
            </a:r>
            <a:endParaRPr lang="en-US" altLang="zh-CN" sz="1200" kern="0" dirty="0">
              <a:solidFill>
                <a:prstClr val="black"/>
              </a:solidFill>
              <a:latin typeface="微软雅黑" panose="020B0503020204020204" pitchFamily="34" charset="-122"/>
              <a:ea typeface="微软雅黑" pitchFamily="34" charset="-122"/>
            </a:endParaRPr>
          </a:p>
        </p:txBody>
      </p:sp>
      <p:sp>
        <p:nvSpPr>
          <p:cNvPr id="23" name="矩形 22"/>
          <p:cNvSpPr/>
          <p:nvPr/>
        </p:nvSpPr>
        <p:spPr bwMode="auto">
          <a:xfrm>
            <a:off x="5771406" y="4877558"/>
            <a:ext cx="660400" cy="292100"/>
          </a:xfrm>
          <a:prstGeom prst="rect">
            <a:avLst/>
          </a:prstGeom>
          <a:solidFill>
            <a:srgbClr val="E2F0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sz="1200" dirty="0" smtClean="0">
                <a:solidFill>
                  <a:prstClr val="black"/>
                </a:solidFill>
                <a:latin typeface="微软雅黑" panose="020B0503020204020204" pitchFamily="34" charset="-122"/>
                <a:ea typeface="微软雅黑" panose="020B0503020204020204" pitchFamily="34" charset="-122"/>
              </a:rPr>
              <a:t>EVS</a:t>
            </a:r>
            <a:endParaRPr lang="en-US" altLang="zh-CN" sz="1200" kern="0" dirty="0">
              <a:solidFill>
                <a:prstClr val="black"/>
              </a:solidFill>
              <a:latin typeface="微软雅黑" panose="020B0503020204020204" pitchFamily="34" charset="-122"/>
              <a:ea typeface="微软雅黑" pitchFamily="34" charset="-122"/>
            </a:endParaRPr>
          </a:p>
        </p:txBody>
      </p:sp>
      <p:sp>
        <p:nvSpPr>
          <p:cNvPr id="24" name="矩形 23"/>
          <p:cNvSpPr/>
          <p:nvPr/>
        </p:nvSpPr>
        <p:spPr bwMode="auto">
          <a:xfrm>
            <a:off x="6577856" y="4877558"/>
            <a:ext cx="660400" cy="292100"/>
          </a:xfrm>
          <a:prstGeom prst="rect">
            <a:avLst/>
          </a:prstGeom>
          <a:solidFill>
            <a:srgbClr val="E2F0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sz="1200" dirty="0" smtClean="0">
                <a:solidFill>
                  <a:prstClr val="black"/>
                </a:solidFill>
                <a:latin typeface="微软雅黑" panose="020B0503020204020204" pitchFamily="34" charset="-122"/>
                <a:ea typeface="微软雅黑" panose="020B0503020204020204" pitchFamily="34" charset="-122"/>
              </a:rPr>
              <a:t>RDS</a:t>
            </a:r>
            <a:endParaRPr lang="en-US" altLang="zh-CN" sz="1200" kern="0" dirty="0">
              <a:solidFill>
                <a:prstClr val="black"/>
              </a:solidFill>
              <a:latin typeface="微软雅黑" panose="020B0503020204020204" pitchFamily="34" charset="-122"/>
              <a:ea typeface="微软雅黑" pitchFamily="34" charset="-122"/>
            </a:endParaRPr>
          </a:p>
        </p:txBody>
      </p:sp>
      <p:sp>
        <p:nvSpPr>
          <p:cNvPr id="25" name="矩形 24"/>
          <p:cNvSpPr/>
          <p:nvPr/>
        </p:nvSpPr>
        <p:spPr bwMode="auto">
          <a:xfrm>
            <a:off x="2530349" y="4631120"/>
            <a:ext cx="1295400" cy="884050"/>
          </a:xfrm>
          <a:prstGeom prst="rect">
            <a:avLst/>
          </a:prstGeom>
          <a:solidFill>
            <a:srgbClr val="1F497D">
              <a:lumMod val="40000"/>
              <a:lumOff val="60000"/>
            </a:srgbClr>
          </a:solidFill>
          <a:ln w="9525" cap="flat" cmpd="sng" algn="ctr">
            <a:solidFill>
              <a:sysClr val="windowText" lastClr="000000"/>
            </a:solidFill>
            <a:prstDash val="solid"/>
            <a:round/>
            <a:headEnd type="none" w="med" len="med"/>
            <a:tailEnd type="none" w="med" len="med"/>
          </a:ln>
          <a:effectLst/>
        </p:spPr>
        <p:txBody>
          <a:bodyPr vert="horz" wrap="square" lIns="79179" tIns="39590" rIns="79179" bIns="39590" numCol="1" rtlCol="0" anchor="ctr" anchorCtr="0" compatLnSpc="1">
            <a:prstTxWarp prst="textNoShape">
              <a:avLst/>
            </a:prstTxWarp>
            <a:noAutofit/>
          </a:bodyPr>
          <a:lstStyle/>
          <a:p>
            <a:pPr algn="ctr" defTabSz="801447" eaLnBrk="0" fontAlgn="ctr" hangingPunct="0">
              <a:lnSpc>
                <a:spcPct val="150000"/>
              </a:lnSpc>
            </a:pPr>
            <a:r>
              <a:rPr lang="en-US" sz="1200" dirty="0" smtClean="0">
                <a:solidFill>
                  <a:srgbClr val="000000"/>
                </a:solidFill>
                <a:latin typeface="微软雅黑" panose="020B0503020204020204" pitchFamily="34" charset="-122"/>
                <a:ea typeface="微软雅黑" panose="020B0503020204020204" pitchFamily="34" charset="-122"/>
              </a:rPr>
              <a:t>FusionSphere OpenStack</a:t>
            </a:r>
            <a:endParaRPr lang="en-US" altLang="zh-CN" sz="1200" kern="0" dirty="0">
              <a:solidFill>
                <a:srgbClr val="000000"/>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bwMode="auto">
          <a:xfrm flipV="1">
            <a:off x="3071664" y="4191510"/>
            <a:ext cx="4676775" cy="241300"/>
          </a:xfrm>
          <a:prstGeom prst="line">
            <a:avLst/>
          </a:prstGeom>
          <a:noFill/>
          <a:ln w="9525" cap="flat" cmpd="sng" algn="ctr">
            <a:noFill/>
            <a:prstDash val="solid"/>
            <a:round/>
            <a:headEnd type="none" w="med" len="med"/>
            <a:tailEnd type="none" w="med" len="med"/>
          </a:ln>
          <a:effectLst/>
        </p:spPr>
      </p:cxnSp>
      <p:cxnSp>
        <p:nvCxnSpPr>
          <p:cNvPr id="28" name="直接连接符 27"/>
          <p:cNvCxnSpPr/>
          <p:nvPr/>
        </p:nvCxnSpPr>
        <p:spPr bwMode="auto">
          <a:xfrm>
            <a:off x="1163563" y="3165723"/>
            <a:ext cx="10045005" cy="21495"/>
          </a:xfrm>
          <a:prstGeom prst="line">
            <a:avLst/>
          </a:prstGeom>
          <a:solidFill>
            <a:srgbClr val="FFCC99">
              <a:alpha val="80000"/>
            </a:srgbClr>
          </a:solidFill>
          <a:ln w="9525" cap="flat" cmpd="sng" algn="ctr">
            <a:solidFill>
              <a:srgbClr val="000000"/>
            </a:solidFill>
            <a:prstDash val="dash"/>
            <a:round/>
            <a:headEnd type="none" w="med" len="med"/>
            <a:tailEnd type="none" w="med" len="med"/>
          </a:ln>
          <a:effectLst/>
        </p:spPr>
      </p:cxnSp>
      <p:sp>
        <p:nvSpPr>
          <p:cNvPr id="29" name="TextBox 45"/>
          <p:cNvSpPr txBox="1"/>
          <p:nvPr/>
        </p:nvSpPr>
        <p:spPr>
          <a:xfrm>
            <a:off x="1125463" y="2726315"/>
            <a:ext cx="1766928" cy="307777"/>
          </a:xfrm>
          <a:prstGeom prst="rect">
            <a:avLst/>
          </a:prstGeom>
          <a:noFill/>
        </p:spPr>
        <p:txBody>
          <a:bodyPr wrap="square" rtlCol="0">
            <a:noAutofit/>
          </a:bodyPr>
          <a:lstStyle/>
          <a:p>
            <a:pPr defTabSz="914309" fontAlgn="ctr"/>
            <a:r>
              <a:rPr lang="en-US" sz="1400" dirty="0" smtClean="0">
                <a:solidFill>
                  <a:prstClr val="black"/>
                </a:solidFill>
                <a:latin typeface="微软雅黑" panose="020B0503020204020204" pitchFamily="34" charset="-122"/>
                <a:ea typeface="微软雅黑" panose="020B0503020204020204" pitchFamily="34" charset="-122"/>
              </a:rPr>
              <a:t>Operation plane</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30" name="TextBox 45"/>
          <p:cNvSpPr txBox="1"/>
          <p:nvPr/>
        </p:nvSpPr>
        <p:spPr>
          <a:xfrm>
            <a:off x="1125463" y="3276290"/>
            <a:ext cx="1710139" cy="307777"/>
          </a:xfrm>
          <a:prstGeom prst="rect">
            <a:avLst/>
          </a:prstGeom>
          <a:noFill/>
        </p:spPr>
        <p:txBody>
          <a:bodyPr wrap="square" rtlCol="0">
            <a:noAutofit/>
          </a:bodyPr>
          <a:lstStyle/>
          <a:p>
            <a:pPr fontAlgn="ctr"/>
            <a:r>
              <a:rPr lang="en-US" sz="1400" dirty="0" smtClean="0">
                <a:solidFill>
                  <a:prstClr val="black"/>
                </a:solidFill>
                <a:latin typeface="微软雅黑" panose="020B0503020204020204" pitchFamily="34" charset="-122"/>
                <a:ea typeface="微软雅黑" panose="020B0503020204020204" pitchFamily="34" charset="-122"/>
              </a:rPr>
              <a:t>OM plane</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2737953" y="1864594"/>
            <a:ext cx="880194" cy="335174"/>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defTabSz="914309" fontAlgn="ctr">
              <a:spcBef>
                <a:spcPct val="0"/>
              </a:spcBef>
              <a:spcAft>
                <a:spcPct val="0"/>
              </a:spcAft>
              <a:buClr>
                <a:srgbClr val="CC9900"/>
              </a:buClr>
            </a:pPr>
            <a:r>
              <a:rPr lang="en-US" sz="900" dirty="0" smtClean="0">
                <a:solidFill>
                  <a:srgbClr val="FFFFFF"/>
                </a:solidFill>
                <a:latin typeface="微软雅黑" panose="020B0503020204020204" pitchFamily="34" charset="-122"/>
                <a:ea typeface="微软雅黑" panose="020B0503020204020204" pitchFamily="34" charset="-122"/>
              </a:rPr>
              <a:t>Multi-level VDCs</a:t>
            </a:r>
            <a:endParaRPr lang="en-US" altLang="zh-CN" sz="900" kern="0" dirty="0">
              <a:solidFill>
                <a:srgbClr val="FFFFFF"/>
              </a:solidFill>
              <a:latin typeface="微软雅黑" panose="020B0503020204020204" pitchFamily="34" charset="-122"/>
              <a:ea typeface="微软雅黑" panose="020B0503020204020204" pitchFamily="34" charset="-122"/>
            </a:endParaRPr>
          </a:p>
        </p:txBody>
      </p:sp>
      <p:cxnSp>
        <p:nvCxnSpPr>
          <p:cNvPr id="32" name="直接箭头连接符 31"/>
          <p:cNvCxnSpPr>
            <a:stCxn id="14" idx="2"/>
            <a:endCxn id="13" idx="0"/>
          </p:cNvCxnSpPr>
          <p:nvPr/>
        </p:nvCxnSpPr>
        <p:spPr bwMode="auto">
          <a:xfrm>
            <a:off x="6528048" y="2061235"/>
            <a:ext cx="0" cy="188760"/>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33" name="矩形 32"/>
          <p:cNvSpPr/>
          <p:nvPr/>
        </p:nvSpPr>
        <p:spPr bwMode="auto">
          <a:xfrm>
            <a:off x="6240016" y="2510793"/>
            <a:ext cx="864096" cy="326927"/>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defTabSz="914309" fontAlgn="ctr">
              <a:spcBef>
                <a:spcPct val="0"/>
              </a:spcBef>
              <a:spcAft>
                <a:spcPct val="0"/>
              </a:spcAft>
              <a:buClr>
                <a:srgbClr val="CC9900"/>
              </a:buClr>
            </a:pPr>
            <a:r>
              <a:rPr lang="en-US" sz="900" dirty="0" smtClean="0">
                <a:solidFill>
                  <a:srgbClr val="FFFFFF"/>
                </a:solidFill>
                <a:latin typeface="微软雅黑" panose="020B0503020204020204" pitchFamily="34" charset="-122"/>
                <a:ea typeface="微软雅黑" panose="020B0503020204020204" pitchFamily="34" charset="-122"/>
              </a:rPr>
              <a:t>Report service</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7277968" y="2510793"/>
            <a:ext cx="864096" cy="326927"/>
          </a:xfrm>
          <a:prstGeom prst="rect">
            <a:avLst/>
          </a:prstGeom>
          <a:solidFill>
            <a:srgbClr val="5B9BD5"/>
          </a:solidFill>
          <a:ln>
            <a:noFill/>
          </a:ln>
          <a:effectLst/>
        </p:spPr>
        <p:txBody>
          <a:bodyPr vert="horz" wrap="square" lIns="91416" tIns="45708" rIns="91416" bIns="45708" numCol="1" rtlCol="0" anchor="ctr" anchorCtr="0" compatLnSpc="1">
            <a:prstTxWarp prst="textNoShape">
              <a:avLst/>
            </a:prstTxWarp>
            <a:noAutofit/>
          </a:bodyPr>
          <a:lstStyle/>
          <a:p>
            <a:pPr algn="ctr" defTabSz="914309" fontAlgn="ctr">
              <a:spcBef>
                <a:spcPct val="0"/>
              </a:spcBef>
              <a:spcAft>
                <a:spcPct val="0"/>
              </a:spcAft>
              <a:buClr>
                <a:srgbClr val="CC9900"/>
              </a:buClr>
            </a:pPr>
            <a:r>
              <a:rPr lang="en-US" sz="900" dirty="0" smtClean="0">
                <a:solidFill>
                  <a:srgbClr val="FFFFFF"/>
                </a:solidFill>
                <a:latin typeface="微软雅黑" panose="020B0503020204020204" pitchFamily="34" charset="-122"/>
                <a:ea typeface="微软雅黑" panose="020B0503020204020204" pitchFamily="34" charset="-122"/>
              </a:rPr>
              <a:t>Alarm service</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35" name="矩形 34"/>
          <p:cNvSpPr/>
          <p:nvPr/>
        </p:nvSpPr>
        <p:spPr bwMode="auto">
          <a:xfrm>
            <a:off x="6240016" y="3613164"/>
            <a:ext cx="867916" cy="305796"/>
          </a:xfrm>
          <a:prstGeom prst="rect">
            <a:avLst/>
          </a:prstGeom>
          <a:solidFill>
            <a:srgbClr val="F79646">
              <a:lumMod val="75000"/>
            </a:srgbClr>
          </a:solidFill>
          <a:ln w="9525" cap="flat" cmpd="sng" algn="ctr">
            <a:noFill/>
            <a:prstDash val="solid"/>
            <a:round/>
            <a:headEnd type="none" w="med" len="med"/>
            <a:tailEnd type="none" w="med" len="med"/>
          </a:ln>
          <a:effectLst/>
        </p:spPr>
        <p:txBody>
          <a:bodyPr vert="horz" wrap="square" lIns="68534" tIns="34268" rIns="68534" bIns="34268" anchor="ctr">
            <a:noAutofit/>
          </a:bodyPr>
          <a:lstStyle/>
          <a:p>
            <a:pPr algn="ctr" defTabSz="767552" fontAlgn="ctr"/>
            <a:r>
              <a:rPr lang="en-US" sz="800" dirty="0" smtClean="0">
                <a:solidFill>
                  <a:prstClr val="white"/>
                </a:solidFill>
                <a:latin typeface="微软雅黑" panose="020B0503020204020204" pitchFamily="34" charset="-122"/>
                <a:ea typeface="微软雅黑" panose="020B0503020204020204" pitchFamily="34" charset="-122"/>
              </a:rPr>
              <a:t>Reports</a:t>
            </a:r>
            <a:endParaRPr lang="en-US" altLang="zh-CN" sz="800" kern="0" dirty="0">
              <a:solidFill>
                <a:prstClr val="white"/>
              </a:solidFill>
              <a:latin typeface="微软雅黑" panose="020B0503020204020204" pitchFamily="34" charset="-122"/>
              <a:ea typeface="微软雅黑" panose="020B0503020204020204" pitchFamily="34" charset="-122"/>
            </a:endParaRPr>
          </a:p>
        </p:txBody>
      </p:sp>
      <p:sp>
        <p:nvSpPr>
          <p:cNvPr id="36" name="椭圆 35"/>
          <p:cNvSpPr/>
          <p:nvPr/>
        </p:nvSpPr>
        <p:spPr bwMode="auto">
          <a:xfrm>
            <a:off x="6628234" y="2069543"/>
            <a:ext cx="216024" cy="216024"/>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1</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37" name="线形标注 1(无边框) 36"/>
          <p:cNvSpPr/>
          <p:nvPr/>
        </p:nvSpPr>
        <p:spPr bwMode="auto">
          <a:xfrm>
            <a:off x="8688287" y="1858140"/>
            <a:ext cx="2477853" cy="625456"/>
          </a:xfrm>
          <a:prstGeom prst="callout1">
            <a:avLst>
              <a:gd name="adj1" fmla="val 50315"/>
              <a:gd name="adj2" fmla="val 93"/>
              <a:gd name="adj3" fmla="val 45899"/>
              <a:gd name="adj4" fmla="val -75128"/>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defTabSz="914309" fontAlgn="ctr">
              <a:lnSpc>
                <a:spcPct val="120000"/>
              </a:lnSpc>
              <a:defRPr/>
            </a:pPr>
            <a:r>
              <a:rPr lang="en-US" sz="1000" dirty="0" smtClean="0">
                <a:solidFill>
                  <a:prstClr val="black"/>
                </a:solidFill>
                <a:latin typeface="微软雅黑" panose="020B0503020204020204" pitchFamily="34" charset="-122"/>
                <a:ea typeface="微软雅黑" panose="020B0503020204020204" pitchFamily="34" charset="-122"/>
              </a:rPr>
              <a:t>Provide VDC administrators with a self-service O&amp;M portal, where they can view alarms and performance data and export reports.</a:t>
            </a:r>
            <a:endParaRPr lang="en-US" altLang="zh-CN" sz="1000" dirty="0">
              <a:solidFill>
                <a:prstClr val="black"/>
              </a:solidFill>
              <a:latin typeface="微软雅黑" panose="020B0503020204020204" pitchFamily="34" charset="-122"/>
              <a:ea typeface="微软雅黑" panose="020B0503020204020204" pitchFamily="34" charset="-122"/>
            </a:endParaRPr>
          </a:p>
        </p:txBody>
      </p:sp>
      <p:cxnSp>
        <p:nvCxnSpPr>
          <p:cNvPr id="38" name="直接箭头连接符 37"/>
          <p:cNvCxnSpPr>
            <a:stCxn id="15" idx="2"/>
            <a:endCxn id="18" idx="0"/>
          </p:cNvCxnSpPr>
          <p:nvPr/>
        </p:nvCxnSpPr>
        <p:spPr bwMode="auto">
          <a:xfrm>
            <a:off x="5590989" y="2837720"/>
            <a:ext cx="955" cy="783516"/>
          </a:xfrm>
          <a:prstGeom prst="straightConnector1">
            <a:avLst/>
          </a:prstGeom>
          <a:noFill/>
          <a:ln w="9525" cap="flat" cmpd="sng" algn="ctr">
            <a:solidFill>
              <a:sysClr val="windowText" lastClr="000000"/>
            </a:solidFill>
            <a:prstDash val="solid"/>
            <a:round/>
            <a:headEnd type="none" w="med" len="med"/>
            <a:tailEnd type="arrow"/>
          </a:ln>
          <a:effectLst/>
        </p:spPr>
      </p:cxnSp>
      <p:cxnSp>
        <p:nvCxnSpPr>
          <p:cNvPr id="39" name="直接箭头连接符 38"/>
          <p:cNvCxnSpPr>
            <a:stCxn id="33" idx="2"/>
            <a:endCxn id="35" idx="0"/>
          </p:cNvCxnSpPr>
          <p:nvPr/>
        </p:nvCxnSpPr>
        <p:spPr bwMode="auto">
          <a:xfrm>
            <a:off x="6672064" y="2837720"/>
            <a:ext cx="1910" cy="775444"/>
          </a:xfrm>
          <a:prstGeom prst="straightConnector1">
            <a:avLst/>
          </a:prstGeom>
          <a:noFill/>
          <a:ln w="9525" cap="flat" cmpd="sng" algn="ctr">
            <a:solidFill>
              <a:sysClr val="windowText" lastClr="000000"/>
            </a:solidFill>
            <a:prstDash val="solid"/>
            <a:round/>
            <a:headEnd type="none" w="med" len="med"/>
            <a:tailEnd type="arrow"/>
          </a:ln>
          <a:effectLst/>
        </p:spPr>
      </p:cxnSp>
      <p:cxnSp>
        <p:nvCxnSpPr>
          <p:cNvPr id="40" name="直接箭头连接符 39"/>
          <p:cNvCxnSpPr>
            <a:stCxn id="34" idx="2"/>
            <a:endCxn id="19" idx="0"/>
          </p:cNvCxnSpPr>
          <p:nvPr/>
        </p:nvCxnSpPr>
        <p:spPr bwMode="auto">
          <a:xfrm>
            <a:off x="7710016" y="2837720"/>
            <a:ext cx="0" cy="775443"/>
          </a:xfrm>
          <a:prstGeom prst="straightConnector1">
            <a:avLst/>
          </a:prstGeom>
          <a:noFill/>
          <a:ln w="9525" cap="flat" cmpd="sng" algn="ctr">
            <a:solidFill>
              <a:sysClr val="windowText" lastClr="000000"/>
            </a:solidFill>
            <a:prstDash val="solid"/>
            <a:round/>
            <a:headEnd type="none" w="med" len="med"/>
            <a:tailEnd type="arrow"/>
          </a:ln>
          <a:effectLst/>
        </p:spPr>
      </p:cxnSp>
      <p:sp>
        <p:nvSpPr>
          <p:cNvPr id="41" name="线形标注 1(无边框) 40"/>
          <p:cNvSpPr/>
          <p:nvPr/>
        </p:nvSpPr>
        <p:spPr bwMode="auto">
          <a:xfrm>
            <a:off x="3687464" y="1913244"/>
            <a:ext cx="936104" cy="216024"/>
          </a:xfrm>
          <a:prstGeom prst="callout1">
            <a:avLst>
              <a:gd name="adj1" fmla="val 140125"/>
              <a:gd name="adj2" fmla="val 50117"/>
              <a:gd name="adj3" fmla="val 208697"/>
              <a:gd name="adj4" fmla="val 14969"/>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defTabSz="914309" fontAlgn="ctr">
              <a:defRPr/>
            </a:pPr>
            <a:r>
              <a:rPr lang="en-US" sz="1000" dirty="0" smtClean="0">
                <a:solidFill>
                  <a:prstClr val="black"/>
                </a:solidFill>
                <a:latin typeface="微软雅黑" panose="020B0503020204020204" pitchFamily="34" charset="-122"/>
                <a:ea typeface="微软雅黑" panose="020B0503020204020204" pitchFamily="34" charset="-122"/>
              </a:rPr>
              <a:t>Obtain VDC information.</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42" name="椭圆 41"/>
          <p:cNvSpPr/>
          <p:nvPr/>
        </p:nvSpPr>
        <p:spPr bwMode="auto">
          <a:xfrm>
            <a:off x="3613361" y="2361904"/>
            <a:ext cx="216024" cy="216024"/>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2</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43" name="椭圆 42"/>
          <p:cNvSpPr/>
          <p:nvPr/>
        </p:nvSpPr>
        <p:spPr bwMode="auto">
          <a:xfrm>
            <a:off x="7751164" y="2955406"/>
            <a:ext cx="216024" cy="216024"/>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3</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44" name="椭圆 43"/>
          <p:cNvSpPr/>
          <p:nvPr/>
        </p:nvSpPr>
        <p:spPr bwMode="auto">
          <a:xfrm>
            <a:off x="7748439" y="4112259"/>
            <a:ext cx="216024" cy="216024"/>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4</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45" name="椭圆 44"/>
          <p:cNvSpPr/>
          <p:nvPr/>
        </p:nvSpPr>
        <p:spPr bwMode="auto">
          <a:xfrm>
            <a:off x="3605564" y="3931036"/>
            <a:ext cx="216024" cy="217548"/>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5</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46" name="线形标注 1(无边框) 45"/>
          <p:cNvSpPr/>
          <p:nvPr/>
        </p:nvSpPr>
        <p:spPr bwMode="auto">
          <a:xfrm>
            <a:off x="3714232" y="2837137"/>
            <a:ext cx="1125882" cy="195711"/>
          </a:xfrm>
          <a:prstGeom prst="callout1">
            <a:avLst>
              <a:gd name="adj1" fmla="val 112045"/>
              <a:gd name="adj2" fmla="val 50598"/>
              <a:gd name="adj3" fmla="val 228098"/>
              <a:gd name="adj4" fmla="val 6652"/>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defTabSz="914309" fontAlgn="ctr"/>
            <a:r>
              <a:rPr lang="en-US" sz="1000" dirty="0" smtClean="0">
                <a:solidFill>
                  <a:prstClr val="black"/>
                </a:solidFill>
                <a:latin typeface="微软雅黑" panose="020B0503020204020204" pitchFamily="34" charset="-122"/>
                <a:ea typeface="微软雅黑" panose="020B0503020204020204" pitchFamily="34" charset="-122"/>
              </a:rPr>
              <a:t>Obtain tenant information.</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47" name="椭圆 46"/>
          <p:cNvSpPr/>
          <p:nvPr/>
        </p:nvSpPr>
        <p:spPr bwMode="auto">
          <a:xfrm>
            <a:off x="3611724" y="3387954"/>
            <a:ext cx="216024" cy="216024"/>
          </a:xfrm>
          <a:prstGeom prst="ellipse">
            <a:avLst/>
          </a:prstGeom>
          <a:solidFill>
            <a:srgbClr val="9ACAF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Font typeface="Wingdings" pitchFamily="2" charset="2"/>
              <a:buNone/>
            </a:pPr>
            <a:r>
              <a:rPr lang="en-US" sz="800" b="1" dirty="0" smtClean="0">
                <a:solidFill>
                  <a:srgbClr val="FFFFFF"/>
                </a:solidFill>
                <a:latin typeface="微软雅黑" panose="020B0503020204020204" pitchFamily="34" charset="-122"/>
                <a:ea typeface="微软雅黑" panose="020B0503020204020204" pitchFamily="34" charset="-122"/>
              </a:rPr>
              <a:t>6</a:t>
            </a:r>
            <a:endParaRPr lang="en-US" altLang="zh-CN" sz="800" b="1" kern="0" dirty="0">
              <a:solidFill>
                <a:srgbClr val="FFFFFF"/>
              </a:solidFill>
              <a:latin typeface="微软雅黑" panose="020B0503020204020204" pitchFamily="34" charset="-122"/>
              <a:ea typeface="微软雅黑" pitchFamily="34" charset="-122"/>
            </a:endParaRPr>
          </a:p>
        </p:txBody>
      </p:sp>
      <p:sp>
        <p:nvSpPr>
          <p:cNvPr id="48" name="矩形 47"/>
          <p:cNvSpPr/>
          <p:nvPr/>
        </p:nvSpPr>
        <p:spPr bwMode="auto">
          <a:xfrm>
            <a:off x="7379815" y="4871456"/>
            <a:ext cx="880119" cy="298202"/>
          </a:xfrm>
          <a:prstGeom prst="rect">
            <a:avLst/>
          </a:prstGeom>
          <a:solidFill>
            <a:srgbClr val="E2F0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sz="1200" dirty="0" smtClean="0">
                <a:solidFill>
                  <a:prstClr val="black"/>
                </a:solidFill>
                <a:latin typeface="微软雅黑" panose="020B0503020204020204" pitchFamily="34" charset="-122"/>
                <a:ea typeface="微软雅黑" panose="020B0503020204020204" pitchFamily="34" charset="-122"/>
              </a:rPr>
              <a:t>... Other</a:t>
            </a:r>
            <a:endParaRPr lang="en-US" altLang="zh-CN" sz="1200" kern="0" dirty="0">
              <a:solidFill>
                <a:prstClr val="black"/>
              </a:solidFill>
              <a:latin typeface="微软雅黑" panose="020B0503020204020204" pitchFamily="34" charset="-122"/>
              <a:ea typeface="微软雅黑" pitchFamily="34" charset="-122"/>
            </a:endParaRPr>
          </a:p>
        </p:txBody>
      </p:sp>
      <p:sp>
        <p:nvSpPr>
          <p:cNvPr id="49" name="线形标注 1(无边框) 48"/>
          <p:cNvSpPr/>
          <p:nvPr/>
        </p:nvSpPr>
        <p:spPr bwMode="auto">
          <a:xfrm>
            <a:off x="2260476" y="3918959"/>
            <a:ext cx="1081782" cy="216024"/>
          </a:xfrm>
          <a:prstGeom prst="callout1">
            <a:avLst>
              <a:gd name="adj1" fmla="val 55439"/>
              <a:gd name="adj2" fmla="val 97359"/>
              <a:gd name="adj3" fmla="val 55087"/>
              <a:gd name="adj4" fmla="val 118932"/>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algn="r" defTabSz="914309" fontAlgn="ctr"/>
            <a:r>
              <a:rPr lang="en-US" sz="1000" dirty="0" smtClean="0">
                <a:solidFill>
                  <a:prstClr val="black"/>
                </a:solidFill>
                <a:latin typeface="微软雅黑" panose="020B0503020204020204" pitchFamily="34" charset="-122"/>
                <a:ea typeface="微软雅黑" panose="020B0503020204020204" pitchFamily="34" charset="-122"/>
              </a:rPr>
              <a:t>Obtain virtualization information.</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50" name="线形标注 1(无边框) 49"/>
          <p:cNvSpPr/>
          <p:nvPr/>
        </p:nvSpPr>
        <p:spPr bwMode="auto">
          <a:xfrm>
            <a:off x="8688286" y="2852936"/>
            <a:ext cx="1856669" cy="242591"/>
          </a:xfrm>
          <a:prstGeom prst="callout1">
            <a:avLst>
              <a:gd name="adj1" fmla="val 50315"/>
              <a:gd name="adj2" fmla="val 93"/>
              <a:gd name="adj3" fmla="val 64096"/>
              <a:gd name="adj4" fmla="val -38146"/>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defTabSz="914309" fontAlgn="ctr"/>
            <a:r>
              <a:rPr lang="en-US" sz="1000" dirty="0" smtClean="0">
                <a:solidFill>
                  <a:prstClr val="black"/>
                </a:solidFill>
                <a:latin typeface="微软雅黑" panose="020B0503020204020204" pitchFamily="34" charset="-122"/>
                <a:ea typeface="微软雅黑" panose="020B0503020204020204" pitchFamily="34" charset="-122"/>
              </a:rPr>
              <a:t>Call interfaces related to </a:t>
            </a:r>
            <a:r>
              <a:rPr lang="en-US" altLang="zh-CN" sz="1000" dirty="0" smtClean="0">
                <a:solidFill>
                  <a:prstClr val="black"/>
                </a:solidFill>
                <a:latin typeface="微软雅黑" panose="020B0503020204020204" pitchFamily="34" charset="-122"/>
                <a:ea typeface="微软雅黑" panose="020B0503020204020204" pitchFamily="34" charset="-122"/>
              </a:rPr>
              <a:t>Maintenance Portal</a:t>
            </a:r>
            <a:r>
              <a:rPr lang="en-US" sz="1000" dirty="0" smtClean="0">
                <a:solidFill>
                  <a:prstClr val="black"/>
                </a:solidFill>
                <a:latin typeface="微软雅黑" panose="020B0503020204020204" pitchFamily="34" charset="-122"/>
                <a:ea typeface="微软雅黑" panose="020B0503020204020204" pitchFamily="34" charset="-122"/>
              </a:rPr>
              <a:t>.</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51" name="线形标注 1(无边框) 50"/>
          <p:cNvSpPr/>
          <p:nvPr/>
        </p:nvSpPr>
        <p:spPr bwMode="auto">
          <a:xfrm>
            <a:off x="8688287" y="4087525"/>
            <a:ext cx="2162425" cy="288032"/>
          </a:xfrm>
          <a:prstGeom prst="callout1">
            <a:avLst>
              <a:gd name="adj1" fmla="val 50315"/>
              <a:gd name="adj2" fmla="val 93"/>
              <a:gd name="adj3" fmla="val 52853"/>
              <a:gd name="adj4" fmla="val -32257"/>
            </a:avLst>
          </a:prstGeom>
          <a:noFill/>
          <a:ln w="9525" cap="flat" cmpd="sng" algn="ctr">
            <a:solidFill>
              <a:sysClr val="windowText" lastClr="000000"/>
            </a:solidFill>
            <a:prstDash val="solid"/>
            <a:round/>
            <a:headEnd type="none" w="med" len="med"/>
            <a:tailEnd type="arrow"/>
          </a:ln>
          <a:effectLst/>
        </p:spPr>
        <p:txBody>
          <a:bodyPr wrap="square" lIns="68550" tIns="34275" rIns="68550" bIns="34275" rtlCol="0" anchor="ctr">
            <a:noAutofit/>
          </a:bodyPr>
          <a:lstStyle/>
          <a:p>
            <a:pPr defTabSz="914309" fontAlgn="ctr">
              <a:lnSpc>
                <a:spcPct val="120000"/>
              </a:lnSpc>
            </a:pPr>
            <a:r>
              <a:rPr lang="en-US" sz="1000" dirty="0" smtClean="0">
                <a:solidFill>
                  <a:prstClr val="black"/>
                </a:solidFill>
                <a:latin typeface="微软雅黑" panose="020B0503020204020204" pitchFamily="34" charset="-122"/>
                <a:ea typeface="微软雅黑" panose="020B0503020204020204" pitchFamily="34" charset="-122"/>
              </a:rPr>
              <a:t>Call cloud service interfaces to obtain tenant resource data.</a:t>
            </a:r>
            <a:endParaRPr lang="en-US" altLang="zh-CN" sz="1000" dirty="0">
              <a:solidFill>
                <a:prstClr val="black"/>
              </a:solidFill>
              <a:latin typeface="微软雅黑" panose="020B0503020204020204" pitchFamily="34" charset="-122"/>
              <a:ea typeface="微软雅黑" panose="020B0503020204020204" pitchFamily="34" charset="-122"/>
            </a:endParaRPr>
          </a:p>
        </p:txBody>
      </p:sp>
      <p:cxnSp>
        <p:nvCxnSpPr>
          <p:cNvPr id="52" name="肘形连接符 51"/>
          <p:cNvCxnSpPr>
            <a:stCxn id="13" idx="1"/>
            <a:endCxn id="31" idx="2"/>
          </p:cNvCxnSpPr>
          <p:nvPr/>
        </p:nvCxnSpPr>
        <p:spPr>
          <a:xfrm rot="10800000">
            <a:off x="3178050" y="2199769"/>
            <a:ext cx="1621806" cy="393935"/>
          </a:xfrm>
          <a:prstGeom prst="bentConnector2">
            <a:avLst/>
          </a:prstGeom>
          <a:noFill/>
          <a:ln w="9525" cap="flat" cmpd="sng" algn="ctr">
            <a:solidFill>
              <a:sysClr val="windowText" lastClr="000000"/>
            </a:solidFill>
            <a:prstDash val="solid"/>
            <a:round/>
            <a:headEnd type="none" w="med" len="med"/>
            <a:tailEnd type="arrow"/>
          </a:ln>
          <a:effectLst/>
        </p:spPr>
      </p:cxnSp>
      <p:cxnSp>
        <p:nvCxnSpPr>
          <p:cNvPr id="53" name="肘形连接符 52"/>
          <p:cNvCxnSpPr>
            <a:stCxn id="12" idx="1"/>
            <a:endCxn id="20" idx="2"/>
          </p:cNvCxnSpPr>
          <p:nvPr/>
        </p:nvCxnSpPr>
        <p:spPr>
          <a:xfrm rot="10800000">
            <a:off x="3170002" y="3011055"/>
            <a:ext cx="837767" cy="697918"/>
          </a:xfrm>
          <a:prstGeom prst="bentConnector2">
            <a:avLst/>
          </a:prstGeom>
          <a:noFill/>
          <a:ln w="9525" cap="flat" cmpd="sng" algn="ctr">
            <a:solidFill>
              <a:sysClr val="windowText" lastClr="000000"/>
            </a:solidFill>
            <a:prstDash val="solid"/>
            <a:round/>
            <a:headEnd type="none" w="med" len="med"/>
            <a:tailEnd type="arrow"/>
          </a:ln>
          <a:effectLst/>
        </p:spPr>
      </p:cxnSp>
      <p:cxnSp>
        <p:nvCxnSpPr>
          <p:cNvPr id="54" name="肘形连接符 53"/>
          <p:cNvCxnSpPr>
            <a:stCxn id="25" idx="0"/>
            <a:endCxn id="17" idx="2"/>
          </p:cNvCxnSpPr>
          <p:nvPr/>
        </p:nvCxnSpPr>
        <p:spPr>
          <a:xfrm rot="5400000" flipH="1" flipV="1">
            <a:off x="3512517" y="3584492"/>
            <a:ext cx="712161" cy="1381097"/>
          </a:xfrm>
          <a:prstGeom prst="bentConnector3">
            <a:avLst/>
          </a:prstGeom>
          <a:noFill/>
          <a:ln w="6350" cap="flat" cmpd="sng" algn="ctr">
            <a:solidFill>
              <a:sysClr val="windowText" lastClr="000000"/>
            </a:solidFill>
            <a:prstDash val="solid"/>
            <a:miter lim="800000"/>
            <a:tailEnd type="triangle"/>
          </a:ln>
          <a:effectLst/>
        </p:spPr>
      </p:cxnSp>
      <p:cxnSp>
        <p:nvCxnSpPr>
          <p:cNvPr id="55" name="肘形连接符 54"/>
          <p:cNvCxnSpPr>
            <a:stCxn id="25" idx="0"/>
            <a:endCxn id="18" idx="2"/>
          </p:cNvCxnSpPr>
          <p:nvPr/>
        </p:nvCxnSpPr>
        <p:spPr>
          <a:xfrm rot="5400000" flipH="1" flipV="1">
            <a:off x="4032952" y="3072129"/>
            <a:ext cx="704088" cy="2413895"/>
          </a:xfrm>
          <a:prstGeom prst="bentConnector3">
            <a:avLst/>
          </a:prstGeom>
          <a:noFill/>
          <a:ln w="6350" cap="flat" cmpd="sng" algn="ctr">
            <a:solidFill>
              <a:sysClr val="windowText" lastClr="000000"/>
            </a:solidFill>
            <a:prstDash val="solid"/>
            <a:miter lim="800000"/>
            <a:tailEnd type="triangle"/>
          </a:ln>
          <a:effectLst/>
        </p:spPr>
      </p:cxnSp>
      <p:cxnSp>
        <p:nvCxnSpPr>
          <p:cNvPr id="56" name="肘形连接符 55"/>
          <p:cNvCxnSpPr>
            <a:stCxn id="25" idx="0"/>
            <a:endCxn id="35" idx="2"/>
          </p:cNvCxnSpPr>
          <p:nvPr/>
        </p:nvCxnSpPr>
        <p:spPr>
          <a:xfrm rot="5400000" flipH="1" flipV="1">
            <a:off x="4569931" y="2527078"/>
            <a:ext cx="712160" cy="3495925"/>
          </a:xfrm>
          <a:prstGeom prst="bentConnector3">
            <a:avLst/>
          </a:prstGeom>
          <a:noFill/>
          <a:ln w="6350" cap="flat" cmpd="sng" algn="ctr">
            <a:solidFill>
              <a:sysClr val="windowText" lastClr="000000"/>
            </a:solidFill>
            <a:prstDash val="solid"/>
            <a:miter lim="800000"/>
            <a:tailEnd type="triangle"/>
          </a:ln>
          <a:effectLst/>
        </p:spPr>
      </p:cxnSp>
      <p:cxnSp>
        <p:nvCxnSpPr>
          <p:cNvPr id="57" name="肘形连接符 56"/>
          <p:cNvCxnSpPr>
            <a:stCxn id="25" idx="0"/>
            <a:endCxn id="19" idx="2"/>
          </p:cNvCxnSpPr>
          <p:nvPr/>
        </p:nvCxnSpPr>
        <p:spPr>
          <a:xfrm rot="5400000" flipH="1" flipV="1">
            <a:off x="5087952" y="2009057"/>
            <a:ext cx="712161" cy="4531967"/>
          </a:xfrm>
          <a:prstGeom prst="bentConnector3">
            <a:avLst/>
          </a:prstGeom>
          <a:noFill/>
          <a:ln w="6350" cap="flat" cmpd="sng" algn="ctr">
            <a:solidFill>
              <a:sysClr val="windowText" lastClr="000000"/>
            </a:solidFill>
            <a:prstDash val="solid"/>
            <a:miter lim="800000"/>
            <a:tailEnd type="triangle"/>
          </a:ln>
          <a:effectLst/>
        </p:spPr>
      </p:cxnSp>
      <p:cxnSp>
        <p:nvCxnSpPr>
          <p:cNvPr id="58" name="直接连接符 57"/>
          <p:cNvCxnSpPr>
            <a:stCxn id="21" idx="0"/>
          </p:cNvCxnSpPr>
          <p:nvPr/>
        </p:nvCxnSpPr>
        <p:spPr>
          <a:xfrm flipV="1">
            <a:off x="6510002" y="4288041"/>
            <a:ext cx="1434" cy="335516"/>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2760865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231916"/>
            <a:ext cx="9109712" cy="640800"/>
          </a:xfrm>
        </p:spPr>
        <p:txBody>
          <a:bodyPr>
            <a:noAutofit/>
          </a:bodyPr>
          <a:lstStyle/>
          <a:p>
            <a:pPr fontAlgn="ctr"/>
            <a:r>
              <a:rPr lang="en-US" altLang="zh-CN" sz="3200" dirty="0" smtClean="0">
                <a:latin typeface="微软雅黑" panose="020B0503020204020204" pitchFamily="34" charset="-122"/>
                <a:ea typeface="微软雅黑" panose="020B0503020204020204" pitchFamily="34" charset="-122"/>
              </a:rPr>
              <a:t>Multi-Level VDCs</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a:t>
            </a:r>
            <a:r>
              <a:rPr lang="en-US" altLang="en-US" sz="3200" dirty="0">
                <a:latin typeface="微软雅黑" panose="020B0503020204020204" pitchFamily="34" charset="-122"/>
                <a:ea typeface="微软雅黑" panose="020B0503020204020204" pitchFamily="34" charset="-122"/>
              </a:rPr>
              <a:t>Agent Maintenance by Administrators</a:t>
            </a:r>
            <a:endParaRPr lang="zh-CN" altLang="en-US" sz="3200" dirty="0">
              <a:latin typeface="微软雅黑" panose="020B0503020204020204" pitchFamily="34" charset="-122"/>
              <a:ea typeface="微软雅黑" panose="020B0503020204020204" pitchFamily="34" charset="-122"/>
            </a:endParaRPr>
          </a:p>
        </p:txBody>
      </p:sp>
      <p:sp>
        <p:nvSpPr>
          <p:cNvPr id="94" name="Text Box 56"/>
          <p:cNvSpPr txBox="1">
            <a:spLocks noChangeArrowheads="1"/>
          </p:cNvSpPr>
          <p:nvPr/>
        </p:nvSpPr>
        <p:spPr bwMode="auto">
          <a:xfrm>
            <a:off x="8110465" y="1664152"/>
            <a:ext cx="3314176" cy="1188568"/>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5" name="矩形 94"/>
          <p:cNvSpPr/>
          <p:nvPr/>
        </p:nvSpPr>
        <p:spPr>
          <a:xfrm>
            <a:off x="8110463" y="1628800"/>
            <a:ext cx="3360640" cy="1255843"/>
          </a:xfrm>
          <a:prstGeom prst="rect">
            <a:avLst/>
          </a:prstGeom>
          <a:ln>
            <a:noFill/>
          </a:ln>
        </p:spPr>
        <p:txBody>
          <a:bodyPr wrap="square" anchor="ctr">
            <a:noAutofit/>
          </a:bodyPr>
          <a:lstStyle/>
          <a:p>
            <a:pPr defTabSz="914309" fontAlgn="ctr"/>
            <a:r>
              <a:rPr lang="en-US" altLang="zh-CN" sz="1100" dirty="0">
                <a:solidFill>
                  <a:prstClr val="black"/>
                </a:solidFill>
                <a:latin typeface="微软雅黑" panose="020B0503020204020204" pitchFamily="34" charset="-122"/>
                <a:ea typeface="微软雅黑" panose="020B0503020204020204" pitchFamily="34" charset="-122"/>
                <a:cs typeface="Arial" pitchFamily="34" charset="0"/>
              </a:rPr>
              <a:t>In the e-Government Cloud scenario, operation administrator applies for resources for resource users on ManageOne. Resource users do not log in to ManageOne. An administrator does not need to repeatedly change accounts to perform the agent maintenance. Therefore, administrators' workload can be reduced.</a:t>
            </a:r>
          </a:p>
        </p:txBody>
      </p:sp>
      <p:sp>
        <p:nvSpPr>
          <p:cNvPr id="96" name="AutoShape 49"/>
          <p:cNvSpPr>
            <a:spLocks noChangeArrowheads="1"/>
          </p:cNvSpPr>
          <p:nvPr/>
        </p:nvSpPr>
        <p:spPr bwMode="auto">
          <a:xfrm>
            <a:off x="8110464" y="1311653"/>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200" b="1" dirty="0" smtClean="0">
                <a:solidFill>
                  <a:srgbClr val="FFFFFF"/>
                </a:solidFill>
                <a:latin typeface="微软雅黑" panose="020B0503020204020204" pitchFamily="34" charset="-122"/>
                <a:ea typeface="微软雅黑" pitchFamily="34" charset="-122"/>
              </a:rPr>
              <a:t>Customer Scenarios (Why</a:t>
            </a:r>
            <a:r>
              <a:rPr lang="en-US" altLang="zh-CN" sz="1200" b="1" dirty="0">
                <a:solidFill>
                  <a:srgbClr val="FFFFFF"/>
                </a:solidFill>
                <a:latin typeface="微软雅黑" panose="020B0503020204020204" pitchFamily="34" charset="-122"/>
                <a:ea typeface="微软雅黑" pitchFamily="34" charset="-122"/>
              </a:rPr>
              <a:t>)</a:t>
            </a:r>
            <a:endParaRPr lang="zh-CN" altLang="en-US" sz="1200" b="1" dirty="0">
              <a:solidFill>
                <a:srgbClr val="FFFFFF"/>
              </a:solidFill>
              <a:latin typeface="微软雅黑" panose="020B0503020204020204" pitchFamily="34" charset="-122"/>
              <a:ea typeface="微软雅黑" pitchFamily="34" charset="-122"/>
            </a:endParaRPr>
          </a:p>
        </p:txBody>
      </p:sp>
      <p:sp>
        <p:nvSpPr>
          <p:cNvPr id="97" name="AutoShape 49"/>
          <p:cNvSpPr>
            <a:spLocks noChangeArrowheads="1"/>
          </p:cNvSpPr>
          <p:nvPr/>
        </p:nvSpPr>
        <p:spPr bwMode="auto">
          <a:xfrm>
            <a:off x="8110464" y="4188370"/>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zh-CN" altLang="en-US" sz="1200" b="1" dirty="0">
                <a:solidFill>
                  <a:srgbClr val="FFFFFF"/>
                </a:solidFill>
                <a:latin typeface="微软雅黑" panose="020B0503020204020204" pitchFamily="34" charset="-122"/>
                <a:ea typeface="微软雅黑" pitchFamily="34" charset="-122"/>
              </a:rPr>
              <a:t>    </a:t>
            </a:r>
            <a:r>
              <a:rPr lang="en-US" altLang="zh-CN" sz="1200" b="1" dirty="0" smtClean="0">
                <a:solidFill>
                  <a:srgbClr val="FFFFFF"/>
                </a:solidFill>
                <a:latin typeface="微软雅黑" panose="020B0503020204020204" pitchFamily="34" charset="-122"/>
                <a:ea typeface="微软雅黑" pitchFamily="34" charset="-122"/>
              </a:rPr>
              <a:t>Customer Benefits (How)</a:t>
            </a:r>
            <a:endParaRPr lang="zh-CN" altLang="en-US" sz="1200" b="1" dirty="0">
              <a:solidFill>
                <a:srgbClr val="FFFFFF"/>
              </a:solidFill>
              <a:latin typeface="微软雅黑" panose="020B0503020204020204" pitchFamily="34" charset="-122"/>
              <a:ea typeface="微软雅黑" pitchFamily="34" charset="-122"/>
            </a:endParaRPr>
          </a:p>
        </p:txBody>
      </p:sp>
      <p:sp>
        <p:nvSpPr>
          <p:cNvPr id="98" name="Text Box 56"/>
          <p:cNvSpPr txBox="1">
            <a:spLocks noChangeArrowheads="1"/>
          </p:cNvSpPr>
          <p:nvPr/>
        </p:nvSpPr>
        <p:spPr bwMode="auto">
          <a:xfrm>
            <a:off x="8110465" y="4524828"/>
            <a:ext cx="3314176" cy="1778283"/>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9" name="矩形 98"/>
          <p:cNvSpPr/>
          <p:nvPr/>
        </p:nvSpPr>
        <p:spPr>
          <a:xfrm>
            <a:off x="8122875" y="4533233"/>
            <a:ext cx="3316872" cy="1754326"/>
          </a:xfrm>
          <a:prstGeom prst="rect">
            <a:avLst/>
          </a:prstGeom>
          <a:ln>
            <a:noFill/>
          </a:ln>
        </p:spPr>
        <p:txBody>
          <a:bodyPr wrap="square">
            <a:noAutofit/>
          </a:bodyPr>
          <a:lstStyle/>
          <a:p>
            <a:pPr marL="228571" indent="-228571" defTabSz="914309" fontAlgn="ctr">
              <a:buSzPct val="75000"/>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itchFamily="34" charset="-122"/>
                <a:cs typeface="Arial" pitchFamily="34" charset="0"/>
              </a:rPr>
              <a:t>Operation administrators or agent administrators must have required permissions to perform operations on all VDCs or certain VDCs.</a:t>
            </a:r>
          </a:p>
          <a:p>
            <a:pPr marL="228571" indent="-228571" defTabSz="914309" fontAlgn="ctr">
              <a:buSzPct val="75000"/>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itchFamily="34" charset="-122"/>
                <a:cs typeface="Arial" pitchFamily="34" charset="0"/>
              </a:rPr>
              <a:t>When applying for a resource, an agent administrator needs to determine the organization to which the resource belongs based on the project of the resource and deduct the quota of the organization.</a:t>
            </a:r>
          </a:p>
        </p:txBody>
      </p:sp>
      <p:sp>
        <p:nvSpPr>
          <p:cNvPr id="43" name="AutoShape 49"/>
          <p:cNvSpPr>
            <a:spLocks noChangeArrowheads="1"/>
          </p:cNvSpPr>
          <p:nvPr/>
        </p:nvSpPr>
        <p:spPr bwMode="auto">
          <a:xfrm>
            <a:off x="8110463" y="2958371"/>
            <a:ext cx="2936381" cy="324893"/>
          </a:xfrm>
          <a:prstGeom prst="chevron">
            <a:avLst>
              <a:gd name="adj" fmla="val 45967"/>
            </a:avLst>
          </a:prstGeom>
          <a:solidFill>
            <a:schemeClr val="tx2">
              <a:lumMod val="60000"/>
              <a:lumOff val="40000"/>
              <a:alpha val="80000"/>
            </a:schemeClr>
          </a:solidFill>
          <a:ln w="9525" algn="ctr">
            <a:solidFill>
              <a:schemeClr val="bg1"/>
            </a:solidFill>
            <a:miter lim="800000"/>
            <a:headEnd/>
            <a:tailEnd/>
          </a:ln>
        </p:spPr>
        <p:txBody>
          <a:bodyPr wrap="none" lIns="0" tIns="0" rIns="0" bIns="0" anchor="ctr">
            <a:noAutofit/>
          </a:bodyPr>
          <a:lstStyle/>
          <a:p>
            <a:pPr algn="ctr" defTabSz="398290" fontAlgn="ctr">
              <a:buClr>
                <a:srgbClr val="A2A2A2"/>
              </a:buClr>
              <a:buSzPct val="70000"/>
            </a:pPr>
            <a:r>
              <a:rPr lang="en-US" altLang="zh-CN" sz="1200" b="1" dirty="0" smtClean="0">
                <a:solidFill>
                  <a:srgbClr val="FFFFFF"/>
                </a:solidFill>
                <a:latin typeface="微软雅黑" panose="020B0503020204020204" pitchFamily="34" charset="-122"/>
                <a:ea typeface="微软雅黑" pitchFamily="34" charset="-122"/>
              </a:rPr>
              <a:t>Application Scenarios (What</a:t>
            </a:r>
            <a:r>
              <a:rPr lang="en-US" altLang="zh-CN" sz="1200" b="1" dirty="0">
                <a:solidFill>
                  <a:srgbClr val="FFFFFF"/>
                </a:solidFill>
                <a:latin typeface="微软雅黑" panose="020B0503020204020204" pitchFamily="34" charset="-122"/>
                <a:ea typeface="微软雅黑" pitchFamily="34" charset="-122"/>
              </a:rPr>
              <a:t>)</a:t>
            </a:r>
            <a:endParaRPr lang="zh-CN" altLang="en-US" sz="1200" b="1" dirty="0">
              <a:solidFill>
                <a:srgbClr val="FFFFFF"/>
              </a:solidFill>
              <a:latin typeface="微软雅黑" panose="020B0503020204020204" pitchFamily="34" charset="-122"/>
              <a:ea typeface="微软雅黑" pitchFamily="34" charset="-122"/>
            </a:endParaRPr>
          </a:p>
        </p:txBody>
      </p:sp>
      <p:sp>
        <p:nvSpPr>
          <p:cNvPr id="44" name="Text Box 56"/>
          <p:cNvSpPr txBox="1">
            <a:spLocks noChangeArrowheads="1"/>
          </p:cNvSpPr>
          <p:nvPr/>
        </p:nvSpPr>
        <p:spPr bwMode="auto">
          <a:xfrm>
            <a:off x="8110464" y="3356992"/>
            <a:ext cx="3314178" cy="775799"/>
          </a:xfrm>
          <a:prstGeom prst="rect">
            <a:avLst/>
          </a:prstGeom>
          <a:noFill/>
          <a:ln w="9525">
            <a:solidFill>
              <a:schemeClr val="bg1">
                <a:lumMod val="50000"/>
              </a:schemeClr>
            </a:solidFill>
            <a:miter lim="800000"/>
            <a:headEnd/>
            <a:tailEnd/>
          </a:ln>
        </p:spPr>
        <p:txBody>
          <a:bodyPr wrap="square" lIns="28065" tIns="35643" rIns="28065" bIns="35643" anchor="ctr">
            <a:noAutofit/>
          </a:bodyPr>
          <a:lstStyle/>
          <a:p>
            <a:pPr marL="182485" indent="-182485" fontAlgn="ctr">
              <a:lnSpc>
                <a:spcPct val="125000"/>
              </a:lnSpc>
              <a:buSzPct val="70000"/>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 name="矩形 44"/>
          <p:cNvSpPr/>
          <p:nvPr/>
        </p:nvSpPr>
        <p:spPr>
          <a:xfrm>
            <a:off x="8137980" y="3318083"/>
            <a:ext cx="3286662" cy="830997"/>
          </a:xfrm>
          <a:prstGeom prst="rect">
            <a:avLst/>
          </a:prstGeom>
          <a:ln>
            <a:noFill/>
          </a:ln>
        </p:spPr>
        <p:txBody>
          <a:bodyPr wrap="square">
            <a:noAutofit/>
          </a:bodyPr>
          <a:lstStyle/>
          <a:p>
            <a:pPr defTabSz="914309" fontAlgn="ctr"/>
            <a:r>
              <a:rPr lang="en-US" altLang="zh-CN" sz="1100" dirty="0">
                <a:solidFill>
                  <a:srgbClr val="000000"/>
                </a:solidFill>
                <a:latin typeface="微软雅黑" panose="020B0503020204020204" pitchFamily="34" charset="-122"/>
                <a:ea typeface="微软雅黑" panose="020B0503020204020204" pitchFamily="34" charset="-122"/>
                <a:cs typeface="Arial" pitchFamily="34" charset="0"/>
              </a:rPr>
              <a:t>An operation administrator creates departments of an enterprise based on the enterprise organization structure, and sets resource quotas for each department.</a:t>
            </a:r>
          </a:p>
        </p:txBody>
      </p:sp>
      <p:grpSp>
        <p:nvGrpSpPr>
          <p:cNvPr id="46" name="组合 45"/>
          <p:cNvGrpSpPr/>
          <p:nvPr/>
        </p:nvGrpSpPr>
        <p:grpSpPr>
          <a:xfrm>
            <a:off x="1559496" y="1175960"/>
            <a:ext cx="6059848" cy="5219278"/>
            <a:chOff x="489428" y="477003"/>
            <a:chExt cx="6129107" cy="5278931"/>
          </a:xfrm>
        </p:grpSpPr>
        <p:sp>
          <p:nvSpPr>
            <p:cNvPr id="47" name="矩形 46"/>
            <p:cNvSpPr/>
            <p:nvPr/>
          </p:nvSpPr>
          <p:spPr bwMode="auto">
            <a:xfrm>
              <a:off x="4890343" y="1822823"/>
              <a:ext cx="1728192" cy="3910433"/>
            </a:xfrm>
            <a:prstGeom prst="rect">
              <a:avLst/>
            </a:prstGeom>
            <a:solidFill>
              <a:srgbClr val="E2F0D9"/>
            </a:solidFill>
            <a:ln>
              <a:noFill/>
            </a:ln>
            <a:effectLst/>
            <a:extLst/>
          </p:spPr>
          <p:txBody>
            <a:bodyPr vert="horz" wrap="square" lIns="91440" tIns="45720" rIns="91440" bIns="45720" numCol="1" rtlCol="0" anchor="t" anchorCtr="0" compatLnSpc="1">
              <a:prstTxWarp prst="textNoShape">
                <a:avLst/>
              </a:prstTxWarp>
              <a:noAutofit/>
            </a:bodyPr>
            <a:lstStyle/>
            <a:p>
              <a:pPr algn="ctr" defTabSz="914309"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Enterprise tenant n</a:t>
              </a:r>
            </a:p>
          </p:txBody>
        </p:sp>
        <p:sp>
          <p:nvSpPr>
            <p:cNvPr id="48" name="矩形 47"/>
            <p:cNvSpPr/>
            <p:nvPr/>
          </p:nvSpPr>
          <p:spPr bwMode="auto">
            <a:xfrm>
              <a:off x="520474" y="1822823"/>
              <a:ext cx="3721798" cy="3910433"/>
            </a:xfrm>
            <a:prstGeom prst="rect">
              <a:avLst/>
            </a:prstGeom>
            <a:solidFill>
              <a:srgbClr val="E2F0D9"/>
            </a:solidFill>
            <a:ln>
              <a:noFill/>
            </a:ln>
            <a:effectLst/>
            <a:extLst/>
          </p:spPr>
          <p:txBody>
            <a:bodyPr vert="horz" wrap="square" lIns="91440" tIns="45720" rIns="91440" bIns="45720" numCol="1" rtlCol="0" anchor="t" anchorCtr="0" compatLnSpc="1">
              <a:prstTxWarp prst="textNoShape">
                <a:avLst/>
              </a:prstTxWarp>
              <a:noAutofit/>
            </a:bodyPr>
            <a:lstStyle/>
            <a:p>
              <a:pPr defTabSz="914309"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Enterprise tenant 1 (enterprise or ministry)</a:t>
              </a:r>
            </a:p>
          </p:txBody>
        </p:sp>
        <p:sp>
          <p:nvSpPr>
            <p:cNvPr id="49" name="椭圆 48"/>
            <p:cNvSpPr/>
            <p:nvPr/>
          </p:nvSpPr>
          <p:spPr bwMode="auto">
            <a:xfrm>
              <a:off x="1077086" y="2292208"/>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sp>
          <p:nvSpPr>
            <p:cNvPr id="50" name="椭圆 49"/>
            <p:cNvSpPr/>
            <p:nvPr/>
          </p:nvSpPr>
          <p:spPr bwMode="auto">
            <a:xfrm>
              <a:off x="832869" y="3004620"/>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sp>
          <p:nvSpPr>
            <p:cNvPr id="51" name="椭圆 50"/>
            <p:cNvSpPr/>
            <p:nvPr/>
          </p:nvSpPr>
          <p:spPr bwMode="auto">
            <a:xfrm>
              <a:off x="1473130" y="3014637"/>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sp>
          <p:nvSpPr>
            <p:cNvPr id="52" name="椭圆 51"/>
            <p:cNvSpPr/>
            <p:nvPr/>
          </p:nvSpPr>
          <p:spPr bwMode="auto">
            <a:xfrm>
              <a:off x="684661" y="3573016"/>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cxnSp>
          <p:nvCxnSpPr>
            <p:cNvPr id="53" name="直接箭头连接符 52"/>
            <p:cNvCxnSpPr>
              <a:stCxn id="49" idx="4"/>
              <a:endCxn id="50" idx="0"/>
            </p:cNvCxnSpPr>
            <p:nvPr/>
          </p:nvCxnSpPr>
          <p:spPr bwMode="auto">
            <a:xfrm flipH="1">
              <a:off x="976885" y="2508232"/>
              <a:ext cx="244217" cy="496388"/>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直接箭头连接符 53"/>
            <p:cNvCxnSpPr>
              <a:stCxn id="49" idx="4"/>
              <a:endCxn id="51" idx="0"/>
            </p:cNvCxnSpPr>
            <p:nvPr/>
          </p:nvCxnSpPr>
          <p:spPr bwMode="auto">
            <a:xfrm>
              <a:off x="1221102" y="2508232"/>
              <a:ext cx="396044" cy="5064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直接箭头连接符 54"/>
            <p:cNvCxnSpPr>
              <a:stCxn id="50" idx="4"/>
              <a:endCxn id="52" idx="0"/>
            </p:cNvCxnSpPr>
            <p:nvPr/>
          </p:nvCxnSpPr>
          <p:spPr bwMode="auto">
            <a:xfrm flipH="1">
              <a:off x="828677" y="3220644"/>
              <a:ext cx="148208" cy="35237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6" name="肘形连接符 55"/>
            <p:cNvCxnSpPr>
              <a:endCxn id="48" idx="0"/>
            </p:cNvCxnSpPr>
            <p:nvPr/>
          </p:nvCxnSpPr>
          <p:spPr bwMode="auto">
            <a:xfrm rot="10800000" flipV="1">
              <a:off x="2381374" y="990601"/>
              <a:ext cx="1172161" cy="832222"/>
            </a:xfrm>
            <a:prstGeom prst="bentConnector2">
              <a:avLst/>
            </a:prstGeom>
            <a:ln w="22225" cap="flat" cmpd="sng" algn="ctr">
              <a:solidFill>
                <a:srgbClr val="0070C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7" name="文本框 56"/>
            <p:cNvSpPr txBox="1"/>
            <p:nvPr/>
          </p:nvSpPr>
          <p:spPr>
            <a:xfrm>
              <a:off x="2392343" y="1347422"/>
              <a:ext cx="3011123" cy="466941"/>
            </a:xfrm>
            <a:prstGeom prst="rect">
              <a:avLst/>
            </a:prstGeom>
            <a:noFill/>
          </p:spPr>
          <p:txBody>
            <a:bodyPr wrap="none" rtlCol="0">
              <a:noAutofit/>
            </a:bodyPr>
            <a:lstStyle/>
            <a:p>
              <a:pPr defTabSz="914309" fontAlgn="ct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1. Set resource quotas for the enterprise.</a:t>
              </a:r>
            </a:p>
            <a:p>
              <a:pPr defTabSz="914309" fontAlgn="ctr"/>
              <a:r>
                <a:rPr lang="en-US" altLang="zh-CN" sz="1200" dirty="0">
                  <a:solidFill>
                    <a:srgbClr val="000000"/>
                  </a:solidFill>
                  <a:latin typeface="微软雅黑" panose="020B0503020204020204" pitchFamily="34" charset="-122"/>
                  <a:ea typeface="微软雅黑" panose="020B0503020204020204" pitchFamily="34" charset="-122"/>
                  <a:cs typeface="Arial" pitchFamily="34" charset="0"/>
                </a:rPr>
                <a:t>2. Create an enterprise administrator.</a:t>
              </a:r>
            </a:p>
          </p:txBody>
        </p:sp>
        <p:cxnSp>
          <p:nvCxnSpPr>
            <p:cNvPr id="58" name="肘形连接符 57"/>
            <p:cNvCxnSpPr>
              <a:endCxn id="47" idx="0"/>
            </p:cNvCxnSpPr>
            <p:nvPr/>
          </p:nvCxnSpPr>
          <p:spPr bwMode="auto">
            <a:xfrm>
              <a:off x="4635878" y="990601"/>
              <a:ext cx="1118561" cy="832222"/>
            </a:xfrm>
            <a:prstGeom prst="bentConnector2">
              <a:avLst/>
            </a:prstGeom>
            <a:ln w="22225" cap="flat" cmpd="sng" algn="ctr">
              <a:solidFill>
                <a:srgbClr val="0070C0"/>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2759026" y="2270718"/>
              <a:ext cx="558060" cy="256818"/>
            </a:xfrm>
            <a:prstGeom prst="rect">
              <a:avLst/>
            </a:prstGeom>
            <a:noFill/>
          </p:spPr>
          <p:txBody>
            <a:bodyPr wrap="none" rtlCol="0">
              <a:noAutofit/>
            </a:bodyPr>
            <a:lstStyle/>
            <a:p>
              <a:pPr defTabSz="914309" fontAlgn="ct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Quota</a:t>
              </a:r>
            </a:p>
          </p:txBody>
        </p:sp>
        <p:cxnSp>
          <p:nvCxnSpPr>
            <p:cNvPr id="60" name="直接连接符 59"/>
            <p:cNvCxnSpPr>
              <a:stCxn id="49" idx="6"/>
              <a:endCxn id="59" idx="1"/>
            </p:cNvCxnSpPr>
            <p:nvPr/>
          </p:nvCxnSpPr>
          <p:spPr bwMode="auto">
            <a:xfrm flipV="1">
              <a:off x="1365117" y="2399127"/>
              <a:ext cx="1393908" cy="1093"/>
            </a:xfrm>
            <a:prstGeom prst="line">
              <a:avLst/>
            </a:prstGeom>
            <a:ln w="952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1" name="文本框 60"/>
            <p:cNvSpPr txBox="1"/>
            <p:nvPr/>
          </p:nvSpPr>
          <p:spPr>
            <a:xfrm>
              <a:off x="489428" y="3884675"/>
              <a:ext cx="3792251" cy="1871259"/>
            </a:xfrm>
            <a:prstGeom prst="rect">
              <a:avLst/>
            </a:prstGeom>
            <a:noFill/>
          </p:spPr>
          <p:txBody>
            <a:bodyPr wrap="square" tIns="36000" bIns="36000" rtlCol="0">
              <a:noAutofit/>
            </a:bodyPr>
            <a:lstStyle/>
            <a:p>
              <a:pPr marL="228577" indent="-228577" defTabSz="914309" fontAlgn="ctr">
                <a:buFontTx/>
                <a:buAutoNum type="arabicPeriod"/>
              </a:pP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An operation administrator sets departments based on the enterprise organization structure and sets </a:t>
              </a:r>
            </a:p>
            <a:p>
              <a:pPr marL="228600" defTabSz="914309" fontAlgn="ct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resource quotas for each department.</a:t>
              </a:r>
            </a:p>
            <a:p>
              <a:pPr marL="228600" indent="-228600" defTabSz="914309" fontAlgn="ctr">
                <a:buFont typeface="+mj-lt"/>
                <a:buAutoNum type="arabicPeriod" startAt="2"/>
              </a:pP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An operation administrator switches to different departments, </a:t>
              </a:r>
              <a:r>
                <a:rPr lang="en-US" altLang="zh-CN" sz="1050" dirty="0" smtClean="0">
                  <a:solidFill>
                    <a:srgbClr val="000000"/>
                  </a:solidFill>
                  <a:latin typeface="微软雅黑" panose="020B0503020204020204" pitchFamily="34" charset="-122"/>
                  <a:ea typeface="微软雅黑" panose="020B0503020204020204" pitchFamily="34" charset="-122"/>
                  <a:cs typeface="Arial" pitchFamily="34" charset="0"/>
                </a:rPr>
                <a:t>requests </a:t>
              </a: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resources for each department, and notifies end users of the resource information offline.</a:t>
              </a:r>
            </a:p>
            <a:p>
              <a:pPr marL="228600" indent="-228600" defTabSz="914309" fontAlgn="ctr">
                <a:buFont typeface="+mj-lt"/>
                <a:buAutoNum type="arabicPeriod" startAt="2"/>
              </a:pP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End users of resources do not log in to ManageOne.</a:t>
              </a:r>
            </a:p>
            <a:p>
              <a:pPr marL="228600" indent="-228600" defTabSz="914309" fontAlgn="ctr">
                <a:buFont typeface="+mj-lt"/>
                <a:buAutoNum type="arabicPeriod" startAt="2"/>
              </a:pP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Resources </a:t>
              </a:r>
              <a:r>
                <a:rPr lang="en-US" altLang="zh-CN" sz="1050" dirty="0" smtClean="0">
                  <a:solidFill>
                    <a:srgbClr val="000000"/>
                  </a:solidFill>
                  <a:latin typeface="微软雅黑" panose="020B0503020204020204" pitchFamily="34" charset="-122"/>
                  <a:ea typeface="微软雅黑" panose="020B0503020204020204" pitchFamily="34" charset="-122"/>
                  <a:cs typeface="Arial" pitchFamily="34" charset="0"/>
                </a:rPr>
                <a:t>requested </a:t>
              </a:r>
              <a:r>
                <a:rPr lang="en-US" altLang="zh-CN" sz="1050" dirty="0">
                  <a:solidFill>
                    <a:srgbClr val="000000"/>
                  </a:solidFill>
                  <a:latin typeface="微软雅黑" panose="020B0503020204020204" pitchFamily="34" charset="-122"/>
                  <a:ea typeface="微软雅黑" panose="020B0503020204020204" pitchFamily="34" charset="-122"/>
                  <a:cs typeface="Arial" pitchFamily="34" charset="0"/>
                </a:rPr>
                <a:t>by operation administrators during agent maintenance in a department occupy the quotas of the department.</a:t>
              </a:r>
            </a:p>
          </p:txBody>
        </p:sp>
        <p:sp>
          <p:nvSpPr>
            <p:cNvPr id="62" name="文本框 61"/>
            <p:cNvSpPr txBox="1"/>
            <p:nvPr/>
          </p:nvSpPr>
          <p:spPr>
            <a:xfrm>
              <a:off x="4386288" y="3086002"/>
              <a:ext cx="343364" cy="369332"/>
            </a:xfrm>
            <a:prstGeom prst="rect">
              <a:avLst/>
            </a:prstGeom>
            <a:noFill/>
          </p:spPr>
          <p:txBody>
            <a:bodyPr wrap="none" rtlCol="0">
              <a:noAutofit/>
            </a:bodyPr>
            <a:lstStyle/>
            <a:p>
              <a:pPr fontAlgn="ctr"/>
              <a:r>
                <a:rPr lang="en-US" altLang="zh-CN" dirty="0" smtClean="0">
                  <a:solidFill>
                    <a:srgbClr val="000000"/>
                  </a:solidFill>
                  <a:latin typeface="微软雅黑" panose="020B0503020204020204" pitchFamily="34" charset="-122"/>
                  <a:ea typeface="微软雅黑" panose="020B0503020204020204" pitchFamily="34" charset="-122"/>
                </a:rPr>
                <a:t>…</a:t>
              </a:r>
              <a:endParaRPr lang="en-US" dirty="0">
                <a:solidFill>
                  <a:srgbClr val="000000"/>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2759025" y="2528372"/>
              <a:ext cx="785046" cy="256818"/>
            </a:xfrm>
            <a:prstGeom prst="rect">
              <a:avLst/>
            </a:prstGeom>
            <a:noFill/>
          </p:spPr>
          <p:txBody>
            <a:bodyPr wrap="none" rtlCol="0">
              <a:noAutofit/>
            </a:bodyPr>
            <a:lstStyle/>
            <a:p>
              <a:pPr fontAlgn="ctr"/>
              <a:r>
                <a:rPr lang="en-US" sz="1050" dirty="0" smtClean="0">
                  <a:solidFill>
                    <a:srgbClr val="000000"/>
                  </a:solidFill>
                  <a:latin typeface="微软雅黑" panose="020B0503020204020204" pitchFamily="34" charset="-122"/>
                  <a:ea typeface="微软雅黑" panose="020B0503020204020204" pitchFamily="34" charset="-122"/>
                </a:rPr>
                <a:t>Resource</a:t>
              </a:r>
              <a:endParaRPr lang="en-US" sz="1050" dirty="0">
                <a:solidFill>
                  <a:srgbClr val="000000"/>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778637" y="2994536"/>
              <a:ext cx="592108" cy="256818"/>
            </a:xfrm>
            <a:prstGeom prst="rect">
              <a:avLst/>
            </a:prstGeom>
            <a:noFill/>
          </p:spPr>
          <p:txBody>
            <a:bodyPr wrap="none" rtlCol="0">
              <a:noAutofit/>
            </a:bodyPr>
            <a:lstStyle/>
            <a:p>
              <a:pPr fontAlgn="ctr"/>
              <a:r>
                <a:rPr lang="en-US" altLang="zh-CN" sz="1050" dirty="0" smtClean="0">
                  <a:solidFill>
                    <a:srgbClr val="000000"/>
                  </a:solidFill>
                  <a:latin typeface="微软雅黑" panose="020B0503020204020204" pitchFamily="34" charset="-122"/>
                  <a:ea typeface="微软雅黑" panose="020B0503020204020204" pitchFamily="34" charset="-122"/>
                </a:rPr>
                <a:t>Quota</a:t>
              </a:r>
              <a:endParaRPr lang="en-US" sz="1050" dirty="0">
                <a:solidFill>
                  <a:srgbClr val="000000"/>
                </a:solidFill>
                <a:latin typeface="微软雅黑" panose="020B0503020204020204" pitchFamily="34" charset="-122"/>
                <a:ea typeface="微软雅黑" panose="020B0503020204020204" pitchFamily="34" charset="-122"/>
              </a:endParaRPr>
            </a:p>
          </p:txBody>
        </p:sp>
        <p:cxnSp>
          <p:nvCxnSpPr>
            <p:cNvPr id="65" name="直接连接符 64"/>
            <p:cNvCxnSpPr>
              <a:stCxn id="49" idx="6"/>
              <a:endCxn id="63" idx="1"/>
            </p:cNvCxnSpPr>
            <p:nvPr/>
          </p:nvCxnSpPr>
          <p:spPr bwMode="auto">
            <a:xfrm>
              <a:off x="1365117" y="2400220"/>
              <a:ext cx="1393907" cy="256560"/>
            </a:xfrm>
            <a:prstGeom prst="line">
              <a:avLst/>
            </a:prstGeom>
            <a:ln w="952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6" name="直接连接符 65"/>
            <p:cNvCxnSpPr>
              <a:stCxn id="51" idx="6"/>
              <a:endCxn id="64" idx="1"/>
            </p:cNvCxnSpPr>
            <p:nvPr/>
          </p:nvCxnSpPr>
          <p:spPr bwMode="auto">
            <a:xfrm>
              <a:off x="1761162" y="3122650"/>
              <a:ext cx="1017475" cy="295"/>
            </a:xfrm>
            <a:prstGeom prst="line">
              <a:avLst/>
            </a:prstGeom>
            <a:ln w="952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7" name="椭圆 66"/>
            <p:cNvSpPr/>
            <p:nvPr/>
          </p:nvSpPr>
          <p:spPr bwMode="auto">
            <a:xfrm>
              <a:off x="5567279" y="2390020"/>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sp>
          <p:nvSpPr>
            <p:cNvPr id="68" name="椭圆 67"/>
            <p:cNvSpPr/>
            <p:nvPr/>
          </p:nvSpPr>
          <p:spPr bwMode="auto">
            <a:xfrm>
              <a:off x="5237220" y="3100064"/>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sp>
          <p:nvSpPr>
            <p:cNvPr id="69" name="椭圆 68"/>
            <p:cNvSpPr/>
            <p:nvPr/>
          </p:nvSpPr>
          <p:spPr bwMode="auto">
            <a:xfrm>
              <a:off x="5877481" y="3110081"/>
              <a:ext cx="288032" cy="216024"/>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dirty="0" smtClean="0">
                <a:solidFill>
                  <a:srgbClr val="000000"/>
                </a:solidFill>
                <a:latin typeface="微软雅黑" panose="020B0503020204020204" pitchFamily="34" charset="-122"/>
                <a:ea typeface="微软雅黑" panose="020B0503020204020204" pitchFamily="34" charset="-122"/>
              </a:endParaRPr>
            </a:p>
          </p:txBody>
        </p:sp>
        <p:cxnSp>
          <p:nvCxnSpPr>
            <p:cNvPr id="70" name="直接箭头连接符 69"/>
            <p:cNvCxnSpPr>
              <a:stCxn id="67" idx="4"/>
              <a:endCxn id="68" idx="0"/>
            </p:cNvCxnSpPr>
            <p:nvPr/>
          </p:nvCxnSpPr>
          <p:spPr bwMode="auto">
            <a:xfrm flipH="1">
              <a:off x="5381236" y="2606044"/>
              <a:ext cx="330059" cy="49402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1" name="直接箭头连接符 70"/>
            <p:cNvCxnSpPr>
              <a:stCxn id="67" idx="4"/>
              <a:endCxn id="69" idx="0"/>
            </p:cNvCxnSpPr>
            <p:nvPr/>
          </p:nvCxnSpPr>
          <p:spPr bwMode="auto">
            <a:xfrm>
              <a:off x="5711295" y="2606044"/>
              <a:ext cx="310202" cy="50403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72" name="文本框 71"/>
            <p:cNvSpPr txBox="1"/>
            <p:nvPr/>
          </p:nvSpPr>
          <p:spPr>
            <a:xfrm>
              <a:off x="2759025" y="3262207"/>
              <a:ext cx="785046" cy="256818"/>
            </a:xfrm>
            <a:prstGeom prst="rect">
              <a:avLst/>
            </a:prstGeom>
            <a:noFill/>
          </p:spPr>
          <p:txBody>
            <a:bodyPr wrap="none" rtlCol="0">
              <a:noAutofit/>
            </a:bodyPr>
            <a:lstStyle/>
            <a:p>
              <a:pPr fontAlgn="ctr"/>
              <a:r>
                <a:rPr lang="en-US" sz="1050" dirty="0" smtClean="0">
                  <a:solidFill>
                    <a:srgbClr val="000000"/>
                  </a:solidFill>
                  <a:latin typeface="微软雅黑" panose="020B0503020204020204" pitchFamily="34" charset="-122"/>
                  <a:ea typeface="微软雅黑" panose="020B0503020204020204" pitchFamily="34" charset="-122"/>
                </a:rPr>
                <a:t>Resource</a:t>
              </a:r>
              <a:endParaRPr lang="en-US" sz="1050" dirty="0">
                <a:solidFill>
                  <a:srgbClr val="000000"/>
                </a:solidFill>
                <a:latin typeface="微软雅黑" panose="020B0503020204020204" pitchFamily="34" charset="-122"/>
                <a:ea typeface="微软雅黑" panose="020B0503020204020204" pitchFamily="34" charset="-122"/>
              </a:endParaRPr>
            </a:p>
          </p:txBody>
        </p:sp>
        <p:cxnSp>
          <p:nvCxnSpPr>
            <p:cNvPr id="73" name="直接连接符 72"/>
            <p:cNvCxnSpPr>
              <a:stCxn id="51" idx="6"/>
              <a:endCxn id="72" idx="1"/>
            </p:cNvCxnSpPr>
            <p:nvPr/>
          </p:nvCxnSpPr>
          <p:spPr bwMode="auto">
            <a:xfrm>
              <a:off x="1761162" y="3122650"/>
              <a:ext cx="997863" cy="267966"/>
            </a:xfrm>
            <a:prstGeom prst="line">
              <a:avLst/>
            </a:prstGeom>
            <a:ln w="952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74" name="图片 7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752004" y="477003"/>
              <a:ext cx="560721" cy="458556"/>
            </a:xfrm>
            <a:prstGeom prst="rect">
              <a:avLst/>
            </a:prstGeom>
          </p:spPr>
        </p:pic>
        <p:sp>
          <p:nvSpPr>
            <p:cNvPr id="75" name="TextBox 335"/>
            <p:cNvSpPr txBox="1"/>
            <p:nvPr/>
          </p:nvSpPr>
          <p:spPr>
            <a:xfrm>
              <a:off x="3293421" y="862188"/>
              <a:ext cx="1517637" cy="556641"/>
            </a:xfrm>
            <a:prstGeom prst="rect">
              <a:avLst/>
            </a:prstGeom>
            <a:noFill/>
          </p:spPr>
          <p:txBody>
            <a:bodyPr wrap="square" lIns="87828" tIns="43914" rIns="87828" bIns="43914" rtlCol="0">
              <a:noAutofit/>
            </a:bodyPr>
            <a:lstStyle/>
            <a:p>
              <a:pPr algn="ctr" defTabSz="914309" fontAlgn="ctr">
                <a:defRPr/>
              </a:pPr>
              <a:r>
                <a:rPr lang="en-US" altLang="zh-CN" dirty="0">
                  <a:solidFill>
                    <a:sysClr val="windowText" lastClr="000000"/>
                  </a:solidFill>
                  <a:latin typeface="微软雅黑" panose="020B0503020204020204" pitchFamily="34" charset="-122"/>
                  <a:ea typeface="微软雅黑" panose="020B0503020204020204" pitchFamily="34" charset="-122"/>
                  <a:cs typeface="Arial" pitchFamily="34" charset="0"/>
                </a:rPr>
                <a:t>Operation administrator/Agent administrator</a:t>
              </a:r>
            </a:p>
          </p:txBody>
        </p:sp>
      </p:grpSp>
    </p:spTree>
    <p:extLst>
      <p:ext uri="{BB962C8B-B14F-4D97-AF65-F5344CB8AC3E}">
        <p14:creationId xmlns:p14="http://schemas.microsoft.com/office/powerpoint/2010/main" val="885220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cs typeface="Arial" pitchFamily="34" charset="0"/>
              </a:rPr>
              <a:t>Fine-grained </a:t>
            </a:r>
            <a:r>
              <a:rPr lang="en-US" altLang="zh-CN" dirty="0" smtClean="0">
                <a:latin typeface="微软雅黑" panose="020B0503020204020204" pitchFamily="34" charset="-122"/>
                <a:ea typeface="微软雅黑" panose="020B0503020204020204" pitchFamily="34" charset="-122"/>
                <a:cs typeface="Arial" pitchFamily="34" charset="0"/>
              </a:rPr>
              <a:t>Operations</a:t>
            </a:r>
            <a:endParaRPr lang="zh-CN" altLang="en-US" dirty="0">
              <a:latin typeface="微软雅黑" panose="020B0503020204020204" pitchFamily="34" charset="-122"/>
              <a:ea typeface="微软雅黑" panose="020B0503020204020204" pitchFamily="34" charset="-122"/>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14130" y="1787731"/>
            <a:ext cx="377831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rgbClr val="B2B2B2"/>
                </a:solidFill>
                <a:latin typeface="微软雅黑" panose="020B0503020204020204" pitchFamily="34" charset="-122"/>
                <a:ea typeface="微软雅黑" panose="020B0503020204020204" pitchFamily="34" charset="-122"/>
                <a:cs typeface="Arial" pitchFamily="34" charset="0"/>
              </a:rPr>
              <a:t>Various Cloud Services</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1</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428447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smtClean="0">
                <a:latin typeface="微软雅黑" panose="020B0503020204020204" pitchFamily="34" charset="-122"/>
                <a:ea typeface="微软雅黑" panose="020B0503020204020204" pitchFamily="34" charset="-122"/>
              </a:rPr>
              <a:t>Application and Automation</a:t>
            </a:r>
            <a:endParaRPr lang="en-US" altLang="zh-CN" sz="2400" dirty="0">
              <a:latin typeface="微软雅黑" panose="020B0503020204020204" pitchFamily="34" charset="-122"/>
              <a:ea typeface="微软雅黑" panose="020B0503020204020204" pitchFamily="34" charset="-122"/>
            </a:endParaRP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3</a:t>
            </a:r>
            <a:endParaRPr lang="zh-CN" altLang="en-US" sz="3200">
              <a:solidFill>
                <a:srgbClr val="FFFFFF"/>
              </a:solidFill>
              <a:latin typeface="微软雅黑" panose="020B0503020204020204" pitchFamily="34" charset="-122"/>
              <a:ea typeface="微软雅黑" panose="020B0503020204020204" pitchFamily="34" charset="-122"/>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1811524" y="3015918"/>
            <a:ext cx="3850732"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ctr" hangingPunct="1">
              <a:lnSpc>
                <a:spcPct val="120000"/>
              </a:lnSpc>
            </a:pP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Multi-Level VDCs</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fontAlgn="ctr"/>
            <a:r>
              <a:rPr lang="en-US" altLang="zh-CN" sz="3200" dirty="0">
                <a:solidFill>
                  <a:srgbClr val="FFFFFF"/>
                </a:solidFill>
                <a:latin typeface="微软雅黑" panose="020B0503020204020204" pitchFamily="34" charset="-122"/>
                <a:ea typeface="微软雅黑" panose="020B0503020204020204" pitchFamily="34" charset="-122"/>
              </a:rPr>
              <a:t>2</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02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矩形 159"/>
          <p:cNvSpPr/>
          <p:nvPr/>
        </p:nvSpPr>
        <p:spPr>
          <a:xfrm>
            <a:off x="3611724" y="1436876"/>
            <a:ext cx="7833698" cy="4343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defTabSz="914309" fontAlgn="ctr"/>
            <a:endParaRPr lang="en-US" altLang="zh-CN" sz="1799" dirty="0">
              <a:solidFill>
                <a:srgbClr val="FFFFFF"/>
              </a:solidFill>
              <a:latin typeface="微软雅黑" panose="020B0503020204020204" pitchFamily="34" charset="-122"/>
              <a:ea typeface="微软雅黑" panose="020B0503020204020204" pitchFamily="34" charset="-122"/>
              <a:cs typeface="Arial" pitchFamily="34" charset="0"/>
            </a:endParaRPr>
          </a:p>
        </p:txBody>
      </p:sp>
      <p:grpSp>
        <p:nvGrpSpPr>
          <p:cNvPr id="161" name="组合 476"/>
          <p:cNvGrpSpPr/>
          <p:nvPr/>
        </p:nvGrpSpPr>
        <p:grpSpPr>
          <a:xfrm>
            <a:off x="4540346" y="1924588"/>
            <a:ext cx="988570" cy="3178023"/>
            <a:chOff x="868517" y="971585"/>
            <a:chExt cx="1179941" cy="3688738"/>
          </a:xfrm>
        </p:grpSpPr>
        <p:cxnSp>
          <p:nvCxnSpPr>
            <p:cNvPr id="162" name="直接连接符 161"/>
            <p:cNvCxnSpPr/>
            <p:nvPr/>
          </p:nvCxnSpPr>
          <p:spPr bwMode="auto">
            <a:xfrm>
              <a:off x="1124789" y="971585"/>
              <a:ext cx="379555"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3" name="直接连接符 162"/>
            <p:cNvCxnSpPr/>
            <p:nvPr/>
          </p:nvCxnSpPr>
          <p:spPr bwMode="auto">
            <a:xfrm>
              <a:off x="1099947" y="4660323"/>
              <a:ext cx="379555"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4" name="直接箭头连接符 163"/>
            <p:cNvCxnSpPr/>
            <p:nvPr/>
          </p:nvCxnSpPr>
          <p:spPr bwMode="auto">
            <a:xfrm flipH="1">
              <a:off x="1282510" y="3156044"/>
              <a:ext cx="7215" cy="1410494"/>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5" name="直接箭头连接符 164"/>
            <p:cNvCxnSpPr/>
            <p:nvPr/>
          </p:nvCxnSpPr>
          <p:spPr bwMode="auto">
            <a:xfrm flipV="1">
              <a:off x="1306053" y="971590"/>
              <a:ext cx="1299" cy="1271050"/>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66" name="TextBox 574"/>
            <p:cNvSpPr txBox="1"/>
            <p:nvPr/>
          </p:nvSpPr>
          <p:spPr>
            <a:xfrm>
              <a:off x="868517" y="2215114"/>
              <a:ext cx="1179941" cy="1087704"/>
            </a:xfrm>
            <a:prstGeom prst="rect">
              <a:avLst/>
            </a:prstGeom>
            <a:noFill/>
          </p:spPr>
          <p:txBody>
            <a:bodyPr vert="vert270" wrap="square" rtlCol="0">
              <a:noAutofit/>
            </a:bodyPr>
            <a:lstStyle/>
            <a:p>
              <a:pPr algn="ctr" defTabSz="914309" fontAlgn="ctr">
                <a:buClr>
                  <a:srgbClr val="CC9900"/>
                </a:buClr>
              </a:pPr>
              <a:r>
                <a:rPr b="1" dirty="0">
                  <a:solidFill>
                    <a:prstClr val="black"/>
                  </a:solidFill>
                  <a:latin typeface="微软雅黑" panose="020B0503020204020204" pitchFamily="34" charset="-122"/>
                  <a:ea typeface="微软雅黑" panose="020B0503020204020204" pitchFamily="34" charset="-122"/>
                  <a:cs typeface="Arial" pitchFamily="34" charset="0"/>
                </a:rPr>
                <a:t>Deployment Time</a:t>
              </a:r>
              <a:endParaRPr lang="en-US" altLang="zh-CN" b="1" dirty="0" smtClean="0">
                <a:solidFill>
                  <a:prstClr val="black"/>
                </a:solidFill>
                <a:latin typeface="微软雅黑" panose="020B0503020204020204" pitchFamily="34" charset="-122"/>
                <a:ea typeface="微软雅黑" pitchFamily="34" charset="-122"/>
                <a:cs typeface="Arial" pitchFamily="34" charset="0"/>
              </a:endParaRPr>
            </a:p>
            <a:p>
              <a:pPr algn="ctr" defTabSz="914309" fontAlgn="ctr">
                <a:buClr>
                  <a:srgbClr val="CC9900"/>
                </a:buClr>
              </a:pPr>
              <a:r>
                <a:rPr b="1" dirty="0">
                  <a:solidFill>
                    <a:srgbClr val="C00000"/>
                  </a:solidFill>
                  <a:latin typeface="微软雅黑" panose="020B0503020204020204" pitchFamily="34" charset="-122"/>
                  <a:ea typeface="微软雅黑" panose="020B0503020204020204" pitchFamily="34" charset="-122"/>
                  <a:cs typeface="Arial" pitchFamily="34" charset="0"/>
                </a:rPr>
                <a:t>1 month</a:t>
              </a:r>
              <a:endParaRPr lang="en-US" b="1" dirty="0">
                <a:solidFill>
                  <a:srgbClr val="C00000"/>
                </a:solidFill>
                <a:latin typeface="微软雅黑" panose="020B0503020204020204" pitchFamily="34" charset="-122"/>
                <a:ea typeface="微软雅黑" panose="020B0503020204020204" pitchFamily="34" charset="-122"/>
                <a:cs typeface="Arial" pitchFamily="34" charset="0"/>
              </a:endParaRPr>
            </a:p>
          </p:txBody>
        </p:sp>
      </p:grpSp>
      <p:sp>
        <p:nvSpPr>
          <p:cNvPr id="167" name="圆角矩形 166"/>
          <p:cNvSpPr/>
          <p:nvPr/>
        </p:nvSpPr>
        <p:spPr bwMode="auto">
          <a:xfrm>
            <a:off x="3681280" y="3970465"/>
            <a:ext cx="864000" cy="480165"/>
          </a:xfrm>
          <a:prstGeom prst="roundRect">
            <a:avLst>
              <a:gd name="adj" fmla="val 11335"/>
            </a:avLst>
          </a:prstGeom>
          <a:solidFill>
            <a:schemeClr val="bg1">
              <a:lumMod val="85000"/>
            </a:schemeClr>
          </a:solidFill>
          <a:ln w="9525">
            <a:noFill/>
            <a:miter lim="800000"/>
            <a:headEnd/>
            <a:tailEnd/>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0936" anchor="ctr">
            <a:noAutofit/>
          </a:bodyPr>
          <a:lstStyle/>
          <a:p>
            <a:pPr algn="ctr" defTabSz="914309" fontAlgn="ctr">
              <a:buClr>
                <a:srgbClr val="CC9900"/>
              </a:buClr>
            </a:pPr>
            <a:r>
              <a:rPr sz="900" b="1" dirty="0">
                <a:solidFill>
                  <a:prstClr val="black"/>
                </a:solidFill>
                <a:latin typeface="微软雅黑" panose="020B0503020204020204" pitchFamily="34" charset="-122"/>
                <a:ea typeface="微软雅黑" panose="020B0503020204020204" pitchFamily="34" charset="-122"/>
                <a:cs typeface="Arial" pitchFamily="34" charset="0"/>
              </a:rPr>
              <a:t>Infrastructure</a:t>
            </a:r>
            <a:endParaRPr lang="en-US" sz="900" b="1"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68" name="圆角矩形 167"/>
          <p:cNvSpPr/>
          <p:nvPr/>
        </p:nvSpPr>
        <p:spPr bwMode="auto">
          <a:xfrm>
            <a:off x="3681280" y="3386953"/>
            <a:ext cx="864000" cy="518595"/>
          </a:xfrm>
          <a:prstGeom prst="roundRect">
            <a:avLst/>
          </a:prstGeom>
          <a:solidFill>
            <a:schemeClr val="bg1">
              <a:lumMod val="85000"/>
            </a:schemeClr>
          </a:solidFill>
          <a:ln w="9525">
            <a:noFill/>
            <a:miter lim="800000"/>
            <a:headEnd/>
            <a:tailEnd/>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0936" anchor="ctr">
            <a:noAutofit/>
          </a:bodyPr>
          <a:lstStyle/>
          <a:p>
            <a:pPr algn="ctr" defTabSz="914309" fontAlgn="ctr">
              <a:buClr>
                <a:srgbClr val="CC9900"/>
              </a:buClr>
            </a:pPr>
            <a:r>
              <a:rPr sz="900" b="1" dirty="0">
                <a:solidFill>
                  <a:prstClr val="black"/>
                </a:solidFill>
                <a:latin typeface="微软雅黑" panose="020B0503020204020204" pitchFamily="34" charset="-122"/>
                <a:ea typeface="微软雅黑" panose="020B0503020204020204" pitchFamily="34" charset="-122"/>
                <a:cs typeface="Arial" pitchFamily="34" charset="0"/>
              </a:rPr>
              <a:t>Operating</a:t>
            </a:r>
            <a:endParaRPr lang="en-US" altLang="zh-CN" sz="900" b="1" dirty="0" smtClean="0">
              <a:solidFill>
                <a:prstClr val="black"/>
              </a:solidFill>
              <a:latin typeface="微软雅黑" panose="020B0503020204020204" pitchFamily="34" charset="-122"/>
              <a:ea typeface="微软雅黑" pitchFamily="34" charset="-122"/>
              <a:cs typeface="Arial" pitchFamily="34" charset="0"/>
            </a:endParaRPr>
          </a:p>
          <a:p>
            <a:pPr algn="ctr" defTabSz="914309" fontAlgn="ctr">
              <a:buClr>
                <a:srgbClr val="CC9900"/>
              </a:buClr>
            </a:pPr>
            <a:r>
              <a:rPr sz="900" b="1" dirty="0">
                <a:solidFill>
                  <a:prstClr val="black"/>
                </a:solidFill>
                <a:latin typeface="微软雅黑" panose="020B0503020204020204" pitchFamily="34" charset="-122"/>
                <a:ea typeface="微软雅黑" panose="020B0503020204020204" pitchFamily="34" charset="-122"/>
                <a:cs typeface="Arial" pitchFamily="34" charset="0"/>
              </a:rPr>
              <a:t>System</a:t>
            </a:r>
            <a:endParaRPr lang="en-US" sz="900" b="1"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69" name="圆角矩形 168"/>
          <p:cNvSpPr/>
          <p:nvPr/>
        </p:nvSpPr>
        <p:spPr bwMode="auto">
          <a:xfrm>
            <a:off x="3681280" y="2693053"/>
            <a:ext cx="864000" cy="463223"/>
          </a:xfrm>
          <a:prstGeom prst="roundRect">
            <a:avLst/>
          </a:prstGeom>
          <a:solidFill>
            <a:schemeClr val="bg1">
              <a:lumMod val="85000"/>
            </a:schemeClr>
          </a:solidFill>
          <a:ln w="9525">
            <a:noFill/>
            <a:miter lim="800000"/>
            <a:headEnd/>
            <a:tailEnd/>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0936" anchor="ctr">
            <a:noAutofit/>
          </a:bodyPr>
          <a:lstStyle/>
          <a:p>
            <a:pPr algn="ctr" defTabSz="685349" fontAlgn="ctr">
              <a:buClr>
                <a:srgbClr val="CC9900"/>
              </a:buClr>
            </a:pPr>
            <a:r>
              <a:rPr sz="900" b="1" dirty="0">
                <a:solidFill>
                  <a:prstClr val="black"/>
                </a:solidFill>
                <a:latin typeface="微软雅黑" panose="020B0503020204020204" pitchFamily="34" charset="-122"/>
                <a:ea typeface="微软雅黑" panose="020B0503020204020204" pitchFamily="34" charset="-122"/>
                <a:cs typeface="Arial" pitchFamily="34" charset="0"/>
              </a:rPr>
              <a:t>Middleware</a:t>
            </a:r>
            <a:endParaRPr lang="en-US" sz="900" b="1"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0" name="圆角矩形 169"/>
          <p:cNvSpPr/>
          <p:nvPr/>
        </p:nvSpPr>
        <p:spPr bwMode="auto">
          <a:xfrm>
            <a:off x="3681280" y="2021602"/>
            <a:ext cx="864000" cy="480198"/>
          </a:xfrm>
          <a:prstGeom prst="roundRect">
            <a:avLst/>
          </a:prstGeom>
          <a:solidFill>
            <a:schemeClr val="bg1">
              <a:lumMod val="85000"/>
            </a:schemeClr>
          </a:solidFill>
          <a:ln w="9525">
            <a:noFill/>
            <a:miter lim="800000"/>
            <a:headEnd/>
            <a:tailEnd/>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0936" anchor="ctr">
            <a:noAutofit/>
          </a:bodyPr>
          <a:lstStyle/>
          <a:p>
            <a:pPr algn="ctr" defTabSz="914309" fontAlgn="ctr">
              <a:buClr>
                <a:srgbClr val="CC9900"/>
              </a:buClr>
            </a:pPr>
            <a:r>
              <a:rPr sz="900" b="1" dirty="0">
                <a:solidFill>
                  <a:prstClr val="black"/>
                </a:solidFill>
                <a:latin typeface="微软雅黑" panose="020B0503020204020204" pitchFamily="34" charset="-122"/>
                <a:ea typeface="微软雅黑" panose="020B0503020204020204" pitchFamily="34" charset="-122"/>
                <a:cs typeface="Arial" pitchFamily="34" charset="0"/>
              </a:rPr>
              <a:t>Application</a:t>
            </a:r>
            <a:endParaRPr lang="en-US" sz="900" b="1"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1" name="圆角矩形 170"/>
          <p:cNvSpPr/>
          <p:nvPr/>
        </p:nvSpPr>
        <p:spPr bwMode="auto">
          <a:xfrm>
            <a:off x="4638549" y="1569188"/>
            <a:ext cx="2111957" cy="3681540"/>
          </a:xfrm>
          <a:prstGeom prst="roundRect">
            <a:avLst>
              <a:gd name="adj" fmla="val 6232"/>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2" tIns="0" rIns="68542" bIns="34271" numCol="1" rtlCol="0" anchor="t" anchorCtr="0" compatLnSpc="1">
            <a:prstTxWarp prst="textNoShape">
              <a:avLst/>
            </a:prstTxWarp>
            <a:noAutofit/>
          </a:bodyPr>
          <a:lstStyle/>
          <a:p>
            <a:pPr algn="ctr" defTabSz="914309" fontAlgn="ctr">
              <a:buClr>
                <a:srgbClr val="CC9900"/>
              </a:buClr>
            </a:pPr>
            <a:r>
              <a:rPr sz="120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Traditional Mode</a:t>
            </a:r>
            <a:endParaRPr lang="en-US" sz="120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p:txBody>
      </p:sp>
      <p:grpSp>
        <p:nvGrpSpPr>
          <p:cNvPr id="172" name="组合 163"/>
          <p:cNvGrpSpPr/>
          <p:nvPr/>
        </p:nvGrpSpPr>
        <p:grpSpPr>
          <a:xfrm>
            <a:off x="5479786" y="1953218"/>
            <a:ext cx="960493" cy="433652"/>
            <a:chOff x="4664381" y="1158240"/>
            <a:chExt cx="509599" cy="327567"/>
          </a:xfrm>
        </p:grpSpPr>
        <p:sp>
          <p:nvSpPr>
            <p:cNvPr id="173" name="Rectangle 8"/>
            <p:cNvSpPr>
              <a:spLocks noChangeArrowheads="1"/>
            </p:cNvSpPr>
            <p:nvPr/>
          </p:nvSpPr>
          <p:spPr bwMode="auto">
            <a:xfrm>
              <a:off x="4664381" y="1158240"/>
              <a:ext cx="509599" cy="327567"/>
            </a:xfrm>
            <a:prstGeom prst="rect">
              <a:avLst/>
            </a:prstGeom>
            <a:gradFill rotWithShape="0">
              <a:gsLst>
                <a:gs pos="0">
                  <a:srgbClr val="DCDCDC"/>
                </a:gs>
                <a:gs pos="100000">
                  <a:srgbClr val="B4B4B4"/>
                </a:gs>
              </a:gsLst>
              <a:lin ang="5400000"/>
            </a:gradFill>
            <a:ln w="9525" algn="ctr">
              <a:solidFill>
                <a:schemeClr val="bg1">
                  <a:lumMod val="85000"/>
                </a:schemeClr>
              </a:solidFill>
              <a:round/>
              <a:headEnd/>
              <a:tailEnd/>
            </a:ln>
          </p:spPr>
          <p:txBody>
            <a:bodyPr wrap="square" lIns="68505" tIns="34255" rIns="68505" bIns="34255">
              <a:noAutofit/>
            </a:bodyPr>
            <a:lstStyle/>
            <a:p>
              <a:pPr algn="ctr" defTabSz="914309" fontAlgn="ctr"/>
              <a:endParaRPr lang="en-US" altLang="zh-CN" sz="800" dirty="0">
                <a:solidFill>
                  <a:srgbClr val="B2B2B2"/>
                </a:solidFill>
                <a:latin typeface="微软雅黑" panose="020B0503020204020204" pitchFamily="34" charset="-122"/>
                <a:ea typeface="微软雅黑" panose="020B0503020204020204" pitchFamily="34" charset="-122"/>
                <a:cs typeface="Arial" pitchFamily="34" charset="0"/>
              </a:endParaRPr>
            </a:p>
          </p:txBody>
        </p:sp>
        <p:sp>
          <p:nvSpPr>
            <p:cNvPr id="174" name="TextBox 170"/>
            <p:cNvSpPr txBox="1">
              <a:spLocks noChangeArrowheads="1"/>
            </p:cNvSpPr>
            <p:nvPr/>
          </p:nvSpPr>
          <p:spPr bwMode="auto">
            <a:xfrm>
              <a:off x="4688781" y="1231131"/>
              <a:ext cx="463879" cy="159022"/>
            </a:xfrm>
            <a:prstGeom prst="rect">
              <a:avLst/>
            </a:prstGeom>
            <a:solidFill>
              <a:schemeClr val="bg1">
                <a:lumMod val="85000"/>
              </a:schemeClr>
            </a:solidFill>
            <a:ln w="9525">
              <a:noFill/>
              <a:miter lim="800000"/>
              <a:headEnd/>
              <a:tailEnd/>
            </a:ln>
          </p:spPr>
          <p:txBody>
            <a:bodyPr wrap="square" lIns="26985" tIns="0" rIns="26985" bIns="0" anchor="ctr">
              <a:noAutofit/>
            </a:bodyPr>
            <a:lstStyle/>
            <a:p>
              <a:pPr algn="ctr" defTabSz="914309" fontAlgn="ctr"/>
              <a:r>
                <a:rPr sz="1100" b="1" dirty="0">
                  <a:solidFill>
                    <a:srgbClr val="0000FF"/>
                  </a:solidFill>
                  <a:latin typeface="微软雅黑" panose="020B0503020204020204" pitchFamily="34" charset="-122"/>
                  <a:ea typeface="微软雅黑" panose="020B0503020204020204" pitchFamily="34" charset="-122"/>
                  <a:cs typeface="Arial" pitchFamily="34" charset="0"/>
                </a:rPr>
                <a:t>Application Software</a:t>
              </a:r>
              <a:endParaRPr lang="en-US" sz="1100" b="1" dirty="0">
                <a:solidFill>
                  <a:srgbClr val="0000FF"/>
                </a:solidFill>
                <a:latin typeface="微软雅黑" panose="020B0503020204020204" pitchFamily="34" charset="-122"/>
                <a:ea typeface="微软雅黑" panose="020B0503020204020204" pitchFamily="34" charset="-122"/>
                <a:cs typeface="Arial" pitchFamily="34" charset="0"/>
              </a:endParaRPr>
            </a:p>
          </p:txBody>
        </p:sp>
      </p:grpSp>
      <p:sp>
        <p:nvSpPr>
          <p:cNvPr id="175" name="圆角矩形 174"/>
          <p:cNvSpPr/>
          <p:nvPr/>
        </p:nvSpPr>
        <p:spPr bwMode="auto">
          <a:xfrm>
            <a:off x="6996315" y="1569188"/>
            <a:ext cx="4444402" cy="3681968"/>
          </a:xfrm>
          <a:prstGeom prst="roundRect">
            <a:avLst>
              <a:gd name="adj" fmla="val 5249"/>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4271" numCol="1" rtlCol="0" anchor="t" anchorCtr="0" compatLnSpc="1">
            <a:prstTxWarp prst="textNoShape">
              <a:avLst/>
            </a:prstTxWarp>
            <a:noAutofit/>
          </a:bodyPr>
          <a:lstStyle/>
          <a:p>
            <a:pPr algn="ctr" defTabSz="914309" fontAlgn="ctr">
              <a:buClr>
                <a:srgbClr val="CC9900"/>
              </a:buClr>
            </a:pPr>
            <a:r>
              <a:rPr sz="120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vAPP</a:t>
            </a:r>
            <a:endParaRPr lang="en-US" altLang="zh-CN" sz="1200" b="1" dirty="0">
              <a:solidFill>
                <a:prstClr val="black">
                  <a:lumMod val="50000"/>
                  <a:lumOff val="50000"/>
                </a:prstClr>
              </a:solidFill>
              <a:latin typeface="微软雅黑" panose="020B0503020204020204" pitchFamily="34" charset="-122"/>
              <a:ea typeface="微软雅黑" pitchFamily="34" charset="-122"/>
              <a:cs typeface="Arial" pitchFamily="34" charset="0"/>
            </a:endParaRPr>
          </a:p>
        </p:txBody>
      </p:sp>
      <p:sp>
        <p:nvSpPr>
          <p:cNvPr id="176" name="右箭头 175"/>
          <p:cNvSpPr/>
          <p:nvPr/>
        </p:nvSpPr>
        <p:spPr bwMode="auto">
          <a:xfrm>
            <a:off x="6783913" y="3062925"/>
            <a:ext cx="229217" cy="240424"/>
          </a:xfrm>
          <a:prstGeom prst="rightArrow">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2" tIns="34271" rIns="68542" bIns="34271" numCol="1" rtlCol="0" anchor="t" anchorCtr="0" compatLnSpc="1">
            <a:prstTxWarp prst="textNoShape">
              <a:avLst/>
            </a:prstTxWarp>
            <a:noAutofit/>
          </a:bodyPr>
          <a:lstStyle/>
          <a:p>
            <a:pPr algn="ctr" defTabSz="685349" fontAlgn="ctr">
              <a:buClr>
                <a:srgbClr val="CC9900"/>
              </a:buClr>
              <a:buFont typeface="Wingdings" pitchFamily="2" charset="2"/>
              <a:buChar char="n"/>
            </a:pP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nvGrpSpPr>
          <p:cNvPr id="177" name="组合 15"/>
          <p:cNvGrpSpPr/>
          <p:nvPr/>
        </p:nvGrpSpPr>
        <p:grpSpPr>
          <a:xfrm>
            <a:off x="5436311" y="2800764"/>
            <a:ext cx="1203773" cy="1241761"/>
            <a:chOff x="1120634" y="2763267"/>
            <a:chExt cx="818564" cy="1241797"/>
          </a:xfrm>
        </p:grpSpPr>
        <p:sp>
          <p:nvSpPr>
            <p:cNvPr id="178" name="圆角矩形 177"/>
            <p:cNvSpPr/>
            <p:nvPr/>
          </p:nvSpPr>
          <p:spPr bwMode="auto">
            <a:xfrm>
              <a:off x="1120634" y="2763267"/>
              <a:ext cx="818564" cy="1241797"/>
            </a:xfrm>
            <a:prstGeom prst="roundRect">
              <a:avLst/>
            </a:prstGeom>
            <a:noFill/>
            <a:ln>
              <a:solidFill>
                <a:schemeClr val="bg1">
                  <a:lumMod val="8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349" fontAlgn="ctr">
                <a:buClr>
                  <a:srgbClr val="CC9900"/>
                </a:buClr>
              </a:pP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9" name="圆角矩形 178"/>
            <p:cNvSpPr/>
            <p:nvPr/>
          </p:nvSpPr>
          <p:spPr bwMode="auto">
            <a:xfrm>
              <a:off x="1128249" y="3276928"/>
              <a:ext cx="398377" cy="10876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349" fontAlgn="ctr">
                <a:buClr>
                  <a:srgbClr val="CC9900"/>
                </a:buClr>
              </a:pPr>
              <a:r>
                <a:rPr dirty="0">
                  <a:solidFill>
                    <a:prstClr val="black"/>
                  </a:solidFill>
                  <a:latin typeface="微软雅黑" panose="020B0503020204020204" pitchFamily="34" charset="-122"/>
                  <a:ea typeface="微软雅黑" panose="020B0503020204020204" pitchFamily="34" charset="-122"/>
                  <a:cs typeface="Arial" pitchFamily="34" charset="0"/>
                </a:rPr>
                <a:t>Storage</a:t>
              </a:r>
              <a:endParaRPr lang="en-US"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0" name="圆角矩形 179"/>
            <p:cNvSpPr/>
            <p:nvPr/>
          </p:nvSpPr>
          <p:spPr bwMode="auto">
            <a:xfrm>
              <a:off x="1296221" y="2774766"/>
              <a:ext cx="497992" cy="16426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349" fontAlgn="ctr">
                <a:buClr>
                  <a:srgbClr val="CC9900"/>
                </a:buClr>
              </a:pPr>
              <a:r>
                <a:rPr sz="1100" dirty="0">
                  <a:solidFill>
                    <a:prstClr val="black"/>
                  </a:solidFill>
                  <a:latin typeface="微软雅黑" panose="020B0503020204020204" pitchFamily="34" charset="-122"/>
                  <a:ea typeface="微软雅黑" panose="020B0503020204020204" pitchFamily="34" charset="-122"/>
                  <a:cs typeface="Arial" pitchFamily="34" charset="0"/>
                </a:rPr>
                <a:t>Computing</a:t>
              </a:r>
              <a:endParaRPr lang="en-US" sz="110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nvGrpSpPr>
            <p:cNvPr id="181" name="Group 335"/>
            <p:cNvGrpSpPr/>
            <p:nvPr/>
          </p:nvGrpSpPr>
          <p:grpSpPr>
            <a:xfrm>
              <a:off x="1505281" y="3535453"/>
              <a:ext cx="335417" cy="365872"/>
              <a:chOff x="3970949" y="2743867"/>
              <a:chExt cx="1145819" cy="712459"/>
            </a:xfrm>
          </p:grpSpPr>
          <p:sp>
            <p:nvSpPr>
              <p:cNvPr id="185" name="Freeform 7"/>
              <p:cNvSpPr>
                <a:spLocks/>
              </p:cNvSpPr>
              <p:nvPr/>
            </p:nvSpPr>
            <p:spPr bwMode="auto">
              <a:xfrm>
                <a:off x="4888961" y="2820121"/>
                <a:ext cx="61913" cy="296862"/>
              </a:xfrm>
              <a:custGeom>
                <a:avLst/>
                <a:gdLst/>
                <a:ahLst/>
                <a:cxnLst>
                  <a:cxn ang="0">
                    <a:pos x="39" y="187"/>
                  </a:cxn>
                  <a:cxn ang="0">
                    <a:pos x="37" y="17"/>
                  </a:cxn>
                  <a:cxn ang="0">
                    <a:pos x="37" y="13"/>
                  </a:cxn>
                  <a:cxn ang="0">
                    <a:pos x="35" y="9"/>
                  </a:cxn>
                  <a:cxn ang="0">
                    <a:pos x="32" y="4"/>
                  </a:cxn>
                  <a:cxn ang="0">
                    <a:pos x="26" y="1"/>
                  </a:cxn>
                  <a:cxn ang="0">
                    <a:pos x="19" y="0"/>
                  </a:cxn>
                  <a:cxn ang="0">
                    <a:pos x="12" y="1"/>
                  </a:cxn>
                  <a:cxn ang="0">
                    <a:pos x="7" y="4"/>
                  </a:cxn>
                  <a:cxn ang="0">
                    <a:pos x="5" y="7"/>
                  </a:cxn>
                  <a:cxn ang="0">
                    <a:pos x="3" y="9"/>
                  </a:cxn>
                  <a:cxn ang="0">
                    <a:pos x="2" y="13"/>
                  </a:cxn>
                  <a:cxn ang="0">
                    <a:pos x="1" y="17"/>
                  </a:cxn>
                  <a:cxn ang="0">
                    <a:pos x="0" y="187"/>
                  </a:cxn>
                  <a:cxn ang="0">
                    <a:pos x="39" y="187"/>
                  </a:cxn>
                </a:cxnLst>
                <a:rect l="0" t="0" r="r" b="b"/>
                <a:pathLst>
                  <a:path w="39" h="187">
                    <a:moveTo>
                      <a:pt x="39" y="187"/>
                    </a:moveTo>
                    <a:lnTo>
                      <a:pt x="37" y="17"/>
                    </a:lnTo>
                    <a:lnTo>
                      <a:pt x="37" y="13"/>
                    </a:lnTo>
                    <a:lnTo>
                      <a:pt x="35" y="9"/>
                    </a:lnTo>
                    <a:lnTo>
                      <a:pt x="32" y="4"/>
                    </a:lnTo>
                    <a:lnTo>
                      <a:pt x="26" y="1"/>
                    </a:lnTo>
                    <a:lnTo>
                      <a:pt x="19" y="0"/>
                    </a:lnTo>
                    <a:lnTo>
                      <a:pt x="12" y="1"/>
                    </a:lnTo>
                    <a:lnTo>
                      <a:pt x="7" y="4"/>
                    </a:lnTo>
                    <a:lnTo>
                      <a:pt x="5" y="7"/>
                    </a:lnTo>
                    <a:lnTo>
                      <a:pt x="3" y="9"/>
                    </a:lnTo>
                    <a:lnTo>
                      <a:pt x="2" y="13"/>
                    </a:lnTo>
                    <a:lnTo>
                      <a:pt x="1" y="17"/>
                    </a:lnTo>
                    <a:lnTo>
                      <a:pt x="0" y="187"/>
                    </a:lnTo>
                    <a:lnTo>
                      <a:pt x="39" y="187"/>
                    </a:lnTo>
                    <a:close/>
                  </a:path>
                </a:pathLst>
              </a:custGeom>
              <a:solidFill>
                <a:srgbClr val="0063B0"/>
              </a:solidFill>
              <a:ln w="9525">
                <a:noFill/>
                <a:round/>
                <a:headEnd/>
                <a:tailEnd/>
              </a:ln>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6" name="Freeform 63"/>
              <p:cNvSpPr>
                <a:spLocks noEditPoints="1"/>
              </p:cNvSpPr>
              <p:nvPr/>
            </p:nvSpPr>
            <p:spPr bwMode="auto">
              <a:xfrm>
                <a:off x="4723069" y="2743867"/>
                <a:ext cx="393699" cy="236537"/>
              </a:xfrm>
              <a:custGeom>
                <a:avLst/>
                <a:gdLst/>
                <a:ahLst/>
                <a:cxnLst>
                  <a:cxn ang="0">
                    <a:pos x="215" y="0"/>
                  </a:cxn>
                  <a:cxn ang="0">
                    <a:pos x="203" y="2"/>
                  </a:cxn>
                  <a:cxn ang="0">
                    <a:pos x="200" y="10"/>
                  </a:cxn>
                  <a:cxn ang="0">
                    <a:pos x="203" y="18"/>
                  </a:cxn>
                  <a:cxn ang="0">
                    <a:pos x="218" y="37"/>
                  </a:cxn>
                  <a:cxn ang="0">
                    <a:pos x="226" y="59"/>
                  </a:cxn>
                  <a:cxn ang="0">
                    <a:pos x="226" y="91"/>
                  </a:cxn>
                  <a:cxn ang="0">
                    <a:pos x="215" y="119"/>
                  </a:cxn>
                  <a:cxn ang="0">
                    <a:pos x="203" y="131"/>
                  </a:cxn>
                  <a:cxn ang="0">
                    <a:pos x="202" y="143"/>
                  </a:cxn>
                  <a:cxn ang="0">
                    <a:pos x="207" y="149"/>
                  </a:cxn>
                  <a:cxn ang="0">
                    <a:pos x="218" y="147"/>
                  </a:cxn>
                  <a:cxn ang="0">
                    <a:pos x="231" y="130"/>
                  </a:cxn>
                  <a:cxn ang="0">
                    <a:pos x="244" y="103"/>
                  </a:cxn>
                  <a:cxn ang="0">
                    <a:pos x="248" y="75"/>
                  </a:cxn>
                  <a:cxn ang="0">
                    <a:pos x="244" y="46"/>
                  </a:cxn>
                  <a:cxn ang="0">
                    <a:pos x="231" y="19"/>
                  </a:cxn>
                  <a:cxn ang="0">
                    <a:pos x="218" y="2"/>
                  </a:cxn>
                  <a:cxn ang="0">
                    <a:pos x="185" y="23"/>
                  </a:cxn>
                  <a:cxn ang="0">
                    <a:pos x="174" y="25"/>
                  </a:cxn>
                  <a:cxn ang="0">
                    <a:pos x="171" y="32"/>
                  </a:cxn>
                  <a:cxn ang="0">
                    <a:pos x="174" y="39"/>
                  </a:cxn>
                  <a:cxn ang="0">
                    <a:pos x="188" y="65"/>
                  </a:cxn>
                  <a:cxn ang="0">
                    <a:pos x="185" y="93"/>
                  </a:cxn>
                  <a:cxn ang="0">
                    <a:pos x="174" y="110"/>
                  </a:cxn>
                  <a:cxn ang="0">
                    <a:pos x="171" y="121"/>
                  </a:cxn>
                  <a:cxn ang="0">
                    <a:pos x="177" y="126"/>
                  </a:cxn>
                  <a:cxn ang="0">
                    <a:pos x="189" y="124"/>
                  </a:cxn>
                  <a:cxn ang="0">
                    <a:pos x="204" y="101"/>
                  </a:cxn>
                  <a:cxn ang="0">
                    <a:pos x="208" y="61"/>
                  </a:cxn>
                  <a:cxn ang="0">
                    <a:pos x="189" y="25"/>
                  </a:cxn>
                  <a:cxn ang="0">
                    <a:pos x="20" y="74"/>
                  </a:cxn>
                  <a:cxn ang="0">
                    <a:pos x="27" y="45"/>
                  </a:cxn>
                  <a:cxn ang="0">
                    <a:pos x="38" y="23"/>
                  </a:cxn>
                  <a:cxn ang="0">
                    <a:pos x="46" y="14"/>
                  </a:cxn>
                  <a:cxn ang="0">
                    <a:pos x="45" y="2"/>
                  </a:cxn>
                  <a:cxn ang="0">
                    <a:pos x="37" y="0"/>
                  </a:cxn>
                  <a:cxn ang="0">
                    <a:pos x="29" y="2"/>
                  </a:cxn>
                  <a:cxn ang="0">
                    <a:pos x="11" y="27"/>
                  </a:cxn>
                  <a:cxn ang="0">
                    <a:pos x="1" y="55"/>
                  </a:cxn>
                  <a:cxn ang="0">
                    <a:pos x="0" y="84"/>
                  </a:cxn>
                  <a:cxn ang="0">
                    <a:pos x="8" y="112"/>
                  </a:cxn>
                  <a:cxn ang="0">
                    <a:pos x="23" y="139"/>
                  </a:cxn>
                  <a:cxn ang="0">
                    <a:pos x="33" y="149"/>
                  </a:cxn>
                  <a:cxn ang="0">
                    <a:pos x="45" y="147"/>
                  </a:cxn>
                  <a:cxn ang="0">
                    <a:pos x="47" y="139"/>
                  </a:cxn>
                  <a:cxn ang="0">
                    <a:pos x="45" y="131"/>
                  </a:cxn>
                  <a:cxn ang="0">
                    <a:pos x="29" y="112"/>
                  </a:cxn>
                  <a:cxn ang="0">
                    <a:pos x="22" y="91"/>
                  </a:cxn>
                  <a:cxn ang="0">
                    <a:pos x="74" y="25"/>
                  </a:cxn>
                  <a:cxn ang="0">
                    <a:pos x="66" y="22"/>
                  </a:cxn>
                  <a:cxn ang="0">
                    <a:pos x="59" y="25"/>
                  </a:cxn>
                  <a:cxn ang="0">
                    <a:pos x="39" y="61"/>
                  </a:cxn>
                  <a:cxn ang="0">
                    <a:pos x="43" y="101"/>
                  </a:cxn>
                  <a:cxn ang="0">
                    <a:pos x="59" y="124"/>
                  </a:cxn>
                  <a:cxn ang="0">
                    <a:pos x="70" y="126"/>
                  </a:cxn>
                  <a:cxn ang="0">
                    <a:pos x="77" y="121"/>
                  </a:cxn>
                  <a:cxn ang="0">
                    <a:pos x="74" y="110"/>
                  </a:cxn>
                  <a:cxn ang="0">
                    <a:pos x="62" y="93"/>
                  </a:cxn>
                  <a:cxn ang="0">
                    <a:pos x="60" y="65"/>
                  </a:cxn>
                  <a:cxn ang="0">
                    <a:pos x="74" y="39"/>
                  </a:cxn>
                  <a:cxn ang="0">
                    <a:pos x="77" y="32"/>
                  </a:cxn>
                  <a:cxn ang="0">
                    <a:pos x="74" y="25"/>
                  </a:cxn>
                </a:cxnLst>
                <a:rect l="0" t="0" r="r" b="b"/>
                <a:pathLst>
                  <a:path w="248" h="149">
                    <a:moveTo>
                      <a:pt x="218" y="2"/>
                    </a:moveTo>
                    <a:lnTo>
                      <a:pt x="218" y="2"/>
                    </a:lnTo>
                    <a:lnTo>
                      <a:pt x="215" y="0"/>
                    </a:lnTo>
                    <a:lnTo>
                      <a:pt x="211" y="0"/>
                    </a:lnTo>
                    <a:lnTo>
                      <a:pt x="207" y="0"/>
                    </a:lnTo>
                    <a:lnTo>
                      <a:pt x="203" y="2"/>
                    </a:lnTo>
                    <a:lnTo>
                      <a:pt x="203" y="2"/>
                    </a:lnTo>
                    <a:lnTo>
                      <a:pt x="202" y="6"/>
                    </a:lnTo>
                    <a:lnTo>
                      <a:pt x="200" y="10"/>
                    </a:lnTo>
                    <a:lnTo>
                      <a:pt x="202" y="14"/>
                    </a:lnTo>
                    <a:lnTo>
                      <a:pt x="203" y="18"/>
                    </a:lnTo>
                    <a:lnTo>
                      <a:pt x="203" y="18"/>
                    </a:lnTo>
                    <a:lnTo>
                      <a:pt x="209" y="23"/>
                    </a:lnTo>
                    <a:lnTo>
                      <a:pt x="215" y="31"/>
                    </a:lnTo>
                    <a:lnTo>
                      <a:pt x="218" y="37"/>
                    </a:lnTo>
                    <a:lnTo>
                      <a:pt x="221" y="45"/>
                    </a:lnTo>
                    <a:lnTo>
                      <a:pt x="223" y="51"/>
                    </a:lnTo>
                    <a:lnTo>
                      <a:pt x="226" y="59"/>
                    </a:lnTo>
                    <a:lnTo>
                      <a:pt x="227" y="75"/>
                    </a:lnTo>
                    <a:lnTo>
                      <a:pt x="227" y="75"/>
                    </a:lnTo>
                    <a:lnTo>
                      <a:pt x="226" y="91"/>
                    </a:lnTo>
                    <a:lnTo>
                      <a:pt x="221" y="105"/>
                    </a:lnTo>
                    <a:lnTo>
                      <a:pt x="218" y="112"/>
                    </a:lnTo>
                    <a:lnTo>
                      <a:pt x="215" y="119"/>
                    </a:lnTo>
                    <a:lnTo>
                      <a:pt x="209" y="126"/>
                    </a:lnTo>
                    <a:lnTo>
                      <a:pt x="203" y="131"/>
                    </a:lnTo>
                    <a:lnTo>
                      <a:pt x="203" y="131"/>
                    </a:lnTo>
                    <a:lnTo>
                      <a:pt x="202" y="135"/>
                    </a:lnTo>
                    <a:lnTo>
                      <a:pt x="200" y="139"/>
                    </a:lnTo>
                    <a:lnTo>
                      <a:pt x="202" y="143"/>
                    </a:lnTo>
                    <a:lnTo>
                      <a:pt x="203" y="147"/>
                    </a:lnTo>
                    <a:lnTo>
                      <a:pt x="203" y="147"/>
                    </a:lnTo>
                    <a:lnTo>
                      <a:pt x="207" y="149"/>
                    </a:lnTo>
                    <a:lnTo>
                      <a:pt x="211" y="149"/>
                    </a:lnTo>
                    <a:lnTo>
                      <a:pt x="215" y="149"/>
                    </a:lnTo>
                    <a:lnTo>
                      <a:pt x="218" y="147"/>
                    </a:lnTo>
                    <a:lnTo>
                      <a:pt x="218" y="147"/>
                    </a:lnTo>
                    <a:lnTo>
                      <a:pt x="225" y="139"/>
                    </a:lnTo>
                    <a:lnTo>
                      <a:pt x="231" y="130"/>
                    </a:lnTo>
                    <a:lnTo>
                      <a:pt x="236" y="123"/>
                    </a:lnTo>
                    <a:lnTo>
                      <a:pt x="240" y="112"/>
                    </a:lnTo>
                    <a:lnTo>
                      <a:pt x="244" y="103"/>
                    </a:lnTo>
                    <a:lnTo>
                      <a:pt x="246" y="94"/>
                    </a:lnTo>
                    <a:lnTo>
                      <a:pt x="248" y="84"/>
                    </a:lnTo>
                    <a:lnTo>
                      <a:pt x="248" y="75"/>
                    </a:lnTo>
                    <a:lnTo>
                      <a:pt x="248" y="65"/>
                    </a:lnTo>
                    <a:lnTo>
                      <a:pt x="246" y="55"/>
                    </a:lnTo>
                    <a:lnTo>
                      <a:pt x="244" y="46"/>
                    </a:lnTo>
                    <a:lnTo>
                      <a:pt x="240" y="37"/>
                    </a:lnTo>
                    <a:lnTo>
                      <a:pt x="236" y="27"/>
                    </a:lnTo>
                    <a:lnTo>
                      <a:pt x="231" y="19"/>
                    </a:lnTo>
                    <a:lnTo>
                      <a:pt x="225" y="10"/>
                    </a:lnTo>
                    <a:lnTo>
                      <a:pt x="218" y="2"/>
                    </a:lnTo>
                    <a:lnTo>
                      <a:pt x="218" y="2"/>
                    </a:lnTo>
                    <a:close/>
                    <a:moveTo>
                      <a:pt x="189" y="25"/>
                    </a:moveTo>
                    <a:lnTo>
                      <a:pt x="189" y="25"/>
                    </a:lnTo>
                    <a:lnTo>
                      <a:pt x="185" y="23"/>
                    </a:lnTo>
                    <a:lnTo>
                      <a:pt x="181" y="22"/>
                    </a:lnTo>
                    <a:lnTo>
                      <a:pt x="177" y="23"/>
                    </a:lnTo>
                    <a:lnTo>
                      <a:pt x="174" y="25"/>
                    </a:lnTo>
                    <a:lnTo>
                      <a:pt x="174" y="25"/>
                    </a:lnTo>
                    <a:lnTo>
                      <a:pt x="171" y="28"/>
                    </a:lnTo>
                    <a:lnTo>
                      <a:pt x="171" y="32"/>
                    </a:lnTo>
                    <a:lnTo>
                      <a:pt x="171" y="36"/>
                    </a:lnTo>
                    <a:lnTo>
                      <a:pt x="174" y="39"/>
                    </a:lnTo>
                    <a:lnTo>
                      <a:pt x="174" y="39"/>
                    </a:lnTo>
                    <a:lnTo>
                      <a:pt x="180" y="47"/>
                    </a:lnTo>
                    <a:lnTo>
                      <a:pt x="185" y="56"/>
                    </a:lnTo>
                    <a:lnTo>
                      <a:pt x="188" y="65"/>
                    </a:lnTo>
                    <a:lnTo>
                      <a:pt x="188" y="75"/>
                    </a:lnTo>
                    <a:lnTo>
                      <a:pt x="188" y="84"/>
                    </a:lnTo>
                    <a:lnTo>
                      <a:pt x="185" y="93"/>
                    </a:lnTo>
                    <a:lnTo>
                      <a:pt x="180" y="102"/>
                    </a:lnTo>
                    <a:lnTo>
                      <a:pt x="174" y="110"/>
                    </a:lnTo>
                    <a:lnTo>
                      <a:pt x="174" y="110"/>
                    </a:lnTo>
                    <a:lnTo>
                      <a:pt x="171" y="114"/>
                    </a:lnTo>
                    <a:lnTo>
                      <a:pt x="171" y="117"/>
                    </a:lnTo>
                    <a:lnTo>
                      <a:pt x="171" y="121"/>
                    </a:lnTo>
                    <a:lnTo>
                      <a:pt x="174" y="124"/>
                    </a:lnTo>
                    <a:lnTo>
                      <a:pt x="174" y="124"/>
                    </a:lnTo>
                    <a:lnTo>
                      <a:pt x="177" y="126"/>
                    </a:lnTo>
                    <a:lnTo>
                      <a:pt x="181" y="128"/>
                    </a:lnTo>
                    <a:lnTo>
                      <a:pt x="185" y="126"/>
                    </a:lnTo>
                    <a:lnTo>
                      <a:pt x="189" y="124"/>
                    </a:lnTo>
                    <a:lnTo>
                      <a:pt x="189" y="124"/>
                    </a:lnTo>
                    <a:lnTo>
                      <a:pt x="198" y="114"/>
                    </a:lnTo>
                    <a:lnTo>
                      <a:pt x="204" y="101"/>
                    </a:lnTo>
                    <a:lnTo>
                      <a:pt x="208" y="88"/>
                    </a:lnTo>
                    <a:lnTo>
                      <a:pt x="209" y="75"/>
                    </a:lnTo>
                    <a:lnTo>
                      <a:pt x="208" y="61"/>
                    </a:lnTo>
                    <a:lnTo>
                      <a:pt x="204" y="48"/>
                    </a:lnTo>
                    <a:lnTo>
                      <a:pt x="198" y="36"/>
                    </a:lnTo>
                    <a:lnTo>
                      <a:pt x="189" y="25"/>
                    </a:lnTo>
                    <a:lnTo>
                      <a:pt x="189" y="25"/>
                    </a:lnTo>
                    <a:close/>
                    <a:moveTo>
                      <a:pt x="20" y="74"/>
                    </a:moveTo>
                    <a:lnTo>
                      <a:pt x="20" y="74"/>
                    </a:lnTo>
                    <a:lnTo>
                      <a:pt x="22" y="59"/>
                    </a:lnTo>
                    <a:lnTo>
                      <a:pt x="24" y="51"/>
                    </a:lnTo>
                    <a:lnTo>
                      <a:pt x="27" y="45"/>
                    </a:lnTo>
                    <a:lnTo>
                      <a:pt x="29" y="37"/>
                    </a:lnTo>
                    <a:lnTo>
                      <a:pt x="34" y="31"/>
                    </a:lnTo>
                    <a:lnTo>
                      <a:pt x="38" y="23"/>
                    </a:lnTo>
                    <a:lnTo>
                      <a:pt x="45" y="18"/>
                    </a:lnTo>
                    <a:lnTo>
                      <a:pt x="45" y="18"/>
                    </a:lnTo>
                    <a:lnTo>
                      <a:pt x="46" y="14"/>
                    </a:lnTo>
                    <a:lnTo>
                      <a:pt x="47" y="10"/>
                    </a:lnTo>
                    <a:lnTo>
                      <a:pt x="46" y="6"/>
                    </a:lnTo>
                    <a:lnTo>
                      <a:pt x="45" y="2"/>
                    </a:lnTo>
                    <a:lnTo>
                      <a:pt x="45" y="2"/>
                    </a:lnTo>
                    <a:lnTo>
                      <a:pt x="41" y="0"/>
                    </a:lnTo>
                    <a:lnTo>
                      <a:pt x="37" y="0"/>
                    </a:lnTo>
                    <a:lnTo>
                      <a:pt x="33" y="0"/>
                    </a:lnTo>
                    <a:lnTo>
                      <a:pt x="29" y="2"/>
                    </a:lnTo>
                    <a:lnTo>
                      <a:pt x="29" y="2"/>
                    </a:lnTo>
                    <a:lnTo>
                      <a:pt x="23" y="10"/>
                    </a:lnTo>
                    <a:lnTo>
                      <a:pt x="16" y="19"/>
                    </a:lnTo>
                    <a:lnTo>
                      <a:pt x="11" y="27"/>
                    </a:lnTo>
                    <a:lnTo>
                      <a:pt x="8" y="37"/>
                    </a:lnTo>
                    <a:lnTo>
                      <a:pt x="4" y="46"/>
                    </a:lnTo>
                    <a:lnTo>
                      <a:pt x="1" y="55"/>
                    </a:lnTo>
                    <a:lnTo>
                      <a:pt x="0" y="65"/>
                    </a:lnTo>
                    <a:lnTo>
                      <a:pt x="0" y="75"/>
                    </a:lnTo>
                    <a:lnTo>
                      <a:pt x="0" y="84"/>
                    </a:lnTo>
                    <a:lnTo>
                      <a:pt x="1" y="94"/>
                    </a:lnTo>
                    <a:lnTo>
                      <a:pt x="4" y="103"/>
                    </a:lnTo>
                    <a:lnTo>
                      <a:pt x="8" y="112"/>
                    </a:lnTo>
                    <a:lnTo>
                      <a:pt x="11" y="123"/>
                    </a:lnTo>
                    <a:lnTo>
                      <a:pt x="16" y="130"/>
                    </a:lnTo>
                    <a:lnTo>
                      <a:pt x="23" y="139"/>
                    </a:lnTo>
                    <a:lnTo>
                      <a:pt x="29" y="147"/>
                    </a:lnTo>
                    <a:lnTo>
                      <a:pt x="29" y="147"/>
                    </a:lnTo>
                    <a:lnTo>
                      <a:pt x="33" y="149"/>
                    </a:lnTo>
                    <a:lnTo>
                      <a:pt x="37" y="149"/>
                    </a:lnTo>
                    <a:lnTo>
                      <a:pt x="41" y="149"/>
                    </a:lnTo>
                    <a:lnTo>
                      <a:pt x="45" y="147"/>
                    </a:lnTo>
                    <a:lnTo>
                      <a:pt x="45" y="147"/>
                    </a:lnTo>
                    <a:lnTo>
                      <a:pt x="46" y="143"/>
                    </a:lnTo>
                    <a:lnTo>
                      <a:pt x="47" y="139"/>
                    </a:lnTo>
                    <a:lnTo>
                      <a:pt x="46" y="135"/>
                    </a:lnTo>
                    <a:lnTo>
                      <a:pt x="45" y="131"/>
                    </a:lnTo>
                    <a:lnTo>
                      <a:pt x="45" y="131"/>
                    </a:lnTo>
                    <a:lnTo>
                      <a:pt x="38" y="126"/>
                    </a:lnTo>
                    <a:lnTo>
                      <a:pt x="34" y="119"/>
                    </a:lnTo>
                    <a:lnTo>
                      <a:pt x="29" y="112"/>
                    </a:lnTo>
                    <a:lnTo>
                      <a:pt x="27" y="105"/>
                    </a:lnTo>
                    <a:lnTo>
                      <a:pt x="24" y="98"/>
                    </a:lnTo>
                    <a:lnTo>
                      <a:pt x="22" y="91"/>
                    </a:lnTo>
                    <a:lnTo>
                      <a:pt x="20" y="74"/>
                    </a:lnTo>
                    <a:lnTo>
                      <a:pt x="20" y="74"/>
                    </a:lnTo>
                    <a:close/>
                    <a:moveTo>
                      <a:pt x="74" y="25"/>
                    </a:moveTo>
                    <a:lnTo>
                      <a:pt x="74" y="25"/>
                    </a:lnTo>
                    <a:lnTo>
                      <a:pt x="70" y="23"/>
                    </a:lnTo>
                    <a:lnTo>
                      <a:pt x="66" y="22"/>
                    </a:lnTo>
                    <a:lnTo>
                      <a:pt x="62" y="23"/>
                    </a:lnTo>
                    <a:lnTo>
                      <a:pt x="59" y="25"/>
                    </a:lnTo>
                    <a:lnTo>
                      <a:pt x="59" y="25"/>
                    </a:lnTo>
                    <a:lnTo>
                      <a:pt x="50" y="36"/>
                    </a:lnTo>
                    <a:lnTo>
                      <a:pt x="43" y="48"/>
                    </a:lnTo>
                    <a:lnTo>
                      <a:pt x="39" y="61"/>
                    </a:lnTo>
                    <a:lnTo>
                      <a:pt x="38" y="75"/>
                    </a:lnTo>
                    <a:lnTo>
                      <a:pt x="39" y="88"/>
                    </a:lnTo>
                    <a:lnTo>
                      <a:pt x="43" y="101"/>
                    </a:lnTo>
                    <a:lnTo>
                      <a:pt x="50" y="114"/>
                    </a:lnTo>
                    <a:lnTo>
                      <a:pt x="59" y="124"/>
                    </a:lnTo>
                    <a:lnTo>
                      <a:pt x="59" y="124"/>
                    </a:lnTo>
                    <a:lnTo>
                      <a:pt x="62" y="126"/>
                    </a:lnTo>
                    <a:lnTo>
                      <a:pt x="66" y="128"/>
                    </a:lnTo>
                    <a:lnTo>
                      <a:pt x="70" y="126"/>
                    </a:lnTo>
                    <a:lnTo>
                      <a:pt x="74" y="124"/>
                    </a:lnTo>
                    <a:lnTo>
                      <a:pt x="74" y="124"/>
                    </a:lnTo>
                    <a:lnTo>
                      <a:pt x="77" y="121"/>
                    </a:lnTo>
                    <a:lnTo>
                      <a:pt x="77" y="117"/>
                    </a:lnTo>
                    <a:lnTo>
                      <a:pt x="77" y="114"/>
                    </a:lnTo>
                    <a:lnTo>
                      <a:pt x="74" y="110"/>
                    </a:lnTo>
                    <a:lnTo>
                      <a:pt x="74" y="110"/>
                    </a:lnTo>
                    <a:lnTo>
                      <a:pt x="68" y="102"/>
                    </a:lnTo>
                    <a:lnTo>
                      <a:pt x="62" y="93"/>
                    </a:lnTo>
                    <a:lnTo>
                      <a:pt x="60" y="84"/>
                    </a:lnTo>
                    <a:lnTo>
                      <a:pt x="60" y="75"/>
                    </a:lnTo>
                    <a:lnTo>
                      <a:pt x="60" y="65"/>
                    </a:lnTo>
                    <a:lnTo>
                      <a:pt x="62" y="56"/>
                    </a:lnTo>
                    <a:lnTo>
                      <a:pt x="68" y="47"/>
                    </a:lnTo>
                    <a:lnTo>
                      <a:pt x="74" y="39"/>
                    </a:lnTo>
                    <a:lnTo>
                      <a:pt x="74" y="39"/>
                    </a:lnTo>
                    <a:lnTo>
                      <a:pt x="77" y="36"/>
                    </a:lnTo>
                    <a:lnTo>
                      <a:pt x="77" y="32"/>
                    </a:lnTo>
                    <a:lnTo>
                      <a:pt x="77" y="28"/>
                    </a:lnTo>
                    <a:lnTo>
                      <a:pt x="74" y="25"/>
                    </a:lnTo>
                    <a:lnTo>
                      <a:pt x="74" y="25"/>
                    </a:lnTo>
                    <a:close/>
                  </a:path>
                </a:pathLst>
              </a:custGeom>
              <a:solidFill>
                <a:srgbClr val="0063B0"/>
              </a:solidFill>
              <a:ln w="9525">
                <a:noFill/>
                <a:round/>
                <a:headEnd/>
                <a:tailEnd/>
              </a:ln>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7" name="Freeform 96"/>
              <p:cNvSpPr>
                <a:spLocks noEditPoints="1"/>
              </p:cNvSpPr>
              <p:nvPr/>
            </p:nvSpPr>
            <p:spPr bwMode="auto">
              <a:xfrm>
                <a:off x="3970949" y="3148350"/>
                <a:ext cx="1116010" cy="307976"/>
              </a:xfrm>
              <a:custGeom>
                <a:avLst/>
                <a:gdLst/>
                <a:ahLst/>
                <a:cxnLst>
                  <a:cxn ang="0">
                    <a:pos x="4" y="189"/>
                  </a:cxn>
                  <a:cxn ang="0">
                    <a:pos x="703" y="179"/>
                  </a:cxn>
                  <a:cxn ang="0">
                    <a:pos x="0" y="162"/>
                  </a:cxn>
                  <a:cxn ang="0">
                    <a:pos x="318" y="130"/>
                  </a:cxn>
                  <a:cxn ang="0">
                    <a:pos x="397" y="124"/>
                  </a:cxn>
                  <a:cxn ang="0">
                    <a:pos x="397" y="119"/>
                  </a:cxn>
                  <a:cxn ang="0">
                    <a:pos x="395" y="117"/>
                  </a:cxn>
                  <a:cxn ang="0">
                    <a:pos x="401" y="119"/>
                  </a:cxn>
                  <a:cxn ang="0">
                    <a:pos x="399" y="125"/>
                  </a:cxn>
                  <a:cxn ang="0">
                    <a:pos x="388" y="100"/>
                  </a:cxn>
                  <a:cxn ang="0">
                    <a:pos x="397" y="79"/>
                  </a:cxn>
                  <a:cxn ang="0">
                    <a:pos x="403" y="102"/>
                  </a:cxn>
                  <a:cxn ang="0">
                    <a:pos x="481" y="130"/>
                  </a:cxn>
                  <a:cxn ang="0">
                    <a:pos x="477" y="130"/>
                  </a:cxn>
                  <a:cxn ang="0">
                    <a:pos x="481" y="128"/>
                  </a:cxn>
                  <a:cxn ang="0">
                    <a:pos x="478" y="123"/>
                  </a:cxn>
                  <a:cxn ang="0">
                    <a:pos x="481" y="121"/>
                  </a:cxn>
                  <a:cxn ang="0">
                    <a:pos x="479" y="119"/>
                  </a:cxn>
                  <a:cxn ang="0">
                    <a:pos x="478" y="117"/>
                  </a:cxn>
                  <a:cxn ang="0">
                    <a:pos x="483" y="119"/>
                  </a:cxn>
                  <a:cxn ang="0">
                    <a:pos x="482" y="124"/>
                  </a:cxn>
                  <a:cxn ang="0">
                    <a:pos x="483" y="128"/>
                  </a:cxn>
                  <a:cxn ang="0">
                    <a:pos x="468" y="91"/>
                  </a:cxn>
                  <a:cxn ang="0">
                    <a:pos x="491" y="87"/>
                  </a:cxn>
                  <a:cxn ang="0">
                    <a:pos x="566" y="128"/>
                  </a:cxn>
                  <a:cxn ang="0">
                    <a:pos x="565" y="117"/>
                  </a:cxn>
                  <a:cxn ang="0">
                    <a:pos x="648" y="87"/>
                  </a:cxn>
                  <a:cxn ang="0">
                    <a:pos x="633" y="102"/>
                  </a:cxn>
                  <a:cxn ang="0">
                    <a:pos x="636" y="79"/>
                  </a:cxn>
                  <a:cxn ang="0">
                    <a:pos x="654" y="128"/>
                  </a:cxn>
                  <a:cxn ang="0">
                    <a:pos x="622" y="121"/>
                  </a:cxn>
                  <a:cxn ang="0">
                    <a:pos x="562" y="103"/>
                  </a:cxn>
                  <a:cxn ang="0">
                    <a:pos x="557" y="79"/>
                  </a:cxn>
                  <a:cxn ang="0">
                    <a:pos x="313" y="68"/>
                  </a:cxn>
                  <a:cxn ang="0">
                    <a:pos x="556" y="56"/>
                  </a:cxn>
                  <a:cxn ang="0">
                    <a:pos x="560" y="66"/>
                  </a:cxn>
                  <a:cxn ang="0">
                    <a:pos x="318" y="66"/>
                  </a:cxn>
                  <a:cxn ang="0">
                    <a:pos x="323" y="82"/>
                  </a:cxn>
                  <a:cxn ang="0">
                    <a:pos x="316" y="103"/>
                  </a:cxn>
                  <a:cxn ang="0">
                    <a:pos x="311" y="79"/>
                  </a:cxn>
                  <a:cxn ang="0">
                    <a:pos x="244" y="91"/>
                  </a:cxn>
                  <a:cxn ang="0">
                    <a:pos x="222" y="100"/>
                  </a:cxn>
                  <a:cxn ang="0">
                    <a:pos x="231" y="79"/>
                  </a:cxn>
                  <a:cxn ang="0">
                    <a:pos x="244" y="129"/>
                  </a:cxn>
                  <a:cxn ang="0">
                    <a:pos x="215" y="121"/>
                  </a:cxn>
                  <a:cxn ang="0">
                    <a:pos x="162" y="96"/>
                  </a:cxn>
                  <a:cxn ang="0">
                    <a:pos x="139" y="91"/>
                  </a:cxn>
                  <a:cxn ang="0">
                    <a:pos x="164" y="121"/>
                  </a:cxn>
                  <a:cxn ang="0">
                    <a:pos x="135" y="129"/>
                  </a:cxn>
                  <a:cxn ang="0">
                    <a:pos x="69" y="79"/>
                  </a:cxn>
                  <a:cxn ang="0">
                    <a:pos x="74" y="102"/>
                  </a:cxn>
                  <a:cxn ang="0">
                    <a:pos x="59" y="87"/>
                  </a:cxn>
                  <a:cxn ang="0">
                    <a:pos x="88" y="123"/>
                  </a:cxn>
                  <a:cxn ang="0">
                    <a:pos x="52" y="125"/>
                  </a:cxn>
                  <a:cxn ang="0">
                    <a:pos x="9" y="1"/>
                  </a:cxn>
                  <a:cxn ang="0">
                    <a:pos x="702" y="9"/>
                  </a:cxn>
                </a:cxnLst>
                <a:rect l="0" t="0" r="r" b="b"/>
                <a:pathLst>
                  <a:path w="703" h="194">
                    <a:moveTo>
                      <a:pt x="564" y="125"/>
                    </a:moveTo>
                    <a:lnTo>
                      <a:pt x="564" y="119"/>
                    </a:lnTo>
                    <a:lnTo>
                      <a:pt x="560" y="125"/>
                    </a:lnTo>
                    <a:lnTo>
                      <a:pt x="564" y="125"/>
                    </a:lnTo>
                    <a:close/>
                    <a:moveTo>
                      <a:pt x="0" y="179"/>
                    </a:moveTo>
                    <a:lnTo>
                      <a:pt x="0" y="179"/>
                    </a:lnTo>
                    <a:lnTo>
                      <a:pt x="1" y="185"/>
                    </a:lnTo>
                    <a:lnTo>
                      <a:pt x="4" y="189"/>
                    </a:lnTo>
                    <a:lnTo>
                      <a:pt x="9" y="193"/>
                    </a:lnTo>
                    <a:lnTo>
                      <a:pt x="14" y="194"/>
                    </a:lnTo>
                    <a:lnTo>
                      <a:pt x="688" y="194"/>
                    </a:lnTo>
                    <a:lnTo>
                      <a:pt x="688" y="194"/>
                    </a:lnTo>
                    <a:lnTo>
                      <a:pt x="694" y="193"/>
                    </a:lnTo>
                    <a:lnTo>
                      <a:pt x="698" y="189"/>
                    </a:lnTo>
                    <a:lnTo>
                      <a:pt x="702" y="185"/>
                    </a:lnTo>
                    <a:lnTo>
                      <a:pt x="703" y="179"/>
                    </a:lnTo>
                    <a:lnTo>
                      <a:pt x="703" y="167"/>
                    </a:lnTo>
                    <a:lnTo>
                      <a:pt x="0" y="167"/>
                    </a:lnTo>
                    <a:lnTo>
                      <a:pt x="0" y="179"/>
                    </a:lnTo>
                    <a:close/>
                    <a:moveTo>
                      <a:pt x="0" y="162"/>
                    </a:moveTo>
                    <a:lnTo>
                      <a:pt x="703" y="162"/>
                    </a:lnTo>
                    <a:lnTo>
                      <a:pt x="703" y="36"/>
                    </a:lnTo>
                    <a:lnTo>
                      <a:pt x="0" y="36"/>
                    </a:lnTo>
                    <a:lnTo>
                      <a:pt x="0" y="162"/>
                    </a:lnTo>
                    <a:close/>
                    <a:moveTo>
                      <a:pt x="318" y="130"/>
                    </a:moveTo>
                    <a:lnTo>
                      <a:pt x="317" y="130"/>
                    </a:lnTo>
                    <a:lnTo>
                      <a:pt x="317" y="120"/>
                    </a:lnTo>
                    <a:lnTo>
                      <a:pt x="314" y="121"/>
                    </a:lnTo>
                    <a:lnTo>
                      <a:pt x="313" y="120"/>
                    </a:lnTo>
                    <a:lnTo>
                      <a:pt x="317" y="117"/>
                    </a:lnTo>
                    <a:lnTo>
                      <a:pt x="318" y="117"/>
                    </a:lnTo>
                    <a:lnTo>
                      <a:pt x="318" y="130"/>
                    </a:lnTo>
                    <a:close/>
                    <a:moveTo>
                      <a:pt x="401" y="130"/>
                    </a:moveTo>
                    <a:lnTo>
                      <a:pt x="394" y="130"/>
                    </a:lnTo>
                    <a:lnTo>
                      <a:pt x="394" y="128"/>
                    </a:lnTo>
                    <a:lnTo>
                      <a:pt x="395" y="126"/>
                    </a:lnTo>
                    <a:lnTo>
                      <a:pt x="395" y="126"/>
                    </a:lnTo>
                    <a:lnTo>
                      <a:pt x="396" y="125"/>
                    </a:lnTo>
                    <a:lnTo>
                      <a:pt x="396" y="125"/>
                    </a:lnTo>
                    <a:lnTo>
                      <a:pt x="397" y="124"/>
                    </a:lnTo>
                    <a:lnTo>
                      <a:pt x="397" y="124"/>
                    </a:lnTo>
                    <a:lnTo>
                      <a:pt x="399" y="123"/>
                    </a:lnTo>
                    <a:lnTo>
                      <a:pt x="399" y="123"/>
                    </a:lnTo>
                    <a:lnTo>
                      <a:pt x="399" y="120"/>
                    </a:lnTo>
                    <a:lnTo>
                      <a:pt x="399" y="120"/>
                    </a:lnTo>
                    <a:lnTo>
                      <a:pt x="399" y="119"/>
                    </a:lnTo>
                    <a:lnTo>
                      <a:pt x="399" y="119"/>
                    </a:lnTo>
                    <a:lnTo>
                      <a:pt x="397" y="119"/>
                    </a:lnTo>
                    <a:lnTo>
                      <a:pt x="397" y="119"/>
                    </a:lnTo>
                    <a:lnTo>
                      <a:pt x="396" y="119"/>
                    </a:lnTo>
                    <a:lnTo>
                      <a:pt x="396" y="119"/>
                    </a:lnTo>
                    <a:lnTo>
                      <a:pt x="395" y="120"/>
                    </a:lnTo>
                    <a:lnTo>
                      <a:pt x="394" y="117"/>
                    </a:lnTo>
                    <a:lnTo>
                      <a:pt x="394" y="117"/>
                    </a:lnTo>
                    <a:lnTo>
                      <a:pt x="395" y="117"/>
                    </a:lnTo>
                    <a:lnTo>
                      <a:pt x="395" y="117"/>
                    </a:lnTo>
                    <a:lnTo>
                      <a:pt x="397" y="117"/>
                    </a:lnTo>
                    <a:lnTo>
                      <a:pt x="397" y="117"/>
                    </a:lnTo>
                    <a:lnTo>
                      <a:pt x="399" y="117"/>
                    </a:lnTo>
                    <a:lnTo>
                      <a:pt x="399" y="117"/>
                    </a:lnTo>
                    <a:lnTo>
                      <a:pt x="400" y="117"/>
                    </a:lnTo>
                    <a:lnTo>
                      <a:pt x="400" y="117"/>
                    </a:lnTo>
                    <a:lnTo>
                      <a:pt x="401" y="119"/>
                    </a:lnTo>
                    <a:lnTo>
                      <a:pt x="401" y="119"/>
                    </a:lnTo>
                    <a:lnTo>
                      <a:pt x="401" y="120"/>
                    </a:lnTo>
                    <a:lnTo>
                      <a:pt x="401" y="120"/>
                    </a:lnTo>
                    <a:lnTo>
                      <a:pt x="401" y="123"/>
                    </a:lnTo>
                    <a:lnTo>
                      <a:pt x="401" y="123"/>
                    </a:lnTo>
                    <a:lnTo>
                      <a:pt x="400" y="124"/>
                    </a:lnTo>
                    <a:lnTo>
                      <a:pt x="400" y="124"/>
                    </a:lnTo>
                    <a:lnTo>
                      <a:pt x="399" y="125"/>
                    </a:lnTo>
                    <a:lnTo>
                      <a:pt x="399" y="125"/>
                    </a:lnTo>
                    <a:lnTo>
                      <a:pt x="397" y="126"/>
                    </a:lnTo>
                    <a:lnTo>
                      <a:pt x="396" y="128"/>
                    </a:lnTo>
                    <a:lnTo>
                      <a:pt x="401" y="128"/>
                    </a:lnTo>
                    <a:lnTo>
                      <a:pt x="401" y="130"/>
                    </a:lnTo>
                    <a:close/>
                    <a:moveTo>
                      <a:pt x="397" y="103"/>
                    </a:moveTo>
                    <a:lnTo>
                      <a:pt x="397" y="103"/>
                    </a:lnTo>
                    <a:lnTo>
                      <a:pt x="392" y="102"/>
                    </a:lnTo>
                    <a:lnTo>
                      <a:pt x="388" y="100"/>
                    </a:lnTo>
                    <a:lnTo>
                      <a:pt x="386" y="96"/>
                    </a:lnTo>
                    <a:lnTo>
                      <a:pt x="385" y="91"/>
                    </a:lnTo>
                    <a:lnTo>
                      <a:pt x="385" y="91"/>
                    </a:lnTo>
                    <a:lnTo>
                      <a:pt x="386" y="87"/>
                    </a:lnTo>
                    <a:lnTo>
                      <a:pt x="388" y="82"/>
                    </a:lnTo>
                    <a:lnTo>
                      <a:pt x="392" y="79"/>
                    </a:lnTo>
                    <a:lnTo>
                      <a:pt x="397" y="79"/>
                    </a:lnTo>
                    <a:lnTo>
                      <a:pt x="397" y="79"/>
                    </a:lnTo>
                    <a:lnTo>
                      <a:pt x="403" y="79"/>
                    </a:lnTo>
                    <a:lnTo>
                      <a:pt x="406" y="82"/>
                    </a:lnTo>
                    <a:lnTo>
                      <a:pt x="409" y="87"/>
                    </a:lnTo>
                    <a:lnTo>
                      <a:pt x="410" y="91"/>
                    </a:lnTo>
                    <a:lnTo>
                      <a:pt x="410" y="91"/>
                    </a:lnTo>
                    <a:lnTo>
                      <a:pt x="409" y="96"/>
                    </a:lnTo>
                    <a:lnTo>
                      <a:pt x="406" y="100"/>
                    </a:lnTo>
                    <a:lnTo>
                      <a:pt x="403" y="102"/>
                    </a:lnTo>
                    <a:lnTo>
                      <a:pt x="397" y="103"/>
                    </a:lnTo>
                    <a:lnTo>
                      <a:pt x="397" y="103"/>
                    </a:lnTo>
                    <a:close/>
                    <a:moveTo>
                      <a:pt x="483" y="128"/>
                    </a:moveTo>
                    <a:lnTo>
                      <a:pt x="483" y="128"/>
                    </a:lnTo>
                    <a:lnTo>
                      <a:pt x="483" y="129"/>
                    </a:lnTo>
                    <a:lnTo>
                      <a:pt x="483" y="129"/>
                    </a:lnTo>
                    <a:lnTo>
                      <a:pt x="481" y="130"/>
                    </a:lnTo>
                    <a:lnTo>
                      <a:pt x="481" y="130"/>
                    </a:lnTo>
                    <a:lnTo>
                      <a:pt x="479" y="130"/>
                    </a:lnTo>
                    <a:lnTo>
                      <a:pt x="479" y="130"/>
                    </a:lnTo>
                    <a:lnTo>
                      <a:pt x="478" y="130"/>
                    </a:lnTo>
                    <a:lnTo>
                      <a:pt x="478" y="130"/>
                    </a:lnTo>
                    <a:lnTo>
                      <a:pt x="478" y="130"/>
                    </a:lnTo>
                    <a:lnTo>
                      <a:pt x="478" y="130"/>
                    </a:lnTo>
                    <a:lnTo>
                      <a:pt x="477" y="130"/>
                    </a:lnTo>
                    <a:lnTo>
                      <a:pt x="477" y="130"/>
                    </a:lnTo>
                    <a:lnTo>
                      <a:pt x="477" y="130"/>
                    </a:lnTo>
                    <a:lnTo>
                      <a:pt x="477" y="128"/>
                    </a:lnTo>
                    <a:lnTo>
                      <a:pt x="477" y="128"/>
                    </a:lnTo>
                    <a:lnTo>
                      <a:pt x="478" y="128"/>
                    </a:lnTo>
                    <a:lnTo>
                      <a:pt x="478" y="128"/>
                    </a:lnTo>
                    <a:lnTo>
                      <a:pt x="479" y="129"/>
                    </a:lnTo>
                    <a:lnTo>
                      <a:pt x="479" y="129"/>
                    </a:lnTo>
                    <a:lnTo>
                      <a:pt x="481" y="128"/>
                    </a:lnTo>
                    <a:lnTo>
                      <a:pt x="481" y="128"/>
                    </a:lnTo>
                    <a:lnTo>
                      <a:pt x="482" y="126"/>
                    </a:lnTo>
                    <a:lnTo>
                      <a:pt x="482" y="126"/>
                    </a:lnTo>
                    <a:lnTo>
                      <a:pt x="481" y="125"/>
                    </a:lnTo>
                    <a:lnTo>
                      <a:pt x="481" y="125"/>
                    </a:lnTo>
                    <a:lnTo>
                      <a:pt x="478" y="124"/>
                    </a:lnTo>
                    <a:lnTo>
                      <a:pt x="478" y="124"/>
                    </a:lnTo>
                    <a:lnTo>
                      <a:pt x="478" y="123"/>
                    </a:lnTo>
                    <a:lnTo>
                      <a:pt x="478" y="123"/>
                    </a:lnTo>
                    <a:lnTo>
                      <a:pt x="478" y="123"/>
                    </a:lnTo>
                    <a:lnTo>
                      <a:pt x="479" y="123"/>
                    </a:lnTo>
                    <a:lnTo>
                      <a:pt x="479" y="123"/>
                    </a:lnTo>
                    <a:lnTo>
                      <a:pt x="481" y="123"/>
                    </a:lnTo>
                    <a:lnTo>
                      <a:pt x="481" y="123"/>
                    </a:lnTo>
                    <a:lnTo>
                      <a:pt x="481" y="121"/>
                    </a:lnTo>
                    <a:lnTo>
                      <a:pt x="481" y="121"/>
                    </a:lnTo>
                    <a:lnTo>
                      <a:pt x="482" y="120"/>
                    </a:lnTo>
                    <a:lnTo>
                      <a:pt x="482" y="120"/>
                    </a:lnTo>
                    <a:lnTo>
                      <a:pt x="481" y="120"/>
                    </a:lnTo>
                    <a:lnTo>
                      <a:pt x="481" y="120"/>
                    </a:lnTo>
                    <a:lnTo>
                      <a:pt x="481" y="119"/>
                    </a:lnTo>
                    <a:lnTo>
                      <a:pt x="481" y="119"/>
                    </a:lnTo>
                    <a:lnTo>
                      <a:pt x="479" y="119"/>
                    </a:lnTo>
                    <a:lnTo>
                      <a:pt x="479" y="119"/>
                    </a:lnTo>
                    <a:lnTo>
                      <a:pt x="479" y="119"/>
                    </a:lnTo>
                    <a:lnTo>
                      <a:pt x="479" y="119"/>
                    </a:lnTo>
                    <a:lnTo>
                      <a:pt x="478" y="119"/>
                    </a:lnTo>
                    <a:lnTo>
                      <a:pt x="478" y="119"/>
                    </a:lnTo>
                    <a:lnTo>
                      <a:pt x="477" y="119"/>
                    </a:lnTo>
                    <a:lnTo>
                      <a:pt x="477" y="117"/>
                    </a:lnTo>
                    <a:lnTo>
                      <a:pt x="477" y="117"/>
                    </a:lnTo>
                    <a:lnTo>
                      <a:pt x="478" y="117"/>
                    </a:lnTo>
                    <a:lnTo>
                      <a:pt x="478" y="117"/>
                    </a:lnTo>
                    <a:lnTo>
                      <a:pt x="479" y="117"/>
                    </a:lnTo>
                    <a:lnTo>
                      <a:pt x="479" y="117"/>
                    </a:lnTo>
                    <a:lnTo>
                      <a:pt x="481" y="117"/>
                    </a:lnTo>
                    <a:lnTo>
                      <a:pt x="481" y="117"/>
                    </a:lnTo>
                    <a:lnTo>
                      <a:pt x="482" y="117"/>
                    </a:lnTo>
                    <a:lnTo>
                      <a:pt x="482" y="117"/>
                    </a:lnTo>
                    <a:lnTo>
                      <a:pt x="483" y="119"/>
                    </a:lnTo>
                    <a:lnTo>
                      <a:pt x="483" y="119"/>
                    </a:lnTo>
                    <a:lnTo>
                      <a:pt x="483" y="120"/>
                    </a:lnTo>
                    <a:lnTo>
                      <a:pt x="483" y="120"/>
                    </a:lnTo>
                    <a:lnTo>
                      <a:pt x="483" y="123"/>
                    </a:lnTo>
                    <a:lnTo>
                      <a:pt x="483" y="123"/>
                    </a:lnTo>
                    <a:lnTo>
                      <a:pt x="481" y="123"/>
                    </a:lnTo>
                    <a:lnTo>
                      <a:pt x="481" y="123"/>
                    </a:lnTo>
                    <a:lnTo>
                      <a:pt x="482" y="124"/>
                    </a:lnTo>
                    <a:lnTo>
                      <a:pt x="482" y="124"/>
                    </a:lnTo>
                    <a:lnTo>
                      <a:pt x="483" y="124"/>
                    </a:lnTo>
                    <a:lnTo>
                      <a:pt x="483" y="124"/>
                    </a:lnTo>
                    <a:lnTo>
                      <a:pt x="483" y="125"/>
                    </a:lnTo>
                    <a:lnTo>
                      <a:pt x="483" y="125"/>
                    </a:lnTo>
                    <a:lnTo>
                      <a:pt x="483" y="126"/>
                    </a:lnTo>
                    <a:lnTo>
                      <a:pt x="483" y="126"/>
                    </a:lnTo>
                    <a:lnTo>
                      <a:pt x="483" y="128"/>
                    </a:lnTo>
                    <a:lnTo>
                      <a:pt x="483" y="128"/>
                    </a:lnTo>
                    <a:close/>
                    <a:moveTo>
                      <a:pt x="481" y="103"/>
                    </a:moveTo>
                    <a:lnTo>
                      <a:pt x="481" y="103"/>
                    </a:lnTo>
                    <a:lnTo>
                      <a:pt x="475" y="102"/>
                    </a:lnTo>
                    <a:lnTo>
                      <a:pt x="472" y="100"/>
                    </a:lnTo>
                    <a:lnTo>
                      <a:pt x="469" y="96"/>
                    </a:lnTo>
                    <a:lnTo>
                      <a:pt x="468" y="91"/>
                    </a:lnTo>
                    <a:lnTo>
                      <a:pt x="468" y="91"/>
                    </a:lnTo>
                    <a:lnTo>
                      <a:pt x="469" y="87"/>
                    </a:lnTo>
                    <a:lnTo>
                      <a:pt x="472" y="82"/>
                    </a:lnTo>
                    <a:lnTo>
                      <a:pt x="475" y="79"/>
                    </a:lnTo>
                    <a:lnTo>
                      <a:pt x="481" y="79"/>
                    </a:lnTo>
                    <a:lnTo>
                      <a:pt x="481" y="79"/>
                    </a:lnTo>
                    <a:lnTo>
                      <a:pt x="484" y="79"/>
                    </a:lnTo>
                    <a:lnTo>
                      <a:pt x="488" y="82"/>
                    </a:lnTo>
                    <a:lnTo>
                      <a:pt x="491" y="87"/>
                    </a:lnTo>
                    <a:lnTo>
                      <a:pt x="492" y="91"/>
                    </a:lnTo>
                    <a:lnTo>
                      <a:pt x="492" y="91"/>
                    </a:lnTo>
                    <a:lnTo>
                      <a:pt x="491" y="96"/>
                    </a:lnTo>
                    <a:lnTo>
                      <a:pt x="488" y="100"/>
                    </a:lnTo>
                    <a:lnTo>
                      <a:pt x="484" y="102"/>
                    </a:lnTo>
                    <a:lnTo>
                      <a:pt x="481" y="103"/>
                    </a:lnTo>
                    <a:lnTo>
                      <a:pt x="481" y="103"/>
                    </a:lnTo>
                    <a:close/>
                    <a:moveTo>
                      <a:pt x="566" y="128"/>
                    </a:moveTo>
                    <a:lnTo>
                      <a:pt x="565" y="128"/>
                    </a:lnTo>
                    <a:lnTo>
                      <a:pt x="565" y="130"/>
                    </a:lnTo>
                    <a:lnTo>
                      <a:pt x="562" y="130"/>
                    </a:lnTo>
                    <a:lnTo>
                      <a:pt x="562" y="128"/>
                    </a:lnTo>
                    <a:lnTo>
                      <a:pt x="558" y="128"/>
                    </a:lnTo>
                    <a:lnTo>
                      <a:pt x="558" y="125"/>
                    </a:lnTo>
                    <a:lnTo>
                      <a:pt x="562" y="117"/>
                    </a:lnTo>
                    <a:lnTo>
                      <a:pt x="565" y="117"/>
                    </a:lnTo>
                    <a:lnTo>
                      <a:pt x="565" y="125"/>
                    </a:lnTo>
                    <a:lnTo>
                      <a:pt x="566" y="125"/>
                    </a:lnTo>
                    <a:lnTo>
                      <a:pt x="566" y="128"/>
                    </a:lnTo>
                    <a:close/>
                    <a:moveTo>
                      <a:pt x="636" y="79"/>
                    </a:moveTo>
                    <a:lnTo>
                      <a:pt x="636" y="79"/>
                    </a:lnTo>
                    <a:lnTo>
                      <a:pt x="642" y="79"/>
                    </a:lnTo>
                    <a:lnTo>
                      <a:pt x="645" y="82"/>
                    </a:lnTo>
                    <a:lnTo>
                      <a:pt x="648" y="87"/>
                    </a:lnTo>
                    <a:lnTo>
                      <a:pt x="649" y="91"/>
                    </a:lnTo>
                    <a:lnTo>
                      <a:pt x="649" y="91"/>
                    </a:lnTo>
                    <a:lnTo>
                      <a:pt x="648" y="96"/>
                    </a:lnTo>
                    <a:lnTo>
                      <a:pt x="645" y="100"/>
                    </a:lnTo>
                    <a:lnTo>
                      <a:pt x="642" y="102"/>
                    </a:lnTo>
                    <a:lnTo>
                      <a:pt x="636" y="103"/>
                    </a:lnTo>
                    <a:lnTo>
                      <a:pt x="636" y="103"/>
                    </a:lnTo>
                    <a:lnTo>
                      <a:pt x="633" y="102"/>
                    </a:lnTo>
                    <a:lnTo>
                      <a:pt x="627" y="100"/>
                    </a:lnTo>
                    <a:lnTo>
                      <a:pt x="625" y="96"/>
                    </a:lnTo>
                    <a:lnTo>
                      <a:pt x="625" y="91"/>
                    </a:lnTo>
                    <a:lnTo>
                      <a:pt x="625" y="91"/>
                    </a:lnTo>
                    <a:lnTo>
                      <a:pt x="625" y="87"/>
                    </a:lnTo>
                    <a:lnTo>
                      <a:pt x="627" y="82"/>
                    </a:lnTo>
                    <a:lnTo>
                      <a:pt x="633" y="79"/>
                    </a:lnTo>
                    <a:lnTo>
                      <a:pt x="636" y="79"/>
                    </a:lnTo>
                    <a:lnTo>
                      <a:pt x="636" y="79"/>
                    </a:lnTo>
                    <a:close/>
                    <a:moveTo>
                      <a:pt x="622" y="121"/>
                    </a:moveTo>
                    <a:lnTo>
                      <a:pt x="652" y="121"/>
                    </a:lnTo>
                    <a:lnTo>
                      <a:pt x="652" y="121"/>
                    </a:lnTo>
                    <a:lnTo>
                      <a:pt x="654" y="123"/>
                    </a:lnTo>
                    <a:lnTo>
                      <a:pt x="654" y="125"/>
                    </a:lnTo>
                    <a:lnTo>
                      <a:pt x="654" y="125"/>
                    </a:lnTo>
                    <a:lnTo>
                      <a:pt x="654" y="128"/>
                    </a:lnTo>
                    <a:lnTo>
                      <a:pt x="652" y="129"/>
                    </a:lnTo>
                    <a:lnTo>
                      <a:pt x="622" y="129"/>
                    </a:lnTo>
                    <a:lnTo>
                      <a:pt x="622" y="129"/>
                    </a:lnTo>
                    <a:lnTo>
                      <a:pt x="620" y="128"/>
                    </a:lnTo>
                    <a:lnTo>
                      <a:pt x="619" y="125"/>
                    </a:lnTo>
                    <a:lnTo>
                      <a:pt x="619" y="125"/>
                    </a:lnTo>
                    <a:lnTo>
                      <a:pt x="620" y="123"/>
                    </a:lnTo>
                    <a:lnTo>
                      <a:pt x="622" y="121"/>
                    </a:lnTo>
                    <a:lnTo>
                      <a:pt x="622" y="121"/>
                    </a:lnTo>
                    <a:close/>
                    <a:moveTo>
                      <a:pt x="575" y="91"/>
                    </a:moveTo>
                    <a:lnTo>
                      <a:pt x="575" y="91"/>
                    </a:lnTo>
                    <a:lnTo>
                      <a:pt x="574" y="96"/>
                    </a:lnTo>
                    <a:lnTo>
                      <a:pt x="571" y="100"/>
                    </a:lnTo>
                    <a:lnTo>
                      <a:pt x="567" y="102"/>
                    </a:lnTo>
                    <a:lnTo>
                      <a:pt x="562" y="103"/>
                    </a:lnTo>
                    <a:lnTo>
                      <a:pt x="562" y="103"/>
                    </a:lnTo>
                    <a:lnTo>
                      <a:pt x="557" y="102"/>
                    </a:lnTo>
                    <a:lnTo>
                      <a:pt x="553" y="100"/>
                    </a:lnTo>
                    <a:lnTo>
                      <a:pt x="551" y="96"/>
                    </a:lnTo>
                    <a:lnTo>
                      <a:pt x="550" y="91"/>
                    </a:lnTo>
                    <a:lnTo>
                      <a:pt x="550" y="91"/>
                    </a:lnTo>
                    <a:lnTo>
                      <a:pt x="551" y="87"/>
                    </a:lnTo>
                    <a:lnTo>
                      <a:pt x="553" y="82"/>
                    </a:lnTo>
                    <a:lnTo>
                      <a:pt x="557" y="79"/>
                    </a:lnTo>
                    <a:lnTo>
                      <a:pt x="562" y="79"/>
                    </a:lnTo>
                    <a:lnTo>
                      <a:pt x="562" y="79"/>
                    </a:lnTo>
                    <a:lnTo>
                      <a:pt x="567" y="79"/>
                    </a:lnTo>
                    <a:lnTo>
                      <a:pt x="571" y="82"/>
                    </a:lnTo>
                    <a:lnTo>
                      <a:pt x="574" y="87"/>
                    </a:lnTo>
                    <a:lnTo>
                      <a:pt x="575" y="91"/>
                    </a:lnTo>
                    <a:lnTo>
                      <a:pt x="575" y="91"/>
                    </a:lnTo>
                    <a:close/>
                    <a:moveTo>
                      <a:pt x="313" y="68"/>
                    </a:moveTo>
                    <a:lnTo>
                      <a:pt x="313" y="68"/>
                    </a:lnTo>
                    <a:lnTo>
                      <a:pt x="314" y="63"/>
                    </a:lnTo>
                    <a:lnTo>
                      <a:pt x="317" y="59"/>
                    </a:lnTo>
                    <a:lnTo>
                      <a:pt x="322" y="56"/>
                    </a:lnTo>
                    <a:lnTo>
                      <a:pt x="327" y="55"/>
                    </a:lnTo>
                    <a:lnTo>
                      <a:pt x="551" y="55"/>
                    </a:lnTo>
                    <a:lnTo>
                      <a:pt x="551" y="55"/>
                    </a:lnTo>
                    <a:lnTo>
                      <a:pt x="556" y="56"/>
                    </a:lnTo>
                    <a:lnTo>
                      <a:pt x="561" y="59"/>
                    </a:lnTo>
                    <a:lnTo>
                      <a:pt x="564" y="63"/>
                    </a:lnTo>
                    <a:lnTo>
                      <a:pt x="565" y="68"/>
                    </a:lnTo>
                    <a:lnTo>
                      <a:pt x="565" y="75"/>
                    </a:lnTo>
                    <a:lnTo>
                      <a:pt x="561" y="75"/>
                    </a:lnTo>
                    <a:lnTo>
                      <a:pt x="561" y="71"/>
                    </a:lnTo>
                    <a:lnTo>
                      <a:pt x="561" y="71"/>
                    </a:lnTo>
                    <a:lnTo>
                      <a:pt x="560" y="66"/>
                    </a:lnTo>
                    <a:lnTo>
                      <a:pt x="556" y="63"/>
                    </a:lnTo>
                    <a:lnTo>
                      <a:pt x="552" y="60"/>
                    </a:lnTo>
                    <a:lnTo>
                      <a:pt x="547" y="59"/>
                    </a:lnTo>
                    <a:lnTo>
                      <a:pt x="331" y="59"/>
                    </a:lnTo>
                    <a:lnTo>
                      <a:pt x="331" y="59"/>
                    </a:lnTo>
                    <a:lnTo>
                      <a:pt x="326" y="60"/>
                    </a:lnTo>
                    <a:lnTo>
                      <a:pt x="322" y="63"/>
                    </a:lnTo>
                    <a:lnTo>
                      <a:pt x="318" y="66"/>
                    </a:lnTo>
                    <a:lnTo>
                      <a:pt x="317" y="71"/>
                    </a:lnTo>
                    <a:lnTo>
                      <a:pt x="317" y="75"/>
                    </a:lnTo>
                    <a:lnTo>
                      <a:pt x="313" y="75"/>
                    </a:lnTo>
                    <a:lnTo>
                      <a:pt x="313" y="68"/>
                    </a:lnTo>
                    <a:close/>
                    <a:moveTo>
                      <a:pt x="316" y="79"/>
                    </a:moveTo>
                    <a:lnTo>
                      <a:pt x="316" y="79"/>
                    </a:lnTo>
                    <a:lnTo>
                      <a:pt x="319" y="79"/>
                    </a:lnTo>
                    <a:lnTo>
                      <a:pt x="323" y="82"/>
                    </a:lnTo>
                    <a:lnTo>
                      <a:pt x="326" y="87"/>
                    </a:lnTo>
                    <a:lnTo>
                      <a:pt x="327" y="91"/>
                    </a:lnTo>
                    <a:lnTo>
                      <a:pt x="327" y="91"/>
                    </a:lnTo>
                    <a:lnTo>
                      <a:pt x="326" y="96"/>
                    </a:lnTo>
                    <a:lnTo>
                      <a:pt x="323" y="100"/>
                    </a:lnTo>
                    <a:lnTo>
                      <a:pt x="319" y="102"/>
                    </a:lnTo>
                    <a:lnTo>
                      <a:pt x="316" y="103"/>
                    </a:lnTo>
                    <a:lnTo>
                      <a:pt x="316" y="103"/>
                    </a:lnTo>
                    <a:lnTo>
                      <a:pt x="311" y="102"/>
                    </a:lnTo>
                    <a:lnTo>
                      <a:pt x="307" y="100"/>
                    </a:lnTo>
                    <a:lnTo>
                      <a:pt x="304" y="96"/>
                    </a:lnTo>
                    <a:lnTo>
                      <a:pt x="303" y="91"/>
                    </a:lnTo>
                    <a:lnTo>
                      <a:pt x="303" y="91"/>
                    </a:lnTo>
                    <a:lnTo>
                      <a:pt x="304" y="87"/>
                    </a:lnTo>
                    <a:lnTo>
                      <a:pt x="307" y="82"/>
                    </a:lnTo>
                    <a:lnTo>
                      <a:pt x="311" y="79"/>
                    </a:lnTo>
                    <a:lnTo>
                      <a:pt x="316" y="79"/>
                    </a:lnTo>
                    <a:lnTo>
                      <a:pt x="316" y="79"/>
                    </a:lnTo>
                    <a:close/>
                    <a:moveTo>
                      <a:pt x="231" y="79"/>
                    </a:moveTo>
                    <a:lnTo>
                      <a:pt x="231" y="79"/>
                    </a:lnTo>
                    <a:lnTo>
                      <a:pt x="236" y="79"/>
                    </a:lnTo>
                    <a:lnTo>
                      <a:pt x="240" y="82"/>
                    </a:lnTo>
                    <a:lnTo>
                      <a:pt x="243" y="87"/>
                    </a:lnTo>
                    <a:lnTo>
                      <a:pt x="244" y="91"/>
                    </a:lnTo>
                    <a:lnTo>
                      <a:pt x="244" y="91"/>
                    </a:lnTo>
                    <a:lnTo>
                      <a:pt x="243" y="96"/>
                    </a:lnTo>
                    <a:lnTo>
                      <a:pt x="240" y="100"/>
                    </a:lnTo>
                    <a:lnTo>
                      <a:pt x="236" y="102"/>
                    </a:lnTo>
                    <a:lnTo>
                      <a:pt x="231" y="103"/>
                    </a:lnTo>
                    <a:lnTo>
                      <a:pt x="231" y="103"/>
                    </a:lnTo>
                    <a:lnTo>
                      <a:pt x="226" y="102"/>
                    </a:lnTo>
                    <a:lnTo>
                      <a:pt x="222" y="100"/>
                    </a:lnTo>
                    <a:lnTo>
                      <a:pt x="220" y="96"/>
                    </a:lnTo>
                    <a:lnTo>
                      <a:pt x="219" y="91"/>
                    </a:lnTo>
                    <a:lnTo>
                      <a:pt x="219" y="91"/>
                    </a:lnTo>
                    <a:lnTo>
                      <a:pt x="220" y="87"/>
                    </a:lnTo>
                    <a:lnTo>
                      <a:pt x="222" y="82"/>
                    </a:lnTo>
                    <a:lnTo>
                      <a:pt x="226" y="79"/>
                    </a:lnTo>
                    <a:lnTo>
                      <a:pt x="231" y="79"/>
                    </a:lnTo>
                    <a:lnTo>
                      <a:pt x="231" y="79"/>
                    </a:lnTo>
                    <a:close/>
                    <a:moveTo>
                      <a:pt x="215" y="121"/>
                    </a:moveTo>
                    <a:lnTo>
                      <a:pt x="244" y="121"/>
                    </a:lnTo>
                    <a:lnTo>
                      <a:pt x="244" y="121"/>
                    </a:lnTo>
                    <a:lnTo>
                      <a:pt x="247" y="123"/>
                    </a:lnTo>
                    <a:lnTo>
                      <a:pt x="248" y="125"/>
                    </a:lnTo>
                    <a:lnTo>
                      <a:pt x="248" y="125"/>
                    </a:lnTo>
                    <a:lnTo>
                      <a:pt x="247" y="128"/>
                    </a:lnTo>
                    <a:lnTo>
                      <a:pt x="244" y="129"/>
                    </a:lnTo>
                    <a:lnTo>
                      <a:pt x="215" y="129"/>
                    </a:lnTo>
                    <a:lnTo>
                      <a:pt x="215" y="129"/>
                    </a:lnTo>
                    <a:lnTo>
                      <a:pt x="212" y="128"/>
                    </a:lnTo>
                    <a:lnTo>
                      <a:pt x="211" y="125"/>
                    </a:lnTo>
                    <a:lnTo>
                      <a:pt x="211" y="125"/>
                    </a:lnTo>
                    <a:lnTo>
                      <a:pt x="212" y="123"/>
                    </a:lnTo>
                    <a:lnTo>
                      <a:pt x="215" y="121"/>
                    </a:lnTo>
                    <a:lnTo>
                      <a:pt x="215" y="121"/>
                    </a:lnTo>
                    <a:close/>
                    <a:moveTo>
                      <a:pt x="151" y="79"/>
                    </a:moveTo>
                    <a:lnTo>
                      <a:pt x="151" y="79"/>
                    </a:lnTo>
                    <a:lnTo>
                      <a:pt x="156" y="79"/>
                    </a:lnTo>
                    <a:lnTo>
                      <a:pt x="160" y="82"/>
                    </a:lnTo>
                    <a:lnTo>
                      <a:pt x="162" y="87"/>
                    </a:lnTo>
                    <a:lnTo>
                      <a:pt x="164" y="91"/>
                    </a:lnTo>
                    <a:lnTo>
                      <a:pt x="164" y="91"/>
                    </a:lnTo>
                    <a:lnTo>
                      <a:pt x="162" y="96"/>
                    </a:lnTo>
                    <a:lnTo>
                      <a:pt x="160" y="100"/>
                    </a:lnTo>
                    <a:lnTo>
                      <a:pt x="156" y="102"/>
                    </a:lnTo>
                    <a:lnTo>
                      <a:pt x="151" y="103"/>
                    </a:lnTo>
                    <a:lnTo>
                      <a:pt x="151" y="103"/>
                    </a:lnTo>
                    <a:lnTo>
                      <a:pt x="147" y="102"/>
                    </a:lnTo>
                    <a:lnTo>
                      <a:pt x="143" y="100"/>
                    </a:lnTo>
                    <a:lnTo>
                      <a:pt x="141" y="96"/>
                    </a:lnTo>
                    <a:lnTo>
                      <a:pt x="139" y="91"/>
                    </a:lnTo>
                    <a:lnTo>
                      <a:pt x="139" y="91"/>
                    </a:lnTo>
                    <a:lnTo>
                      <a:pt x="141" y="87"/>
                    </a:lnTo>
                    <a:lnTo>
                      <a:pt x="143" y="82"/>
                    </a:lnTo>
                    <a:lnTo>
                      <a:pt x="147" y="79"/>
                    </a:lnTo>
                    <a:lnTo>
                      <a:pt x="151" y="79"/>
                    </a:lnTo>
                    <a:lnTo>
                      <a:pt x="151" y="79"/>
                    </a:lnTo>
                    <a:close/>
                    <a:moveTo>
                      <a:pt x="135" y="121"/>
                    </a:moveTo>
                    <a:lnTo>
                      <a:pt x="164" y="121"/>
                    </a:lnTo>
                    <a:lnTo>
                      <a:pt x="164" y="121"/>
                    </a:lnTo>
                    <a:lnTo>
                      <a:pt x="166" y="123"/>
                    </a:lnTo>
                    <a:lnTo>
                      <a:pt x="167" y="125"/>
                    </a:lnTo>
                    <a:lnTo>
                      <a:pt x="167" y="125"/>
                    </a:lnTo>
                    <a:lnTo>
                      <a:pt x="166" y="128"/>
                    </a:lnTo>
                    <a:lnTo>
                      <a:pt x="164" y="129"/>
                    </a:lnTo>
                    <a:lnTo>
                      <a:pt x="135" y="129"/>
                    </a:lnTo>
                    <a:lnTo>
                      <a:pt x="135" y="129"/>
                    </a:lnTo>
                    <a:lnTo>
                      <a:pt x="133" y="128"/>
                    </a:lnTo>
                    <a:lnTo>
                      <a:pt x="132" y="125"/>
                    </a:lnTo>
                    <a:lnTo>
                      <a:pt x="132" y="125"/>
                    </a:lnTo>
                    <a:lnTo>
                      <a:pt x="133" y="123"/>
                    </a:lnTo>
                    <a:lnTo>
                      <a:pt x="135" y="121"/>
                    </a:lnTo>
                    <a:lnTo>
                      <a:pt x="135" y="121"/>
                    </a:lnTo>
                    <a:close/>
                    <a:moveTo>
                      <a:pt x="69" y="79"/>
                    </a:moveTo>
                    <a:lnTo>
                      <a:pt x="69" y="79"/>
                    </a:lnTo>
                    <a:lnTo>
                      <a:pt x="74" y="79"/>
                    </a:lnTo>
                    <a:lnTo>
                      <a:pt x="78" y="82"/>
                    </a:lnTo>
                    <a:lnTo>
                      <a:pt x="81" y="87"/>
                    </a:lnTo>
                    <a:lnTo>
                      <a:pt x="82" y="91"/>
                    </a:lnTo>
                    <a:lnTo>
                      <a:pt x="82" y="91"/>
                    </a:lnTo>
                    <a:lnTo>
                      <a:pt x="81" y="96"/>
                    </a:lnTo>
                    <a:lnTo>
                      <a:pt x="78" y="100"/>
                    </a:lnTo>
                    <a:lnTo>
                      <a:pt x="74" y="102"/>
                    </a:lnTo>
                    <a:lnTo>
                      <a:pt x="69" y="103"/>
                    </a:lnTo>
                    <a:lnTo>
                      <a:pt x="69" y="103"/>
                    </a:lnTo>
                    <a:lnTo>
                      <a:pt x="65" y="102"/>
                    </a:lnTo>
                    <a:lnTo>
                      <a:pt x="61" y="100"/>
                    </a:lnTo>
                    <a:lnTo>
                      <a:pt x="59" y="96"/>
                    </a:lnTo>
                    <a:lnTo>
                      <a:pt x="58" y="91"/>
                    </a:lnTo>
                    <a:lnTo>
                      <a:pt x="58" y="91"/>
                    </a:lnTo>
                    <a:lnTo>
                      <a:pt x="59" y="87"/>
                    </a:lnTo>
                    <a:lnTo>
                      <a:pt x="61" y="82"/>
                    </a:lnTo>
                    <a:lnTo>
                      <a:pt x="65" y="79"/>
                    </a:lnTo>
                    <a:lnTo>
                      <a:pt x="69" y="79"/>
                    </a:lnTo>
                    <a:lnTo>
                      <a:pt x="69" y="79"/>
                    </a:lnTo>
                    <a:close/>
                    <a:moveTo>
                      <a:pt x="56" y="121"/>
                    </a:moveTo>
                    <a:lnTo>
                      <a:pt x="86" y="121"/>
                    </a:lnTo>
                    <a:lnTo>
                      <a:pt x="86" y="121"/>
                    </a:lnTo>
                    <a:lnTo>
                      <a:pt x="88" y="123"/>
                    </a:lnTo>
                    <a:lnTo>
                      <a:pt x="88" y="125"/>
                    </a:lnTo>
                    <a:lnTo>
                      <a:pt x="88" y="125"/>
                    </a:lnTo>
                    <a:lnTo>
                      <a:pt x="88" y="128"/>
                    </a:lnTo>
                    <a:lnTo>
                      <a:pt x="86" y="129"/>
                    </a:lnTo>
                    <a:lnTo>
                      <a:pt x="56" y="129"/>
                    </a:lnTo>
                    <a:lnTo>
                      <a:pt x="56" y="129"/>
                    </a:lnTo>
                    <a:lnTo>
                      <a:pt x="54" y="128"/>
                    </a:lnTo>
                    <a:lnTo>
                      <a:pt x="52" y="125"/>
                    </a:lnTo>
                    <a:lnTo>
                      <a:pt x="52" y="125"/>
                    </a:lnTo>
                    <a:lnTo>
                      <a:pt x="54" y="123"/>
                    </a:lnTo>
                    <a:lnTo>
                      <a:pt x="56" y="121"/>
                    </a:lnTo>
                    <a:lnTo>
                      <a:pt x="56" y="121"/>
                    </a:lnTo>
                    <a:close/>
                    <a:moveTo>
                      <a:pt x="688" y="0"/>
                    </a:moveTo>
                    <a:lnTo>
                      <a:pt x="14" y="0"/>
                    </a:lnTo>
                    <a:lnTo>
                      <a:pt x="14" y="0"/>
                    </a:lnTo>
                    <a:lnTo>
                      <a:pt x="9" y="1"/>
                    </a:lnTo>
                    <a:lnTo>
                      <a:pt x="4" y="4"/>
                    </a:lnTo>
                    <a:lnTo>
                      <a:pt x="1" y="9"/>
                    </a:lnTo>
                    <a:lnTo>
                      <a:pt x="0" y="14"/>
                    </a:lnTo>
                    <a:lnTo>
                      <a:pt x="0" y="31"/>
                    </a:lnTo>
                    <a:lnTo>
                      <a:pt x="703" y="31"/>
                    </a:lnTo>
                    <a:lnTo>
                      <a:pt x="703" y="14"/>
                    </a:lnTo>
                    <a:lnTo>
                      <a:pt x="703" y="14"/>
                    </a:lnTo>
                    <a:lnTo>
                      <a:pt x="702" y="9"/>
                    </a:lnTo>
                    <a:lnTo>
                      <a:pt x="698" y="4"/>
                    </a:lnTo>
                    <a:lnTo>
                      <a:pt x="694" y="1"/>
                    </a:lnTo>
                    <a:lnTo>
                      <a:pt x="688" y="0"/>
                    </a:lnTo>
                    <a:lnTo>
                      <a:pt x="688" y="0"/>
                    </a:lnTo>
                    <a:close/>
                  </a:path>
                </a:pathLst>
              </a:custGeom>
              <a:solidFill>
                <a:srgbClr val="65AADD"/>
              </a:solidFill>
              <a:ln w="9525">
                <a:noFill/>
                <a:round/>
                <a:headEnd/>
                <a:tailEnd/>
              </a:ln>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sp>
          <p:nvSpPr>
            <p:cNvPr id="182" name="圆角矩形 618"/>
            <p:cNvSpPr/>
            <p:nvPr/>
          </p:nvSpPr>
          <p:spPr bwMode="auto">
            <a:xfrm>
              <a:off x="1568084" y="3276928"/>
              <a:ext cx="371113" cy="11459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349" fontAlgn="ctr">
                <a:buClr>
                  <a:srgbClr val="CC9900"/>
                </a:buClr>
              </a:pPr>
              <a:r>
                <a:rPr dirty="0">
                  <a:solidFill>
                    <a:prstClr val="black"/>
                  </a:solidFill>
                  <a:latin typeface="微软雅黑" panose="020B0503020204020204" pitchFamily="34" charset="-122"/>
                  <a:ea typeface="微软雅黑" panose="020B0503020204020204" pitchFamily="34" charset="-122"/>
                  <a:cs typeface="Arial" pitchFamily="34" charset="0"/>
                </a:rPr>
                <a:t>Network</a:t>
              </a:r>
              <a:endParaRPr lang="en-US"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3" name="Freeform 41"/>
            <p:cNvSpPr>
              <a:spLocks noEditPoints="1"/>
            </p:cNvSpPr>
            <p:nvPr/>
          </p:nvSpPr>
          <p:spPr bwMode="auto">
            <a:xfrm>
              <a:off x="1216390" y="2962398"/>
              <a:ext cx="641121" cy="231399"/>
            </a:xfrm>
            <a:custGeom>
              <a:avLst/>
              <a:gdLst/>
              <a:ahLst/>
              <a:cxnLst>
                <a:cxn ang="0">
                  <a:pos x="0" y="15"/>
                </a:cxn>
                <a:cxn ang="0">
                  <a:pos x="18" y="182"/>
                </a:cxn>
                <a:cxn ang="0">
                  <a:pos x="620" y="168"/>
                </a:cxn>
                <a:cxn ang="0">
                  <a:pos x="603" y="0"/>
                </a:cxn>
                <a:cxn ang="0">
                  <a:pos x="547" y="16"/>
                </a:cxn>
                <a:cxn ang="0">
                  <a:pos x="478" y="60"/>
                </a:cxn>
                <a:cxn ang="0">
                  <a:pos x="474" y="71"/>
                </a:cxn>
                <a:cxn ang="0">
                  <a:pos x="568" y="109"/>
                </a:cxn>
                <a:cxn ang="0">
                  <a:pos x="474" y="110"/>
                </a:cxn>
                <a:cxn ang="0">
                  <a:pos x="398" y="15"/>
                </a:cxn>
                <a:cxn ang="0">
                  <a:pos x="422" y="58"/>
                </a:cxn>
                <a:cxn ang="0">
                  <a:pos x="328" y="73"/>
                </a:cxn>
                <a:cxn ang="0">
                  <a:pos x="403" y="71"/>
                </a:cxn>
                <a:cxn ang="0">
                  <a:pos x="333" y="114"/>
                </a:cxn>
                <a:cxn ang="0">
                  <a:pos x="185" y="16"/>
                </a:cxn>
                <a:cxn ang="0">
                  <a:pos x="279" y="55"/>
                </a:cxn>
                <a:cxn ang="0">
                  <a:pos x="184" y="55"/>
                </a:cxn>
                <a:cxn ang="0">
                  <a:pos x="253" y="69"/>
                </a:cxn>
                <a:cxn ang="0">
                  <a:pos x="274" y="114"/>
                </a:cxn>
                <a:cxn ang="0">
                  <a:pos x="39" y="19"/>
                </a:cxn>
                <a:cxn ang="0">
                  <a:pos x="114" y="19"/>
                </a:cxn>
                <a:cxn ang="0">
                  <a:pos x="40" y="58"/>
                </a:cxn>
                <a:cxn ang="0">
                  <a:pos x="43" y="69"/>
                </a:cxn>
                <a:cxn ang="0">
                  <a:pos x="133" y="110"/>
                </a:cxn>
                <a:cxn ang="0">
                  <a:pos x="39" y="73"/>
                </a:cxn>
                <a:cxn ang="0">
                  <a:pos x="39" y="127"/>
                </a:cxn>
                <a:cxn ang="0">
                  <a:pos x="114" y="127"/>
                </a:cxn>
                <a:cxn ang="0">
                  <a:pos x="155" y="161"/>
                </a:cxn>
                <a:cxn ang="0">
                  <a:pos x="126" y="128"/>
                </a:cxn>
                <a:cxn ang="0">
                  <a:pos x="155" y="107"/>
                </a:cxn>
                <a:cxn ang="0">
                  <a:pos x="126" y="74"/>
                </a:cxn>
                <a:cxn ang="0">
                  <a:pos x="155" y="53"/>
                </a:cxn>
                <a:cxn ang="0">
                  <a:pos x="126" y="20"/>
                </a:cxn>
                <a:cxn ang="0">
                  <a:pos x="189" y="167"/>
                </a:cxn>
                <a:cxn ang="0">
                  <a:pos x="185" y="124"/>
                </a:cxn>
                <a:cxn ang="0">
                  <a:pos x="279" y="163"/>
                </a:cxn>
                <a:cxn ang="0">
                  <a:pos x="298" y="162"/>
                </a:cxn>
                <a:cxn ang="0">
                  <a:pos x="298" y="127"/>
                </a:cxn>
                <a:cxn ang="0">
                  <a:pos x="298" y="108"/>
                </a:cxn>
                <a:cxn ang="0">
                  <a:pos x="298" y="73"/>
                </a:cxn>
                <a:cxn ang="0">
                  <a:pos x="298" y="54"/>
                </a:cxn>
                <a:cxn ang="0">
                  <a:pos x="298" y="20"/>
                </a:cxn>
                <a:cxn ang="0">
                  <a:pos x="331" y="166"/>
                </a:cxn>
                <a:cxn ang="0">
                  <a:pos x="398" y="123"/>
                </a:cxn>
                <a:cxn ang="0">
                  <a:pos x="422" y="166"/>
                </a:cxn>
                <a:cxn ang="0">
                  <a:pos x="434" y="162"/>
                </a:cxn>
                <a:cxn ang="0">
                  <a:pos x="444" y="128"/>
                </a:cxn>
                <a:cxn ang="0">
                  <a:pos x="434" y="108"/>
                </a:cxn>
                <a:cxn ang="0">
                  <a:pos x="444" y="74"/>
                </a:cxn>
                <a:cxn ang="0">
                  <a:pos x="434" y="54"/>
                </a:cxn>
                <a:cxn ang="0">
                  <a:pos x="444" y="20"/>
                </a:cxn>
                <a:cxn ang="0">
                  <a:pos x="474" y="163"/>
                </a:cxn>
                <a:cxn ang="0">
                  <a:pos x="547" y="124"/>
                </a:cxn>
                <a:cxn ang="0">
                  <a:pos x="564" y="167"/>
                </a:cxn>
                <a:cxn ang="0">
                  <a:pos x="561" y="128"/>
                </a:cxn>
                <a:cxn ang="0">
                  <a:pos x="589" y="161"/>
                </a:cxn>
                <a:cxn ang="0">
                  <a:pos x="561" y="74"/>
                </a:cxn>
                <a:cxn ang="0">
                  <a:pos x="589" y="107"/>
                </a:cxn>
                <a:cxn ang="0">
                  <a:pos x="561" y="21"/>
                </a:cxn>
                <a:cxn ang="0">
                  <a:pos x="589" y="53"/>
                </a:cxn>
              </a:cxnLst>
              <a:rect l="0" t="0" r="r" b="b"/>
              <a:pathLst>
                <a:path w="620" h="182">
                  <a:moveTo>
                    <a:pt x="603" y="0"/>
                  </a:moveTo>
                  <a:lnTo>
                    <a:pt x="18" y="0"/>
                  </a:lnTo>
                  <a:lnTo>
                    <a:pt x="18" y="0"/>
                  </a:lnTo>
                  <a:lnTo>
                    <a:pt x="12" y="1"/>
                  </a:lnTo>
                  <a:lnTo>
                    <a:pt x="5" y="4"/>
                  </a:lnTo>
                  <a:lnTo>
                    <a:pt x="2" y="10"/>
                  </a:lnTo>
                  <a:lnTo>
                    <a:pt x="1" y="12"/>
                  </a:lnTo>
                  <a:lnTo>
                    <a:pt x="0" y="15"/>
                  </a:lnTo>
                  <a:lnTo>
                    <a:pt x="0" y="168"/>
                  </a:lnTo>
                  <a:lnTo>
                    <a:pt x="0" y="168"/>
                  </a:lnTo>
                  <a:lnTo>
                    <a:pt x="1" y="170"/>
                  </a:lnTo>
                  <a:lnTo>
                    <a:pt x="2" y="173"/>
                  </a:lnTo>
                  <a:lnTo>
                    <a:pt x="5" y="178"/>
                  </a:lnTo>
                  <a:lnTo>
                    <a:pt x="12" y="181"/>
                  </a:lnTo>
                  <a:lnTo>
                    <a:pt x="15" y="182"/>
                  </a:lnTo>
                  <a:lnTo>
                    <a:pt x="18" y="182"/>
                  </a:lnTo>
                  <a:lnTo>
                    <a:pt x="603" y="182"/>
                  </a:lnTo>
                  <a:lnTo>
                    <a:pt x="603" y="182"/>
                  </a:lnTo>
                  <a:lnTo>
                    <a:pt x="606" y="182"/>
                  </a:lnTo>
                  <a:lnTo>
                    <a:pt x="609" y="181"/>
                  </a:lnTo>
                  <a:lnTo>
                    <a:pt x="616" y="178"/>
                  </a:lnTo>
                  <a:lnTo>
                    <a:pt x="619" y="173"/>
                  </a:lnTo>
                  <a:lnTo>
                    <a:pt x="620" y="170"/>
                  </a:lnTo>
                  <a:lnTo>
                    <a:pt x="620" y="168"/>
                  </a:lnTo>
                  <a:lnTo>
                    <a:pt x="620" y="15"/>
                  </a:lnTo>
                  <a:lnTo>
                    <a:pt x="620" y="15"/>
                  </a:lnTo>
                  <a:lnTo>
                    <a:pt x="620" y="12"/>
                  </a:lnTo>
                  <a:lnTo>
                    <a:pt x="619" y="10"/>
                  </a:lnTo>
                  <a:lnTo>
                    <a:pt x="616" y="4"/>
                  </a:lnTo>
                  <a:lnTo>
                    <a:pt x="609" y="1"/>
                  </a:lnTo>
                  <a:lnTo>
                    <a:pt x="603" y="0"/>
                  </a:lnTo>
                  <a:lnTo>
                    <a:pt x="603" y="0"/>
                  </a:lnTo>
                  <a:close/>
                  <a:moveTo>
                    <a:pt x="474" y="19"/>
                  </a:moveTo>
                  <a:lnTo>
                    <a:pt x="474" y="19"/>
                  </a:lnTo>
                  <a:lnTo>
                    <a:pt x="474" y="17"/>
                  </a:lnTo>
                  <a:lnTo>
                    <a:pt x="475" y="16"/>
                  </a:lnTo>
                  <a:lnTo>
                    <a:pt x="478" y="15"/>
                  </a:lnTo>
                  <a:lnTo>
                    <a:pt x="544" y="15"/>
                  </a:lnTo>
                  <a:lnTo>
                    <a:pt x="544" y="15"/>
                  </a:lnTo>
                  <a:lnTo>
                    <a:pt x="547" y="16"/>
                  </a:lnTo>
                  <a:lnTo>
                    <a:pt x="548" y="17"/>
                  </a:lnTo>
                  <a:lnTo>
                    <a:pt x="549" y="19"/>
                  </a:lnTo>
                  <a:lnTo>
                    <a:pt x="568" y="55"/>
                  </a:lnTo>
                  <a:lnTo>
                    <a:pt x="568" y="55"/>
                  </a:lnTo>
                  <a:lnTo>
                    <a:pt x="568" y="56"/>
                  </a:lnTo>
                  <a:lnTo>
                    <a:pt x="567" y="58"/>
                  </a:lnTo>
                  <a:lnTo>
                    <a:pt x="564" y="60"/>
                  </a:lnTo>
                  <a:lnTo>
                    <a:pt x="478" y="60"/>
                  </a:lnTo>
                  <a:lnTo>
                    <a:pt x="478" y="60"/>
                  </a:lnTo>
                  <a:lnTo>
                    <a:pt x="475" y="58"/>
                  </a:lnTo>
                  <a:lnTo>
                    <a:pt x="474" y="56"/>
                  </a:lnTo>
                  <a:lnTo>
                    <a:pt x="474" y="55"/>
                  </a:lnTo>
                  <a:lnTo>
                    <a:pt x="474" y="19"/>
                  </a:lnTo>
                  <a:close/>
                  <a:moveTo>
                    <a:pt x="474" y="73"/>
                  </a:moveTo>
                  <a:lnTo>
                    <a:pt x="474" y="73"/>
                  </a:lnTo>
                  <a:lnTo>
                    <a:pt x="474" y="71"/>
                  </a:lnTo>
                  <a:lnTo>
                    <a:pt x="475" y="70"/>
                  </a:lnTo>
                  <a:lnTo>
                    <a:pt x="478" y="69"/>
                  </a:lnTo>
                  <a:lnTo>
                    <a:pt x="544" y="69"/>
                  </a:lnTo>
                  <a:lnTo>
                    <a:pt x="544" y="69"/>
                  </a:lnTo>
                  <a:lnTo>
                    <a:pt x="547" y="70"/>
                  </a:lnTo>
                  <a:lnTo>
                    <a:pt x="548" y="71"/>
                  </a:lnTo>
                  <a:lnTo>
                    <a:pt x="549" y="73"/>
                  </a:lnTo>
                  <a:lnTo>
                    <a:pt x="568" y="109"/>
                  </a:lnTo>
                  <a:lnTo>
                    <a:pt x="568" y="109"/>
                  </a:lnTo>
                  <a:lnTo>
                    <a:pt x="568" y="110"/>
                  </a:lnTo>
                  <a:lnTo>
                    <a:pt x="567" y="111"/>
                  </a:lnTo>
                  <a:lnTo>
                    <a:pt x="564" y="114"/>
                  </a:lnTo>
                  <a:lnTo>
                    <a:pt x="478" y="114"/>
                  </a:lnTo>
                  <a:lnTo>
                    <a:pt x="478" y="114"/>
                  </a:lnTo>
                  <a:lnTo>
                    <a:pt x="475" y="111"/>
                  </a:lnTo>
                  <a:lnTo>
                    <a:pt x="474" y="110"/>
                  </a:lnTo>
                  <a:lnTo>
                    <a:pt x="474" y="109"/>
                  </a:lnTo>
                  <a:lnTo>
                    <a:pt x="474" y="73"/>
                  </a:lnTo>
                  <a:close/>
                  <a:moveTo>
                    <a:pt x="328" y="19"/>
                  </a:moveTo>
                  <a:lnTo>
                    <a:pt x="328" y="19"/>
                  </a:lnTo>
                  <a:lnTo>
                    <a:pt x="330" y="17"/>
                  </a:lnTo>
                  <a:lnTo>
                    <a:pt x="331" y="16"/>
                  </a:lnTo>
                  <a:lnTo>
                    <a:pt x="333" y="15"/>
                  </a:lnTo>
                  <a:lnTo>
                    <a:pt x="398" y="15"/>
                  </a:lnTo>
                  <a:lnTo>
                    <a:pt x="398" y="15"/>
                  </a:lnTo>
                  <a:lnTo>
                    <a:pt x="402" y="16"/>
                  </a:lnTo>
                  <a:lnTo>
                    <a:pt x="403" y="17"/>
                  </a:lnTo>
                  <a:lnTo>
                    <a:pt x="404" y="19"/>
                  </a:lnTo>
                  <a:lnTo>
                    <a:pt x="423" y="55"/>
                  </a:lnTo>
                  <a:lnTo>
                    <a:pt x="423" y="55"/>
                  </a:lnTo>
                  <a:lnTo>
                    <a:pt x="423" y="56"/>
                  </a:lnTo>
                  <a:lnTo>
                    <a:pt x="422" y="58"/>
                  </a:lnTo>
                  <a:lnTo>
                    <a:pt x="419" y="60"/>
                  </a:lnTo>
                  <a:lnTo>
                    <a:pt x="333" y="60"/>
                  </a:lnTo>
                  <a:lnTo>
                    <a:pt x="333" y="60"/>
                  </a:lnTo>
                  <a:lnTo>
                    <a:pt x="331" y="58"/>
                  </a:lnTo>
                  <a:lnTo>
                    <a:pt x="330" y="56"/>
                  </a:lnTo>
                  <a:lnTo>
                    <a:pt x="328" y="55"/>
                  </a:lnTo>
                  <a:lnTo>
                    <a:pt x="328" y="19"/>
                  </a:lnTo>
                  <a:close/>
                  <a:moveTo>
                    <a:pt x="328" y="73"/>
                  </a:moveTo>
                  <a:lnTo>
                    <a:pt x="328" y="73"/>
                  </a:lnTo>
                  <a:lnTo>
                    <a:pt x="330" y="71"/>
                  </a:lnTo>
                  <a:lnTo>
                    <a:pt x="331" y="70"/>
                  </a:lnTo>
                  <a:lnTo>
                    <a:pt x="333" y="69"/>
                  </a:lnTo>
                  <a:lnTo>
                    <a:pt x="398" y="69"/>
                  </a:lnTo>
                  <a:lnTo>
                    <a:pt x="398" y="69"/>
                  </a:lnTo>
                  <a:lnTo>
                    <a:pt x="402" y="70"/>
                  </a:lnTo>
                  <a:lnTo>
                    <a:pt x="403" y="71"/>
                  </a:lnTo>
                  <a:lnTo>
                    <a:pt x="404" y="73"/>
                  </a:lnTo>
                  <a:lnTo>
                    <a:pt x="423" y="109"/>
                  </a:lnTo>
                  <a:lnTo>
                    <a:pt x="423" y="109"/>
                  </a:lnTo>
                  <a:lnTo>
                    <a:pt x="423" y="110"/>
                  </a:lnTo>
                  <a:lnTo>
                    <a:pt x="422" y="111"/>
                  </a:lnTo>
                  <a:lnTo>
                    <a:pt x="419" y="114"/>
                  </a:lnTo>
                  <a:lnTo>
                    <a:pt x="333" y="114"/>
                  </a:lnTo>
                  <a:lnTo>
                    <a:pt x="333" y="114"/>
                  </a:lnTo>
                  <a:lnTo>
                    <a:pt x="331" y="111"/>
                  </a:lnTo>
                  <a:lnTo>
                    <a:pt x="330" y="110"/>
                  </a:lnTo>
                  <a:lnTo>
                    <a:pt x="328" y="109"/>
                  </a:lnTo>
                  <a:lnTo>
                    <a:pt x="328" y="73"/>
                  </a:lnTo>
                  <a:close/>
                  <a:moveTo>
                    <a:pt x="184" y="19"/>
                  </a:moveTo>
                  <a:lnTo>
                    <a:pt x="184" y="19"/>
                  </a:lnTo>
                  <a:lnTo>
                    <a:pt x="184" y="17"/>
                  </a:lnTo>
                  <a:lnTo>
                    <a:pt x="185" y="16"/>
                  </a:lnTo>
                  <a:lnTo>
                    <a:pt x="189" y="15"/>
                  </a:lnTo>
                  <a:lnTo>
                    <a:pt x="253" y="15"/>
                  </a:lnTo>
                  <a:lnTo>
                    <a:pt x="253" y="15"/>
                  </a:lnTo>
                  <a:lnTo>
                    <a:pt x="257" y="16"/>
                  </a:lnTo>
                  <a:lnTo>
                    <a:pt x="259" y="17"/>
                  </a:lnTo>
                  <a:lnTo>
                    <a:pt x="259" y="19"/>
                  </a:lnTo>
                  <a:lnTo>
                    <a:pt x="279" y="55"/>
                  </a:lnTo>
                  <a:lnTo>
                    <a:pt x="279" y="55"/>
                  </a:lnTo>
                  <a:lnTo>
                    <a:pt x="278" y="56"/>
                  </a:lnTo>
                  <a:lnTo>
                    <a:pt x="278" y="58"/>
                  </a:lnTo>
                  <a:lnTo>
                    <a:pt x="274" y="60"/>
                  </a:lnTo>
                  <a:lnTo>
                    <a:pt x="189" y="60"/>
                  </a:lnTo>
                  <a:lnTo>
                    <a:pt x="189" y="60"/>
                  </a:lnTo>
                  <a:lnTo>
                    <a:pt x="185" y="58"/>
                  </a:lnTo>
                  <a:lnTo>
                    <a:pt x="184" y="56"/>
                  </a:lnTo>
                  <a:lnTo>
                    <a:pt x="184" y="55"/>
                  </a:lnTo>
                  <a:lnTo>
                    <a:pt x="184" y="19"/>
                  </a:lnTo>
                  <a:close/>
                  <a:moveTo>
                    <a:pt x="184" y="73"/>
                  </a:moveTo>
                  <a:lnTo>
                    <a:pt x="184" y="73"/>
                  </a:lnTo>
                  <a:lnTo>
                    <a:pt x="184" y="71"/>
                  </a:lnTo>
                  <a:lnTo>
                    <a:pt x="185" y="70"/>
                  </a:lnTo>
                  <a:lnTo>
                    <a:pt x="189" y="69"/>
                  </a:lnTo>
                  <a:lnTo>
                    <a:pt x="253" y="69"/>
                  </a:lnTo>
                  <a:lnTo>
                    <a:pt x="253" y="69"/>
                  </a:lnTo>
                  <a:lnTo>
                    <a:pt x="257" y="70"/>
                  </a:lnTo>
                  <a:lnTo>
                    <a:pt x="259" y="71"/>
                  </a:lnTo>
                  <a:lnTo>
                    <a:pt x="259" y="73"/>
                  </a:lnTo>
                  <a:lnTo>
                    <a:pt x="279" y="109"/>
                  </a:lnTo>
                  <a:lnTo>
                    <a:pt x="279" y="109"/>
                  </a:lnTo>
                  <a:lnTo>
                    <a:pt x="278" y="110"/>
                  </a:lnTo>
                  <a:lnTo>
                    <a:pt x="278" y="111"/>
                  </a:lnTo>
                  <a:lnTo>
                    <a:pt x="274" y="114"/>
                  </a:lnTo>
                  <a:lnTo>
                    <a:pt x="189" y="114"/>
                  </a:lnTo>
                  <a:lnTo>
                    <a:pt x="189" y="114"/>
                  </a:lnTo>
                  <a:lnTo>
                    <a:pt x="185" y="111"/>
                  </a:lnTo>
                  <a:lnTo>
                    <a:pt x="184" y="110"/>
                  </a:lnTo>
                  <a:lnTo>
                    <a:pt x="184" y="109"/>
                  </a:lnTo>
                  <a:lnTo>
                    <a:pt x="184" y="73"/>
                  </a:lnTo>
                  <a:close/>
                  <a:moveTo>
                    <a:pt x="39" y="19"/>
                  </a:moveTo>
                  <a:lnTo>
                    <a:pt x="39" y="19"/>
                  </a:lnTo>
                  <a:lnTo>
                    <a:pt x="39" y="17"/>
                  </a:lnTo>
                  <a:lnTo>
                    <a:pt x="40" y="16"/>
                  </a:lnTo>
                  <a:lnTo>
                    <a:pt x="43" y="15"/>
                  </a:lnTo>
                  <a:lnTo>
                    <a:pt x="109" y="15"/>
                  </a:lnTo>
                  <a:lnTo>
                    <a:pt x="109" y="15"/>
                  </a:lnTo>
                  <a:lnTo>
                    <a:pt x="112" y="16"/>
                  </a:lnTo>
                  <a:lnTo>
                    <a:pt x="113" y="17"/>
                  </a:lnTo>
                  <a:lnTo>
                    <a:pt x="114" y="19"/>
                  </a:lnTo>
                  <a:lnTo>
                    <a:pt x="133" y="55"/>
                  </a:lnTo>
                  <a:lnTo>
                    <a:pt x="133" y="55"/>
                  </a:lnTo>
                  <a:lnTo>
                    <a:pt x="133" y="56"/>
                  </a:lnTo>
                  <a:lnTo>
                    <a:pt x="132" y="58"/>
                  </a:lnTo>
                  <a:lnTo>
                    <a:pt x="129" y="60"/>
                  </a:lnTo>
                  <a:lnTo>
                    <a:pt x="43" y="60"/>
                  </a:lnTo>
                  <a:lnTo>
                    <a:pt x="43" y="60"/>
                  </a:lnTo>
                  <a:lnTo>
                    <a:pt x="40" y="58"/>
                  </a:lnTo>
                  <a:lnTo>
                    <a:pt x="39" y="56"/>
                  </a:lnTo>
                  <a:lnTo>
                    <a:pt x="39" y="55"/>
                  </a:lnTo>
                  <a:lnTo>
                    <a:pt x="39" y="19"/>
                  </a:lnTo>
                  <a:close/>
                  <a:moveTo>
                    <a:pt x="39" y="73"/>
                  </a:moveTo>
                  <a:lnTo>
                    <a:pt x="39" y="73"/>
                  </a:lnTo>
                  <a:lnTo>
                    <a:pt x="39" y="71"/>
                  </a:lnTo>
                  <a:lnTo>
                    <a:pt x="40" y="70"/>
                  </a:lnTo>
                  <a:lnTo>
                    <a:pt x="43" y="69"/>
                  </a:lnTo>
                  <a:lnTo>
                    <a:pt x="109" y="69"/>
                  </a:lnTo>
                  <a:lnTo>
                    <a:pt x="109" y="69"/>
                  </a:lnTo>
                  <a:lnTo>
                    <a:pt x="112" y="70"/>
                  </a:lnTo>
                  <a:lnTo>
                    <a:pt x="113" y="71"/>
                  </a:lnTo>
                  <a:lnTo>
                    <a:pt x="114" y="73"/>
                  </a:lnTo>
                  <a:lnTo>
                    <a:pt x="133" y="109"/>
                  </a:lnTo>
                  <a:lnTo>
                    <a:pt x="133" y="109"/>
                  </a:lnTo>
                  <a:lnTo>
                    <a:pt x="133" y="110"/>
                  </a:lnTo>
                  <a:lnTo>
                    <a:pt x="132" y="111"/>
                  </a:lnTo>
                  <a:lnTo>
                    <a:pt x="129" y="114"/>
                  </a:lnTo>
                  <a:lnTo>
                    <a:pt x="43" y="114"/>
                  </a:lnTo>
                  <a:lnTo>
                    <a:pt x="43" y="114"/>
                  </a:lnTo>
                  <a:lnTo>
                    <a:pt x="40" y="111"/>
                  </a:lnTo>
                  <a:lnTo>
                    <a:pt x="39" y="110"/>
                  </a:lnTo>
                  <a:lnTo>
                    <a:pt x="39" y="109"/>
                  </a:lnTo>
                  <a:lnTo>
                    <a:pt x="39" y="73"/>
                  </a:lnTo>
                  <a:close/>
                  <a:moveTo>
                    <a:pt x="129" y="167"/>
                  </a:moveTo>
                  <a:lnTo>
                    <a:pt x="43" y="167"/>
                  </a:lnTo>
                  <a:lnTo>
                    <a:pt x="43" y="167"/>
                  </a:lnTo>
                  <a:lnTo>
                    <a:pt x="40" y="166"/>
                  </a:lnTo>
                  <a:lnTo>
                    <a:pt x="39" y="164"/>
                  </a:lnTo>
                  <a:lnTo>
                    <a:pt x="39" y="163"/>
                  </a:lnTo>
                  <a:lnTo>
                    <a:pt x="39" y="127"/>
                  </a:lnTo>
                  <a:lnTo>
                    <a:pt x="39" y="127"/>
                  </a:lnTo>
                  <a:lnTo>
                    <a:pt x="39" y="125"/>
                  </a:lnTo>
                  <a:lnTo>
                    <a:pt x="40" y="124"/>
                  </a:lnTo>
                  <a:lnTo>
                    <a:pt x="43" y="123"/>
                  </a:lnTo>
                  <a:lnTo>
                    <a:pt x="109" y="123"/>
                  </a:lnTo>
                  <a:lnTo>
                    <a:pt x="109" y="123"/>
                  </a:lnTo>
                  <a:lnTo>
                    <a:pt x="112" y="124"/>
                  </a:lnTo>
                  <a:lnTo>
                    <a:pt x="113" y="125"/>
                  </a:lnTo>
                  <a:lnTo>
                    <a:pt x="114" y="127"/>
                  </a:lnTo>
                  <a:lnTo>
                    <a:pt x="133" y="163"/>
                  </a:lnTo>
                  <a:lnTo>
                    <a:pt x="133" y="163"/>
                  </a:lnTo>
                  <a:lnTo>
                    <a:pt x="133" y="164"/>
                  </a:lnTo>
                  <a:lnTo>
                    <a:pt x="132" y="166"/>
                  </a:lnTo>
                  <a:lnTo>
                    <a:pt x="129" y="167"/>
                  </a:lnTo>
                  <a:lnTo>
                    <a:pt x="129" y="167"/>
                  </a:lnTo>
                  <a:close/>
                  <a:moveTo>
                    <a:pt x="155" y="161"/>
                  </a:moveTo>
                  <a:lnTo>
                    <a:pt x="155" y="161"/>
                  </a:lnTo>
                  <a:lnTo>
                    <a:pt x="155" y="161"/>
                  </a:lnTo>
                  <a:lnTo>
                    <a:pt x="154" y="162"/>
                  </a:lnTo>
                  <a:lnTo>
                    <a:pt x="144" y="162"/>
                  </a:lnTo>
                  <a:lnTo>
                    <a:pt x="144" y="162"/>
                  </a:lnTo>
                  <a:lnTo>
                    <a:pt x="143" y="161"/>
                  </a:lnTo>
                  <a:lnTo>
                    <a:pt x="126" y="128"/>
                  </a:lnTo>
                  <a:lnTo>
                    <a:pt x="126" y="128"/>
                  </a:lnTo>
                  <a:lnTo>
                    <a:pt x="126" y="128"/>
                  </a:lnTo>
                  <a:lnTo>
                    <a:pt x="127" y="127"/>
                  </a:lnTo>
                  <a:lnTo>
                    <a:pt x="154" y="127"/>
                  </a:lnTo>
                  <a:lnTo>
                    <a:pt x="154" y="127"/>
                  </a:lnTo>
                  <a:lnTo>
                    <a:pt x="155" y="128"/>
                  </a:lnTo>
                  <a:lnTo>
                    <a:pt x="155" y="129"/>
                  </a:lnTo>
                  <a:lnTo>
                    <a:pt x="155" y="161"/>
                  </a:lnTo>
                  <a:close/>
                  <a:moveTo>
                    <a:pt x="155" y="107"/>
                  </a:moveTo>
                  <a:lnTo>
                    <a:pt x="155" y="107"/>
                  </a:lnTo>
                  <a:lnTo>
                    <a:pt x="155" y="107"/>
                  </a:lnTo>
                  <a:lnTo>
                    <a:pt x="154" y="108"/>
                  </a:lnTo>
                  <a:lnTo>
                    <a:pt x="144" y="108"/>
                  </a:lnTo>
                  <a:lnTo>
                    <a:pt x="144" y="108"/>
                  </a:lnTo>
                  <a:lnTo>
                    <a:pt x="143" y="107"/>
                  </a:lnTo>
                  <a:lnTo>
                    <a:pt x="126" y="74"/>
                  </a:lnTo>
                  <a:lnTo>
                    <a:pt x="126" y="74"/>
                  </a:lnTo>
                  <a:lnTo>
                    <a:pt x="126" y="74"/>
                  </a:lnTo>
                  <a:lnTo>
                    <a:pt x="127" y="73"/>
                  </a:lnTo>
                  <a:lnTo>
                    <a:pt x="154" y="73"/>
                  </a:lnTo>
                  <a:lnTo>
                    <a:pt x="154" y="73"/>
                  </a:lnTo>
                  <a:lnTo>
                    <a:pt x="155" y="74"/>
                  </a:lnTo>
                  <a:lnTo>
                    <a:pt x="155" y="75"/>
                  </a:lnTo>
                  <a:lnTo>
                    <a:pt x="155" y="107"/>
                  </a:lnTo>
                  <a:close/>
                  <a:moveTo>
                    <a:pt x="155" y="53"/>
                  </a:moveTo>
                  <a:lnTo>
                    <a:pt x="155" y="53"/>
                  </a:lnTo>
                  <a:lnTo>
                    <a:pt x="155" y="53"/>
                  </a:lnTo>
                  <a:lnTo>
                    <a:pt x="154" y="54"/>
                  </a:lnTo>
                  <a:lnTo>
                    <a:pt x="144" y="54"/>
                  </a:lnTo>
                  <a:lnTo>
                    <a:pt x="144" y="54"/>
                  </a:lnTo>
                  <a:lnTo>
                    <a:pt x="143" y="53"/>
                  </a:lnTo>
                  <a:lnTo>
                    <a:pt x="126" y="21"/>
                  </a:lnTo>
                  <a:lnTo>
                    <a:pt x="126" y="21"/>
                  </a:lnTo>
                  <a:lnTo>
                    <a:pt x="126" y="20"/>
                  </a:lnTo>
                  <a:lnTo>
                    <a:pt x="127" y="20"/>
                  </a:lnTo>
                  <a:lnTo>
                    <a:pt x="154" y="20"/>
                  </a:lnTo>
                  <a:lnTo>
                    <a:pt x="154" y="20"/>
                  </a:lnTo>
                  <a:lnTo>
                    <a:pt x="155" y="20"/>
                  </a:lnTo>
                  <a:lnTo>
                    <a:pt x="155" y="21"/>
                  </a:lnTo>
                  <a:lnTo>
                    <a:pt x="155" y="53"/>
                  </a:lnTo>
                  <a:close/>
                  <a:moveTo>
                    <a:pt x="274" y="167"/>
                  </a:moveTo>
                  <a:lnTo>
                    <a:pt x="189" y="167"/>
                  </a:lnTo>
                  <a:lnTo>
                    <a:pt x="189" y="167"/>
                  </a:lnTo>
                  <a:lnTo>
                    <a:pt x="185" y="166"/>
                  </a:lnTo>
                  <a:lnTo>
                    <a:pt x="184" y="164"/>
                  </a:lnTo>
                  <a:lnTo>
                    <a:pt x="184" y="163"/>
                  </a:lnTo>
                  <a:lnTo>
                    <a:pt x="184" y="127"/>
                  </a:lnTo>
                  <a:lnTo>
                    <a:pt x="184" y="127"/>
                  </a:lnTo>
                  <a:lnTo>
                    <a:pt x="184" y="125"/>
                  </a:lnTo>
                  <a:lnTo>
                    <a:pt x="185" y="124"/>
                  </a:lnTo>
                  <a:lnTo>
                    <a:pt x="189" y="123"/>
                  </a:lnTo>
                  <a:lnTo>
                    <a:pt x="253" y="123"/>
                  </a:lnTo>
                  <a:lnTo>
                    <a:pt x="253" y="123"/>
                  </a:lnTo>
                  <a:lnTo>
                    <a:pt x="257" y="124"/>
                  </a:lnTo>
                  <a:lnTo>
                    <a:pt x="259" y="125"/>
                  </a:lnTo>
                  <a:lnTo>
                    <a:pt x="259" y="127"/>
                  </a:lnTo>
                  <a:lnTo>
                    <a:pt x="279" y="163"/>
                  </a:lnTo>
                  <a:lnTo>
                    <a:pt x="279" y="163"/>
                  </a:lnTo>
                  <a:lnTo>
                    <a:pt x="278" y="164"/>
                  </a:lnTo>
                  <a:lnTo>
                    <a:pt x="278" y="166"/>
                  </a:lnTo>
                  <a:lnTo>
                    <a:pt x="274" y="167"/>
                  </a:lnTo>
                  <a:lnTo>
                    <a:pt x="274" y="167"/>
                  </a:lnTo>
                  <a:close/>
                  <a:moveTo>
                    <a:pt x="300" y="161"/>
                  </a:moveTo>
                  <a:lnTo>
                    <a:pt x="300" y="161"/>
                  </a:lnTo>
                  <a:lnTo>
                    <a:pt x="299" y="161"/>
                  </a:lnTo>
                  <a:lnTo>
                    <a:pt x="298" y="162"/>
                  </a:lnTo>
                  <a:lnTo>
                    <a:pt x="289" y="162"/>
                  </a:lnTo>
                  <a:lnTo>
                    <a:pt x="289" y="162"/>
                  </a:lnTo>
                  <a:lnTo>
                    <a:pt x="287" y="161"/>
                  </a:lnTo>
                  <a:lnTo>
                    <a:pt x="271" y="128"/>
                  </a:lnTo>
                  <a:lnTo>
                    <a:pt x="271" y="128"/>
                  </a:lnTo>
                  <a:lnTo>
                    <a:pt x="271" y="128"/>
                  </a:lnTo>
                  <a:lnTo>
                    <a:pt x="271" y="127"/>
                  </a:lnTo>
                  <a:lnTo>
                    <a:pt x="298" y="127"/>
                  </a:lnTo>
                  <a:lnTo>
                    <a:pt x="298" y="127"/>
                  </a:lnTo>
                  <a:lnTo>
                    <a:pt x="299" y="128"/>
                  </a:lnTo>
                  <a:lnTo>
                    <a:pt x="300" y="129"/>
                  </a:lnTo>
                  <a:lnTo>
                    <a:pt x="300" y="161"/>
                  </a:lnTo>
                  <a:close/>
                  <a:moveTo>
                    <a:pt x="300" y="107"/>
                  </a:moveTo>
                  <a:lnTo>
                    <a:pt x="300" y="107"/>
                  </a:lnTo>
                  <a:lnTo>
                    <a:pt x="299" y="107"/>
                  </a:lnTo>
                  <a:lnTo>
                    <a:pt x="298" y="108"/>
                  </a:lnTo>
                  <a:lnTo>
                    <a:pt x="289" y="108"/>
                  </a:lnTo>
                  <a:lnTo>
                    <a:pt x="289" y="108"/>
                  </a:lnTo>
                  <a:lnTo>
                    <a:pt x="287" y="107"/>
                  </a:lnTo>
                  <a:lnTo>
                    <a:pt x="271" y="74"/>
                  </a:lnTo>
                  <a:lnTo>
                    <a:pt x="271" y="74"/>
                  </a:lnTo>
                  <a:lnTo>
                    <a:pt x="271" y="74"/>
                  </a:lnTo>
                  <a:lnTo>
                    <a:pt x="271" y="73"/>
                  </a:lnTo>
                  <a:lnTo>
                    <a:pt x="298" y="73"/>
                  </a:lnTo>
                  <a:lnTo>
                    <a:pt x="298" y="73"/>
                  </a:lnTo>
                  <a:lnTo>
                    <a:pt x="299" y="74"/>
                  </a:lnTo>
                  <a:lnTo>
                    <a:pt x="300" y="75"/>
                  </a:lnTo>
                  <a:lnTo>
                    <a:pt x="300" y="107"/>
                  </a:lnTo>
                  <a:close/>
                  <a:moveTo>
                    <a:pt x="300" y="53"/>
                  </a:moveTo>
                  <a:lnTo>
                    <a:pt x="300" y="53"/>
                  </a:lnTo>
                  <a:lnTo>
                    <a:pt x="299" y="53"/>
                  </a:lnTo>
                  <a:lnTo>
                    <a:pt x="298" y="54"/>
                  </a:lnTo>
                  <a:lnTo>
                    <a:pt x="289" y="54"/>
                  </a:lnTo>
                  <a:lnTo>
                    <a:pt x="289" y="54"/>
                  </a:lnTo>
                  <a:lnTo>
                    <a:pt x="287" y="53"/>
                  </a:lnTo>
                  <a:lnTo>
                    <a:pt x="271" y="21"/>
                  </a:lnTo>
                  <a:lnTo>
                    <a:pt x="271" y="21"/>
                  </a:lnTo>
                  <a:lnTo>
                    <a:pt x="271" y="20"/>
                  </a:lnTo>
                  <a:lnTo>
                    <a:pt x="271" y="20"/>
                  </a:lnTo>
                  <a:lnTo>
                    <a:pt x="298" y="20"/>
                  </a:lnTo>
                  <a:lnTo>
                    <a:pt x="298" y="20"/>
                  </a:lnTo>
                  <a:lnTo>
                    <a:pt x="299" y="20"/>
                  </a:lnTo>
                  <a:lnTo>
                    <a:pt x="300" y="21"/>
                  </a:lnTo>
                  <a:lnTo>
                    <a:pt x="300" y="53"/>
                  </a:lnTo>
                  <a:close/>
                  <a:moveTo>
                    <a:pt x="419" y="167"/>
                  </a:moveTo>
                  <a:lnTo>
                    <a:pt x="333" y="167"/>
                  </a:lnTo>
                  <a:lnTo>
                    <a:pt x="333" y="167"/>
                  </a:lnTo>
                  <a:lnTo>
                    <a:pt x="331" y="166"/>
                  </a:lnTo>
                  <a:lnTo>
                    <a:pt x="330" y="164"/>
                  </a:lnTo>
                  <a:lnTo>
                    <a:pt x="328" y="163"/>
                  </a:lnTo>
                  <a:lnTo>
                    <a:pt x="328" y="127"/>
                  </a:lnTo>
                  <a:lnTo>
                    <a:pt x="328" y="127"/>
                  </a:lnTo>
                  <a:lnTo>
                    <a:pt x="330" y="125"/>
                  </a:lnTo>
                  <a:lnTo>
                    <a:pt x="331" y="124"/>
                  </a:lnTo>
                  <a:lnTo>
                    <a:pt x="333" y="123"/>
                  </a:lnTo>
                  <a:lnTo>
                    <a:pt x="398" y="123"/>
                  </a:lnTo>
                  <a:lnTo>
                    <a:pt x="398" y="123"/>
                  </a:lnTo>
                  <a:lnTo>
                    <a:pt x="402" y="124"/>
                  </a:lnTo>
                  <a:lnTo>
                    <a:pt x="403" y="125"/>
                  </a:lnTo>
                  <a:lnTo>
                    <a:pt x="404" y="127"/>
                  </a:lnTo>
                  <a:lnTo>
                    <a:pt x="423" y="163"/>
                  </a:lnTo>
                  <a:lnTo>
                    <a:pt x="423" y="163"/>
                  </a:lnTo>
                  <a:lnTo>
                    <a:pt x="423" y="164"/>
                  </a:lnTo>
                  <a:lnTo>
                    <a:pt x="422" y="166"/>
                  </a:lnTo>
                  <a:lnTo>
                    <a:pt x="419" y="167"/>
                  </a:lnTo>
                  <a:lnTo>
                    <a:pt x="419" y="167"/>
                  </a:lnTo>
                  <a:close/>
                  <a:moveTo>
                    <a:pt x="444" y="161"/>
                  </a:moveTo>
                  <a:lnTo>
                    <a:pt x="444" y="161"/>
                  </a:lnTo>
                  <a:lnTo>
                    <a:pt x="444" y="161"/>
                  </a:lnTo>
                  <a:lnTo>
                    <a:pt x="443" y="162"/>
                  </a:lnTo>
                  <a:lnTo>
                    <a:pt x="434" y="162"/>
                  </a:lnTo>
                  <a:lnTo>
                    <a:pt x="434" y="162"/>
                  </a:lnTo>
                  <a:lnTo>
                    <a:pt x="432" y="161"/>
                  </a:lnTo>
                  <a:lnTo>
                    <a:pt x="415" y="128"/>
                  </a:lnTo>
                  <a:lnTo>
                    <a:pt x="415" y="128"/>
                  </a:lnTo>
                  <a:lnTo>
                    <a:pt x="415" y="128"/>
                  </a:lnTo>
                  <a:lnTo>
                    <a:pt x="416" y="127"/>
                  </a:lnTo>
                  <a:lnTo>
                    <a:pt x="443" y="127"/>
                  </a:lnTo>
                  <a:lnTo>
                    <a:pt x="443" y="127"/>
                  </a:lnTo>
                  <a:lnTo>
                    <a:pt x="444" y="128"/>
                  </a:lnTo>
                  <a:lnTo>
                    <a:pt x="444" y="129"/>
                  </a:lnTo>
                  <a:lnTo>
                    <a:pt x="444" y="161"/>
                  </a:lnTo>
                  <a:close/>
                  <a:moveTo>
                    <a:pt x="444" y="107"/>
                  </a:moveTo>
                  <a:lnTo>
                    <a:pt x="444" y="107"/>
                  </a:lnTo>
                  <a:lnTo>
                    <a:pt x="444" y="107"/>
                  </a:lnTo>
                  <a:lnTo>
                    <a:pt x="443" y="108"/>
                  </a:lnTo>
                  <a:lnTo>
                    <a:pt x="434" y="108"/>
                  </a:lnTo>
                  <a:lnTo>
                    <a:pt x="434" y="108"/>
                  </a:lnTo>
                  <a:lnTo>
                    <a:pt x="432" y="107"/>
                  </a:lnTo>
                  <a:lnTo>
                    <a:pt x="415" y="74"/>
                  </a:lnTo>
                  <a:lnTo>
                    <a:pt x="415" y="74"/>
                  </a:lnTo>
                  <a:lnTo>
                    <a:pt x="415" y="74"/>
                  </a:lnTo>
                  <a:lnTo>
                    <a:pt x="416" y="73"/>
                  </a:lnTo>
                  <a:lnTo>
                    <a:pt x="443" y="73"/>
                  </a:lnTo>
                  <a:lnTo>
                    <a:pt x="443" y="73"/>
                  </a:lnTo>
                  <a:lnTo>
                    <a:pt x="444" y="74"/>
                  </a:lnTo>
                  <a:lnTo>
                    <a:pt x="444" y="75"/>
                  </a:lnTo>
                  <a:lnTo>
                    <a:pt x="444" y="107"/>
                  </a:lnTo>
                  <a:close/>
                  <a:moveTo>
                    <a:pt x="444" y="53"/>
                  </a:moveTo>
                  <a:lnTo>
                    <a:pt x="444" y="53"/>
                  </a:lnTo>
                  <a:lnTo>
                    <a:pt x="444" y="53"/>
                  </a:lnTo>
                  <a:lnTo>
                    <a:pt x="443" y="54"/>
                  </a:lnTo>
                  <a:lnTo>
                    <a:pt x="434" y="54"/>
                  </a:lnTo>
                  <a:lnTo>
                    <a:pt x="434" y="54"/>
                  </a:lnTo>
                  <a:lnTo>
                    <a:pt x="432" y="53"/>
                  </a:lnTo>
                  <a:lnTo>
                    <a:pt x="415" y="21"/>
                  </a:lnTo>
                  <a:lnTo>
                    <a:pt x="415" y="21"/>
                  </a:lnTo>
                  <a:lnTo>
                    <a:pt x="415" y="20"/>
                  </a:lnTo>
                  <a:lnTo>
                    <a:pt x="416" y="20"/>
                  </a:lnTo>
                  <a:lnTo>
                    <a:pt x="443" y="20"/>
                  </a:lnTo>
                  <a:lnTo>
                    <a:pt x="443" y="20"/>
                  </a:lnTo>
                  <a:lnTo>
                    <a:pt x="444" y="20"/>
                  </a:lnTo>
                  <a:lnTo>
                    <a:pt x="444" y="21"/>
                  </a:lnTo>
                  <a:lnTo>
                    <a:pt x="444" y="53"/>
                  </a:lnTo>
                  <a:close/>
                  <a:moveTo>
                    <a:pt x="564" y="167"/>
                  </a:moveTo>
                  <a:lnTo>
                    <a:pt x="478" y="167"/>
                  </a:lnTo>
                  <a:lnTo>
                    <a:pt x="478" y="167"/>
                  </a:lnTo>
                  <a:lnTo>
                    <a:pt x="475" y="166"/>
                  </a:lnTo>
                  <a:lnTo>
                    <a:pt x="474" y="164"/>
                  </a:lnTo>
                  <a:lnTo>
                    <a:pt x="474" y="163"/>
                  </a:lnTo>
                  <a:lnTo>
                    <a:pt x="474" y="127"/>
                  </a:lnTo>
                  <a:lnTo>
                    <a:pt x="474" y="127"/>
                  </a:lnTo>
                  <a:lnTo>
                    <a:pt x="474" y="125"/>
                  </a:lnTo>
                  <a:lnTo>
                    <a:pt x="475" y="124"/>
                  </a:lnTo>
                  <a:lnTo>
                    <a:pt x="478" y="123"/>
                  </a:lnTo>
                  <a:lnTo>
                    <a:pt x="544" y="123"/>
                  </a:lnTo>
                  <a:lnTo>
                    <a:pt x="544" y="123"/>
                  </a:lnTo>
                  <a:lnTo>
                    <a:pt x="547" y="124"/>
                  </a:lnTo>
                  <a:lnTo>
                    <a:pt x="548" y="125"/>
                  </a:lnTo>
                  <a:lnTo>
                    <a:pt x="549" y="127"/>
                  </a:lnTo>
                  <a:lnTo>
                    <a:pt x="568" y="163"/>
                  </a:lnTo>
                  <a:lnTo>
                    <a:pt x="568" y="163"/>
                  </a:lnTo>
                  <a:lnTo>
                    <a:pt x="568" y="164"/>
                  </a:lnTo>
                  <a:lnTo>
                    <a:pt x="567" y="166"/>
                  </a:lnTo>
                  <a:lnTo>
                    <a:pt x="564" y="167"/>
                  </a:lnTo>
                  <a:lnTo>
                    <a:pt x="564" y="167"/>
                  </a:lnTo>
                  <a:close/>
                  <a:moveTo>
                    <a:pt x="589" y="161"/>
                  </a:moveTo>
                  <a:lnTo>
                    <a:pt x="589" y="161"/>
                  </a:lnTo>
                  <a:lnTo>
                    <a:pt x="589" y="161"/>
                  </a:lnTo>
                  <a:lnTo>
                    <a:pt x="588" y="162"/>
                  </a:lnTo>
                  <a:lnTo>
                    <a:pt x="579" y="162"/>
                  </a:lnTo>
                  <a:lnTo>
                    <a:pt x="579" y="162"/>
                  </a:lnTo>
                  <a:lnTo>
                    <a:pt x="578" y="161"/>
                  </a:lnTo>
                  <a:lnTo>
                    <a:pt x="561" y="128"/>
                  </a:lnTo>
                  <a:lnTo>
                    <a:pt x="561" y="128"/>
                  </a:lnTo>
                  <a:lnTo>
                    <a:pt x="561" y="128"/>
                  </a:lnTo>
                  <a:lnTo>
                    <a:pt x="562" y="127"/>
                  </a:lnTo>
                  <a:lnTo>
                    <a:pt x="588" y="127"/>
                  </a:lnTo>
                  <a:lnTo>
                    <a:pt x="588" y="127"/>
                  </a:lnTo>
                  <a:lnTo>
                    <a:pt x="589" y="128"/>
                  </a:lnTo>
                  <a:lnTo>
                    <a:pt x="589" y="129"/>
                  </a:lnTo>
                  <a:lnTo>
                    <a:pt x="589" y="161"/>
                  </a:lnTo>
                  <a:close/>
                  <a:moveTo>
                    <a:pt x="589" y="107"/>
                  </a:moveTo>
                  <a:lnTo>
                    <a:pt x="589" y="107"/>
                  </a:lnTo>
                  <a:lnTo>
                    <a:pt x="589" y="107"/>
                  </a:lnTo>
                  <a:lnTo>
                    <a:pt x="588" y="108"/>
                  </a:lnTo>
                  <a:lnTo>
                    <a:pt x="579" y="108"/>
                  </a:lnTo>
                  <a:lnTo>
                    <a:pt x="579" y="108"/>
                  </a:lnTo>
                  <a:lnTo>
                    <a:pt x="578" y="107"/>
                  </a:lnTo>
                  <a:lnTo>
                    <a:pt x="561" y="74"/>
                  </a:lnTo>
                  <a:lnTo>
                    <a:pt x="561" y="74"/>
                  </a:lnTo>
                  <a:lnTo>
                    <a:pt x="561" y="74"/>
                  </a:lnTo>
                  <a:lnTo>
                    <a:pt x="562" y="73"/>
                  </a:lnTo>
                  <a:lnTo>
                    <a:pt x="588" y="73"/>
                  </a:lnTo>
                  <a:lnTo>
                    <a:pt x="588" y="73"/>
                  </a:lnTo>
                  <a:lnTo>
                    <a:pt x="589" y="74"/>
                  </a:lnTo>
                  <a:lnTo>
                    <a:pt x="589" y="75"/>
                  </a:lnTo>
                  <a:lnTo>
                    <a:pt x="589" y="107"/>
                  </a:lnTo>
                  <a:close/>
                  <a:moveTo>
                    <a:pt x="589" y="53"/>
                  </a:moveTo>
                  <a:lnTo>
                    <a:pt x="589" y="53"/>
                  </a:lnTo>
                  <a:lnTo>
                    <a:pt x="589" y="53"/>
                  </a:lnTo>
                  <a:lnTo>
                    <a:pt x="588" y="54"/>
                  </a:lnTo>
                  <a:lnTo>
                    <a:pt x="579" y="54"/>
                  </a:lnTo>
                  <a:lnTo>
                    <a:pt x="579" y="54"/>
                  </a:lnTo>
                  <a:lnTo>
                    <a:pt x="578" y="53"/>
                  </a:lnTo>
                  <a:lnTo>
                    <a:pt x="561" y="21"/>
                  </a:lnTo>
                  <a:lnTo>
                    <a:pt x="561" y="21"/>
                  </a:lnTo>
                  <a:lnTo>
                    <a:pt x="561" y="20"/>
                  </a:lnTo>
                  <a:lnTo>
                    <a:pt x="562" y="20"/>
                  </a:lnTo>
                  <a:lnTo>
                    <a:pt x="588" y="20"/>
                  </a:lnTo>
                  <a:lnTo>
                    <a:pt x="588" y="20"/>
                  </a:lnTo>
                  <a:lnTo>
                    <a:pt x="589" y="20"/>
                  </a:lnTo>
                  <a:lnTo>
                    <a:pt x="589" y="21"/>
                  </a:lnTo>
                  <a:lnTo>
                    <a:pt x="589" y="53"/>
                  </a:lnTo>
                  <a:close/>
                </a:path>
              </a:pathLst>
            </a:custGeom>
            <a:solidFill>
              <a:srgbClr val="65AADD"/>
            </a:solidFill>
            <a:ln w="9525">
              <a:noFill/>
              <a:round/>
              <a:headEnd/>
              <a:tailEnd/>
            </a:ln>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pic>
          <p:nvPicPr>
            <p:cNvPr id="184" name="Picture 12" descr="C:\Documents and Settings\h00107722\桌面\IT图标\存储图标\S6800T.png"/>
            <p:cNvPicPr>
              <a:picLocks noChangeAspect="1" noChangeArrowheads="1"/>
            </p:cNvPicPr>
            <p:nvPr/>
          </p:nvPicPr>
          <p:blipFill>
            <a:blip r:embed="rId3" cstate="print"/>
            <a:srcRect/>
            <a:stretch>
              <a:fillRect/>
            </a:stretch>
          </p:blipFill>
          <p:spPr bwMode="auto">
            <a:xfrm>
              <a:off x="1206582" y="3466678"/>
              <a:ext cx="199072" cy="473160"/>
            </a:xfrm>
            <a:prstGeom prst="rect">
              <a:avLst/>
            </a:prstGeom>
            <a:noFill/>
          </p:spPr>
        </p:pic>
      </p:grpSp>
      <p:grpSp>
        <p:nvGrpSpPr>
          <p:cNvPr id="188" name="组合 16"/>
          <p:cNvGrpSpPr/>
          <p:nvPr/>
        </p:nvGrpSpPr>
        <p:grpSpPr>
          <a:xfrm>
            <a:off x="5235976" y="4456431"/>
            <a:ext cx="1309968" cy="705809"/>
            <a:chOff x="1059823" y="4482146"/>
            <a:chExt cx="982249" cy="705830"/>
          </a:xfrm>
        </p:grpSpPr>
        <p:sp>
          <p:nvSpPr>
            <p:cNvPr id="189" name="圆角矩形 188"/>
            <p:cNvSpPr/>
            <p:nvPr/>
          </p:nvSpPr>
          <p:spPr bwMode="auto">
            <a:xfrm>
              <a:off x="1059823" y="4851826"/>
              <a:ext cx="982249" cy="336150"/>
            </a:xfrm>
            <a:prstGeom prst="roundRect">
              <a:avLst>
                <a:gd name="adj" fmla="val 10140"/>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2" tIns="0" rIns="68542" bIns="0" numCol="1" rtlCol="0" anchor="b" anchorCtr="0" compatLnSpc="1">
              <a:prstTxWarp prst="textNoShape">
                <a:avLst/>
              </a:prstTxWarp>
              <a:noAutofit/>
            </a:bodyPr>
            <a:lstStyle/>
            <a:p>
              <a:pPr algn="ctr" defTabSz="685349" fontAlgn="ctr">
                <a:buClr>
                  <a:srgbClr val="CC9900"/>
                </a:buClr>
              </a:pPr>
              <a:r>
                <a:rPr sz="1100" dirty="0">
                  <a:solidFill>
                    <a:prstClr val="black"/>
                  </a:solidFill>
                  <a:latin typeface="微软雅黑" panose="020B0503020204020204" pitchFamily="34" charset="-122"/>
                  <a:ea typeface="微软雅黑" panose="020B0503020204020204" pitchFamily="34" charset="-122"/>
                  <a:cs typeface="Arial" pitchFamily="34" charset="0"/>
                </a:rPr>
                <a:t>Virtualization resource pool</a:t>
              </a:r>
              <a:endParaRPr lang="en-US" sz="110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nvGrpSpPr>
            <p:cNvPr id="190" name="Group 343"/>
            <p:cNvGrpSpPr/>
            <p:nvPr/>
          </p:nvGrpSpPr>
          <p:grpSpPr>
            <a:xfrm>
              <a:off x="1264648" y="4482146"/>
              <a:ext cx="506275" cy="356018"/>
              <a:chOff x="7401725" y="5332064"/>
              <a:chExt cx="1006475" cy="569429"/>
            </a:xfrm>
          </p:grpSpPr>
          <p:sp>
            <p:nvSpPr>
              <p:cNvPr id="191" name="Freeform 300"/>
              <p:cNvSpPr>
                <a:spLocks/>
              </p:cNvSpPr>
              <p:nvPr/>
            </p:nvSpPr>
            <p:spPr bwMode="auto">
              <a:xfrm>
                <a:off x="7668817" y="5332064"/>
                <a:ext cx="506413" cy="130175"/>
              </a:xfrm>
              <a:custGeom>
                <a:avLst/>
                <a:gdLst>
                  <a:gd name="T0" fmla="*/ 319 w 319"/>
                  <a:gd name="T1" fmla="*/ 40 h 82"/>
                  <a:gd name="T2" fmla="*/ 319 w 319"/>
                  <a:gd name="T3" fmla="*/ 40 h 82"/>
                  <a:gd name="T4" fmla="*/ 279 w 319"/>
                  <a:gd name="T5" fmla="*/ 52 h 82"/>
                  <a:gd name="T6" fmla="*/ 239 w 319"/>
                  <a:gd name="T7" fmla="*/ 62 h 82"/>
                  <a:gd name="T8" fmla="*/ 157 w 319"/>
                  <a:gd name="T9" fmla="*/ 82 h 82"/>
                  <a:gd name="T10" fmla="*/ 157 w 319"/>
                  <a:gd name="T11" fmla="*/ 82 h 82"/>
                  <a:gd name="T12" fmla="*/ 79 w 319"/>
                  <a:gd name="T13" fmla="*/ 61 h 82"/>
                  <a:gd name="T14" fmla="*/ 0 w 319"/>
                  <a:gd name="T15" fmla="*/ 42 h 82"/>
                  <a:gd name="T16" fmla="*/ 0 w 319"/>
                  <a:gd name="T17" fmla="*/ 42 h 82"/>
                  <a:gd name="T18" fmla="*/ 39 w 319"/>
                  <a:gd name="T19" fmla="*/ 30 h 82"/>
                  <a:gd name="T20" fmla="*/ 78 w 319"/>
                  <a:gd name="T21" fmla="*/ 20 h 82"/>
                  <a:gd name="T22" fmla="*/ 160 w 319"/>
                  <a:gd name="T23" fmla="*/ 0 h 82"/>
                  <a:gd name="T24" fmla="*/ 160 w 319"/>
                  <a:gd name="T25" fmla="*/ 0 h 82"/>
                  <a:gd name="T26" fmla="*/ 239 w 319"/>
                  <a:gd name="T27" fmla="*/ 20 h 82"/>
                  <a:gd name="T28" fmla="*/ 319 w 319"/>
                  <a:gd name="T29" fmla="*/ 40 h 82"/>
                  <a:gd name="T30" fmla="*/ 319 w 319"/>
                  <a:gd name="T31" fmla="*/ 40 h 82"/>
                  <a:gd name="T32" fmla="*/ 319 w 319"/>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82">
                    <a:moveTo>
                      <a:pt x="319" y="40"/>
                    </a:moveTo>
                    <a:lnTo>
                      <a:pt x="319" y="40"/>
                    </a:lnTo>
                    <a:lnTo>
                      <a:pt x="279" y="52"/>
                    </a:lnTo>
                    <a:lnTo>
                      <a:pt x="239" y="62"/>
                    </a:lnTo>
                    <a:lnTo>
                      <a:pt x="157" y="82"/>
                    </a:lnTo>
                    <a:lnTo>
                      <a:pt x="157" y="82"/>
                    </a:lnTo>
                    <a:lnTo>
                      <a:pt x="79" y="61"/>
                    </a:lnTo>
                    <a:lnTo>
                      <a:pt x="0" y="42"/>
                    </a:lnTo>
                    <a:lnTo>
                      <a:pt x="0" y="42"/>
                    </a:lnTo>
                    <a:lnTo>
                      <a:pt x="39" y="30"/>
                    </a:lnTo>
                    <a:lnTo>
                      <a:pt x="78" y="20"/>
                    </a:lnTo>
                    <a:lnTo>
                      <a:pt x="160" y="0"/>
                    </a:lnTo>
                    <a:lnTo>
                      <a:pt x="160" y="0"/>
                    </a:lnTo>
                    <a:lnTo>
                      <a:pt x="239" y="20"/>
                    </a:lnTo>
                    <a:lnTo>
                      <a:pt x="319" y="40"/>
                    </a:lnTo>
                    <a:lnTo>
                      <a:pt x="319" y="40"/>
                    </a:lnTo>
                    <a:lnTo>
                      <a:pt x="319" y="4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92" name="Freeform 301"/>
              <p:cNvSpPr>
                <a:spLocks noEditPoints="1"/>
              </p:cNvSpPr>
              <p:nvPr/>
            </p:nvSpPr>
            <p:spPr bwMode="auto">
              <a:xfrm>
                <a:off x="7646211" y="5426821"/>
                <a:ext cx="517524" cy="147638"/>
              </a:xfrm>
              <a:custGeom>
                <a:avLst/>
                <a:gdLst>
                  <a:gd name="T0" fmla="*/ 321 w 326"/>
                  <a:gd name="T1" fmla="*/ 0 h 93"/>
                  <a:gd name="T2" fmla="*/ 321 w 326"/>
                  <a:gd name="T3" fmla="*/ 0 h 93"/>
                  <a:gd name="T4" fmla="*/ 246 w 326"/>
                  <a:gd name="T5" fmla="*/ 20 h 93"/>
                  <a:gd name="T6" fmla="*/ 169 w 326"/>
                  <a:gd name="T7" fmla="*/ 39 h 93"/>
                  <a:gd name="T8" fmla="*/ 169 w 326"/>
                  <a:gd name="T9" fmla="*/ 93 h 93"/>
                  <a:gd name="T10" fmla="*/ 326 w 326"/>
                  <a:gd name="T11" fmla="*/ 93 h 93"/>
                  <a:gd name="T12" fmla="*/ 326 w 326"/>
                  <a:gd name="T13" fmla="*/ 0 h 93"/>
                  <a:gd name="T14" fmla="*/ 321 w 326"/>
                  <a:gd name="T15" fmla="*/ 0 h 93"/>
                  <a:gd name="T16" fmla="*/ 321 w 326"/>
                  <a:gd name="T17" fmla="*/ 0 h 93"/>
                  <a:gd name="T18" fmla="*/ 0 w 326"/>
                  <a:gd name="T19" fmla="*/ 93 h 93"/>
                  <a:gd name="T20" fmla="*/ 158 w 326"/>
                  <a:gd name="T21" fmla="*/ 93 h 93"/>
                  <a:gd name="T22" fmla="*/ 158 w 326"/>
                  <a:gd name="T23" fmla="*/ 39 h 93"/>
                  <a:gd name="T24" fmla="*/ 158 w 326"/>
                  <a:gd name="T25" fmla="*/ 39 h 93"/>
                  <a:gd name="T26" fmla="*/ 119 w 326"/>
                  <a:gd name="T27" fmla="*/ 29 h 93"/>
                  <a:gd name="T28" fmla="*/ 80 w 326"/>
                  <a:gd name="T29" fmla="*/ 18 h 93"/>
                  <a:gd name="T30" fmla="*/ 41 w 326"/>
                  <a:gd name="T31" fmla="*/ 10 h 93"/>
                  <a:gd name="T32" fmla="*/ 0 w 326"/>
                  <a:gd name="T33" fmla="*/ 0 h 93"/>
                  <a:gd name="T34" fmla="*/ 0 w 326"/>
                  <a:gd name="T35" fmla="*/ 93 h 93"/>
                  <a:gd name="T36" fmla="*/ 0 w 326"/>
                  <a:gd name="T3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93">
                    <a:moveTo>
                      <a:pt x="321" y="0"/>
                    </a:moveTo>
                    <a:lnTo>
                      <a:pt x="321" y="0"/>
                    </a:lnTo>
                    <a:lnTo>
                      <a:pt x="246" y="20"/>
                    </a:lnTo>
                    <a:lnTo>
                      <a:pt x="169" y="39"/>
                    </a:lnTo>
                    <a:lnTo>
                      <a:pt x="169" y="93"/>
                    </a:lnTo>
                    <a:lnTo>
                      <a:pt x="326" y="93"/>
                    </a:lnTo>
                    <a:lnTo>
                      <a:pt x="326" y="0"/>
                    </a:lnTo>
                    <a:lnTo>
                      <a:pt x="321" y="0"/>
                    </a:lnTo>
                    <a:lnTo>
                      <a:pt x="321" y="0"/>
                    </a:lnTo>
                    <a:close/>
                    <a:moveTo>
                      <a:pt x="0" y="93"/>
                    </a:moveTo>
                    <a:lnTo>
                      <a:pt x="158" y="93"/>
                    </a:lnTo>
                    <a:lnTo>
                      <a:pt x="158" y="39"/>
                    </a:lnTo>
                    <a:lnTo>
                      <a:pt x="158" y="39"/>
                    </a:lnTo>
                    <a:lnTo>
                      <a:pt x="119" y="29"/>
                    </a:lnTo>
                    <a:lnTo>
                      <a:pt x="80" y="18"/>
                    </a:lnTo>
                    <a:lnTo>
                      <a:pt x="41" y="10"/>
                    </a:lnTo>
                    <a:lnTo>
                      <a:pt x="0" y="0"/>
                    </a:lnTo>
                    <a:lnTo>
                      <a:pt x="0" y="93"/>
                    </a:lnTo>
                    <a:lnTo>
                      <a:pt x="0" y="93"/>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93" name="Freeform 302"/>
              <p:cNvSpPr>
                <a:spLocks noEditPoints="1"/>
              </p:cNvSpPr>
              <p:nvPr/>
            </p:nvSpPr>
            <p:spPr bwMode="auto">
              <a:xfrm>
                <a:off x="7401725" y="5604630"/>
                <a:ext cx="1006475" cy="296863"/>
              </a:xfrm>
              <a:custGeom>
                <a:avLst/>
                <a:gdLst>
                  <a:gd name="T0" fmla="*/ 0 w 634"/>
                  <a:gd name="T1" fmla="*/ 16 h 187"/>
                  <a:gd name="T2" fmla="*/ 18 w 634"/>
                  <a:gd name="T3" fmla="*/ 187 h 187"/>
                  <a:gd name="T4" fmla="*/ 634 w 634"/>
                  <a:gd name="T5" fmla="*/ 171 h 187"/>
                  <a:gd name="T6" fmla="*/ 617 w 634"/>
                  <a:gd name="T7" fmla="*/ 0 h 187"/>
                  <a:gd name="T8" fmla="*/ 560 w 634"/>
                  <a:gd name="T9" fmla="*/ 17 h 187"/>
                  <a:gd name="T10" fmla="*/ 489 w 634"/>
                  <a:gd name="T11" fmla="*/ 60 h 187"/>
                  <a:gd name="T12" fmla="*/ 485 w 634"/>
                  <a:gd name="T13" fmla="*/ 73 h 187"/>
                  <a:gd name="T14" fmla="*/ 581 w 634"/>
                  <a:gd name="T15" fmla="*/ 113 h 187"/>
                  <a:gd name="T16" fmla="*/ 485 w 634"/>
                  <a:gd name="T17" fmla="*/ 114 h 187"/>
                  <a:gd name="T18" fmla="*/ 408 w 634"/>
                  <a:gd name="T19" fmla="*/ 16 h 187"/>
                  <a:gd name="T20" fmla="*/ 432 w 634"/>
                  <a:gd name="T21" fmla="*/ 59 h 187"/>
                  <a:gd name="T22" fmla="*/ 336 w 634"/>
                  <a:gd name="T23" fmla="*/ 75 h 187"/>
                  <a:gd name="T24" fmla="*/ 412 w 634"/>
                  <a:gd name="T25" fmla="*/ 73 h 187"/>
                  <a:gd name="T26" fmla="*/ 341 w 634"/>
                  <a:gd name="T27" fmla="*/ 116 h 187"/>
                  <a:gd name="T28" fmla="*/ 190 w 634"/>
                  <a:gd name="T29" fmla="*/ 17 h 187"/>
                  <a:gd name="T30" fmla="*/ 285 w 634"/>
                  <a:gd name="T31" fmla="*/ 57 h 187"/>
                  <a:gd name="T32" fmla="*/ 189 w 634"/>
                  <a:gd name="T33" fmla="*/ 57 h 187"/>
                  <a:gd name="T34" fmla="*/ 259 w 634"/>
                  <a:gd name="T35" fmla="*/ 71 h 187"/>
                  <a:gd name="T36" fmla="*/ 281 w 634"/>
                  <a:gd name="T37" fmla="*/ 116 h 187"/>
                  <a:gd name="T38" fmla="*/ 40 w 634"/>
                  <a:gd name="T39" fmla="*/ 19 h 187"/>
                  <a:gd name="T40" fmla="*/ 116 w 634"/>
                  <a:gd name="T41" fmla="*/ 19 h 187"/>
                  <a:gd name="T42" fmla="*/ 41 w 634"/>
                  <a:gd name="T43" fmla="*/ 59 h 187"/>
                  <a:gd name="T44" fmla="*/ 45 w 634"/>
                  <a:gd name="T45" fmla="*/ 71 h 187"/>
                  <a:gd name="T46" fmla="*/ 137 w 634"/>
                  <a:gd name="T47" fmla="*/ 114 h 187"/>
                  <a:gd name="T48" fmla="*/ 40 w 634"/>
                  <a:gd name="T49" fmla="*/ 75 h 187"/>
                  <a:gd name="T50" fmla="*/ 40 w 634"/>
                  <a:gd name="T51" fmla="*/ 130 h 187"/>
                  <a:gd name="T52" fmla="*/ 116 w 634"/>
                  <a:gd name="T53" fmla="*/ 130 h 187"/>
                  <a:gd name="T54" fmla="*/ 158 w 634"/>
                  <a:gd name="T55" fmla="*/ 165 h 187"/>
                  <a:gd name="T56" fmla="*/ 129 w 634"/>
                  <a:gd name="T57" fmla="*/ 131 h 187"/>
                  <a:gd name="T58" fmla="*/ 158 w 634"/>
                  <a:gd name="T59" fmla="*/ 109 h 187"/>
                  <a:gd name="T60" fmla="*/ 129 w 634"/>
                  <a:gd name="T61" fmla="*/ 76 h 187"/>
                  <a:gd name="T62" fmla="*/ 158 w 634"/>
                  <a:gd name="T63" fmla="*/ 54 h 187"/>
                  <a:gd name="T64" fmla="*/ 129 w 634"/>
                  <a:gd name="T65" fmla="*/ 20 h 187"/>
                  <a:gd name="T66" fmla="*/ 193 w 634"/>
                  <a:gd name="T67" fmla="*/ 171 h 187"/>
                  <a:gd name="T68" fmla="*/ 190 w 634"/>
                  <a:gd name="T69" fmla="*/ 128 h 187"/>
                  <a:gd name="T70" fmla="*/ 285 w 634"/>
                  <a:gd name="T71" fmla="*/ 167 h 187"/>
                  <a:gd name="T72" fmla="*/ 305 w 634"/>
                  <a:gd name="T73" fmla="*/ 166 h 187"/>
                  <a:gd name="T74" fmla="*/ 305 w 634"/>
                  <a:gd name="T75" fmla="*/ 131 h 187"/>
                  <a:gd name="T76" fmla="*/ 305 w 634"/>
                  <a:gd name="T77" fmla="*/ 110 h 187"/>
                  <a:gd name="T78" fmla="*/ 305 w 634"/>
                  <a:gd name="T79" fmla="*/ 76 h 187"/>
                  <a:gd name="T80" fmla="*/ 305 w 634"/>
                  <a:gd name="T81" fmla="*/ 55 h 187"/>
                  <a:gd name="T82" fmla="*/ 305 w 634"/>
                  <a:gd name="T83" fmla="*/ 20 h 187"/>
                  <a:gd name="T84" fmla="*/ 337 w 634"/>
                  <a:gd name="T85" fmla="*/ 170 h 187"/>
                  <a:gd name="T86" fmla="*/ 408 w 634"/>
                  <a:gd name="T87" fmla="*/ 127 h 187"/>
                  <a:gd name="T88" fmla="*/ 432 w 634"/>
                  <a:gd name="T89" fmla="*/ 170 h 187"/>
                  <a:gd name="T90" fmla="*/ 444 w 634"/>
                  <a:gd name="T91" fmla="*/ 166 h 187"/>
                  <a:gd name="T92" fmla="*/ 454 w 634"/>
                  <a:gd name="T93" fmla="*/ 131 h 187"/>
                  <a:gd name="T94" fmla="*/ 444 w 634"/>
                  <a:gd name="T95" fmla="*/ 110 h 187"/>
                  <a:gd name="T96" fmla="*/ 454 w 634"/>
                  <a:gd name="T97" fmla="*/ 76 h 187"/>
                  <a:gd name="T98" fmla="*/ 444 w 634"/>
                  <a:gd name="T99" fmla="*/ 55 h 187"/>
                  <a:gd name="T100" fmla="*/ 454 w 634"/>
                  <a:gd name="T101" fmla="*/ 20 h 187"/>
                  <a:gd name="T102" fmla="*/ 485 w 634"/>
                  <a:gd name="T103" fmla="*/ 167 h 187"/>
                  <a:gd name="T104" fmla="*/ 560 w 634"/>
                  <a:gd name="T105" fmla="*/ 128 h 187"/>
                  <a:gd name="T106" fmla="*/ 577 w 634"/>
                  <a:gd name="T107" fmla="*/ 171 h 187"/>
                  <a:gd name="T108" fmla="*/ 574 w 634"/>
                  <a:gd name="T109" fmla="*/ 132 h 187"/>
                  <a:gd name="T110" fmla="*/ 603 w 634"/>
                  <a:gd name="T111" fmla="*/ 165 h 187"/>
                  <a:gd name="T112" fmla="*/ 574 w 634"/>
                  <a:gd name="T113" fmla="*/ 77 h 187"/>
                  <a:gd name="T114" fmla="*/ 603 w 634"/>
                  <a:gd name="T115" fmla="*/ 109 h 187"/>
                  <a:gd name="T116" fmla="*/ 574 w 634"/>
                  <a:gd name="T117" fmla="*/ 21 h 187"/>
                  <a:gd name="T118" fmla="*/ 603 w 634"/>
                  <a:gd name="T119" fmla="*/ 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187">
                    <a:moveTo>
                      <a:pt x="617" y="0"/>
                    </a:moveTo>
                    <a:lnTo>
                      <a:pt x="18" y="0"/>
                    </a:lnTo>
                    <a:lnTo>
                      <a:pt x="18" y="0"/>
                    </a:lnTo>
                    <a:lnTo>
                      <a:pt x="11" y="1"/>
                    </a:lnTo>
                    <a:lnTo>
                      <a:pt x="5" y="4"/>
                    </a:lnTo>
                    <a:lnTo>
                      <a:pt x="2" y="9"/>
                    </a:lnTo>
                    <a:lnTo>
                      <a:pt x="1" y="13"/>
                    </a:lnTo>
                    <a:lnTo>
                      <a:pt x="0" y="16"/>
                    </a:lnTo>
                    <a:lnTo>
                      <a:pt x="0" y="171"/>
                    </a:lnTo>
                    <a:lnTo>
                      <a:pt x="0" y="171"/>
                    </a:lnTo>
                    <a:lnTo>
                      <a:pt x="1" y="174"/>
                    </a:lnTo>
                    <a:lnTo>
                      <a:pt x="2" y="178"/>
                    </a:lnTo>
                    <a:lnTo>
                      <a:pt x="5" y="182"/>
                    </a:lnTo>
                    <a:lnTo>
                      <a:pt x="11" y="185"/>
                    </a:lnTo>
                    <a:lnTo>
                      <a:pt x="14" y="186"/>
                    </a:lnTo>
                    <a:lnTo>
                      <a:pt x="18" y="187"/>
                    </a:lnTo>
                    <a:lnTo>
                      <a:pt x="617" y="187"/>
                    </a:lnTo>
                    <a:lnTo>
                      <a:pt x="617" y="187"/>
                    </a:lnTo>
                    <a:lnTo>
                      <a:pt x="620" y="186"/>
                    </a:lnTo>
                    <a:lnTo>
                      <a:pt x="624" y="185"/>
                    </a:lnTo>
                    <a:lnTo>
                      <a:pt x="629" y="182"/>
                    </a:lnTo>
                    <a:lnTo>
                      <a:pt x="633" y="178"/>
                    </a:lnTo>
                    <a:lnTo>
                      <a:pt x="634" y="174"/>
                    </a:lnTo>
                    <a:lnTo>
                      <a:pt x="634" y="171"/>
                    </a:lnTo>
                    <a:lnTo>
                      <a:pt x="634" y="16"/>
                    </a:lnTo>
                    <a:lnTo>
                      <a:pt x="634" y="16"/>
                    </a:lnTo>
                    <a:lnTo>
                      <a:pt x="634" y="13"/>
                    </a:lnTo>
                    <a:lnTo>
                      <a:pt x="633" y="9"/>
                    </a:lnTo>
                    <a:lnTo>
                      <a:pt x="629" y="4"/>
                    </a:lnTo>
                    <a:lnTo>
                      <a:pt x="624" y="1"/>
                    </a:lnTo>
                    <a:lnTo>
                      <a:pt x="617" y="0"/>
                    </a:lnTo>
                    <a:lnTo>
                      <a:pt x="617" y="0"/>
                    </a:lnTo>
                    <a:close/>
                    <a:moveTo>
                      <a:pt x="485" y="19"/>
                    </a:moveTo>
                    <a:lnTo>
                      <a:pt x="485" y="19"/>
                    </a:lnTo>
                    <a:lnTo>
                      <a:pt x="485" y="18"/>
                    </a:lnTo>
                    <a:lnTo>
                      <a:pt x="486" y="17"/>
                    </a:lnTo>
                    <a:lnTo>
                      <a:pt x="489" y="16"/>
                    </a:lnTo>
                    <a:lnTo>
                      <a:pt x="555" y="16"/>
                    </a:lnTo>
                    <a:lnTo>
                      <a:pt x="555" y="16"/>
                    </a:lnTo>
                    <a:lnTo>
                      <a:pt x="560" y="17"/>
                    </a:lnTo>
                    <a:lnTo>
                      <a:pt x="561" y="18"/>
                    </a:lnTo>
                    <a:lnTo>
                      <a:pt x="561" y="19"/>
                    </a:lnTo>
                    <a:lnTo>
                      <a:pt x="581" y="57"/>
                    </a:lnTo>
                    <a:lnTo>
                      <a:pt x="581" y="57"/>
                    </a:lnTo>
                    <a:lnTo>
                      <a:pt x="581" y="58"/>
                    </a:lnTo>
                    <a:lnTo>
                      <a:pt x="580" y="59"/>
                    </a:lnTo>
                    <a:lnTo>
                      <a:pt x="577" y="60"/>
                    </a:lnTo>
                    <a:lnTo>
                      <a:pt x="489" y="60"/>
                    </a:lnTo>
                    <a:lnTo>
                      <a:pt x="489" y="60"/>
                    </a:lnTo>
                    <a:lnTo>
                      <a:pt x="486" y="59"/>
                    </a:lnTo>
                    <a:lnTo>
                      <a:pt x="485" y="58"/>
                    </a:lnTo>
                    <a:lnTo>
                      <a:pt x="485" y="57"/>
                    </a:lnTo>
                    <a:lnTo>
                      <a:pt x="485" y="19"/>
                    </a:lnTo>
                    <a:close/>
                    <a:moveTo>
                      <a:pt x="485" y="75"/>
                    </a:moveTo>
                    <a:lnTo>
                      <a:pt x="485" y="75"/>
                    </a:lnTo>
                    <a:lnTo>
                      <a:pt x="485" y="73"/>
                    </a:lnTo>
                    <a:lnTo>
                      <a:pt x="486" y="72"/>
                    </a:lnTo>
                    <a:lnTo>
                      <a:pt x="489" y="71"/>
                    </a:lnTo>
                    <a:lnTo>
                      <a:pt x="555" y="71"/>
                    </a:lnTo>
                    <a:lnTo>
                      <a:pt x="555" y="71"/>
                    </a:lnTo>
                    <a:lnTo>
                      <a:pt x="560" y="72"/>
                    </a:lnTo>
                    <a:lnTo>
                      <a:pt x="561" y="73"/>
                    </a:lnTo>
                    <a:lnTo>
                      <a:pt x="561" y="75"/>
                    </a:lnTo>
                    <a:lnTo>
                      <a:pt x="581" y="113"/>
                    </a:lnTo>
                    <a:lnTo>
                      <a:pt x="581" y="113"/>
                    </a:lnTo>
                    <a:lnTo>
                      <a:pt x="581" y="114"/>
                    </a:lnTo>
                    <a:lnTo>
                      <a:pt x="580" y="115"/>
                    </a:lnTo>
                    <a:lnTo>
                      <a:pt x="577" y="116"/>
                    </a:lnTo>
                    <a:lnTo>
                      <a:pt x="489" y="116"/>
                    </a:lnTo>
                    <a:lnTo>
                      <a:pt x="489" y="116"/>
                    </a:lnTo>
                    <a:lnTo>
                      <a:pt x="486" y="115"/>
                    </a:lnTo>
                    <a:lnTo>
                      <a:pt x="485" y="114"/>
                    </a:lnTo>
                    <a:lnTo>
                      <a:pt x="485" y="113"/>
                    </a:lnTo>
                    <a:lnTo>
                      <a:pt x="485" y="75"/>
                    </a:lnTo>
                    <a:close/>
                    <a:moveTo>
                      <a:pt x="336" y="19"/>
                    </a:moveTo>
                    <a:lnTo>
                      <a:pt x="336" y="19"/>
                    </a:lnTo>
                    <a:lnTo>
                      <a:pt x="337" y="18"/>
                    </a:lnTo>
                    <a:lnTo>
                      <a:pt x="337" y="17"/>
                    </a:lnTo>
                    <a:lnTo>
                      <a:pt x="341" y="16"/>
                    </a:lnTo>
                    <a:lnTo>
                      <a:pt x="408" y="16"/>
                    </a:lnTo>
                    <a:lnTo>
                      <a:pt x="408" y="16"/>
                    </a:lnTo>
                    <a:lnTo>
                      <a:pt x="411" y="17"/>
                    </a:lnTo>
                    <a:lnTo>
                      <a:pt x="412" y="18"/>
                    </a:lnTo>
                    <a:lnTo>
                      <a:pt x="413" y="19"/>
                    </a:lnTo>
                    <a:lnTo>
                      <a:pt x="433" y="57"/>
                    </a:lnTo>
                    <a:lnTo>
                      <a:pt x="433" y="57"/>
                    </a:lnTo>
                    <a:lnTo>
                      <a:pt x="433" y="58"/>
                    </a:lnTo>
                    <a:lnTo>
                      <a:pt x="432" y="59"/>
                    </a:lnTo>
                    <a:lnTo>
                      <a:pt x="428" y="60"/>
                    </a:lnTo>
                    <a:lnTo>
                      <a:pt x="341" y="60"/>
                    </a:lnTo>
                    <a:lnTo>
                      <a:pt x="341" y="60"/>
                    </a:lnTo>
                    <a:lnTo>
                      <a:pt x="337" y="59"/>
                    </a:lnTo>
                    <a:lnTo>
                      <a:pt x="337" y="58"/>
                    </a:lnTo>
                    <a:lnTo>
                      <a:pt x="336" y="57"/>
                    </a:lnTo>
                    <a:lnTo>
                      <a:pt x="336" y="19"/>
                    </a:lnTo>
                    <a:close/>
                    <a:moveTo>
                      <a:pt x="336" y="75"/>
                    </a:moveTo>
                    <a:lnTo>
                      <a:pt x="336" y="75"/>
                    </a:lnTo>
                    <a:lnTo>
                      <a:pt x="337" y="73"/>
                    </a:lnTo>
                    <a:lnTo>
                      <a:pt x="337" y="72"/>
                    </a:lnTo>
                    <a:lnTo>
                      <a:pt x="341" y="71"/>
                    </a:lnTo>
                    <a:lnTo>
                      <a:pt x="408" y="71"/>
                    </a:lnTo>
                    <a:lnTo>
                      <a:pt x="408" y="71"/>
                    </a:lnTo>
                    <a:lnTo>
                      <a:pt x="411" y="72"/>
                    </a:lnTo>
                    <a:lnTo>
                      <a:pt x="412" y="73"/>
                    </a:lnTo>
                    <a:lnTo>
                      <a:pt x="413" y="75"/>
                    </a:lnTo>
                    <a:lnTo>
                      <a:pt x="433" y="113"/>
                    </a:lnTo>
                    <a:lnTo>
                      <a:pt x="433" y="113"/>
                    </a:lnTo>
                    <a:lnTo>
                      <a:pt x="433" y="114"/>
                    </a:lnTo>
                    <a:lnTo>
                      <a:pt x="432" y="115"/>
                    </a:lnTo>
                    <a:lnTo>
                      <a:pt x="428" y="116"/>
                    </a:lnTo>
                    <a:lnTo>
                      <a:pt x="341" y="116"/>
                    </a:lnTo>
                    <a:lnTo>
                      <a:pt x="341" y="116"/>
                    </a:lnTo>
                    <a:lnTo>
                      <a:pt x="337" y="115"/>
                    </a:lnTo>
                    <a:lnTo>
                      <a:pt x="337" y="114"/>
                    </a:lnTo>
                    <a:lnTo>
                      <a:pt x="336" y="113"/>
                    </a:lnTo>
                    <a:lnTo>
                      <a:pt x="336" y="75"/>
                    </a:lnTo>
                    <a:close/>
                    <a:moveTo>
                      <a:pt x="189" y="19"/>
                    </a:moveTo>
                    <a:lnTo>
                      <a:pt x="189" y="19"/>
                    </a:lnTo>
                    <a:lnTo>
                      <a:pt x="189" y="18"/>
                    </a:lnTo>
                    <a:lnTo>
                      <a:pt x="190" y="17"/>
                    </a:lnTo>
                    <a:lnTo>
                      <a:pt x="193" y="16"/>
                    </a:lnTo>
                    <a:lnTo>
                      <a:pt x="259" y="16"/>
                    </a:lnTo>
                    <a:lnTo>
                      <a:pt x="259" y="16"/>
                    </a:lnTo>
                    <a:lnTo>
                      <a:pt x="262" y="17"/>
                    </a:lnTo>
                    <a:lnTo>
                      <a:pt x="265" y="18"/>
                    </a:lnTo>
                    <a:lnTo>
                      <a:pt x="265" y="19"/>
                    </a:lnTo>
                    <a:lnTo>
                      <a:pt x="285" y="57"/>
                    </a:lnTo>
                    <a:lnTo>
                      <a:pt x="285" y="57"/>
                    </a:lnTo>
                    <a:lnTo>
                      <a:pt x="284" y="58"/>
                    </a:lnTo>
                    <a:lnTo>
                      <a:pt x="283" y="59"/>
                    </a:lnTo>
                    <a:lnTo>
                      <a:pt x="281" y="60"/>
                    </a:lnTo>
                    <a:lnTo>
                      <a:pt x="193" y="60"/>
                    </a:lnTo>
                    <a:lnTo>
                      <a:pt x="193" y="60"/>
                    </a:lnTo>
                    <a:lnTo>
                      <a:pt x="190" y="59"/>
                    </a:lnTo>
                    <a:lnTo>
                      <a:pt x="189" y="58"/>
                    </a:lnTo>
                    <a:lnTo>
                      <a:pt x="189" y="57"/>
                    </a:lnTo>
                    <a:lnTo>
                      <a:pt x="189" y="19"/>
                    </a:lnTo>
                    <a:close/>
                    <a:moveTo>
                      <a:pt x="189" y="75"/>
                    </a:moveTo>
                    <a:lnTo>
                      <a:pt x="189" y="75"/>
                    </a:lnTo>
                    <a:lnTo>
                      <a:pt x="189" y="73"/>
                    </a:lnTo>
                    <a:lnTo>
                      <a:pt x="190" y="72"/>
                    </a:lnTo>
                    <a:lnTo>
                      <a:pt x="193" y="71"/>
                    </a:lnTo>
                    <a:lnTo>
                      <a:pt x="259" y="71"/>
                    </a:lnTo>
                    <a:lnTo>
                      <a:pt x="259" y="71"/>
                    </a:lnTo>
                    <a:lnTo>
                      <a:pt x="262" y="72"/>
                    </a:lnTo>
                    <a:lnTo>
                      <a:pt x="265" y="73"/>
                    </a:lnTo>
                    <a:lnTo>
                      <a:pt x="265" y="75"/>
                    </a:lnTo>
                    <a:lnTo>
                      <a:pt x="285" y="113"/>
                    </a:lnTo>
                    <a:lnTo>
                      <a:pt x="285" y="113"/>
                    </a:lnTo>
                    <a:lnTo>
                      <a:pt x="284" y="114"/>
                    </a:lnTo>
                    <a:lnTo>
                      <a:pt x="283" y="115"/>
                    </a:lnTo>
                    <a:lnTo>
                      <a:pt x="281" y="116"/>
                    </a:lnTo>
                    <a:lnTo>
                      <a:pt x="193" y="116"/>
                    </a:lnTo>
                    <a:lnTo>
                      <a:pt x="193" y="116"/>
                    </a:lnTo>
                    <a:lnTo>
                      <a:pt x="190" y="115"/>
                    </a:lnTo>
                    <a:lnTo>
                      <a:pt x="189" y="114"/>
                    </a:lnTo>
                    <a:lnTo>
                      <a:pt x="189" y="113"/>
                    </a:lnTo>
                    <a:lnTo>
                      <a:pt x="189" y="75"/>
                    </a:lnTo>
                    <a:close/>
                    <a:moveTo>
                      <a:pt x="40" y="19"/>
                    </a:moveTo>
                    <a:lnTo>
                      <a:pt x="40" y="19"/>
                    </a:lnTo>
                    <a:lnTo>
                      <a:pt x="40" y="18"/>
                    </a:lnTo>
                    <a:lnTo>
                      <a:pt x="41" y="17"/>
                    </a:lnTo>
                    <a:lnTo>
                      <a:pt x="45" y="16"/>
                    </a:lnTo>
                    <a:lnTo>
                      <a:pt x="111" y="16"/>
                    </a:lnTo>
                    <a:lnTo>
                      <a:pt x="111" y="16"/>
                    </a:lnTo>
                    <a:lnTo>
                      <a:pt x="115" y="17"/>
                    </a:lnTo>
                    <a:lnTo>
                      <a:pt x="116" y="18"/>
                    </a:lnTo>
                    <a:lnTo>
                      <a:pt x="116" y="19"/>
                    </a:lnTo>
                    <a:lnTo>
                      <a:pt x="137" y="57"/>
                    </a:lnTo>
                    <a:lnTo>
                      <a:pt x="137" y="57"/>
                    </a:lnTo>
                    <a:lnTo>
                      <a:pt x="137" y="58"/>
                    </a:lnTo>
                    <a:lnTo>
                      <a:pt x="136" y="59"/>
                    </a:lnTo>
                    <a:lnTo>
                      <a:pt x="132" y="60"/>
                    </a:lnTo>
                    <a:lnTo>
                      <a:pt x="45" y="60"/>
                    </a:lnTo>
                    <a:lnTo>
                      <a:pt x="45" y="60"/>
                    </a:lnTo>
                    <a:lnTo>
                      <a:pt x="41" y="59"/>
                    </a:lnTo>
                    <a:lnTo>
                      <a:pt x="40" y="58"/>
                    </a:lnTo>
                    <a:lnTo>
                      <a:pt x="40" y="57"/>
                    </a:lnTo>
                    <a:lnTo>
                      <a:pt x="40" y="19"/>
                    </a:lnTo>
                    <a:close/>
                    <a:moveTo>
                      <a:pt x="40" y="75"/>
                    </a:moveTo>
                    <a:lnTo>
                      <a:pt x="40" y="75"/>
                    </a:lnTo>
                    <a:lnTo>
                      <a:pt x="40" y="73"/>
                    </a:lnTo>
                    <a:lnTo>
                      <a:pt x="41" y="72"/>
                    </a:lnTo>
                    <a:lnTo>
                      <a:pt x="45" y="71"/>
                    </a:lnTo>
                    <a:lnTo>
                      <a:pt x="111" y="71"/>
                    </a:lnTo>
                    <a:lnTo>
                      <a:pt x="111" y="71"/>
                    </a:lnTo>
                    <a:lnTo>
                      <a:pt x="115" y="72"/>
                    </a:lnTo>
                    <a:lnTo>
                      <a:pt x="116" y="73"/>
                    </a:lnTo>
                    <a:lnTo>
                      <a:pt x="116" y="75"/>
                    </a:lnTo>
                    <a:lnTo>
                      <a:pt x="137" y="113"/>
                    </a:lnTo>
                    <a:lnTo>
                      <a:pt x="137" y="113"/>
                    </a:lnTo>
                    <a:lnTo>
                      <a:pt x="137" y="114"/>
                    </a:lnTo>
                    <a:lnTo>
                      <a:pt x="136" y="115"/>
                    </a:lnTo>
                    <a:lnTo>
                      <a:pt x="132" y="116"/>
                    </a:lnTo>
                    <a:lnTo>
                      <a:pt x="45" y="116"/>
                    </a:lnTo>
                    <a:lnTo>
                      <a:pt x="45" y="116"/>
                    </a:lnTo>
                    <a:lnTo>
                      <a:pt x="41" y="115"/>
                    </a:lnTo>
                    <a:lnTo>
                      <a:pt x="40" y="114"/>
                    </a:lnTo>
                    <a:lnTo>
                      <a:pt x="40" y="113"/>
                    </a:lnTo>
                    <a:lnTo>
                      <a:pt x="40" y="75"/>
                    </a:lnTo>
                    <a:close/>
                    <a:moveTo>
                      <a:pt x="132" y="171"/>
                    </a:moveTo>
                    <a:lnTo>
                      <a:pt x="45" y="171"/>
                    </a:lnTo>
                    <a:lnTo>
                      <a:pt x="45" y="171"/>
                    </a:lnTo>
                    <a:lnTo>
                      <a:pt x="41" y="170"/>
                    </a:lnTo>
                    <a:lnTo>
                      <a:pt x="40" y="169"/>
                    </a:lnTo>
                    <a:lnTo>
                      <a:pt x="40" y="167"/>
                    </a:lnTo>
                    <a:lnTo>
                      <a:pt x="40" y="130"/>
                    </a:lnTo>
                    <a:lnTo>
                      <a:pt x="40" y="130"/>
                    </a:lnTo>
                    <a:lnTo>
                      <a:pt x="40" y="129"/>
                    </a:lnTo>
                    <a:lnTo>
                      <a:pt x="41" y="128"/>
                    </a:lnTo>
                    <a:lnTo>
                      <a:pt x="45" y="127"/>
                    </a:lnTo>
                    <a:lnTo>
                      <a:pt x="111" y="127"/>
                    </a:lnTo>
                    <a:lnTo>
                      <a:pt x="111" y="127"/>
                    </a:lnTo>
                    <a:lnTo>
                      <a:pt x="115" y="128"/>
                    </a:lnTo>
                    <a:lnTo>
                      <a:pt x="116" y="129"/>
                    </a:lnTo>
                    <a:lnTo>
                      <a:pt x="116" y="130"/>
                    </a:lnTo>
                    <a:lnTo>
                      <a:pt x="137" y="167"/>
                    </a:lnTo>
                    <a:lnTo>
                      <a:pt x="137" y="167"/>
                    </a:lnTo>
                    <a:lnTo>
                      <a:pt x="137" y="169"/>
                    </a:lnTo>
                    <a:lnTo>
                      <a:pt x="136" y="170"/>
                    </a:lnTo>
                    <a:lnTo>
                      <a:pt x="132" y="171"/>
                    </a:lnTo>
                    <a:lnTo>
                      <a:pt x="132" y="171"/>
                    </a:lnTo>
                    <a:close/>
                    <a:moveTo>
                      <a:pt x="158" y="165"/>
                    </a:moveTo>
                    <a:lnTo>
                      <a:pt x="158" y="165"/>
                    </a:lnTo>
                    <a:lnTo>
                      <a:pt x="157" y="166"/>
                    </a:lnTo>
                    <a:lnTo>
                      <a:pt x="157" y="166"/>
                    </a:lnTo>
                    <a:lnTo>
                      <a:pt x="148" y="166"/>
                    </a:lnTo>
                    <a:lnTo>
                      <a:pt x="148" y="166"/>
                    </a:lnTo>
                    <a:lnTo>
                      <a:pt x="145" y="165"/>
                    </a:lnTo>
                    <a:lnTo>
                      <a:pt x="129" y="132"/>
                    </a:lnTo>
                    <a:lnTo>
                      <a:pt x="129" y="132"/>
                    </a:lnTo>
                    <a:lnTo>
                      <a:pt x="129" y="131"/>
                    </a:lnTo>
                    <a:lnTo>
                      <a:pt x="129" y="131"/>
                    </a:lnTo>
                    <a:lnTo>
                      <a:pt x="157" y="131"/>
                    </a:lnTo>
                    <a:lnTo>
                      <a:pt x="157" y="131"/>
                    </a:lnTo>
                    <a:lnTo>
                      <a:pt x="157" y="131"/>
                    </a:lnTo>
                    <a:lnTo>
                      <a:pt x="158" y="132"/>
                    </a:lnTo>
                    <a:lnTo>
                      <a:pt x="158" y="165"/>
                    </a:lnTo>
                    <a:close/>
                    <a:moveTo>
                      <a:pt x="158" y="109"/>
                    </a:moveTo>
                    <a:lnTo>
                      <a:pt x="158" y="109"/>
                    </a:lnTo>
                    <a:lnTo>
                      <a:pt x="157" y="110"/>
                    </a:lnTo>
                    <a:lnTo>
                      <a:pt x="157" y="110"/>
                    </a:lnTo>
                    <a:lnTo>
                      <a:pt x="148" y="110"/>
                    </a:lnTo>
                    <a:lnTo>
                      <a:pt x="148" y="110"/>
                    </a:lnTo>
                    <a:lnTo>
                      <a:pt x="145" y="109"/>
                    </a:lnTo>
                    <a:lnTo>
                      <a:pt x="129" y="77"/>
                    </a:lnTo>
                    <a:lnTo>
                      <a:pt x="129" y="77"/>
                    </a:lnTo>
                    <a:lnTo>
                      <a:pt x="129" y="76"/>
                    </a:lnTo>
                    <a:lnTo>
                      <a:pt x="129" y="76"/>
                    </a:lnTo>
                    <a:lnTo>
                      <a:pt x="157" y="76"/>
                    </a:lnTo>
                    <a:lnTo>
                      <a:pt x="157" y="76"/>
                    </a:lnTo>
                    <a:lnTo>
                      <a:pt x="157" y="76"/>
                    </a:lnTo>
                    <a:lnTo>
                      <a:pt x="158" y="77"/>
                    </a:lnTo>
                    <a:lnTo>
                      <a:pt x="158" y="109"/>
                    </a:lnTo>
                    <a:close/>
                    <a:moveTo>
                      <a:pt x="158" y="54"/>
                    </a:moveTo>
                    <a:lnTo>
                      <a:pt x="158" y="54"/>
                    </a:lnTo>
                    <a:lnTo>
                      <a:pt x="157" y="55"/>
                    </a:lnTo>
                    <a:lnTo>
                      <a:pt x="157" y="55"/>
                    </a:lnTo>
                    <a:lnTo>
                      <a:pt x="148" y="55"/>
                    </a:lnTo>
                    <a:lnTo>
                      <a:pt x="148" y="55"/>
                    </a:lnTo>
                    <a:lnTo>
                      <a:pt x="145" y="54"/>
                    </a:lnTo>
                    <a:lnTo>
                      <a:pt x="129" y="21"/>
                    </a:lnTo>
                    <a:lnTo>
                      <a:pt x="129" y="21"/>
                    </a:lnTo>
                    <a:lnTo>
                      <a:pt x="129" y="20"/>
                    </a:lnTo>
                    <a:lnTo>
                      <a:pt x="129" y="20"/>
                    </a:lnTo>
                    <a:lnTo>
                      <a:pt x="157" y="20"/>
                    </a:lnTo>
                    <a:lnTo>
                      <a:pt x="157" y="20"/>
                    </a:lnTo>
                    <a:lnTo>
                      <a:pt x="157" y="20"/>
                    </a:lnTo>
                    <a:lnTo>
                      <a:pt x="158" y="21"/>
                    </a:lnTo>
                    <a:lnTo>
                      <a:pt x="158" y="54"/>
                    </a:lnTo>
                    <a:close/>
                    <a:moveTo>
                      <a:pt x="281" y="171"/>
                    </a:moveTo>
                    <a:lnTo>
                      <a:pt x="193" y="171"/>
                    </a:lnTo>
                    <a:lnTo>
                      <a:pt x="193" y="171"/>
                    </a:lnTo>
                    <a:lnTo>
                      <a:pt x="190" y="170"/>
                    </a:lnTo>
                    <a:lnTo>
                      <a:pt x="189" y="169"/>
                    </a:lnTo>
                    <a:lnTo>
                      <a:pt x="189" y="167"/>
                    </a:lnTo>
                    <a:lnTo>
                      <a:pt x="189" y="130"/>
                    </a:lnTo>
                    <a:lnTo>
                      <a:pt x="189" y="130"/>
                    </a:lnTo>
                    <a:lnTo>
                      <a:pt x="189" y="129"/>
                    </a:lnTo>
                    <a:lnTo>
                      <a:pt x="190" y="128"/>
                    </a:lnTo>
                    <a:lnTo>
                      <a:pt x="193" y="127"/>
                    </a:lnTo>
                    <a:lnTo>
                      <a:pt x="259" y="127"/>
                    </a:lnTo>
                    <a:lnTo>
                      <a:pt x="259" y="127"/>
                    </a:lnTo>
                    <a:lnTo>
                      <a:pt x="262" y="128"/>
                    </a:lnTo>
                    <a:lnTo>
                      <a:pt x="265" y="129"/>
                    </a:lnTo>
                    <a:lnTo>
                      <a:pt x="265" y="130"/>
                    </a:lnTo>
                    <a:lnTo>
                      <a:pt x="285" y="167"/>
                    </a:lnTo>
                    <a:lnTo>
                      <a:pt x="285" y="167"/>
                    </a:lnTo>
                    <a:lnTo>
                      <a:pt x="284" y="169"/>
                    </a:lnTo>
                    <a:lnTo>
                      <a:pt x="283" y="170"/>
                    </a:lnTo>
                    <a:lnTo>
                      <a:pt x="281" y="171"/>
                    </a:lnTo>
                    <a:lnTo>
                      <a:pt x="281" y="171"/>
                    </a:lnTo>
                    <a:close/>
                    <a:moveTo>
                      <a:pt x="306" y="165"/>
                    </a:moveTo>
                    <a:lnTo>
                      <a:pt x="306" y="165"/>
                    </a:lnTo>
                    <a:lnTo>
                      <a:pt x="306" y="166"/>
                    </a:lnTo>
                    <a:lnTo>
                      <a:pt x="305" y="166"/>
                    </a:lnTo>
                    <a:lnTo>
                      <a:pt x="296" y="166"/>
                    </a:lnTo>
                    <a:lnTo>
                      <a:pt x="296" y="166"/>
                    </a:lnTo>
                    <a:lnTo>
                      <a:pt x="294" y="165"/>
                    </a:lnTo>
                    <a:lnTo>
                      <a:pt x="277" y="132"/>
                    </a:lnTo>
                    <a:lnTo>
                      <a:pt x="277" y="132"/>
                    </a:lnTo>
                    <a:lnTo>
                      <a:pt x="277" y="131"/>
                    </a:lnTo>
                    <a:lnTo>
                      <a:pt x="278" y="131"/>
                    </a:lnTo>
                    <a:lnTo>
                      <a:pt x="305" y="131"/>
                    </a:lnTo>
                    <a:lnTo>
                      <a:pt x="305" y="131"/>
                    </a:lnTo>
                    <a:lnTo>
                      <a:pt x="306" y="131"/>
                    </a:lnTo>
                    <a:lnTo>
                      <a:pt x="306" y="132"/>
                    </a:lnTo>
                    <a:lnTo>
                      <a:pt x="306" y="165"/>
                    </a:lnTo>
                    <a:close/>
                    <a:moveTo>
                      <a:pt x="306" y="109"/>
                    </a:moveTo>
                    <a:lnTo>
                      <a:pt x="306" y="109"/>
                    </a:lnTo>
                    <a:lnTo>
                      <a:pt x="306" y="110"/>
                    </a:lnTo>
                    <a:lnTo>
                      <a:pt x="305" y="110"/>
                    </a:lnTo>
                    <a:lnTo>
                      <a:pt x="296" y="110"/>
                    </a:lnTo>
                    <a:lnTo>
                      <a:pt x="296" y="110"/>
                    </a:lnTo>
                    <a:lnTo>
                      <a:pt x="294" y="109"/>
                    </a:lnTo>
                    <a:lnTo>
                      <a:pt x="277" y="77"/>
                    </a:lnTo>
                    <a:lnTo>
                      <a:pt x="277" y="77"/>
                    </a:lnTo>
                    <a:lnTo>
                      <a:pt x="277" y="76"/>
                    </a:lnTo>
                    <a:lnTo>
                      <a:pt x="278" y="76"/>
                    </a:lnTo>
                    <a:lnTo>
                      <a:pt x="305" y="76"/>
                    </a:lnTo>
                    <a:lnTo>
                      <a:pt x="305" y="76"/>
                    </a:lnTo>
                    <a:lnTo>
                      <a:pt x="306" y="76"/>
                    </a:lnTo>
                    <a:lnTo>
                      <a:pt x="306" y="77"/>
                    </a:lnTo>
                    <a:lnTo>
                      <a:pt x="306" y="109"/>
                    </a:lnTo>
                    <a:close/>
                    <a:moveTo>
                      <a:pt x="306" y="54"/>
                    </a:moveTo>
                    <a:lnTo>
                      <a:pt x="306" y="54"/>
                    </a:lnTo>
                    <a:lnTo>
                      <a:pt x="306" y="55"/>
                    </a:lnTo>
                    <a:lnTo>
                      <a:pt x="305" y="55"/>
                    </a:lnTo>
                    <a:lnTo>
                      <a:pt x="296" y="55"/>
                    </a:lnTo>
                    <a:lnTo>
                      <a:pt x="296" y="55"/>
                    </a:lnTo>
                    <a:lnTo>
                      <a:pt x="294" y="54"/>
                    </a:lnTo>
                    <a:lnTo>
                      <a:pt x="277" y="21"/>
                    </a:lnTo>
                    <a:lnTo>
                      <a:pt x="277" y="21"/>
                    </a:lnTo>
                    <a:lnTo>
                      <a:pt x="277" y="20"/>
                    </a:lnTo>
                    <a:lnTo>
                      <a:pt x="278" y="20"/>
                    </a:lnTo>
                    <a:lnTo>
                      <a:pt x="305" y="20"/>
                    </a:lnTo>
                    <a:lnTo>
                      <a:pt x="305" y="20"/>
                    </a:lnTo>
                    <a:lnTo>
                      <a:pt x="306" y="20"/>
                    </a:lnTo>
                    <a:lnTo>
                      <a:pt x="306" y="21"/>
                    </a:lnTo>
                    <a:lnTo>
                      <a:pt x="306" y="54"/>
                    </a:lnTo>
                    <a:close/>
                    <a:moveTo>
                      <a:pt x="428" y="171"/>
                    </a:moveTo>
                    <a:lnTo>
                      <a:pt x="341" y="171"/>
                    </a:lnTo>
                    <a:lnTo>
                      <a:pt x="341" y="171"/>
                    </a:lnTo>
                    <a:lnTo>
                      <a:pt x="337" y="170"/>
                    </a:lnTo>
                    <a:lnTo>
                      <a:pt x="337" y="169"/>
                    </a:lnTo>
                    <a:lnTo>
                      <a:pt x="336" y="167"/>
                    </a:lnTo>
                    <a:lnTo>
                      <a:pt x="336" y="130"/>
                    </a:lnTo>
                    <a:lnTo>
                      <a:pt x="336" y="130"/>
                    </a:lnTo>
                    <a:lnTo>
                      <a:pt x="337" y="129"/>
                    </a:lnTo>
                    <a:lnTo>
                      <a:pt x="337" y="128"/>
                    </a:lnTo>
                    <a:lnTo>
                      <a:pt x="341" y="127"/>
                    </a:lnTo>
                    <a:lnTo>
                      <a:pt x="408" y="127"/>
                    </a:lnTo>
                    <a:lnTo>
                      <a:pt x="408" y="127"/>
                    </a:lnTo>
                    <a:lnTo>
                      <a:pt x="411" y="128"/>
                    </a:lnTo>
                    <a:lnTo>
                      <a:pt x="412" y="129"/>
                    </a:lnTo>
                    <a:lnTo>
                      <a:pt x="413" y="130"/>
                    </a:lnTo>
                    <a:lnTo>
                      <a:pt x="433" y="167"/>
                    </a:lnTo>
                    <a:lnTo>
                      <a:pt x="433" y="167"/>
                    </a:lnTo>
                    <a:lnTo>
                      <a:pt x="433" y="169"/>
                    </a:lnTo>
                    <a:lnTo>
                      <a:pt x="432" y="170"/>
                    </a:lnTo>
                    <a:lnTo>
                      <a:pt x="428" y="171"/>
                    </a:lnTo>
                    <a:lnTo>
                      <a:pt x="428" y="171"/>
                    </a:lnTo>
                    <a:close/>
                    <a:moveTo>
                      <a:pt x="454" y="165"/>
                    </a:moveTo>
                    <a:lnTo>
                      <a:pt x="454" y="165"/>
                    </a:lnTo>
                    <a:lnTo>
                      <a:pt x="454" y="166"/>
                    </a:lnTo>
                    <a:lnTo>
                      <a:pt x="453" y="166"/>
                    </a:lnTo>
                    <a:lnTo>
                      <a:pt x="444" y="166"/>
                    </a:lnTo>
                    <a:lnTo>
                      <a:pt x="444" y="166"/>
                    </a:lnTo>
                    <a:lnTo>
                      <a:pt x="443" y="165"/>
                    </a:lnTo>
                    <a:lnTo>
                      <a:pt x="425" y="132"/>
                    </a:lnTo>
                    <a:lnTo>
                      <a:pt x="425" y="132"/>
                    </a:lnTo>
                    <a:lnTo>
                      <a:pt x="425" y="131"/>
                    </a:lnTo>
                    <a:lnTo>
                      <a:pt x="426" y="131"/>
                    </a:lnTo>
                    <a:lnTo>
                      <a:pt x="453" y="131"/>
                    </a:lnTo>
                    <a:lnTo>
                      <a:pt x="453" y="131"/>
                    </a:lnTo>
                    <a:lnTo>
                      <a:pt x="454" y="131"/>
                    </a:lnTo>
                    <a:lnTo>
                      <a:pt x="454" y="132"/>
                    </a:lnTo>
                    <a:lnTo>
                      <a:pt x="454" y="165"/>
                    </a:lnTo>
                    <a:close/>
                    <a:moveTo>
                      <a:pt x="454" y="109"/>
                    </a:moveTo>
                    <a:lnTo>
                      <a:pt x="454" y="109"/>
                    </a:lnTo>
                    <a:lnTo>
                      <a:pt x="454" y="110"/>
                    </a:lnTo>
                    <a:lnTo>
                      <a:pt x="453" y="110"/>
                    </a:lnTo>
                    <a:lnTo>
                      <a:pt x="444" y="110"/>
                    </a:lnTo>
                    <a:lnTo>
                      <a:pt x="444" y="110"/>
                    </a:lnTo>
                    <a:lnTo>
                      <a:pt x="443" y="109"/>
                    </a:lnTo>
                    <a:lnTo>
                      <a:pt x="425" y="77"/>
                    </a:lnTo>
                    <a:lnTo>
                      <a:pt x="425" y="77"/>
                    </a:lnTo>
                    <a:lnTo>
                      <a:pt x="425" y="76"/>
                    </a:lnTo>
                    <a:lnTo>
                      <a:pt x="426" y="76"/>
                    </a:lnTo>
                    <a:lnTo>
                      <a:pt x="453" y="76"/>
                    </a:lnTo>
                    <a:lnTo>
                      <a:pt x="453" y="76"/>
                    </a:lnTo>
                    <a:lnTo>
                      <a:pt x="454" y="76"/>
                    </a:lnTo>
                    <a:lnTo>
                      <a:pt x="454" y="77"/>
                    </a:lnTo>
                    <a:lnTo>
                      <a:pt x="454" y="109"/>
                    </a:lnTo>
                    <a:close/>
                    <a:moveTo>
                      <a:pt x="454" y="54"/>
                    </a:moveTo>
                    <a:lnTo>
                      <a:pt x="454" y="54"/>
                    </a:lnTo>
                    <a:lnTo>
                      <a:pt x="454" y="55"/>
                    </a:lnTo>
                    <a:lnTo>
                      <a:pt x="453" y="55"/>
                    </a:lnTo>
                    <a:lnTo>
                      <a:pt x="444" y="55"/>
                    </a:lnTo>
                    <a:lnTo>
                      <a:pt x="444" y="55"/>
                    </a:lnTo>
                    <a:lnTo>
                      <a:pt x="443" y="54"/>
                    </a:lnTo>
                    <a:lnTo>
                      <a:pt x="425" y="21"/>
                    </a:lnTo>
                    <a:lnTo>
                      <a:pt x="425" y="21"/>
                    </a:lnTo>
                    <a:lnTo>
                      <a:pt x="425" y="20"/>
                    </a:lnTo>
                    <a:lnTo>
                      <a:pt x="426" y="20"/>
                    </a:lnTo>
                    <a:lnTo>
                      <a:pt x="453" y="20"/>
                    </a:lnTo>
                    <a:lnTo>
                      <a:pt x="453" y="20"/>
                    </a:lnTo>
                    <a:lnTo>
                      <a:pt x="454" y="20"/>
                    </a:lnTo>
                    <a:lnTo>
                      <a:pt x="454" y="21"/>
                    </a:lnTo>
                    <a:lnTo>
                      <a:pt x="454" y="54"/>
                    </a:lnTo>
                    <a:close/>
                    <a:moveTo>
                      <a:pt x="577" y="171"/>
                    </a:moveTo>
                    <a:lnTo>
                      <a:pt x="489" y="171"/>
                    </a:lnTo>
                    <a:lnTo>
                      <a:pt x="489" y="171"/>
                    </a:lnTo>
                    <a:lnTo>
                      <a:pt x="486" y="170"/>
                    </a:lnTo>
                    <a:lnTo>
                      <a:pt x="485" y="169"/>
                    </a:lnTo>
                    <a:lnTo>
                      <a:pt x="485" y="167"/>
                    </a:lnTo>
                    <a:lnTo>
                      <a:pt x="485" y="130"/>
                    </a:lnTo>
                    <a:lnTo>
                      <a:pt x="485" y="130"/>
                    </a:lnTo>
                    <a:lnTo>
                      <a:pt x="485" y="129"/>
                    </a:lnTo>
                    <a:lnTo>
                      <a:pt x="486" y="128"/>
                    </a:lnTo>
                    <a:lnTo>
                      <a:pt x="489" y="127"/>
                    </a:lnTo>
                    <a:lnTo>
                      <a:pt x="555" y="127"/>
                    </a:lnTo>
                    <a:lnTo>
                      <a:pt x="555" y="127"/>
                    </a:lnTo>
                    <a:lnTo>
                      <a:pt x="560" y="128"/>
                    </a:lnTo>
                    <a:lnTo>
                      <a:pt x="561" y="129"/>
                    </a:lnTo>
                    <a:lnTo>
                      <a:pt x="561" y="130"/>
                    </a:lnTo>
                    <a:lnTo>
                      <a:pt x="581" y="167"/>
                    </a:lnTo>
                    <a:lnTo>
                      <a:pt x="581" y="167"/>
                    </a:lnTo>
                    <a:lnTo>
                      <a:pt x="581" y="169"/>
                    </a:lnTo>
                    <a:lnTo>
                      <a:pt x="580" y="170"/>
                    </a:lnTo>
                    <a:lnTo>
                      <a:pt x="577" y="171"/>
                    </a:lnTo>
                    <a:lnTo>
                      <a:pt x="577" y="171"/>
                    </a:lnTo>
                    <a:close/>
                    <a:moveTo>
                      <a:pt x="603" y="165"/>
                    </a:moveTo>
                    <a:lnTo>
                      <a:pt x="603" y="165"/>
                    </a:lnTo>
                    <a:lnTo>
                      <a:pt x="602" y="166"/>
                    </a:lnTo>
                    <a:lnTo>
                      <a:pt x="602" y="166"/>
                    </a:lnTo>
                    <a:lnTo>
                      <a:pt x="592" y="166"/>
                    </a:lnTo>
                    <a:lnTo>
                      <a:pt x="592" y="166"/>
                    </a:lnTo>
                    <a:lnTo>
                      <a:pt x="590" y="165"/>
                    </a:lnTo>
                    <a:lnTo>
                      <a:pt x="574" y="132"/>
                    </a:lnTo>
                    <a:lnTo>
                      <a:pt x="574" y="132"/>
                    </a:lnTo>
                    <a:lnTo>
                      <a:pt x="574" y="131"/>
                    </a:lnTo>
                    <a:lnTo>
                      <a:pt x="574" y="131"/>
                    </a:lnTo>
                    <a:lnTo>
                      <a:pt x="602" y="131"/>
                    </a:lnTo>
                    <a:lnTo>
                      <a:pt x="602" y="131"/>
                    </a:lnTo>
                    <a:lnTo>
                      <a:pt x="602" y="131"/>
                    </a:lnTo>
                    <a:lnTo>
                      <a:pt x="603" y="132"/>
                    </a:lnTo>
                    <a:lnTo>
                      <a:pt x="603" y="165"/>
                    </a:lnTo>
                    <a:close/>
                    <a:moveTo>
                      <a:pt x="603" y="109"/>
                    </a:moveTo>
                    <a:lnTo>
                      <a:pt x="603" y="109"/>
                    </a:lnTo>
                    <a:lnTo>
                      <a:pt x="602" y="110"/>
                    </a:lnTo>
                    <a:lnTo>
                      <a:pt x="602" y="110"/>
                    </a:lnTo>
                    <a:lnTo>
                      <a:pt x="592" y="110"/>
                    </a:lnTo>
                    <a:lnTo>
                      <a:pt x="592" y="110"/>
                    </a:lnTo>
                    <a:lnTo>
                      <a:pt x="590" y="109"/>
                    </a:lnTo>
                    <a:lnTo>
                      <a:pt x="574" y="77"/>
                    </a:lnTo>
                    <a:lnTo>
                      <a:pt x="574" y="77"/>
                    </a:lnTo>
                    <a:lnTo>
                      <a:pt x="574" y="76"/>
                    </a:lnTo>
                    <a:lnTo>
                      <a:pt x="574" y="76"/>
                    </a:lnTo>
                    <a:lnTo>
                      <a:pt x="602" y="76"/>
                    </a:lnTo>
                    <a:lnTo>
                      <a:pt x="602" y="76"/>
                    </a:lnTo>
                    <a:lnTo>
                      <a:pt x="602" y="76"/>
                    </a:lnTo>
                    <a:lnTo>
                      <a:pt x="603" y="77"/>
                    </a:lnTo>
                    <a:lnTo>
                      <a:pt x="603" y="109"/>
                    </a:lnTo>
                    <a:close/>
                    <a:moveTo>
                      <a:pt x="603" y="54"/>
                    </a:moveTo>
                    <a:lnTo>
                      <a:pt x="603" y="54"/>
                    </a:lnTo>
                    <a:lnTo>
                      <a:pt x="602" y="55"/>
                    </a:lnTo>
                    <a:lnTo>
                      <a:pt x="602" y="55"/>
                    </a:lnTo>
                    <a:lnTo>
                      <a:pt x="592" y="55"/>
                    </a:lnTo>
                    <a:lnTo>
                      <a:pt x="592" y="55"/>
                    </a:lnTo>
                    <a:lnTo>
                      <a:pt x="590" y="54"/>
                    </a:lnTo>
                    <a:lnTo>
                      <a:pt x="574" y="21"/>
                    </a:lnTo>
                    <a:lnTo>
                      <a:pt x="574" y="21"/>
                    </a:lnTo>
                    <a:lnTo>
                      <a:pt x="574" y="20"/>
                    </a:lnTo>
                    <a:lnTo>
                      <a:pt x="574" y="20"/>
                    </a:lnTo>
                    <a:lnTo>
                      <a:pt x="602" y="20"/>
                    </a:lnTo>
                    <a:lnTo>
                      <a:pt x="602" y="20"/>
                    </a:lnTo>
                    <a:lnTo>
                      <a:pt x="602" y="20"/>
                    </a:lnTo>
                    <a:lnTo>
                      <a:pt x="603" y="21"/>
                    </a:lnTo>
                    <a:lnTo>
                      <a:pt x="603" y="54"/>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2" tIns="34271" rIns="68542" bIns="34271" numCol="1" anchor="t" anchorCtr="0" compatLnSpc="1">
                <a:prstTxWarp prst="textNoShape">
                  <a:avLst/>
                </a:prstTxWarp>
                <a:noAutofit/>
              </a:bodyPr>
              <a:lstStyle/>
              <a:p>
                <a:pPr algn="ctr" defTabSz="914309" fontAlgn="ctr"/>
                <a:endParaRPr lang="en-US" altLang="zh-CN"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grpSp>
      <p:grpSp>
        <p:nvGrpSpPr>
          <p:cNvPr id="194" name="组合 42"/>
          <p:cNvGrpSpPr/>
          <p:nvPr/>
        </p:nvGrpSpPr>
        <p:grpSpPr>
          <a:xfrm>
            <a:off x="4480992" y="5311627"/>
            <a:ext cx="2069410" cy="345301"/>
            <a:chOff x="1712727" y="3613718"/>
            <a:chExt cx="2309248" cy="287925"/>
          </a:xfrm>
        </p:grpSpPr>
        <p:sp>
          <p:nvSpPr>
            <p:cNvPr id="195" name="AutoShape 44"/>
            <p:cNvSpPr>
              <a:spLocks noChangeArrowheads="1"/>
            </p:cNvSpPr>
            <p:nvPr/>
          </p:nvSpPr>
          <p:spPr bwMode="auto">
            <a:xfrm>
              <a:off x="1712727" y="3613718"/>
              <a:ext cx="2289227" cy="287925"/>
            </a:xfrm>
            <a:prstGeom prst="round2SameRect">
              <a:avLst>
                <a:gd name="adj1" fmla="val 0"/>
                <a:gd name="adj2" fmla="val 0"/>
              </a:avLst>
            </a:prstGeom>
            <a:solidFill>
              <a:schemeClr val="tx1">
                <a:lumMod val="65000"/>
                <a:lumOff val="35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2627" tIns="6313" rIns="12627" bIns="6313" anchor="ctr" anchorCtr="1">
              <a:noAutofit/>
            </a:bodyPr>
            <a:lstStyle/>
            <a:p>
              <a:pPr algn="ctr" defTabSz="914309" fontAlgn="ctr">
                <a:buClr>
                  <a:srgbClr val="CC9900"/>
                </a:buClr>
              </a:pPr>
              <a:endParaRPr lang="en-US" altLang="zh-CN" sz="900" b="1"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196" name="矩形 368"/>
            <p:cNvSpPr/>
            <p:nvPr/>
          </p:nvSpPr>
          <p:spPr>
            <a:xfrm>
              <a:off x="1747132" y="3635052"/>
              <a:ext cx="2274843" cy="230972"/>
            </a:xfrm>
            <a:prstGeom prst="rect">
              <a:avLst/>
            </a:prstGeom>
          </p:spPr>
          <p:txBody>
            <a:bodyPr wrap="square">
              <a:noAutofit/>
            </a:bodyPr>
            <a:lstStyle/>
            <a:p>
              <a:pPr algn="ctr" defTabSz="914309" eaLnBrk="0" fontAlgn="ctr" hangingPunct="0">
                <a:buClr>
                  <a:srgbClr val="C00000"/>
                </a:buClr>
                <a:buSzPct val="100000"/>
              </a:pPr>
              <a:r>
                <a:rPr sz="1200" b="1" dirty="0">
                  <a:solidFill>
                    <a:prstClr val="white"/>
                  </a:solidFill>
                  <a:latin typeface="微软雅黑" panose="020B0503020204020204" pitchFamily="34" charset="-122"/>
                  <a:ea typeface="微软雅黑" panose="020B0503020204020204" pitchFamily="34" charset="-122"/>
                  <a:cs typeface="Arial" pitchFamily="34" charset="0"/>
                </a:rPr>
                <a:t>Manual Operations</a:t>
              </a:r>
              <a:endParaRPr lang="en-US" sz="1200" b="1"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grpSp>
        <p:nvGrpSpPr>
          <p:cNvPr id="197" name="组合 196"/>
          <p:cNvGrpSpPr/>
          <p:nvPr/>
        </p:nvGrpSpPr>
        <p:grpSpPr>
          <a:xfrm>
            <a:off x="6886351" y="5310400"/>
            <a:ext cx="4444402" cy="345301"/>
            <a:chOff x="5005280" y="3716976"/>
            <a:chExt cx="2956737" cy="287925"/>
          </a:xfrm>
        </p:grpSpPr>
        <p:sp>
          <p:nvSpPr>
            <p:cNvPr id="198" name="AutoShape 44"/>
            <p:cNvSpPr>
              <a:spLocks noChangeArrowheads="1"/>
            </p:cNvSpPr>
            <p:nvPr/>
          </p:nvSpPr>
          <p:spPr bwMode="auto">
            <a:xfrm>
              <a:off x="5005280" y="3716976"/>
              <a:ext cx="2956737" cy="287925"/>
            </a:xfrm>
            <a:prstGeom prst="round2SameRect">
              <a:avLst>
                <a:gd name="adj1" fmla="val 0"/>
                <a:gd name="adj2" fmla="val 0"/>
              </a:avLst>
            </a:prstGeom>
            <a:solidFill>
              <a:schemeClr val="tx1">
                <a:lumMod val="65000"/>
                <a:lumOff val="35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2627" tIns="6313" rIns="12627" bIns="6313" anchor="ctr" anchorCtr="1">
              <a:noAutofit/>
            </a:bodyPr>
            <a:lstStyle/>
            <a:p>
              <a:pPr algn="ctr" defTabSz="914309" fontAlgn="ctr">
                <a:buClr>
                  <a:srgbClr val="CC9900"/>
                </a:buClr>
              </a:pPr>
              <a:endParaRPr lang="en-US" altLang="zh-CN" sz="900" b="1"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199" name="矩形 369"/>
            <p:cNvSpPr/>
            <p:nvPr/>
          </p:nvSpPr>
          <p:spPr>
            <a:xfrm>
              <a:off x="5258764" y="3769308"/>
              <a:ext cx="2416271" cy="230966"/>
            </a:xfrm>
            <a:prstGeom prst="rect">
              <a:avLst/>
            </a:prstGeom>
          </p:spPr>
          <p:txBody>
            <a:bodyPr wrap="square">
              <a:noAutofit/>
            </a:bodyPr>
            <a:lstStyle/>
            <a:p>
              <a:pPr algn="ctr" defTabSz="914309" fontAlgn="ctr">
                <a:buClr>
                  <a:srgbClr val="C00000"/>
                </a:buClr>
              </a:pPr>
              <a:r>
                <a:rPr sz="1200" b="1" dirty="0">
                  <a:solidFill>
                    <a:prstClr val="white"/>
                  </a:solidFill>
                  <a:latin typeface="微软雅黑" panose="020B0503020204020204" pitchFamily="34" charset="-122"/>
                  <a:ea typeface="微软雅黑" panose="020B0503020204020204" pitchFamily="34" charset="-122"/>
                  <a:cs typeface="Arial" pitchFamily="34" charset="0"/>
                </a:rPr>
                <a:t>Standardized and Automatic Deployment</a:t>
              </a:r>
              <a:endParaRPr lang="en-US" altLang="zh-CN" sz="1200" b="1"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sp>
        <p:nvSpPr>
          <p:cNvPr id="200" name="圆角矩形 405"/>
          <p:cNvSpPr/>
          <p:nvPr/>
        </p:nvSpPr>
        <p:spPr bwMode="auto">
          <a:xfrm>
            <a:off x="3815609" y="5845961"/>
            <a:ext cx="7480810" cy="477309"/>
          </a:xfrm>
          <a:prstGeom prst="roundRect">
            <a:avLst/>
          </a:prstGeom>
          <a:solidFill>
            <a:srgbClr val="00B0F0"/>
          </a:solidFill>
          <a:ln w="9525" cap="flat" cmpd="sng" algn="ctr">
            <a:solidFill>
              <a:schemeClr val="accent1"/>
            </a:solidFill>
            <a:prstDash val="solid"/>
            <a:round/>
            <a:headEnd type="none" w="med" len="med"/>
            <a:tailEnd type="none" w="med" len="med"/>
          </a:ln>
          <a:effectLst/>
          <a:extLst/>
        </p:spPr>
        <p:txBody>
          <a:bodyPr vert="horz" wrap="square" lIns="51407" tIns="25703" rIns="51407" bIns="25703" numCol="1" rtlCol="0" anchor="ctr" anchorCtr="0" compatLnSpc="1">
            <a:prstTxWarp prst="textNoShape">
              <a:avLst/>
            </a:prstTxWarp>
            <a:noAutofit/>
          </a:bodyPr>
          <a:lstStyle/>
          <a:p>
            <a:pPr algn="ctr" defTabSz="914309" fontAlgn="ctr">
              <a:defRPr/>
            </a:pPr>
            <a:r>
              <a:rPr sz="1500" dirty="0">
                <a:solidFill>
                  <a:srgbClr val="FFFFFF"/>
                </a:solidFill>
                <a:latin typeface="微软雅黑" panose="020B0503020204020204" pitchFamily="34" charset="-122"/>
                <a:ea typeface="微软雅黑" panose="020B0503020204020204" pitchFamily="34" charset="-122"/>
                <a:cs typeface="Arial" pitchFamily="34" charset="0"/>
              </a:rPr>
              <a:t>Rapid and automatic deployment of computing, storage, </a:t>
            </a:r>
          </a:p>
          <a:p>
            <a:pPr algn="ctr" defTabSz="914309" fontAlgn="ctr">
              <a:defRPr/>
            </a:pPr>
            <a:r>
              <a:rPr sz="1500" dirty="0">
                <a:solidFill>
                  <a:srgbClr val="FFFFFF"/>
                </a:solidFill>
                <a:latin typeface="微软雅黑" panose="020B0503020204020204" pitchFamily="34" charset="-122"/>
                <a:ea typeface="微软雅黑" panose="020B0503020204020204" pitchFamily="34" charset="-122"/>
                <a:cs typeface="Arial" pitchFamily="34" charset="0"/>
              </a:rPr>
              <a:t>network, application, and other resources</a:t>
            </a:r>
            <a:endParaRPr lang="en-US" sz="1500" dirty="0">
              <a:solidFill>
                <a:srgbClr val="FFFFFF"/>
              </a:solidFill>
              <a:latin typeface="微软雅黑" panose="020B0503020204020204" pitchFamily="34" charset="-122"/>
              <a:ea typeface="微软雅黑" panose="020B0503020204020204" pitchFamily="34" charset="-122"/>
              <a:cs typeface="Arial" pitchFamily="34" charset="0"/>
            </a:endParaRPr>
          </a:p>
        </p:txBody>
      </p:sp>
      <p:grpSp>
        <p:nvGrpSpPr>
          <p:cNvPr id="201" name="组合 16"/>
          <p:cNvGrpSpPr/>
          <p:nvPr/>
        </p:nvGrpSpPr>
        <p:grpSpPr>
          <a:xfrm>
            <a:off x="7620766" y="1857472"/>
            <a:ext cx="3645716" cy="3247086"/>
            <a:chOff x="11267044" y="2806649"/>
            <a:chExt cx="6148132" cy="3447259"/>
          </a:xfrm>
        </p:grpSpPr>
        <p:sp>
          <p:nvSpPr>
            <p:cNvPr id="202" name="矩形 201"/>
            <p:cNvSpPr/>
            <p:nvPr/>
          </p:nvSpPr>
          <p:spPr>
            <a:xfrm>
              <a:off x="11267044" y="3012830"/>
              <a:ext cx="6148132" cy="3241078"/>
            </a:xfrm>
            <a:prstGeom prst="rect">
              <a:avLst/>
            </a:prstGeom>
            <a:noFill/>
            <a:ln w="9525" cap="flat" cmpd="sng" algn="ctr">
              <a:solidFill>
                <a:sysClr val="windowText" lastClr="000000">
                  <a:lumMod val="65000"/>
                  <a:lumOff val="35000"/>
                </a:sysClr>
              </a:solidFill>
              <a:prstDash val="dash"/>
            </a:ln>
            <a:effectLst>
              <a:outerShdw blurRad="40000" dist="23000" dir="5400000" rotWithShape="0">
                <a:srgbClr val="000000">
                  <a:alpha val="35000"/>
                </a:srgbClr>
              </a:outerShdw>
            </a:effectLst>
          </p:spPr>
          <p:txBody>
            <a:bodyPr wrap="square" rtlCol="0" anchor="ctr">
              <a:noAutofit/>
            </a:bodyPr>
            <a:lstStyle/>
            <a:p>
              <a:pPr algn="ctr" defTabSz="685349" fontAlgn="ctr">
                <a:defRPr/>
              </a:pPr>
              <a:endParaRPr lang="en-US" altLang="zh-CN" sz="1000"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grpSp>
          <p:nvGrpSpPr>
            <p:cNvPr id="203" name="组合 359"/>
            <p:cNvGrpSpPr/>
            <p:nvPr/>
          </p:nvGrpSpPr>
          <p:grpSpPr>
            <a:xfrm>
              <a:off x="11412615" y="5032629"/>
              <a:ext cx="2183986" cy="696148"/>
              <a:chOff x="3459136" y="4870424"/>
              <a:chExt cx="2868298" cy="1070334"/>
            </a:xfrm>
          </p:grpSpPr>
          <p:grpSp>
            <p:nvGrpSpPr>
              <p:cNvPr id="219" name="组合 324"/>
              <p:cNvGrpSpPr>
                <a:grpSpLocks/>
              </p:cNvGrpSpPr>
              <p:nvPr/>
            </p:nvGrpSpPr>
            <p:grpSpPr bwMode="auto">
              <a:xfrm>
                <a:off x="3571701" y="5014605"/>
                <a:ext cx="2567561" cy="799724"/>
                <a:chOff x="7934031" y="2174706"/>
                <a:chExt cx="1254860" cy="298775"/>
              </a:xfrm>
            </p:grpSpPr>
            <p:sp>
              <p:nvSpPr>
                <p:cNvPr id="221" name="AutoShape 26"/>
                <p:cNvSpPr>
                  <a:spLocks noChangeArrowheads="1"/>
                </p:cNvSpPr>
                <p:nvPr/>
              </p:nvSpPr>
              <p:spPr bwMode="gray">
                <a:xfrm>
                  <a:off x="7934031" y="2324094"/>
                  <a:ext cx="1254860" cy="149387"/>
                </a:xfrm>
                <a:prstGeom prst="roundRect">
                  <a:avLst>
                    <a:gd name="adj" fmla="val 8495"/>
                  </a:avLst>
                </a:prstGeom>
                <a:gradFill rotWithShape="1">
                  <a:gsLst>
                    <a:gs pos="0">
                      <a:srgbClr val="6AB7EC"/>
                    </a:gs>
                    <a:gs pos="100000">
                      <a:srgbClr val="31556D"/>
                    </a:gs>
                  </a:gsLst>
                  <a:lin ang="2700000" scaled="1"/>
                </a:gra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prstClr val="black"/>
                      </a:solidFill>
                      <a:latin typeface="微软雅黑" panose="020B0503020204020204" pitchFamily="34" charset="-122"/>
                      <a:ea typeface="微软雅黑" panose="020B0503020204020204" pitchFamily="34" charset="-122"/>
                      <a:cs typeface="Arial" pitchFamily="34" charset="0"/>
                    </a:rPr>
                    <a:t>OS</a:t>
                  </a:r>
                  <a:endParaRPr lang="en-US" altLang="ja-JP" sz="1000" b="1" kern="0" dirty="0">
                    <a:solidFill>
                      <a:prstClr val="black"/>
                    </a:solidFill>
                    <a:latin typeface="微软雅黑" panose="020B0503020204020204" pitchFamily="34" charset="-122"/>
                    <a:ea typeface="微软雅黑" pitchFamily="34" charset="-122"/>
                    <a:cs typeface="Arial" pitchFamily="34" charset="0"/>
                  </a:endParaRPr>
                </a:p>
              </p:txBody>
            </p:sp>
            <p:sp>
              <p:nvSpPr>
                <p:cNvPr id="222" name="AutoShape 26"/>
                <p:cNvSpPr>
                  <a:spLocks noChangeArrowheads="1"/>
                </p:cNvSpPr>
                <p:nvPr/>
              </p:nvSpPr>
              <p:spPr bwMode="gray">
                <a:xfrm>
                  <a:off x="7934032" y="2174706"/>
                  <a:ext cx="1254859" cy="149387"/>
                </a:xfrm>
                <a:prstGeom prst="roundRect">
                  <a:avLst>
                    <a:gd name="adj" fmla="val 8495"/>
                  </a:avLst>
                </a:prstGeom>
                <a:solidFill>
                  <a:srgbClr val="0070C0"/>
                </a:soli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prstClr val="black"/>
                      </a:solidFill>
                      <a:latin typeface="微软雅黑" panose="020B0503020204020204" pitchFamily="34" charset="-122"/>
                      <a:ea typeface="微软雅黑" panose="020B0503020204020204" pitchFamily="34" charset="-122"/>
                      <a:cs typeface="Arial" pitchFamily="34" charset="0"/>
                    </a:rPr>
                    <a:t>DB</a:t>
                  </a:r>
                  <a:endParaRPr lang="en-US" altLang="ja-JP" sz="1000" b="1" kern="0" dirty="0">
                    <a:solidFill>
                      <a:prstClr val="black"/>
                    </a:solidFill>
                    <a:latin typeface="微软雅黑" panose="020B0503020204020204" pitchFamily="34" charset="-122"/>
                    <a:ea typeface="微软雅黑" pitchFamily="34" charset="-122"/>
                    <a:cs typeface="Arial" pitchFamily="34" charset="0"/>
                  </a:endParaRPr>
                </a:p>
              </p:txBody>
            </p:sp>
          </p:grpSp>
          <p:sp>
            <p:nvSpPr>
              <p:cNvPr id="220" name="圆角矩形 219"/>
              <p:cNvSpPr/>
              <p:nvPr/>
            </p:nvSpPr>
            <p:spPr>
              <a:xfrm>
                <a:off x="3459136" y="4870424"/>
                <a:ext cx="2868298" cy="1070334"/>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algn="ctr" defTabSz="685349" fontAlgn="ctr">
                  <a:defRPr/>
                </a:pPr>
                <a:endParaRPr lang="en-US" altLang="zh-CN" sz="1000" kern="0" dirty="0">
                  <a:solidFill>
                    <a:sysClr val="window" lastClr="FFFFFF">
                      <a:lumMod val="65000"/>
                    </a:sysClr>
                  </a:solidFill>
                  <a:latin typeface="微软雅黑" panose="020B0503020204020204" pitchFamily="34" charset="-122"/>
                  <a:ea typeface="微软雅黑" panose="020B0503020204020204" pitchFamily="34" charset="-122"/>
                  <a:cs typeface="Arial" pitchFamily="34" charset="0"/>
                </a:endParaRPr>
              </a:p>
            </p:txBody>
          </p:sp>
        </p:grpSp>
        <p:grpSp>
          <p:nvGrpSpPr>
            <p:cNvPr id="204" name="组合 302"/>
            <p:cNvGrpSpPr/>
            <p:nvPr/>
          </p:nvGrpSpPr>
          <p:grpSpPr>
            <a:xfrm>
              <a:off x="14275885" y="4132090"/>
              <a:ext cx="2918093" cy="1496736"/>
              <a:chOff x="1954680" y="4451341"/>
              <a:chExt cx="3200411" cy="1891553"/>
            </a:xfrm>
          </p:grpSpPr>
          <p:grpSp>
            <p:nvGrpSpPr>
              <p:cNvPr id="214" name="组合 324"/>
              <p:cNvGrpSpPr>
                <a:grpSpLocks/>
              </p:cNvGrpSpPr>
              <p:nvPr/>
            </p:nvGrpSpPr>
            <p:grpSpPr bwMode="auto">
              <a:xfrm>
                <a:off x="2077587" y="4554905"/>
                <a:ext cx="2894994" cy="1687983"/>
                <a:chOff x="7203807" y="2002960"/>
                <a:chExt cx="1414889" cy="630625"/>
              </a:xfrm>
            </p:grpSpPr>
            <p:sp>
              <p:nvSpPr>
                <p:cNvPr id="216" name="AutoShape 29"/>
                <p:cNvSpPr>
                  <a:spLocks noChangeArrowheads="1"/>
                </p:cNvSpPr>
                <p:nvPr/>
              </p:nvSpPr>
              <p:spPr bwMode="gray">
                <a:xfrm>
                  <a:off x="7203807" y="2002960"/>
                  <a:ext cx="1414889" cy="146807"/>
                </a:xfrm>
                <a:prstGeom prst="roundRect">
                  <a:avLst>
                    <a:gd name="adj" fmla="val 8495"/>
                  </a:avLst>
                </a:prstGeom>
                <a:solidFill>
                  <a:srgbClr val="7030A0">
                    <a:alpha val="70195"/>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endParaRPr lang="en-US" altLang="ja-JP" sz="1000" b="1"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sp>
              <p:nvSpPr>
                <p:cNvPr id="217" name="AutoShape 26"/>
                <p:cNvSpPr>
                  <a:spLocks noChangeArrowheads="1"/>
                </p:cNvSpPr>
                <p:nvPr/>
              </p:nvSpPr>
              <p:spPr bwMode="gray">
                <a:xfrm>
                  <a:off x="7203811" y="2484198"/>
                  <a:ext cx="1412864" cy="149387"/>
                </a:xfrm>
                <a:prstGeom prst="roundRect">
                  <a:avLst>
                    <a:gd name="adj" fmla="val 8495"/>
                  </a:avLst>
                </a:prstGeom>
                <a:gradFill rotWithShape="1">
                  <a:gsLst>
                    <a:gs pos="0">
                      <a:srgbClr val="6AB7EC"/>
                    </a:gs>
                    <a:gs pos="100000">
                      <a:srgbClr val="31556D"/>
                    </a:gs>
                  </a:gsLst>
                  <a:lin ang="2700000" scaled="1"/>
                </a:gra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endParaRPr lang="en-US" altLang="ja-JP" sz="1000" b="1"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sp>
              <p:nvSpPr>
                <p:cNvPr id="218" name="AutoShape 29"/>
                <p:cNvSpPr>
                  <a:spLocks noChangeArrowheads="1"/>
                </p:cNvSpPr>
                <p:nvPr/>
              </p:nvSpPr>
              <p:spPr bwMode="gray">
                <a:xfrm>
                  <a:off x="7203809" y="2165016"/>
                  <a:ext cx="1412865" cy="146807"/>
                </a:xfrm>
                <a:prstGeom prst="roundRect">
                  <a:avLst>
                    <a:gd name="adj" fmla="val 8495"/>
                  </a:avLst>
                </a:prstGeom>
                <a:solidFill>
                  <a:srgbClr val="322A9E">
                    <a:alpha val="69804"/>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endParaRPr lang="en-US" altLang="ja-JP" sz="1000" b="1"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grpSp>
          <p:sp>
            <p:nvSpPr>
              <p:cNvPr id="215" name="圆角矩形 214"/>
              <p:cNvSpPr/>
              <p:nvPr/>
            </p:nvSpPr>
            <p:spPr>
              <a:xfrm>
                <a:off x="1954680" y="4451341"/>
                <a:ext cx="3200411" cy="1891553"/>
              </a:xfrm>
              <a:prstGeom prst="roundRect">
                <a:avLst>
                  <a:gd name="adj" fmla="val 0"/>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algn="ctr" defTabSz="685349" fontAlgn="ctr">
                  <a:defRPr/>
                </a:pPr>
                <a:endParaRPr lang="en-US" altLang="zh-CN" sz="1000"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grpSp>
        <p:sp>
          <p:nvSpPr>
            <p:cNvPr id="205" name="AutoShape 26"/>
            <p:cNvSpPr>
              <a:spLocks noChangeArrowheads="1"/>
            </p:cNvSpPr>
            <p:nvPr/>
          </p:nvSpPr>
          <p:spPr bwMode="gray">
            <a:xfrm>
              <a:off x="14626029" y="3283678"/>
              <a:ext cx="2663284" cy="332510"/>
            </a:xfrm>
            <a:prstGeom prst="roundRect">
              <a:avLst>
                <a:gd name="adj" fmla="val 8495"/>
              </a:avLst>
            </a:prstGeom>
            <a:solidFill>
              <a:srgbClr val="0070C0"/>
            </a:soli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Network 2</a:t>
              </a:r>
              <a:endParaRPr lang="en-US" altLang="ja-JP" sz="1000" b="1" kern="0" dirty="0">
                <a:solidFill>
                  <a:sysClr val="window" lastClr="FFFFFF"/>
                </a:solidFill>
                <a:latin typeface="微软雅黑" panose="020B0503020204020204" pitchFamily="34" charset="-122"/>
                <a:ea typeface="微软雅黑" pitchFamily="34" charset="-122"/>
                <a:cs typeface="Arial" pitchFamily="34" charset="0"/>
              </a:endParaRPr>
            </a:p>
          </p:txBody>
        </p:sp>
        <p:sp>
          <p:nvSpPr>
            <p:cNvPr id="206" name="AutoShape 26"/>
            <p:cNvSpPr>
              <a:spLocks noChangeArrowheads="1"/>
            </p:cNvSpPr>
            <p:nvPr/>
          </p:nvSpPr>
          <p:spPr bwMode="gray">
            <a:xfrm>
              <a:off x="11699232" y="3269728"/>
              <a:ext cx="2688723" cy="332510"/>
            </a:xfrm>
            <a:prstGeom prst="roundRect">
              <a:avLst>
                <a:gd name="adj" fmla="val 8495"/>
              </a:avLst>
            </a:prstGeom>
            <a:solidFill>
              <a:srgbClr val="0070C0"/>
            </a:soli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Network 1</a:t>
              </a:r>
              <a:endParaRPr lang="en-US" altLang="ja-JP" sz="1000" b="1" kern="0" dirty="0">
                <a:solidFill>
                  <a:sysClr val="window" lastClr="FFFFFF"/>
                </a:solidFill>
                <a:latin typeface="微软雅黑" panose="020B0503020204020204" pitchFamily="34" charset="-122"/>
                <a:ea typeface="微软雅黑" pitchFamily="34" charset="-122"/>
                <a:cs typeface="Arial" pitchFamily="34" charset="0"/>
              </a:endParaRPr>
            </a:p>
          </p:txBody>
        </p:sp>
        <p:cxnSp>
          <p:nvCxnSpPr>
            <p:cNvPr id="207" name="直接连接符 206"/>
            <p:cNvCxnSpPr>
              <a:stCxn id="206" idx="2"/>
              <a:endCxn id="220" idx="0"/>
            </p:cNvCxnSpPr>
            <p:nvPr/>
          </p:nvCxnSpPr>
          <p:spPr>
            <a:xfrm flipH="1">
              <a:off x="12504609" y="3602238"/>
              <a:ext cx="538985" cy="143039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08" name="直接连接符 207"/>
            <p:cNvCxnSpPr>
              <a:stCxn id="206" idx="2"/>
              <a:endCxn id="215" idx="0"/>
            </p:cNvCxnSpPr>
            <p:nvPr/>
          </p:nvCxnSpPr>
          <p:spPr>
            <a:xfrm>
              <a:off x="13043593" y="3602238"/>
              <a:ext cx="2691339" cy="529852"/>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09" name="直接连接符 208"/>
            <p:cNvCxnSpPr>
              <a:stCxn id="205" idx="2"/>
              <a:endCxn id="215" idx="0"/>
            </p:cNvCxnSpPr>
            <p:nvPr/>
          </p:nvCxnSpPr>
          <p:spPr>
            <a:xfrm flipH="1">
              <a:off x="15734931" y="3616188"/>
              <a:ext cx="222740" cy="515902"/>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10" name="AutoShape 29"/>
            <p:cNvSpPr>
              <a:spLocks noChangeArrowheads="1"/>
            </p:cNvSpPr>
            <p:nvPr/>
          </p:nvSpPr>
          <p:spPr bwMode="gray">
            <a:xfrm>
              <a:off x="14387955" y="4896566"/>
              <a:ext cx="2635840" cy="310935"/>
            </a:xfrm>
            <a:prstGeom prst="roundRect">
              <a:avLst>
                <a:gd name="adj" fmla="val 8495"/>
              </a:avLst>
            </a:prstGeom>
            <a:solidFill>
              <a:srgbClr val="002060">
                <a:alpha val="70195"/>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endParaRPr lang="en-US" altLang="ja-JP" sz="1000" b="1"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sp>
          <p:nvSpPr>
            <p:cNvPr id="211" name="AutoShape 26"/>
            <p:cNvSpPr>
              <a:spLocks noChangeArrowheads="1"/>
            </p:cNvSpPr>
            <p:nvPr/>
          </p:nvSpPr>
          <p:spPr bwMode="gray">
            <a:xfrm>
              <a:off x="13023144" y="2806649"/>
              <a:ext cx="2649682" cy="364283"/>
            </a:xfrm>
            <a:prstGeom prst="roundRect">
              <a:avLst>
                <a:gd name="adj" fmla="val 8495"/>
              </a:avLst>
            </a:prstGeom>
            <a:solidFill>
              <a:srgbClr val="0070C0"/>
            </a:solidFill>
            <a:ln w="25400" cap="flat" cmpd="sng" algn="ctr">
              <a:noFill/>
              <a:prstDash val="solid"/>
              <a:headEnd/>
              <a:tailEnd/>
            </a:ln>
            <a:effectLst/>
          </p:spPr>
          <p:txBody>
            <a:bodyPr wrap="square" lIns="68533" tIns="34267" rIns="68533" bIns="34267" anchor="ctr">
              <a:noAutofit/>
            </a:bodyPr>
            <a:lstStyle/>
            <a:p>
              <a:pPr algn="ctr" defTabSz="514012" eaLnBrk="0" fontAlgn="ctr" hangingPunct="0">
                <a:spcBef>
                  <a:spcPct val="50000"/>
                </a:spcBef>
                <a:defRPr/>
              </a:pPr>
              <a:r>
                <a:rPr sz="900" b="1" dirty="0">
                  <a:solidFill>
                    <a:srgbClr val="FFFFFF"/>
                  </a:solidFill>
                  <a:latin typeface="微软雅黑" panose="020B0503020204020204" pitchFamily="34" charset="-122"/>
                  <a:ea typeface="微软雅黑" panose="020B0503020204020204" pitchFamily="34" charset="-122"/>
                  <a:cs typeface="Arial" pitchFamily="34" charset="0"/>
                </a:rPr>
                <a:t>Visualization Template x</a:t>
              </a:r>
              <a:endParaRPr lang="en-US" altLang="ja-JP" sz="900" b="1" kern="0" dirty="0">
                <a:solidFill>
                  <a:srgbClr val="FFFFFF"/>
                </a:solidFill>
                <a:latin typeface="微软雅黑" panose="020B0503020204020204" pitchFamily="34" charset="-122"/>
                <a:ea typeface="微软雅黑" pitchFamily="34" charset="-122"/>
                <a:cs typeface="Arial" pitchFamily="34" charset="0"/>
              </a:endParaRPr>
            </a:p>
          </p:txBody>
        </p:sp>
        <p:sp>
          <p:nvSpPr>
            <p:cNvPr id="212" name="矩形 211"/>
            <p:cNvSpPr/>
            <p:nvPr/>
          </p:nvSpPr>
          <p:spPr>
            <a:xfrm>
              <a:off x="11546072" y="5776413"/>
              <a:ext cx="1932150" cy="261400"/>
            </a:xfrm>
            <a:prstGeom prst="rect">
              <a:avLst/>
            </a:prstGeom>
          </p:spPr>
          <p:txBody>
            <a:bodyPr wrap="square">
              <a:noAutofit/>
            </a:bodyPr>
            <a:lstStyle/>
            <a:p>
              <a:pPr algn="ctr" defTabSz="514012" eaLnBrk="0" fontAlgn="ctr" hangingPunct="0">
                <a:spcBef>
                  <a:spcPct val="50000"/>
                </a:spcBef>
              </a:pPr>
              <a:r>
                <a:rPr sz="1000" b="1" dirty="0">
                  <a:solidFill>
                    <a:prstClr val="black"/>
                  </a:solidFill>
                  <a:latin typeface="微软雅黑" panose="020B0503020204020204" pitchFamily="34" charset="-122"/>
                  <a:ea typeface="微软雅黑" panose="020B0503020204020204" pitchFamily="34" charset="-122"/>
                  <a:cs typeface="Arial" pitchFamily="34" charset="0"/>
                </a:rPr>
                <a:t>DB Server (VM)</a:t>
              </a:r>
              <a:endParaRPr lang="en-US" altLang="ja-JP" sz="1000" b="1" dirty="0">
                <a:solidFill>
                  <a:prstClr val="black"/>
                </a:solidFill>
                <a:latin typeface="微软雅黑" panose="020B0503020204020204" pitchFamily="34" charset="-122"/>
                <a:ea typeface="微软雅黑" pitchFamily="34" charset="-122"/>
                <a:cs typeface="Arial" pitchFamily="34" charset="0"/>
              </a:endParaRPr>
            </a:p>
          </p:txBody>
        </p:sp>
        <p:sp>
          <p:nvSpPr>
            <p:cNvPr id="213" name="矩形 212"/>
            <p:cNvSpPr/>
            <p:nvPr/>
          </p:nvSpPr>
          <p:spPr>
            <a:xfrm>
              <a:off x="14463806" y="5698210"/>
              <a:ext cx="2861698" cy="506463"/>
            </a:xfrm>
            <a:prstGeom prst="rect">
              <a:avLst/>
            </a:prstGeom>
          </p:spPr>
          <p:txBody>
            <a:bodyPr wrap="square">
              <a:noAutofit/>
            </a:bodyPr>
            <a:lstStyle/>
            <a:p>
              <a:pPr algn="ctr" defTabSz="514012" eaLnBrk="0" fontAlgn="ctr" hangingPunct="0">
                <a:spcBef>
                  <a:spcPct val="50000"/>
                </a:spcBef>
              </a:pPr>
              <a:r>
                <a:rPr sz="1000" b="1" dirty="0" smtClean="0">
                  <a:solidFill>
                    <a:srgbClr val="000000"/>
                  </a:solidFill>
                  <a:latin typeface="微软雅黑" panose="020B0503020204020204" pitchFamily="34" charset="-122"/>
                  <a:ea typeface="微软雅黑" panose="020B0503020204020204" pitchFamily="34" charset="-122"/>
                  <a:cs typeface="Arial" pitchFamily="34" charset="0"/>
                </a:rPr>
                <a:t>App </a:t>
              </a:r>
              <a:r>
                <a:rPr lang="en-US" altLang="zh-CN" sz="1000" b="1" dirty="0" smtClean="0">
                  <a:solidFill>
                    <a:srgbClr val="000000"/>
                  </a:solidFill>
                  <a:latin typeface="微软雅黑" panose="020B0503020204020204" pitchFamily="34" charset="-122"/>
                  <a:ea typeface="微软雅黑" panose="020B0503020204020204" pitchFamily="34" charset="-122"/>
                  <a:cs typeface="Arial" pitchFamily="34" charset="0"/>
                </a:rPr>
                <a:t>server</a:t>
              </a:r>
              <a:r>
                <a:rPr sz="1000" b="1" dirty="0" smtClean="0">
                  <a:solidFill>
                    <a:srgbClr val="000000"/>
                  </a:solidFill>
                  <a:latin typeface="微软雅黑" panose="020B0503020204020204" pitchFamily="34" charset="-122"/>
                  <a:ea typeface="微软雅黑" panose="020B0503020204020204" pitchFamily="34" charset="-122"/>
                  <a:cs typeface="Arial" pitchFamily="34" charset="0"/>
                </a:rPr>
                <a:t> </a:t>
              </a:r>
              <a:endParaRPr sz="1000" b="1" dirty="0">
                <a:solidFill>
                  <a:srgbClr val="000000"/>
                </a:solidFill>
                <a:latin typeface="微软雅黑" panose="020B0503020204020204" pitchFamily="34" charset="-122"/>
                <a:ea typeface="微软雅黑" panose="020B0503020204020204" pitchFamily="34" charset="-122"/>
                <a:cs typeface="Arial" pitchFamily="34" charset="0"/>
              </a:endParaRPr>
            </a:p>
            <a:p>
              <a:pPr algn="ctr" defTabSz="514012" eaLnBrk="0" fontAlgn="ctr" hangingPunct="0">
                <a:spcBef>
                  <a:spcPct val="50000"/>
                </a:spcBef>
              </a:pPr>
              <a:r>
                <a:rPr sz="1000" b="1" dirty="0">
                  <a:solidFill>
                    <a:srgbClr val="000000"/>
                  </a:solidFill>
                  <a:latin typeface="微软雅黑" panose="020B0503020204020204" pitchFamily="34" charset="-122"/>
                  <a:ea typeface="微软雅黑" panose="020B0503020204020204" pitchFamily="34" charset="-122"/>
                  <a:cs typeface="Arial" pitchFamily="34" charset="0"/>
                </a:rPr>
                <a:t>(Auto Scaling Group)</a:t>
              </a:r>
              <a:endParaRPr lang="en-US" altLang="ja-JP" sz="1000" b="1" dirty="0">
                <a:solidFill>
                  <a:srgbClr val="000000"/>
                </a:solidFill>
                <a:latin typeface="微软雅黑" panose="020B0503020204020204" pitchFamily="34" charset="-122"/>
                <a:ea typeface="微软雅黑" pitchFamily="34" charset="-122"/>
                <a:cs typeface="Arial" pitchFamily="34" charset="0"/>
              </a:endParaRPr>
            </a:p>
          </p:txBody>
        </p:sp>
      </p:grpSp>
      <p:grpSp>
        <p:nvGrpSpPr>
          <p:cNvPr id="223" name="组合 498"/>
          <p:cNvGrpSpPr/>
          <p:nvPr/>
        </p:nvGrpSpPr>
        <p:grpSpPr>
          <a:xfrm>
            <a:off x="6960096" y="1924588"/>
            <a:ext cx="1078839" cy="3178022"/>
            <a:chOff x="4276565" y="969062"/>
            <a:chExt cx="1287687" cy="3688736"/>
          </a:xfrm>
        </p:grpSpPr>
        <p:sp>
          <p:nvSpPr>
            <p:cNvPr id="224" name="TextBox 625"/>
            <p:cNvSpPr txBox="1"/>
            <p:nvPr/>
          </p:nvSpPr>
          <p:spPr>
            <a:xfrm>
              <a:off x="4276565" y="2043612"/>
              <a:ext cx="1287687" cy="1173103"/>
            </a:xfrm>
            <a:prstGeom prst="rect">
              <a:avLst/>
            </a:prstGeom>
            <a:noFill/>
          </p:spPr>
          <p:txBody>
            <a:bodyPr vert="vert270" wrap="square" rtlCol="0">
              <a:noAutofit/>
            </a:bodyPr>
            <a:lstStyle/>
            <a:p>
              <a:pPr algn="ctr" defTabSz="914309" fontAlgn="ctr">
                <a:buClr>
                  <a:srgbClr val="CC9900"/>
                </a:buClr>
              </a:pPr>
              <a:r>
                <a:rPr sz="1050" b="1" dirty="0">
                  <a:solidFill>
                    <a:prstClr val="black"/>
                  </a:solidFill>
                  <a:latin typeface="微软雅黑" panose="020B0503020204020204" pitchFamily="34" charset="-122"/>
                  <a:ea typeface="微软雅黑" panose="020B0503020204020204" pitchFamily="34" charset="-122"/>
                  <a:cs typeface="Arial" pitchFamily="34" charset="0"/>
                </a:rPr>
                <a:t>Deployment Time</a:t>
              </a:r>
              <a:endParaRPr lang="en-US" altLang="zh-CN" sz="1050" b="1" dirty="0" smtClean="0">
                <a:solidFill>
                  <a:prstClr val="black"/>
                </a:solidFill>
                <a:latin typeface="微软雅黑" panose="020B0503020204020204" pitchFamily="34" charset="-122"/>
                <a:ea typeface="微软雅黑" pitchFamily="34" charset="-122"/>
                <a:cs typeface="Arial" pitchFamily="34" charset="0"/>
              </a:endParaRPr>
            </a:p>
            <a:p>
              <a:pPr algn="ctr" defTabSz="914309" fontAlgn="ctr">
                <a:buClr>
                  <a:srgbClr val="CC9900"/>
                </a:buClr>
              </a:pPr>
              <a:r>
                <a:rPr sz="1050" b="1" dirty="0">
                  <a:solidFill>
                    <a:srgbClr val="C00000"/>
                  </a:solidFill>
                  <a:latin typeface="微软雅黑" panose="020B0503020204020204" pitchFamily="34" charset="-122"/>
                  <a:ea typeface="微软雅黑" panose="020B0503020204020204" pitchFamily="34" charset="-122"/>
                  <a:cs typeface="Arial" pitchFamily="34" charset="0"/>
                </a:rPr>
                <a:t>1 day</a:t>
              </a:r>
              <a:endParaRPr lang="en-US" sz="1050" b="1" dirty="0">
                <a:solidFill>
                  <a:srgbClr val="C00000"/>
                </a:solidFill>
                <a:latin typeface="微软雅黑" panose="020B0503020204020204" pitchFamily="34" charset="-122"/>
                <a:ea typeface="微软雅黑" panose="020B0503020204020204" pitchFamily="34" charset="-122"/>
                <a:cs typeface="Arial" pitchFamily="34" charset="0"/>
              </a:endParaRPr>
            </a:p>
          </p:txBody>
        </p:sp>
        <p:cxnSp>
          <p:nvCxnSpPr>
            <p:cNvPr id="225" name="直接连接符 224"/>
            <p:cNvCxnSpPr/>
            <p:nvPr/>
          </p:nvCxnSpPr>
          <p:spPr bwMode="auto">
            <a:xfrm>
              <a:off x="4412840" y="969062"/>
              <a:ext cx="379555"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6" name="直接连接符 225"/>
            <p:cNvCxnSpPr/>
            <p:nvPr/>
          </p:nvCxnSpPr>
          <p:spPr bwMode="auto">
            <a:xfrm>
              <a:off x="4388002" y="4657798"/>
              <a:ext cx="379555"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7" name="直接箭头连接符 226"/>
            <p:cNvCxnSpPr/>
            <p:nvPr/>
          </p:nvCxnSpPr>
          <p:spPr bwMode="auto">
            <a:xfrm flipH="1">
              <a:off x="4570556" y="3153520"/>
              <a:ext cx="7215" cy="1410494"/>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8" name="直接箭头连接符 227"/>
            <p:cNvCxnSpPr/>
            <p:nvPr/>
          </p:nvCxnSpPr>
          <p:spPr bwMode="auto">
            <a:xfrm flipV="1">
              <a:off x="4592526" y="969065"/>
              <a:ext cx="1299" cy="1271050"/>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nvGrpSpPr>
          <p:cNvPr id="229" name="组合 499"/>
          <p:cNvGrpSpPr/>
          <p:nvPr/>
        </p:nvGrpSpPr>
        <p:grpSpPr>
          <a:xfrm>
            <a:off x="9042207" y="3252011"/>
            <a:ext cx="1737165" cy="1343668"/>
            <a:chOff x="5468386" y="3203563"/>
            <a:chExt cx="1805913" cy="1316017"/>
          </a:xfrm>
        </p:grpSpPr>
        <p:sp>
          <p:nvSpPr>
            <p:cNvPr id="230" name="圆角矩形 229"/>
            <p:cNvSpPr/>
            <p:nvPr/>
          </p:nvSpPr>
          <p:spPr>
            <a:xfrm>
              <a:off x="5468386" y="3203563"/>
              <a:ext cx="1805913" cy="1316017"/>
            </a:xfrm>
            <a:prstGeom prst="roundRect">
              <a:avLst>
                <a:gd name="adj" fmla="val 0"/>
              </a:avLst>
            </a:prstGeom>
            <a:solidFill>
              <a:schemeClr val="bg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algn="ctr" defTabSz="685349" fontAlgn="ctr">
                <a:defRPr/>
              </a:pPr>
              <a:endParaRPr lang="en-US" altLang="zh-CN" sz="1000" kern="0"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sp>
          <p:nvSpPr>
            <p:cNvPr id="231" name="AutoShape 29"/>
            <p:cNvSpPr>
              <a:spLocks noChangeArrowheads="1"/>
            </p:cNvSpPr>
            <p:nvPr/>
          </p:nvSpPr>
          <p:spPr bwMode="gray">
            <a:xfrm>
              <a:off x="5536551" y="3277340"/>
              <a:ext cx="1659159" cy="272261"/>
            </a:xfrm>
            <a:prstGeom prst="roundRect">
              <a:avLst>
                <a:gd name="adj" fmla="val 8495"/>
              </a:avLst>
            </a:prstGeom>
            <a:solidFill>
              <a:srgbClr val="7030A0">
                <a:alpha val="70195"/>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APP</a:t>
              </a:r>
              <a:endParaRPr lang="en-US" altLang="ja-JP" sz="1000" b="1" kern="0" dirty="0">
                <a:solidFill>
                  <a:sysClr val="window" lastClr="FFFFFF"/>
                </a:solidFill>
                <a:latin typeface="微软雅黑" panose="020B0503020204020204" pitchFamily="34" charset="-122"/>
                <a:ea typeface="微软雅黑" pitchFamily="34" charset="-122"/>
                <a:cs typeface="Arial" pitchFamily="34" charset="0"/>
              </a:endParaRPr>
            </a:p>
          </p:txBody>
        </p:sp>
        <p:sp>
          <p:nvSpPr>
            <p:cNvPr id="232" name="AutoShape 26"/>
            <p:cNvSpPr>
              <a:spLocks noChangeArrowheads="1"/>
            </p:cNvSpPr>
            <p:nvPr/>
          </p:nvSpPr>
          <p:spPr bwMode="gray">
            <a:xfrm>
              <a:off x="5536551" y="4182821"/>
              <a:ext cx="1659159" cy="267011"/>
            </a:xfrm>
            <a:prstGeom prst="roundRect">
              <a:avLst>
                <a:gd name="adj" fmla="val 8495"/>
              </a:avLst>
            </a:prstGeom>
            <a:gradFill rotWithShape="1">
              <a:gsLst>
                <a:gs pos="0">
                  <a:srgbClr val="6AB7EC"/>
                </a:gs>
                <a:gs pos="100000">
                  <a:srgbClr val="31556D"/>
                </a:gs>
              </a:gsLst>
              <a:lin ang="2700000" scaled="1"/>
            </a:gradFill>
            <a:ln w="9525" algn="ctr">
              <a:solidFill>
                <a:sysClr val="window" lastClr="FFFFFF">
                  <a:lumMod val="50000"/>
                </a:sysClr>
              </a:solidFill>
              <a:prstDash val="dash"/>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OS</a:t>
              </a:r>
              <a:endParaRPr lang="en-US" altLang="ja-JP" sz="1000" b="1" kern="0" dirty="0">
                <a:solidFill>
                  <a:sysClr val="window" lastClr="FFFFFF"/>
                </a:solidFill>
                <a:latin typeface="微软雅黑" panose="020B0503020204020204" pitchFamily="34" charset="-122"/>
                <a:ea typeface="微软雅黑" pitchFamily="34" charset="-122"/>
                <a:cs typeface="Arial" pitchFamily="34" charset="0"/>
              </a:endParaRPr>
            </a:p>
          </p:txBody>
        </p:sp>
        <p:sp>
          <p:nvSpPr>
            <p:cNvPr id="233" name="AutoShape 29"/>
            <p:cNvSpPr>
              <a:spLocks noChangeArrowheads="1"/>
            </p:cNvSpPr>
            <p:nvPr/>
          </p:nvSpPr>
          <p:spPr bwMode="gray">
            <a:xfrm>
              <a:off x="5536551" y="3582922"/>
              <a:ext cx="1659159" cy="266591"/>
            </a:xfrm>
            <a:prstGeom prst="roundRect">
              <a:avLst>
                <a:gd name="adj" fmla="val 8495"/>
              </a:avLst>
            </a:prstGeom>
            <a:solidFill>
              <a:srgbClr val="322A9E">
                <a:alpha val="70195"/>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Middleware 1</a:t>
              </a:r>
              <a:endParaRPr lang="en-US" sz="1000" b="1"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sp>
          <p:nvSpPr>
            <p:cNvPr id="234" name="AutoShape 29"/>
            <p:cNvSpPr>
              <a:spLocks noChangeArrowheads="1"/>
            </p:cNvSpPr>
            <p:nvPr/>
          </p:nvSpPr>
          <p:spPr bwMode="gray">
            <a:xfrm>
              <a:off x="5536551" y="3879597"/>
              <a:ext cx="1659159" cy="270324"/>
            </a:xfrm>
            <a:prstGeom prst="roundRect">
              <a:avLst>
                <a:gd name="adj" fmla="val 8495"/>
              </a:avLst>
            </a:prstGeom>
            <a:solidFill>
              <a:srgbClr val="002060">
                <a:alpha val="70195"/>
              </a:srgbClr>
            </a:solidFill>
            <a:ln w="12700" algn="ctr">
              <a:solidFill>
                <a:sysClr val="window" lastClr="FFFFFF">
                  <a:lumMod val="50000"/>
                </a:sysClr>
              </a:solidFill>
              <a:prstDash val="sysDot"/>
              <a:round/>
              <a:headEnd/>
              <a:tailEnd/>
            </a:ln>
          </p:spPr>
          <p:txBody>
            <a:bodyPr wrap="square" lIns="68533" tIns="34267" rIns="68533" bIns="34267" anchor="ctr">
              <a:noAutofit/>
            </a:bodyPr>
            <a:lstStyle/>
            <a:p>
              <a:pPr algn="ctr" defTabSz="514012" eaLnBrk="0" fontAlgn="ctr" hangingPunct="0">
                <a:spcBef>
                  <a:spcPct val="50000"/>
                </a:spcBef>
                <a:defRPr/>
              </a:pPr>
              <a:r>
                <a:rPr sz="1000" b="1" dirty="0">
                  <a:solidFill>
                    <a:sysClr val="window" lastClr="FFFFFF"/>
                  </a:solidFill>
                  <a:latin typeface="微软雅黑" panose="020B0503020204020204" pitchFamily="34" charset="-122"/>
                  <a:ea typeface="微软雅黑" panose="020B0503020204020204" pitchFamily="34" charset="-122"/>
                  <a:cs typeface="Arial" pitchFamily="34" charset="0"/>
                </a:rPr>
                <a:t>Middleware 2</a:t>
              </a:r>
              <a:endParaRPr lang="en-US" sz="1000" b="1" dirty="0">
                <a:solidFill>
                  <a:sysClr val="window" lastClr="FFFFFF"/>
                </a:solidFill>
                <a:latin typeface="微软雅黑" panose="020B0503020204020204" pitchFamily="34" charset="-122"/>
                <a:ea typeface="微软雅黑" panose="020B0503020204020204" pitchFamily="34" charset="-122"/>
                <a:cs typeface="Arial" pitchFamily="34" charset="0"/>
              </a:endParaRPr>
            </a:p>
          </p:txBody>
        </p:sp>
      </p:grpSp>
      <p:sp>
        <p:nvSpPr>
          <p:cNvPr id="235" name="下箭头 234"/>
          <p:cNvSpPr/>
          <p:nvPr/>
        </p:nvSpPr>
        <p:spPr bwMode="auto">
          <a:xfrm>
            <a:off x="9078150" y="2189701"/>
            <a:ext cx="657860" cy="112799"/>
          </a:xfrm>
          <a:prstGeom prst="downArrow">
            <a:avLst/>
          </a:prstGeom>
          <a:solidFill>
            <a:srgbClr val="0070C0"/>
          </a:solidFill>
          <a:ln>
            <a:noFill/>
          </a:ln>
          <a:effectLst/>
          <a:extLst/>
        </p:spPr>
        <p:txBody>
          <a:bodyPr vert="horz" wrap="square" lIns="91437" tIns="45719" rIns="91437" bIns="45719" numCol="1" rtlCol="0" anchor="t" anchorCtr="0" compatLnSpc="1">
            <a:prstTxWarp prst="textNoShape">
              <a:avLst/>
            </a:prstTxWarp>
            <a:noAutofit/>
          </a:bodyPr>
          <a:lstStyle/>
          <a:p>
            <a:pPr defTabSz="914309" fontAlgn="ctr">
              <a:buClr>
                <a:srgbClr val="CC9900"/>
              </a:buClr>
              <a:buFont typeface="Wingdings" pitchFamily="2" charset="2"/>
              <a:buChar char="n"/>
            </a:pPr>
            <a:endParaRPr lang="en-US" sz="1899"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36" name="文本占位符 1"/>
          <p:cNvSpPr txBox="1">
            <a:spLocks/>
          </p:cNvSpPr>
          <p:nvPr/>
        </p:nvSpPr>
        <p:spPr bwMode="auto">
          <a:xfrm>
            <a:off x="937064" y="1467656"/>
            <a:ext cx="2381794" cy="60281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lgn="l" fontAlgn="ctr">
              <a:lnSpc>
                <a:spcPct val="120000"/>
              </a:lnSpc>
              <a:buNone/>
            </a:pPr>
            <a:r>
              <a:rPr lang="en-US" altLang="zh-CN" sz="1400" kern="0" dirty="0" smtClean="0">
                <a:latin typeface="微软雅黑" panose="020B0503020204020204" pitchFamily="34" charset="-122"/>
                <a:ea typeface="微软雅黑" panose="020B0503020204020204" pitchFamily="34" charset="-122"/>
              </a:rPr>
              <a:t>The vAPP service allows users to drag diagram elements on the visualized orchestration interface to quickly and automatically deploy compute, storage, network, and application resources and serves users as a whole, helping quick service rollout. In addition, it allows users to define AS policy to automatically scale ECSs, achieving load balancing and full resource utilization.</a:t>
            </a:r>
            <a:endParaRPr lang="zh-CN" altLang="en-US" sz="2800" kern="0" dirty="0">
              <a:latin typeface="微软雅黑" panose="020B0503020204020204" pitchFamily="34" charset="-122"/>
              <a:ea typeface="微软雅黑" panose="020B0503020204020204" pitchFamily="34" charset="-122"/>
            </a:endParaRPr>
          </a:p>
        </p:txBody>
      </p:sp>
      <p:sp>
        <p:nvSpPr>
          <p:cNvPr id="237" name="标题 7"/>
          <p:cNvSpPr>
            <a:spLocks noGrp="1"/>
          </p:cNvSpPr>
          <p:nvPr>
            <p:ph type="title"/>
          </p:nvPr>
        </p:nvSpPr>
        <p:spPr>
          <a:xfrm>
            <a:off x="1594800" y="231916"/>
            <a:ext cx="10333848" cy="640800"/>
          </a:xfrm>
        </p:spPr>
        <p:txBody>
          <a:bodyPr>
            <a:noAutofit/>
          </a:bodyPr>
          <a:lstStyle/>
          <a:p>
            <a:pPr fontAlgn="ctr"/>
            <a:r>
              <a:rPr lang="en-US" altLang="zh-CN" sz="3200" dirty="0" smtClean="0">
                <a:latin typeface="微软雅黑" panose="020B0503020204020204" pitchFamily="34" charset="-122"/>
                <a:ea typeface="微软雅黑" panose="020B0503020204020204" pitchFamily="34" charset="-122"/>
              </a:rPr>
              <a:t>Application and Automation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Application Orchestration</a:t>
            </a:r>
            <a:r>
              <a:rPr lang="zh-CN" altLang="en-US"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(vAPP</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44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algn="l" fontAlgn="ctr"/>
            <a:r>
              <a:rPr lang="en-US" altLang="zh-CN" dirty="0">
                <a:latin typeface="微软雅黑" panose="020B0503020204020204" pitchFamily="34" charset="-122"/>
                <a:ea typeface="微软雅黑" panose="020B0503020204020204" pitchFamily="34" charset="-122"/>
              </a:rPr>
              <a:t>This course describes ManageOne in terms of its application scenarios, architecture, and features. After learning this course, you will have a general knowledge of ManageOne</a:t>
            </a:r>
            <a:r>
              <a:rPr lang="en-US" altLang="zh-CN"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432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800" y="231916"/>
            <a:ext cx="9831600" cy="640800"/>
          </a:xfrm>
        </p:spPr>
        <p:txBody>
          <a:bodyPr>
            <a:noAutofit/>
          </a:bodyPr>
          <a:lstStyle/>
          <a:p>
            <a:pPr fontAlgn="ctr"/>
            <a:r>
              <a:rPr lang="en-US" altLang="zh-CN" sz="3200" dirty="0">
                <a:latin typeface="微软雅黑" panose="020B0503020204020204" pitchFamily="34" charset="-122"/>
                <a:ea typeface="微软雅黑" panose="020B0503020204020204" pitchFamily="34" charset="-122"/>
              </a:rPr>
              <a:t>Application and </a:t>
            </a:r>
            <a:r>
              <a:rPr lang="en-US" altLang="zh-CN" sz="3200" dirty="0" smtClean="0">
                <a:latin typeface="微软雅黑" panose="020B0503020204020204" pitchFamily="34" charset="-122"/>
                <a:ea typeface="微软雅黑" panose="020B0503020204020204" pitchFamily="34" charset="-122"/>
              </a:rPr>
              <a:t>Automation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cs typeface="Arial" pitchFamily="34" charset="0"/>
              </a:rPr>
              <a:t>Offline </a:t>
            </a:r>
            <a:r>
              <a:rPr lang="en-US" altLang="zh-CN" sz="3200" dirty="0">
                <a:latin typeface="微软雅黑" panose="020B0503020204020204" pitchFamily="34" charset="-122"/>
                <a:ea typeface="微软雅黑" panose="020B0503020204020204" pitchFamily="34" charset="-122"/>
                <a:cs typeface="Arial" pitchFamily="34" charset="0"/>
              </a:rPr>
              <a:t>Service Customization</a:t>
            </a:r>
            <a:endParaRPr lang="zh-CN" altLang="en-US" sz="3200" dirty="0">
              <a:latin typeface="微软雅黑" panose="020B0503020204020204" pitchFamily="34" charset="-122"/>
              <a:ea typeface="微软雅黑" panose="020B0503020204020204" pitchFamily="34" charset="-122"/>
            </a:endParaRPr>
          </a:p>
        </p:txBody>
      </p:sp>
      <p:sp>
        <p:nvSpPr>
          <p:cNvPr id="164" name="圆角矩形 163"/>
          <p:cNvSpPr/>
          <p:nvPr/>
        </p:nvSpPr>
        <p:spPr bwMode="auto">
          <a:xfrm>
            <a:off x="6964545" y="1556792"/>
            <a:ext cx="2174809" cy="3816424"/>
          </a:xfrm>
          <a:prstGeom prst="roundRect">
            <a:avLst>
              <a:gd name="adj" fmla="val 6232"/>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4272" numCol="1" rtlCol="0" anchor="t" anchorCtr="0" compatLnSpc="1">
            <a:prstTxWarp prst="textNoShape">
              <a:avLst/>
            </a:prstTxWarp>
            <a:noAutofit/>
          </a:bodyPr>
          <a:lstStyle/>
          <a:p>
            <a:pPr algn="ctr" fontAlgn="ctr">
              <a:buClr>
                <a:srgbClr val="CC9900"/>
              </a:buClr>
            </a:pPr>
            <a:r>
              <a:rPr sz="105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Service </a:t>
            </a:r>
            <a:r>
              <a:rPr lang="en-US" sz="1050" b="1"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migration to the cloud</a:t>
            </a:r>
            <a:endParaRPr lang="zh-CN" altLang="en-US" sz="1050" b="1" dirty="0">
              <a:solidFill>
                <a:prstClr val="black">
                  <a:lumMod val="50000"/>
                  <a:lumOff val="50000"/>
                </a:prstClr>
              </a:solidFill>
              <a:latin typeface="微软雅黑" panose="020B0503020204020204" pitchFamily="34" charset="-122"/>
              <a:ea typeface="微软雅黑" pitchFamily="34" charset="-122"/>
              <a:cs typeface="Arial" pitchFamily="34" charset="0"/>
            </a:endParaRPr>
          </a:p>
        </p:txBody>
      </p:sp>
      <p:grpSp>
        <p:nvGrpSpPr>
          <p:cNvPr id="165" name="组合 163"/>
          <p:cNvGrpSpPr/>
          <p:nvPr/>
        </p:nvGrpSpPr>
        <p:grpSpPr>
          <a:xfrm>
            <a:off x="4969910" y="1998530"/>
            <a:ext cx="1138058" cy="571505"/>
            <a:chOff x="4650878" y="1126026"/>
            <a:chExt cx="603790" cy="431685"/>
          </a:xfrm>
        </p:grpSpPr>
        <p:sp>
          <p:nvSpPr>
            <p:cNvPr id="166" name="Rectangle 8"/>
            <p:cNvSpPr>
              <a:spLocks noChangeArrowheads="1"/>
            </p:cNvSpPr>
            <p:nvPr/>
          </p:nvSpPr>
          <p:spPr bwMode="auto">
            <a:xfrm>
              <a:off x="4664381" y="1158240"/>
              <a:ext cx="509599" cy="327567"/>
            </a:xfrm>
            <a:prstGeom prst="rect">
              <a:avLst/>
            </a:prstGeom>
            <a:gradFill rotWithShape="0">
              <a:gsLst>
                <a:gs pos="0">
                  <a:srgbClr val="DCDCDC"/>
                </a:gs>
                <a:gs pos="100000">
                  <a:srgbClr val="B4B4B4"/>
                </a:gs>
              </a:gsLst>
              <a:lin ang="5400000"/>
            </a:gra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67" name="TextBox 170"/>
            <p:cNvSpPr txBox="1">
              <a:spLocks noChangeArrowheads="1"/>
            </p:cNvSpPr>
            <p:nvPr/>
          </p:nvSpPr>
          <p:spPr bwMode="auto">
            <a:xfrm>
              <a:off x="4650878" y="1126026"/>
              <a:ext cx="603790" cy="431685"/>
            </a:xfrm>
            <a:prstGeom prst="rect">
              <a:avLst/>
            </a:prstGeom>
            <a:solidFill>
              <a:schemeClr val="bg1">
                <a:lumMod val="85000"/>
              </a:schemeClr>
            </a:solidFill>
            <a:ln w="9525">
              <a:noFill/>
              <a:miter lim="800000"/>
              <a:headEnd/>
              <a:tailEnd/>
            </a:ln>
          </p:spPr>
          <p:txBody>
            <a:bodyPr wrap="square" lIns="26986" tIns="0" rIns="26986" bIns="0" anchor="ctr">
              <a:noAutofit/>
            </a:bodyPr>
            <a:lstStyle/>
            <a:p>
              <a:pPr algn="ctr" fontAlgn="ctr"/>
              <a:r>
                <a:rPr sz="800" b="1" dirty="0">
                  <a:solidFill>
                    <a:prstClr val="black"/>
                  </a:solidFill>
                  <a:latin typeface="微软雅黑" panose="020B0503020204020204" pitchFamily="34" charset="-122"/>
                  <a:ea typeface="微软雅黑" panose="020B0503020204020204" pitchFamily="34" charset="-122"/>
                  <a:cs typeface="Arial" pitchFamily="34" charset="0"/>
                </a:rPr>
                <a:t>Software deployment</a:t>
              </a:r>
              <a:endParaRPr lang="en-US" altLang="zh-CN" sz="800" b="1" dirty="0" smtClean="0">
                <a:solidFill>
                  <a:prstClr val="black"/>
                </a:solidFill>
                <a:latin typeface="微软雅黑" panose="020B0503020204020204" pitchFamily="34" charset="-122"/>
                <a:ea typeface="微软雅黑" pitchFamily="34" charset="-122"/>
                <a:cs typeface="Arial" pitchFamily="34" charset="0"/>
              </a:endParaRPr>
            </a:p>
            <a:p>
              <a:pPr algn="ctr" fontAlgn="ctr"/>
              <a:r>
                <a:rPr sz="800" b="1" dirty="0">
                  <a:solidFill>
                    <a:prstClr val="black"/>
                  </a:solidFill>
                  <a:latin typeface="微软雅黑" panose="020B0503020204020204" pitchFamily="34" charset="-122"/>
                  <a:ea typeface="微软雅黑" panose="020B0503020204020204" pitchFamily="34" charset="-122"/>
                  <a:cs typeface="Arial" pitchFamily="34" charset="0"/>
                </a:rPr>
                <a:t>Policy provisioning</a:t>
              </a:r>
              <a:endParaRPr lang="zh-CN" altLang="en-US" sz="800" b="1" dirty="0">
                <a:solidFill>
                  <a:prstClr val="black"/>
                </a:solidFill>
                <a:latin typeface="微软雅黑" panose="020B0503020204020204" pitchFamily="34" charset="-122"/>
                <a:ea typeface="微软雅黑" pitchFamily="34" charset="-122"/>
                <a:cs typeface="Arial" pitchFamily="34" charset="0"/>
              </a:endParaRPr>
            </a:p>
          </p:txBody>
        </p:sp>
      </p:grpSp>
      <p:grpSp>
        <p:nvGrpSpPr>
          <p:cNvPr id="168" name="组合 15"/>
          <p:cNvGrpSpPr/>
          <p:nvPr/>
        </p:nvGrpSpPr>
        <p:grpSpPr>
          <a:xfrm>
            <a:off x="4999738" y="2763202"/>
            <a:ext cx="1091703" cy="1241797"/>
            <a:chOff x="1120634" y="2763267"/>
            <a:chExt cx="818564" cy="1241797"/>
          </a:xfrm>
        </p:grpSpPr>
        <p:sp>
          <p:nvSpPr>
            <p:cNvPr id="169" name="圆角矩形 168"/>
            <p:cNvSpPr/>
            <p:nvPr/>
          </p:nvSpPr>
          <p:spPr bwMode="auto">
            <a:xfrm>
              <a:off x="1120634" y="2763267"/>
              <a:ext cx="818564" cy="1241797"/>
            </a:xfrm>
            <a:prstGeom prst="roundRect">
              <a:avLst/>
            </a:prstGeom>
            <a:noFill/>
            <a:ln>
              <a:solidFill>
                <a:schemeClr val="bg1">
                  <a:lumMod val="8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418" fontAlgn="ctr">
                <a:buClr>
                  <a:srgbClr val="CC9900"/>
                </a:buClr>
              </a:pPr>
              <a:endParaRPr lang="zh-CN" altLang="en-US" sz="8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0" name="圆角矩形 169"/>
            <p:cNvSpPr/>
            <p:nvPr/>
          </p:nvSpPr>
          <p:spPr bwMode="auto">
            <a:xfrm>
              <a:off x="1141616" y="3264448"/>
              <a:ext cx="350667" cy="1286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418" fontAlgn="ctr">
                <a:buClr>
                  <a:srgbClr val="CC9900"/>
                </a:buClr>
              </a:pPr>
              <a:r>
                <a:rPr sz="900" dirty="0">
                  <a:solidFill>
                    <a:prstClr val="black"/>
                  </a:solidFill>
                  <a:latin typeface="微软雅黑" panose="020B0503020204020204" pitchFamily="34" charset="-122"/>
                  <a:ea typeface="微软雅黑" panose="020B0503020204020204" pitchFamily="34" charset="-122"/>
                  <a:cs typeface="Arial" pitchFamily="34" charset="0"/>
                </a:rPr>
                <a:t>Storage</a:t>
              </a:r>
            </a:p>
          </p:txBody>
        </p:sp>
        <p:sp>
          <p:nvSpPr>
            <p:cNvPr id="171" name="圆角矩形 170"/>
            <p:cNvSpPr/>
            <p:nvPr/>
          </p:nvSpPr>
          <p:spPr bwMode="auto">
            <a:xfrm>
              <a:off x="1258962" y="2784413"/>
              <a:ext cx="509710" cy="1435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418" fontAlgn="ctr">
                <a:buClr>
                  <a:srgbClr val="CC9900"/>
                </a:buClr>
              </a:pPr>
              <a:r>
                <a:rPr sz="900" dirty="0">
                  <a:solidFill>
                    <a:prstClr val="black"/>
                  </a:solidFill>
                  <a:latin typeface="微软雅黑" panose="020B0503020204020204" pitchFamily="34" charset="-122"/>
                  <a:ea typeface="微软雅黑" panose="020B0503020204020204" pitchFamily="34" charset="-122"/>
                  <a:cs typeface="Arial" pitchFamily="34" charset="0"/>
                </a:rPr>
                <a:t>Computing</a:t>
              </a:r>
            </a:p>
          </p:txBody>
        </p:sp>
        <p:grpSp>
          <p:nvGrpSpPr>
            <p:cNvPr id="172" name="Group 335"/>
            <p:cNvGrpSpPr/>
            <p:nvPr/>
          </p:nvGrpSpPr>
          <p:grpSpPr>
            <a:xfrm>
              <a:off x="1505281" y="3535453"/>
              <a:ext cx="335417" cy="365872"/>
              <a:chOff x="3970949" y="2743867"/>
              <a:chExt cx="1145819" cy="712459"/>
            </a:xfrm>
          </p:grpSpPr>
          <p:sp>
            <p:nvSpPr>
              <p:cNvPr id="176" name="Freeform 7"/>
              <p:cNvSpPr>
                <a:spLocks/>
              </p:cNvSpPr>
              <p:nvPr/>
            </p:nvSpPr>
            <p:spPr bwMode="auto">
              <a:xfrm>
                <a:off x="4888961" y="2820121"/>
                <a:ext cx="61913" cy="296862"/>
              </a:xfrm>
              <a:custGeom>
                <a:avLst/>
                <a:gdLst/>
                <a:ahLst/>
                <a:cxnLst>
                  <a:cxn ang="0">
                    <a:pos x="39" y="187"/>
                  </a:cxn>
                  <a:cxn ang="0">
                    <a:pos x="37" y="17"/>
                  </a:cxn>
                  <a:cxn ang="0">
                    <a:pos x="37" y="13"/>
                  </a:cxn>
                  <a:cxn ang="0">
                    <a:pos x="35" y="9"/>
                  </a:cxn>
                  <a:cxn ang="0">
                    <a:pos x="32" y="4"/>
                  </a:cxn>
                  <a:cxn ang="0">
                    <a:pos x="26" y="1"/>
                  </a:cxn>
                  <a:cxn ang="0">
                    <a:pos x="19" y="0"/>
                  </a:cxn>
                  <a:cxn ang="0">
                    <a:pos x="12" y="1"/>
                  </a:cxn>
                  <a:cxn ang="0">
                    <a:pos x="7" y="4"/>
                  </a:cxn>
                  <a:cxn ang="0">
                    <a:pos x="5" y="7"/>
                  </a:cxn>
                  <a:cxn ang="0">
                    <a:pos x="3" y="9"/>
                  </a:cxn>
                  <a:cxn ang="0">
                    <a:pos x="2" y="13"/>
                  </a:cxn>
                  <a:cxn ang="0">
                    <a:pos x="1" y="17"/>
                  </a:cxn>
                  <a:cxn ang="0">
                    <a:pos x="0" y="187"/>
                  </a:cxn>
                  <a:cxn ang="0">
                    <a:pos x="39" y="187"/>
                  </a:cxn>
                </a:cxnLst>
                <a:rect l="0" t="0" r="r" b="b"/>
                <a:pathLst>
                  <a:path w="39" h="187">
                    <a:moveTo>
                      <a:pt x="39" y="187"/>
                    </a:moveTo>
                    <a:lnTo>
                      <a:pt x="37" y="17"/>
                    </a:lnTo>
                    <a:lnTo>
                      <a:pt x="37" y="13"/>
                    </a:lnTo>
                    <a:lnTo>
                      <a:pt x="35" y="9"/>
                    </a:lnTo>
                    <a:lnTo>
                      <a:pt x="32" y="4"/>
                    </a:lnTo>
                    <a:lnTo>
                      <a:pt x="26" y="1"/>
                    </a:lnTo>
                    <a:lnTo>
                      <a:pt x="19" y="0"/>
                    </a:lnTo>
                    <a:lnTo>
                      <a:pt x="12" y="1"/>
                    </a:lnTo>
                    <a:lnTo>
                      <a:pt x="7" y="4"/>
                    </a:lnTo>
                    <a:lnTo>
                      <a:pt x="5" y="7"/>
                    </a:lnTo>
                    <a:lnTo>
                      <a:pt x="3" y="9"/>
                    </a:lnTo>
                    <a:lnTo>
                      <a:pt x="2" y="13"/>
                    </a:lnTo>
                    <a:lnTo>
                      <a:pt x="1" y="17"/>
                    </a:lnTo>
                    <a:lnTo>
                      <a:pt x="0" y="187"/>
                    </a:lnTo>
                    <a:lnTo>
                      <a:pt x="39" y="187"/>
                    </a:lnTo>
                    <a:close/>
                  </a:path>
                </a:pathLst>
              </a:custGeom>
              <a:solidFill>
                <a:srgbClr val="0063B0"/>
              </a:solidFill>
              <a:ln w="9525">
                <a:noFill/>
                <a:round/>
                <a:headEnd/>
                <a:tailEnd/>
              </a:ln>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7" name="Freeform 63"/>
              <p:cNvSpPr>
                <a:spLocks noEditPoints="1"/>
              </p:cNvSpPr>
              <p:nvPr/>
            </p:nvSpPr>
            <p:spPr bwMode="auto">
              <a:xfrm>
                <a:off x="4723069" y="2743867"/>
                <a:ext cx="393699" cy="236537"/>
              </a:xfrm>
              <a:custGeom>
                <a:avLst/>
                <a:gdLst/>
                <a:ahLst/>
                <a:cxnLst>
                  <a:cxn ang="0">
                    <a:pos x="215" y="0"/>
                  </a:cxn>
                  <a:cxn ang="0">
                    <a:pos x="203" y="2"/>
                  </a:cxn>
                  <a:cxn ang="0">
                    <a:pos x="200" y="10"/>
                  </a:cxn>
                  <a:cxn ang="0">
                    <a:pos x="203" y="18"/>
                  </a:cxn>
                  <a:cxn ang="0">
                    <a:pos x="218" y="37"/>
                  </a:cxn>
                  <a:cxn ang="0">
                    <a:pos x="226" y="59"/>
                  </a:cxn>
                  <a:cxn ang="0">
                    <a:pos x="226" y="91"/>
                  </a:cxn>
                  <a:cxn ang="0">
                    <a:pos x="215" y="119"/>
                  </a:cxn>
                  <a:cxn ang="0">
                    <a:pos x="203" y="131"/>
                  </a:cxn>
                  <a:cxn ang="0">
                    <a:pos x="202" y="143"/>
                  </a:cxn>
                  <a:cxn ang="0">
                    <a:pos x="207" y="149"/>
                  </a:cxn>
                  <a:cxn ang="0">
                    <a:pos x="218" y="147"/>
                  </a:cxn>
                  <a:cxn ang="0">
                    <a:pos x="231" y="130"/>
                  </a:cxn>
                  <a:cxn ang="0">
                    <a:pos x="244" y="103"/>
                  </a:cxn>
                  <a:cxn ang="0">
                    <a:pos x="248" y="75"/>
                  </a:cxn>
                  <a:cxn ang="0">
                    <a:pos x="244" y="46"/>
                  </a:cxn>
                  <a:cxn ang="0">
                    <a:pos x="231" y="19"/>
                  </a:cxn>
                  <a:cxn ang="0">
                    <a:pos x="218" y="2"/>
                  </a:cxn>
                  <a:cxn ang="0">
                    <a:pos x="185" y="23"/>
                  </a:cxn>
                  <a:cxn ang="0">
                    <a:pos x="174" y="25"/>
                  </a:cxn>
                  <a:cxn ang="0">
                    <a:pos x="171" y="32"/>
                  </a:cxn>
                  <a:cxn ang="0">
                    <a:pos x="174" y="39"/>
                  </a:cxn>
                  <a:cxn ang="0">
                    <a:pos x="188" y="65"/>
                  </a:cxn>
                  <a:cxn ang="0">
                    <a:pos x="185" y="93"/>
                  </a:cxn>
                  <a:cxn ang="0">
                    <a:pos x="174" y="110"/>
                  </a:cxn>
                  <a:cxn ang="0">
                    <a:pos x="171" y="121"/>
                  </a:cxn>
                  <a:cxn ang="0">
                    <a:pos x="177" y="126"/>
                  </a:cxn>
                  <a:cxn ang="0">
                    <a:pos x="189" y="124"/>
                  </a:cxn>
                  <a:cxn ang="0">
                    <a:pos x="204" y="101"/>
                  </a:cxn>
                  <a:cxn ang="0">
                    <a:pos x="208" y="61"/>
                  </a:cxn>
                  <a:cxn ang="0">
                    <a:pos x="189" y="25"/>
                  </a:cxn>
                  <a:cxn ang="0">
                    <a:pos x="20" y="74"/>
                  </a:cxn>
                  <a:cxn ang="0">
                    <a:pos x="27" y="45"/>
                  </a:cxn>
                  <a:cxn ang="0">
                    <a:pos x="38" y="23"/>
                  </a:cxn>
                  <a:cxn ang="0">
                    <a:pos x="46" y="14"/>
                  </a:cxn>
                  <a:cxn ang="0">
                    <a:pos x="45" y="2"/>
                  </a:cxn>
                  <a:cxn ang="0">
                    <a:pos x="37" y="0"/>
                  </a:cxn>
                  <a:cxn ang="0">
                    <a:pos x="29" y="2"/>
                  </a:cxn>
                  <a:cxn ang="0">
                    <a:pos x="11" y="27"/>
                  </a:cxn>
                  <a:cxn ang="0">
                    <a:pos x="1" y="55"/>
                  </a:cxn>
                  <a:cxn ang="0">
                    <a:pos x="0" y="84"/>
                  </a:cxn>
                  <a:cxn ang="0">
                    <a:pos x="8" y="112"/>
                  </a:cxn>
                  <a:cxn ang="0">
                    <a:pos x="23" y="139"/>
                  </a:cxn>
                  <a:cxn ang="0">
                    <a:pos x="33" y="149"/>
                  </a:cxn>
                  <a:cxn ang="0">
                    <a:pos x="45" y="147"/>
                  </a:cxn>
                  <a:cxn ang="0">
                    <a:pos x="47" y="139"/>
                  </a:cxn>
                  <a:cxn ang="0">
                    <a:pos x="45" y="131"/>
                  </a:cxn>
                  <a:cxn ang="0">
                    <a:pos x="29" y="112"/>
                  </a:cxn>
                  <a:cxn ang="0">
                    <a:pos x="22" y="91"/>
                  </a:cxn>
                  <a:cxn ang="0">
                    <a:pos x="74" y="25"/>
                  </a:cxn>
                  <a:cxn ang="0">
                    <a:pos x="66" y="22"/>
                  </a:cxn>
                  <a:cxn ang="0">
                    <a:pos x="59" y="25"/>
                  </a:cxn>
                  <a:cxn ang="0">
                    <a:pos x="39" y="61"/>
                  </a:cxn>
                  <a:cxn ang="0">
                    <a:pos x="43" y="101"/>
                  </a:cxn>
                  <a:cxn ang="0">
                    <a:pos x="59" y="124"/>
                  </a:cxn>
                  <a:cxn ang="0">
                    <a:pos x="70" y="126"/>
                  </a:cxn>
                  <a:cxn ang="0">
                    <a:pos x="77" y="121"/>
                  </a:cxn>
                  <a:cxn ang="0">
                    <a:pos x="74" y="110"/>
                  </a:cxn>
                  <a:cxn ang="0">
                    <a:pos x="62" y="93"/>
                  </a:cxn>
                  <a:cxn ang="0">
                    <a:pos x="60" y="65"/>
                  </a:cxn>
                  <a:cxn ang="0">
                    <a:pos x="74" y="39"/>
                  </a:cxn>
                  <a:cxn ang="0">
                    <a:pos x="77" y="32"/>
                  </a:cxn>
                  <a:cxn ang="0">
                    <a:pos x="74" y="25"/>
                  </a:cxn>
                </a:cxnLst>
                <a:rect l="0" t="0" r="r" b="b"/>
                <a:pathLst>
                  <a:path w="248" h="149">
                    <a:moveTo>
                      <a:pt x="218" y="2"/>
                    </a:moveTo>
                    <a:lnTo>
                      <a:pt x="218" y="2"/>
                    </a:lnTo>
                    <a:lnTo>
                      <a:pt x="215" y="0"/>
                    </a:lnTo>
                    <a:lnTo>
                      <a:pt x="211" y="0"/>
                    </a:lnTo>
                    <a:lnTo>
                      <a:pt x="207" y="0"/>
                    </a:lnTo>
                    <a:lnTo>
                      <a:pt x="203" y="2"/>
                    </a:lnTo>
                    <a:lnTo>
                      <a:pt x="203" y="2"/>
                    </a:lnTo>
                    <a:lnTo>
                      <a:pt x="202" y="6"/>
                    </a:lnTo>
                    <a:lnTo>
                      <a:pt x="200" y="10"/>
                    </a:lnTo>
                    <a:lnTo>
                      <a:pt x="202" y="14"/>
                    </a:lnTo>
                    <a:lnTo>
                      <a:pt x="203" y="18"/>
                    </a:lnTo>
                    <a:lnTo>
                      <a:pt x="203" y="18"/>
                    </a:lnTo>
                    <a:lnTo>
                      <a:pt x="209" y="23"/>
                    </a:lnTo>
                    <a:lnTo>
                      <a:pt x="215" y="31"/>
                    </a:lnTo>
                    <a:lnTo>
                      <a:pt x="218" y="37"/>
                    </a:lnTo>
                    <a:lnTo>
                      <a:pt x="221" y="45"/>
                    </a:lnTo>
                    <a:lnTo>
                      <a:pt x="223" y="51"/>
                    </a:lnTo>
                    <a:lnTo>
                      <a:pt x="226" y="59"/>
                    </a:lnTo>
                    <a:lnTo>
                      <a:pt x="227" y="75"/>
                    </a:lnTo>
                    <a:lnTo>
                      <a:pt x="227" y="75"/>
                    </a:lnTo>
                    <a:lnTo>
                      <a:pt x="226" y="91"/>
                    </a:lnTo>
                    <a:lnTo>
                      <a:pt x="221" y="105"/>
                    </a:lnTo>
                    <a:lnTo>
                      <a:pt x="218" y="112"/>
                    </a:lnTo>
                    <a:lnTo>
                      <a:pt x="215" y="119"/>
                    </a:lnTo>
                    <a:lnTo>
                      <a:pt x="209" y="126"/>
                    </a:lnTo>
                    <a:lnTo>
                      <a:pt x="203" y="131"/>
                    </a:lnTo>
                    <a:lnTo>
                      <a:pt x="203" y="131"/>
                    </a:lnTo>
                    <a:lnTo>
                      <a:pt x="202" y="135"/>
                    </a:lnTo>
                    <a:lnTo>
                      <a:pt x="200" y="139"/>
                    </a:lnTo>
                    <a:lnTo>
                      <a:pt x="202" y="143"/>
                    </a:lnTo>
                    <a:lnTo>
                      <a:pt x="203" y="147"/>
                    </a:lnTo>
                    <a:lnTo>
                      <a:pt x="203" y="147"/>
                    </a:lnTo>
                    <a:lnTo>
                      <a:pt x="207" y="149"/>
                    </a:lnTo>
                    <a:lnTo>
                      <a:pt x="211" y="149"/>
                    </a:lnTo>
                    <a:lnTo>
                      <a:pt x="215" y="149"/>
                    </a:lnTo>
                    <a:lnTo>
                      <a:pt x="218" y="147"/>
                    </a:lnTo>
                    <a:lnTo>
                      <a:pt x="218" y="147"/>
                    </a:lnTo>
                    <a:lnTo>
                      <a:pt x="225" y="139"/>
                    </a:lnTo>
                    <a:lnTo>
                      <a:pt x="231" y="130"/>
                    </a:lnTo>
                    <a:lnTo>
                      <a:pt x="236" y="123"/>
                    </a:lnTo>
                    <a:lnTo>
                      <a:pt x="240" y="112"/>
                    </a:lnTo>
                    <a:lnTo>
                      <a:pt x="244" y="103"/>
                    </a:lnTo>
                    <a:lnTo>
                      <a:pt x="246" y="94"/>
                    </a:lnTo>
                    <a:lnTo>
                      <a:pt x="248" y="84"/>
                    </a:lnTo>
                    <a:lnTo>
                      <a:pt x="248" y="75"/>
                    </a:lnTo>
                    <a:lnTo>
                      <a:pt x="248" y="65"/>
                    </a:lnTo>
                    <a:lnTo>
                      <a:pt x="246" y="55"/>
                    </a:lnTo>
                    <a:lnTo>
                      <a:pt x="244" y="46"/>
                    </a:lnTo>
                    <a:lnTo>
                      <a:pt x="240" y="37"/>
                    </a:lnTo>
                    <a:lnTo>
                      <a:pt x="236" y="27"/>
                    </a:lnTo>
                    <a:lnTo>
                      <a:pt x="231" y="19"/>
                    </a:lnTo>
                    <a:lnTo>
                      <a:pt x="225" y="10"/>
                    </a:lnTo>
                    <a:lnTo>
                      <a:pt x="218" y="2"/>
                    </a:lnTo>
                    <a:lnTo>
                      <a:pt x="218" y="2"/>
                    </a:lnTo>
                    <a:close/>
                    <a:moveTo>
                      <a:pt x="189" y="25"/>
                    </a:moveTo>
                    <a:lnTo>
                      <a:pt x="189" y="25"/>
                    </a:lnTo>
                    <a:lnTo>
                      <a:pt x="185" y="23"/>
                    </a:lnTo>
                    <a:lnTo>
                      <a:pt x="181" y="22"/>
                    </a:lnTo>
                    <a:lnTo>
                      <a:pt x="177" y="23"/>
                    </a:lnTo>
                    <a:lnTo>
                      <a:pt x="174" y="25"/>
                    </a:lnTo>
                    <a:lnTo>
                      <a:pt x="174" y="25"/>
                    </a:lnTo>
                    <a:lnTo>
                      <a:pt x="171" y="28"/>
                    </a:lnTo>
                    <a:lnTo>
                      <a:pt x="171" y="32"/>
                    </a:lnTo>
                    <a:lnTo>
                      <a:pt x="171" y="36"/>
                    </a:lnTo>
                    <a:lnTo>
                      <a:pt x="174" y="39"/>
                    </a:lnTo>
                    <a:lnTo>
                      <a:pt x="174" y="39"/>
                    </a:lnTo>
                    <a:lnTo>
                      <a:pt x="180" y="47"/>
                    </a:lnTo>
                    <a:lnTo>
                      <a:pt x="185" y="56"/>
                    </a:lnTo>
                    <a:lnTo>
                      <a:pt x="188" y="65"/>
                    </a:lnTo>
                    <a:lnTo>
                      <a:pt x="188" y="75"/>
                    </a:lnTo>
                    <a:lnTo>
                      <a:pt x="188" y="84"/>
                    </a:lnTo>
                    <a:lnTo>
                      <a:pt x="185" y="93"/>
                    </a:lnTo>
                    <a:lnTo>
                      <a:pt x="180" y="102"/>
                    </a:lnTo>
                    <a:lnTo>
                      <a:pt x="174" y="110"/>
                    </a:lnTo>
                    <a:lnTo>
                      <a:pt x="174" y="110"/>
                    </a:lnTo>
                    <a:lnTo>
                      <a:pt x="171" y="114"/>
                    </a:lnTo>
                    <a:lnTo>
                      <a:pt x="171" y="117"/>
                    </a:lnTo>
                    <a:lnTo>
                      <a:pt x="171" y="121"/>
                    </a:lnTo>
                    <a:lnTo>
                      <a:pt x="174" y="124"/>
                    </a:lnTo>
                    <a:lnTo>
                      <a:pt x="174" y="124"/>
                    </a:lnTo>
                    <a:lnTo>
                      <a:pt x="177" y="126"/>
                    </a:lnTo>
                    <a:lnTo>
                      <a:pt x="181" y="128"/>
                    </a:lnTo>
                    <a:lnTo>
                      <a:pt x="185" y="126"/>
                    </a:lnTo>
                    <a:lnTo>
                      <a:pt x="189" y="124"/>
                    </a:lnTo>
                    <a:lnTo>
                      <a:pt x="189" y="124"/>
                    </a:lnTo>
                    <a:lnTo>
                      <a:pt x="198" y="114"/>
                    </a:lnTo>
                    <a:lnTo>
                      <a:pt x="204" y="101"/>
                    </a:lnTo>
                    <a:lnTo>
                      <a:pt x="208" y="88"/>
                    </a:lnTo>
                    <a:lnTo>
                      <a:pt x="209" y="75"/>
                    </a:lnTo>
                    <a:lnTo>
                      <a:pt x="208" y="61"/>
                    </a:lnTo>
                    <a:lnTo>
                      <a:pt x="204" y="48"/>
                    </a:lnTo>
                    <a:lnTo>
                      <a:pt x="198" y="36"/>
                    </a:lnTo>
                    <a:lnTo>
                      <a:pt x="189" y="25"/>
                    </a:lnTo>
                    <a:lnTo>
                      <a:pt x="189" y="25"/>
                    </a:lnTo>
                    <a:close/>
                    <a:moveTo>
                      <a:pt x="20" y="74"/>
                    </a:moveTo>
                    <a:lnTo>
                      <a:pt x="20" y="74"/>
                    </a:lnTo>
                    <a:lnTo>
                      <a:pt x="22" y="59"/>
                    </a:lnTo>
                    <a:lnTo>
                      <a:pt x="24" y="51"/>
                    </a:lnTo>
                    <a:lnTo>
                      <a:pt x="27" y="45"/>
                    </a:lnTo>
                    <a:lnTo>
                      <a:pt x="29" y="37"/>
                    </a:lnTo>
                    <a:lnTo>
                      <a:pt x="34" y="31"/>
                    </a:lnTo>
                    <a:lnTo>
                      <a:pt x="38" y="23"/>
                    </a:lnTo>
                    <a:lnTo>
                      <a:pt x="45" y="18"/>
                    </a:lnTo>
                    <a:lnTo>
                      <a:pt x="45" y="18"/>
                    </a:lnTo>
                    <a:lnTo>
                      <a:pt x="46" y="14"/>
                    </a:lnTo>
                    <a:lnTo>
                      <a:pt x="47" y="10"/>
                    </a:lnTo>
                    <a:lnTo>
                      <a:pt x="46" y="6"/>
                    </a:lnTo>
                    <a:lnTo>
                      <a:pt x="45" y="2"/>
                    </a:lnTo>
                    <a:lnTo>
                      <a:pt x="45" y="2"/>
                    </a:lnTo>
                    <a:lnTo>
                      <a:pt x="41" y="0"/>
                    </a:lnTo>
                    <a:lnTo>
                      <a:pt x="37" y="0"/>
                    </a:lnTo>
                    <a:lnTo>
                      <a:pt x="33" y="0"/>
                    </a:lnTo>
                    <a:lnTo>
                      <a:pt x="29" y="2"/>
                    </a:lnTo>
                    <a:lnTo>
                      <a:pt x="29" y="2"/>
                    </a:lnTo>
                    <a:lnTo>
                      <a:pt x="23" y="10"/>
                    </a:lnTo>
                    <a:lnTo>
                      <a:pt x="16" y="19"/>
                    </a:lnTo>
                    <a:lnTo>
                      <a:pt x="11" y="27"/>
                    </a:lnTo>
                    <a:lnTo>
                      <a:pt x="8" y="37"/>
                    </a:lnTo>
                    <a:lnTo>
                      <a:pt x="4" y="46"/>
                    </a:lnTo>
                    <a:lnTo>
                      <a:pt x="1" y="55"/>
                    </a:lnTo>
                    <a:lnTo>
                      <a:pt x="0" y="65"/>
                    </a:lnTo>
                    <a:lnTo>
                      <a:pt x="0" y="75"/>
                    </a:lnTo>
                    <a:lnTo>
                      <a:pt x="0" y="84"/>
                    </a:lnTo>
                    <a:lnTo>
                      <a:pt x="1" y="94"/>
                    </a:lnTo>
                    <a:lnTo>
                      <a:pt x="4" y="103"/>
                    </a:lnTo>
                    <a:lnTo>
                      <a:pt x="8" y="112"/>
                    </a:lnTo>
                    <a:lnTo>
                      <a:pt x="11" y="123"/>
                    </a:lnTo>
                    <a:lnTo>
                      <a:pt x="16" y="130"/>
                    </a:lnTo>
                    <a:lnTo>
                      <a:pt x="23" y="139"/>
                    </a:lnTo>
                    <a:lnTo>
                      <a:pt x="29" y="147"/>
                    </a:lnTo>
                    <a:lnTo>
                      <a:pt x="29" y="147"/>
                    </a:lnTo>
                    <a:lnTo>
                      <a:pt x="33" y="149"/>
                    </a:lnTo>
                    <a:lnTo>
                      <a:pt x="37" y="149"/>
                    </a:lnTo>
                    <a:lnTo>
                      <a:pt x="41" y="149"/>
                    </a:lnTo>
                    <a:lnTo>
                      <a:pt x="45" y="147"/>
                    </a:lnTo>
                    <a:lnTo>
                      <a:pt x="45" y="147"/>
                    </a:lnTo>
                    <a:lnTo>
                      <a:pt x="46" y="143"/>
                    </a:lnTo>
                    <a:lnTo>
                      <a:pt x="47" y="139"/>
                    </a:lnTo>
                    <a:lnTo>
                      <a:pt x="46" y="135"/>
                    </a:lnTo>
                    <a:lnTo>
                      <a:pt x="45" y="131"/>
                    </a:lnTo>
                    <a:lnTo>
                      <a:pt x="45" y="131"/>
                    </a:lnTo>
                    <a:lnTo>
                      <a:pt x="38" y="126"/>
                    </a:lnTo>
                    <a:lnTo>
                      <a:pt x="34" y="119"/>
                    </a:lnTo>
                    <a:lnTo>
                      <a:pt x="29" y="112"/>
                    </a:lnTo>
                    <a:lnTo>
                      <a:pt x="27" y="105"/>
                    </a:lnTo>
                    <a:lnTo>
                      <a:pt x="24" y="98"/>
                    </a:lnTo>
                    <a:lnTo>
                      <a:pt x="22" y="91"/>
                    </a:lnTo>
                    <a:lnTo>
                      <a:pt x="20" y="74"/>
                    </a:lnTo>
                    <a:lnTo>
                      <a:pt x="20" y="74"/>
                    </a:lnTo>
                    <a:close/>
                    <a:moveTo>
                      <a:pt x="74" y="25"/>
                    </a:moveTo>
                    <a:lnTo>
                      <a:pt x="74" y="25"/>
                    </a:lnTo>
                    <a:lnTo>
                      <a:pt x="70" y="23"/>
                    </a:lnTo>
                    <a:lnTo>
                      <a:pt x="66" y="22"/>
                    </a:lnTo>
                    <a:lnTo>
                      <a:pt x="62" y="23"/>
                    </a:lnTo>
                    <a:lnTo>
                      <a:pt x="59" y="25"/>
                    </a:lnTo>
                    <a:lnTo>
                      <a:pt x="59" y="25"/>
                    </a:lnTo>
                    <a:lnTo>
                      <a:pt x="50" y="36"/>
                    </a:lnTo>
                    <a:lnTo>
                      <a:pt x="43" y="48"/>
                    </a:lnTo>
                    <a:lnTo>
                      <a:pt x="39" y="61"/>
                    </a:lnTo>
                    <a:lnTo>
                      <a:pt x="38" y="75"/>
                    </a:lnTo>
                    <a:lnTo>
                      <a:pt x="39" y="88"/>
                    </a:lnTo>
                    <a:lnTo>
                      <a:pt x="43" y="101"/>
                    </a:lnTo>
                    <a:lnTo>
                      <a:pt x="50" y="114"/>
                    </a:lnTo>
                    <a:lnTo>
                      <a:pt x="59" y="124"/>
                    </a:lnTo>
                    <a:lnTo>
                      <a:pt x="59" y="124"/>
                    </a:lnTo>
                    <a:lnTo>
                      <a:pt x="62" y="126"/>
                    </a:lnTo>
                    <a:lnTo>
                      <a:pt x="66" y="128"/>
                    </a:lnTo>
                    <a:lnTo>
                      <a:pt x="70" y="126"/>
                    </a:lnTo>
                    <a:lnTo>
                      <a:pt x="74" y="124"/>
                    </a:lnTo>
                    <a:lnTo>
                      <a:pt x="74" y="124"/>
                    </a:lnTo>
                    <a:lnTo>
                      <a:pt x="77" y="121"/>
                    </a:lnTo>
                    <a:lnTo>
                      <a:pt x="77" y="117"/>
                    </a:lnTo>
                    <a:lnTo>
                      <a:pt x="77" y="114"/>
                    </a:lnTo>
                    <a:lnTo>
                      <a:pt x="74" y="110"/>
                    </a:lnTo>
                    <a:lnTo>
                      <a:pt x="74" y="110"/>
                    </a:lnTo>
                    <a:lnTo>
                      <a:pt x="68" y="102"/>
                    </a:lnTo>
                    <a:lnTo>
                      <a:pt x="62" y="93"/>
                    </a:lnTo>
                    <a:lnTo>
                      <a:pt x="60" y="84"/>
                    </a:lnTo>
                    <a:lnTo>
                      <a:pt x="60" y="75"/>
                    </a:lnTo>
                    <a:lnTo>
                      <a:pt x="60" y="65"/>
                    </a:lnTo>
                    <a:lnTo>
                      <a:pt x="62" y="56"/>
                    </a:lnTo>
                    <a:lnTo>
                      <a:pt x="68" y="47"/>
                    </a:lnTo>
                    <a:lnTo>
                      <a:pt x="74" y="39"/>
                    </a:lnTo>
                    <a:lnTo>
                      <a:pt x="74" y="39"/>
                    </a:lnTo>
                    <a:lnTo>
                      <a:pt x="77" y="36"/>
                    </a:lnTo>
                    <a:lnTo>
                      <a:pt x="77" y="32"/>
                    </a:lnTo>
                    <a:lnTo>
                      <a:pt x="77" y="28"/>
                    </a:lnTo>
                    <a:lnTo>
                      <a:pt x="74" y="25"/>
                    </a:lnTo>
                    <a:lnTo>
                      <a:pt x="74" y="25"/>
                    </a:lnTo>
                    <a:close/>
                  </a:path>
                </a:pathLst>
              </a:custGeom>
              <a:solidFill>
                <a:srgbClr val="0063B0"/>
              </a:solidFill>
              <a:ln w="9525">
                <a:noFill/>
                <a:round/>
                <a:headEnd/>
                <a:tailEnd/>
              </a:ln>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78" name="Freeform 96"/>
              <p:cNvSpPr>
                <a:spLocks noEditPoints="1"/>
              </p:cNvSpPr>
              <p:nvPr/>
            </p:nvSpPr>
            <p:spPr bwMode="auto">
              <a:xfrm>
                <a:off x="3970949" y="3148350"/>
                <a:ext cx="1116010" cy="307976"/>
              </a:xfrm>
              <a:custGeom>
                <a:avLst/>
                <a:gdLst/>
                <a:ahLst/>
                <a:cxnLst>
                  <a:cxn ang="0">
                    <a:pos x="4" y="189"/>
                  </a:cxn>
                  <a:cxn ang="0">
                    <a:pos x="703" y="179"/>
                  </a:cxn>
                  <a:cxn ang="0">
                    <a:pos x="0" y="162"/>
                  </a:cxn>
                  <a:cxn ang="0">
                    <a:pos x="318" y="130"/>
                  </a:cxn>
                  <a:cxn ang="0">
                    <a:pos x="397" y="124"/>
                  </a:cxn>
                  <a:cxn ang="0">
                    <a:pos x="397" y="119"/>
                  </a:cxn>
                  <a:cxn ang="0">
                    <a:pos x="395" y="117"/>
                  </a:cxn>
                  <a:cxn ang="0">
                    <a:pos x="401" y="119"/>
                  </a:cxn>
                  <a:cxn ang="0">
                    <a:pos x="399" y="125"/>
                  </a:cxn>
                  <a:cxn ang="0">
                    <a:pos x="388" y="100"/>
                  </a:cxn>
                  <a:cxn ang="0">
                    <a:pos x="397" y="79"/>
                  </a:cxn>
                  <a:cxn ang="0">
                    <a:pos x="403" y="102"/>
                  </a:cxn>
                  <a:cxn ang="0">
                    <a:pos x="481" y="130"/>
                  </a:cxn>
                  <a:cxn ang="0">
                    <a:pos x="477" y="130"/>
                  </a:cxn>
                  <a:cxn ang="0">
                    <a:pos x="481" y="128"/>
                  </a:cxn>
                  <a:cxn ang="0">
                    <a:pos x="478" y="123"/>
                  </a:cxn>
                  <a:cxn ang="0">
                    <a:pos x="481" y="121"/>
                  </a:cxn>
                  <a:cxn ang="0">
                    <a:pos x="479" y="119"/>
                  </a:cxn>
                  <a:cxn ang="0">
                    <a:pos x="478" y="117"/>
                  </a:cxn>
                  <a:cxn ang="0">
                    <a:pos x="483" y="119"/>
                  </a:cxn>
                  <a:cxn ang="0">
                    <a:pos x="482" y="124"/>
                  </a:cxn>
                  <a:cxn ang="0">
                    <a:pos x="483" y="128"/>
                  </a:cxn>
                  <a:cxn ang="0">
                    <a:pos x="468" y="91"/>
                  </a:cxn>
                  <a:cxn ang="0">
                    <a:pos x="491" y="87"/>
                  </a:cxn>
                  <a:cxn ang="0">
                    <a:pos x="566" y="128"/>
                  </a:cxn>
                  <a:cxn ang="0">
                    <a:pos x="565" y="117"/>
                  </a:cxn>
                  <a:cxn ang="0">
                    <a:pos x="648" y="87"/>
                  </a:cxn>
                  <a:cxn ang="0">
                    <a:pos x="633" y="102"/>
                  </a:cxn>
                  <a:cxn ang="0">
                    <a:pos x="636" y="79"/>
                  </a:cxn>
                  <a:cxn ang="0">
                    <a:pos x="654" y="128"/>
                  </a:cxn>
                  <a:cxn ang="0">
                    <a:pos x="622" y="121"/>
                  </a:cxn>
                  <a:cxn ang="0">
                    <a:pos x="562" y="103"/>
                  </a:cxn>
                  <a:cxn ang="0">
                    <a:pos x="557" y="79"/>
                  </a:cxn>
                  <a:cxn ang="0">
                    <a:pos x="313" y="68"/>
                  </a:cxn>
                  <a:cxn ang="0">
                    <a:pos x="556" y="56"/>
                  </a:cxn>
                  <a:cxn ang="0">
                    <a:pos x="560" y="66"/>
                  </a:cxn>
                  <a:cxn ang="0">
                    <a:pos x="318" y="66"/>
                  </a:cxn>
                  <a:cxn ang="0">
                    <a:pos x="323" y="82"/>
                  </a:cxn>
                  <a:cxn ang="0">
                    <a:pos x="316" y="103"/>
                  </a:cxn>
                  <a:cxn ang="0">
                    <a:pos x="311" y="79"/>
                  </a:cxn>
                  <a:cxn ang="0">
                    <a:pos x="244" y="91"/>
                  </a:cxn>
                  <a:cxn ang="0">
                    <a:pos x="222" y="100"/>
                  </a:cxn>
                  <a:cxn ang="0">
                    <a:pos x="231" y="79"/>
                  </a:cxn>
                  <a:cxn ang="0">
                    <a:pos x="244" y="129"/>
                  </a:cxn>
                  <a:cxn ang="0">
                    <a:pos x="215" y="121"/>
                  </a:cxn>
                  <a:cxn ang="0">
                    <a:pos x="162" y="96"/>
                  </a:cxn>
                  <a:cxn ang="0">
                    <a:pos x="139" y="91"/>
                  </a:cxn>
                  <a:cxn ang="0">
                    <a:pos x="164" y="121"/>
                  </a:cxn>
                  <a:cxn ang="0">
                    <a:pos x="135" y="129"/>
                  </a:cxn>
                  <a:cxn ang="0">
                    <a:pos x="69" y="79"/>
                  </a:cxn>
                  <a:cxn ang="0">
                    <a:pos x="74" y="102"/>
                  </a:cxn>
                  <a:cxn ang="0">
                    <a:pos x="59" y="87"/>
                  </a:cxn>
                  <a:cxn ang="0">
                    <a:pos x="88" y="123"/>
                  </a:cxn>
                  <a:cxn ang="0">
                    <a:pos x="52" y="125"/>
                  </a:cxn>
                  <a:cxn ang="0">
                    <a:pos x="9" y="1"/>
                  </a:cxn>
                  <a:cxn ang="0">
                    <a:pos x="702" y="9"/>
                  </a:cxn>
                </a:cxnLst>
                <a:rect l="0" t="0" r="r" b="b"/>
                <a:pathLst>
                  <a:path w="703" h="194">
                    <a:moveTo>
                      <a:pt x="564" y="125"/>
                    </a:moveTo>
                    <a:lnTo>
                      <a:pt x="564" y="119"/>
                    </a:lnTo>
                    <a:lnTo>
                      <a:pt x="560" y="125"/>
                    </a:lnTo>
                    <a:lnTo>
                      <a:pt x="564" y="125"/>
                    </a:lnTo>
                    <a:close/>
                    <a:moveTo>
                      <a:pt x="0" y="179"/>
                    </a:moveTo>
                    <a:lnTo>
                      <a:pt x="0" y="179"/>
                    </a:lnTo>
                    <a:lnTo>
                      <a:pt x="1" y="185"/>
                    </a:lnTo>
                    <a:lnTo>
                      <a:pt x="4" y="189"/>
                    </a:lnTo>
                    <a:lnTo>
                      <a:pt x="9" y="193"/>
                    </a:lnTo>
                    <a:lnTo>
                      <a:pt x="14" y="194"/>
                    </a:lnTo>
                    <a:lnTo>
                      <a:pt x="688" y="194"/>
                    </a:lnTo>
                    <a:lnTo>
                      <a:pt x="688" y="194"/>
                    </a:lnTo>
                    <a:lnTo>
                      <a:pt x="694" y="193"/>
                    </a:lnTo>
                    <a:lnTo>
                      <a:pt x="698" y="189"/>
                    </a:lnTo>
                    <a:lnTo>
                      <a:pt x="702" y="185"/>
                    </a:lnTo>
                    <a:lnTo>
                      <a:pt x="703" y="179"/>
                    </a:lnTo>
                    <a:lnTo>
                      <a:pt x="703" y="167"/>
                    </a:lnTo>
                    <a:lnTo>
                      <a:pt x="0" y="167"/>
                    </a:lnTo>
                    <a:lnTo>
                      <a:pt x="0" y="179"/>
                    </a:lnTo>
                    <a:close/>
                    <a:moveTo>
                      <a:pt x="0" y="162"/>
                    </a:moveTo>
                    <a:lnTo>
                      <a:pt x="703" y="162"/>
                    </a:lnTo>
                    <a:lnTo>
                      <a:pt x="703" y="36"/>
                    </a:lnTo>
                    <a:lnTo>
                      <a:pt x="0" y="36"/>
                    </a:lnTo>
                    <a:lnTo>
                      <a:pt x="0" y="162"/>
                    </a:lnTo>
                    <a:close/>
                    <a:moveTo>
                      <a:pt x="318" y="130"/>
                    </a:moveTo>
                    <a:lnTo>
                      <a:pt x="317" y="130"/>
                    </a:lnTo>
                    <a:lnTo>
                      <a:pt x="317" y="120"/>
                    </a:lnTo>
                    <a:lnTo>
                      <a:pt x="314" y="121"/>
                    </a:lnTo>
                    <a:lnTo>
                      <a:pt x="313" y="120"/>
                    </a:lnTo>
                    <a:lnTo>
                      <a:pt x="317" y="117"/>
                    </a:lnTo>
                    <a:lnTo>
                      <a:pt x="318" y="117"/>
                    </a:lnTo>
                    <a:lnTo>
                      <a:pt x="318" y="130"/>
                    </a:lnTo>
                    <a:close/>
                    <a:moveTo>
                      <a:pt x="401" y="130"/>
                    </a:moveTo>
                    <a:lnTo>
                      <a:pt x="394" y="130"/>
                    </a:lnTo>
                    <a:lnTo>
                      <a:pt x="394" y="128"/>
                    </a:lnTo>
                    <a:lnTo>
                      <a:pt x="395" y="126"/>
                    </a:lnTo>
                    <a:lnTo>
                      <a:pt x="395" y="126"/>
                    </a:lnTo>
                    <a:lnTo>
                      <a:pt x="396" y="125"/>
                    </a:lnTo>
                    <a:lnTo>
                      <a:pt x="396" y="125"/>
                    </a:lnTo>
                    <a:lnTo>
                      <a:pt x="397" y="124"/>
                    </a:lnTo>
                    <a:lnTo>
                      <a:pt x="397" y="124"/>
                    </a:lnTo>
                    <a:lnTo>
                      <a:pt x="399" y="123"/>
                    </a:lnTo>
                    <a:lnTo>
                      <a:pt x="399" y="123"/>
                    </a:lnTo>
                    <a:lnTo>
                      <a:pt x="399" y="120"/>
                    </a:lnTo>
                    <a:lnTo>
                      <a:pt x="399" y="120"/>
                    </a:lnTo>
                    <a:lnTo>
                      <a:pt x="399" y="119"/>
                    </a:lnTo>
                    <a:lnTo>
                      <a:pt x="399" y="119"/>
                    </a:lnTo>
                    <a:lnTo>
                      <a:pt x="397" y="119"/>
                    </a:lnTo>
                    <a:lnTo>
                      <a:pt x="397" y="119"/>
                    </a:lnTo>
                    <a:lnTo>
                      <a:pt x="396" y="119"/>
                    </a:lnTo>
                    <a:lnTo>
                      <a:pt x="396" y="119"/>
                    </a:lnTo>
                    <a:lnTo>
                      <a:pt x="395" y="120"/>
                    </a:lnTo>
                    <a:lnTo>
                      <a:pt x="394" y="117"/>
                    </a:lnTo>
                    <a:lnTo>
                      <a:pt x="394" y="117"/>
                    </a:lnTo>
                    <a:lnTo>
                      <a:pt x="395" y="117"/>
                    </a:lnTo>
                    <a:lnTo>
                      <a:pt x="395" y="117"/>
                    </a:lnTo>
                    <a:lnTo>
                      <a:pt x="397" y="117"/>
                    </a:lnTo>
                    <a:lnTo>
                      <a:pt x="397" y="117"/>
                    </a:lnTo>
                    <a:lnTo>
                      <a:pt x="399" y="117"/>
                    </a:lnTo>
                    <a:lnTo>
                      <a:pt x="399" y="117"/>
                    </a:lnTo>
                    <a:lnTo>
                      <a:pt x="400" y="117"/>
                    </a:lnTo>
                    <a:lnTo>
                      <a:pt x="400" y="117"/>
                    </a:lnTo>
                    <a:lnTo>
                      <a:pt x="401" y="119"/>
                    </a:lnTo>
                    <a:lnTo>
                      <a:pt x="401" y="119"/>
                    </a:lnTo>
                    <a:lnTo>
                      <a:pt x="401" y="120"/>
                    </a:lnTo>
                    <a:lnTo>
                      <a:pt x="401" y="120"/>
                    </a:lnTo>
                    <a:lnTo>
                      <a:pt x="401" y="123"/>
                    </a:lnTo>
                    <a:lnTo>
                      <a:pt x="401" y="123"/>
                    </a:lnTo>
                    <a:lnTo>
                      <a:pt x="400" y="124"/>
                    </a:lnTo>
                    <a:lnTo>
                      <a:pt x="400" y="124"/>
                    </a:lnTo>
                    <a:lnTo>
                      <a:pt x="399" y="125"/>
                    </a:lnTo>
                    <a:lnTo>
                      <a:pt x="399" y="125"/>
                    </a:lnTo>
                    <a:lnTo>
                      <a:pt x="397" y="126"/>
                    </a:lnTo>
                    <a:lnTo>
                      <a:pt x="396" y="128"/>
                    </a:lnTo>
                    <a:lnTo>
                      <a:pt x="401" y="128"/>
                    </a:lnTo>
                    <a:lnTo>
                      <a:pt x="401" y="130"/>
                    </a:lnTo>
                    <a:close/>
                    <a:moveTo>
                      <a:pt x="397" y="103"/>
                    </a:moveTo>
                    <a:lnTo>
                      <a:pt x="397" y="103"/>
                    </a:lnTo>
                    <a:lnTo>
                      <a:pt x="392" y="102"/>
                    </a:lnTo>
                    <a:lnTo>
                      <a:pt x="388" y="100"/>
                    </a:lnTo>
                    <a:lnTo>
                      <a:pt x="386" y="96"/>
                    </a:lnTo>
                    <a:lnTo>
                      <a:pt x="385" y="91"/>
                    </a:lnTo>
                    <a:lnTo>
                      <a:pt x="385" y="91"/>
                    </a:lnTo>
                    <a:lnTo>
                      <a:pt x="386" y="87"/>
                    </a:lnTo>
                    <a:lnTo>
                      <a:pt x="388" y="82"/>
                    </a:lnTo>
                    <a:lnTo>
                      <a:pt x="392" y="79"/>
                    </a:lnTo>
                    <a:lnTo>
                      <a:pt x="397" y="79"/>
                    </a:lnTo>
                    <a:lnTo>
                      <a:pt x="397" y="79"/>
                    </a:lnTo>
                    <a:lnTo>
                      <a:pt x="403" y="79"/>
                    </a:lnTo>
                    <a:lnTo>
                      <a:pt x="406" y="82"/>
                    </a:lnTo>
                    <a:lnTo>
                      <a:pt x="409" y="87"/>
                    </a:lnTo>
                    <a:lnTo>
                      <a:pt x="410" y="91"/>
                    </a:lnTo>
                    <a:lnTo>
                      <a:pt x="410" y="91"/>
                    </a:lnTo>
                    <a:lnTo>
                      <a:pt x="409" y="96"/>
                    </a:lnTo>
                    <a:lnTo>
                      <a:pt x="406" y="100"/>
                    </a:lnTo>
                    <a:lnTo>
                      <a:pt x="403" y="102"/>
                    </a:lnTo>
                    <a:lnTo>
                      <a:pt x="397" y="103"/>
                    </a:lnTo>
                    <a:lnTo>
                      <a:pt x="397" y="103"/>
                    </a:lnTo>
                    <a:close/>
                    <a:moveTo>
                      <a:pt x="483" y="128"/>
                    </a:moveTo>
                    <a:lnTo>
                      <a:pt x="483" y="128"/>
                    </a:lnTo>
                    <a:lnTo>
                      <a:pt x="483" y="129"/>
                    </a:lnTo>
                    <a:lnTo>
                      <a:pt x="483" y="129"/>
                    </a:lnTo>
                    <a:lnTo>
                      <a:pt x="481" y="130"/>
                    </a:lnTo>
                    <a:lnTo>
                      <a:pt x="481" y="130"/>
                    </a:lnTo>
                    <a:lnTo>
                      <a:pt x="479" y="130"/>
                    </a:lnTo>
                    <a:lnTo>
                      <a:pt x="479" y="130"/>
                    </a:lnTo>
                    <a:lnTo>
                      <a:pt x="478" y="130"/>
                    </a:lnTo>
                    <a:lnTo>
                      <a:pt x="478" y="130"/>
                    </a:lnTo>
                    <a:lnTo>
                      <a:pt x="478" y="130"/>
                    </a:lnTo>
                    <a:lnTo>
                      <a:pt x="478" y="130"/>
                    </a:lnTo>
                    <a:lnTo>
                      <a:pt x="477" y="130"/>
                    </a:lnTo>
                    <a:lnTo>
                      <a:pt x="477" y="130"/>
                    </a:lnTo>
                    <a:lnTo>
                      <a:pt x="477" y="130"/>
                    </a:lnTo>
                    <a:lnTo>
                      <a:pt x="477" y="128"/>
                    </a:lnTo>
                    <a:lnTo>
                      <a:pt x="477" y="128"/>
                    </a:lnTo>
                    <a:lnTo>
                      <a:pt x="478" y="128"/>
                    </a:lnTo>
                    <a:lnTo>
                      <a:pt x="478" y="128"/>
                    </a:lnTo>
                    <a:lnTo>
                      <a:pt x="479" y="129"/>
                    </a:lnTo>
                    <a:lnTo>
                      <a:pt x="479" y="129"/>
                    </a:lnTo>
                    <a:lnTo>
                      <a:pt x="481" y="128"/>
                    </a:lnTo>
                    <a:lnTo>
                      <a:pt x="481" y="128"/>
                    </a:lnTo>
                    <a:lnTo>
                      <a:pt x="482" y="126"/>
                    </a:lnTo>
                    <a:lnTo>
                      <a:pt x="482" y="126"/>
                    </a:lnTo>
                    <a:lnTo>
                      <a:pt x="481" y="125"/>
                    </a:lnTo>
                    <a:lnTo>
                      <a:pt x="481" y="125"/>
                    </a:lnTo>
                    <a:lnTo>
                      <a:pt x="478" y="124"/>
                    </a:lnTo>
                    <a:lnTo>
                      <a:pt x="478" y="124"/>
                    </a:lnTo>
                    <a:lnTo>
                      <a:pt x="478" y="123"/>
                    </a:lnTo>
                    <a:lnTo>
                      <a:pt x="478" y="123"/>
                    </a:lnTo>
                    <a:lnTo>
                      <a:pt x="478" y="123"/>
                    </a:lnTo>
                    <a:lnTo>
                      <a:pt x="479" y="123"/>
                    </a:lnTo>
                    <a:lnTo>
                      <a:pt x="479" y="123"/>
                    </a:lnTo>
                    <a:lnTo>
                      <a:pt x="481" y="123"/>
                    </a:lnTo>
                    <a:lnTo>
                      <a:pt x="481" y="123"/>
                    </a:lnTo>
                    <a:lnTo>
                      <a:pt x="481" y="121"/>
                    </a:lnTo>
                    <a:lnTo>
                      <a:pt x="481" y="121"/>
                    </a:lnTo>
                    <a:lnTo>
                      <a:pt x="482" y="120"/>
                    </a:lnTo>
                    <a:lnTo>
                      <a:pt x="482" y="120"/>
                    </a:lnTo>
                    <a:lnTo>
                      <a:pt x="481" y="120"/>
                    </a:lnTo>
                    <a:lnTo>
                      <a:pt x="481" y="120"/>
                    </a:lnTo>
                    <a:lnTo>
                      <a:pt x="481" y="119"/>
                    </a:lnTo>
                    <a:lnTo>
                      <a:pt x="481" y="119"/>
                    </a:lnTo>
                    <a:lnTo>
                      <a:pt x="479" y="119"/>
                    </a:lnTo>
                    <a:lnTo>
                      <a:pt x="479" y="119"/>
                    </a:lnTo>
                    <a:lnTo>
                      <a:pt x="479" y="119"/>
                    </a:lnTo>
                    <a:lnTo>
                      <a:pt x="479" y="119"/>
                    </a:lnTo>
                    <a:lnTo>
                      <a:pt x="478" y="119"/>
                    </a:lnTo>
                    <a:lnTo>
                      <a:pt x="478" y="119"/>
                    </a:lnTo>
                    <a:lnTo>
                      <a:pt x="477" y="119"/>
                    </a:lnTo>
                    <a:lnTo>
                      <a:pt x="477" y="117"/>
                    </a:lnTo>
                    <a:lnTo>
                      <a:pt x="477" y="117"/>
                    </a:lnTo>
                    <a:lnTo>
                      <a:pt x="478" y="117"/>
                    </a:lnTo>
                    <a:lnTo>
                      <a:pt x="478" y="117"/>
                    </a:lnTo>
                    <a:lnTo>
                      <a:pt x="479" y="117"/>
                    </a:lnTo>
                    <a:lnTo>
                      <a:pt x="479" y="117"/>
                    </a:lnTo>
                    <a:lnTo>
                      <a:pt x="481" y="117"/>
                    </a:lnTo>
                    <a:lnTo>
                      <a:pt x="481" y="117"/>
                    </a:lnTo>
                    <a:lnTo>
                      <a:pt x="482" y="117"/>
                    </a:lnTo>
                    <a:lnTo>
                      <a:pt x="482" y="117"/>
                    </a:lnTo>
                    <a:lnTo>
                      <a:pt x="483" y="119"/>
                    </a:lnTo>
                    <a:lnTo>
                      <a:pt x="483" y="119"/>
                    </a:lnTo>
                    <a:lnTo>
                      <a:pt x="483" y="120"/>
                    </a:lnTo>
                    <a:lnTo>
                      <a:pt x="483" y="120"/>
                    </a:lnTo>
                    <a:lnTo>
                      <a:pt x="483" y="123"/>
                    </a:lnTo>
                    <a:lnTo>
                      <a:pt x="483" y="123"/>
                    </a:lnTo>
                    <a:lnTo>
                      <a:pt x="481" y="123"/>
                    </a:lnTo>
                    <a:lnTo>
                      <a:pt x="481" y="123"/>
                    </a:lnTo>
                    <a:lnTo>
                      <a:pt x="482" y="124"/>
                    </a:lnTo>
                    <a:lnTo>
                      <a:pt x="482" y="124"/>
                    </a:lnTo>
                    <a:lnTo>
                      <a:pt x="483" y="124"/>
                    </a:lnTo>
                    <a:lnTo>
                      <a:pt x="483" y="124"/>
                    </a:lnTo>
                    <a:lnTo>
                      <a:pt x="483" y="125"/>
                    </a:lnTo>
                    <a:lnTo>
                      <a:pt x="483" y="125"/>
                    </a:lnTo>
                    <a:lnTo>
                      <a:pt x="483" y="126"/>
                    </a:lnTo>
                    <a:lnTo>
                      <a:pt x="483" y="126"/>
                    </a:lnTo>
                    <a:lnTo>
                      <a:pt x="483" y="128"/>
                    </a:lnTo>
                    <a:lnTo>
                      <a:pt x="483" y="128"/>
                    </a:lnTo>
                    <a:close/>
                    <a:moveTo>
                      <a:pt x="481" y="103"/>
                    </a:moveTo>
                    <a:lnTo>
                      <a:pt x="481" y="103"/>
                    </a:lnTo>
                    <a:lnTo>
                      <a:pt x="475" y="102"/>
                    </a:lnTo>
                    <a:lnTo>
                      <a:pt x="472" y="100"/>
                    </a:lnTo>
                    <a:lnTo>
                      <a:pt x="469" y="96"/>
                    </a:lnTo>
                    <a:lnTo>
                      <a:pt x="468" y="91"/>
                    </a:lnTo>
                    <a:lnTo>
                      <a:pt x="468" y="91"/>
                    </a:lnTo>
                    <a:lnTo>
                      <a:pt x="469" y="87"/>
                    </a:lnTo>
                    <a:lnTo>
                      <a:pt x="472" y="82"/>
                    </a:lnTo>
                    <a:lnTo>
                      <a:pt x="475" y="79"/>
                    </a:lnTo>
                    <a:lnTo>
                      <a:pt x="481" y="79"/>
                    </a:lnTo>
                    <a:lnTo>
                      <a:pt x="481" y="79"/>
                    </a:lnTo>
                    <a:lnTo>
                      <a:pt x="484" y="79"/>
                    </a:lnTo>
                    <a:lnTo>
                      <a:pt x="488" y="82"/>
                    </a:lnTo>
                    <a:lnTo>
                      <a:pt x="491" y="87"/>
                    </a:lnTo>
                    <a:lnTo>
                      <a:pt x="492" y="91"/>
                    </a:lnTo>
                    <a:lnTo>
                      <a:pt x="492" y="91"/>
                    </a:lnTo>
                    <a:lnTo>
                      <a:pt x="491" y="96"/>
                    </a:lnTo>
                    <a:lnTo>
                      <a:pt x="488" y="100"/>
                    </a:lnTo>
                    <a:lnTo>
                      <a:pt x="484" y="102"/>
                    </a:lnTo>
                    <a:lnTo>
                      <a:pt x="481" y="103"/>
                    </a:lnTo>
                    <a:lnTo>
                      <a:pt x="481" y="103"/>
                    </a:lnTo>
                    <a:close/>
                    <a:moveTo>
                      <a:pt x="566" y="128"/>
                    </a:moveTo>
                    <a:lnTo>
                      <a:pt x="565" y="128"/>
                    </a:lnTo>
                    <a:lnTo>
                      <a:pt x="565" y="130"/>
                    </a:lnTo>
                    <a:lnTo>
                      <a:pt x="562" y="130"/>
                    </a:lnTo>
                    <a:lnTo>
                      <a:pt x="562" y="128"/>
                    </a:lnTo>
                    <a:lnTo>
                      <a:pt x="558" y="128"/>
                    </a:lnTo>
                    <a:lnTo>
                      <a:pt x="558" y="125"/>
                    </a:lnTo>
                    <a:lnTo>
                      <a:pt x="562" y="117"/>
                    </a:lnTo>
                    <a:lnTo>
                      <a:pt x="565" y="117"/>
                    </a:lnTo>
                    <a:lnTo>
                      <a:pt x="565" y="125"/>
                    </a:lnTo>
                    <a:lnTo>
                      <a:pt x="566" y="125"/>
                    </a:lnTo>
                    <a:lnTo>
                      <a:pt x="566" y="128"/>
                    </a:lnTo>
                    <a:close/>
                    <a:moveTo>
                      <a:pt x="636" y="79"/>
                    </a:moveTo>
                    <a:lnTo>
                      <a:pt x="636" y="79"/>
                    </a:lnTo>
                    <a:lnTo>
                      <a:pt x="642" y="79"/>
                    </a:lnTo>
                    <a:lnTo>
                      <a:pt x="645" y="82"/>
                    </a:lnTo>
                    <a:lnTo>
                      <a:pt x="648" y="87"/>
                    </a:lnTo>
                    <a:lnTo>
                      <a:pt x="649" y="91"/>
                    </a:lnTo>
                    <a:lnTo>
                      <a:pt x="649" y="91"/>
                    </a:lnTo>
                    <a:lnTo>
                      <a:pt x="648" y="96"/>
                    </a:lnTo>
                    <a:lnTo>
                      <a:pt x="645" y="100"/>
                    </a:lnTo>
                    <a:lnTo>
                      <a:pt x="642" y="102"/>
                    </a:lnTo>
                    <a:lnTo>
                      <a:pt x="636" y="103"/>
                    </a:lnTo>
                    <a:lnTo>
                      <a:pt x="636" y="103"/>
                    </a:lnTo>
                    <a:lnTo>
                      <a:pt x="633" y="102"/>
                    </a:lnTo>
                    <a:lnTo>
                      <a:pt x="627" y="100"/>
                    </a:lnTo>
                    <a:lnTo>
                      <a:pt x="625" y="96"/>
                    </a:lnTo>
                    <a:lnTo>
                      <a:pt x="625" y="91"/>
                    </a:lnTo>
                    <a:lnTo>
                      <a:pt x="625" y="91"/>
                    </a:lnTo>
                    <a:lnTo>
                      <a:pt x="625" y="87"/>
                    </a:lnTo>
                    <a:lnTo>
                      <a:pt x="627" y="82"/>
                    </a:lnTo>
                    <a:lnTo>
                      <a:pt x="633" y="79"/>
                    </a:lnTo>
                    <a:lnTo>
                      <a:pt x="636" y="79"/>
                    </a:lnTo>
                    <a:lnTo>
                      <a:pt x="636" y="79"/>
                    </a:lnTo>
                    <a:close/>
                    <a:moveTo>
                      <a:pt x="622" y="121"/>
                    </a:moveTo>
                    <a:lnTo>
                      <a:pt x="652" y="121"/>
                    </a:lnTo>
                    <a:lnTo>
                      <a:pt x="652" y="121"/>
                    </a:lnTo>
                    <a:lnTo>
                      <a:pt x="654" y="123"/>
                    </a:lnTo>
                    <a:lnTo>
                      <a:pt x="654" y="125"/>
                    </a:lnTo>
                    <a:lnTo>
                      <a:pt x="654" y="125"/>
                    </a:lnTo>
                    <a:lnTo>
                      <a:pt x="654" y="128"/>
                    </a:lnTo>
                    <a:lnTo>
                      <a:pt x="652" y="129"/>
                    </a:lnTo>
                    <a:lnTo>
                      <a:pt x="622" y="129"/>
                    </a:lnTo>
                    <a:lnTo>
                      <a:pt x="622" y="129"/>
                    </a:lnTo>
                    <a:lnTo>
                      <a:pt x="620" y="128"/>
                    </a:lnTo>
                    <a:lnTo>
                      <a:pt x="619" y="125"/>
                    </a:lnTo>
                    <a:lnTo>
                      <a:pt x="619" y="125"/>
                    </a:lnTo>
                    <a:lnTo>
                      <a:pt x="620" y="123"/>
                    </a:lnTo>
                    <a:lnTo>
                      <a:pt x="622" y="121"/>
                    </a:lnTo>
                    <a:lnTo>
                      <a:pt x="622" y="121"/>
                    </a:lnTo>
                    <a:close/>
                    <a:moveTo>
                      <a:pt x="575" y="91"/>
                    </a:moveTo>
                    <a:lnTo>
                      <a:pt x="575" y="91"/>
                    </a:lnTo>
                    <a:lnTo>
                      <a:pt x="574" y="96"/>
                    </a:lnTo>
                    <a:lnTo>
                      <a:pt x="571" y="100"/>
                    </a:lnTo>
                    <a:lnTo>
                      <a:pt x="567" y="102"/>
                    </a:lnTo>
                    <a:lnTo>
                      <a:pt x="562" y="103"/>
                    </a:lnTo>
                    <a:lnTo>
                      <a:pt x="562" y="103"/>
                    </a:lnTo>
                    <a:lnTo>
                      <a:pt x="557" y="102"/>
                    </a:lnTo>
                    <a:lnTo>
                      <a:pt x="553" y="100"/>
                    </a:lnTo>
                    <a:lnTo>
                      <a:pt x="551" y="96"/>
                    </a:lnTo>
                    <a:lnTo>
                      <a:pt x="550" y="91"/>
                    </a:lnTo>
                    <a:lnTo>
                      <a:pt x="550" y="91"/>
                    </a:lnTo>
                    <a:lnTo>
                      <a:pt x="551" y="87"/>
                    </a:lnTo>
                    <a:lnTo>
                      <a:pt x="553" y="82"/>
                    </a:lnTo>
                    <a:lnTo>
                      <a:pt x="557" y="79"/>
                    </a:lnTo>
                    <a:lnTo>
                      <a:pt x="562" y="79"/>
                    </a:lnTo>
                    <a:lnTo>
                      <a:pt x="562" y="79"/>
                    </a:lnTo>
                    <a:lnTo>
                      <a:pt x="567" y="79"/>
                    </a:lnTo>
                    <a:lnTo>
                      <a:pt x="571" y="82"/>
                    </a:lnTo>
                    <a:lnTo>
                      <a:pt x="574" y="87"/>
                    </a:lnTo>
                    <a:lnTo>
                      <a:pt x="575" y="91"/>
                    </a:lnTo>
                    <a:lnTo>
                      <a:pt x="575" y="91"/>
                    </a:lnTo>
                    <a:close/>
                    <a:moveTo>
                      <a:pt x="313" y="68"/>
                    </a:moveTo>
                    <a:lnTo>
                      <a:pt x="313" y="68"/>
                    </a:lnTo>
                    <a:lnTo>
                      <a:pt x="314" y="63"/>
                    </a:lnTo>
                    <a:lnTo>
                      <a:pt x="317" y="59"/>
                    </a:lnTo>
                    <a:lnTo>
                      <a:pt x="322" y="56"/>
                    </a:lnTo>
                    <a:lnTo>
                      <a:pt x="327" y="55"/>
                    </a:lnTo>
                    <a:lnTo>
                      <a:pt x="551" y="55"/>
                    </a:lnTo>
                    <a:lnTo>
                      <a:pt x="551" y="55"/>
                    </a:lnTo>
                    <a:lnTo>
                      <a:pt x="556" y="56"/>
                    </a:lnTo>
                    <a:lnTo>
                      <a:pt x="561" y="59"/>
                    </a:lnTo>
                    <a:lnTo>
                      <a:pt x="564" y="63"/>
                    </a:lnTo>
                    <a:lnTo>
                      <a:pt x="565" y="68"/>
                    </a:lnTo>
                    <a:lnTo>
                      <a:pt x="565" y="75"/>
                    </a:lnTo>
                    <a:lnTo>
                      <a:pt x="561" y="75"/>
                    </a:lnTo>
                    <a:lnTo>
                      <a:pt x="561" y="71"/>
                    </a:lnTo>
                    <a:lnTo>
                      <a:pt x="561" y="71"/>
                    </a:lnTo>
                    <a:lnTo>
                      <a:pt x="560" y="66"/>
                    </a:lnTo>
                    <a:lnTo>
                      <a:pt x="556" y="63"/>
                    </a:lnTo>
                    <a:lnTo>
                      <a:pt x="552" y="60"/>
                    </a:lnTo>
                    <a:lnTo>
                      <a:pt x="547" y="59"/>
                    </a:lnTo>
                    <a:lnTo>
                      <a:pt x="331" y="59"/>
                    </a:lnTo>
                    <a:lnTo>
                      <a:pt x="331" y="59"/>
                    </a:lnTo>
                    <a:lnTo>
                      <a:pt x="326" y="60"/>
                    </a:lnTo>
                    <a:lnTo>
                      <a:pt x="322" y="63"/>
                    </a:lnTo>
                    <a:lnTo>
                      <a:pt x="318" y="66"/>
                    </a:lnTo>
                    <a:lnTo>
                      <a:pt x="317" y="71"/>
                    </a:lnTo>
                    <a:lnTo>
                      <a:pt x="317" y="75"/>
                    </a:lnTo>
                    <a:lnTo>
                      <a:pt x="313" y="75"/>
                    </a:lnTo>
                    <a:lnTo>
                      <a:pt x="313" y="68"/>
                    </a:lnTo>
                    <a:close/>
                    <a:moveTo>
                      <a:pt x="316" y="79"/>
                    </a:moveTo>
                    <a:lnTo>
                      <a:pt x="316" y="79"/>
                    </a:lnTo>
                    <a:lnTo>
                      <a:pt x="319" y="79"/>
                    </a:lnTo>
                    <a:lnTo>
                      <a:pt x="323" y="82"/>
                    </a:lnTo>
                    <a:lnTo>
                      <a:pt x="326" y="87"/>
                    </a:lnTo>
                    <a:lnTo>
                      <a:pt x="327" y="91"/>
                    </a:lnTo>
                    <a:lnTo>
                      <a:pt x="327" y="91"/>
                    </a:lnTo>
                    <a:lnTo>
                      <a:pt x="326" y="96"/>
                    </a:lnTo>
                    <a:lnTo>
                      <a:pt x="323" y="100"/>
                    </a:lnTo>
                    <a:lnTo>
                      <a:pt x="319" y="102"/>
                    </a:lnTo>
                    <a:lnTo>
                      <a:pt x="316" y="103"/>
                    </a:lnTo>
                    <a:lnTo>
                      <a:pt x="316" y="103"/>
                    </a:lnTo>
                    <a:lnTo>
                      <a:pt x="311" y="102"/>
                    </a:lnTo>
                    <a:lnTo>
                      <a:pt x="307" y="100"/>
                    </a:lnTo>
                    <a:lnTo>
                      <a:pt x="304" y="96"/>
                    </a:lnTo>
                    <a:lnTo>
                      <a:pt x="303" y="91"/>
                    </a:lnTo>
                    <a:lnTo>
                      <a:pt x="303" y="91"/>
                    </a:lnTo>
                    <a:lnTo>
                      <a:pt x="304" y="87"/>
                    </a:lnTo>
                    <a:lnTo>
                      <a:pt x="307" y="82"/>
                    </a:lnTo>
                    <a:lnTo>
                      <a:pt x="311" y="79"/>
                    </a:lnTo>
                    <a:lnTo>
                      <a:pt x="316" y="79"/>
                    </a:lnTo>
                    <a:lnTo>
                      <a:pt x="316" y="79"/>
                    </a:lnTo>
                    <a:close/>
                    <a:moveTo>
                      <a:pt x="231" y="79"/>
                    </a:moveTo>
                    <a:lnTo>
                      <a:pt x="231" y="79"/>
                    </a:lnTo>
                    <a:lnTo>
                      <a:pt x="236" y="79"/>
                    </a:lnTo>
                    <a:lnTo>
                      <a:pt x="240" y="82"/>
                    </a:lnTo>
                    <a:lnTo>
                      <a:pt x="243" y="87"/>
                    </a:lnTo>
                    <a:lnTo>
                      <a:pt x="244" y="91"/>
                    </a:lnTo>
                    <a:lnTo>
                      <a:pt x="244" y="91"/>
                    </a:lnTo>
                    <a:lnTo>
                      <a:pt x="243" y="96"/>
                    </a:lnTo>
                    <a:lnTo>
                      <a:pt x="240" y="100"/>
                    </a:lnTo>
                    <a:lnTo>
                      <a:pt x="236" y="102"/>
                    </a:lnTo>
                    <a:lnTo>
                      <a:pt x="231" y="103"/>
                    </a:lnTo>
                    <a:lnTo>
                      <a:pt x="231" y="103"/>
                    </a:lnTo>
                    <a:lnTo>
                      <a:pt x="226" y="102"/>
                    </a:lnTo>
                    <a:lnTo>
                      <a:pt x="222" y="100"/>
                    </a:lnTo>
                    <a:lnTo>
                      <a:pt x="220" y="96"/>
                    </a:lnTo>
                    <a:lnTo>
                      <a:pt x="219" y="91"/>
                    </a:lnTo>
                    <a:lnTo>
                      <a:pt x="219" y="91"/>
                    </a:lnTo>
                    <a:lnTo>
                      <a:pt x="220" y="87"/>
                    </a:lnTo>
                    <a:lnTo>
                      <a:pt x="222" y="82"/>
                    </a:lnTo>
                    <a:lnTo>
                      <a:pt x="226" y="79"/>
                    </a:lnTo>
                    <a:lnTo>
                      <a:pt x="231" y="79"/>
                    </a:lnTo>
                    <a:lnTo>
                      <a:pt x="231" y="79"/>
                    </a:lnTo>
                    <a:close/>
                    <a:moveTo>
                      <a:pt x="215" y="121"/>
                    </a:moveTo>
                    <a:lnTo>
                      <a:pt x="244" y="121"/>
                    </a:lnTo>
                    <a:lnTo>
                      <a:pt x="244" y="121"/>
                    </a:lnTo>
                    <a:lnTo>
                      <a:pt x="247" y="123"/>
                    </a:lnTo>
                    <a:lnTo>
                      <a:pt x="248" y="125"/>
                    </a:lnTo>
                    <a:lnTo>
                      <a:pt x="248" y="125"/>
                    </a:lnTo>
                    <a:lnTo>
                      <a:pt x="247" y="128"/>
                    </a:lnTo>
                    <a:lnTo>
                      <a:pt x="244" y="129"/>
                    </a:lnTo>
                    <a:lnTo>
                      <a:pt x="215" y="129"/>
                    </a:lnTo>
                    <a:lnTo>
                      <a:pt x="215" y="129"/>
                    </a:lnTo>
                    <a:lnTo>
                      <a:pt x="212" y="128"/>
                    </a:lnTo>
                    <a:lnTo>
                      <a:pt x="211" y="125"/>
                    </a:lnTo>
                    <a:lnTo>
                      <a:pt x="211" y="125"/>
                    </a:lnTo>
                    <a:lnTo>
                      <a:pt x="212" y="123"/>
                    </a:lnTo>
                    <a:lnTo>
                      <a:pt x="215" y="121"/>
                    </a:lnTo>
                    <a:lnTo>
                      <a:pt x="215" y="121"/>
                    </a:lnTo>
                    <a:close/>
                    <a:moveTo>
                      <a:pt x="151" y="79"/>
                    </a:moveTo>
                    <a:lnTo>
                      <a:pt x="151" y="79"/>
                    </a:lnTo>
                    <a:lnTo>
                      <a:pt x="156" y="79"/>
                    </a:lnTo>
                    <a:lnTo>
                      <a:pt x="160" y="82"/>
                    </a:lnTo>
                    <a:lnTo>
                      <a:pt x="162" y="87"/>
                    </a:lnTo>
                    <a:lnTo>
                      <a:pt x="164" y="91"/>
                    </a:lnTo>
                    <a:lnTo>
                      <a:pt x="164" y="91"/>
                    </a:lnTo>
                    <a:lnTo>
                      <a:pt x="162" y="96"/>
                    </a:lnTo>
                    <a:lnTo>
                      <a:pt x="160" y="100"/>
                    </a:lnTo>
                    <a:lnTo>
                      <a:pt x="156" y="102"/>
                    </a:lnTo>
                    <a:lnTo>
                      <a:pt x="151" y="103"/>
                    </a:lnTo>
                    <a:lnTo>
                      <a:pt x="151" y="103"/>
                    </a:lnTo>
                    <a:lnTo>
                      <a:pt x="147" y="102"/>
                    </a:lnTo>
                    <a:lnTo>
                      <a:pt x="143" y="100"/>
                    </a:lnTo>
                    <a:lnTo>
                      <a:pt x="141" y="96"/>
                    </a:lnTo>
                    <a:lnTo>
                      <a:pt x="139" y="91"/>
                    </a:lnTo>
                    <a:lnTo>
                      <a:pt x="139" y="91"/>
                    </a:lnTo>
                    <a:lnTo>
                      <a:pt x="141" y="87"/>
                    </a:lnTo>
                    <a:lnTo>
                      <a:pt x="143" y="82"/>
                    </a:lnTo>
                    <a:lnTo>
                      <a:pt x="147" y="79"/>
                    </a:lnTo>
                    <a:lnTo>
                      <a:pt x="151" y="79"/>
                    </a:lnTo>
                    <a:lnTo>
                      <a:pt x="151" y="79"/>
                    </a:lnTo>
                    <a:close/>
                    <a:moveTo>
                      <a:pt x="135" y="121"/>
                    </a:moveTo>
                    <a:lnTo>
                      <a:pt x="164" y="121"/>
                    </a:lnTo>
                    <a:lnTo>
                      <a:pt x="164" y="121"/>
                    </a:lnTo>
                    <a:lnTo>
                      <a:pt x="166" y="123"/>
                    </a:lnTo>
                    <a:lnTo>
                      <a:pt x="167" y="125"/>
                    </a:lnTo>
                    <a:lnTo>
                      <a:pt x="167" y="125"/>
                    </a:lnTo>
                    <a:lnTo>
                      <a:pt x="166" y="128"/>
                    </a:lnTo>
                    <a:lnTo>
                      <a:pt x="164" y="129"/>
                    </a:lnTo>
                    <a:lnTo>
                      <a:pt x="135" y="129"/>
                    </a:lnTo>
                    <a:lnTo>
                      <a:pt x="135" y="129"/>
                    </a:lnTo>
                    <a:lnTo>
                      <a:pt x="133" y="128"/>
                    </a:lnTo>
                    <a:lnTo>
                      <a:pt x="132" y="125"/>
                    </a:lnTo>
                    <a:lnTo>
                      <a:pt x="132" y="125"/>
                    </a:lnTo>
                    <a:lnTo>
                      <a:pt x="133" y="123"/>
                    </a:lnTo>
                    <a:lnTo>
                      <a:pt x="135" y="121"/>
                    </a:lnTo>
                    <a:lnTo>
                      <a:pt x="135" y="121"/>
                    </a:lnTo>
                    <a:close/>
                    <a:moveTo>
                      <a:pt x="69" y="79"/>
                    </a:moveTo>
                    <a:lnTo>
                      <a:pt x="69" y="79"/>
                    </a:lnTo>
                    <a:lnTo>
                      <a:pt x="74" y="79"/>
                    </a:lnTo>
                    <a:lnTo>
                      <a:pt x="78" y="82"/>
                    </a:lnTo>
                    <a:lnTo>
                      <a:pt x="81" y="87"/>
                    </a:lnTo>
                    <a:lnTo>
                      <a:pt x="82" y="91"/>
                    </a:lnTo>
                    <a:lnTo>
                      <a:pt x="82" y="91"/>
                    </a:lnTo>
                    <a:lnTo>
                      <a:pt x="81" y="96"/>
                    </a:lnTo>
                    <a:lnTo>
                      <a:pt x="78" y="100"/>
                    </a:lnTo>
                    <a:lnTo>
                      <a:pt x="74" y="102"/>
                    </a:lnTo>
                    <a:lnTo>
                      <a:pt x="69" y="103"/>
                    </a:lnTo>
                    <a:lnTo>
                      <a:pt x="69" y="103"/>
                    </a:lnTo>
                    <a:lnTo>
                      <a:pt x="65" y="102"/>
                    </a:lnTo>
                    <a:lnTo>
                      <a:pt x="61" y="100"/>
                    </a:lnTo>
                    <a:lnTo>
                      <a:pt x="59" y="96"/>
                    </a:lnTo>
                    <a:lnTo>
                      <a:pt x="58" y="91"/>
                    </a:lnTo>
                    <a:lnTo>
                      <a:pt x="58" y="91"/>
                    </a:lnTo>
                    <a:lnTo>
                      <a:pt x="59" y="87"/>
                    </a:lnTo>
                    <a:lnTo>
                      <a:pt x="61" y="82"/>
                    </a:lnTo>
                    <a:lnTo>
                      <a:pt x="65" y="79"/>
                    </a:lnTo>
                    <a:lnTo>
                      <a:pt x="69" y="79"/>
                    </a:lnTo>
                    <a:lnTo>
                      <a:pt x="69" y="79"/>
                    </a:lnTo>
                    <a:close/>
                    <a:moveTo>
                      <a:pt x="56" y="121"/>
                    </a:moveTo>
                    <a:lnTo>
                      <a:pt x="86" y="121"/>
                    </a:lnTo>
                    <a:lnTo>
                      <a:pt x="86" y="121"/>
                    </a:lnTo>
                    <a:lnTo>
                      <a:pt x="88" y="123"/>
                    </a:lnTo>
                    <a:lnTo>
                      <a:pt x="88" y="125"/>
                    </a:lnTo>
                    <a:lnTo>
                      <a:pt x="88" y="125"/>
                    </a:lnTo>
                    <a:lnTo>
                      <a:pt x="88" y="128"/>
                    </a:lnTo>
                    <a:lnTo>
                      <a:pt x="86" y="129"/>
                    </a:lnTo>
                    <a:lnTo>
                      <a:pt x="56" y="129"/>
                    </a:lnTo>
                    <a:lnTo>
                      <a:pt x="56" y="129"/>
                    </a:lnTo>
                    <a:lnTo>
                      <a:pt x="54" y="128"/>
                    </a:lnTo>
                    <a:lnTo>
                      <a:pt x="52" y="125"/>
                    </a:lnTo>
                    <a:lnTo>
                      <a:pt x="52" y="125"/>
                    </a:lnTo>
                    <a:lnTo>
                      <a:pt x="54" y="123"/>
                    </a:lnTo>
                    <a:lnTo>
                      <a:pt x="56" y="121"/>
                    </a:lnTo>
                    <a:lnTo>
                      <a:pt x="56" y="121"/>
                    </a:lnTo>
                    <a:close/>
                    <a:moveTo>
                      <a:pt x="688" y="0"/>
                    </a:moveTo>
                    <a:lnTo>
                      <a:pt x="14" y="0"/>
                    </a:lnTo>
                    <a:lnTo>
                      <a:pt x="14" y="0"/>
                    </a:lnTo>
                    <a:lnTo>
                      <a:pt x="9" y="1"/>
                    </a:lnTo>
                    <a:lnTo>
                      <a:pt x="4" y="4"/>
                    </a:lnTo>
                    <a:lnTo>
                      <a:pt x="1" y="9"/>
                    </a:lnTo>
                    <a:lnTo>
                      <a:pt x="0" y="14"/>
                    </a:lnTo>
                    <a:lnTo>
                      <a:pt x="0" y="31"/>
                    </a:lnTo>
                    <a:lnTo>
                      <a:pt x="703" y="31"/>
                    </a:lnTo>
                    <a:lnTo>
                      <a:pt x="703" y="14"/>
                    </a:lnTo>
                    <a:lnTo>
                      <a:pt x="703" y="14"/>
                    </a:lnTo>
                    <a:lnTo>
                      <a:pt x="702" y="9"/>
                    </a:lnTo>
                    <a:lnTo>
                      <a:pt x="698" y="4"/>
                    </a:lnTo>
                    <a:lnTo>
                      <a:pt x="694" y="1"/>
                    </a:lnTo>
                    <a:lnTo>
                      <a:pt x="688" y="0"/>
                    </a:lnTo>
                    <a:lnTo>
                      <a:pt x="688" y="0"/>
                    </a:lnTo>
                    <a:close/>
                  </a:path>
                </a:pathLst>
              </a:custGeom>
              <a:solidFill>
                <a:srgbClr val="65AADD"/>
              </a:solidFill>
              <a:ln w="9525">
                <a:noFill/>
                <a:round/>
                <a:headEnd/>
                <a:tailEnd/>
              </a:ln>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grpSp>
        <p:sp>
          <p:nvSpPr>
            <p:cNvPr id="173" name="圆角矩形 618"/>
            <p:cNvSpPr/>
            <p:nvPr/>
          </p:nvSpPr>
          <p:spPr bwMode="auto">
            <a:xfrm>
              <a:off x="1568084" y="3276072"/>
              <a:ext cx="371113" cy="11459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685418" fontAlgn="ctr">
                <a:buClr>
                  <a:srgbClr val="CC9900"/>
                </a:buClr>
              </a:pPr>
              <a:r>
                <a:rPr sz="900" dirty="0">
                  <a:solidFill>
                    <a:prstClr val="black"/>
                  </a:solidFill>
                  <a:latin typeface="微软雅黑" panose="020B0503020204020204" pitchFamily="34" charset="-122"/>
                  <a:ea typeface="微软雅黑" panose="020B0503020204020204" pitchFamily="34" charset="-122"/>
                  <a:cs typeface="Arial" pitchFamily="34" charset="0"/>
                </a:rPr>
                <a:t>Network</a:t>
              </a:r>
            </a:p>
          </p:txBody>
        </p:sp>
        <p:sp>
          <p:nvSpPr>
            <p:cNvPr id="174" name="Freeform 41"/>
            <p:cNvSpPr>
              <a:spLocks noEditPoints="1"/>
            </p:cNvSpPr>
            <p:nvPr/>
          </p:nvSpPr>
          <p:spPr bwMode="auto">
            <a:xfrm>
              <a:off x="1216390" y="2962398"/>
              <a:ext cx="641121" cy="231399"/>
            </a:xfrm>
            <a:custGeom>
              <a:avLst/>
              <a:gdLst/>
              <a:ahLst/>
              <a:cxnLst>
                <a:cxn ang="0">
                  <a:pos x="0" y="15"/>
                </a:cxn>
                <a:cxn ang="0">
                  <a:pos x="18" y="182"/>
                </a:cxn>
                <a:cxn ang="0">
                  <a:pos x="620" y="168"/>
                </a:cxn>
                <a:cxn ang="0">
                  <a:pos x="603" y="0"/>
                </a:cxn>
                <a:cxn ang="0">
                  <a:pos x="547" y="16"/>
                </a:cxn>
                <a:cxn ang="0">
                  <a:pos x="478" y="60"/>
                </a:cxn>
                <a:cxn ang="0">
                  <a:pos x="474" y="71"/>
                </a:cxn>
                <a:cxn ang="0">
                  <a:pos x="568" y="109"/>
                </a:cxn>
                <a:cxn ang="0">
                  <a:pos x="474" y="110"/>
                </a:cxn>
                <a:cxn ang="0">
                  <a:pos x="398" y="15"/>
                </a:cxn>
                <a:cxn ang="0">
                  <a:pos x="422" y="58"/>
                </a:cxn>
                <a:cxn ang="0">
                  <a:pos x="328" y="73"/>
                </a:cxn>
                <a:cxn ang="0">
                  <a:pos x="403" y="71"/>
                </a:cxn>
                <a:cxn ang="0">
                  <a:pos x="333" y="114"/>
                </a:cxn>
                <a:cxn ang="0">
                  <a:pos x="185" y="16"/>
                </a:cxn>
                <a:cxn ang="0">
                  <a:pos x="279" y="55"/>
                </a:cxn>
                <a:cxn ang="0">
                  <a:pos x="184" y="55"/>
                </a:cxn>
                <a:cxn ang="0">
                  <a:pos x="253" y="69"/>
                </a:cxn>
                <a:cxn ang="0">
                  <a:pos x="274" y="114"/>
                </a:cxn>
                <a:cxn ang="0">
                  <a:pos x="39" y="19"/>
                </a:cxn>
                <a:cxn ang="0">
                  <a:pos x="114" y="19"/>
                </a:cxn>
                <a:cxn ang="0">
                  <a:pos x="40" y="58"/>
                </a:cxn>
                <a:cxn ang="0">
                  <a:pos x="43" y="69"/>
                </a:cxn>
                <a:cxn ang="0">
                  <a:pos x="133" y="110"/>
                </a:cxn>
                <a:cxn ang="0">
                  <a:pos x="39" y="73"/>
                </a:cxn>
                <a:cxn ang="0">
                  <a:pos x="39" y="127"/>
                </a:cxn>
                <a:cxn ang="0">
                  <a:pos x="114" y="127"/>
                </a:cxn>
                <a:cxn ang="0">
                  <a:pos x="155" y="161"/>
                </a:cxn>
                <a:cxn ang="0">
                  <a:pos x="126" y="128"/>
                </a:cxn>
                <a:cxn ang="0">
                  <a:pos x="155" y="107"/>
                </a:cxn>
                <a:cxn ang="0">
                  <a:pos x="126" y="74"/>
                </a:cxn>
                <a:cxn ang="0">
                  <a:pos x="155" y="53"/>
                </a:cxn>
                <a:cxn ang="0">
                  <a:pos x="126" y="20"/>
                </a:cxn>
                <a:cxn ang="0">
                  <a:pos x="189" y="167"/>
                </a:cxn>
                <a:cxn ang="0">
                  <a:pos x="185" y="124"/>
                </a:cxn>
                <a:cxn ang="0">
                  <a:pos x="279" y="163"/>
                </a:cxn>
                <a:cxn ang="0">
                  <a:pos x="298" y="162"/>
                </a:cxn>
                <a:cxn ang="0">
                  <a:pos x="298" y="127"/>
                </a:cxn>
                <a:cxn ang="0">
                  <a:pos x="298" y="108"/>
                </a:cxn>
                <a:cxn ang="0">
                  <a:pos x="298" y="73"/>
                </a:cxn>
                <a:cxn ang="0">
                  <a:pos x="298" y="54"/>
                </a:cxn>
                <a:cxn ang="0">
                  <a:pos x="298" y="20"/>
                </a:cxn>
                <a:cxn ang="0">
                  <a:pos x="331" y="166"/>
                </a:cxn>
                <a:cxn ang="0">
                  <a:pos x="398" y="123"/>
                </a:cxn>
                <a:cxn ang="0">
                  <a:pos x="422" y="166"/>
                </a:cxn>
                <a:cxn ang="0">
                  <a:pos x="434" y="162"/>
                </a:cxn>
                <a:cxn ang="0">
                  <a:pos x="444" y="128"/>
                </a:cxn>
                <a:cxn ang="0">
                  <a:pos x="434" y="108"/>
                </a:cxn>
                <a:cxn ang="0">
                  <a:pos x="444" y="74"/>
                </a:cxn>
                <a:cxn ang="0">
                  <a:pos x="434" y="54"/>
                </a:cxn>
                <a:cxn ang="0">
                  <a:pos x="444" y="20"/>
                </a:cxn>
                <a:cxn ang="0">
                  <a:pos x="474" y="163"/>
                </a:cxn>
                <a:cxn ang="0">
                  <a:pos x="547" y="124"/>
                </a:cxn>
                <a:cxn ang="0">
                  <a:pos x="564" y="167"/>
                </a:cxn>
                <a:cxn ang="0">
                  <a:pos x="561" y="128"/>
                </a:cxn>
                <a:cxn ang="0">
                  <a:pos x="589" y="161"/>
                </a:cxn>
                <a:cxn ang="0">
                  <a:pos x="561" y="74"/>
                </a:cxn>
                <a:cxn ang="0">
                  <a:pos x="589" y="107"/>
                </a:cxn>
                <a:cxn ang="0">
                  <a:pos x="561" y="21"/>
                </a:cxn>
                <a:cxn ang="0">
                  <a:pos x="589" y="53"/>
                </a:cxn>
              </a:cxnLst>
              <a:rect l="0" t="0" r="r" b="b"/>
              <a:pathLst>
                <a:path w="620" h="182">
                  <a:moveTo>
                    <a:pt x="603" y="0"/>
                  </a:moveTo>
                  <a:lnTo>
                    <a:pt x="18" y="0"/>
                  </a:lnTo>
                  <a:lnTo>
                    <a:pt x="18" y="0"/>
                  </a:lnTo>
                  <a:lnTo>
                    <a:pt x="12" y="1"/>
                  </a:lnTo>
                  <a:lnTo>
                    <a:pt x="5" y="4"/>
                  </a:lnTo>
                  <a:lnTo>
                    <a:pt x="2" y="10"/>
                  </a:lnTo>
                  <a:lnTo>
                    <a:pt x="1" y="12"/>
                  </a:lnTo>
                  <a:lnTo>
                    <a:pt x="0" y="15"/>
                  </a:lnTo>
                  <a:lnTo>
                    <a:pt x="0" y="168"/>
                  </a:lnTo>
                  <a:lnTo>
                    <a:pt x="0" y="168"/>
                  </a:lnTo>
                  <a:lnTo>
                    <a:pt x="1" y="170"/>
                  </a:lnTo>
                  <a:lnTo>
                    <a:pt x="2" y="173"/>
                  </a:lnTo>
                  <a:lnTo>
                    <a:pt x="5" y="178"/>
                  </a:lnTo>
                  <a:lnTo>
                    <a:pt x="12" y="181"/>
                  </a:lnTo>
                  <a:lnTo>
                    <a:pt x="15" y="182"/>
                  </a:lnTo>
                  <a:lnTo>
                    <a:pt x="18" y="182"/>
                  </a:lnTo>
                  <a:lnTo>
                    <a:pt x="603" y="182"/>
                  </a:lnTo>
                  <a:lnTo>
                    <a:pt x="603" y="182"/>
                  </a:lnTo>
                  <a:lnTo>
                    <a:pt x="606" y="182"/>
                  </a:lnTo>
                  <a:lnTo>
                    <a:pt x="609" y="181"/>
                  </a:lnTo>
                  <a:lnTo>
                    <a:pt x="616" y="178"/>
                  </a:lnTo>
                  <a:lnTo>
                    <a:pt x="619" y="173"/>
                  </a:lnTo>
                  <a:lnTo>
                    <a:pt x="620" y="170"/>
                  </a:lnTo>
                  <a:lnTo>
                    <a:pt x="620" y="168"/>
                  </a:lnTo>
                  <a:lnTo>
                    <a:pt x="620" y="15"/>
                  </a:lnTo>
                  <a:lnTo>
                    <a:pt x="620" y="15"/>
                  </a:lnTo>
                  <a:lnTo>
                    <a:pt x="620" y="12"/>
                  </a:lnTo>
                  <a:lnTo>
                    <a:pt x="619" y="10"/>
                  </a:lnTo>
                  <a:lnTo>
                    <a:pt x="616" y="4"/>
                  </a:lnTo>
                  <a:lnTo>
                    <a:pt x="609" y="1"/>
                  </a:lnTo>
                  <a:lnTo>
                    <a:pt x="603" y="0"/>
                  </a:lnTo>
                  <a:lnTo>
                    <a:pt x="603" y="0"/>
                  </a:lnTo>
                  <a:close/>
                  <a:moveTo>
                    <a:pt x="474" y="19"/>
                  </a:moveTo>
                  <a:lnTo>
                    <a:pt x="474" y="19"/>
                  </a:lnTo>
                  <a:lnTo>
                    <a:pt x="474" y="17"/>
                  </a:lnTo>
                  <a:lnTo>
                    <a:pt x="475" y="16"/>
                  </a:lnTo>
                  <a:lnTo>
                    <a:pt x="478" y="15"/>
                  </a:lnTo>
                  <a:lnTo>
                    <a:pt x="544" y="15"/>
                  </a:lnTo>
                  <a:lnTo>
                    <a:pt x="544" y="15"/>
                  </a:lnTo>
                  <a:lnTo>
                    <a:pt x="547" y="16"/>
                  </a:lnTo>
                  <a:lnTo>
                    <a:pt x="548" y="17"/>
                  </a:lnTo>
                  <a:lnTo>
                    <a:pt x="549" y="19"/>
                  </a:lnTo>
                  <a:lnTo>
                    <a:pt x="568" y="55"/>
                  </a:lnTo>
                  <a:lnTo>
                    <a:pt x="568" y="55"/>
                  </a:lnTo>
                  <a:lnTo>
                    <a:pt x="568" y="56"/>
                  </a:lnTo>
                  <a:lnTo>
                    <a:pt x="567" y="58"/>
                  </a:lnTo>
                  <a:lnTo>
                    <a:pt x="564" y="60"/>
                  </a:lnTo>
                  <a:lnTo>
                    <a:pt x="478" y="60"/>
                  </a:lnTo>
                  <a:lnTo>
                    <a:pt x="478" y="60"/>
                  </a:lnTo>
                  <a:lnTo>
                    <a:pt x="475" y="58"/>
                  </a:lnTo>
                  <a:lnTo>
                    <a:pt x="474" y="56"/>
                  </a:lnTo>
                  <a:lnTo>
                    <a:pt x="474" y="55"/>
                  </a:lnTo>
                  <a:lnTo>
                    <a:pt x="474" y="19"/>
                  </a:lnTo>
                  <a:close/>
                  <a:moveTo>
                    <a:pt x="474" y="73"/>
                  </a:moveTo>
                  <a:lnTo>
                    <a:pt x="474" y="73"/>
                  </a:lnTo>
                  <a:lnTo>
                    <a:pt x="474" y="71"/>
                  </a:lnTo>
                  <a:lnTo>
                    <a:pt x="475" y="70"/>
                  </a:lnTo>
                  <a:lnTo>
                    <a:pt x="478" y="69"/>
                  </a:lnTo>
                  <a:lnTo>
                    <a:pt x="544" y="69"/>
                  </a:lnTo>
                  <a:lnTo>
                    <a:pt x="544" y="69"/>
                  </a:lnTo>
                  <a:lnTo>
                    <a:pt x="547" y="70"/>
                  </a:lnTo>
                  <a:lnTo>
                    <a:pt x="548" y="71"/>
                  </a:lnTo>
                  <a:lnTo>
                    <a:pt x="549" y="73"/>
                  </a:lnTo>
                  <a:lnTo>
                    <a:pt x="568" y="109"/>
                  </a:lnTo>
                  <a:lnTo>
                    <a:pt x="568" y="109"/>
                  </a:lnTo>
                  <a:lnTo>
                    <a:pt x="568" y="110"/>
                  </a:lnTo>
                  <a:lnTo>
                    <a:pt x="567" y="111"/>
                  </a:lnTo>
                  <a:lnTo>
                    <a:pt x="564" y="114"/>
                  </a:lnTo>
                  <a:lnTo>
                    <a:pt x="478" y="114"/>
                  </a:lnTo>
                  <a:lnTo>
                    <a:pt x="478" y="114"/>
                  </a:lnTo>
                  <a:lnTo>
                    <a:pt x="475" y="111"/>
                  </a:lnTo>
                  <a:lnTo>
                    <a:pt x="474" y="110"/>
                  </a:lnTo>
                  <a:lnTo>
                    <a:pt x="474" y="109"/>
                  </a:lnTo>
                  <a:lnTo>
                    <a:pt x="474" y="73"/>
                  </a:lnTo>
                  <a:close/>
                  <a:moveTo>
                    <a:pt x="328" y="19"/>
                  </a:moveTo>
                  <a:lnTo>
                    <a:pt x="328" y="19"/>
                  </a:lnTo>
                  <a:lnTo>
                    <a:pt x="330" y="17"/>
                  </a:lnTo>
                  <a:lnTo>
                    <a:pt x="331" y="16"/>
                  </a:lnTo>
                  <a:lnTo>
                    <a:pt x="333" y="15"/>
                  </a:lnTo>
                  <a:lnTo>
                    <a:pt x="398" y="15"/>
                  </a:lnTo>
                  <a:lnTo>
                    <a:pt x="398" y="15"/>
                  </a:lnTo>
                  <a:lnTo>
                    <a:pt x="402" y="16"/>
                  </a:lnTo>
                  <a:lnTo>
                    <a:pt x="403" y="17"/>
                  </a:lnTo>
                  <a:lnTo>
                    <a:pt x="404" y="19"/>
                  </a:lnTo>
                  <a:lnTo>
                    <a:pt x="423" y="55"/>
                  </a:lnTo>
                  <a:lnTo>
                    <a:pt x="423" y="55"/>
                  </a:lnTo>
                  <a:lnTo>
                    <a:pt x="423" y="56"/>
                  </a:lnTo>
                  <a:lnTo>
                    <a:pt x="422" y="58"/>
                  </a:lnTo>
                  <a:lnTo>
                    <a:pt x="419" y="60"/>
                  </a:lnTo>
                  <a:lnTo>
                    <a:pt x="333" y="60"/>
                  </a:lnTo>
                  <a:lnTo>
                    <a:pt x="333" y="60"/>
                  </a:lnTo>
                  <a:lnTo>
                    <a:pt x="331" y="58"/>
                  </a:lnTo>
                  <a:lnTo>
                    <a:pt x="330" y="56"/>
                  </a:lnTo>
                  <a:lnTo>
                    <a:pt x="328" y="55"/>
                  </a:lnTo>
                  <a:lnTo>
                    <a:pt x="328" y="19"/>
                  </a:lnTo>
                  <a:close/>
                  <a:moveTo>
                    <a:pt x="328" y="73"/>
                  </a:moveTo>
                  <a:lnTo>
                    <a:pt x="328" y="73"/>
                  </a:lnTo>
                  <a:lnTo>
                    <a:pt x="330" y="71"/>
                  </a:lnTo>
                  <a:lnTo>
                    <a:pt x="331" y="70"/>
                  </a:lnTo>
                  <a:lnTo>
                    <a:pt x="333" y="69"/>
                  </a:lnTo>
                  <a:lnTo>
                    <a:pt x="398" y="69"/>
                  </a:lnTo>
                  <a:lnTo>
                    <a:pt x="398" y="69"/>
                  </a:lnTo>
                  <a:lnTo>
                    <a:pt x="402" y="70"/>
                  </a:lnTo>
                  <a:lnTo>
                    <a:pt x="403" y="71"/>
                  </a:lnTo>
                  <a:lnTo>
                    <a:pt x="404" y="73"/>
                  </a:lnTo>
                  <a:lnTo>
                    <a:pt x="423" y="109"/>
                  </a:lnTo>
                  <a:lnTo>
                    <a:pt x="423" y="109"/>
                  </a:lnTo>
                  <a:lnTo>
                    <a:pt x="423" y="110"/>
                  </a:lnTo>
                  <a:lnTo>
                    <a:pt x="422" y="111"/>
                  </a:lnTo>
                  <a:lnTo>
                    <a:pt x="419" y="114"/>
                  </a:lnTo>
                  <a:lnTo>
                    <a:pt x="333" y="114"/>
                  </a:lnTo>
                  <a:lnTo>
                    <a:pt x="333" y="114"/>
                  </a:lnTo>
                  <a:lnTo>
                    <a:pt x="331" y="111"/>
                  </a:lnTo>
                  <a:lnTo>
                    <a:pt x="330" y="110"/>
                  </a:lnTo>
                  <a:lnTo>
                    <a:pt x="328" y="109"/>
                  </a:lnTo>
                  <a:lnTo>
                    <a:pt x="328" y="73"/>
                  </a:lnTo>
                  <a:close/>
                  <a:moveTo>
                    <a:pt x="184" y="19"/>
                  </a:moveTo>
                  <a:lnTo>
                    <a:pt x="184" y="19"/>
                  </a:lnTo>
                  <a:lnTo>
                    <a:pt x="184" y="17"/>
                  </a:lnTo>
                  <a:lnTo>
                    <a:pt x="185" y="16"/>
                  </a:lnTo>
                  <a:lnTo>
                    <a:pt x="189" y="15"/>
                  </a:lnTo>
                  <a:lnTo>
                    <a:pt x="253" y="15"/>
                  </a:lnTo>
                  <a:lnTo>
                    <a:pt x="253" y="15"/>
                  </a:lnTo>
                  <a:lnTo>
                    <a:pt x="257" y="16"/>
                  </a:lnTo>
                  <a:lnTo>
                    <a:pt x="259" y="17"/>
                  </a:lnTo>
                  <a:lnTo>
                    <a:pt x="259" y="19"/>
                  </a:lnTo>
                  <a:lnTo>
                    <a:pt x="279" y="55"/>
                  </a:lnTo>
                  <a:lnTo>
                    <a:pt x="279" y="55"/>
                  </a:lnTo>
                  <a:lnTo>
                    <a:pt x="278" y="56"/>
                  </a:lnTo>
                  <a:lnTo>
                    <a:pt x="278" y="58"/>
                  </a:lnTo>
                  <a:lnTo>
                    <a:pt x="274" y="60"/>
                  </a:lnTo>
                  <a:lnTo>
                    <a:pt x="189" y="60"/>
                  </a:lnTo>
                  <a:lnTo>
                    <a:pt x="189" y="60"/>
                  </a:lnTo>
                  <a:lnTo>
                    <a:pt x="185" y="58"/>
                  </a:lnTo>
                  <a:lnTo>
                    <a:pt x="184" y="56"/>
                  </a:lnTo>
                  <a:lnTo>
                    <a:pt x="184" y="55"/>
                  </a:lnTo>
                  <a:lnTo>
                    <a:pt x="184" y="19"/>
                  </a:lnTo>
                  <a:close/>
                  <a:moveTo>
                    <a:pt x="184" y="73"/>
                  </a:moveTo>
                  <a:lnTo>
                    <a:pt x="184" y="73"/>
                  </a:lnTo>
                  <a:lnTo>
                    <a:pt x="184" y="71"/>
                  </a:lnTo>
                  <a:lnTo>
                    <a:pt x="185" y="70"/>
                  </a:lnTo>
                  <a:lnTo>
                    <a:pt x="189" y="69"/>
                  </a:lnTo>
                  <a:lnTo>
                    <a:pt x="253" y="69"/>
                  </a:lnTo>
                  <a:lnTo>
                    <a:pt x="253" y="69"/>
                  </a:lnTo>
                  <a:lnTo>
                    <a:pt x="257" y="70"/>
                  </a:lnTo>
                  <a:lnTo>
                    <a:pt x="259" y="71"/>
                  </a:lnTo>
                  <a:lnTo>
                    <a:pt x="259" y="73"/>
                  </a:lnTo>
                  <a:lnTo>
                    <a:pt x="279" y="109"/>
                  </a:lnTo>
                  <a:lnTo>
                    <a:pt x="279" y="109"/>
                  </a:lnTo>
                  <a:lnTo>
                    <a:pt x="278" y="110"/>
                  </a:lnTo>
                  <a:lnTo>
                    <a:pt x="278" y="111"/>
                  </a:lnTo>
                  <a:lnTo>
                    <a:pt x="274" y="114"/>
                  </a:lnTo>
                  <a:lnTo>
                    <a:pt x="189" y="114"/>
                  </a:lnTo>
                  <a:lnTo>
                    <a:pt x="189" y="114"/>
                  </a:lnTo>
                  <a:lnTo>
                    <a:pt x="185" y="111"/>
                  </a:lnTo>
                  <a:lnTo>
                    <a:pt x="184" y="110"/>
                  </a:lnTo>
                  <a:lnTo>
                    <a:pt x="184" y="109"/>
                  </a:lnTo>
                  <a:lnTo>
                    <a:pt x="184" y="73"/>
                  </a:lnTo>
                  <a:close/>
                  <a:moveTo>
                    <a:pt x="39" y="19"/>
                  </a:moveTo>
                  <a:lnTo>
                    <a:pt x="39" y="19"/>
                  </a:lnTo>
                  <a:lnTo>
                    <a:pt x="39" y="17"/>
                  </a:lnTo>
                  <a:lnTo>
                    <a:pt x="40" y="16"/>
                  </a:lnTo>
                  <a:lnTo>
                    <a:pt x="43" y="15"/>
                  </a:lnTo>
                  <a:lnTo>
                    <a:pt x="109" y="15"/>
                  </a:lnTo>
                  <a:lnTo>
                    <a:pt x="109" y="15"/>
                  </a:lnTo>
                  <a:lnTo>
                    <a:pt x="112" y="16"/>
                  </a:lnTo>
                  <a:lnTo>
                    <a:pt x="113" y="17"/>
                  </a:lnTo>
                  <a:lnTo>
                    <a:pt x="114" y="19"/>
                  </a:lnTo>
                  <a:lnTo>
                    <a:pt x="133" y="55"/>
                  </a:lnTo>
                  <a:lnTo>
                    <a:pt x="133" y="55"/>
                  </a:lnTo>
                  <a:lnTo>
                    <a:pt x="133" y="56"/>
                  </a:lnTo>
                  <a:lnTo>
                    <a:pt x="132" y="58"/>
                  </a:lnTo>
                  <a:lnTo>
                    <a:pt x="129" y="60"/>
                  </a:lnTo>
                  <a:lnTo>
                    <a:pt x="43" y="60"/>
                  </a:lnTo>
                  <a:lnTo>
                    <a:pt x="43" y="60"/>
                  </a:lnTo>
                  <a:lnTo>
                    <a:pt x="40" y="58"/>
                  </a:lnTo>
                  <a:lnTo>
                    <a:pt x="39" y="56"/>
                  </a:lnTo>
                  <a:lnTo>
                    <a:pt x="39" y="55"/>
                  </a:lnTo>
                  <a:lnTo>
                    <a:pt x="39" y="19"/>
                  </a:lnTo>
                  <a:close/>
                  <a:moveTo>
                    <a:pt x="39" y="73"/>
                  </a:moveTo>
                  <a:lnTo>
                    <a:pt x="39" y="73"/>
                  </a:lnTo>
                  <a:lnTo>
                    <a:pt x="39" y="71"/>
                  </a:lnTo>
                  <a:lnTo>
                    <a:pt x="40" y="70"/>
                  </a:lnTo>
                  <a:lnTo>
                    <a:pt x="43" y="69"/>
                  </a:lnTo>
                  <a:lnTo>
                    <a:pt x="109" y="69"/>
                  </a:lnTo>
                  <a:lnTo>
                    <a:pt x="109" y="69"/>
                  </a:lnTo>
                  <a:lnTo>
                    <a:pt x="112" y="70"/>
                  </a:lnTo>
                  <a:lnTo>
                    <a:pt x="113" y="71"/>
                  </a:lnTo>
                  <a:lnTo>
                    <a:pt x="114" y="73"/>
                  </a:lnTo>
                  <a:lnTo>
                    <a:pt x="133" y="109"/>
                  </a:lnTo>
                  <a:lnTo>
                    <a:pt x="133" y="109"/>
                  </a:lnTo>
                  <a:lnTo>
                    <a:pt x="133" y="110"/>
                  </a:lnTo>
                  <a:lnTo>
                    <a:pt x="132" y="111"/>
                  </a:lnTo>
                  <a:lnTo>
                    <a:pt x="129" y="114"/>
                  </a:lnTo>
                  <a:lnTo>
                    <a:pt x="43" y="114"/>
                  </a:lnTo>
                  <a:lnTo>
                    <a:pt x="43" y="114"/>
                  </a:lnTo>
                  <a:lnTo>
                    <a:pt x="40" y="111"/>
                  </a:lnTo>
                  <a:lnTo>
                    <a:pt x="39" y="110"/>
                  </a:lnTo>
                  <a:lnTo>
                    <a:pt x="39" y="109"/>
                  </a:lnTo>
                  <a:lnTo>
                    <a:pt x="39" y="73"/>
                  </a:lnTo>
                  <a:close/>
                  <a:moveTo>
                    <a:pt x="129" y="167"/>
                  </a:moveTo>
                  <a:lnTo>
                    <a:pt x="43" y="167"/>
                  </a:lnTo>
                  <a:lnTo>
                    <a:pt x="43" y="167"/>
                  </a:lnTo>
                  <a:lnTo>
                    <a:pt x="40" y="166"/>
                  </a:lnTo>
                  <a:lnTo>
                    <a:pt x="39" y="164"/>
                  </a:lnTo>
                  <a:lnTo>
                    <a:pt x="39" y="163"/>
                  </a:lnTo>
                  <a:lnTo>
                    <a:pt x="39" y="127"/>
                  </a:lnTo>
                  <a:lnTo>
                    <a:pt x="39" y="127"/>
                  </a:lnTo>
                  <a:lnTo>
                    <a:pt x="39" y="125"/>
                  </a:lnTo>
                  <a:lnTo>
                    <a:pt x="40" y="124"/>
                  </a:lnTo>
                  <a:lnTo>
                    <a:pt x="43" y="123"/>
                  </a:lnTo>
                  <a:lnTo>
                    <a:pt x="109" y="123"/>
                  </a:lnTo>
                  <a:lnTo>
                    <a:pt x="109" y="123"/>
                  </a:lnTo>
                  <a:lnTo>
                    <a:pt x="112" y="124"/>
                  </a:lnTo>
                  <a:lnTo>
                    <a:pt x="113" y="125"/>
                  </a:lnTo>
                  <a:lnTo>
                    <a:pt x="114" y="127"/>
                  </a:lnTo>
                  <a:lnTo>
                    <a:pt x="133" y="163"/>
                  </a:lnTo>
                  <a:lnTo>
                    <a:pt x="133" y="163"/>
                  </a:lnTo>
                  <a:lnTo>
                    <a:pt x="133" y="164"/>
                  </a:lnTo>
                  <a:lnTo>
                    <a:pt x="132" y="166"/>
                  </a:lnTo>
                  <a:lnTo>
                    <a:pt x="129" y="167"/>
                  </a:lnTo>
                  <a:lnTo>
                    <a:pt x="129" y="167"/>
                  </a:lnTo>
                  <a:close/>
                  <a:moveTo>
                    <a:pt x="155" y="161"/>
                  </a:moveTo>
                  <a:lnTo>
                    <a:pt x="155" y="161"/>
                  </a:lnTo>
                  <a:lnTo>
                    <a:pt x="155" y="161"/>
                  </a:lnTo>
                  <a:lnTo>
                    <a:pt x="154" y="162"/>
                  </a:lnTo>
                  <a:lnTo>
                    <a:pt x="144" y="162"/>
                  </a:lnTo>
                  <a:lnTo>
                    <a:pt x="144" y="162"/>
                  </a:lnTo>
                  <a:lnTo>
                    <a:pt x="143" y="161"/>
                  </a:lnTo>
                  <a:lnTo>
                    <a:pt x="126" y="128"/>
                  </a:lnTo>
                  <a:lnTo>
                    <a:pt x="126" y="128"/>
                  </a:lnTo>
                  <a:lnTo>
                    <a:pt x="126" y="128"/>
                  </a:lnTo>
                  <a:lnTo>
                    <a:pt x="127" y="127"/>
                  </a:lnTo>
                  <a:lnTo>
                    <a:pt x="154" y="127"/>
                  </a:lnTo>
                  <a:lnTo>
                    <a:pt x="154" y="127"/>
                  </a:lnTo>
                  <a:lnTo>
                    <a:pt x="155" y="128"/>
                  </a:lnTo>
                  <a:lnTo>
                    <a:pt x="155" y="129"/>
                  </a:lnTo>
                  <a:lnTo>
                    <a:pt x="155" y="161"/>
                  </a:lnTo>
                  <a:close/>
                  <a:moveTo>
                    <a:pt x="155" y="107"/>
                  </a:moveTo>
                  <a:lnTo>
                    <a:pt x="155" y="107"/>
                  </a:lnTo>
                  <a:lnTo>
                    <a:pt x="155" y="107"/>
                  </a:lnTo>
                  <a:lnTo>
                    <a:pt x="154" y="108"/>
                  </a:lnTo>
                  <a:lnTo>
                    <a:pt x="144" y="108"/>
                  </a:lnTo>
                  <a:lnTo>
                    <a:pt x="144" y="108"/>
                  </a:lnTo>
                  <a:lnTo>
                    <a:pt x="143" y="107"/>
                  </a:lnTo>
                  <a:lnTo>
                    <a:pt x="126" y="74"/>
                  </a:lnTo>
                  <a:lnTo>
                    <a:pt x="126" y="74"/>
                  </a:lnTo>
                  <a:lnTo>
                    <a:pt x="126" y="74"/>
                  </a:lnTo>
                  <a:lnTo>
                    <a:pt x="127" y="73"/>
                  </a:lnTo>
                  <a:lnTo>
                    <a:pt x="154" y="73"/>
                  </a:lnTo>
                  <a:lnTo>
                    <a:pt x="154" y="73"/>
                  </a:lnTo>
                  <a:lnTo>
                    <a:pt x="155" y="74"/>
                  </a:lnTo>
                  <a:lnTo>
                    <a:pt x="155" y="75"/>
                  </a:lnTo>
                  <a:lnTo>
                    <a:pt x="155" y="107"/>
                  </a:lnTo>
                  <a:close/>
                  <a:moveTo>
                    <a:pt x="155" y="53"/>
                  </a:moveTo>
                  <a:lnTo>
                    <a:pt x="155" y="53"/>
                  </a:lnTo>
                  <a:lnTo>
                    <a:pt x="155" y="53"/>
                  </a:lnTo>
                  <a:lnTo>
                    <a:pt x="154" y="54"/>
                  </a:lnTo>
                  <a:lnTo>
                    <a:pt x="144" y="54"/>
                  </a:lnTo>
                  <a:lnTo>
                    <a:pt x="144" y="54"/>
                  </a:lnTo>
                  <a:lnTo>
                    <a:pt x="143" y="53"/>
                  </a:lnTo>
                  <a:lnTo>
                    <a:pt x="126" y="21"/>
                  </a:lnTo>
                  <a:lnTo>
                    <a:pt x="126" y="21"/>
                  </a:lnTo>
                  <a:lnTo>
                    <a:pt x="126" y="20"/>
                  </a:lnTo>
                  <a:lnTo>
                    <a:pt x="127" y="20"/>
                  </a:lnTo>
                  <a:lnTo>
                    <a:pt x="154" y="20"/>
                  </a:lnTo>
                  <a:lnTo>
                    <a:pt x="154" y="20"/>
                  </a:lnTo>
                  <a:lnTo>
                    <a:pt x="155" y="20"/>
                  </a:lnTo>
                  <a:lnTo>
                    <a:pt x="155" y="21"/>
                  </a:lnTo>
                  <a:lnTo>
                    <a:pt x="155" y="53"/>
                  </a:lnTo>
                  <a:close/>
                  <a:moveTo>
                    <a:pt x="274" y="167"/>
                  </a:moveTo>
                  <a:lnTo>
                    <a:pt x="189" y="167"/>
                  </a:lnTo>
                  <a:lnTo>
                    <a:pt x="189" y="167"/>
                  </a:lnTo>
                  <a:lnTo>
                    <a:pt x="185" y="166"/>
                  </a:lnTo>
                  <a:lnTo>
                    <a:pt x="184" y="164"/>
                  </a:lnTo>
                  <a:lnTo>
                    <a:pt x="184" y="163"/>
                  </a:lnTo>
                  <a:lnTo>
                    <a:pt x="184" y="127"/>
                  </a:lnTo>
                  <a:lnTo>
                    <a:pt x="184" y="127"/>
                  </a:lnTo>
                  <a:lnTo>
                    <a:pt x="184" y="125"/>
                  </a:lnTo>
                  <a:lnTo>
                    <a:pt x="185" y="124"/>
                  </a:lnTo>
                  <a:lnTo>
                    <a:pt x="189" y="123"/>
                  </a:lnTo>
                  <a:lnTo>
                    <a:pt x="253" y="123"/>
                  </a:lnTo>
                  <a:lnTo>
                    <a:pt x="253" y="123"/>
                  </a:lnTo>
                  <a:lnTo>
                    <a:pt x="257" y="124"/>
                  </a:lnTo>
                  <a:lnTo>
                    <a:pt x="259" y="125"/>
                  </a:lnTo>
                  <a:lnTo>
                    <a:pt x="259" y="127"/>
                  </a:lnTo>
                  <a:lnTo>
                    <a:pt x="279" y="163"/>
                  </a:lnTo>
                  <a:lnTo>
                    <a:pt x="279" y="163"/>
                  </a:lnTo>
                  <a:lnTo>
                    <a:pt x="278" y="164"/>
                  </a:lnTo>
                  <a:lnTo>
                    <a:pt x="278" y="166"/>
                  </a:lnTo>
                  <a:lnTo>
                    <a:pt x="274" y="167"/>
                  </a:lnTo>
                  <a:lnTo>
                    <a:pt x="274" y="167"/>
                  </a:lnTo>
                  <a:close/>
                  <a:moveTo>
                    <a:pt x="300" y="161"/>
                  </a:moveTo>
                  <a:lnTo>
                    <a:pt x="300" y="161"/>
                  </a:lnTo>
                  <a:lnTo>
                    <a:pt x="299" y="161"/>
                  </a:lnTo>
                  <a:lnTo>
                    <a:pt x="298" y="162"/>
                  </a:lnTo>
                  <a:lnTo>
                    <a:pt x="289" y="162"/>
                  </a:lnTo>
                  <a:lnTo>
                    <a:pt x="289" y="162"/>
                  </a:lnTo>
                  <a:lnTo>
                    <a:pt x="287" y="161"/>
                  </a:lnTo>
                  <a:lnTo>
                    <a:pt x="271" y="128"/>
                  </a:lnTo>
                  <a:lnTo>
                    <a:pt x="271" y="128"/>
                  </a:lnTo>
                  <a:lnTo>
                    <a:pt x="271" y="128"/>
                  </a:lnTo>
                  <a:lnTo>
                    <a:pt x="271" y="127"/>
                  </a:lnTo>
                  <a:lnTo>
                    <a:pt x="298" y="127"/>
                  </a:lnTo>
                  <a:lnTo>
                    <a:pt x="298" y="127"/>
                  </a:lnTo>
                  <a:lnTo>
                    <a:pt x="299" y="128"/>
                  </a:lnTo>
                  <a:lnTo>
                    <a:pt x="300" y="129"/>
                  </a:lnTo>
                  <a:lnTo>
                    <a:pt x="300" y="161"/>
                  </a:lnTo>
                  <a:close/>
                  <a:moveTo>
                    <a:pt x="300" y="107"/>
                  </a:moveTo>
                  <a:lnTo>
                    <a:pt x="300" y="107"/>
                  </a:lnTo>
                  <a:lnTo>
                    <a:pt x="299" y="107"/>
                  </a:lnTo>
                  <a:lnTo>
                    <a:pt x="298" y="108"/>
                  </a:lnTo>
                  <a:lnTo>
                    <a:pt x="289" y="108"/>
                  </a:lnTo>
                  <a:lnTo>
                    <a:pt x="289" y="108"/>
                  </a:lnTo>
                  <a:lnTo>
                    <a:pt x="287" y="107"/>
                  </a:lnTo>
                  <a:lnTo>
                    <a:pt x="271" y="74"/>
                  </a:lnTo>
                  <a:lnTo>
                    <a:pt x="271" y="74"/>
                  </a:lnTo>
                  <a:lnTo>
                    <a:pt x="271" y="74"/>
                  </a:lnTo>
                  <a:lnTo>
                    <a:pt x="271" y="73"/>
                  </a:lnTo>
                  <a:lnTo>
                    <a:pt x="298" y="73"/>
                  </a:lnTo>
                  <a:lnTo>
                    <a:pt x="298" y="73"/>
                  </a:lnTo>
                  <a:lnTo>
                    <a:pt x="299" y="74"/>
                  </a:lnTo>
                  <a:lnTo>
                    <a:pt x="300" y="75"/>
                  </a:lnTo>
                  <a:lnTo>
                    <a:pt x="300" y="107"/>
                  </a:lnTo>
                  <a:close/>
                  <a:moveTo>
                    <a:pt x="300" y="53"/>
                  </a:moveTo>
                  <a:lnTo>
                    <a:pt x="300" y="53"/>
                  </a:lnTo>
                  <a:lnTo>
                    <a:pt x="299" y="53"/>
                  </a:lnTo>
                  <a:lnTo>
                    <a:pt x="298" y="54"/>
                  </a:lnTo>
                  <a:lnTo>
                    <a:pt x="289" y="54"/>
                  </a:lnTo>
                  <a:lnTo>
                    <a:pt x="289" y="54"/>
                  </a:lnTo>
                  <a:lnTo>
                    <a:pt x="287" y="53"/>
                  </a:lnTo>
                  <a:lnTo>
                    <a:pt x="271" y="21"/>
                  </a:lnTo>
                  <a:lnTo>
                    <a:pt x="271" y="21"/>
                  </a:lnTo>
                  <a:lnTo>
                    <a:pt x="271" y="20"/>
                  </a:lnTo>
                  <a:lnTo>
                    <a:pt x="271" y="20"/>
                  </a:lnTo>
                  <a:lnTo>
                    <a:pt x="298" y="20"/>
                  </a:lnTo>
                  <a:lnTo>
                    <a:pt x="298" y="20"/>
                  </a:lnTo>
                  <a:lnTo>
                    <a:pt x="299" y="20"/>
                  </a:lnTo>
                  <a:lnTo>
                    <a:pt x="300" y="21"/>
                  </a:lnTo>
                  <a:lnTo>
                    <a:pt x="300" y="53"/>
                  </a:lnTo>
                  <a:close/>
                  <a:moveTo>
                    <a:pt x="419" y="167"/>
                  </a:moveTo>
                  <a:lnTo>
                    <a:pt x="333" y="167"/>
                  </a:lnTo>
                  <a:lnTo>
                    <a:pt x="333" y="167"/>
                  </a:lnTo>
                  <a:lnTo>
                    <a:pt x="331" y="166"/>
                  </a:lnTo>
                  <a:lnTo>
                    <a:pt x="330" y="164"/>
                  </a:lnTo>
                  <a:lnTo>
                    <a:pt x="328" y="163"/>
                  </a:lnTo>
                  <a:lnTo>
                    <a:pt x="328" y="127"/>
                  </a:lnTo>
                  <a:lnTo>
                    <a:pt x="328" y="127"/>
                  </a:lnTo>
                  <a:lnTo>
                    <a:pt x="330" y="125"/>
                  </a:lnTo>
                  <a:lnTo>
                    <a:pt x="331" y="124"/>
                  </a:lnTo>
                  <a:lnTo>
                    <a:pt x="333" y="123"/>
                  </a:lnTo>
                  <a:lnTo>
                    <a:pt x="398" y="123"/>
                  </a:lnTo>
                  <a:lnTo>
                    <a:pt x="398" y="123"/>
                  </a:lnTo>
                  <a:lnTo>
                    <a:pt x="402" y="124"/>
                  </a:lnTo>
                  <a:lnTo>
                    <a:pt x="403" y="125"/>
                  </a:lnTo>
                  <a:lnTo>
                    <a:pt x="404" y="127"/>
                  </a:lnTo>
                  <a:lnTo>
                    <a:pt x="423" y="163"/>
                  </a:lnTo>
                  <a:lnTo>
                    <a:pt x="423" y="163"/>
                  </a:lnTo>
                  <a:lnTo>
                    <a:pt x="423" y="164"/>
                  </a:lnTo>
                  <a:lnTo>
                    <a:pt x="422" y="166"/>
                  </a:lnTo>
                  <a:lnTo>
                    <a:pt x="419" y="167"/>
                  </a:lnTo>
                  <a:lnTo>
                    <a:pt x="419" y="167"/>
                  </a:lnTo>
                  <a:close/>
                  <a:moveTo>
                    <a:pt x="444" y="161"/>
                  </a:moveTo>
                  <a:lnTo>
                    <a:pt x="444" y="161"/>
                  </a:lnTo>
                  <a:lnTo>
                    <a:pt x="444" y="161"/>
                  </a:lnTo>
                  <a:lnTo>
                    <a:pt x="443" y="162"/>
                  </a:lnTo>
                  <a:lnTo>
                    <a:pt x="434" y="162"/>
                  </a:lnTo>
                  <a:lnTo>
                    <a:pt x="434" y="162"/>
                  </a:lnTo>
                  <a:lnTo>
                    <a:pt x="432" y="161"/>
                  </a:lnTo>
                  <a:lnTo>
                    <a:pt x="415" y="128"/>
                  </a:lnTo>
                  <a:lnTo>
                    <a:pt x="415" y="128"/>
                  </a:lnTo>
                  <a:lnTo>
                    <a:pt x="415" y="128"/>
                  </a:lnTo>
                  <a:lnTo>
                    <a:pt x="416" y="127"/>
                  </a:lnTo>
                  <a:lnTo>
                    <a:pt x="443" y="127"/>
                  </a:lnTo>
                  <a:lnTo>
                    <a:pt x="443" y="127"/>
                  </a:lnTo>
                  <a:lnTo>
                    <a:pt x="444" y="128"/>
                  </a:lnTo>
                  <a:lnTo>
                    <a:pt x="444" y="129"/>
                  </a:lnTo>
                  <a:lnTo>
                    <a:pt x="444" y="161"/>
                  </a:lnTo>
                  <a:close/>
                  <a:moveTo>
                    <a:pt x="444" y="107"/>
                  </a:moveTo>
                  <a:lnTo>
                    <a:pt x="444" y="107"/>
                  </a:lnTo>
                  <a:lnTo>
                    <a:pt x="444" y="107"/>
                  </a:lnTo>
                  <a:lnTo>
                    <a:pt x="443" y="108"/>
                  </a:lnTo>
                  <a:lnTo>
                    <a:pt x="434" y="108"/>
                  </a:lnTo>
                  <a:lnTo>
                    <a:pt x="434" y="108"/>
                  </a:lnTo>
                  <a:lnTo>
                    <a:pt x="432" y="107"/>
                  </a:lnTo>
                  <a:lnTo>
                    <a:pt x="415" y="74"/>
                  </a:lnTo>
                  <a:lnTo>
                    <a:pt x="415" y="74"/>
                  </a:lnTo>
                  <a:lnTo>
                    <a:pt x="415" y="74"/>
                  </a:lnTo>
                  <a:lnTo>
                    <a:pt x="416" y="73"/>
                  </a:lnTo>
                  <a:lnTo>
                    <a:pt x="443" y="73"/>
                  </a:lnTo>
                  <a:lnTo>
                    <a:pt x="443" y="73"/>
                  </a:lnTo>
                  <a:lnTo>
                    <a:pt x="444" y="74"/>
                  </a:lnTo>
                  <a:lnTo>
                    <a:pt x="444" y="75"/>
                  </a:lnTo>
                  <a:lnTo>
                    <a:pt x="444" y="107"/>
                  </a:lnTo>
                  <a:close/>
                  <a:moveTo>
                    <a:pt x="444" y="53"/>
                  </a:moveTo>
                  <a:lnTo>
                    <a:pt x="444" y="53"/>
                  </a:lnTo>
                  <a:lnTo>
                    <a:pt x="444" y="53"/>
                  </a:lnTo>
                  <a:lnTo>
                    <a:pt x="443" y="54"/>
                  </a:lnTo>
                  <a:lnTo>
                    <a:pt x="434" y="54"/>
                  </a:lnTo>
                  <a:lnTo>
                    <a:pt x="434" y="54"/>
                  </a:lnTo>
                  <a:lnTo>
                    <a:pt x="432" y="53"/>
                  </a:lnTo>
                  <a:lnTo>
                    <a:pt x="415" y="21"/>
                  </a:lnTo>
                  <a:lnTo>
                    <a:pt x="415" y="21"/>
                  </a:lnTo>
                  <a:lnTo>
                    <a:pt x="415" y="20"/>
                  </a:lnTo>
                  <a:lnTo>
                    <a:pt x="416" y="20"/>
                  </a:lnTo>
                  <a:lnTo>
                    <a:pt x="443" y="20"/>
                  </a:lnTo>
                  <a:lnTo>
                    <a:pt x="443" y="20"/>
                  </a:lnTo>
                  <a:lnTo>
                    <a:pt x="444" y="20"/>
                  </a:lnTo>
                  <a:lnTo>
                    <a:pt x="444" y="21"/>
                  </a:lnTo>
                  <a:lnTo>
                    <a:pt x="444" y="53"/>
                  </a:lnTo>
                  <a:close/>
                  <a:moveTo>
                    <a:pt x="564" y="167"/>
                  </a:moveTo>
                  <a:lnTo>
                    <a:pt x="478" y="167"/>
                  </a:lnTo>
                  <a:lnTo>
                    <a:pt x="478" y="167"/>
                  </a:lnTo>
                  <a:lnTo>
                    <a:pt x="475" y="166"/>
                  </a:lnTo>
                  <a:lnTo>
                    <a:pt x="474" y="164"/>
                  </a:lnTo>
                  <a:lnTo>
                    <a:pt x="474" y="163"/>
                  </a:lnTo>
                  <a:lnTo>
                    <a:pt x="474" y="127"/>
                  </a:lnTo>
                  <a:lnTo>
                    <a:pt x="474" y="127"/>
                  </a:lnTo>
                  <a:lnTo>
                    <a:pt x="474" y="125"/>
                  </a:lnTo>
                  <a:lnTo>
                    <a:pt x="475" y="124"/>
                  </a:lnTo>
                  <a:lnTo>
                    <a:pt x="478" y="123"/>
                  </a:lnTo>
                  <a:lnTo>
                    <a:pt x="544" y="123"/>
                  </a:lnTo>
                  <a:lnTo>
                    <a:pt x="544" y="123"/>
                  </a:lnTo>
                  <a:lnTo>
                    <a:pt x="547" y="124"/>
                  </a:lnTo>
                  <a:lnTo>
                    <a:pt x="548" y="125"/>
                  </a:lnTo>
                  <a:lnTo>
                    <a:pt x="549" y="127"/>
                  </a:lnTo>
                  <a:lnTo>
                    <a:pt x="568" y="163"/>
                  </a:lnTo>
                  <a:lnTo>
                    <a:pt x="568" y="163"/>
                  </a:lnTo>
                  <a:lnTo>
                    <a:pt x="568" y="164"/>
                  </a:lnTo>
                  <a:lnTo>
                    <a:pt x="567" y="166"/>
                  </a:lnTo>
                  <a:lnTo>
                    <a:pt x="564" y="167"/>
                  </a:lnTo>
                  <a:lnTo>
                    <a:pt x="564" y="167"/>
                  </a:lnTo>
                  <a:close/>
                  <a:moveTo>
                    <a:pt x="589" y="161"/>
                  </a:moveTo>
                  <a:lnTo>
                    <a:pt x="589" y="161"/>
                  </a:lnTo>
                  <a:lnTo>
                    <a:pt x="589" y="161"/>
                  </a:lnTo>
                  <a:lnTo>
                    <a:pt x="588" y="162"/>
                  </a:lnTo>
                  <a:lnTo>
                    <a:pt x="579" y="162"/>
                  </a:lnTo>
                  <a:lnTo>
                    <a:pt x="579" y="162"/>
                  </a:lnTo>
                  <a:lnTo>
                    <a:pt x="578" y="161"/>
                  </a:lnTo>
                  <a:lnTo>
                    <a:pt x="561" y="128"/>
                  </a:lnTo>
                  <a:lnTo>
                    <a:pt x="561" y="128"/>
                  </a:lnTo>
                  <a:lnTo>
                    <a:pt x="561" y="128"/>
                  </a:lnTo>
                  <a:lnTo>
                    <a:pt x="562" y="127"/>
                  </a:lnTo>
                  <a:lnTo>
                    <a:pt x="588" y="127"/>
                  </a:lnTo>
                  <a:lnTo>
                    <a:pt x="588" y="127"/>
                  </a:lnTo>
                  <a:lnTo>
                    <a:pt x="589" y="128"/>
                  </a:lnTo>
                  <a:lnTo>
                    <a:pt x="589" y="129"/>
                  </a:lnTo>
                  <a:lnTo>
                    <a:pt x="589" y="161"/>
                  </a:lnTo>
                  <a:close/>
                  <a:moveTo>
                    <a:pt x="589" y="107"/>
                  </a:moveTo>
                  <a:lnTo>
                    <a:pt x="589" y="107"/>
                  </a:lnTo>
                  <a:lnTo>
                    <a:pt x="589" y="107"/>
                  </a:lnTo>
                  <a:lnTo>
                    <a:pt x="588" y="108"/>
                  </a:lnTo>
                  <a:lnTo>
                    <a:pt x="579" y="108"/>
                  </a:lnTo>
                  <a:lnTo>
                    <a:pt x="579" y="108"/>
                  </a:lnTo>
                  <a:lnTo>
                    <a:pt x="578" y="107"/>
                  </a:lnTo>
                  <a:lnTo>
                    <a:pt x="561" y="74"/>
                  </a:lnTo>
                  <a:lnTo>
                    <a:pt x="561" y="74"/>
                  </a:lnTo>
                  <a:lnTo>
                    <a:pt x="561" y="74"/>
                  </a:lnTo>
                  <a:lnTo>
                    <a:pt x="562" y="73"/>
                  </a:lnTo>
                  <a:lnTo>
                    <a:pt x="588" y="73"/>
                  </a:lnTo>
                  <a:lnTo>
                    <a:pt x="588" y="73"/>
                  </a:lnTo>
                  <a:lnTo>
                    <a:pt x="589" y="74"/>
                  </a:lnTo>
                  <a:lnTo>
                    <a:pt x="589" y="75"/>
                  </a:lnTo>
                  <a:lnTo>
                    <a:pt x="589" y="107"/>
                  </a:lnTo>
                  <a:close/>
                  <a:moveTo>
                    <a:pt x="589" y="53"/>
                  </a:moveTo>
                  <a:lnTo>
                    <a:pt x="589" y="53"/>
                  </a:lnTo>
                  <a:lnTo>
                    <a:pt x="589" y="53"/>
                  </a:lnTo>
                  <a:lnTo>
                    <a:pt x="588" y="54"/>
                  </a:lnTo>
                  <a:lnTo>
                    <a:pt x="579" y="54"/>
                  </a:lnTo>
                  <a:lnTo>
                    <a:pt x="579" y="54"/>
                  </a:lnTo>
                  <a:lnTo>
                    <a:pt x="578" y="53"/>
                  </a:lnTo>
                  <a:lnTo>
                    <a:pt x="561" y="21"/>
                  </a:lnTo>
                  <a:lnTo>
                    <a:pt x="561" y="21"/>
                  </a:lnTo>
                  <a:lnTo>
                    <a:pt x="561" y="20"/>
                  </a:lnTo>
                  <a:lnTo>
                    <a:pt x="562" y="20"/>
                  </a:lnTo>
                  <a:lnTo>
                    <a:pt x="588" y="20"/>
                  </a:lnTo>
                  <a:lnTo>
                    <a:pt x="588" y="20"/>
                  </a:lnTo>
                  <a:lnTo>
                    <a:pt x="589" y="20"/>
                  </a:lnTo>
                  <a:lnTo>
                    <a:pt x="589" y="21"/>
                  </a:lnTo>
                  <a:lnTo>
                    <a:pt x="589" y="53"/>
                  </a:lnTo>
                  <a:close/>
                </a:path>
              </a:pathLst>
            </a:custGeom>
            <a:solidFill>
              <a:srgbClr val="65AADD"/>
            </a:solidFill>
            <a:ln w="9525">
              <a:noFill/>
              <a:round/>
              <a:headEnd/>
              <a:tailEnd/>
            </a:ln>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pic>
          <p:nvPicPr>
            <p:cNvPr id="175" name="Picture 12" descr="C:\Documents and Settings\h00107722\桌面\IT图标\存储图标\S6800T.png"/>
            <p:cNvPicPr>
              <a:picLocks noChangeAspect="1" noChangeArrowheads="1"/>
            </p:cNvPicPr>
            <p:nvPr/>
          </p:nvPicPr>
          <p:blipFill>
            <a:blip r:embed="rId3" cstate="print"/>
            <a:srcRect/>
            <a:stretch>
              <a:fillRect/>
            </a:stretch>
          </p:blipFill>
          <p:spPr bwMode="auto">
            <a:xfrm>
              <a:off x="1206582" y="3466678"/>
              <a:ext cx="199072" cy="473160"/>
            </a:xfrm>
            <a:prstGeom prst="rect">
              <a:avLst/>
            </a:prstGeom>
            <a:noFill/>
          </p:spPr>
        </p:pic>
      </p:grpSp>
      <p:grpSp>
        <p:nvGrpSpPr>
          <p:cNvPr id="179" name="组合 16"/>
          <p:cNvGrpSpPr/>
          <p:nvPr/>
        </p:nvGrpSpPr>
        <p:grpSpPr>
          <a:xfrm>
            <a:off x="4999738" y="4300904"/>
            <a:ext cx="1082240" cy="721125"/>
            <a:chOff x="1115616" y="4303835"/>
            <a:chExt cx="811469" cy="721125"/>
          </a:xfrm>
        </p:grpSpPr>
        <p:sp>
          <p:nvSpPr>
            <p:cNvPr id="180" name="圆角矩形 179"/>
            <p:cNvSpPr/>
            <p:nvPr/>
          </p:nvSpPr>
          <p:spPr bwMode="auto">
            <a:xfrm>
              <a:off x="1115616" y="4303835"/>
              <a:ext cx="811469" cy="721125"/>
            </a:xfrm>
            <a:prstGeom prst="roundRect">
              <a:avLst>
                <a:gd name="adj" fmla="val 10140"/>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4" tIns="0" rIns="68544" bIns="0" numCol="1" rtlCol="0" anchor="b" anchorCtr="0" compatLnSpc="1">
              <a:prstTxWarp prst="textNoShape">
                <a:avLst/>
              </a:prstTxWarp>
              <a:noAutofit/>
            </a:bodyPr>
            <a:lstStyle/>
            <a:p>
              <a:pPr algn="ctr" defTabSz="685418" fontAlgn="ctr">
                <a:buClr>
                  <a:srgbClr val="CC9900"/>
                </a:buClr>
              </a:pPr>
              <a:r>
                <a:rPr sz="900" dirty="0">
                  <a:solidFill>
                    <a:prstClr val="black"/>
                  </a:solidFill>
                  <a:latin typeface="微软雅黑" panose="020B0503020204020204" pitchFamily="34" charset="-122"/>
                  <a:ea typeface="微软雅黑" panose="020B0503020204020204" pitchFamily="34" charset="-122"/>
                  <a:cs typeface="Arial" pitchFamily="34" charset="0"/>
                </a:rPr>
                <a:t>Other resources</a:t>
              </a:r>
              <a:endParaRPr lang="zh-CN" altLang="en-US" sz="900" dirty="0">
                <a:solidFill>
                  <a:prstClr val="black"/>
                </a:solidFill>
                <a:latin typeface="微软雅黑" panose="020B0503020204020204" pitchFamily="34" charset="-122"/>
                <a:ea typeface="微软雅黑" pitchFamily="34" charset="-122"/>
                <a:cs typeface="Arial" pitchFamily="34" charset="0"/>
              </a:endParaRPr>
            </a:p>
          </p:txBody>
        </p:sp>
        <p:grpSp>
          <p:nvGrpSpPr>
            <p:cNvPr id="181" name="Group 343"/>
            <p:cNvGrpSpPr/>
            <p:nvPr/>
          </p:nvGrpSpPr>
          <p:grpSpPr>
            <a:xfrm>
              <a:off x="1264648" y="4482146"/>
              <a:ext cx="506275" cy="356018"/>
              <a:chOff x="7401725" y="5332064"/>
              <a:chExt cx="1006475" cy="569429"/>
            </a:xfrm>
          </p:grpSpPr>
          <p:sp>
            <p:nvSpPr>
              <p:cNvPr id="182" name="Freeform 300"/>
              <p:cNvSpPr>
                <a:spLocks/>
              </p:cNvSpPr>
              <p:nvPr/>
            </p:nvSpPr>
            <p:spPr bwMode="auto">
              <a:xfrm>
                <a:off x="7668817" y="5332064"/>
                <a:ext cx="506413" cy="130175"/>
              </a:xfrm>
              <a:custGeom>
                <a:avLst/>
                <a:gdLst>
                  <a:gd name="T0" fmla="*/ 319 w 319"/>
                  <a:gd name="T1" fmla="*/ 40 h 82"/>
                  <a:gd name="T2" fmla="*/ 319 w 319"/>
                  <a:gd name="T3" fmla="*/ 40 h 82"/>
                  <a:gd name="T4" fmla="*/ 279 w 319"/>
                  <a:gd name="T5" fmla="*/ 52 h 82"/>
                  <a:gd name="T6" fmla="*/ 239 w 319"/>
                  <a:gd name="T7" fmla="*/ 62 h 82"/>
                  <a:gd name="T8" fmla="*/ 157 w 319"/>
                  <a:gd name="T9" fmla="*/ 82 h 82"/>
                  <a:gd name="T10" fmla="*/ 157 w 319"/>
                  <a:gd name="T11" fmla="*/ 82 h 82"/>
                  <a:gd name="T12" fmla="*/ 79 w 319"/>
                  <a:gd name="T13" fmla="*/ 61 h 82"/>
                  <a:gd name="T14" fmla="*/ 0 w 319"/>
                  <a:gd name="T15" fmla="*/ 42 h 82"/>
                  <a:gd name="T16" fmla="*/ 0 w 319"/>
                  <a:gd name="T17" fmla="*/ 42 h 82"/>
                  <a:gd name="T18" fmla="*/ 39 w 319"/>
                  <a:gd name="T19" fmla="*/ 30 h 82"/>
                  <a:gd name="T20" fmla="*/ 78 w 319"/>
                  <a:gd name="T21" fmla="*/ 20 h 82"/>
                  <a:gd name="T22" fmla="*/ 160 w 319"/>
                  <a:gd name="T23" fmla="*/ 0 h 82"/>
                  <a:gd name="T24" fmla="*/ 160 w 319"/>
                  <a:gd name="T25" fmla="*/ 0 h 82"/>
                  <a:gd name="T26" fmla="*/ 239 w 319"/>
                  <a:gd name="T27" fmla="*/ 20 h 82"/>
                  <a:gd name="T28" fmla="*/ 319 w 319"/>
                  <a:gd name="T29" fmla="*/ 40 h 82"/>
                  <a:gd name="T30" fmla="*/ 319 w 319"/>
                  <a:gd name="T31" fmla="*/ 40 h 82"/>
                  <a:gd name="T32" fmla="*/ 319 w 319"/>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82">
                    <a:moveTo>
                      <a:pt x="319" y="40"/>
                    </a:moveTo>
                    <a:lnTo>
                      <a:pt x="319" y="40"/>
                    </a:lnTo>
                    <a:lnTo>
                      <a:pt x="279" y="52"/>
                    </a:lnTo>
                    <a:lnTo>
                      <a:pt x="239" y="62"/>
                    </a:lnTo>
                    <a:lnTo>
                      <a:pt x="157" y="82"/>
                    </a:lnTo>
                    <a:lnTo>
                      <a:pt x="157" y="82"/>
                    </a:lnTo>
                    <a:lnTo>
                      <a:pt x="79" y="61"/>
                    </a:lnTo>
                    <a:lnTo>
                      <a:pt x="0" y="42"/>
                    </a:lnTo>
                    <a:lnTo>
                      <a:pt x="0" y="42"/>
                    </a:lnTo>
                    <a:lnTo>
                      <a:pt x="39" y="30"/>
                    </a:lnTo>
                    <a:lnTo>
                      <a:pt x="78" y="20"/>
                    </a:lnTo>
                    <a:lnTo>
                      <a:pt x="160" y="0"/>
                    </a:lnTo>
                    <a:lnTo>
                      <a:pt x="160" y="0"/>
                    </a:lnTo>
                    <a:lnTo>
                      <a:pt x="239" y="20"/>
                    </a:lnTo>
                    <a:lnTo>
                      <a:pt x="319" y="40"/>
                    </a:lnTo>
                    <a:lnTo>
                      <a:pt x="319" y="40"/>
                    </a:lnTo>
                    <a:lnTo>
                      <a:pt x="319" y="4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3" name="Freeform 301"/>
              <p:cNvSpPr>
                <a:spLocks noEditPoints="1"/>
              </p:cNvSpPr>
              <p:nvPr/>
            </p:nvSpPr>
            <p:spPr bwMode="auto">
              <a:xfrm>
                <a:off x="7646211" y="5426821"/>
                <a:ext cx="517524" cy="147638"/>
              </a:xfrm>
              <a:custGeom>
                <a:avLst/>
                <a:gdLst>
                  <a:gd name="T0" fmla="*/ 321 w 326"/>
                  <a:gd name="T1" fmla="*/ 0 h 93"/>
                  <a:gd name="T2" fmla="*/ 321 w 326"/>
                  <a:gd name="T3" fmla="*/ 0 h 93"/>
                  <a:gd name="T4" fmla="*/ 246 w 326"/>
                  <a:gd name="T5" fmla="*/ 20 h 93"/>
                  <a:gd name="T6" fmla="*/ 169 w 326"/>
                  <a:gd name="T7" fmla="*/ 39 h 93"/>
                  <a:gd name="T8" fmla="*/ 169 w 326"/>
                  <a:gd name="T9" fmla="*/ 93 h 93"/>
                  <a:gd name="T10" fmla="*/ 326 w 326"/>
                  <a:gd name="T11" fmla="*/ 93 h 93"/>
                  <a:gd name="T12" fmla="*/ 326 w 326"/>
                  <a:gd name="T13" fmla="*/ 0 h 93"/>
                  <a:gd name="T14" fmla="*/ 321 w 326"/>
                  <a:gd name="T15" fmla="*/ 0 h 93"/>
                  <a:gd name="T16" fmla="*/ 321 w 326"/>
                  <a:gd name="T17" fmla="*/ 0 h 93"/>
                  <a:gd name="T18" fmla="*/ 0 w 326"/>
                  <a:gd name="T19" fmla="*/ 93 h 93"/>
                  <a:gd name="T20" fmla="*/ 158 w 326"/>
                  <a:gd name="T21" fmla="*/ 93 h 93"/>
                  <a:gd name="T22" fmla="*/ 158 w 326"/>
                  <a:gd name="T23" fmla="*/ 39 h 93"/>
                  <a:gd name="T24" fmla="*/ 158 w 326"/>
                  <a:gd name="T25" fmla="*/ 39 h 93"/>
                  <a:gd name="T26" fmla="*/ 119 w 326"/>
                  <a:gd name="T27" fmla="*/ 29 h 93"/>
                  <a:gd name="T28" fmla="*/ 80 w 326"/>
                  <a:gd name="T29" fmla="*/ 18 h 93"/>
                  <a:gd name="T30" fmla="*/ 41 w 326"/>
                  <a:gd name="T31" fmla="*/ 10 h 93"/>
                  <a:gd name="T32" fmla="*/ 0 w 326"/>
                  <a:gd name="T33" fmla="*/ 0 h 93"/>
                  <a:gd name="T34" fmla="*/ 0 w 326"/>
                  <a:gd name="T35" fmla="*/ 93 h 93"/>
                  <a:gd name="T36" fmla="*/ 0 w 326"/>
                  <a:gd name="T3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93">
                    <a:moveTo>
                      <a:pt x="321" y="0"/>
                    </a:moveTo>
                    <a:lnTo>
                      <a:pt x="321" y="0"/>
                    </a:lnTo>
                    <a:lnTo>
                      <a:pt x="246" y="20"/>
                    </a:lnTo>
                    <a:lnTo>
                      <a:pt x="169" y="39"/>
                    </a:lnTo>
                    <a:lnTo>
                      <a:pt x="169" y="93"/>
                    </a:lnTo>
                    <a:lnTo>
                      <a:pt x="326" y="93"/>
                    </a:lnTo>
                    <a:lnTo>
                      <a:pt x="326" y="0"/>
                    </a:lnTo>
                    <a:lnTo>
                      <a:pt x="321" y="0"/>
                    </a:lnTo>
                    <a:lnTo>
                      <a:pt x="321" y="0"/>
                    </a:lnTo>
                    <a:close/>
                    <a:moveTo>
                      <a:pt x="0" y="93"/>
                    </a:moveTo>
                    <a:lnTo>
                      <a:pt x="158" y="93"/>
                    </a:lnTo>
                    <a:lnTo>
                      <a:pt x="158" y="39"/>
                    </a:lnTo>
                    <a:lnTo>
                      <a:pt x="158" y="39"/>
                    </a:lnTo>
                    <a:lnTo>
                      <a:pt x="119" y="29"/>
                    </a:lnTo>
                    <a:lnTo>
                      <a:pt x="80" y="18"/>
                    </a:lnTo>
                    <a:lnTo>
                      <a:pt x="41" y="10"/>
                    </a:lnTo>
                    <a:lnTo>
                      <a:pt x="0" y="0"/>
                    </a:lnTo>
                    <a:lnTo>
                      <a:pt x="0" y="93"/>
                    </a:lnTo>
                    <a:lnTo>
                      <a:pt x="0" y="93"/>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184" name="Freeform 302"/>
              <p:cNvSpPr>
                <a:spLocks noEditPoints="1"/>
              </p:cNvSpPr>
              <p:nvPr/>
            </p:nvSpPr>
            <p:spPr bwMode="auto">
              <a:xfrm>
                <a:off x="7401725" y="5604630"/>
                <a:ext cx="1006475" cy="296863"/>
              </a:xfrm>
              <a:custGeom>
                <a:avLst/>
                <a:gdLst>
                  <a:gd name="T0" fmla="*/ 0 w 634"/>
                  <a:gd name="T1" fmla="*/ 16 h 187"/>
                  <a:gd name="T2" fmla="*/ 18 w 634"/>
                  <a:gd name="T3" fmla="*/ 187 h 187"/>
                  <a:gd name="T4" fmla="*/ 634 w 634"/>
                  <a:gd name="T5" fmla="*/ 171 h 187"/>
                  <a:gd name="T6" fmla="*/ 617 w 634"/>
                  <a:gd name="T7" fmla="*/ 0 h 187"/>
                  <a:gd name="T8" fmla="*/ 560 w 634"/>
                  <a:gd name="T9" fmla="*/ 17 h 187"/>
                  <a:gd name="T10" fmla="*/ 489 w 634"/>
                  <a:gd name="T11" fmla="*/ 60 h 187"/>
                  <a:gd name="T12" fmla="*/ 485 w 634"/>
                  <a:gd name="T13" fmla="*/ 73 h 187"/>
                  <a:gd name="T14" fmla="*/ 581 w 634"/>
                  <a:gd name="T15" fmla="*/ 113 h 187"/>
                  <a:gd name="T16" fmla="*/ 485 w 634"/>
                  <a:gd name="T17" fmla="*/ 114 h 187"/>
                  <a:gd name="T18" fmla="*/ 408 w 634"/>
                  <a:gd name="T19" fmla="*/ 16 h 187"/>
                  <a:gd name="T20" fmla="*/ 432 w 634"/>
                  <a:gd name="T21" fmla="*/ 59 h 187"/>
                  <a:gd name="T22" fmla="*/ 336 w 634"/>
                  <a:gd name="T23" fmla="*/ 75 h 187"/>
                  <a:gd name="T24" fmla="*/ 412 w 634"/>
                  <a:gd name="T25" fmla="*/ 73 h 187"/>
                  <a:gd name="T26" fmla="*/ 341 w 634"/>
                  <a:gd name="T27" fmla="*/ 116 h 187"/>
                  <a:gd name="T28" fmla="*/ 190 w 634"/>
                  <a:gd name="T29" fmla="*/ 17 h 187"/>
                  <a:gd name="T30" fmla="*/ 285 w 634"/>
                  <a:gd name="T31" fmla="*/ 57 h 187"/>
                  <a:gd name="T32" fmla="*/ 189 w 634"/>
                  <a:gd name="T33" fmla="*/ 57 h 187"/>
                  <a:gd name="T34" fmla="*/ 259 w 634"/>
                  <a:gd name="T35" fmla="*/ 71 h 187"/>
                  <a:gd name="T36" fmla="*/ 281 w 634"/>
                  <a:gd name="T37" fmla="*/ 116 h 187"/>
                  <a:gd name="T38" fmla="*/ 40 w 634"/>
                  <a:gd name="T39" fmla="*/ 19 h 187"/>
                  <a:gd name="T40" fmla="*/ 116 w 634"/>
                  <a:gd name="T41" fmla="*/ 19 h 187"/>
                  <a:gd name="T42" fmla="*/ 41 w 634"/>
                  <a:gd name="T43" fmla="*/ 59 h 187"/>
                  <a:gd name="T44" fmla="*/ 45 w 634"/>
                  <a:gd name="T45" fmla="*/ 71 h 187"/>
                  <a:gd name="T46" fmla="*/ 137 w 634"/>
                  <a:gd name="T47" fmla="*/ 114 h 187"/>
                  <a:gd name="T48" fmla="*/ 40 w 634"/>
                  <a:gd name="T49" fmla="*/ 75 h 187"/>
                  <a:gd name="T50" fmla="*/ 40 w 634"/>
                  <a:gd name="T51" fmla="*/ 130 h 187"/>
                  <a:gd name="T52" fmla="*/ 116 w 634"/>
                  <a:gd name="T53" fmla="*/ 130 h 187"/>
                  <a:gd name="T54" fmla="*/ 158 w 634"/>
                  <a:gd name="T55" fmla="*/ 165 h 187"/>
                  <a:gd name="T56" fmla="*/ 129 w 634"/>
                  <a:gd name="T57" fmla="*/ 131 h 187"/>
                  <a:gd name="T58" fmla="*/ 158 w 634"/>
                  <a:gd name="T59" fmla="*/ 109 h 187"/>
                  <a:gd name="T60" fmla="*/ 129 w 634"/>
                  <a:gd name="T61" fmla="*/ 76 h 187"/>
                  <a:gd name="T62" fmla="*/ 158 w 634"/>
                  <a:gd name="T63" fmla="*/ 54 h 187"/>
                  <a:gd name="T64" fmla="*/ 129 w 634"/>
                  <a:gd name="T65" fmla="*/ 20 h 187"/>
                  <a:gd name="T66" fmla="*/ 193 w 634"/>
                  <a:gd name="T67" fmla="*/ 171 h 187"/>
                  <a:gd name="T68" fmla="*/ 190 w 634"/>
                  <a:gd name="T69" fmla="*/ 128 h 187"/>
                  <a:gd name="T70" fmla="*/ 285 w 634"/>
                  <a:gd name="T71" fmla="*/ 167 h 187"/>
                  <a:gd name="T72" fmla="*/ 305 w 634"/>
                  <a:gd name="T73" fmla="*/ 166 h 187"/>
                  <a:gd name="T74" fmla="*/ 305 w 634"/>
                  <a:gd name="T75" fmla="*/ 131 h 187"/>
                  <a:gd name="T76" fmla="*/ 305 w 634"/>
                  <a:gd name="T77" fmla="*/ 110 h 187"/>
                  <a:gd name="T78" fmla="*/ 305 w 634"/>
                  <a:gd name="T79" fmla="*/ 76 h 187"/>
                  <a:gd name="T80" fmla="*/ 305 w 634"/>
                  <a:gd name="T81" fmla="*/ 55 h 187"/>
                  <a:gd name="T82" fmla="*/ 305 w 634"/>
                  <a:gd name="T83" fmla="*/ 20 h 187"/>
                  <a:gd name="T84" fmla="*/ 337 w 634"/>
                  <a:gd name="T85" fmla="*/ 170 h 187"/>
                  <a:gd name="T86" fmla="*/ 408 w 634"/>
                  <a:gd name="T87" fmla="*/ 127 h 187"/>
                  <a:gd name="T88" fmla="*/ 432 w 634"/>
                  <a:gd name="T89" fmla="*/ 170 h 187"/>
                  <a:gd name="T90" fmla="*/ 444 w 634"/>
                  <a:gd name="T91" fmla="*/ 166 h 187"/>
                  <a:gd name="T92" fmla="*/ 454 w 634"/>
                  <a:gd name="T93" fmla="*/ 131 h 187"/>
                  <a:gd name="T94" fmla="*/ 444 w 634"/>
                  <a:gd name="T95" fmla="*/ 110 h 187"/>
                  <a:gd name="T96" fmla="*/ 454 w 634"/>
                  <a:gd name="T97" fmla="*/ 76 h 187"/>
                  <a:gd name="T98" fmla="*/ 444 w 634"/>
                  <a:gd name="T99" fmla="*/ 55 h 187"/>
                  <a:gd name="T100" fmla="*/ 454 w 634"/>
                  <a:gd name="T101" fmla="*/ 20 h 187"/>
                  <a:gd name="T102" fmla="*/ 485 w 634"/>
                  <a:gd name="T103" fmla="*/ 167 h 187"/>
                  <a:gd name="T104" fmla="*/ 560 w 634"/>
                  <a:gd name="T105" fmla="*/ 128 h 187"/>
                  <a:gd name="T106" fmla="*/ 577 w 634"/>
                  <a:gd name="T107" fmla="*/ 171 h 187"/>
                  <a:gd name="T108" fmla="*/ 574 w 634"/>
                  <a:gd name="T109" fmla="*/ 132 h 187"/>
                  <a:gd name="T110" fmla="*/ 603 w 634"/>
                  <a:gd name="T111" fmla="*/ 165 h 187"/>
                  <a:gd name="T112" fmla="*/ 574 w 634"/>
                  <a:gd name="T113" fmla="*/ 77 h 187"/>
                  <a:gd name="T114" fmla="*/ 603 w 634"/>
                  <a:gd name="T115" fmla="*/ 109 h 187"/>
                  <a:gd name="T116" fmla="*/ 574 w 634"/>
                  <a:gd name="T117" fmla="*/ 21 h 187"/>
                  <a:gd name="T118" fmla="*/ 603 w 634"/>
                  <a:gd name="T119" fmla="*/ 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187">
                    <a:moveTo>
                      <a:pt x="617" y="0"/>
                    </a:moveTo>
                    <a:lnTo>
                      <a:pt x="18" y="0"/>
                    </a:lnTo>
                    <a:lnTo>
                      <a:pt x="18" y="0"/>
                    </a:lnTo>
                    <a:lnTo>
                      <a:pt x="11" y="1"/>
                    </a:lnTo>
                    <a:lnTo>
                      <a:pt x="5" y="4"/>
                    </a:lnTo>
                    <a:lnTo>
                      <a:pt x="2" y="9"/>
                    </a:lnTo>
                    <a:lnTo>
                      <a:pt x="1" y="13"/>
                    </a:lnTo>
                    <a:lnTo>
                      <a:pt x="0" y="16"/>
                    </a:lnTo>
                    <a:lnTo>
                      <a:pt x="0" y="171"/>
                    </a:lnTo>
                    <a:lnTo>
                      <a:pt x="0" y="171"/>
                    </a:lnTo>
                    <a:lnTo>
                      <a:pt x="1" y="174"/>
                    </a:lnTo>
                    <a:lnTo>
                      <a:pt x="2" y="178"/>
                    </a:lnTo>
                    <a:lnTo>
                      <a:pt x="5" y="182"/>
                    </a:lnTo>
                    <a:lnTo>
                      <a:pt x="11" y="185"/>
                    </a:lnTo>
                    <a:lnTo>
                      <a:pt x="14" y="186"/>
                    </a:lnTo>
                    <a:lnTo>
                      <a:pt x="18" y="187"/>
                    </a:lnTo>
                    <a:lnTo>
                      <a:pt x="617" y="187"/>
                    </a:lnTo>
                    <a:lnTo>
                      <a:pt x="617" y="187"/>
                    </a:lnTo>
                    <a:lnTo>
                      <a:pt x="620" y="186"/>
                    </a:lnTo>
                    <a:lnTo>
                      <a:pt x="624" y="185"/>
                    </a:lnTo>
                    <a:lnTo>
                      <a:pt x="629" y="182"/>
                    </a:lnTo>
                    <a:lnTo>
                      <a:pt x="633" y="178"/>
                    </a:lnTo>
                    <a:lnTo>
                      <a:pt x="634" y="174"/>
                    </a:lnTo>
                    <a:lnTo>
                      <a:pt x="634" y="171"/>
                    </a:lnTo>
                    <a:lnTo>
                      <a:pt x="634" y="16"/>
                    </a:lnTo>
                    <a:lnTo>
                      <a:pt x="634" y="16"/>
                    </a:lnTo>
                    <a:lnTo>
                      <a:pt x="634" y="13"/>
                    </a:lnTo>
                    <a:lnTo>
                      <a:pt x="633" y="9"/>
                    </a:lnTo>
                    <a:lnTo>
                      <a:pt x="629" y="4"/>
                    </a:lnTo>
                    <a:lnTo>
                      <a:pt x="624" y="1"/>
                    </a:lnTo>
                    <a:lnTo>
                      <a:pt x="617" y="0"/>
                    </a:lnTo>
                    <a:lnTo>
                      <a:pt x="617" y="0"/>
                    </a:lnTo>
                    <a:close/>
                    <a:moveTo>
                      <a:pt x="485" y="19"/>
                    </a:moveTo>
                    <a:lnTo>
                      <a:pt x="485" y="19"/>
                    </a:lnTo>
                    <a:lnTo>
                      <a:pt x="485" y="18"/>
                    </a:lnTo>
                    <a:lnTo>
                      <a:pt x="486" y="17"/>
                    </a:lnTo>
                    <a:lnTo>
                      <a:pt x="489" y="16"/>
                    </a:lnTo>
                    <a:lnTo>
                      <a:pt x="555" y="16"/>
                    </a:lnTo>
                    <a:lnTo>
                      <a:pt x="555" y="16"/>
                    </a:lnTo>
                    <a:lnTo>
                      <a:pt x="560" y="17"/>
                    </a:lnTo>
                    <a:lnTo>
                      <a:pt x="561" y="18"/>
                    </a:lnTo>
                    <a:lnTo>
                      <a:pt x="561" y="19"/>
                    </a:lnTo>
                    <a:lnTo>
                      <a:pt x="581" y="57"/>
                    </a:lnTo>
                    <a:lnTo>
                      <a:pt x="581" y="57"/>
                    </a:lnTo>
                    <a:lnTo>
                      <a:pt x="581" y="58"/>
                    </a:lnTo>
                    <a:lnTo>
                      <a:pt x="580" y="59"/>
                    </a:lnTo>
                    <a:lnTo>
                      <a:pt x="577" y="60"/>
                    </a:lnTo>
                    <a:lnTo>
                      <a:pt x="489" y="60"/>
                    </a:lnTo>
                    <a:lnTo>
                      <a:pt x="489" y="60"/>
                    </a:lnTo>
                    <a:lnTo>
                      <a:pt x="486" y="59"/>
                    </a:lnTo>
                    <a:lnTo>
                      <a:pt x="485" y="58"/>
                    </a:lnTo>
                    <a:lnTo>
                      <a:pt x="485" y="57"/>
                    </a:lnTo>
                    <a:lnTo>
                      <a:pt x="485" y="19"/>
                    </a:lnTo>
                    <a:close/>
                    <a:moveTo>
                      <a:pt x="485" y="75"/>
                    </a:moveTo>
                    <a:lnTo>
                      <a:pt x="485" y="75"/>
                    </a:lnTo>
                    <a:lnTo>
                      <a:pt x="485" y="73"/>
                    </a:lnTo>
                    <a:lnTo>
                      <a:pt x="486" y="72"/>
                    </a:lnTo>
                    <a:lnTo>
                      <a:pt x="489" y="71"/>
                    </a:lnTo>
                    <a:lnTo>
                      <a:pt x="555" y="71"/>
                    </a:lnTo>
                    <a:lnTo>
                      <a:pt x="555" y="71"/>
                    </a:lnTo>
                    <a:lnTo>
                      <a:pt x="560" y="72"/>
                    </a:lnTo>
                    <a:lnTo>
                      <a:pt x="561" y="73"/>
                    </a:lnTo>
                    <a:lnTo>
                      <a:pt x="561" y="75"/>
                    </a:lnTo>
                    <a:lnTo>
                      <a:pt x="581" y="113"/>
                    </a:lnTo>
                    <a:lnTo>
                      <a:pt x="581" y="113"/>
                    </a:lnTo>
                    <a:lnTo>
                      <a:pt x="581" y="114"/>
                    </a:lnTo>
                    <a:lnTo>
                      <a:pt x="580" y="115"/>
                    </a:lnTo>
                    <a:lnTo>
                      <a:pt x="577" y="116"/>
                    </a:lnTo>
                    <a:lnTo>
                      <a:pt x="489" y="116"/>
                    </a:lnTo>
                    <a:lnTo>
                      <a:pt x="489" y="116"/>
                    </a:lnTo>
                    <a:lnTo>
                      <a:pt x="486" y="115"/>
                    </a:lnTo>
                    <a:lnTo>
                      <a:pt x="485" y="114"/>
                    </a:lnTo>
                    <a:lnTo>
                      <a:pt x="485" y="113"/>
                    </a:lnTo>
                    <a:lnTo>
                      <a:pt x="485" y="75"/>
                    </a:lnTo>
                    <a:close/>
                    <a:moveTo>
                      <a:pt x="336" y="19"/>
                    </a:moveTo>
                    <a:lnTo>
                      <a:pt x="336" y="19"/>
                    </a:lnTo>
                    <a:lnTo>
                      <a:pt x="337" y="18"/>
                    </a:lnTo>
                    <a:lnTo>
                      <a:pt x="337" y="17"/>
                    </a:lnTo>
                    <a:lnTo>
                      <a:pt x="341" y="16"/>
                    </a:lnTo>
                    <a:lnTo>
                      <a:pt x="408" y="16"/>
                    </a:lnTo>
                    <a:lnTo>
                      <a:pt x="408" y="16"/>
                    </a:lnTo>
                    <a:lnTo>
                      <a:pt x="411" y="17"/>
                    </a:lnTo>
                    <a:lnTo>
                      <a:pt x="412" y="18"/>
                    </a:lnTo>
                    <a:lnTo>
                      <a:pt x="413" y="19"/>
                    </a:lnTo>
                    <a:lnTo>
                      <a:pt x="433" y="57"/>
                    </a:lnTo>
                    <a:lnTo>
                      <a:pt x="433" y="57"/>
                    </a:lnTo>
                    <a:lnTo>
                      <a:pt x="433" y="58"/>
                    </a:lnTo>
                    <a:lnTo>
                      <a:pt x="432" y="59"/>
                    </a:lnTo>
                    <a:lnTo>
                      <a:pt x="428" y="60"/>
                    </a:lnTo>
                    <a:lnTo>
                      <a:pt x="341" y="60"/>
                    </a:lnTo>
                    <a:lnTo>
                      <a:pt x="341" y="60"/>
                    </a:lnTo>
                    <a:lnTo>
                      <a:pt x="337" y="59"/>
                    </a:lnTo>
                    <a:lnTo>
                      <a:pt x="337" y="58"/>
                    </a:lnTo>
                    <a:lnTo>
                      <a:pt x="336" y="57"/>
                    </a:lnTo>
                    <a:lnTo>
                      <a:pt x="336" y="19"/>
                    </a:lnTo>
                    <a:close/>
                    <a:moveTo>
                      <a:pt x="336" y="75"/>
                    </a:moveTo>
                    <a:lnTo>
                      <a:pt x="336" y="75"/>
                    </a:lnTo>
                    <a:lnTo>
                      <a:pt x="337" y="73"/>
                    </a:lnTo>
                    <a:lnTo>
                      <a:pt x="337" y="72"/>
                    </a:lnTo>
                    <a:lnTo>
                      <a:pt x="341" y="71"/>
                    </a:lnTo>
                    <a:lnTo>
                      <a:pt x="408" y="71"/>
                    </a:lnTo>
                    <a:lnTo>
                      <a:pt x="408" y="71"/>
                    </a:lnTo>
                    <a:lnTo>
                      <a:pt x="411" y="72"/>
                    </a:lnTo>
                    <a:lnTo>
                      <a:pt x="412" y="73"/>
                    </a:lnTo>
                    <a:lnTo>
                      <a:pt x="413" y="75"/>
                    </a:lnTo>
                    <a:lnTo>
                      <a:pt x="433" y="113"/>
                    </a:lnTo>
                    <a:lnTo>
                      <a:pt x="433" y="113"/>
                    </a:lnTo>
                    <a:lnTo>
                      <a:pt x="433" y="114"/>
                    </a:lnTo>
                    <a:lnTo>
                      <a:pt x="432" y="115"/>
                    </a:lnTo>
                    <a:lnTo>
                      <a:pt x="428" y="116"/>
                    </a:lnTo>
                    <a:lnTo>
                      <a:pt x="341" y="116"/>
                    </a:lnTo>
                    <a:lnTo>
                      <a:pt x="341" y="116"/>
                    </a:lnTo>
                    <a:lnTo>
                      <a:pt x="337" y="115"/>
                    </a:lnTo>
                    <a:lnTo>
                      <a:pt x="337" y="114"/>
                    </a:lnTo>
                    <a:lnTo>
                      <a:pt x="336" y="113"/>
                    </a:lnTo>
                    <a:lnTo>
                      <a:pt x="336" y="75"/>
                    </a:lnTo>
                    <a:close/>
                    <a:moveTo>
                      <a:pt x="189" y="19"/>
                    </a:moveTo>
                    <a:lnTo>
                      <a:pt x="189" y="19"/>
                    </a:lnTo>
                    <a:lnTo>
                      <a:pt x="189" y="18"/>
                    </a:lnTo>
                    <a:lnTo>
                      <a:pt x="190" y="17"/>
                    </a:lnTo>
                    <a:lnTo>
                      <a:pt x="193" y="16"/>
                    </a:lnTo>
                    <a:lnTo>
                      <a:pt x="259" y="16"/>
                    </a:lnTo>
                    <a:lnTo>
                      <a:pt x="259" y="16"/>
                    </a:lnTo>
                    <a:lnTo>
                      <a:pt x="262" y="17"/>
                    </a:lnTo>
                    <a:lnTo>
                      <a:pt x="265" y="18"/>
                    </a:lnTo>
                    <a:lnTo>
                      <a:pt x="265" y="19"/>
                    </a:lnTo>
                    <a:lnTo>
                      <a:pt x="285" y="57"/>
                    </a:lnTo>
                    <a:lnTo>
                      <a:pt x="285" y="57"/>
                    </a:lnTo>
                    <a:lnTo>
                      <a:pt x="284" y="58"/>
                    </a:lnTo>
                    <a:lnTo>
                      <a:pt x="283" y="59"/>
                    </a:lnTo>
                    <a:lnTo>
                      <a:pt x="281" y="60"/>
                    </a:lnTo>
                    <a:lnTo>
                      <a:pt x="193" y="60"/>
                    </a:lnTo>
                    <a:lnTo>
                      <a:pt x="193" y="60"/>
                    </a:lnTo>
                    <a:lnTo>
                      <a:pt x="190" y="59"/>
                    </a:lnTo>
                    <a:lnTo>
                      <a:pt x="189" y="58"/>
                    </a:lnTo>
                    <a:lnTo>
                      <a:pt x="189" y="57"/>
                    </a:lnTo>
                    <a:lnTo>
                      <a:pt x="189" y="19"/>
                    </a:lnTo>
                    <a:close/>
                    <a:moveTo>
                      <a:pt x="189" y="75"/>
                    </a:moveTo>
                    <a:lnTo>
                      <a:pt x="189" y="75"/>
                    </a:lnTo>
                    <a:lnTo>
                      <a:pt x="189" y="73"/>
                    </a:lnTo>
                    <a:lnTo>
                      <a:pt x="190" y="72"/>
                    </a:lnTo>
                    <a:lnTo>
                      <a:pt x="193" y="71"/>
                    </a:lnTo>
                    <a:lnTo>
                      <a:pt x="259" y="71"/>
                    </a:lnTo>
                    <a:lnTo>
                      <a:pt x="259" y="71"/>
                    </a:lnTo>
                    <a:lnTo>
                      <a:pt x="262" y="72"/>
                    </a:lnTo>
                    <a:lnTo>
                      <a:pt x="265" y="73"/>
                    </a:lnTo>
                    <a:lnTo>
                      <a:pt x="265" y="75"/>
                    </a:lnTo>
                    <a:lnTo>
                      <a:pt x="285" y="113"/>
                    </a:lnTo>
                    <a:lnTo>
                      <a:pt x="285" y="113"/>
                    </a:lnTo>
                    <a:lnTo>
                      <a:pt x="284" y="114"/>
                    </a:lnTo>
                    <a:lnTo>
                      <a:pt x="283" y="115"/>
                    </a:lnTo>
                    <a:lnTo>
                      <a:pt x="281" y="116"/>
                    </a:lnTo>
                    <a:lnTo>
                      <a:pt x="193" y="116"/>
                    </a:lnTo>
                    <a:lnTo>
                      <a:pt x="193" y="116"/>
                    </a:lnTo>
                    <a:lnTo>
                      <a:pt x="190" y="115"/>
                    </a:lnTo>
                    <a:lnTo>
                      <a:pt x="189" y="114"/>
                    </a:lnTo>
                    <a:lnTo>
                      <a:pt x="189" y="113"/>
                    </a:lnTo>
                    <a:lnTo>
                      <a:pt x="189" y="75"/>
                    </a:lnTo>
                    <a:close/>
                    <a:moveTo>
                      <a:pt x="40" y="19"/>
                    </a:moveTo>
                    <a:lnTo>
                      <a:pt x="40" y="19"/>
                    </a:lnTo>
                    <a:lnTo>
                      <a:pt x="40" y="18"/>
                    </a:lnTo>
                    <a:lnTo>
                      <a:pt x="41" y="17"/>
                    </a:lnTo>
                    <a:lnTo>
                      <a:pt x="45" y="16"/>
                    </a:lnTo>
                    <a:lnTo>
                      <a:pt x="111" y="16"/>
                    </a:lnTo>
                    <a:lnTo>
                      <a:pt x="111" y="16"/>
                    </a:lnTo>
                    <a:lnTo>
                      <a:pt x="115" y="17"/>
                    </a:lnTo>
                    <a:lnTo>
                      <a:pt x="116" y="18"/>
                    </a:lnTo>
                    <a:lnTo>
                      <a:pt x="116" y="19"/>
                    </a:lnTo>
                    <a:lnTo>
                      <a:pt x="137" y="57"/>
                    </a:lnTo>
                    <a:lnTo>
                      <a:pt x="137" y="57"/>
                    </a:lnTo>
                    <a:lnTo>
                      <a:pt x="137" y="58"/>
                    </a:lnTo>
                    <a:lnTo>
                      <a:pt x="136" y="59"/>
                    </a:lnTo>
                    <a:lnTo>
                      <a:pt x="132" y="60"/>
                    </a:lnTo>
                    <a:lnTo>
                      <a:pt x="45" y="60"/>
                    </a:lnTo>
                    <a:lnTo>
                      <a:pt x="45" y="60"/>
                    </a:lnTo>
                    <a:lnTo>
                      <a:pt x="41" y="59"/>
                    </a:lnTo>
                    <a:lnTo>
                      <a:pt x="40" y="58"/>
                    </a:lnTo>
                    <a:lnTo>
                      <a:pt x="40" y="57"/>
                    </a:lnTo>
                    <a:lnTo>
                      <a:pt x="40" y="19"/>
                    </a:lnTo>
                    <a:close/>
                    <a:moveTo>
                      <a:pt x="40" y="75"/>
                    </a:moveTo>
                    <a:lnTo>
                      <a:pt x="40" y="75"/>
                    </a:lnTo>
                    <a:lnTo>
                      <a:pt x="40" y="73"/>
                    </a:lnTo>
                    <a:lnTo>
                      <a:pt x="41" y="72"/>
                    </a:lnTo>
                    <a:lnTo>
                      <a:pt x="45" y="71"/>
                    </a:lnTo>
                    <a:lnTo>
                      <a:pt x="111" y="71"/>
                    </a:lnTo>
                    <a:lnTo>
                      <a:pt x="111" y="71"/>
                    </a:lnTo>
                    <a:lnTo>
                      <a:pt x="115" y="72"/>
                    </a:lnTo>
                    <a:lnTo>
                      <a:pt x="116" y="73"/>
                    </a:lnTo>
                    <a:lnTo>
                      <a:pt x="116" y="75"/>
                    </a:lnTo>
                    <a:lnTo>
                      <a:pt x="137" y="113"/>
                    </a:lnTo>
                    <a:lnTo>
                      <a:pt x="137" y="113"/>
                    </a:lnTo>
                    <a:lnTo>
                      <a:pt x="137" y="114"/>
                    </a:lnTo>
                    <a:lnTo>
                      <a:pt x="136" y="115"/>
                    </a:lnTo>
                    <a:lnTo>
                      <a:pt x="132" y="116"/>
                    </a:lnTo>
                    <a:lnTo>
                      <a:pt x="45" y="116"/>
                    </a:lnTo>
                    <a:lnTo>
                      <a:pt x="45" y="116"/>
                    </a:lnTo>
                    <a:lnTo>
                      <a:pt x="41" y="115"/>
                    </a:lnTo>
                    <a:lnTo>
                      <a:pt x="40" y="114"/>
                    </a:lnTo>
                    <a:lnTo>
                      <a:pt x="40" y="113"/>
                    </a:lnTo>
                    <a:lnTo>
                      <a:pt x="40" y="75"/>
                    </a:lnTo>
                    <a:close/>
                    <a:moveTo>
                      <a:pt x="132" y="171"/>
                    </a:moveTo>
                    <a:lnTo>
                      <a:pt x="45" y="171"/>
                    </a:lnTo>
                    <a:lnTo>
                      <a:pt x="45" y="171"/>
                    </a:lnTo>
                    <a:lnTo>
                      <a:pt x="41" y="170"/>
                    </a:lnTo>
                    <a:lnTo>
                      <a:pt x="40" y="169"/>
                    </a:lnTo>
                    <a:lnTo>
                      <a:pt x="40" y="167"/>
                    </a:lnTo>
                    <a:lnTo>
                      <a:pt x="40" y="130"/>
                    </a:lnTo>
                    <a:lnTo>
                      <a:pt x="40" y="130"/>
                    </a:lnTo>
                    <a:lnTo>
                      <a:pt x="40" y="129"/>
                    </a:lnTo>
                    <a:lnTo>
                      <a:pt x="41" y="128"/>
                    </a:lnTo>
                    <a:lnTo>
                      <a:pt x="45" y="127"/>
                    </a:lnTo>
                    <a:lnTo>
                      <a:pt x="111" y="127"/>
                    </a:lnTo>
                    <a:lnTo>
                      <a:pt x="111" y="127"/>
                    </a:lnTo>
                    <a:lnTo>
                      <a:pt x="115" y="128"/>
                    </a:lnTo>
                    <a:lnTo>
                      <a:pt x="116" y="129"/>
                    </a:lnTo>
                    <a:lnTo>
                      <a:pt x="116" y="130"/>
                    </a:lnTo>
                    <a:lnTo>
                      <a:pt x="137" y="167"/>
                    </a:lnTo>
                    <a:lnTo>
                      <a:pt x="137" y="167"/>
                    </a:lnTo>
                    <a:lnTo>
                      <a:pt x="137" y="169"/>
                    </a:lnTo>
                    <a:lnTo>
                      <a:pt x="136" y="170"/>
                    </a:lnTo>
                    <a:lnTo>
                      <a:pt x="132" y="171"/>
                    </a:lnTo>
                    <a:lnTo>
                      <a:pt x="132" y="171"/>
                    </a:lnTo>
                    <a:close/>
                    <a:moveTo>
                      <a:pt x="158" y="165"/>
                    </a:moveTo>
                    <a:lnTo>
                      <a:pt x="158" y="165"/>
                    </a:lnTo>
                    <a:lnTo>
                      <a:pt x="157" y="166"/>
                    </a:lnTo>
                    <a:lnTo>
                      <a:pt x="157" y="166"/>
                    </a:lnTo>
                    <a:lnTo>
                      <a:pt x="148" y="166"/>
                    </a:lnTo>
                    <a:lnTo>
                      <a:pt x="148" y="166"/>
                    </a:lnTo>
                    <a:lnTo>
                      <a:pt x="145" y="165"/>
                    </a:lnTo>
                    <a:lnTo>
                      <a:pt x="129" y="132"/>
                    </a:lnTo>
                    <a:lnTo>
                      <a:pt x="129" y="132"/>
                    </a:lnTo>
                    <a:lnTo>
                      <a:pt x="129" y="131"/>
                    </a:lnTo>
                    <a:lnTo>
                      <a:pt x="129" y="131"/>
                    </a:lnTo>
                    <a:lnTo>
                      <a:pt x="157" y="131"/>
                    </a:lnTo>
                    <a:lnTo>
                      <a:pt x="157" y="131"/>
                    </a:lnTo>
                    <a:lnTo>
                      <a:pt x="157" y="131"/>
                    </a:lnTo>
                    <a:lnTo>
                      <a:pt x="158" y="132"/>
                    </a:lnTo>
                    <a:lnTo>
                      <a:pt x="158" y="165"/>
                    </a:lnTo>
                    <a:close/>
                    <a:moveTo>
                      <a:pt x="158" y="109"/>
                    </a:moveTo>
                    <a:lnTo>
                      <a:pt x="158" y="109"/>
                    </a:lnTo>
                    <a:lnTo>
                      <a:pt x="157" y="110"/>
                    </a:lnTo>
                    <a:lnTo>
                      <a:pt x="157" y="110"/>
                    </a:lnTo>
                    <a:lnTo>
                      <a:pt x="148" y="110"/>
                    </a:lnTo>
                    <a:lnTo>
                      <a:pt x="148" y="110"/>
                    </a:lnTo>
                    <a:lnTo>
                      <a:pt x="145" y="109"/>
                    </a:lnTo>
                    <a:lnTo>
                      <a:pt x="129" y="77"/>
                    </a:lnTo>
                    <a:lnTo>
                      <a:pt x="129" y="77"/>
                    </a:lnTo>
                    <a:lnTo>
                      <a:pt x="129" y="76"/>
                    </a:lnTo>
                    <a:lnTo>
                      <a:pt x="129" y="76"/>
                    </a:lnTo>
                    <a:lnTo>
                      <a:pt x="157" y="76"/>
                    </a:lnTo>
                    <a:lnTo>
                      <a:pt x="157" y="76"/>
                    </a:lnTo>
                    <a:lnTo>
                      <a:pt x="157" y="76"/>
                    </a:lnTo>
                    <a:lnTo>
                      <a:pt x="158" y="77"/>
                    </a:lnTo>
                    <a:lnTo>
                      <a:pt x="158" y="109"/>
                    </a:lnTo>
                    <a:close/>
                    <a:moveTo>
                      <a:pt x="158" y="54"/>
                    </a:moveTo>
                    <a:lnTo>
                      <a:pt x="158" y="54"/>
                    </a:lnTo>
                    <a:lnTo>
                      <a:pt x="157" y="55"/>
                    </a:lnTo>
                    <a:lnTo>
                      <a:pt x="157" y="55"/>
                    </a:lnTo>
                    <a:lnTo>
                      <a:pt x="148" y="55"/>
                    </a:lnTo>
                    <a:lnTo>
                      <a:pt x="148" y="55"/>
                    </a:lnTo>
                    <a:lnTo>
                      <a:pt x="145" y="54"/>
                    </a:lnTo>
                    <a:lnTo>
                      <a:pt x="129" y="21"/>
                    </a:lnTo>
                    <a:lnTo>
                      <a:pt x="129" y="21"/>
                    </a:lnTo>
                    <a:lnTo>
                      <a:pt x="129" y="20"/>
                    </a:lnTo>
                    <a:lnTo>
                      <a:pt x="129" y="20"/>
                    </a:lnTo>
                    <a:lnTo>
                      <a:pt x="157" y="20"/>
                    </a:lnTo>
                    <a:lnTo>
                      <a:pt x="157" y="20"/>
                    </a:lnTo>
                    <a:lnTo>
                      <a:pt x="157" y="20"/>
                    </a:lnTo>
                    <a:lnTo>
                      <a:pt x="158" y="21"/>
                    </a:lnTo>
                    <a:lnTo>
                      <a:pt x="158" y="54"/>
                    </a:lnTo>
                    <a:close/>
                    <a:moveTo>
                      <a:pt x="281" y="171"/>
                    </a:moveTo>
                    <a:lnTo>
                      <a:pt x="193" y="171"/>
                    </a:lnTo>
                    <a:lnTo>
                      <a:pt x="193" y="171"/>
                    </a:lnTo>
                    <a:lnTo>
                      <a:pt x="190" y="170"/>
                    </a:lnTo>
                    <a:lnTo>
                      <a:pt x="189" y="169"/>
                    </a:lnTo>
                    <a:lnTo>
                      <a:pt x="189" y="167"/>
                    </a:lnTo>
                    <a:lnTo>
                      <a:pt x="189" y="130"/>
                    </a:lnTo>
                    <a:lnTo>
                      <a:pt x="189" y="130"/>
                    </a:lnTo>
                    <a:lnTo>
                      <a:pt x="189" y="129"/>
                    </a:lnTo>
                    <a:lnTo>
                      <a:pt x="190" y="128"/>
                    </a:lnTo>
                    <a:lnTo>
                      <a:pt x="193" y="127"/>
                    </a:lnTo>
                    <a:lnTo>
                      <a:pt x="259" y="127"/>
                    </a:lnTo>
                    <a:lnTo>
                      <a:pt x="259" y="127"/>
                    </a:lnTo>
                    <a:lnTo>
                      <a:pt x="262" y="128"/>
                    </a:lnTo>
                    <a:lnTo>
                      <a:pt x="265" y="129"/>
                    </a:lnTo>
                    <a:lnTo>
                      <a:pt x="265" y="130"/>
                    </a:lnTo>
                    <a:lnTo>
                      <a:pt x="285" y="167"/>
                    </a:lnTo>
                    <a:lnTo>
                      <a:pt x="285" y="167"/>
                    </a:lnTo>
                    <a:lnTo>
                      <a:pt x="284" y="169"/>
                    </a:lnTo>
                    <a:lnTo>
                      <a:pt x="283" y="170"/>
                    </a:lnTo>
                    <a:lnTo>
                      <a:pt x="281" y="171"/>
                    </a:lnTo>
                    <a:lnTo>
                      <a:pt x="281" y="171"/>
                    </a:lnTo>
                    <a:close/>
                    <a:moveTo>
                      <a:pt x="306" y="165"/>
                    </a:moveTo>
                    <a:lnTo>
                      <a:pt x="306" y="165"/>
                    </a:lnTo>
                    <a:lnTo>
                      <a:pt x="306" y="166"/>
                    </a:lnTo>
                    <a:lnTo>
                      <a:pt x="305" y="166"/>
                    </a:lnTo>
                    <a:lnTo>
                      <a:pt x="296" y="166"/>
                    </a:lnTo>
                    <a:lnTo>
                      <a:pt x="296" y="166"/>
                    </a:lnTo>
                    <a:lnTo>
                      <a:pt x="294" y="165"/>
                    </a:lnTo>
                    <a:lnTo>
                      <a:pt x="277" y="132"/>
                    </a:lnTo>
                    <a:lnTo>
                      <a:pt x="277" y="132"/>
                    </a:lnTo>
                    <a:lnTo>
                      <a:pt x="277" y="131"/>
                    </a:lnTo>
                    <a:lnTo>
                      <a:pt x="278" y="131"/>
                    </a:lnTo>
                    <a:lnTo>
                      <a:pt x="305" y="131"/>
                    </a:lnTo>
                    <a:lnTo>
                      <a:pt x="305" y="131"/>
                    </a:lnTo>
                    <a:lnTo>
                      <a:pt x="306" y="131"/>
                    </a:lnTo>
                    <a:lnTo>
                      <a:pt x="306" y="132"/>
                    </a:lnTo>
                    <a:lnTo>
                      <a:pt x="306" y="165"/>
                    </a:lnTo>
                    <a:close/>
                    <a:moveTo>
                      <a:pt x="306" y="109"/>
                    </a:moveTo>
                    <a:lnTo>
                      <a:pt x="306" y="109"/>
                    </a:lnTo>
                    <a:lnTo>
                      <a:pt x="306" y="110"/>
                    </a:lnTo>
                    <a:lnTo>
                      <a:pt x="305" y="110"/>
                    </a:lnTo>
                    <a:lnTo>
                      <a:pt x="296" y="110"/>
                    </a:lnTo>
                    <a:lnTo>
                      <a:pt x="296" y="110"/>
                    </a:lnTo>
                    <a:lnTo>
                      <a:pt x="294" y="109"/>
                    </a:lnTo>
                    <a:lnTo>
                      <a:pt x="277" y="77"/>
                    </a:lnTo>
                    <a:lnTo>
                      <a:pt x="277" y="77"/>
                    </a:lnTo>
                    <a:lnTo>
                      <a:pt x="277" y="76"/>
                    </a:lnTo>
                    <a:lnTo>
                      <a:pt x="278" y="76"/>
                    </a:lnTo>
                    <a:lnTo>
                      <a:pt x="305" y="76"/>
                    </a:lnTo>
                    <a:lnTo>
                      <a:pt x="305" y="76"/>
                    </a:lnTo>
                    <a:lnTo>
                      <a:pt x="306" y="76"/>
                    </a:lnTo>
                    <a:lnTo>
                      <a:pt x="306" y="77"/>
                    </a:lnTo>
                    <a:lnTo>
                      <a:pt x="306" y="109"/>
                    </a:lnTo>
                    <a:close/>
                    <a:moveTo>
                      <a:pt x="306" y="54"/>
                    </a:moveTo>
                    <a:lnTo>
                      <a:pt x="306" y="54"/>
                    </a:lnTo>
                    <a:lnTo>
                      <a:pt x="306" y="55"/>
                    </a:lnTo>
                    <a:lnTo>
                      <a:pt x="305" y="55"/>
                    </a:lnTo>
                    <a:lnTo>
                      <a:pt x="296" y="55"/>
                    </a:lnTo>
                    <a:lnTo>
                      <a:pt x="296" y="55"/>
                    </a:lnTo>
                    <a:lnTo>
                      <a:pt x="294" y="54"/>
                    </a:lnTo>
                    <a:lnTo>
                      <a:pt x="277" y="21"/>
                    </a:lnTo>
                    <a:lnTo>
                      <a:pt x="277" y="21"/>
                    </a:lnTo>
                    <a:lnTo>
                      <a:pt x="277" y="20"/>
                    </a:lnTo>
                    <a:lnTo>
                      <a:pt x="278" y="20"/>
                    </a:lnTo>
                    <a:lnTo>
                      <a:pt x="305" y="20"/>
                    </a:lnTo>
                    <a:lnTo>
                      <a:pt x="305" y="20"/>
                    </a:lnTo>
                    <a:lnTo>
                      <a:pt x="306" y="20"/>
                    </a:lnTo>
                    <a:lnTo>
                      <a:pt x="306" y="21"/>
                    </a:lnTo>
                    <a:lnTo>
                      <a:pt x="306" y="54"/>
                    </a:lnTo>
                    <a:close/>
                    <a:moveTo>
                      <a:pt x="428" y="171"/>
                    </a:moveTo>
                    <a:lnTo>
                      <a:pt x="341" y="171"/>
                    </a:lnTo>
                    <a:lnTo>
                      <a:pt x="341" y="171"/>
                    </a:lnTo>
                    <a:lnTo>
                      <a:pt x="337" y="170"/>
                    </a:lnTo>
                    <a:lnTo>
                      <a:pt x="337" y="169"/>
                    </a:lnTo>
                    <a:lnTo>
                      <a:pt x="336" y="167"/>
                    </a:lnTo>
                    <a:lnTo>
                      <a:pt x="336" y="130"/>
                    </a:lnTo>
                    <a:lnTo>
                      <a:pt x="336" y="130"/>
                    </a:lnTo>
                    <a:lnTo>
                      <a:pt x="337" y="129"/>
                    </a:lnTo>
                    <a:lnTo>
                      <a:pt x="337" y="128"/>
                    </a:lnTo>
                    <a:lnTo>
                      <a:pt x="341" y="127"/>
                    </a:lnTo>
                    <a:lnTo>
                      <a:pt x="408" y="127"/>
                    </a:lnTo>
                    <a:lnTo>
                      <a:pt x="408" y="127"/>
                    </a:lnTo>
                    <a:lnTo>
                      <a:pt x="411" y="128"/>
                    </a:lnTo>
                    <a:lnTo>
                      <a:pt x="412" y="129"/>
                    </a:lnTo>
                    <a:lnTo>
                      <a:pt x="413" y="130"/>
                    </a:lnTo>
                    <a:lnTo>
                      <a:pt x="433" y="167"/>
                    </a:lnTo>
                    <a:lnTo>
                      <a:pt x="433" y="167"/>
                    </a:lnTo>
                    <a:lnTo>
                      <a:pt x="433" y="169"/>
                    </a:lnTo>
                    <a:lnTo>
                      <a:pt x="432" y="170"/>
                    </a:lnTo>
                    <a:lnTo>
                      <a:pt x="428" y="171"/>
                    </a:lnTo>
                    <a:lnTo>
                      <a:pt x="428" y="171"/>
                    </a:lnTo>
                    <a:close/>
                    <a:moveTo>
                      <a:pt x="454" y="165"/>
                    </a:moveTo>
                    <a:lnTo>
                      <a:pt x="454" y="165"/>
                    </a:lnTo>
                    <a:lnTo>
                      <a:pt x="454" y="166"/>
                    </a:lnTo>
                    <a:lnTo>
                      <a:pt x="453" y="166"/>
                    </a:lnTo>
                    <a:lnTo>
                      <a:pt x="444" y="166"/>
                    </a:lnTo>
                    <a:lnTo>
                      <a:pt x="444" y="166"/>
                    </a:lnTo>
                    <a:lnTo>
                      <a:pt x="443" y="165"/>
                    </a:lnTo>
                    <a:lnTo>
                      <a:pt x="425" y="132"/>
                    </a:lnTo>
                    <a:lnTo>
                      <a:pt x="425" y="132"/>
                    </a:lnTo>
                    <a:lnTo>
                      <a:pt x="425" y="131"/>
                    </a:lnTo>
                    <a:lnTo>
                      <a:pt x="426" y="131"/>
                    </a:lnTo>
                    <a:lnTo>
                      <a:pt x="453" y="131"/>
                    </a:lnTo>
                    <a:lnTo>
                      <a:pt x="453" y="131"/>
                    </a:lnTo>
                    <a:lnTo>
                      <a:pt x="454" y="131"/>
                    </a:lnTo>
                    <a:lnTo>
                      <a:pt x="454" y="132"/>
                    </a:lnTo>
                    <a:lnTo>
                      <a:pt x="454" y="165"/>
                    </a:lnTo>
                    <a:close/>
                    <a:moveTo>
                      <a:pt x="454" y="109"/>
                    </a:moveTo>
                    <a:lnTo>
                      <a:pt x="454" y="109"/>
                    </a:lnTo>
                    <a:lnTo>
                      <a:pt x="454" y="110"/>
                    </a:lnTo>
                    <a:lnTo>
                      <a:pt x="453" y="110"/>
                    </a:lnTo>
                    <a:lnTo>
                      <a:pt x="444" y="110"/>
                    </a:lnTo>
                    <a:lnTo>
                      <a:pt x="444" y="110"/>
                    </a:lnTo>
                    <a:lnTo>
                      <a:pt x="443" y="109"/>
                    </a:lnTo>
                    <a:lnTo>
                      <a:pt x="425" y="77"/>
                    </a:lnTo>
                    <a:lnTo>
                      <a:pt x="425" y="77"/>
                    </a:lnTo>
                    <a:lnTo>
                      <a:pt x="425" y="76"/>
                    </a:lnTo>
                    <a:lnTo>
                      <a:pt x="426" y="76"/>
                    </a:lnTo>
                    <a:lnTo>
                      <a:pt x="453" y="76"/>
                    </a:lnTo>
                    <a:lnTo>
                      <a:pt x="453" y="76"/>
                    </a:lnTo>
                    <a:lnTo>
                      <a:pt x="454" y="76"/>
                    </a:lnTo>
                    <a:lnTo>
                      <a:pt x="454" y="77"/>
                    </a:lnTo>
                    <a:lnTo>
                      <a:pt x="454" y="109"/>
                    </a:lnTo>
                    <a:close/>
                    <a:moveTo>
                      <a:pt x="454" y="54"/>
                    </a:moveTo>
                    <a:lnTo>
                      <a:pt x="454" y="54"/>
                    </a:lnTo>
                    <a:lnTo>
                      <a:pt x="454" y="55"/>
                    </a:lnTo>
                    <a:lnTo>
                      <a:pt x="453" y="55"/>
                    </a:lnTo>
                    <a:lnTo>
                      <a:pt x="444" y="55"/>
                    </a:lnTo>
                    <a:lnTo>
                      <a:pt x="444" y="55"/>
                    </a:lnTo>
                    <a:lnTo>
                      <a:pt x="443" y="54"/>
                    </a:lnTo>
                    <a:lnTo>
                      <a:pt x="425" y="21"/>
                    </a:lnTo>
                    <a:lnTo>
                      <a:pt x="425" y="21"/>
                    </a:lnTo>
                    <a:lnTo>
                      <a:pt x="425" y="20"/>
                    </a:lnTo>
                    <a:lnTo>
                      <a:pt x="426" y="20"/>
                    </a:lnTo>
                    <a:lnTo>
                      <a:pt x="453" y="20"/>
                    </a:lnTo>
                    <a:lnTo>
                      <a:pt x="453" y="20"/>
                    </a:lnTo>
                    <a:lnTo>
                      <a:pt x="454" y="20"/>
                    </a:lnTo>
                    <a:lnTo>
                      <a:pt x="454" y="21"/>
                    </a:lnTo>
                    <a:lnTo>
                      <a:pt x="454" y="54"/>
                    </a:lnTo>
                    <a:close/>
                    <a:moveTo>
                      <a:pt x="577" y="171"/>
                    </a:moveTo>
                    <a:lnTo>
                      <a:pt x="489" y="171"/>
                    </a:lnTo>
                    <a:lnTo>
                      <a:pt x="489" y="171"/>
                    </a:lnTo>
                    <a:lnTo>
                      <a:pt x="486" y="170"/>
                    </a:lnTo>
                    <a:lnTo>
                      <a:pt x="485" y="169"/>
                    </a:lnTo>
                    <a:lnTo>
                      <a:pt x="485" y="167"/>
                    </a:lnTo>
                    <a:lnTo>
                      <a:pt x="485" y="130"/>
                    </a:lnTo>
                    <a:lnTo>
                      <a:pt x="485" y="130"/>
                    </a:lnTo>
                    <a:lnTo>
                      <a:pt x="485" y="129"/>
                    </a:lnTo>
                    <a:lnTo>
                      <a:pt x="486" y="128"/>
                    </a:lnTo>
                    <a:lnTo>
                      <a:pt x="489" y="127"/>
                    </a:lnTo>
                    <a:lnTo>
                      <a:pt x="555" y="127"/>
                    </a:lnTo>
                    <a:lnTo>
                      <a:pt x="555" y="127"/>
                    </a:lnTo>
                    <a:lnTo>
                      <a:pt x="560" y="128"/>
                    </a:lnTo>
                    <a:lnTo>
                      <a:pt x="561" y="129"/>
                    </a:lnTo>
                    <a:lnTo>
                      <a:pt x="561" y="130"/>
                    </a:lnTo>
                    <a:lnTo>
                      <a:pt x="581" y="167"/>
                    </a:lnTo>
                    <a:lnTo>
                      <a:pt x="581" y="167"/>
                    </a:lnTo>
                    <a:lnTo>
                      <a:pt x="581" y="169"/>
                    </a:lnTo>
                    <a:lnTo>
                      <a:pt x="580" y="170"/>
                    </a:lnTo>
                    <a:lnTo>
                      <a:pt x="577" y="171"/>
                    </a:lnTo>
                    <a:lnTo>
                      <a:pt x="577" y="171"/>
                    </a:lnTo>
                    <a:close/>
                    <a:moveTo>
                      <a:pt x="603" y="165"/>
                    </a:moveTo>
                    <a:lnTo>
                      <a:pt x="603" y="165"/>
                    </a:lnTo>
                    <a:lnTo>
                      <a:pt x="602" y="166"/>
                    </a:lnTo>
                    <a:lnTo>
                      <a:pt x="602" y="166"/>
                    </a:lnTo>
                    <a:lnTo>
                      <a:pt x="592" y="166"/>
                    </a:lnTo>
                    <a:lnTo>
                      <a:pt x="592" y="166"/>
                    </a:lnTo>
                    <a:lnTo>
                      <a:pt x="590" y="165"/>
                    </a:lnTo>
                    <a:lnTo>
                      <a:pt x="574" y="132"/>
                    </a:lnTo>
                    <a:lnTo>
                      <a:pt x="574" y="132"/>
                    </a:lnTo>
                    <a:lnTo>
                      <a:pt x="574" y="131"/>
                    </a:lnTo>
                    <a:lnTo>
                      <a:pt x="574" y="131"/>
                    </a:lnTo>
                    <a:lnTo>
                      <a:pt x="602" y="131"/>
                    </a:lnTo>
                    <a:lnTo>
                      <a:pt x="602" y="131"/>
                    </a:lnTo>
                    <a:lnTo>
                      <a:pt x="602" y="131"/>
                    </a:lnTo>
                    <a:lnTo>
                      <a:pt x="603" y="132"/>
                    </a:lnTo>
                    <a:lnTo>
                      <a:pt x="603" y="165"/>
                    </a:lnTo>
                    <a:close/>
                    <a:moveTo>
                      <a:pt x="603" y="109"/>
                    </a:moveTo>
                    <a:lnTo>
                      <a:pt x="603" y="109"/>
                    </a:lnTo>
                    <a:lnTo>
                      <a:pt x="602" y="110"/>
                    </a:lnTo>
                    <a:lnTo>
                      <a:pt x="602" y="110"/>
                    </a:lnTo>
                    <a:lnTo>
                      <a:pt x="592" y="110"/>
                    </a:lnTo>
                    <a:lnTo>
                      <a:pt x="592" y="110"/>
                    </a:lnTo>
                    <a:lnTo>
                      <a:pt x="590" y="109"/>
                    </a:lnTo>
                    <a:lnTo>
                      <a:pt x="574" y="77"/>
                    </a:lnTo>
                    <a:lnTo>
                      <a:pt x="574" y="77"/>
                    </a:lnTo>
                    <a:lnTo>
                      <a:pt x="574" y="76"/>
                    </a:lnTo>
                    <a:lnTo>
                      <a:pt x="574" y="76"/>
                    </a:lnTo>
                    <a:lnTo>
                      <a:pt x="602" y="76"/>
                    </a:lnTo>
                    <a:lnTo>
                      <a:pt x="602" y="76"/>
                    </a:lnTo>
                    <a:lnTo>
                      <a:pt x="602" y="76"/>
                    </a:lnTo>
                    <a:lnTo>
                      <a:pt x="603" y="77"/>
                    </a:lnTo>
                    <a:lnTo>
                      <a:pt x="603" y="109"/>
                    </a:lnTo>
                    <a:close/>
                    <a:moveTo>
                      <a:pt x="603" y="54"/>
                    </a:moveTo>
                    <a:lnTo>
                      <a:pt x="603" y="54"/>
                    </a:lnTo>
                    <a:lnTo>
                      <a:pt x="602" y="55"/>
                    </a:lnTo>
                    <a:lnTo>
                      <a:pt x="602" y="55"/>
                    </a:lnTo>
                    <a:lnTo>
                      <a:pt x="592" y="55"/>
                    </a:lnTo>
                    <a:lnTo>
                      <a:pt x="592" y="55"/>
                    </a:lnTo>
                    <a:lnTo>
                      <a:pt x="590" y="54"/>
                    </a:lnTo>
                    <a:lnTo>
                      <a:pt x="574" y="21"/>
                    </a:lnTo>
                    <a:lnTo>
                      <a:pt x="574" y="21"/>
                    </a:lnTo>
                    <a:lnTo>
                      <a:pt x="574" y="20"/>
                    </a:lnTo>
                    <a:lnTo>
                      <a:pt x="574" y="20"/>
                    </a:lnTo>
                    <a:lnTo>
                      <a:pt x="602" y="20"/>
                    </a:lnTo>
                    <a:lnTo>
                      <a:pt x="602" y="20"/>
                    </a:lnTo>
                    <a:lnTo>
                      <a:pt x="602" y="20"/>
                    </a:lnTo>
                    <a:lnTo>
                      <a:pt x="603" y="21"/>
                    </a:lnTo>
                    <a:lnTo>
                      <a:pt x="603" y="54"/>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noAutofit/>
              </a:bodyPr>
              <a:lstStyle/>
              <a:p>
                <a:pPr algn="ctr" fontAlgn="ctr"/>
                <a:endParaRPr lang="zh-CN" altLang="en-US" sz="800">
                  <a:solidFill>
                    <a:prstClr val="black"/>
                  </a:solidFill>
                  <a:latin typeface="微软雅黑" panose="020B0503020204020204" pitchFamily="34" charset="-122"/>
                  <a:ea typeface="微软雅黑" panose="020B0503020204020204" pitchFamily="34" charset="-122"/>
                  <a:cs typeface="Arial" pitchFamily="34" charset="0"/>
                </a:endParaRPr>
              </a:p>
            </p:txBody>
          </p:sp>
        </p:grpSp>
      </p:grpSp>
      <p:grpSp>
        <p:nvGrpSpPr>
          <p:cNvPr id="185" name="组合 42"/>
          <p:cNvGrpSpPr/>
          <p:nvPr/>
        </p:nvGrpSpPr>
        <p:grpSpPr>
          <a:xfrm>
            <a:off x="4495682" y="5517964"/>
            <a:ext cx="2051527" cy="345311"/>
            <a:chOff x="1712727" y="3613718"/>
            <a:chExt cx="2289227" cy="287925"/>
          </a:xfrm>
        </p:grpSpPr>
        <p:sp>
          <p:nvSpPr>
            <p:cNvPr id="186" name="AutoShape 44"/>
            <p:cNvSpPr>
              <a:spLocks noChangeArrowheads="1"/>
            </p:cNvSpPr>
            <p:nvPr/>
          </p:nvSpPr>
          <p:spPr bwMode="auto">
            <a:xfrm>
              <a:off x="1712727" y="3613718"/>
              <a:ext cx="2289227" cy="287925"/>
            </a:xfrm>
            <a:prstGeom prst="round2SameRect">
              <a:avLst>
                <a:gd name="adj1" fmla="val 0"/>
                <a:gd name="adj2" fmla="val 0"/>
              </a:avLst>
            </a:prstGeom>
            <a:solidFill>
              <a:schemeClr val="tx1">
                <a:lumMod val="65000"/>
                <a:lumOff val="35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2627" tIns="6314" rIns="12627" bIns="6314" anchor="ctr" anchorCtr="1">
              <a:noAutofit/>
            </a:bodyPr>
            <a:lstStyle/>
            <a:p>
              <a:pPr algn="ctr" fontAlgn="ctr">
                <a:buClr>
                  <a:srgbClr val="CC9900"/>
                </a:buClr>
              </a:pPr>
              <a:endParaRPr lang="en-US" altLang="zh-CN"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187" name="矩形 368"/>
            <p:cNvSpPr/>
            <p:nvPr/>
          </p:nvSpPr>
          <p:spPr>
            <a:xfrm>
              <a:off x="2073811" y="3665027"/>
              <a:ext cx="1456387" cy="218134"/>
            </a:xfrm>
            <a:prstGeom prst="rect">
              <a:avLst/>
            </a:prstGeom>
          </p:spPr>
          <p:txBody>
            <a:bodyPr wrap="none">
              <a:noAutofit/>
            </a:bodyPr>
            <a:lstStyle/>
            <a:p>
              <a:pPr algn="ctr" eaLnBrk="0" fontAlgn="ctr" hangingPunct="0">
                <a:buClr>
                  <a:srgbClr val="C00000"/>
                </a:buClr>
                <a:buSzPct val="100000"/>
              </a:pPr>
              <a:r>
                <a:rPr sz="1100" b="1" dirty="0">
                  <a:solidFill>
                    <a:prstClr val="white"/>
                  </a:solidFill>
                  <a:latin typeface="微软雅黑" panose="020B0503020204020204" pitchFamily="34" charset="-122"/>
                  <a:ea typeface="微软雅黑" panose="020B0503020204020204" pitchFamily="34" charset="-122"/>
                  <a:cs typeface="Arial" pitchFamily="34" charset="0"/>
                </a:rPr>
                <a:t>Resource import</a:t>
              </a:r>
              <a:endParaRPr lang="zh-CN" altLang="en-US"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sp>
        <p:nvSpPr>
          <p:cNvPr id="188" name="圆角矩形 405"/>
          <p:cNvSpPr/>
          <p:nvPr/>
        </p:nvSpPr>
        <p:spPr bwMode="auto">
          <a:xfrm>
            <a:off x="4472685" y="5934696"/>
            <a:ext cx="7000178" cy="278676"/>
          </a:xfrm>
          <a:prstGeom prst="roundRect">
            <a:avLst/>
          </a:prstGeom>
          <a:solidFill>
            <a:srgbClr val="00B0F0"/>
          </a:solidFill>
          <a:ln w="9525" cap="flat" cmpd="sng" algn="ctr">
            <a:solidFill>
              <a:schemeClr val="accent1"/>
            </a:solidFill>
            <a:prstDash val="solid"/>
            <a:round/>
            <a:headEnd type="none" w="med" len="med"/>
            <a:tailEnd type="none" w="med" len="med"/>
          </a:ln>
          <a:effectLst/>
          <a:extLst/>
        </p:spPr>
        <p:txBody>
          <a:bodyPr vert="horz" wrap="square" lIns="51408" tIns="25704" rIns="51408" bIns="25704" numCol="1" rtlCol="0" anchor="ctr" anchorCtr="0" compatLnSpc="1">
            <a:prstTxWarp prst="textNoShape">
              <a:avLst/>
            </a:prstTxWarp>
            <a:noAutofit/>
          </a:bodyPr>
          <a:lstStyle/>
          <a:p>
            <a:pPr algn="ctr" fontAlgn="ctr">
              <a:defRPr/>
            </a:pPr>
            <a:r>
              <a:rPr sz="1200" dirty="0">
                <a:solidFill>
                  <a:srgbClr val="FFFFFF"/>
                </a:solidFill>
                <a:latin typeface="微软雅黑" panose="020B0503020204020204" pitchFamily="34" charset="-122"/>
                <a:ea typeface="微软雅黑" panose="020B0503020204020204" pitchFamily="34" charset="-122"/>
                <a:cs typeface="Arial" pitchFamily="34" charset="0"/>
              </a:rPr>
              <a:t>Quickly </a:t>
            </a:r>
            <a:r>
              <a:rPr lang="en-US" sz="1200" dirty="0" smtClean="0">
                <a:solidFill>
                  <a:srgbClr val="FFFFFF"/>
                </a:solidFill>
                <a:latin typeface="微软雅黑" panose="020B0503020204020204" pitchFamily="34" charset="-122"/>
                <a:ea typeface="微软雅黑" panose="020B0503020204020204" pitchFamily="34" charset="-122"/>
                <a:cs typeface="Arial" pitchFamily="34" charset="0"/>
              </a:rPr>
              <a:t>Migrates </a:t>
            </a:r>
            <a:r>
              <a:rPr sz="1200" dirty="0" smtClean="0">
                <a:solidFill>
                  <a:srgbClr val="FFFFFF"/>
                </a:solidFill>
                <a:latin typeface="微软雅黑" panose="020B0503020204020204" pitchFamily="34" charset="-122"/>
                <a:ea typeface="微软雅黑" panose="020B0503020204020204" pitchFamily="34" charset="-122"/>
                <a:cs typeface="Arial" pitchFamily="34" charset="0"/>
              </a:rPr>
              <a:t>Offline Services</a:t>
            </a:r>
            <a:r>
              <a:rPr lang="en-US" sz="1200" dirty="0" smtClean="0">
                <a:solidFill>
                  <a:srgbClr val="FFFFFF"/>
                </a:solidFill>
                <a:latin typeface="微软雅黑" panose="020B0503020204020204" pitchFamily="34" charset="-122"/>
                <a:ea typeface="微软雅黑" panose="020B0503020204020204" pitchFamily="34" charset="-122"/>
                <a:cs typeface="Arial" pitchFamily="34" charset="0"/>
              </a:rPr>
              <a:t> to the Cloud</a:t>
            </a:r>
            <a:endParaRPr lang="zh-CN" altLang="en-US" sz="1200" kern="0" dirty="0">
              <a:solidFill>
                <a:srgbClr val="FFFFFF"/>
              </a:solidFill>
              <a:latin typeface="微软雅黑" panose="020B0503020204020204" pitchFamily="34" charset="-122"/>
              <a:ea typeface="微软雅黑" pitchFamily="34" charset="-122"/>
              <a:cs typeface="Arial" pitchFamily="34" charset="0"/>
            </a:endParaRPr>
          </a:p>
        </p:txBody>
      </p:sp>
      <p:sp>
        <p:nvSpPr>
          <p:cNvPr id="189" name="圆角矩形 188"/>
          <p:cNvSpPr/>
          <p:nvPr/>
        </p:nvSpPr>
        <p:spPr bwMode="auto">
          <a:xfrm>
            <a:off x="4504066" y="1556792"/>
            <a:ext cx="2053073" cy="3816424"/>
          </a:xfrm>
          <a:prstGeom prst="roundRect">
            <a:avLst>
              <a:gd name="adj" fmla="val 6232"/>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4272" numCol="1" rtlCol="0" anchor="t" anchorCtr="0" compatLnSpc="1">
            <a:prstTxWarp prst="textNoShape">
              <a:avLst/>
            </a:prstTxWarp>
            <a:noAutofit/>
          </a:bodyPr>
          <a:lstStyle/>
          <a:p>
            <a:pPr algn="ctr" fontAlgn="ctr">
              <a:buClr>
                <a:srgbClr val="CC9900"/>
              </a:buClr>
            </a:pPr>
            <a:r>
              <a:rPr sz="105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Offline services</a:t>
            </a:r>
            <a:endParaRPr lang="zh-CN" altLang="en-US" sz="1050" b="1" dirty="0">
              <a:solidFill>
                <a:prstClr val="black">
                  <a:lumMod val="50000"/>
                  <a:lumOff val="50000"/>
                </a:prstClr>
              </a:solidFill>
              <a:latin typeface="微软雅黑" panose="020B0503020204020204" pitchFamily="34" charset="-122"/>
              <a:ea typeface="微软雅黑" pitchFamily="34" charset="-122"/>
              <a:cs typeface="Arial" pitchFamily="34" charset="0"/>
            </a:endParaRPr>
          </a:p>
        </p:txBody>
      </p:sp>
      <p:grpSp>
        <p:nvGrpSpPr>
          <p:cNvPr id="190" name="组合 42"/>
          <p:cNvGrpSpPr/>
          <p:nvPr/>
        </p:nvGrpSpPr>
        <p:grpSpPr>
          <a:xfrm>
            <a:off x="6971728" y="5509118"/>
            <a:ext cx="2051527" cy="345311"/>
            <a:chOff x="1712727" y="3613718"/>
            <a:chExt cx="2289227" cy="287925"/>
          </a:xfrm>
          <a:solidFill>
            <a:schemeClr val="tx2">
              <a:lumMod val="60000"/>
              <a:lumOff val="40000"/>
            </a:schemeClr>
          </a:solidFill>
        </p:grpSpPr>
        <p:sp>
          <p:nvSpPr>
            <p:cNvPr id="191" name="AutoShape 44"/>
            <p:cNvSpPr>
              <a:spLocks noChangeArrowheads="1"/>
            </p:cNvSpPr>
            <p:nvPr/>
          </p:nvSpPr>
          <p:spPr bwMode="auto">
            <a:xfrm>
              <a:off x="1712727" y="3613718"/>
              <a:ext cx="2289227" cy="287925"/>
            </a:xfrm>
            <a:prstGeom prst="round2SameRect">
              <a:avLst>
                <a:gd name="adj1" fmla="val 0"/>
                <a:gd name="adj2" fmla="val 0"/>
              </a:avLst>
            </a:prstGeom>
            <a:grp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2627" tIns="6314" rIns="12627" bIns="6314" anchor="ctr" anchorCtr="1">
              <a:noAutofit/>
            </a:bodyPr>
            <a:lstStyle/>
            <a:p>
              <a:pPr algn="ctr" fontAlgn="ctr">
                <a:buClr>
                  <a:srgbClr val="CC9900"/>
                </a:buClr>
              </a:pPr>
              <a:endParaRPr lang="en-US" altLang="zh-CN"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192" name="矩形 368"/>
            <p:cNvSpPr/>
            <p:nvPr/>
          </p:nvSpPr>
          <p:spPr>
            <a:xfrm>
              <a:off x="1889229" y="3665027"/>
              <a:ext cx="1901783" cy="218134"/>
            </a:xfrm>
            <a:prstGeom prst="rect">
              <a:avLst/>
            </a:prstGeom>
            <a:noFill/>
          </p:spPr>
          <p:txBody>
            <a:bodyPr wrap="none">
              <a:noAutofit/>
            </a:bodyPr>
            <a:lstStyle/>
            <a:p>
              <a:pPr algn="ctr" eaLnBrk="0" fontAlgn="ctr" hangingPunct="0">
                <a:buClr>
                  <a:srgbClr val="C00000"/>
                </a:buClr>
                <a:buSzPct val="100000"/>
              </a:pPr>
              <a:r>
                <a:rPr sz="1100" b="1" dirty="0">
                  <a:solidFill>
                    <a:prstClr val="white"/>
                  </a:solidFill>
                  <a:latin typeface="微软雅黑" panose="020B0503020204020204" pitchFamily="34" charset="-122"/>
                  <a:ea typeface="微软雅黑" panose="020B0503020204020204" pitchFamily="34" charset="-122"/>
                  <a:cs typeface="Arial" pitchFamily="34" charset="0"/>
                </a:rPr>
                <a:t>Product customization</a:t>
              </a:r>
              <a:endParaRPr lang="zh-CN" altLang="en-US"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grpSp>
        <p:nvGrpSpPr>
          <p:cNvPr id="193" name="组合 87"/>
          <p:cNvGrpSpPr/>
          <p:nvPr/>
        </p:nvGrpSpPr>
        <p:grpSpPr>
          <a:xfrm>
            <a:off x="7087970" y="1927092"/>
            <a:ext cx="1800200" cy="928694"/>
            <a:chOff x="2927648" y="2327863"/>
            <a:chExt cx="1800200" cy="741097"/>
          </a:xfrm>
        </p:grpSpPr>
        <p:grpSp>
          <p:nvGrpSpPr>
            <p:cNvPr id="194" name="组合 163"/>
            <p:cNvGrpSpPr/>
            <p:nvPr/>
          </p:nvGrpSpPr>
          <p:grpSpPr>
            <a:xfrm>
              <a:off x="2978299" y="2420888"/>
              <a:ext cx="813446" cy="234421"/>
              <a:chOff x="4664381" y="1158240"/>
              <a:chExt cx="509599" cy="327567"/>
            </a:xfrm>
          </p:grpSpPr>
          <p:sp>
            <p:nvSpPr>
              <p:cNvPr id="205"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06"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Software deployment</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195" name="组合 163"/>
            <p:cNvGrpSpPr/>
            <p:nvPr/>
          </p:nvGrpSpPr>
          <p:grpSpPr>
            <a:xfrm>
              <a:off x="2978298" y="2704416"/>
              <a:ext cx="813447" cy="337829"/>
              <a:chOff x="4664381" y="1130080"/>
              <a:chExt cx="509599" cy="472063"/>
            </a:xfrm>
          </p:grpSpPr>
          <p:sp>
            <p:nvSpPr>
              <p:cNvPr id="203" name="Rectangle 8"/>
              <p:cNvSpPr>
                <a:spLocks noChangeArrowheads="1"/>
              </p:cNvSpPr>
              <p:nvPr/>
            </p:nvSpPr>
            <p:spPr bwMode="auto">
              <a:xfrm>
                <a:off x="4664381" y="1130080"/>
                <a:ext cx="509599" cy="472063"/>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04" name="TextBox 170"/>
              <p:cNvSpPr txBox="1">
                <a:spLocks noChangeArrowheads="1"/>
              </p:cNvSpPr>
              <p:nvPr/>
            </p:nvSpPr>
            <p:spPr bwMode="auto">
              <a:xfrm>
                <a:off x="4688781" y="1276537"/>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Firewall policy</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196" name="组合 163"/>
            <p:cNvGrpSpPr/>
            <p:nvPr/>
          </p:nvGrpSpPr>
          <p:grpSpPr>
            <a:xfrm>
              <a:off x="3842394" y="2420888"/>
              <a:ext cx="813446" cy="234421"/>
              <a:chOff x="4664381" y="1158240"/>
              <a:chExt cx="509599" cy="327567"/>
            </a:xfrm>
          </p:grpSpPr>
          <p:sp>
            <p:nvSpPr>
              <p:cNvPr id="201"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02"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Data backup</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197" name="组合 163"/>
            <p:cNvGrpSpPr/>
            <p:nvPr/>
          </p:nvGrpSpPr>
          <p:grpSpPr>
            <a:xfrm>
              <a:off x="3842394" y="2707474"/>
              <a:ext cx="813446" cy="334770"/>
              <a:chOff x="4664381" y="1158240"/>
              <a:chExt cx="509599" cy="467789"/>
            </a:xfrm>
          </p:grpSpPr>
          <p:sp>
            <p:nvSpPr>
              <p:cNvPr id="199" name="Rectangle 8"/>
              <p:cNvSpPr>
                <a:spLocks noChangeArrowheads="1"/>
              </p:cNvSpPr>
              <p:nvPr/>
            </p:nvSpPr>
            <p:spPr bwMode="auto">
              <a:xfrm>
                <a:off x="4664381" y="1158240"/>
                <a:ext cx="509599" cy="467789"/>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00" name="TextBox 170"/>
              <p:cNvSpPr txBox="1">
                <a:spLocks noChangeArrowheads="1"/>
              </p:cNvSpPr>
              <p:nvPr/>
            </p:nvSpPr>
            <p:spPr bwMode="auto">
              <a:xfrm>
                <a:off x="4688781" y="1178414"/>
                <a:ext cx="463879" cy="363205"/>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Access control provisioning</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sp>
          <p:nvSpPr>
            <p:cNvPr id="198" name="圆角矩形 197"/>
            <p:cNvSpPr/>
            <p:nvPr/>
          </p:nvSpPr>
          <p:spPr>
            <a:xfrm>
              <a:off x="2927648" y="2327863"/>
              <a:ext cx="1800200" cy="7410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sz="700">
                <a:solidFill>
                  <a:prstClr val="white"/>
                </a:solidFill>
                <a:latin typeface="微软雅黑" panose="020B0503020204020204" pitchFamily="34" charset="-122"/>
                <a:ea typeface="微软雅黑" panose="020B0503020204020204" pitchFamily="34" charset="-122"/>
                <a:cs typeface="Arial" pitchFamily="34" charset="0"/>
              </a:endParaRPr>
            </a:p>
          </p:txBody>
        </p:sp>
      </p:grpSp>
      <p:grpSp>
        <p:nvGrpSpPr>
          <p:cNvPr id="207" name="组合 163"/>
          <p:cNvGrpSpPr/>
          <p:nvPr/>
        </p:nvGrpSpPr>
        <p:grpSpPr>
          <a:xfrm>
            <a:off x="7148042" y="3070098"/>
            <a:ext cx="813446" cy="285752"/>
            <a:chOff x="4664381" y="1158240"/>
            <a:chExt cx="509599" cy="262054"/>
          </a:xfrm>
        </p:grpSpPr>
        <p:sp>
          <p:nvSpPr>
            <p:cNvPr id="208" name="Rectangle 8"/>
            <p:cNvSpPr>
              <a:spLocks noChangeArrowheads="1"/>
            </p:cNvSpPr>
            <p:nvPr/>
          </p:nvSpPr>
          <p:spPr bwMode="auto">
            <a:xfrm>
              <a:off x="4664381" y="1158240"/>
              <a:ext cx="509599" cy="262054"/>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09" name="TextBox 170"/>
            <p:cNvSpPr txBox="1">
              <a:spLocks noChangeArrowheads="1"/>
            </p:cNvSpPr>
            <p:nvPr/>
          </p:nvSpPr>
          <p:spPr bwMode="auto">
            <a:xfrm>
              <a:off x="4687213" y="1172642"/>
              <a:ext cx="463879" cy="215683"/>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Physical machine</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10" name="组合 163"/>
          <p:cNvGrpSpPr/>
          <p:nvPr/>
        </p:nvGrpSpPr>
        <p:grpSpPr>
          <a:xfrm>
            <a:off x="7148041" y="3466592"/>
            <a:ext cx="813447" cy="286444"/>
            <a:chOff x="4664381" y="1158240"/>
            <a:chExt cx="509599" cy="262180"/>
          </a:xfrm>
        </p:grpSpPr>
        <p:sp>
          <p:nvSpPr>
            <p:cNvPr id="211" name="Rectangle 8"/>
            <p:cNvSpPr>
              <a:spLocks noChangeArrowheads="1"/>
            </p:cNvSpPr>
            <p:nvPr/>
          </p:nvSpPr>
          <p:spPr bwMode="auto">
            <a:xfrm>
              <a:off x="4664381" y="1158240"/>
              <a:ext cx="509599" cy="262180"/>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12"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Security device</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13" name="组合 163"/>
          <p:cNvGrpSpPr/>
          <p:nvPr/>
        </p:nvGrpSpPr>
        <p:grpSpPr>
          <a:xfrm>
            <a:off x="8012137" y="3068957"/>
            <a:ext cx="813446" cy="288381"/>
            <a:chOff x="4664381" y="1082839"/>
            <a:chExt cx="509599" cy="402968"/>
          </a:xfrm>
        </p:grpSpPr>
        <p:sp>
          <p:nvSpPr>
            <p:cNvPr id="214" name="Rectangle 8"/>
            <p:cNvSpPr>
              <a:spLocks noChangeArrowheads="1"/>
            </p:cNvSpPr>
            <p:nvPr/>
          </p:nvSpPr>
          <p:spPr bwMode="auto">
            <a:xfrm>
              <a:off x="4664381" y="1082839"/>
              <a:ext cx="509599" cy="402968"/>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15" name="TextBox 170"/>
            <p:cNvSpPr txBox="1">
              <a:spLocks noChangeArrowheads="1"/>
            </p:cNvSpPr>
            <p:nvPr/>
          </p:nvSpPr>
          <p:spPr bwMode="auto">
            <a:xfrm>
              <a:off x="4688781" y="117537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Disk array</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16" name="组合 163"/>
          <p:cNvGrpSpPr/>
          <p:nvPr/>
        </p:nvGrpSpPr>
        <p:grpSpPr>
          <a:xfrm>
            <a:off x="8012137" y="3465004"/>
            <a:ext cx="813446" cy="288032"/>
            <a:chOff x="4664381" y="1158240"/>
            <a:chExt cx="509599" cy="402480"/>
          </a:xfrm>
        </p:grpSpPr>
        <p:sp>
          <p:nvSpPr>
            <p:cNvPr id="217" name="Rectangle 8"/>
            <p:cNvSpPr>
              <a:spLocks noChangeArrowheads="1"/>
            </p:cNvSpPr>
            <p:nvPr/>
          </p:nvSpPr>
          <p:spPr bwMode="auto">
            <a:xfrm>
              <a:off x="4664381" y="1158240"/>
              <a:ext cx="509599" cy="402480"/>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18" name="TextBox 170"/>
            <p:cNvSpPr txBox="1">
              <a:spLocks noChangeArrowheads="1"/>
            </p:cNvSpPr>
            <p:nvPr/>
          </p:nvSpPr>
          <p:spPr bwMode="auto">
            <a:xfrm>
              <a:off x="4688781" y="1208550"/>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	Tape library</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sp>
        <p:nvSpPr>
          <p:cNvPr id="219" name="圆角矩形 218"/>
          <p:cNvSpPr/>
          <p:nvPr/>
        </p:nvSpPr>
        <p:spPr>
          <a:xfrm>
            <a:off x="7097391" y="3029893"/>
            <a:ext cx="1800200" cy="82602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sz="900"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nvGrpSpPr>
          <p:cNvPr id="220" name="组合 163"/>
          <p:cNvGrpSpPr/>
          <p:nvPr/>
        </p:nvGrpSpPr>
        <p:grpSpPr>
          <a:xfrm>
            <a:off x="7148042" y="4274018"/>
            <a:ext cx="813446" cy="234421"/>
            <a:chOff x="4664381" y="1158240"/>
            <a:chExt cx="509599" cy="327567"/>
          </a:xfrm>
        </p:grpSpPr>
        <p:sp>
          <p:nvSpPr>
            <p:cNvPr id="221"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22"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NOSQL</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23" name="组合 163"/>
          <p:cNvGrpSpPr/>
          <p:nvPr/>
        </p:nvGrpSpPr>
        <p:grpSpPr>
          <a:xfrm>
            <a:off x="7148041" y="4577697"/>
            <a:ext cx="813447" cy="234421"/>
            <a:chOff x="4664381" y="1158240"/>
            <a:chExt cx="509599" cy="327567"/>
          </a:xfrm>
        </p:grpSpPr>
        <p:sp>
          <p:nvSpPr>
            <p:cNvPr id="224"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25"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IP resources</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26" name="组合 163"/>
          <p:cNvGrpSpPr/>
          <p:nvPr/>
        </p:nvGrpSpPr>
        <p:grpSpPr>
          <a:xfrm>
            <a:off x="8012137" y="4274018"/>
            <a:ext cx="813446" cy="234421"/>
            <a:chOff x="4664381" y="1158240"/>
            <a:chExt cx="509599" cy="327567"/>
          </a:xfrm>
        </p:grpSpPr>
        <p:sp>
          <p:nvSpPr>
            <p:cNvPr id="227"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28"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Log server</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grpSp>
        <p:nvGrpSpPr>
          <p:cNvPr id="229" name="组合 163"/>
          <p:cNvGrpSpPr/>
          <p:nvPr/>
        </p:nvGrpSpPr>
        <p:grpSpPr>
          <a:xfrm>
            <a:off x="8012137" y="4560603"/>
            <a:ext cx="813446" cy="234421"/>
            <a:chOff x="4664381" y="1158240"/>
            <a:chExt cx="509599" cy="327567"/>
          </a:xfrm>
        </p:grpSpPr>
        <p:sp>
          <p:nvSpPr>
            <p:cNvPr id="230" name="Rectangle 8"/>
            <p:cNvSpPr>
              <a:spLocks noChangeArrowheads="1"/>
            </p:cNvSpPr>
            <p:nvPr/>
          </p:nvSpPr>
          <p:spPr bwMode="auto">
            <a:xfrm>
              <a:off x="4664381" y="1158240"/>
              <a:ext cx="509599" cy="327567"/>
            </a:xfrm>
            <a:prstGeom prst="rect">
              <a:avLst/>
            </a:prstGeom>
            <a:solidFill>
              <a:schemeClr val="tx2">
                <a:lumMod val="60000"/>
                <a:lumOff val="40000"/>
              </a:schemeClr>
            </a:solidFill>
            <a:ln w="9525" algn="ctr">
              <a:solidFill>
                <a:schemeClr val="bg1">
                  <a:lumMod val="85000"/>
                </a:schemeClr>
              </a:solidFill>
              <a:round/>
              <a:headEnd/>
              <a:tailEnd/>
            </a:ln>
          </p:spPr>
          <p:txBody>
            <a:bodyPr wrap="none" lIns="68507" tIns="34256" rIns="68507" bIns="34256">
              <a:noAutofit/>
            </a:bodyPr>
            <a:lstStyle/>
            <a:p>
              <a:pPr algn="ctr" fontAlgn="ctr"/>
              <a:endParaRPr lang="zh-CN" altLang="en-US" sz="70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31" name="TextBox 170"/>
            <p:cNvSpPr txBox="1">
              <a:spLocks noChangeArrowheads="1"/>
            </p:cNvSpPr>
            <p:nvPr/>
          </p:nvSpPr>
          <p:spPr bwMode="auto">
            <a:xfrm>
              <a:off x="4688781" y="1231131"/>
              <a:ext cx="463879" cy="159022"/>
            </a:xfrm>
            <a:prstGeom prst="rect">
              <a:avLst/>
            </a:prstGeom>
            <a:noFill/>
            <a:ln w="9525">
              <a:noFill/>
              <a:miter lim="800000"/>
              <a:headEnd/>
              <a:tailEnd/>
            </a:ln>
          </p:spPr>
          <p:txBody>
            <a:bodyPr wrap="square" lIns="26986" tIns="0" rIns="26986" bIns="0" anchor="ctr">
              <a:noAutofit/>
            </a:bodyPr>
            <a:lstStyle/>
            <a:p>
              <a:pPr algn="ctr" fontAlgn="ctr"/>
              <a:r>
                <a:rPr sz="700" b="1" dirty="0">
                  <a:solidFill>
                    <a:prstClr val="white"/>
                  </a:solidFill>
                  <a:latin typeface="微软雅黑" panose="020B0503020204020204" pitchFamily="34" charset="-122"/>
                  <a:ea typeface="微软雅黑" panose="020B0503020204020204" pitchFamily="34" charset="-122"/>
                  <a:cs typeface="Arial" pitchFamily="34" charset="0"/>
                </a:rPr>
                <a:t>Network configuration</a:t>
              </a:r>
              <a:endParaRPr lang="en-US" altLang="zh-CN" sz="700" b="1" dirty="0" smtClean="0">
                <a:solidFill>
                  <a:prstClr val="white"/>
                </a:solidFill>
                <a:latin typeface="微软雅黑" panose="020B0503020204020204" pitchFamily="34" charset="-122"/>
                <a:ea typeface="微软雅黑" pitchFamily="34" charset="-122"/>
                <a:cs typeface="Arial" pitchFamily="34" charset="0"/>
              </a:endParaRPr>
            </a:p>
          </p:txBody>
        </p:sp>
      </p:grpSp>
      <p:sp>
        <p:nvSpPr>
          <p:cNvPr id="232" name="圆角矩形 231"/>
          <p:cNvSpPr/>
          <p:nvPr/>
        </p:nvSpPr>
        <p:spPr>
          <a:xfrm>
            <a:off x="7097391" y="4180993"/>
            <a:ext cx="1800200" cy="7410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zh-CN" altLang="en-US">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33" name="圆角矩形 232"/>
          <p:cNvSpPr/>
          <p:nvPr/>
        </p:nvSpPr>
        <p:spPr bwMode="auto">
          <a:xfrm>
            <a:off x="9419790" y="1556792"/>
            <a:ext cx="2053073" cy="3816424"/>
          </a:xfrm>
          <a:prstGeom prst="roundRect">
            <a:avLst>
              <a:gd name="adj" fmla="val 6232"/>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4272" numCol="1" rtlCol="0" anchor="t" anchorCtr="0" compatLnSpc="1">
            <a:prstTxWarp prst="textNoShape">
              <a:avLst/>
            </a:prstTxWarp>
            <a:noAutofit/>
          </a:bodyPr>
          <a:lstStyle/>
          <a:p>
            <a:pPr algn="ctr" fontAlgn="ctr">
              <a:buClr>
                <a:srgbClr val="CC9900"/>
              </a:buClr>
            </a:pPr>
            <a:r>
              <a:rPr sz="1050" b="1"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Self-service </a:t>
            </a:r>
            <a:r>
              <a:rPr lang="en-US" sz="1050" b="1"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request</a:t>
            </a:r>
            <a:endParaRPr lang="zh-CN" altLang="en-US" sz="1050" b="1" dirty="0">
              <a:solidFill>
                <a:prstClr val="black">
                  <a:lumMod val="50000"/>
                  <a:lumOff val="50000"/>
                </a:prstClr>
              </a:solidFill>
              <a:latin typeface="微软雅黑" panose="020B0503020204020204" pitchFamily="34" charset="-122"/>
              <a:ea typeface="微软雅黑" pitchFamily="34" charset="-122"/>
              <a:cs typeface="Arial" pitchFamily="34" charset="0"/>
            </a:endParaRPr>
          </a:p>
        </p:txBody>
      </p:sp>
      <p:grpSp>
        <p:nvGrpSpPr>
          <p:cNvPr id="234" name="组合 42"/>
          <p:cNvGrpSpPr/>
          <p:nvPr/>
        </p:nvGrpSpPr>
        <p:grpSpPr>
          <a:xfrm>
            <a:off x="9426973" y="5509118"/>
            <a:ext cx="2051527" cy="345311"/>
            <a:chOff x="1712727" y="3613718"/>
            <a:chExt cx="2289227" cy="287925"/>
          </a:xfrm>
          <a:solidFill>
            <a:schemeClr val="tx2">
              <a:lumMod val="60000"/>
              <a:lumOff val="40000"/>
            </a:schemeClr>
          </a:solidFill>
        </p:grpSpPr>
        <p:sp>
          <p:nvSpPr>
            <p:cNvPr id="235" name="AutoShape 44"/>
            <p:cNvSpPr>
              <a:spLocks noChangeArrowheads="1"/>
            </p:cNvSpPr>
            <p:nvPr/>
          </p:nvSpPr>
          <p:spPr bwMode="auto">
            <a:xfrm>
              <a:off x="1712727" y="3613718"/>
              <a:ext cx="2289227" cy="287925"/>
            </a:xfrm>
            <a:prstGeom prst="round2SameRect">
              <a:avLst>
                <a:gd name="adj1" fmla="val 0"/>
                <a:gd name="adj2" fmla="val 0"/>
              </a:avLst>
            </a:prstGeom>
            <a:grp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2627" tIns="6314" rIns="12627" bIns="6314" anchor="ctr" anchorCtr="1">
              <a:noAutofit/>
            </a:bodyPr>
            <a:lstStyle/>
            <a:p>
              <a:pPr algn="ctr" fontAlgn="ctr">
                <a:buClr>
                  <a:srgbClr val="CC9900"/>
                </a:buClr>
              </a:pPr>
              <a:endParaRPr lang="en-US" altLang="zh-CN"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36" name="矩形 368"/>
            <p:cNvSpPr/>
            <p:nvPr/>
          </p:nvSpPr>
          <p:spPr>
            <a:xfrm>
              <a:off x="2187054" y="3665027"/>
              <a:ext cx="1306134" cy="218134"/>
            </a:xfrm>
            <a:prstGeom prst="rect">
              <a:avLst/>
            </a:prstGeom>
            <a:noFill/>
          </p:spPr>
          <p:txBody>
            <a:bodyPr wrap="none">
              <a:noAutofit/>
            </a:bodyPr>
            <a:lstStyle/>
            <a:p>
              <a:pPr algn="ctr" eaLnBrk="0" fontAlgn="ctr" hangingPunct="0">
                <a:buClr>
                  <a:srgbClr val="C00000"/>
                </a:buClr>
                <a:buSzPct val="100000"/>
              </a:pPr>
              <a:r>
                <a:rPr sz="1100" b="1" dirty="0">
                  <a:solidFill>
                    <a:prstClr val="white"/>
                  </a:solidFill>
                  <a:latin typeface="微软雅黑" panose="020B0503020204020204" pitchFamily="34" charset="-122"/>
                  <a:ea typeface="微软雅黑" panose="020B0503020204020204" pitchFamily="34" charset="-122"/>
                  <a:cs typeface="Arial" pitchFamily="34" charset="0"/>
                </a:rPr>
                <a:t>Online </a:t>
              </a:r>
              <a:r>
                <a:rPr lang="en-US" sz="1100" b="1" dirty="0" smtClean="0">
                  <a:solidFill>
                    <a:prstClr val="white"/>
                  </a:solidFill>
                  <a:latin typeface="微软雅黑" panose="020B0503020204020204" pitchFamily="34" charset="-122"/>
                  <a:ea typeface="微软雅黑" panose="020B0503020204020204" pitchFamily="34" charset="-122"/>
                  <a:cs typeface="Arial" pitchFamily="34" charset="0"/>
                </a:rPr>
                <a:t>request</a:t>
              </a:r>
              <a:endParaRPr lang="zh-CN" altLang="en-US" sz="1100" b="1"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pic>
        <p:nvPicPr>
          <p:cNvPr id="237" name="Picture 158" descr="j0433944"/>
          <p:cNvPicPr>
            <a:picLocks noChangeAspect="1" noChangeArrowheads="1"/>
          </p:cNvPicPr>
          <p:nvPr/>
        </p:nvPicPr>
        <p:blipFill>
          <a:blip r:embed="rId4" cstate="print"/>
          <a:srcRect/>
          <a:stretch>
            <a:fillRect/>
          </a:stretch>
        </p:blipFill>
        <p:spPr bwMode="auto">
          <a:xfrm>
            <a:off x="10133799" y="2082943"/>
            <a:ext cx="710886" cy="548262"/>
          </a:xfrm>
          <a:prstGeom prst="rect">
            <a:avLst/>
          </a:prstGeom>
          <a:noFill/>
          <a:ln w="9525">
            <a:noFill/>
            <a:miter lim="800000"/>
            <a:headEnd/>
            <a:tailEnd/>
          </a:ln>
        </p:spPr>
      </p:pic>
      <p:sp>
        <p:nvSpPr>
          <p:cNvPr id="238" name="TextBox 31"/>
          <p:cNvSpPr txBox="1"/>
          <p:nvPr/>
        </p:nvSpPr>
        <p:spPr>
          <a:xfrm>
            <a:off x="9929140" y="2536981"/>
            <a:ext cx="1122423" cy="276999"/>
          </a:xfrm>
          <a:prstGeom prst="rect">
            <a:avLst/>
          </a:prstGeom>
          <a:noFill/>
        </p:spPr>
        <p:txBody>
          <a:bodyPr wrap="none" rtlCol="0">
            <a:noAutofit/>
          </a:bodyPr>
          <a:lstStyle/>
          <a:p>
            <a:pPr fontAlgn="ctr"/>
            <a:r>
              <a:rPr sz="1200" dirty="0">
                <a:solidFill>
                  <a:prstClr val="black"/>
                </a:solidFill>
                <a:latin typeface="微软雅黑" panose="020B0503020204020204" pitchFamily="34" charset="-122"/>
                <a:ea typeface="微软雅黑" panose="020B0503020204020204" pitchFamily="34" charset="-122"/>
                <a:cs typeface="Arial" pitchFamily="34" charset="0"/>
              </a:rPr>
              <a:t>VDC operator</a:t>
            </a:r>
            <a:endParaRPr lang="zh-CN" altLang="en-US" sz="1200" dirty="0">
              <a:solidFill>
                <a:prstClr val="black"/>
              </a:solidFill>
              <a:latin typeface="微软雅黑" panose="020B0503020204020204" pitchFamily="34" charset="-122"/>
              <a:ea typeface="微软雅黑" panose="020B0503020204020204" pitchFamily="34" charset="-122"/>
              <a:cs typeface="Arial" pitchFamily="34" charset="0"/>
            </a:endParaRPr>
          </a:p>
        </p:txBody>
      </p:sp>
      <p:cxnSp>
        <p:nvCxnSpPr>
          <p:cNvPr id="239" name="直接箭头连接符 238"/>
          <p:cNvCxnSpPr>
            <a:endCxn id="241" idx="0"/>
          </p:cNvCxnSpPr>
          <p:nvPr/>
        </p:nvCxnSpPr>
        <p:spPr>
          <a:xfrm>
            <a:off x="10525754" y="2844758"/>
            <a:ext cx="0" cy="7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0" name="TextBox 39"/>
          <p:cNvSpPr txBox="1"/>
          <p:nvPr/>
        </p:nvSpPr>
        <p:spPr>
          <a:xfrm>
            <a:off x="10476871" y="2852936"/>
            <a:ext cx="1208211" cy="461665"/>
          </a:xfrm>
          <a:prstGeom prst="rect">
            <a:avLst/>
          </a:prstGeom>
          <a:noFill/>
        </p:spPr>
        <p:txBody>
          <a:bodyPr wrap="square" rtlCol="0">
            <a:noAutofit/>
          </a:bodyPr>
          <a:lstStyle/>
          <a:p>
            <a:pPr fontAlgn="ctr"/>
            <a:r>
              <a:rPr sz="1200" dirty="0">
                <a:solidFill>
                  <a:prstClr val="black"/>
                </a:solidFill>
                <a:latin typeface="微软雅黑" panose="020B0503020204020204" pitchFamily="34" charset="-122"/>
                <a:ea typeface="微软雅黑" panose="020B0503020204020204" pitchFamily="34" charset="-122"/>
                <a:cs typeface="Arial" pitchFamily="34" charset="0"/>
              </a:rPr>
              <a:t>Applies for/Deletes</a:t>
            </a:r>
            <a:endParaRPr lang="zh-CN" altLang="en-US" sz="12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241" name="矩形 240"/>
          <p:cNvSpPr/>
          <p:nvPr/>
        </p:nvSpPr>
        <p:spPr>
          <a:xfrm>
            <a:off x="9859081" y="3635358"/>
            <a:ext cx="1333346" cy="1172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200" dirty="0">
                <a:solidFill>
                  <a:prstClr val="black"/>
                </a:solidFill>
                <a:latin typeface="微软雅黑" panose="020B0503020204020204" pitchFamily="34" charset="-122"/>
                <a:ea typeface="微软雅黑" panose="020B0503020204020204" pitchFamily="34" charset="-122"/>
                <a:cs typeface="Arial" pitchFamily="34" charset="0"/>
              </a:rPr>
              <a:t>Product </a:t>
            </a:r>
            <a:r>
              <a:rPr sz="1200" dirty="0" smtClean="0">
                <a:solidFill>
                  <a:prstClr val="black"/>
                </a:solidFill>
                <a:latin typeface="微软雅黑" panose="020B0503020204020204" pitchFamily="34" charset="-122"/>
                <a:ea typeface="微软雅黑" panose="020B0503020204020204" pitchFamily="34" charset="-122"/>
                <a:cs typeface="Arial" pitchFamily="34" charset="0"/>
              </a:rPr>
              <a:t>catalog</a:t>
            </a:r>
            <a:endParaRPr lang="en-US" altLang="zh-CN" sz="1200" dirty="0">
              <a:solidFill>
                <a:prstClr val="black"/>
              </a:solidFill>
              <a:latin typeface="微软雅黑" panose="020B0503020204020204" pitchFamily="34" charset="-122"/>
              <a:ea typeface="微软雅黑" panose="020B0503020204020204" pitchFamily="34" charset="-122"/>
              <a:cs typeface="Arial" pitchFamily="34" charset="0"/>
            </a:endParaRPr>
          </a:p>
          <a:p>
            <a:pPr marL="171450" indent="-171450" algn="ctr" fontAlgn="ctr">
              <a:buFont typeface="Arial" panose="020B0604020202020204" pitchFamily="34" charset="0"/>
              <a:buChar char="•"/>
            </a:pPr>
            <a:r>
              <a:rPr sz="1200" dirty="0">
                <a:solidFill>
                  <a:prstClr val="black"/>
                </a:solidFill>
                <a:latin typeface="微软雅黑" panose="020B0503020204020204" pitchFamily="34" charset="-122"/>
                <a:ea typeface="微软雅黑" panose="020B0503020204020204" pitchFamily="34" charset="-122"/>
                <a:cs typeface="Arial" pitchFamily="34" charset="0"/>
              </a:rPr>
              <a:t>Product A</a:t>
            </a:r>
          </a:p>
          <a:p>
            <a:pPr marL="171450" indent="-171450" algn="ctr" fontAlgn="ctr">
              <a:buFont typeface="Arial" panose="020B0604020202020204" pitchFamily="34" charset="0"/>
              <a:buChar char="•"/>
            </a:pPr>
            <a:r>
              <a:rPr sz="1200" dirty="0">
                <a:solidFill>
                  <a:prstClr val="black"/>
                </a:solidFill>
                <a:latin typeface="微软雅黑" panose="020B0503020204020204" pitchFamily="34" charset="-122"/>
                <a:ea typeface="微软雅黑" panose="020B0503020204020204" pitchFamily="34" charset="-122"/>
                <a:cs typeface="Arial" pitchFamily="34" charset="0"/>
              </a:rPr>
              <a:t>Product B</a:t>
            </a:r>
          </a:p>
          <a:p>
            <a:pPr marL="171450" indent="-171450" algn="ctr" fontAlgn="ctr">
              <a:buFont typeface="Arial" panose="020B0604020202020204" pitchFamily="34" charset="0"/>
              <a:buChar char="•"/>
            </a:pPr>
            <a:r>
              <a:rPr sz="1200" dirty="0">
                <a:solidFill>
                  <a:prstClr val="black"/>
                </a:solidFill>
                <a:latin typeface="微软雅黑" panose="020B0503020204020204" pitchFamily="34" charset="-122"/>
                <a:ea typeface="微软雅黑" panose="020B0503020204020204" pitchFamily="34" charset="-122"/>
                <a:cs typeface="Arial" pitchFamily="34" charset="0"/>
              </a:rPr>
              <a:t>Product C</a:t>
            </a:r>
            <a:endParaRPr lang="zh-CN" altLang="en-US" sz="1200" dirty="0">
              <a:solidFill>
                <a:prstClr val="black"/>
              </a:solidFill>
              <a:latin typeface="微软雅黑" panose="020B0503020204020204" pitchFamily="34" charset="-122"/>
              <a:ea typeface="微软雅黑" panose="020B0503020204020204" pitchFamily="34" charset="-122"/>
              <a:cs typeface="Arial" pitchFamily="34" charset="0"/>
            </a:endParaRPr>
          </a:p>
        </p:txBody>
      </p:sp>
      <p:sp>
        <p:nvSpPr>
          <p:cNvPr id="242" name="右箭头 241"/>
          <p:cNvSpPr/>
          <p:nvPr/>
        </p:nvSpPr>
        <p:spPr>
          <a:xfrm>
            <a:off x="6624412" y="3111615"/>
            <a:ext cx="314807" cy="31498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noAutofit/>
          </a:bodyPr>
          <a:lstStyle/>
          <a:p>
            <a:pPr algn="ctr" fontAlgn="ctr"/>
            <a:endParaRPr lang="zh-CN" altLang="en-US">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43" name="右箭头 242"/>
          <p:cNvSpPr/>
          <p:nvPr/>
        </p:nvSpPr>
        <p:spPr>
          <a:xfrm>
            <a:off x="9053297" y="3075633"/>
            <a:ext cx="314807" cy="31498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noAutofit/>
          </a:bodyPr>
          <a:lstStyle/>
          <a:p>
            <a:pPr algn="ctr" fontAlgn="ctr"/>
            <a:endParaRPr lang="zh-CN" altLang="en-US">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244" name="文本占位符 1"/>
          <p:cNvSpPr>
            <a:spLocks noGrp="1"/>
          </p:cNvSpPr>
          <p:nvPr>
            <p:ph type="body" sz="quarter" idx="10"/>
          </p:nvPr>
        </p:nvSpPr>
        <p:spPr>
          <a:xfrm>
            <a:off x="947590" y="1277659"/>
            <a:ext cx="3456222" cy="1007380"/>
          </a:xfrm>
        </p:spPr>
        <p:txBody>
          <a:bodyPr>
            <a:noAutofit/>
          </a:bodyPr>
          <a:lstStyle/>
          <a:p>
            <a:pPr marL="0" indent="0" algn="l" fontAlgn="ctr">
              <a:lnSpc>
                <a:spcPct val="150000"/>
              </a:lnSpc>
              <a:buNone/>
            </a:pPr>
            <a:r>
              <a:rPr lang="en-US" altLang="zh-CN" sz="1600" dirty="0">
                <a:solidFill>
                  <a:prstClr val="black"/>
                </a:solidFill>
                <a:latin typeface="微软雅黑" panose="020B0503020204020204" pitchFamily="34" charset="-122"/>
                <a:ea typeface="微软雅黑" panose="020B0503020204020204" pitchFamily="34" charset="-122"/>
              </a:rPr>
              <a:t>Offline Service Customization allows customers to customize services, migrate their offline services to the cloud, and request, approve, and </a:t>
            </a:r>
            <a:r>
              <a:rPr lang="en-US" altLang="zh-CN" sz="1600" dirty="0" smtClean="0">
                <a:solidFill>
                  <a:prstClr val="black"/>
                </a:solidFill>
                <a:latin typeface="微软雅黑" panose="020B0503020204020204" pitchFamily="34" charset="-122"/>
                <a:ea typeface="微软雅黑" panose="020B0503020204020204" pitchFamily="34" charset="-122"/>
              </a:rPr>
              <a:t>provision </a:t>
            </a:r>
            <a:r>
              <a:rPr lang="en-US" altLang="zh-CN" sz="1600" dirty="0">
                <a:solidFill>
                  <a:prstClr val="black"/>
                </a:solidFill>
                <a:latin typeface="微软雅黑" panose="020B0503020204020204" pitchFamily="34" charset="-122"/>
                <a:ea typeface="微软雅黑" panose="020B0503020204020204" pitchFamily="34" charset="-122"/>
              </a:rPr>
              <a:t>services implemented offline.</a:t>
            </a:r>
          </a:p>
        </p:txBody>
      </p:sp>
    </p:spTree>
    <p:extLst>
      <p:ext uri="{BB962C8B-B14F-4D97-AF65-F5344CB8AC3E}">
        <p14:creationId xmlns:p14="http://schemas.microsoft.com/office/powerpoint/2010/main" val="1518838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95912"/>
            <a:ext cx="9831600" cy="640800"/>
          </a:xfrm>
        </p:spPr>
        <p:txBody>
          <a:bodyPr>
            <a:noAutofit/>
          </a:bodyPr>
          <a:lstStyle/>
          <a:p>
            <a:pPr fontAlgn="ctr"/>
            <a:r>
              <a:rPr lang="en-US" altLang="zh-CN" sz="3200" dirty="0">
                <a:latin typeface="微软雅黑" panose="020B0503020204020204" pitchFamily="34" charset="-122"/>
                <a:ea typeface="微软雅黑" panose="020B0503020204020204" pitchFamily="34" charset="-122"/>
              </a:rPr>
              <a:t>Application and </a:t>
            </a:r>
            <a:r>
              <a:rPr lang="en-US" altLang="zh-CN" sz="3200" dirty="0" smtClean="0">
                <a:latin typeface="微软雅黑" panose="020B0503020204020204" pitchFamily="34" charset="-122"/>
                <a:ea typeface="微软雅黑" panose="020B0503020204020204" pitchFamily="34" charset="-122"/>
              </a:rPr>
              <a:t>Automation </a:t>
            </a:r>
            <a:r>
              <a:rPr lang="en-US" altLang="zh-CN" sz="3200" dirty="0" smtClean="0">
                <a:latin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Unified Certificate Management</a:t>
            </a:r>
            <a:endParaRPr lang="zh-CN" altLang="en-US" sz="3200" dirty="0">
              <a:latin typeface="微软雅黑" panose="020B0503020204020204" pitchFamily="34" charset="-122"/>
              <a:ea typeface="微软雅黑" panose="020B0503020204020204" pitchFamily="34" charset="-122"/>
            </a:endParaRPr>
          </a:p>
        </p:txBody>
      </p:sp>
      <p:grpSp>
        <p:nvGrpSpPr>
          <p:cNvPr id="164" name="组合 1"/>
          <p:cNvGrpSpPr>
            <a:grpSpLocks/>
          </p:cNvGrpSpPr>
          <p:nvPr/>
        </p:nvGrpSpPr>
        <p:grpSpPr bwMode="auto">
          <a:xfrm>
            <a:off x="3492765" y="1624922"/>
            <a:ext cx="5399087" cy="4025444"/>
            <a:chOff x="503238" y="983119"/>
            <a:chExt cx="5399087" cy="4025444"/>
          </a:xfrm>
        </p:grpSpPr>
        <p:sp>
          <p:nvSpPr>
            <p:cNvPr id="165" name="矩形 164"/>
            <p:cNvSpPr/>
            <p:nvPr/>
          </p:nvSpPr>
          <p:spPr bwMode="auto">
            <a:xfrm>
              <a:off x="2413415" y="983119"/>
              <a:ext cx="1209260" cy="478970"/>
            </a:xfrm>
            <a:prstGeom prst="rect">
              <a:avLst/>
            </a:prstGeom>
            <a:solidFill>
              <a:srgbClr val="DBEBA7"/>
            </a:solidFill>
            <a:ln w="9525" cap="flat" cmpd="sng" algn="ctr">
              <a:solidFill>
                <a:srgbClr val="FFFFFF">
                  <a:lumMod val="8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801688" eaLnBrk="1" fontAlgn="ctr" latinLnBrk="0" hangingPunct="1">
                <a:lnSpc>
                  <a:spcPct val="100000"/>
                </a:lnSpc>
                <a:spcBef>
                  <a:spcPts val="0"/>
                </a:spcBef>
                <a:spcAft>
                  <a:spcPts val="0"/>
                </a:spcAft>
                <a:buClrTx/>
                <a:buSzTx/>
                <a:buFontTx/>
                <a:buNone/>
                <a:tabLst/>
                <a:defRPr/>
              </a:pPr>
              <a:r>
                <a:rPr lang="en-US" altLang="zh-CN" sz="1400" kern="0" dirty="0" smtClean="0">
                  <a:solidFill>
                    <a:srgbClr val="000000">
                      <a:lumMod val="95000"/>
                      <a:lumOff val="5000"/>
                    </a:srgbClr>
                  </a:solidFill>
                  <a:latin typeface="微软雅黑" panose="020B0503020204020204" pitchFamily="34" charset="-122"/>
                  <a:ea typeface="微软雅黑" panose="020B0503020204020204" pitchFamily="34" charset="-122"/>
                </a:rPr>
                <a:t>Customer </a:t>
              </a:r>
              <a:r>
                <a:rPr kumimoji="0" lang="en-US" altLang="zh-CN" sz="1400" b="0" i="0" u="none" strike="noStrike" kern="0" cap="none" spc="0" normalizeH="0" baseline="0" noProof="0" dirty="0" smtClean="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rPr>
                <a:t>CA</a:t>
              </a:r>
              <a:endParaRPr kumimoji="0" lang="en-US" sz="1400" b="0" i="0" u="none" strike="noStrike" kern="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endParaRPr>
            </a:p>
          </p:txBody>
        </p:sp>
        <p:sp>
          <p:nvSpPr>
            <p:cNvPr id="166" name="矩形 165"/>
            <p:cNvSpPr/>
            <p:nvPr/>
          </p:nvSpPr>
          <p:spPr bwMode="auto">
            <a:xfrm>
              <a:off x="1384300" y="1858963"/>
              <a:ext cx="3308350" cy="1314450"/>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oAutofit/>
            </a:bodyPr>
            <a:lstStyle/>
            <a:p>
              <a:pPr marL="0" marR="0" lvl="0" indent="0" defTabSz="685865"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矩形 166"/>
            <p:cNvSpPr/>
            <p:nvPr/>
          </p:nvSpPr>
          <p:spPr bwMode="auto">
            <a:xfrm>
              <a:off x="2532063" y="1970088"/>
              <a:ext cx="973137" cy="379412"/>
            </a:xfrm>
            <a:prstGeom prst="rect">
              <a:avLst/>
            </a:prstGeom>
            <a:solidFill>
              <a:srgbClr val="B3EBFF"/>
            </a:solidFill>
            <a:ln>
              <a:noFill/>
            </a:ln>
            <a:effectLst/>
            <a:extLst/>
          </p:spPr>
          <p:txBody>
            <a:bodyPr lIns="68580" tIns="34290" rIns="68580" bIns="34290" anchor="ctr">
              <a:noAutofit/>
            </a:bodyPr>
            <a:lstStyle/>
            <a:p>
              <a:pPr marL="0" marR="0" lvl="0" indent="0" algn="ctr" defTabSz="685865" eaLnBrk="1" fontAlgn="ctr" latinLnBrk="0" hangingPunct="1">
                <a:lnSpc>
                  <a:spcPct val="100000"/>
                </a:lnSpc>
                <a:spcBef>
                  <a:spcPts val="0"/>
                </a:spcBef>
                <a:spcAft>
                  <a:spcPts val="0"/>
                </a:spcAft>
                <a:buClr>
                  <a:srgbClr val="CC9900"/>
                </a:buClr>
                <a:buSzTx/>
                <a:buFontTx/>
                <a:buNone/>
                <a:tabLst/>
                <a:defRPr/>
              </a:pPr>
              <a:r>
                <a:rPr kumimoji="0" lang="en-US" altLang="zh-CN"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CMC</a:t>
              </a:r>
              <a:endParaRPr kumimoji="0" lang="en-US"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168" name="直接箭头连接符 99"/>
            <p:cNvCxnSpPr>
              <a:cxnSpLocks noChangeShapeType="1"/>
              <a:stCxn id="165" idx="2"/>
            </p:cNvCxnSpPr>
            <p:nvPr/>
          </p:nvCxnSpPr>
          <p:spPr bwMode="auto">
            <a:xfrm flipH="1">
              <a:off x="3016073" y="1462089"/>
              <a:ext cx="1972" cy="41011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接箭头连接符 100"/>
            <p:cNvCxnSpPr>
              <a:cxnSpLocks noChangeShapeType="1"/>
              <a:stCxn id="166" idx="2"/>
              <a:endCxn id="177" idx="0"/>
            </p:cNvCxnSpPr>
            <p:nvPr/>
          </p:nvCxnSpPr>
          <p:spPr bwMode="auto">
            <a:xfrm flipH="1">
              <a:off x="2413415" y="3173005"/>
              <a:ext cx="625108" cy="947834"/>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矩形 169"/>
            <p:cNvSpPr/>
            <p:nvPr/>
          </p:nvSpPr>
          <p:spPr bwMode="auto">
            <a:xfrm>
              <a:off x="3729703" y="4135438"/>
              <a:ext cx="996950" cy="387350"/>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685865" eaLnBrk="1" fontAlgn="ctr" latinLnBrk="0" hangingPunct="1">
                <a:lnSpc>
                  <a:spcPct val="100000"/>
                </a:lnSpc>
                <a:spcBef>
                  <a:spcPts val="0"/>
                </a:spcBef>
                <a:spcAft>
                  <a:spcPts val="0"/>
                </a:spcAft>
                <a:buClr>
                  <a:srgbClr val="CC9900"/>
                </a:buClr>
                <a:buSzTx/>
                <a:buFontTx/>
                <a:buNone/>
                <a:tabLst/>
                <a:defRPr/>
              </a:pPr>
              <a:r>
                <a:rPr kumimoji="0" lang="en-US"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FusionSphere</a:t>
              </a:r>
              <a:endParaRPr kumimoji="0" 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矩形 170"/>
            <p:cNvSpPr/>
            <p:nvPr/>
          </p:nvSpPr>
          <p:spPr bwMode="auto">
            <a:xfrm>
              <a:off x="1283358" y="4133850"/>
              <a:ext cx="742995" cy="388938"/>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801688" eaLnBrk="1" fontAlgn="ctr" latinLnBrk="0" hangingPunct="1">
                <a:lnSpc>
                  <a:spcPct val="100000"/>
                </a:lnSpc>
                <a:spcBef>
                  <a:spcPts val="0"/>
                </a:spcBef>
                <a:spcAft>
                  <a:spcPts val="0"/>
                </a:spcAft>
                <a:buClrTx/>
                <a:buSzTx/>
                <a:buFontTx/>
                <a:buNone/>
                <a:tabLst/>
                <a:defRPr/>
              </a:pPr>
              <a:r>
                <a:rPr lang="en-US" sz="1100" kern="0" noProof="0" dirty="0" smtClean="0">
                  <a:solidFill>
                    <a:srgbClr val="0000FF"/>
                  </a:solidFill>
                  <a:latin typeface="微软雅黑" panose="020B0503020204020204" pitchFamily="34" charset="-122"/>
                  <a:ea typeface="微软雅黑" panose="020B0503020204020204" pitchFamily="34" charset="-122"/>
                </a:rPr>
                <a:t>Storage</a:t>
              </a:r>
              <a:endParaRPr kumimoji="0" lang="en-US" sz="1100" b="0"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endParaRPr>
            </a:p>
          </p:txBody>
        </p:sp>
        <p:sp>
          <p:nvSpPr>
            <p:cNvPr id="172" name="矩形 171"/>
            <p:cNvSpPr/>
            <p:nvPr/>
          </p:nvSpPr>
          <p:spPr bwMode="auto">
            <a:xfrm>
              <a:off x="586193" y="4121150"/>
              <a:ext cx="652463" cy="401638"/>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801688" eaLnBrk="1" fontAlgn="ctr" latinLnBrk="0" hangingPunct="1">
                <a:lnSpc>
                  <a:spcPct val="100000"/>
                </a:lnSpc>
                <a:spcBef>
                  <a:spcPts val="0"/>
                </a:spcBef>
                <a:spcAft>
                  <a:spcPts val="0"/>
                </a:spcAft>
                <a:buClrTx/>
                <a:buSzTx/>
                <a:buFontTx/>
                <a:buNone/>
                <a:tabLst/>
                <a:defRPr/>
              </a:pPr>
              <a:r>
                <a:rPr lang="en-US" sz="1100" kern="0" dirty="0" smtClean="0">
                  <a:solidFill>
                    <a:srgbClr val="0000FF"/>
                  </a:solidFill>
                  <a:latin typeface="微软雅黑" panose="020B0503020204020204" pitchFamily="34" charset="-122"/>
                  <a:ea typeface="微软雅黑" panose="020B0503020204020204" pitchFamily="34" charset="-122"/>
                </a:rPr>
                <a:t>Server</a:t>
              </a:r>
              <a:endParaRPr kumimoji="0" lang="en-US" sz="1100" b="0"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endParaRPr>
            </a:p>
          </p:txBody>
        </p:sp>
        <p:cxnSp>
          <p:nvCxnSpPr>
            <p:cNvPr id="173" name="直接箭头连接符 104"/>
            <p:cNvCxnSpPr>
              <a:cxnSpLocks noChangeShapeType="1"/>
              <a:stCxn id="166" idx="2"/>
              <a:endCxn id="183" idx="0"/>
            </p:cNvCxnSpPr>
            <p:nvPr/>
          </p:nvCxnSpPr>
          <p:spPr bwMode="auto">
            <a:xfrm>
              <a:off x="3038475" y="3173413"/>
              <a:ext cx="194410" cy="947737"/>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接箭头连接符 105"/>
            <p:cNvCxnSpPr>
              <a:cxnSpLocks noChangeShapeType="1"/>
              <a:stCxn id="166" idx="2"/>
              <a:endCxn id="172" idx="0"/>
            </p:cNvCxnSpPr>
            <p:nvPr/>
          </p:nvCxnSpPr>
          <p:spPr bwMode="auto">
            <a:xfrm flipH="1">
              <a:off x="912425" y="3173413"/>
              <a:ext cx="2126050" cy="947737"/>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接箭头连接符 106"/>
            <p:cNvCxnSpPr>
              <a:cxnSpLocks noChangeShapeType="1"/>
              <a:stCxn id="166" idx="2"/>
              <a:endCxn id="171" idx="0"/>
            </p:cNvCxnSpPr>
            <p:nvPr/>
          </p:nvCxnSpPr>
          <p:spPr bwMode="auto">
            <a:xfrm flipH="1">
              <a:off x="1654856" y="3173413"/>
              <a:ext cx="1383619" cy="960437"/>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矩形 175"/>
            <p:cNvSpPr/>
            <p:nvPr/>
          </p:nvSpPr>
          <p:spPr bwMode="auto">
            <a:xfrm>
              <a:off x="2414588" y="2695575"/>
              <a:ext cx="1208087" cy="392113"/>
            </a:xfrm>
            <a:prstGeom prst="rect">
              <a:avLst/>
            </a:prstGeom>
            <a:solidFill>
              <a:srgbClr val="B3EBFF"/>
            </a:solidFill>
            <a:ln>
              <a:noFill/>
            </a:ln>
            <a:effectLst/>
            <a:extLst/>
          </p:spPr>
          <p:txBody>
            <a:bodyPr lIns="68580" tIns="34290" rIns="68580" bIns="34290" anchor="ctr">
              <a:noAutofit/>
            </a:bodyPr>
            <a:lstStyle/>
            <a:p>
              <a:pPr marL="0" marR="0" lvl="0" indent="0" algn="ctr" defTabSz="685865" eaLnBrk="1" fontAlgn="ctr" latinLnBrk="0" hangingPunct="1">
                <a:lnSpc>
                  <a:spcPct val="100000"/>
                </a:lnSpc>
                <a:spcBef>
                  <a:spcPts val="0"/>
                </a:spcBef>
                <a:spcAft>
                  <a:spcPts val="0"/>
                </a:spcAft>
                <a:buClr>
                  <a:srgbClr val="CC9900"/>
                </a:buClr>
                <a:buSzTx/>
                <a:buFontTx/>
                <a:buNone/>
                <a:tabLst/>
                <a:defRPr/>
              </a:pPr>
              <a:r>
                <a:rPr kumimoji="0" lang="en-US" altLang="zh-CN"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ManageOne</a:t>
              </a:r>
              <a:endParaRPr kumimoji="0" lang="en-US"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矩形 176"/>
            <p:cNvSpPr/>
            <p:nvPr/>
          </p:nvSpPr>
          <p:spPr bwMode="auto">
            <a:xfrm>
              <a:off x="2076450" y="4121150"/>
              <a:ext cx="674688" cy="401638"/>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685865" eaLnBrk="1" fontAlgn="ctr" latinLnBrk="0" hangingPunct="1">
                <a:lnSpc>
                  <a:spcPct val="100000"/>
                </a:lnSpc>
                <a:spcBef>
                  <a:spcPts val="0"/>
                </a:spcBef>
                <a:spcAft>
                  <a:spcPts val="0"/>
                </a:spcAft>
                <a:buClr>
                  <a:srgbClr val="CC9900"/>
                </a:buClr>
                <a:buSzTx/>
                <a:buFontTx/>
                <a:buNone/>
                <a:tabLst/>
                <a:defRPr/>
              </a:pPr>
              <a:r>
                <a:rPr kumimoji="0" lang="en-US"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BM&amp;DR</a:t>
              </a:r>
              <a:endParaRPr kumimoji="0" 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178" name="直接箭头连接符 109"/>
            <p:cNvCxnSpPr>
              <a:cxnSpLocks noChangeShapeType="1"/>
              <a:stCxn id="167" idx="2"/>
              <a:endCxn id="176" idx="0"/>
            </p:cNvCxnSpPr>
            <p:nvPr/>
          </p:nvCxnSpPr>
          <p:spPr bwMode="auto">
            <a:xfrm flipH="1">
              <a:off x="3018879" y="2349312"/>
              <a:ext cx="355" cy="346624"/>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文本框 178"/>
            <p:cNvSpPr txBox="1"/>
            <p:nvPr/>
          </p:nvSpPr>
          <p:spPr bwMode="auto">
            <a:xfrm>
              <a:off x="1162257" y="1525588"/>
              <a:ext cx="1836738" cy="246062"/>
            </a:xfrm>
            <a:prstGeom prst="rect">
              <a:avLst/>
            </a:prstGeom>
            <a:noFill/>
          </p:spPr>
          <p:txBody>
            <a:bodyP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CMPv2</a:t>
              </a:r>
              <a:r>
                <a:rPr lang="zh-CN" altLang="en-US" kern="0" dirty="0">
                  <a:solidFill>
                    <a:srgbClr val="000000"/>
                  </a:solidFill>
                  <a:latin typeface="微软雅黑" panose="020B0503020204020204" pitchFamily="34" charset="-122"/>
                  <a:ea typeface="微软雅黑" panose="020B0503020204020204" pitchFamily="34" charset="-122"/>
                </a:rPr>
                <a:t> </a:t>
              </a:r>
              <a:r>
                <a:rPr lang="en-US" altLang="zh-CN" kern="0" dirty="0" smtClean="0">
                  <a:solidFill>
                    <a:srgbClr val="000000"/>
                  </a:solidFill>
                  <a:latin typeface="微软雅黑" panose="020B0503020204020204" pitchFamily="34" charset="-122"/>
                  <a:ea typeface="微软雅黑" panose="020B0503020204020204" pitchFamily="34" charset="-122"/>
                </a:rPr>
                <a:t>and </a:t>
              </a:r>
              <a:r>
                <a:rPr kumimoji="0" lang="en-US" altLang="zh-CN"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CMC</a:t>
              </a:r>
              <a:r>
                <a:rPr lang="zh-CN" altLang="en-US" kern="0" dirty="0">
                  <a:solidFill>
                    <a:srgbClr val="000000"/>
                  </a:solidFill>
                  <a:latin typeface="微软雅黑" panose="020B0503020204020204" pitchFamily="34" charset="-122"/>
                  <a:ea typeface="微软雅黑" panose="020B0503020204020204" pitchFamily="34" charset="-122"/>
                </a:rPr>
                <a:t> </a:t>
              </a:r>
              <a:r>
                <a:rPr lang="en-US" altLang="zh-CN" kern="0" dirty="0" smtClean="0">
                  <a:solidFill>
                    <a:srgbClr val="000000"/>
                  </a:solidFill>
                  <a:latin typeface="微软雅黑" panose="020B0503020204020204" pitchFamily="34" charset="-122"/>
                  <a:ea typeface="微软雅黑" panose="020B0503020204020204" pitchFamily="34" charset="-122"/>
                </a:rPr>
                <a:t>protocols</a:t>
              </a:r>
              <a:endParaRPr kumimoji="0" 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0" name="文本框 179"/>
            <p:cNvSpPr txBox="1"/>
            <p:nvPr/>
          </p:nvSpPr>
          <p:spPr bwMode="auto">
            <a:xfrm>
              <a:off x="2241550" y="2393950"/>
              <a:ext cx="787400" cy="277813"/>
            </a:xfrm>
            <a:prstGeom prst="rect">
              <a:avLst/>
            </a:prstGeom>
            <a:noFill/>
          </p:spPr>
          <p:txBody>
            <a:bodyP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RESTful</a:t>
              </a:r>
              <a:endParaRPr kumimoji="0" 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1" name="矩形 180"/>
            <p:cNvSpPr/>
            <p:nvPr/>
          </p:nvSpPr>
          <p:spPr bwMode="auto">
            <a:xfrm>
              <a:off x="503238" y="3513138"/>
              <a:ext cx="5399087" cy="1495425"/>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oAutofit/>
            </a:bodyPr>
            <a:lstStyle/>
            <a:p>
              <a:pPr marL="0" marR="0" lvl="0" indent="0" defTabSz="685865"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182" name="直接箭头连接符 113"/>
            <p:cNvCxnSpPr>
              <a:cxnSpLocks noChangeShapeType="1"/>
              <a:stCxn id="166" idx="2"/>
              <a:endCxn id="170" idx="0"/>
            </p:cNvCxnSpPr>
            <p:nvPr/>
          </p:nvCxnSpPr>
          <p:spPr bwMode="auto">
            <a:xfrm>
              <a:off x="3038475" y="3173413"/>
              <a:ext cx="1189703" cy="96202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矩形 182"/>
            <p:cNvSpPr/>
            <p:nvPr/>
          </p:nvSpPr>
          <p:spPr bwMode="auto">
            <a:xfrm>
              <a:off x="2805042" y="4121150"/>
              <a:ext cx="855685" cy="401638"/>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801688" eaLnBrk="1" fontAlgn="ctr"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Arbitration service</a:t>
              </a:r>
              <a:endParaRPr kumimoji="0" 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4" name="矩形 183"/>
            <p:cNvSpPr/>
            <p:nvPr/>
          </p:nvSpPr>
          <p:spPr bwMode="auto">
            <a:xfrm>
              <a:off x="4794250" y="4132263"/>
              <a:ext cx="981075" cy="390525"/>
            </a:xfrm>
            <a:prstGeom prst="rect">
              <a:avLst/>
            </a:prstGeom>
            <a:solidFill>
              <a:srgbClr val="FFE2CA">
                <a:lumMod val="90000"/>
              </a:srgbClr>
            </a:solidFill>
            <a:ln w="9525" cap="flat" cmpd="sng" algn="ctr">
              <a:solidFill>
                <a:srgbClr val="FFFFFF">
                  <a:lumMod val="65000"/>
                </a:srgbClr>
              </a:solidFill>
              <a:prstDash val="solid"/>
              <a:round/>
              <a:headEnd type="none" w="med" len="med"/>
              <a:tailEnd type="none" w="med" len="med"/>
            </a:ln>
            <a:effectLst/>
            <a:extLst/>
          </p:spPr>
          <p:txBody>
            <a:bodyPr lIns="79200" tIns="39600" rIns="79200" bIns="39600" anchor="ctr">
              <a:noAutofit/>
            </a:bodyPr>
            <a:lstStyle/>
            <a:p>
              <a:pPr marL="0" marR="0" lvl="0" indent="0" algn="ctr" defTabSz="801688" eaLnBrk="1" fontAlgn="ctr"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FusionStage</a:t>
              </a:r>
              <a:endParaRPr kumimoji="0" 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185" name="直接箭头连接符 116"/>
            <p:cNvCxnSpPr>
              <a:cxnSpLocks noChangeShapeType="1"/>
              <a:stCxn id="166" idx="2"/>
              <a:endCxn id="184" idx="0"/>
            </p:cNvCxnSpPr>
            <p:nvPr/>
          </p:nvCxnSpPr>
          <p:spPr bwMode="auto">
            <a:xfrm>
              <a:off x="3038523" y="3173005"/>
              <a:ext cx="2246480" cy="959713"/>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 name="文本框 185"/>
            <p:cNvSpPr txBox="1"/>
            <p:nvPr/>
          </p:nvSpPr>
          <p:spPr bwMode="auto">
            <a:xfrm>
              <a:off x="2206373" y="3654425"/>
              <a:ext cx="770269" cy="26161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RESTful</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文本框 186"/>
            <p:cNvSpPr txBox="1"/>
            <p:nvPr/>
          </p:nvSpPr>
          <p:spPr bwMode="auto">
            <a:xfrm>
              <a:off x="2805042" y="3652838"/>
              <a:ext cx="762071" cy="26161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RESTful</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8" name="文本框 187"/>
            <p:cNvSpPr txBox="1"/>
            <p:nvPr/>
          </p:nvSpPr>
          <p:spPr bwMode="auto">
            <a:xfrm>
              <a:off x="3427413" y="3652838"/>
              <a:ext cx="715962" cy="261610"/>
            </a:xfrm>
            <a:prstGeom prst="rect">
              <a:avLst/>
            </a:prstGeom>
            <a:noFill/>
          </p:spPr>
          <p:txBody>
            <a:bodyP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RESTful</a:t>
              </a:r>
              <a:endParaRPr kumimoji="0" lang="en-US" sz="10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9" name="文本框 188"/>
            <p:cNvSpPr txBox="1"/>
            <p:nvPr/>
          </p:nvSpPr>
          <p:spPr bwMode="auto">
            <a:xfrm>
              <a:off x="4086225" y="3652838"/>
              <a:ext cx="695325" cy="261610"/>
            </a:xfrm>
            <a:prstGeom prst="rect">
              <a:avLst/>
            </a:prstGeom>
            <a:noFill/>
          </p:spPr>
          <p:txBody>
            <a:bodyP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RESTful</a:t>
              </a:r>
              <a:endParaRPr kumimoji="0" lang="en-US" sz="105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90" name="圆角矩形 405"/>
          <p:cNvSpPr/>
          <p:nvPr/>
        </p:nvSpPr>
        <p:spPr bwMode="auto">
          <a:xfrm>
            <a:off x="1008064" y="5799397"/>
            <a:ext cx="10464800" cy="545927"/>
          </a:xfrm>
          <a:prstGeom prst="roundRect">
            <a:avLst/>
          </a:prstGeom>
          <a:solidFill>
            <a:srgbClr val="00B0F0"/>
          </a:solidFill>
          <a:ln w="9525" cap="flat" cmpd="sng" algn="ctr">
            <a:solidFill>
              <a:schemeClr val="accent1"/>
            </a:solidFill>
            <a:prstDash val="solid"/>
            <a:round/>
            <a:headEnd type="none" w="med" len="med"/>
            <a:tailEnd type="none" w="med" len="med"/>
          </a:ln>
          <a:effectLst/>
          <a:extLst/>
        </p:spPr>
        <p:txBody>
          <a:bodyPr vert="horz" wrap="square" lIns="51408" tIns="25704" rIns="51408" bIns="25704" numCol="1" rtlCol="0" anchor="ctr" anchorCtr="0" compatLnSpc="1">
            <a:prstTxWarp prst="textNoShape">
              <a:avLst/>
            </a:prstTxWarp>
            <a:noAutofit/>
          </a:bodyPr>
          <a:lstStyle/>
          <a:p>
            <a:pPr algn="ctr" fontAlgn="ctr">
              <a:defRPr/>
            </a:pPr>
            <a:r>
              <a:rPr lang="en-US" altLang="zh-CN" sz="1400" kern="0" dirty="0" smtClean="0">
                <a:solidFill>
                  <a:srgbClr val="FFFFFF"/>
                </a:solidFill>
                <a:latin typeface="微软雅黑" panose="020B0503020204020204" pitchFamily="34" charset="-122"/>
                <a:ea typeface="微软雅黑" pitchFamily="34" charset="-122"/>
              </a:rPr>
              <a:t>Cloud services interconnect with the ManageOne certificate management module in unified authentication mode that is based on the 10 unified principles, and implement service interaction through RESTful interfaces.</a:t>
            </a:r>
            <a:endParaRPr lang="zh-CN" altLang="en-US" sz="1400" kern="0" dirty="0">
              <a:solidFill>
                <a:srgbClr val="FFFFFF"/>
              </a:solidFill>
              <a:latin typeface="微软雅黑" panose="020B0503020204020204" pitchFamily="34" charset="-122"/>
              <a:ea typeface="微软雅黑" pitchFamily="34" charset="-122"/>
            </a:endParaRPr>
          </a:p>
        </p:txBody>
      </p:sp>
    </p:spTree>
    <p:extLst>
      <p:ext uri="{BB962C8B-B14F-4D97-AF65-F5344CB8AC3E}">
        <p14:creationId xmlns:p14="http://schemas.microsoft.com/office/powerpoint/2010/main" val="2717138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r>
              <a:rPr lang="en-US" altLang="zh-CN" sz="2000" dirty="0">
                <a:solidFill>
                  <a:srgbClr val="B2B2B2"/>
                </a:solidFill>
                <a:latin typeface="微软雅黑" panose="020B0503020204020204" pitchFamily="34" charset="-122"/>
                <a:ea typeface="微软雅黑" panose="020B0503020204020204" pitchFamily="34" charset="-122"/>
              </a:rPr>
              <a:t>Trends and Challenges of Cloud Data Center Management</a:t>
            </a:r>
          </a:p>
          <a:p>
            <a:pPr fontAlgn="ctr"/>
            <a:r>
              <a:rPr lang="en-US" altLang="zh-CN" sz="2000" dirty="0">
                <a:solidFill>
                  <a:srgbClr val="B2B2B2"/>
                </a:solidFill>
                <a:latin typeface="微软雅黑" panose="020B0503020204020204" pitchFamily="34" charset="-122"/>
                <a:ea typeface="微软雅黑" panose="020B0503020204020204" pitchFamily="34" charset="-122"/>
              </a:rPr>
              <a:t>ManageOne Cloud Management Solution</a:t>
            </a:r>
          </a:p>
          <a:p>
            <a:pPr fontAlgn="ctr"/>
            <a:r>
              <a:rPr lang="en-US" altLang="zh-CN" sz="2000" b="1" dirty="0">
                <a:latin typeface="微软雅黑" panose="020B0503020204020204" pitchFamily="34" charset="-122"/>
                <a:ea typeface="微软雅黑" panose="020B0503020204020204" pitchFamily="34" charset="-122"/>
              </a:rPr>
              <a:t>ManageOne Cloud Management Platform Features</a:t>
            </a:r>
            <a:endParaRPr lang="en-US" altLang="zh-CN" b="1" dirty="0">
              <a:latin typeface="微软雅黑" panose="020B0503020204020204" pitchFamily="34" charset="-122"/>
              <a:ea typeface="微软雅黑" panose="020B0503020204020204" pitchFamily="34" charset="-122"/>
            </a:endParaRPr>
          </a:p>
          <a:p>
            <a:pPr lvl="1" indent="-177800" fontAlgn="ctr">
              <a:buClr>
                <a:schemeClr val="bg1">
                  <a:lumMod val="50000"/>
                </a:schemeClr>
              </a:buClr>
            </a:pPr>
            <a:r>
              <a:rPr lang="en-US" altLang="zh-CN" dirty="0">
                <a:solidFill>
                  <a:srgbClr val="B2B2B2"/>
                </a:solidFill>
                <a:latin typeface="微软雅黑" panose="020B0503020204020204" pitchFamily="34" charset="-122"/>
                <a:ea typeface="微软雅黑" panose="020B0503020204020204" pitchFamily="34" charset="-122"/>
              </a:rPr>
              <a:t>Fine-grained Operations</a:t>
            </a:r>
          </a:p>
          <a:p>
            <a:pPr lvl="1" indent="-177800" fontAlgn="ctr">
              <a:buClr>
                <a:schemeClr val="bg1">
                  <a:lumMod val="50000"/>
                </a:schemeClr>
              </a:buClr>
            </a:pPr>
            <a:r>
              <a:rPr lang="en-US" altLang="zh-CN" dirty="0">
                <a:latin typeface="微软雅黑" panose="020B0503020204020204" pitchFamily="34" charset="-122"/>
                <a:ea typeface="微软雅黑" panose="020B0503020204020204" pitchFamily="34" charset="-122"/>
              </a:rPr>
              <a:t>Intelligent O&amp;M</a:t>
            </a:r>
          </a:p>
          <a:p>
            <a:pPr lvl="1" indent="-177800"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Centralized Management</a:t>
            </a:r>
          </a:p>
          <a:p>
            <a:pPr marL="0" indent="0" fontAlgn="ctr">
              <a:buNone/>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5716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ea typeface="+mj-ea"/>
              </a:rPr>
              <a:t>Intelligent O&amp;M</a:t>
            </a:r>
            <a:endParaRPr lang="zh-CN" altLang="en-US" dirty="0">
              <a:latin typeface="微软雅黑" panose="020B0503020204020204" pitchFamily="34" charset="-122"/>
              <a:ea typeface="+mj-ea"/>
            </a:endParaRPr>
          </a:p>
        </p:txBody>
      </p:sp>
      <p:grpSp>
        <p:nvGrpSpPr>
          <p:cNvPr id="5" name="组合 4"/>
          <p:cNvGrpSpPr>
            <a:grpSpLocks noChangeAspect="1"/>
          </p:cNvGrpSpPr>
          <p:nvPr/>
        </p:nvGrpSpPr>
        <p:grpSpPr>
          <a:xfrm>
            <a:off x="7320134" y="2096417"/>
            <a:ext cx="3451340" cy="3402639"/>
            <a:chOff x="4623597" y="4395184"/>
            <a:chExt cx="2510393" cy="2474969"/>
          </a:xfrm>
        </p:grpSpPr>
        <p:pic>
          <p:nvPicPr>
            <p:cNvPr id="6" name="图片 5"/>
            <p:cNvPicPr>
              <a:picLocks/>
            </p:cNvPicPr>
            <p:nvPr/>
          </p:nvPicPr>
          <p:blipFill rotWithShape="1">
            <a:blip r:embed="rId3" cstate="print">
              <a:extLst>
                <a:ext uri="{28A0092B-C50C-407E-A947-70E740481C1C}">
                  <a14:useLocalDpi xmlns:a14="http://schemas.microsoft.com/office/drawing/2010/main" val="0"/>
                </a:ext>
              </a:extLst>
            </a:blip>
            <a:srcRect l="4885" r="6931"/>
            <a:stretch/>
          </p:blipFill>
          <p:spPr>
            <a:xfrm>
              <a:off x="4623597" y="4395184"/>
              <a:ext cx="2510393" cy="1676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0"/>
            <p:cNvSpPr txBox="1"/>
            <p:nvPr/>
          </p:nvSpPr>
          <p:spPr>
            <a:xfrm>
              <a:off x="4623598" y="6176294"/>
              <a:ext cx="2510392" cy="693859"/>
            </a:xfrm>
            <a:prstGeom prst="rect">
              <a:avLst/>
            </a:prstGeom>
            <a:noFill/>
          </p:spPr>
          <p:txBody>
            <a:bodyPr wrap="square" lIns="91266" tIns="45633" rIns="91266" bIns="45633" rtlCol="0">
              <a:noAutofit/>
            </a:bodyPr>
            <a:lstStyle/>
            <a:p>
              <a:pPr algn="ctr">
                <a:buFont typeface="Wingdings" pitchFamily="2" charset="2"/>
                <a:buNone/>
              </a:pPr>
              <a:r>
                <a:rPr lang="en-US" altLang="zh-CN" sz="2800" b="1" dirty="0">
                  <a:solidFill>
                    <a:srgbClr val="990000"/>
                  </a:solidFill>
                  <a:latin typeface="微软雅黑" panose="020B0503020204020204" pitchFamily="34" charset="-122"/>
                  <a:ea typeface="+mj-ea"/>
                </a:rPr>
                <a:t>Fine-grained </a:t>
              </a:r>
              <a:r>
                <a:rPr lang="en-US" altLang="zh-CN" sz="2800" b="1" dirty="0" smtClean="0">
                  <a:solidFill>
                    <a:srgbClr val="990000"/>
                  </a:solidFill>
                  <a:latin typeface="微软雅黑" panose="020B0503020204020204" pitchFamily="34" charset="-122"/>
                  <a:ea typeface="+mj-ea"/>
                </a:rPr>
                <a:t>Operations</a:t>
              </a:r>
              <a:endParaRPr lang="zh-CN" altLang="en-US" sz="2800" b="1" dirty="0">
                <a:latin typeface="微软雅黑" panose="020B0503020204020204" pitchFamily="34" charset="-122"/>
                <a:ea typeface="+mj-ea"/>
              </a:endParaRPr>
            </a:p>
          </p:txBody>
        </p:sp>
      </p:grpSp>
      <p:sp>
        <p:nvSpPr>
          <p:cNvPr id="11" name="文本占位符 96"/>
          <p:cNvSpPr txBox="1">
            <a:spLocks/>
          </p:cNvSpPr>
          <p:nvPr/>
        </p:nvSpPr>
        <p:spPr>
          <a:xfrm>
            <a:off x="911425" y="1268172"/>
            <a:ext cx="5868652" cy="3709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nSpc>
                <a:spcPct val="125000"/>
              </a:lnSpc>
              <a:spcBef>
                <a:spcPts val="300"/>
              </a:spcBef>
              <a:tabLst>
                <a:tab pos="85518" algn="l"/>
              </a:tabLst>
            </a:pPr>
            <a:r>
              <a:rPr lang="en-US" altLang="zh-CN" sz="1800" dirty="0">
                <a:latin typeface="微软雅黑" panose="020B0503020204020204" pitchFamily="34" charset="-122"/>
                <a:ea typeface="+mj-ea"/>
                <a:cs typeface="Arial" pitchFamily="34" charset="0"/>
              </a:rPr>
              <a:t>Unified Monitoring</a:t>
            </a:r>
          </a:p>
          <a:p>
            <a:pPr marL="800100" lvl="1" indent="-342900">
              <a:lnSpc>
                <a:spcPct val="125000"/>
              </a:lnSpc>
              <a:spcBef>
                <a:spcPts val="300"/>
              </a:spcBef>
              <a:tabLst>
                <a:tab pos="85518" algn="l"/>
              </a:tabLst>
            </a:pPr>
            <a:r>
              <a:rPr lang="en-US" altLang="zh-CN" sz="1600" dirty="0">
                <a:solidFill>
                  <a:prstClr val="black"/>
                </a:solidFill>
                <a:latin typeface="微软雅黑" panose="020B0503020204020204" pitchFamily="34" charset="-122"/>
                <a:ea typeface="+mj-ea"/>
              </a:rPr>
              <a:t>Provides all-round O&amp;M monitoring from physical devices to cloud resource pools, from cloud services to big data, and from system resources to tenant resources.</a:t>
            </a:r>
          </a:p>
          <a:p>
            <a:pPr>
              <a:lnSpc>
                <a:spcPct val="125000"/>
              </a:lnSpc>
              <a:spcBef>
                <a:spcPts val="300"/>
              </a:spcBef>
              <a:tabLst>
                <a:tab pos="85518" algn="l"/>
              </a:tabLst>
            </a:pPr>
            <a:r>
              <a:rPr lang="en-US" altLang="zh-CN" sz="1800" dirty="0">
                <a:latin typeface="微软雅黑" panose="020B0503020204020204" pitchFamily="34" charset="-122"/>
                <a:ea typeface="+mj-ea"/>
                <a:cs typeface="Arial" pitchFamily="34" charset="0"/>
              </a:rPr>
              <a:t>Intelligent Fault Locating</a:t>
            </a:r>
          </a:p>
          <a:p>
            <a:pPr marL="800100" lvl="1" indent="-342900">
              <a:lnSpc>
                <a:spcPct val="125000"/>
              </a:lnSpc>
              <a:spcBef>
                <a:spcPts val="300"/>
              </a:spcBef>
              <a:tabLst>
                <a:tab pos="85518" algn="l"/>
              </a:tabLst>
            </a:pPr>
            <a:r>
              <a:rPr lang="en-US" altLang="zh-CN" sz="1600" dirty="0">
                <a:latin typeface="微软雅黑" panose="020B0503020204020204" pitchFamily="34" charset="-122"/>
                <a:ea typeface="+mj-ea"/>
                <a:cs typeface="Arial" pitchFamily="34" charset="0"/>
              </a:rPr>
              <a:t>Displays alarms precisely, compresses 80% of repeated alarms and correlative alarms.</a:t>
            </a:r>
          </a:p>
          <a:p>
            <a:pPr marL="800100" lvl="1" indent="-342900">
              <a:lnSpc>
                <a:spcPct val="125000"/>
              </a:lnSpc>
              <a:spcBef>
                <a:spcPts val="300"/>
              </a:spcBef>
              <a:tabLst>
                <a:tab pos="85518" algn="l"/>
              </a:tabLst>
            </a:pPr>
            <a:r>
              <a:rPr lang="en-US" altLang="zh-CN" sz="1600" dirty="0">
                <a:latin typeface="微软雅黑" panose="020B0503020204020204" pitchFamily="34" charset="-122"/>
                <a:ea typeface="+mj-ea"/>
                <a:cs typeface="Arial" pitchFamily="34" charset="0"/>
              </a:rPr>
              <a:t>Centrally processes faults based on scenarios, improving fault locating efficiency.</a:t>
            </a:r>
          </a:p>
          <a:p>
            <a:pPr>
              <a:lnSpc>
                <a:spcPct val="125000"/>
              </a:lnSpc>
              <a:spcBef>
                <a:spcPts val="300"/>
              </a:spcBef>
              <a:tabLst>
                <a:tab pos="85518" algn="l"/>
              </a:tabLst>
            </a:pPr>
            <a:r>
              <a:rPr lang="en-US" altLang="zh-CN" sz="1800" dirty="0">
                <a:latin typeface="微软雅黑" panose="020B0503020204020204" pitchFamily="34" charset="-122"/>
                <a:ea typeface="+mj-ea"/>
                <a:cs typeface="Arial" pitchFamily="34" charset="0"/>
              </a:rPr>
              <a:t>Visualized O&amp;M</a:t>
            </a:r>
          </a:p>
          <a:p>
            <a:pPr marL="800100" lvl="1" indent="-342900">
              <a:lnSpc>
                <a:spcPct val="125000"/>
              </a:lnSpc>
              <a:spcBef>
                <a:spcPts val="300"/>
              </a:spcBef>
              <a:tabLst>
                <a:tab pos="85518" algn="l"/>
              </a:tabLst>
            </a:pPr>
            <a:r>
              <a:rPr lang="en-US" altLang="zh-CN" sz="1600" dirty="0">
                <a:latin typeface="微软雅黑" panose="020B0503020204020204" pitchFamily="34" charset="-122"/>
                <a:ea typeface="+mj-ea"/>
                <a:cs typeface="Arial" pitchFamily="34" charset="0"/>
              </a:rPr>
              <a:t>Scenario-specific preset </a:t>
            </a:r>
            <a:r>
              <a:rPr lang="en-US" altLang="zh-CN" sz="1600" dirty="0" smtClean="0">
                <a:latin typeface="微软雅黑" panose="020B0503020204020204" pitchFamily="34" charset="-122"/>
                <a:ea typeface="+mj-ea"/>
                <a:cs typeface="Arial" pitchFamily="34" charset="0"/>
              </a:rPr>
              <a:t>dashboards and reports</a:t>
            </a:r>
            <a:endParaRPr lang="en-US" altLang="zh-CN" sz="1600" dirty="0">
              <a:latin typeface="微软雅黑" panose="020B0503020204020204" pitchFamily="34" charset="-122"/>
              <a:ea typeface="+mj-ea"/>
              <a:cs typeface="Arial" pitchFamily="34" charset="0"/>
            </a:endParaRPr>
          </a:p>
          <a:p>
            <a:pPr marL="800100" lvl="1" indent="-342900">
              <a:lnSpc>
                <a:spcPct val="125000"/>
              </a:lnSpc>
              <a:spcBef>
                <a:spcPts val="300"/>
              </a:spcBef>
              <a:tabLst>
                <a:tab pos="85518" algn="l"/>
              </a:tabLst>
            </a:pPr>
            <a:r>
              <a:rPr lang="en-US" altLang="zh-CN" sz="1600" dirty="0">
                <a:latin typeface="微软雅黑" panose="020B0503020204020204" pitchFamily="34" charset="-122"/>
                <a:ea typeface="+mj-ea"/>
                <a:cs typeface="Arial" pitchFamily="34" charset="0"/>
              </a:rPr>
              <a:t>Various customization capabilities</a:t>
            </a:r>
          </a:p>
          <a:p>
            <a:endParaRPr lang="zh-CN" altLang="en-US" sz="1400" kern="0" dirty="0">
              <a:latin typeface="微软雅黑" panose="020B0503020204020204" pitchFamily="34" charset="-122"/>
              <a:ea typeface="+mj-ea"/>
            </a:endParaRPr>
          </a:p>
        </p:txBody>
      </p:sp>
    </p:spTree>
    <p:extLst>
      <p:ext uri="{BB962C8B-B14F-4D97-AF65-F5344CB8AC3E}">
        <p14:creationId xmlns:p14="http://schemas.microsoft.com/office/powerpoint/2010/main" val="3912912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ea typeface="+mj-ea"/>
              </a:rPr>
              <a:t>Intelligent O&amp;M</a:t>
            </a:r>
            <a:endParaRPr lang="zh-CN" altLang="en-US" dirty="0">
              <a:latin typeface="微软雅黑" panose="020B0503020204020204" pitchFamily="34" charset="-122"/>
              <a:ea typeface="+mj-ea"/>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48423" y="1680169"/>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rgbClr val="1F497D">
                    <a:lumMod val="50000"/>
                  </a:srgbClr>
                </a:solidFill>
                <a:latin typeface="微软雅黑" panose="020B0503020204020204" pitchFamily="34" charset="-122"/>
                <a:ea typeface="+mj-ea"/>
              </a:rPr>
              <a:t>Unified Monitoring</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a typeface="+mj-ea"/>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ea typeface="+mj-ea"/>
              </a:rPr>
              <a:t>1</a:t>
            </a:r>
            <a:endParaRPr lang="zh-CN" altLang="en-US" sz="3200">
              <a:solidFill>
                <a:srgbClr val="FFFFFF"/>
              </a:solidFill>
              <a:latin typeface="微软雅黑" panose="020B0503020204020204" pitchFamily="34" charset="-122"/>
              <a:ea typeface="+mj-ea"/>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rgbClr val="B2B2B2"/>
                </a:solidFill>
                <a:latin typeface="微软雅黑" panose="020B0503020204020204" pitchFamily="34" charset="-122"/>
                <a:ea typeface="+mj-ea"/>
              </a:rPr>
              <a:t>Visualized O&amp;M</a:t>
            </a: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a typeface="+mj-ea"/>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ea typeface="+mj-ea"/>
              </a:rPr>
              <a:t>3</a:t>
            </a:r>
            <a:endParaRPr lang="zh-CN" altLang="en-US" sz="3200">
              <a:solidFill>
                <a:srgbClr val="FFFFFF"/>
              </a:solidFill>
              <a:latin typeface="微软雅黑" panose="020B0503020204020204" pitchFamily="34" charset="-122"/>
              <a:ea typeface="+mj-ea"/>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1919536" y="3015918"/>
            <a:ext cx="3742720"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fontAlgn="ctr">
              <a:lnSpc>
                <a:spcPct val="120000"/>
              </a:lnSpc>
            </a:pPr>
            <a:r>
              <a:rPr lang="en-US" altLang="zh-CN" sz="2400" dirty="0">
                <a:solidFill>
                  <a:srgbClr val="B2B2B2"/>
                </a:solidFill>
                <a:latin typeface="微软雅黑" panose="020B0503020204020204" pitchFamily="34" charset="-122"/>
                <a:ea typeface="+mj-ea"/>
              </a:rPr>
              <a:t>Intelligent Fault Locating</a:t>
            </a: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a typeface="+mj-ea"/>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ea typeface="+mj-ea"/>
              </a:rPr>
              <a:t>2</a:t>
            </a:r>
            <a:endParaRPr lang="zh-CN" altLang="en-US" sz="3200">
              <a:solidFill>
                <a:srgbClr val="FFFFFF"/>
              </a:solidFill>
              <a:latin typeface="微软雅黑" panose="020B0503020204020204" pitchFamily="34" charset="-122"/>
              <a:ea typeface="+mj-ea"/>
            </a:endParaRPr>
          </a:p>
        </p:txBody>
      </p:sp>
    </p:spTree>
    <p:extLst>
      <p:ext uri="{BB962C8B-B14F-4D97-AF65-F5344CB8AC3E}">
        <p14:creationId xmlns:p14="http://schemas.microsoft.com/office/powerpoint/2010/main" val="4164229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sz="3600" dirty="0">
                <a:latin typeface="微软雅黑" panose="020B0503020204020204" pitchFamily="34" charset="-122"/>
                <a:ea typeface="+mj-ea"/>
              </a:rPr>
              <a:t>Unified Monitoring</a:t>
            </a:r>
            <a:endParaRPr lang="zh-CN" altLang="en-US" dirty="0">
              <a:latin typeface="微软雅黑" panose="020B0503020204020204" pitchFamily="34" charset="-122"/>
              <a:ea typeface="+mj-ea"/>
            </a:endParaRPr>
          </a:p>
        </p:txBody>
      </p:sp>
      <p:sp>
        <p:nvSpPr>
          <p:cNvPr id="2" name="文本占位符 1"/>
          <p:cNvSpPr>
            <a:spLocks noGrp="1"/>
          </p:cNvSpPr>
          <p:nvPr>
            <p:ph type="body" sz="quarter" idx="10"/>
          </p:nvPr>
        </p:nvSpPr>
        <p:spPr>
          <a:xfrm>
            <a:off x="912285" y="1197484"/>
            <a:ext cx="10560048" cy="1439428"/>
          </a:xfrm>
        </p:spPr>
        <p:txBody>
          <a:bodyPr>
            <a:noAutofit/>
          </a:bodyPr>
          <a:lstStyle/>
          <a:p>
            <a:pPr>
              <a:lnSpc>
                <a:spcPct val="120000"/>
              </a:lnSpc>
            </a:pPr>
            <a:r>
              <a:rPr lang="en-US" altLang="zh-CN" sz="1400" dirty="0">
                <a:latin typeface="微软雅黑" panose="020B0503020204020204" pitchFamily="34" charset="-122"/>
              </a:rPr>
              <a:t>Unified Monitoring can be used to monitor objects such as physical devices, resource pools, cloud resources, VDCs, and tenant applications, proactively monitor the status of cloud DCs, and transform from single-device monitoring to service-based analysis. This function helps enterprises reduce IT costs and improve O&amp;M efficiency.</a:t>
            </a:r>
          </a:p>
        </p:txBody>
      </p:sp>
      <p:sp>
        <p:nvSpPr>
          <p:cNvPr id="66" name="文本框 65"/>
          <p:cNvSpPr txBox="1"/>
          <p:nvPr/>
        </p:nvSpPr>
        <p:spPr>
          <a:xfrm>
            <a:off x="6838656" y="2024844"/>
            <a:ext cx="4587744" cy="4724370"/>
          </a:xfrm>
          <a:prstGeom prst="rect">
            <a:avLst/>
          </a:prstGeom>
          <a:noFill/>
        </p:spPr>
        <p:txBody>
          <a:bodyPr wrap="square" rtlCol="0">
            <a:noAutofit/>
          </a:bodyPr>
          <a:lstStyle/>
          <a:p>
            <a:pPr fontAlgn="ctr"/>
            <a:r>
              <a:rPr lang="en-US" sz="1100" b="1" dirty="0" smtClean="0">
                <a:solidFill>
                  <a:srgbClr val="00B0F0"/>
                </a:solidFill>
                <a:latin typeface="微软雅黑" panose="020B0503020204020204" pitchFamily="34" charset="-122"/>
                <a:ea typeface="+mn-ea"/>
              </a:rPr>
              <a:t>Overview of the monitoring system:</a:t>
            </a:r>
            <a:endParaRPr lang="en-US" altLang="zh-CN" sz="1100" b="1" dirty="0" smtClean="0">
              <a:solidFill>
                <a:srgbClr val="00B0F0"/>
              </a:solidFill>
              <a:latin typeface="微软雅黑" panose="020B0503020204020204" pitchFamily="34" charset="-122"/>
              <a:ea typeface="+mn-ea"/>
            </a:endParaRPr>
          </a:p>
          <a:p>
            <a:pPr marL="396000" indent="-342900" fontAlgn="ctr">
              <a:spcBef>
                <a:spcPts val="600"/>
              </a:spcBef>
              <a:buFont typeface="+mj-lt"/>
              <a:buAutoNum type="arabicPeriod"/>
            </a:pPr>
            <a:r>
              <a:rPr lang="en-US" sz="1100" b="1" dirty="0" smtClean="0">
                <a:solidFill>
                  <a:srgbClr val="00B0F0"/>
                </a:solidFill>
                <a:latin typeface="微软雅黑" panose="020B0503020204020204" pitchFamily="34" charset="-122"/>
                <a:ea typeface="+mn-ea"/>
              </a:rPr>
              <a:t>Physical device monitoring: </a:t>
            </a:r>
            <a:r>
              <a:rPr lang="en-US" sz="1100" dirty="0">
                <a:solidFill>
                  <a:prstClr val="black"/>
                </a:solidFill>
                <a:latin typeface="微软雅黑" panose="020B0503020204020204" pitchFamily="34" charset="-122"/>
                <a:ea typeface="+mn-ea"/>
              </a:rPr>
              <a:t>C</a:t>
            </a:r>
            <a:r>
              <a:rPr lang="en-US" sz="1100" dirty="0" smtClean="0">
                <a:solidFill>
                  <a:prstClr val="black"/>
                </a:solidFill>
                <a:latin typeface="微软雅黑" panose="020B0503020204020204" pitchFamily="34" charset="-122"/>
                <a:ea typeface="+mn-ea"/>
              </a:rPr>
              <a:t>entrally monitor and manage hardware devices such as data center servers, storage devices, and network devices; and provide comprehensive monitoring, including alarms, resources, topologies, and performance, helping users quickly locate and rectify hardware faults.</a:t>
            </a:r>
            <a:endParaRPr lang="en-US" altLang="zh-CN" sz="1100" b="1" dirty="0" smtClean="0">
              <a:solidFill>
                <a:prstClr val="black"/>
              </a:solidFill>
              <a:latin typeface="微软雅黑" panose="020B0503020204020204" pitchFamily="34" charset="-122"/>
              <a:ea typeface="+mn-ea"/>
            </a:endParaRPr>
          </a:p>
          <a:p>
            <a:pPr marL="396000" indent="-342900" fontAlgn="ctr">
              <a:spcBef>
                <a:spcPts val="600"/>
              </a:spcBef>
              <a:buFont typeface="+mj-lt"/>
              <a:buAutoNum type="arabicPeriod"/>
            </a:pPr>
            <a:r>
              <a:rPr lang="en-US" sz="1100" b="1" dirty="0" smtClean="0">
                <a:solidFill>
                  <a:srgbClr val="00B0F0"/>
                </a:solidFill>
                <a:latin typeface="微软雅黑" panose="020B0503020204020204" pitchFamily="34" charset="-122"/>
                <a:ea typeface="+mn-ea"/>
              </a:rPr>
              <a:t>Resource pool monitoring: </a:t>
            </a:r>
            <a:r>
              <a:rPr lang="en-US" sz="1100" dirty="0" smtClean="0">
                <a:solidFill>
                  <a:prstClr val="black"/>
                </a:solidFill>
                <a:latin typeface="微软雅黑" panose="020B0503020204020204" pitchFamily="34" charset="-122"/>
                <a:ea typeface="+mn-ea"/>
              </a:rPr>
              <a:t>Take advantage of unified monitoring and analysis of computing, storage, network, and big data resource pools to help you efficiently use resources, identify potential risks and problems, and provide improvement measures or suggestions.</a:t>
            </a:r>
            <a:endParaRPr lang="en-US" altLang="zh-CN" sz="1100" b="1" dirty="0" smtClean="0">
              <a:solidFill>
                <a:srgbClr val="0000FF"/>
              </a:solidFill>
              <a:latin typeface="微软雅黑" panose="020B0503020204020204" pitchFamily="34" charset="-122"/>
              <a:ea typeface="+mn-ea"/>
            </a:endParaRPr>
          </a:p>
          <a:p>
            <a:pPr marL="396000" indent="-342900" fontAlgn="ctr">
              <a:spcBef>
                <a:spcPts val="600"/>
              </a:spcBef>
              <a:buFont typeface="+mj-lt"/>
              <a:buAutoNum type="arabicPeriod"/>
            </a:pPr>
            <a:r>
              <a:rPr lang="en-US" sz="1100" b="1" dirty="0" smtClean="0">
                <a:solidFill>
                  <a:srgbClr val="00B0F0"/>
                </a:solidFill>
                <a:latin typeface="微软雅黑" panose="020B0503020204020204" pitchFamily="34" charset="-122"/>
                <a:ea typeface="+mn-ea"/>
              </a:rPr>
              <a:t>Cloud resource monitoring: </a:t>
            </a:r>
            <a:r>
              <a:rPr lang="en-US" sz="1100" dirty="0" smtClean="0">
                <a:solidFill>
                  <a:prstClr val="black"/>
                </a:solidFill>
                <a:latin typeface="微软雅黑" panose="020B0503020204020204" pitchFamily="34" charset="-122"/>
                <a:ea typeface="+mn-ea"/>
              </a:rPr>
              <a:t>Enjoy comprehensive monitoring of cloud resource alarms, resources, topologies, and performance, helping you quickly demarcate and locate cloud resource assurance problems.</a:t>
            </a:r>
            <a:endParaRPr lang="en-US" altLang="zh-CN" sz="1100" b="1" dirty="0" smtClean="0">
              <a:solidFill>
                <a:srgbClr val="0000FF"/>
              </a:solidFill>
              <a:latin typeface="微软雅黑" panose="020B0503020204020204" pitchFamily="34" charset="-122"/>
              <a:ea typeface="+mn-ea"/>
            </a:endParaRPr>
          </a:p>
          <a:p>
            <a:pPr marL="396000" indent="-342900" fontAlgn="ctr">
              <a:spcBef>
                <a:spcPts val="600"/>
              </a:spcBef>
              <a:buFont typeface="+mj-lt"/>
              <a:buAutoNum type="arabicPeriod"/>
            </a:pPr>
            <a:r>
              <a:rPr lang="en-US" sz="1100" b="1" dirty="0" smtClean="0">
                <a:solidFill>
                  <a:srgbClr val="00B0F0"/>
                </a:solidFill>
                <a:latin typeface="微软雅黑" panose="020B0503020204020204" pitchFamily="34" charset="-122"/>
                <a:ea typeface="+mn-ea"/>
              </a:rPr>
              <a:t>VDC monitoring: </a:t>
            </a:r>
            <a:r>
              <a:rPr lang="en-US" sz="1100" dirty="0" smtClean="0">
                <a:solidFill>
                  <a:prstClr val="black"/>
                </a:solidFill>
                <a:latin typeface="微软雅黑" panose="020B0503020204020204" pitchFamily="34" charset="-122"/>
                <a:ea typeface="+mn-ea"/>
              </a:rPr>
              <a:t>VDC-based comprehensive analysis and evaluation capabilities help you use resources appropriately and improve resource usage.</a:t>
            </a:r>
            <a:endParaRPr lang="en-US" altLang="zh-CN" sz="1100" dirty="0" smtClean="0">
              <a:solidFill>
                <a:prstClr val="black"/>
              </a:solidFill>
              <a:latin typeface="微软雅黑" panose="020B0503020204020204" pitchFamily="34" charset="-122"/>
              <a:ea typeface="+mn-ea"/>
            </a:endParaRPr>
          </a:p>
          <a:p>
            <a:pPr marL="396000" indent="-342900" fontAlgn="ctr">
              <a:spcBef>
                <a:spcPts val="600"/>
              </a:spcBef>
              <a:buFont typeface="+mj-lt"/>
              <a:buAutoNum type="arabicPeriod"/>
            </a:pPr>
            <a:r>
              <a:rPr lang="en-US" sz="1100" b="1" dirty="0" smtClean="0">
                <a:solidFill>
                  <a:srgbClr val="00B0F0"/>
                </a:solidFill>
                <a:latin typeface="微软雅黑" panose="020B0503020204020204" pitchFamily="34" charset="-122"/>
                <a:ea typeface="+mn-ea"/>
              </a:rPr>
              <a:t>Tenant application monitoring: </a:t>
            </a:r>
            <a:r>
              <a:rPr lang="en-US" sz="1100" dirty="0" smtClean="0">
                <a:solidFill>
                  <a:prstClr val="black"/>
                </a:solidFill>
                <a:latin typeface="微软雅黑" panose="020B0503020204020204" pitchFamily="34" charset="-122"/>
                <a:ea typeface="+mn-ea"/>
              </a:rPr>
              <a:t>Monitor resources from the perspective of applications, continuously evaluate application resource usage from aspects such as capacity and load, and provides all-round assurance for key services.</a:t>
            </a:r>
            <a:endParaRPr lang="en-US" altLang="zh-CN" sz="1100" dirty="0">
              <a:solidFill>
                <a:prstClr val="black"/>
              </a:solidFill>
              <a:latin typeface="微软雅黑" panose="020B0503020204020204" pitchFamily="34" charset="-122"/>
              <a:ea typeface="+mn-ea"/>
            </a:endParaRPr>
          </a:p>
        </p:txBody>
      </p:sp>
      <p:sp>
        <p:nvSpPr>
          <p:cNvPr id="67" name="右箭头 66"/>
          <p:cNvSpPr/>
          <p:nvPr/>
        </p:nvSpPr>
        <p:spPr bwMode="auto">
          <a:xfrm rot="16200000">
            <a:off x="1519845" y="2715663"/>
            <a:ext cx="3787140" cy="2604522"/>
          </a:xfrm>
          <a:prstGeom prst="rightArrow">
            <a:avLst>
              <a:gd name="adj1" fmla="val 50000"/>
              <a:gd name="adj2" fmla="val 40187"/>
            </a:avLst>
          </a:prstGeom>
          <a:solidFill>
            <a:srgbClr val="6699FF"/>
          </a:solidFill>
          <a:ln>
            <a:solidFill>
              <a:schemeClr val="bg1">
                <a:lumMod val="65000"/>
              </a:schemeClr>
            </a:solidFill>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微软雅黑" panose="020B0503020204020204" pitchFamily="34" charset="-122"/>
              <a:ea typeface="+mn-ea"/>
            </a:endParaRPr>
          </a:p>
        </p:txBody>
      </p:sp>
      <p:sp>
        <p:nvSpPr>
          <p:cNvPr id="68" name="矩形 67"/>
          <p:cNvSpPr/>
          <p:nvPr/>
        </p:nvSpPr>
        <p:spPr>
          <a:xfrm>
            <a:off x="1326557" y="5450142"/>
            <a:ext cx="4044507" cy="471742"/>
          </a:xfrm>
          <a:prstGeom prst="rect">
            <a:avLst/>
          </a:prstGeom>
          <a:solidFill>
            <a:schemeClr val="bg1">
              <a:lumMod val="75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fontAlgn="ctr">
              <a:defRPr/>
            </a:pPr>
            <a:r>
              <a:rPr lang="en-US" dirty="0" smtClean="0">
                <a:solidFill>
                  <a:srgbClr val="0000FF"/>
                </a:solidFill>
                <a:latin typeface="微软雅黑" panose="020B0503020204020204" pitchFamily="34" charset="-122"/>
                <a:ea typeface="+mn-ea"/>
              </a:rPr>
              <a:t>Physical </a:t>
            </a:r>
          </a:p>
          <a:p>
            <a:pPr fontAlgn="ctr">
              <a:defRPr/>
            </a:pPr>
            <a:r>
              <a:rPr lang="en-US" dirty="0" smtClean="0">
                <a:solidFill>
                  <a:srgbClr val="0000FF"/>
                </a:solidFill>
                <a:latin typeface="微软雅黑" panose="020B0503020204020204" pitchFamily="34" charset="-122"/>
                <a:ea typeface="+mn-ea"/>
              </a:rPr>
              <a:t>devices</a:t>
            </a:r>
            <a:endParaRPr lang="en-US" altLang="zh-CN" kern="0" dirty="0">
              <a:solidFill>
                <a:srgbClr val="0000FF"/>
              </a:solidFill>
              <a:latin typeface="微软雅黑" panose="020B0503020204020204" pitchFamily="34" charset="-122"/>
              <a:ea typeface="+mn-ea"/>
            </a:endParaRPr>
          </a:p>
        </p:txBody>
      </p:sp>
      <p:sp>
        <p:nvSpPr>
          <p:cNvPr id="69" name="矩形 68"/>
          <p:cNvSpPr/>
          <p:nvPr/>
        </p:nvSpPr>
        <p:spPr>
          <a:xfrm>
            <a:off x="1326430" y="4638602"/>
            <a:ext cx="4044634" cy="468838"/>
          </a:xfrm>
          <a:prstGeom prst="rect">
            <a:avLst/>
          </a:prstGeom>
          <a:solidFill>
            <a:schemeClr val="bg1">
              <a:lumMod val="75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fontAlgn="ctr"/>
            <a:r>
              <a:rPr lang="en-US" dirty="0" smtClean="0">
                <a:solidFill>
                  <a:srgbClr val="0000FF"/>
                </a:solidFill>
                <a:latin typeface="微软雅黑" panose="020B0503020204020204" pitchFamily="34" charset="-122"/>
                <a:ea typeface="+mn-ea"/>
              </a:rPr>
              <a:t>Resource </a:t>
            </a:r>
          </a:p>
          <a:p>
            <a:pPr fontAlgn="ctr"/>
            <a:r>
              <a:rPr lang="en-US" dirty="0" smtClean="0">
                <a:solidFill>
                  <a:srgbClr val="0000FF"/>
                </a:solidFill>
                <a:latin typeface="微软雅黑" panose="020B0503020204020204" pitchFamily="34" charset="-122"/>
                <a:ea typeface="+mn-ea"/>
              </a:rPr>
              <a:t>pool</a:t>
            </a:r>
            <a:endParaRPr lang="en-US" dirty="0">
              <a:solidFill>
                <a:srgbClr val="0000FF"/>
              </a:solidFill>
              <a:latin typeface="微软雅黑" panose="020B0503020204020204" pitchFamily="34" charset="-122"/>
              <a:ea typeface="+mn-ea"/>
            </a:endParaRPr>
          </a:p>
        </p:txBody>
      </p:sp>
      <p:sp>
        <p:nvSpPr>
          <p:cNvPr id="70" name="矩形 69"/>
          <p:cNvSpPr/>
          <p:nvPr/>
        </p:nvSpPr>
        <p:spPr>
          <a:xfrm>
            <a:off x="1329128" y="3116036"/>
            <a:ext cx="4041935" cy="499240"/>
          </a:xfrm>
          <a:prstGeom prst="rect">
            <a:avLst/>
          </a:prstGeom>
          <a:solidFill>
            <a:schemeClr val="bg1">
              <a:lumMod val="75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fontAlgn="ctr"/>
            <a:r>
              <a:rPr lang="en-US" dirty="0" smtClean="0">
                <a:solidFill>
                  <a:srgbClr val="0000FF"/>
                </a:solidFill>
                <a:latin typeface="微软雅黑" panose="020B0503020204020204" pitchFamily="34" charset="-122"/>
                <a:ea typeface="+mn-ea"/>
              </a:rPr>
              <a:t>VDC</a:t>
            </a:r>
            <a:endParaRPr lang="en-US" altLang="zh-CN" kern="0" dirty="0">
              <a:solidFill>
                <a:srgbClr val="0000FF"/>
              </a:solidFill>
              <a:latin typeface="微软雅黑" panose="020B0503020204020204" pitchFamily="34" charset="-122"/>
              <a:ea typeface="+mn-ea"/>
            </a:endParaRPr>
          </a:p>
        </p:txBody>
      </p:sp>
      <p:sp>
        <p:nvSpPr>
          <p:cNvPr id="71" name="矩形 70"/>
          <p:cNvSpPr/>
          <p:nvPr/>
        </p:nvSpPr>
        <p:spPr>
          <a:xfrm>
            <a:off x="1326427" y="3903031"/>
            <a:ext cx="4044637" cy="446815"/>
          </a:xfrm>
          <a:prstGeom prst="rect">
            <a:avLst/>
          </a:prstGeom>
          <a:solidFill>
            <a:schemeClr val="bg1">
              <a:lumMod val="75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fontAlgn="ctr">
              <a:defRPr/>
            </a:pPr>
            <a:r>
              <a:rPr lang="en-US" dirty="0" smtClean="0">
                <a:solidFill>
                  <a:srgbClr val="0000FF"/>
                </a:solidFill>
                <a:latin typeface="微软雅黑" panose="020B0503020204020204" pitchFamily="34" charset="-122"/>
                <a:ea typeface="+mn-ea"/>
              </a:rPr>
              <a:t>Cloud </a:t>
            </a:r>
          </a:p>
          <a:p>
            <a:pPr fontAlgn="ctr">
              <a:defRPr/>
            </a:pPr>
            <a:r>
              <a:rPr lang="en-US" dirty="0" smtClean="0">
                <a:solidFill>
                  <a:srgbClr val="0000FF"/>
                </a:solidFill>
                <a:latin typeface="微软雅黑" panose="020B0503020204020204" pitchFamily="34" charset="-122"/>
                <a:ea typeface="+mn-ea"/>
              </a:rPr>
              <a:t>resources</a:t>
            </a:r>
            <a:endParaRPr lang="en-US" altLang="zh-CN" kern="0" dirty="0">
              <a:solidFill>
                <a:srgbClr val="0000FF"/>
              </a:solidFill>
              <a:latin typeface="微软雅黑" panose="020B0503020204020204" pitchFamily="34" charset="-122"/>
              <a:ea typeface="+mn-ea"/>
            </a:endParaRPr>
          </a:p>
        </p:txBody>
      </p:sp>
      <p:sp>
        <p:nvSpPr>
          <p:cNvPr id="72" name="矩形 71"/>
          <p:cNvSpPr/>
          <p:nvPr/>
        </p:nvSpPr>
        <p:spPr bwMode="auto">
          <a:xfrm>
            <a:off x="1028129" y="2037176"/>
            <a:ext cx="4568247" cy="4128128"/>
          </a:xfrm>
          <a:prstGeom prst="rect">
            <a:avLst/>
          </a:prstGeom>
          <a:noFill/>
          <a:ln w="12700">
            <a:solidFill>
              <a:srgbClr val="00B0F0"/>
            </a:solidFill>
            <a:prstDash val="dash"/>
          </a:ln>
          <a:effectLst/>
          <a:extLst/>
        </p:spPr>
        <p:txBody>
          <a:bodyPr vert="horz" wrap="square" lIns="121920" tIns="60960" rIns="121920" bIns="60960" numCol="1" rtlCol="0" anchor="t" anchorCtr="0" compatLnSpc="1">
            <a:prstTxWarp prst="textNoShape">
              <a:avLst/>
            </a:prstTxWarp>
            <a:noAutofit/>
          </a:bodyPr>
          <a:lstStyle/>
          <a:p>
            <a:pPr defTabSz="1219170" fontAlgn="ctr">
              <a:buClr>
                <a:srgbClr val="CC9900"/>
              </a:buClr>
              <a:buFont typeface="Wingdings" pitchFamily="2" charset="2"/>
              <a:buChar char="n"/>
            </a:pPr>
            <a:endParaRPr lang="en-US" altLang="zh-CN" sz="1400" dirty="0">
              <a:solidFill>
                <a:prstClr val="black"/>
              </a:solidFill>
              <a:latin typeface="微软雅黑" panose="020B0503020204020204" pitchFamily="34" charset="-122"/>
              <a:ea typeface="+mn-ea"/>
            </a:endParaRPr>
          </a:p>
        </p:txBody>
      </p:sp>
      <p:sp>
        <p:nvSpPr>
          <p:cNvPr id="73" name="矩形 72"/>
          <p:cNvSpPr/>
          <p:nvPr/>
        </p:nvSpPr>
        <p:spPr>
          <a:xfrm>
            <a:off x="1326427" y="2285869"/>
            <a:ext cx="4044637" cy="548725"/>
          </a:xfrm>
          <a:prstGeom prst="rect">
            <a:avLst/>
          </a:prstGeom>
          <a:solidFill>
            <a:schemeClr val="bg1">
              <a:lumMod val="75000"/>
            </a:schemeClr>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fontAlgn="ctr"/>
            <a:r>
              <a:rPr lang="en-US" dirty="0" smtClean="0">
                <a:solidFill>
                  <a:srgbClr val="0000FF"/>
                </a:solidFill>
                <a:latin typeface="微软雅黑" panose="020B0503020204020204" pitchFamily="34" charset="-122"/>
                <a:ea typeface="+mn-ea"/>
              </a:rPr>
              <a:t>Tenant</a:t>
            </a:r>
            <a:endParaRPr lang="en-US" altLang="zh-CN" kern="0" dirty="0" smtClean="0">
              <a:solidFill>
                <a:srgbClr val="0000FF"/>
              </a:solidFill>
              <a:latin typeface="微软雅黑" panose="020B0503020204020204" pitchFamily="34" charset="-122"/>
              <a:ea typeface="+mn-ea"/>
            </a:endParaRPr>
          </a:p>
          <a:p>
            <a:pPr fontAlgn="ctr"/>
            <a:r>
              <a:rPr lang="en-US" altLang="zh-CN" dirty="0" smtClean="0">
                <a:solidFill>
                  <a:srgbClr val="0000FF"/>
                </a:solidFill>
                <a:latin typeface="微软雅黑" panose="020B0503020204020204" pitchFamily="34" charset="-122"/>
                <a:ea typeface="+mn-ea"/>
              </a:rPr>
              <a:t>a</a:t>
            </a:r>
            <a:r>
              <a:rPr lang="en-US" dirty="0" smtClean="0">
                <a:solidFill>
                  <a:srgbClr val="0000FF"/>
                </a:solidFill>
                <a:latin typeface="微软雅黑" panose="020B0503020204020204" pitchFamily="34" charset="-122"/>
                <a:ea typeface="+mn-ea"/>
              </a:rPr>
              <a:t>pplication</a:t>
            </a:r>
            <a:endParaRPr lang="en-US" dirty="0">
              <a:solidFill>
                <a:srgbClr val="0000FF"/>
              </a:solidFill>
              <a:latin typeface="微软雅黑" panose="020B0503020204020204" pitchFamily="34" charset="-122"/>
              <a:ea typeface="+mn-ea"/>
            </a:endParaRPr>
          </a:p>
        </p:txBody>
      </p:sp>
      <p:sp>
        <p:nvSpPr>
          <p:cNvPr id="74" name="圆角矩形 73"/>
          <p:cNvSpPr/>
          <p:nvPr/>
        </p:nvSpPr>
        <p:spPr bwMode="auto">
          <a:xfrm>
            <a:off x="2158519" y="5567649"/>
            <a:ext cx="708787" cy="288000"/>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Storage device</a:t>
            </a:r>
            <a:endParaRPr lang="en-US" altLang="zh-CN" sz="800" kern="0" dirty="0">
              <a:solidFill>
                <a:srgbClr val="0000FF"/>
              </a:solidFill>
              <a:latin typeface="微软雅黑" panose="020B0503020204020204" pitchFamily="34" charset="-122"/>
            </a:endParaRPr>
          </a:p>
        </p:txBody>
      </p:sp>
      <p:sp>
        <p:nvSpPr>
          <p:cNvPr id="75" name="圆角矩形 74"/>
          <p:cNvSpPr/>
          <p:nvPr/>
        </p:nvSpPr>
        <p:spPr bwMode="auto">
          <a:xfrm>
            <a:off x="3301823" y="5567649"/>
            <a:ext cx="708787" cy="288000"/>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Network device</a:t>
            </a:r>
            <a:endParaRPr lang="en-US" altLang="zh-CN" sz="800" kern="0" dirty="0">
              <a:solidFill>
                <a:srgbClr val="0000FF"/>
              </a:solidFill>
              <a:latin typeface="微软雅黑" panose="020B0503020204020204" pitchFamily="34" charset="-122"/>
            </a:endParaRPr>
          </a:p>
        </p:txBody>
      </p:sp>
      <p:sp>
        <p:nvSpPr>
          <p:cNvPr id="76" name="圆角矩形 75"/>
          <p:cNvSpPr/>
          <p:nvPr/>
        </p:nvSpPr>
        <p:spPr bwMode="auto">
          <a:xfrm>
            <a:off x="4520959" y="5567649"/>
            <a:ext cx="708787" cy="288000"/>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Server</a:t>
            </a:r>
            <a:endParaRPr lang="en-US" altLang="zh-CN" sz="800" kern="0" dirty="0">
              <a:solidFill>
                <a:srgbClr val="0000FF"/>
              </a:solidFill>
              <a:latin typeface="微软雅黑" panose="020B0503020204020204" pitchFamily="34" charset="-122"/>
            </a:endParaRPr>
          </a:p>
        </p:txBody>
      </p:sp>
      <p:sp>
        <p:nvSpPr>
          <p:cNvPr id="77" name="圆角矩形 76"/>
          <p:cNvSpPr/>
          <p:nvPr/>
        </p:nvSpPr>
        <p:spPr bwMode="auto">
          <a:xfrm>
            <a:off x="2131934" y="4704496"/>
            <a:ext cx="744354" cy="303028"/>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Compute resource pool</a:t>
            </a:r>
            <a:endParaRPr lang="en-US" altLang="zh-CN" sz="800" kern="0" dirty="0">
              <a:solidFill>
                <a:srgbClr val="0000FF"/>
              </a:solidFill>
              <a:latin typeface="微软雅黑" panose="020B0503020204020204" pitchFamily="34" charset="-122"/>
            </a:endParaRPr>
          </a:p>
        </p:txBody>
      </p:sp>
      <p:sp>
        <p:nvSpPr>
          <p:cNvPr id="78" name="圆角矩形 77"/>
          <p:cNvSpPr/>
          <p:nvPr/>
        </p:nvSpPr>
        <p:spPr bwMode="auto">
          <a:xfrm>
            <a:off x="2929646" y="4704496"/>
            <a:ext cx="744354" cy="303028"/>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Storage resource pool</a:t>
            </a:r>
            <a:endParaRPr lang="en-US" altLang="zh-CN" sz="800" kern="0" dirty="0">
              <a:solidFill>
                <a:srgbClr val="0000FF"/>
              </a:solidFill>
              <a:latin typeface="微软雅黑" panose="020B0503020204020204" pitchFamily="34" charset="-122"/>
            </a:endParaRPr>
          </a:p>
        </p:txBody>
      </p:sp>
      <p:sp>
        <p:nvSpPr>
          <p:cNvPr id="79" name="圆角矩形 78"/>
          <p:cNvSpPr/>
          <p:nvPr/>
        </p:nvSpPr>
        <p:spPr bwMode="auto">
          <a:xfrm>
            <a:off x="3739815" y="4702458"/>
            <a:ext cx="744354" cy="303028"/>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Network resource pool</a:t>
            </a:r>
            <a:endParaRPr lang="en-US" altLang="zh-CN" sz="800" kern="0" dirty="0">
              <a:solidFill>
                <a:srgbClr val="0000FF"/>
              </a:solidFill>
              <a:latin typeface="微软雅黑" panose="020B0503020204020204" pitchFamily="34" charset="-122"/>
            </a:endParaRPr>
          </a:p>
        </p:txBody>
      </p:sp>
      <p:sp>
        <p:nvSpPr>
          <p:cNvPr id="80" name="圆角矩形 79"/>
          <p:cNvSpPr/>
          <p:nvPr/>
        </p:nvSpPr>
        <p:spPr bwMode="auto">
          <a:xfrm>
            <a:off x="4520959" y="4704496"/>
            <a:ext cx="808771" cy="303028"/>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Big data resource pool</a:t>
            </a:r>
            <a:endParaRPr lang="en-US" altLang="zh-CN" sz="800" kern="0" dirty="0">
              <a:solidFill>
                <a:srgbClr val="0000FF"/>
              </a:solidFill>
              <a:latin typeface="微软雅黑" panose="020B0503020204020204" pitchFamily="34" charset="-122"/>
            </a:endParaRPr>
          </a:p>
        </p:txBody>
      </p:sp>
      <p:sp>
        <p:nvSpPr>
          <p:cNvPr id="81" name="圆角矩形 80"/>
          <p:cNvSpPr/>
          <p:nvPr/>
        </p:nvSpPr>
        <p:spPr bwMode="auto">
          <a:xfrm>
            <a:off x="2159154" y="4014702"/>
            <a:ext cx="569258"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ECS</a:t>
            </a:r>
            <a:endParaRPr lang="en-US" altLang="zh-CN" sz="800" kern="0" dirty="0">
              <a:solidFill>
                <a:srgbClr val="0000FF"/>
              </a:solidFill>
              <a:latin typeface="微软雅黑" panose="020B0503020204020204" pitchFamily="34" charset="-122"/>
            </a:endParaRPr>
          </a:p>
        </p:txBody>
      </p:sp>
      <p:sp>
        <p:nvSpPr>
          <p:cNvPr id="82" name="圆角矩形 81"/>
          <p:cNvSpPr/>
          <p:nvPr/>
        </p:nvSpPr>
        <p:spPr bwMode="auto">
          <a:xfrm>
            <a:off x="3881551" y="4011592"/>
            <a:ext cx="569258"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EVS</a:t>
            </a:r>
            <a:endParaRPr lang="en-US" altLang="zh-CN" sz="800" kern="0" dirty="0">
              <a:solidFill>
                <a:srgbClr val="0000FF"/>
              </a:solidFill>
              <a:latin typeface="微软雅黑" panose="020B0503020204020204" pitchFamily="34" charset="-122"/>
            </a:endParaRPr>
          </a:p>
        </p:txBody>
      </p:sp>
      <p:sp>
        <p:nvSpPr>
          <p:cNvPr id="83" name="圆角矩形 82"/>
          <p:cNvSpPr/>
          <p:nvPr/>
        </p:nvSpPr>
        <p:spPr bwMode="auto">
          <a:xfrm>
            <a:off x="2991882" y="4018076"/>
            <a:ext cx="569258"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EIP</a:t>
            </a:r>
            <a:endParaRPr lang="en-US" altLang="zh-CN" sz="800" kern="0" dirty="0">
              <a:solidFill>
                <a:srgbClr val="0000FF"/>
              </a:solidFill>
              <a:latin typeface="微软雅黑" panose="020B0503020204020204" pitchFamily="34" charset="-122"/>
            </a:endParaRPr>
          </a:p>
        </p:txBody>
      </p:sp>
      <p:sp>
        <p:nvSpPr>
          <p:cNvPr id="84" name="圆角矩形 83"/>
          <p:cNvSpPr/>
          <p:nvPr/>
        </p:nvSpPr>
        <p:spPr bwMode="auto">
          <a:xfrm>
            <a:off x="4736456" y="4003744"/>
            <a:ext cx="569258"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ELB</a:t>
            </a:r>
            <a:endParaRPr lang="en-US" altLang="zh-CN" sz="800" kern="0" dirty="0">
              <a:solidFill>
                <a:srgbClr val="0000FF"/>
              </a:solidFill>
              <a:latin typeface="微软雅黑" panose="020B0503020204020204" pitchFamily="34" charset="-122"/>
            </a:endParaRPr>
          </a:p>
        </p:txBody>
      </p:sp>
      <p:sp>
        <p:nvSpPr>
          <p:cNvPr id="85" name="圆角矩形 84"/>
          <p:cNvSpPr/>
          <p:nvPr/>
        </p:nvSpPr>
        <p:spPr bwMode="auto">
          <a:xfrm>
            <a:off x="2135398" y="2453286"/>
            <a:ext cx="828000"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Service system 1</a:t>
            </a:r>
            <a:endParaRPr lang="en-US" altLang="zh-CN" sz="800" kern="0" dirty="0">
              <a:solidFill>
                <a:srgbClr val="0000FF"/>
              </a:solidFill>
              <a:latin typeface="微软雅黑" panose="020B0503020204020204" pitchFamily="34" charset="-122"/>
            </a:endParaRPr>
          </a:p>
        </p:txBody>
      </p:sp>
      <p:sp>
        <p:nvSpPr>
          <p:cNvPr id="86" name="圆角矩形 85"/>
          <p:cNvSpPr/>
          <p:nvPr/>
        </p:nvSpPr>
        <p:spPr bwMode="auto">
          <a:xfrm>
            <a:off x="3169024" y="2453286"/>
            <a:ext cx="864000"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Service system 2</a:t>
            </a:r>
            <a:endParaRPr lang="en-US" altLang="zh-CN" sz="800" kern="0" dirty="0">
              <a:solidFill>
                <a:srgbClr val="0000FF"/>
              </a:solidFill>
              <a:latin typeface="微软雅黑" panose="020B0503020204020204" pitchFamily="34" charset="-122"/>
            </a:endParaRPr>
          </a:p>
        </p:txBody>
      </p:sp>
      <p:sp>
        <p:nvSpPr>
          <p:cNvPr id="87" name="圆角矩形 86"/>
          <p:cNvSpPr/>
          <p:nvPr/>
        </p:nvSpPr>
        <p:spPr bwMode="auto">
          <a:xfrm>
            <a:off x="4347007" y="2451731"/>
            <a:ext cx="864000"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Service system 3</a:t>
            </a:r>
            <a:endParaRPr lang="en-US" altLang="zh-CN" sz="800" kern="0" dirty="0">
              <a:solidFill>
                <a:srgbClr val="0000FF"/>
              </a:solidFill>
              <a:latin typeface="微软雅黑" panose="020B0503020204020204" pitchFamily="34" charset="-122"/>
            </a:endParaRPr>
          </a:p>
        </p:txBody>
      </p:sp>
      <p:sp>
        <p:nvSpPr>
          <p:cNvPr id="88" name="圆角矩形 87"/>
          <p:cNvSpPr/>
          <p:nvPr/>
        </p:nvSpPr>
        <p:spPr bwMode="auto">
          <a:xfrm>
            <a:off x="2158257" y="3249409"/>
            <a:ext cx="689516"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Department 1</a:t>
            </a:r>
            <a:endParaRPr lang="en-US" altLang="zh-CN" sz="800" kern="0" dirty="0">
              <a:solidFill>
                <a:srgbClr val="0000FF"/>
              </a:solidFill>
              <a:latin typeface="微软雅黑" panose="020B0503020204020204" pitchFamily="34" charset="-122"/>
            </a:endParaRPr>
          </a:p>
        </p:txBody>
      </p:sp>
      <p:sp>
        <p:nvSpPr>
          <p:cNvPr id="89" name="圆角矩形 88"/>
          <p:cNvSpPr/>
          <p:nvPr/>
        </p:nvSpPr>
        <p:spPr bwMode="auto">
          <a:xfrm>
            <a:off x="3325760" y="3249409"/>
            <a:ext cx="689516"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Department 2</a:t>
            </a:r>
            <a:endParaRPr lang="en-US" altLang="zh-CN" sz="800" kern="0" dirty="0">
              <a:solidFill>
                <a:srgbClr val="0000FF"/>
              </a:solidFill>
              <a:latin typeface="微软雅黑" panose="020B0503020204020204" pitchFamily="34" charset="-122"/>
            </a:endParaRPr>
          </a:p>
        </p:txBody>
      </p:sp>
      <p:sp>
        <p:nvSpPr>
          <p:cNvPr id="90" name="圆角矩形 89"/>
          <p:cNvSpPr/>
          <p:nvPr/>
        </p:nvSpPr>
        <p:spPr bwMode="auto">
          <a:xfrm>
            <a:off x="4507203" y="3249409"/>
            <a:ext cx="689516" cy="229693"/>
          </a:xfrm>
          <a:prstGeom prst="roundRect">
            <a:avLst/>
          </a:prstGeom>
          <a:solidFill>
            <a:schemeClr val="accent1">
              <a:lumMod val="40000"/>
              <a:lumOff val="60000"/>
            </a:schemeClr>
          </a:solidFill>
          <a:ln>
            <a:solidFill>
              <a:schemeClr val="tx2">
                <a:lumMod val="40000"/>
                <a:lumOff val="60000"/>
              </a:schemeClr>
            </a:solidFill>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fontAlgn="ctr">
              <a:buClr>
                <a:srgbClr val="CC9900"/>
              </a:buClr>
            </a:pPr>
            <a:r>
              <a:rPr lang="en-US" sz="800" dirty="0" smtClean="0">
                <a:solidFill>
                  <a:srgbClr val="0000FF"/>
                </a:solidFill>
                <a:latin typeface="微软雅黑" panose="020B0503020204020204" pitchFamily="34" charset="-122"/>
              </a:rPr>
              <a:t>Department 3</a:t>
            </a:r>
            <a:endParaRPr lang="en-US" altLang="zh-CN" sz="800" kern="0" dirty="0">
              <a:solidFill>
                <a:srgbClr val="0000FF"/>
              </a:solidFill>
              <a:latin typeface="微软雅黑" panose="020B0503020204020204" pitchFamily="34" charset="-122"/>
            </a:endParaRPr>
          </a:p>
        </p:txBody>
      </p:sp>
      <p:sp>
        <p:nvSpPr>
          <p:cNvPr id="91" name="文本框 90"/>
          <p:cNvSpPr txBox="1"/>
          <p:nvPr/>
        </p:nvSpPr>
        <p:spPr>
          <a:xfrm>
            <a:off x="2692303" y="5271592"/>
            <a:ext cx="1457534" cy="181906"/>
          </a:xfrm>
          <a:prstGeom prst="rect">
            <a:avLst/>
          </a:prstGeom>
          <a:noFill/>
        </p:spPr>
        <p:txBody>
          <a:bodyPr wrap="square" lIns="0" tIns="0" rIns="0" bIns="0" rtlCol="0">
            <a:noAutofit/>
          </a:bodyPr>
          <a:lstStyle/>
          <a:p>
            <a:pPr algn="ctr" fontAlgn="ctr"/>
            <a:r>
              <a:rPr lang="en-US" sz="800" b="1" dirty="0" smtClean="0">
                <a:solidFill>
                  <a:prstClr val="white"/>
                </a:solidFill>
                <a:latin typeface="微软雅黑" panose="020B0503020204020204" pitchFamily="34" charset="-122"/>
                <a:ea typeface="+mn-ea"/>
              </a:rPr>
              <a:t>Physical resource pooling</a:t>
            </a:r>
            <a:endParaRPr lang="en-US" altLang="zh-CN" sz="800" b="1" dirty="0">
              <a:solidFill>
                <a:prstClr val="white"/>
              </a:solidFill>
              <a:latin typeface="微软雅黑" panose="020B0503020204020204" pitchFamily="34" charset="-122"/>
              <a:ea typeface="+mn-ea"/>
            </a:endParaRPr>
          </a:p>
        </p:txBody>
      </p:sp>
      <p:sp>
        <p:nvSpPr>
          <p:cNvPr id="92" name="文本框 91"/>
          <p:cNvSpPr txBox="1"/>
          <p:nvPr/>
        </p:nvSpPr>
        <p:spPr>
          <a:xfrm>
            <a:off x="2667250" y="4458407"/>
            <a:ext cx="1536974" cy="307777"/>
          </a:xfrm>
          <a:prstGeom prst="rect">
            <a:avLst/>
          </a:prstGeom>
          <a:noFill/>
        </p:spPr>
        <p:txBody>
          <a:bodyPr wrap="square" lIns="0" tIns="0" rIns="0" bIns="0" rtlCol="0">
            <a:noAutofit/>
          </a:bodyPr>
          <a:lstStyle/>
          <a:p>
            <a:pPr algn="ctr" fontAlgn="ctr"/>
            <a:r>
              <a:rPr lang="en-US" sz="800" b="1" dirty="0" smtClean="0">
                <a:solidFill>
                  <a:prstClr val="white"/>
                </a:solidFill>
                <a:latin typeface="微软雅黑" panose="020B0503020204020204" pitchFamily="34" charset="-122"/>
                <a:ea typeface="+mn-ea"/>
              </a:rPr>
              <a:t>Resource cloudification</a:t>
            </a:r>
            <a:endParaRPr lang="en-US" sz="800" dirty="0">
              <a:solidFill>
                <a:prstClr val="white"/>
              </a:solidFill>
              <a:latin typeface="微软雅黑" panose="020B0503020204020204" pitchFamily="34" charset="-122"/>
              <a:ea typeface="+mn-ea"/>
            </a:endParaRPr>
          </a:p>
        </p:txBody>
      </p:sp>
      <p:sp>
        <p:nvSpPr>
          <p:cNvPr id="93" name="文本框 92"/>
          <p:cNvSpPr txBox="1"/>
          <p:nvPr/>
        </p:nvSpPr>
        <p:spPr>
          <a:xfrm>
            <a:off x="2702694" y="3729845"/>
            <a:ext cx="1437492" cy="307777"/>
          </a:xfrm>
          <a:prstGeom prst="rect">
            <a:avLst/>
          </a:prstGeom>
          <a:noFill/>
        </p:spPr>
        <p:txBody>
          <a:bodyPr wrap="square" lIns="0" tIns="0" rIns="0" bIns="0" rtlCol="0">
            <a:noAutofit/>
          </a:bodyPr>
          <a:lstStyle/>
          <a:p>
            <a:pPr algn="ctr" fontAlgn="ctr"/>
            <a:r>
              <a:rPr lang="en-US" sz="800" b="1" dirty="0" smtClean="0">
                <a:solidFill>
                  <a:prstClr val="white"/>
                </a:solidFill>
                <a:latin typeface="微软雅黑" panose="020B0503020204020204" pitchFamily="34" charset="-122"/>
                <a:ea typeface="+mn-ea"/>
              </a:rPr>
              <a:t>Allocate to organizations</a:t>
            </a:r>
            <a:endParaRPr lang="en-US" altLang="zh-CN" sz="800" b="1" dirty="0">
              <a:solidFill>
                <a:prstClr val="white"/>
              </a:solidFill>
              <a:latin typeface="微软雅黑" panose="020B0503020204020204" pitchFamily="34" charset="-122"/>
              <a:ea typeface="+mn-ea"/>
            </a:endParaRPr>
          </a:p>
        </p:txBody>
      </p:sp>
      <p:sp>
        <p:nvSpPr>
          <p:cNvPr id="94" name="文本框 93"/>
          <p:cNvSpPr txBox="1"/>
          <p:nvPr/>
        </p:nvSpPr>
        <p:spPr>
          <a:xfrm>
            <a:off x="2774702" y="2951003"/>
            <a:ext cx="1165718" cy="307777"/>
          </a:xfrm>
          <a:prstGeom prst="rect">
            <a:avLst/>
          </a:prstGeom>
          <a:noFill/>
        </p:spPr>
        <p:txBody>
          <a:bodyPr wrap="square" lIns="0" tIns="0" rIns="0" bIns="0" rtlCol="0">
            <a:noAutofit/>
          </a:bodyPr>
          <a:lstStyle/>
          <a:p>
            <a:pPr algn="ctr" fontAlgn="ctr"/>
            <a:r>
              <a:rPr lang="en-US" sz="800" b="1" dirty="0" smtClean="0">
                <a:solidFill>
                  <a:prstClr val="white"/>
                </a:solidFill>
                <a:latin typeface="微软雅黑" panose="020B0503020204020204" pitchFamily="34" charset="-122"/>
                <a:ea typeface="+mn-ea"/>
              </a:rPr>
              <a:t>Allocate to services</a:t>
            </a:r>
            <a:endParaRPr lang="en-US" altLang="zh-CN" sz="800" b="1" dirty="0">
              <a:solidFill>
                <a:prstClr val="white"/>
              </a:solidFill>
              <a:latin typeface="微软雅黑" panose="020B0503020204020204" pitchFamily="34" charset="-122"/>
              <a:ea typeface="+mn-ea"/>
            </a:endParaRPr>
          </a:p>
        </p:txBody>
      </p:sp>
      <p:sp>
        <p:nvSpPr>
          <p:cNvPr id="95" name="燕尾形 94"/>
          <p:cNvSpPr/>
          <p:nvPr/>
        </p:nvSpPr>
        <p:spPr bwMode="auto">
          <a:xfrm rot="16200000">
            <a:off x="3298288" y="2615705"/>
            <a:ext cx="100914" cy="538690"/>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微软雅黑" panose="020B0503020204020204" pitchFamily="34" charset="-122"/>
              <a:ea typeface="+mn-ea"/>
            </a:endParaRPr>
          </a:p>
        </p:txBody>
      </p:sp>
      <p:sp>
        <p:nvSpPr>
          <p:cNvPr id="96" name="燕尾形 95"/>
          <p:cNvSpPr/>
          <p:nvPr/>
        </p:nvSpPr>
        <p:spPr bwMode="auto">
          <a:xfrm rot="16200000">
            <a:off x="3298289" y="3400367"/>
            <a:ext cx="100914" cy="538690"/>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微软雅黑" panose="020B0503020204020204" pitchFamily="34" charset="-122"/>
              <a:ea typeface="+mn-ea"/>
            </a:endParaRPr>
          </a:p>
        </p:txBody>
      </p:sp>
      <p:sp>
        <p:nvSpPr>
          <p:cNvPr id="97" name="燕尾形 96"/>
          <p:cNvSpPr/>
          <p:nvPr/>
        </p:nvSpPr>
        <p:spPr bwMode="auto">
          <a:xfrm rot="16200000">
            <a:off x="3307846" y="4130957"/>
            <a:ext cx="100914" cy="538690"/>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微软雅黑" panose="020B0503020204020204" pitchFamily="34" charset="-122"/>
              <a:ea typeface="+mn-ea"/>
            </a:endParaRPr>
          </a:p>
        </p:txBody>
      </p:sp>
      <p:sp>
        <p:nvSpPr>
          <p:cNvPr id="98" name="燕尾形 97"/>
          <p:cNvSpPr/>
          <p:nvPr/>
        </p:nvSpPr>
        <p:spPr bwMode="auto">
          <a:xfrm rot="16200000">
            <a:off x="3381495" y="4885153"/>
            <a:ext cx="100914" cy="538690"/>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微软雅黑" panose="020B0503020204020204" pitchFamily="34" charset="-122"/>
              <a:ea typeface="+mn-ea"/>
            </a:endParaRPr>
          </a:p>
        </p:txBody>
      </p:sp>
      <p:cxnSp>
        <p:nvCxnSpPr>
          <p:cNvPr id="99" name="直接箭头连接符 98"/>
          <p:cNvCxnSpPr>
            <a:endCxn id="71" idx="3"/>
          </p:cNvCxnSpPr>
          <p:nvPr/>
        </p:nvCxnSpPr>
        <p:spPr bwMode="auto">
          <a:xfrm flipH="1" flipV="1">
            <a:off x="5371064" y="4126439"/>
            <a:ext cx="350462" cy="859812"/>
          </a:xfrm>
          <a:prstGeom prst="straightConnector1">
            <a:avLst/>
          </a:prstGeom>
          <a:ln w="28575" cap="flat" cmpd="sng" algn="ctr">
            <a:solidFill>
              <a:srgbClr val="6699FF"/>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0" name="直接箭头连接符 99"/>
          <p:cNvCxnSpPr>
            <a:endCxn id="68" idx="3"/>
          </p:cNvCxnSpPr>
          <p:nvPr/>
        </p:nvCxnSpPr>
        <p:spPr bwMode="auto">
          <a:xfrm flipH="1">
            <a:off x="5371064" y="4963982"/>
            <a:ext cx="350462" cy="722031"/>
          </a:xfrm>
          <a:prstGeom prst="straightConnector1">
            <a:avLst/>
          </a:prstGeom>
          <a:ln w="28575" cap="flat" cmpd="sng" algn="ctr">
            <a:solidFill>
              <a:srgbClr val="6699FF"/>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1" name="直接箭头连接符 100"/>
          <p:cNvCxnSpPr>
            <a:endCxn id="69" idx="3"/>
          </p:cNvCxnSpPr>
          <p:nvPr/>
        </p:nvCxnSpPr>
        <p:spPr bwMode="auto">
          <a:xfrm flipH="1">
            <a:off x="5371064" y="3528320"/>
            <a:ext cx="325162" cy="1344701"/>
          </a:xfrm>
          <a:prstGeom prst="straightConnector1">
            <a:avLst/>
          </a:prstGeom>
          <a:ln w="28575" cap="flat" cmpd="sng" algn="ctr">
            <a:solidFill>
              <a:srgbClr val="6699FF"/>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2" name="直接箭头连接符 101"/>
          <p:cNvCxnSpPr>
            <a:endCxn id="70" idx="3"/>
          </p:cNvCxnSpPr>
          <p:nvPr/>
        </p:nvCxnSpPr>
        <p:spPr bwMode="auto">
          <a:xfrm flipH="1" flipV="1">
            <a:off x="5371063" y="3365656"/>
            <a:ext cx="325163" cy="171520"/>
          </a:xfrm>
          <a:prstGeom prst="straightConnector1">
            <a:avLst/>
          </a:prstGeom>
          <a:ln w="28575" cap="flat" cmpd="sng" algn="ctr">
            <a:solidFill>
              <a:srgbClr val="6699FF"/>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3" name="直接箭头连接符 102"/>
          <p:cNvCxnSpPr>
            <a:endCxn id="73" idx="3"/>
          </p:cNvCxnSpPr>
          <p:nvPr/>
        </p:nvCxnSpPr>
        <p:spPr bwMode="auto">
          <a:xfrm flipH="1" flipV="1">
            <a:off x="5371064" y="2560232"/>
            <a:ext cx="325162" cy="968088"/>
          </a:xfrm>
          <a:prstGeom prst="straightConnector1">
            <a:avLst/>
          </a:prstGeom>
          <a:ln w="28575" cap="flat" cmpd="sng" algn="ctr">
            <a:solidFill>
              <a:srgbClr val="6699FF"/>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4" name="文本框 103"/>
          <p:cNvSpPr txBox="1"/>
          <p:nvPr/>
        </p:nvSpPr>
        <p:spPr>
          <a:xfrm>
            <a:off x="5763151" y="4543418"/>
            <a:ext cx="1052929" cy="1015663"/>
          </a:xfrm>
          <a:prstGeom prst="rect">
            <a:avLst/>
          </a:prstGeom>
          <a:noFill/>
          <a:ln>
            <a:solidFill>
              <a:schemeClr val="bg1">
                <a:lumMod val="75000"/>
              </a:schemeClr>
            </a:solidFill>
          </a:ln>
        </p:spPr>
        <p:txBody>
          <a:bodyPr wrap="square" lIns="0" tIns="0" rIns="0" bIns="0" rtlCol="0" anchor="ctr">
            <a:noAutofit/>
          </a:bodyPr>
          <a:lstStyle/>
          <a:p>
            <a:pPr algn="ctr" fontAlgn="ctr"/>
            <a:r>
              <a:rPr lang="en-US" sz="1100" dirty="0" smtClean="0">
                <a:solidFill>
                  <a:prstClr val="black"/>
                </a:solidFill>
                <a:latin typeface="微软雅黑" panose="020B0503020204020204" pitchFamily="34" charset="-122"/>
                <a:ea typeface="+mn-ea"/>
              </a:rPr>
              <a:t>Focus on problem resolution and handling at the resource level.</a:t>
            </a:r>
            <a:endParaRPr lang="en-US" altLang="zh-CN" sz="1100" dirty="0">
              <a:solidFill>
                <a:prstClr val="black"/>
              </a:solidFill>
              <a:latin typeface="微软雅黑" panose="020B0503020204020204" pitchFamily="34" charset="-122"/>
              <a:ea typeface="+mn-ea"/>
            </a:endParaRPr>
          </a:p>
        </p:txBody>
      </p:sp>
      <p:sp>
        <p:nvSpPr>
          <p:cNvPr id="105" name="文本框 104"/>
          <p:cNvSpPr txBox="1"/>
          <p:nvPr/>
        </p:nvSpPr>
        <p:spPr>
          <a:xfrm>
            <a:off x="5744102" y="3181254"/>
            <a:ext cx="1071978" cy="1015663"/>
          </a:xfrm>
          <a:prstGeom prst="rect">
            <a:avLst/>
          </a:prstGeom>
          <a:noFill/>
          <a:ln>
            <a:solidFill>
              <a:schemeClr val="bg1">
                <a:lumMod val="75000"/>
              </a:schemeClr>
            </a:solidFill>
          </a:ln>
        </p:spPr>
        <p:txBody>
          <a:bodyPr wrap="square" lIns="0" tIns="0" rIns="0" bIns="0" rtlCol="0" anchor="ctr">
            <a:noAutofit/>
          </a:bodyPr>
          <a:lstStyle/>
          <a:p>
            <a:pPr algn="ctr" fontAlgn="ctr"/>
            <a:r>
              <a:rPr lang="en-US" sz="1100" dirty="0" smtClean="0">
                <a:solidFill>
                  <a:prstClr val="black"/>
                </a:solidFill>
                <a:latin typeface="微软雅黑" panose="020B0503020204020204" pitchFamily="34" charset="-122"/>
                <a:ea typeface="+mn-ea"/>
              </a:rPr>
              <a:t>Focus on comprehensive analysis and evaluation capabilities.</a:t>
            </a:r>
            <a:endParaRPr lang="en-US" altLang="zh-CN" sz="1100" dirty="0">
              <a:solidFill>
                <a:prstClr val="black"/>
              </a:solidFill>
              <a:latin typeface="微软雅黑" panose="020B0503020204020204" pitchFamily="34" charset="-122"/>
              <a:ea typeface="+mn-ea"/>
            </a:endParaRPr>
          </a:p>
        </p:txBody>
      </p:sp>
    </p:spTree>
    <p:extLst>
      <p:ext uri="{BB962C8B-B14F-4D97-AF65-F5344CB8AC3E}">
        <p14:creationId xmlns:p14="http://schemas.microsoft.com/office/powerpoint/2010/main" val="4095667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8137604" cy="640800"/>
          </a:xfrm>
        </p:spPr>
        <p:txBody>
          <a:bodyPr>
            <a:noAutofit/>
          </a:bodyPr>
          <a:lstStyle/>
          <a:p>
            <a:r>
              <a:rPr lang="en-US" altLang="zh-CN" sz="3200" dirty="0" smtClean="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Physical </a:t>
            </a:r>
            <a:r>
              <a:rPr lang="en-US" altLang="zh-CN" sz="3200" dirty="0">
                <a:latin typeface="微软雅黑" panose="020B0503020204020204" pitchFamily="34" charset="-122"/>
              </a:rPr>
              <a:t>Device Monitoring</a:t>
            </a:r>
            <a:endParaRPr lang="zh-CN" altLang="en-US" sz="3200" dirty="0">
              <a:latin typeface="微软雅黑" panose="020B0503020204020204" pitchFamily="34" charset="-122"/>
            </a:endParaRPr>
          </a:p>
        </p:txBody>
      </p:sp>
      <p:sp>
        <p:nvSpPr>
          <p:cNvPr id="2" name="文本占位符 1"/>
          <p:cNvSpPr>
            <a:spLocks noGrp="1"/>
          </p:cNvSpPr>
          <p:nvPr>
            <p:ph type="body" sz="quarter" idx="10"/>
          </p:nvPr>
        </p:nvSpPr>
        <p:spPr>
          <a:xfrm>
            <a:off x="912285" y="1233488"/>
            <a:ext cx="10560048" cy="1439428"/>
          </a:xfrm>
        </p:spPr>
        <p:txBody>
          <a:bodyPr>
            <a:noAutofit/>
          </a:bodyPr>
          <a:lstStyle/>
          <a:p>
            <a:r>
              <a:rPr lang="en-US" altLang="zh-CN" sz="1400" dirty="0">
                <a:latin typeface="微软雅黑" panose="020B0503020204020204" pitchFamily="34" charset="-122"/>
              </a:rPr>
              <a:t>Centrally monitor and manage hardware devices such as data center servers, storage devices, and network devices; and provide comprehensive monitoring capabilities. Monitor alarms, resources, topologies, and performance, helping you quickly locate and rectify hardware faults.</a:t>
            </a:r>
          </a:p>
        </p:txBody>
      </p:sp>
      <p:pic>
        <p:nvPicPr>
          <p:cNvPr id="9" name="Picture 4"/>
          <p:cNvPicPr>
            <a:picLocks noChangeAspect="1" noChangeArrowheads="1"/>
          </p:cNvPicPr>
          <p:nvPr/>
        </p:nvPicPr>
        <p:blipFill>
          <a:blip r:embed="rId3" cstate="print"/>
          <a:srcRect/>
          <a:stretch>
            <a:fillRect/>
          </a:stretch>
        </p:blipFill>
        <p:spPr bwMode="auto">
          <a:xfrm>
            <a:off x="1280574" y="2177058"/>
            <a:ext cx="9145015" cy="3693702"/>
          </a:xfrm>
          <a:prstGeom prst="rect">
            <a:avLst/>
          </a:prstGeom>
          <a:noFill/>
          <a:ln w="9525">
            <a:noFill/>
            <a:miter lim="800000"/>
            <a:headEnd/>
            <a:tailEnd/>
          </a:ln>
        </p:spPr>
      </p:pic>
      <p:pic>
        <p:nvPicPr>
          <p:cNvPr id="10" name="图片 9"/>
          <p:cNvPicPr>
            <a:picLocks noChangeAspect="1"/>
          </p:cNvPicPr>
          <p:nvPr/>
        </p:nvPicPr>
        <p:blipFill>
          <a:blip r:embed="rId4"/>
          <a:stretch>
            <a:fillRect/>
          </a:stretch>
        </p:blipFill>
        <p:spPr>
          <a:xfrm>
            <a:off x="4005796" y="3413931"/>
            <a:ext cx="7467600" cy="2952750"/>
          </a:xfrm>
          <a:prstGeom prst="rect">
            <a:avLst/>
          </a:prstGeom>
        </p:spPr>
      </p:pic>
    </p:spTree>
    <p:extLst>
      <p:ext uri="{BB962C8B-B14F-4D97-AF65-F5344CB8AC3E}">
        <p14:creationId xmlns:p14="http://schemas.microsoft.com/office/powerpoint/2010/main" val="50902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Resource Pool Monitoring</a:t>
            </a:r>
            <a:endParaRPr lang="zh-CN" altLang="en-US" sz="3200" dirty="0">
              <a:latin typeface="微软雅黑" panose="020B0503020204020204" pitchFamily="34" charset="-122"/>
            </a:endParaRPr>
          </a:p>
        </p:txBody>
      </p:sp>
      <p:sp>
        <p:nvSpPr>
          <p:cNvPr id="2" name="文本占位符 1"/>
          <p:cNvSpPr>
            <a:spLocks noGrp="1"/>
          </p:cNvSpPr>
          <p:nvPr>
            <p:ph type="body" sz="quarter" idx="10"/>
          </p:nvPr>
        </p:nvSpPr>
        <p:spPr>
          <a:xfrm>
            <a:off x="912285" y="1305496"/>
            <a:ext cx="9720219" cy="1439428"/>
          </a:xfrm>
        </p:spPr>
        <p:txBody>
          <a:bodyPr>
            <a:noAutofit/>
          </a:bodyPr>
          <a:lstStyle/>
          <a:p>
            <a:pPr>
              <a:lnSpc>
                <a:spcPct val="130000"/>
              </a:lnSpc>
            </a:pPr>
            <a:r>
              <a:rPr lang="en-US" altLang="zh-CN" sz="1400" dirty="0">
                <a:latin typeface="微软雅黑" panose="020B0503020204020204" pitchFamily="34" charset="-122"/>
              </a:rPr>
              <a:t>Resource Pool Monitoring continuously evaluates the resource pool load based on KPIs, and provides root causes of high loads.</a:t>
            </a:r>
          </a:p>
          <a:p>
            <a:pPr>
              <a:lnSpc>
                <a:spcPct val="130000"/>
              </a:lnSpc>
            </a:pPr>
            <a:endParaRPr lang="zh-CN" altLang="en-US" sz="1400" dirty="0">
              <a:latin typeface="微软雅黑" panose="020B0503020204020204" pitchFamily="34" charset="-122"/>
            </a:endParaRPr>
          </a:p>
        </p:txBody>
      </p:sp>
      <p:sp>
        <p:nvSpPr>
          <p:cNvPr id="7" name="矩形 6"/>
          <p:cNvSpPr/>
          <p:nvPr/>
        </p:nvSpPr>
        <p:spPr bwMode="auto">
          <a:xfrm>
            <a:off x="1027161" y="1988840"/>
            <a:ext cx="1288419" cy="214944"/>
          </a:xfrm>
          <a:prstGeom prst="rect">
            <a:avLst/>
          </a:prstGeom>
          <a:solidFill>
            <a:srgbClr val="C00000"/>
          </a:solidFill>
          <a:ln>
            <a:solidFill>
              <a:srgbClr val="C00000"/>
            </a:solidFill>
          </a:ln>
          <a:effectLst/>
          <a:extLst/>
        </p:spPr>
        <p:txBody>
          <a:bodyPr vert="horz" wrap="square" lIns="36000" tIns="0" rIns="0" bIns="0" numCol="1" rtlCol="0" anchor="ctr" anchorCtr="0" compatLnSpc="1">
            <a:prstTxWarp prst="textNoShape">
              <a:avLst/>
            </a:prstTxWarp>
            <a:noAutofit/>
          </a:bodyPr>
          <a:lstStyle/>
          <a:p>
            <a:pPr algn="ctr" fontAlgn="ctr">
              <a:buClr>
                <a:srgbClr val="CC9900"/>
              </a:buClr>
            </a:pPr>
            <a:r>
              <a:rPr lang="en-US" altLang="zh-CN" sz="1100" dirty="0">
                <a:solidFill>
                  <a:prstClr val="white"/>
                </a:solidFill>
                <a:latin typeface="微软雅黑" panose="020B0503020204020204" pitchFamily="34" charset="-122"/>
              </a:rPr>
              <a:t>Load Evaluation</a:t>
            </a:r>
            <a:endParaRPr lang="en-US" altLang="zh-CN" sz="1100" dirty="0">
              <a:solidFill>
                <a:prstClr val="white"/>
              </a:solidFill>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3" cstate="print"/>
          <a:srcRect/>
          <a:stretch>
            <a:fillRect/>
          </a:stretch>
        </p:blipFill>
        <p:spPr bwMode="auto">
          <a:xfrm>
            <a:off x="1027161" y="2203784"/>
            <a:ext cx="8525223" cy="4160602"/>
          </a:xfrm>
          <a:prstGeom prst="rect">
            <a:avLst/>
          </a:prstGeom>
          <a:noFill/>
          <a:ln w="9525">
            <a:noFill/>
            <a:miter lim="800000"/>
            <a:headEnd/>
            <a:tailEnd/>
          </a:ln>
        </p:spPr>
      </p:pic>
    </p:spTree>
    <p:extLst>
      <p:ext uri="{BB962C8B-B14F-4D97-AF65-F5344CB8AC3E}">
        <p14:creationId xmlns:p14="http://schemas.microsoft.com/office/powerpoint/2010/main" val="2114266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2285" y="1341500"/>
            <a:ext cx="10296284" cy="1439428"/>
          </a:xfrm>
        </p:spPr>
        <p:txBody>
          <a:bodyPr>
            <a:noAutofit/>
          </a:bodyPr>
          <a:lstStyle/>
          <a:p>
            <a:pPr>
              <a:lnSpc>
                <a:spcPct val="120000"/>
              </a:lnSpc>
            </a:pPr>
            <a:r>
              <a:rPr lang="en-US" altLang="zh-CN" sz="1400" dirty="0">
                <a:latin typeface="微软雅黑" panose="020B0503020204020204" pitchFamily="34" charset="-122"/>
              </a:rPr>
              <a:t>Evaluate the capacity of </a:t>
            </a:r>
            <a:r>
              <a:rPr lang="en-US" altLang="zh-CN" sz="1400" dirty="0" smtClean="0">
                <a:latin typeface="微软雅黑" panose="020B0503020204020204" pitchFamily="34" charset="-122"/>
              </a:rPr>
              <a:t>compute, </a:t>
            </a:r>
            <a:r>
              <a:rPr lang="en-US" altLang="zh-CN" sz="1400" dirty="0">
                <a:latin typeface="微软雅黑" panose="020B0503020204020204" pitchFamily="34" charset="-122"/>
              </a:rPr>
              <a:t>storage, and network resource pools at multiple layers, such as region, resource pool, AZ, and cluster, to instruct administrators to plan capacity and capacity expansion, thereby improving resource utilization.</a:t>
            </a:r>
          </a:p>
          <a:p>
            <a:pPr>
              <a:lnSpc>
                <a:spcPct val="120000"/>
              </a:lnSpc>
            </a:pPr>
            <a:endParaRPr lang="zh-CN" altLang="en-US" sz="1400" dirty="0">
              <a:latin typeface="微软雅黑" panose="020B0503020204020204" pitchFamily="34" charset="-122"/>
            </a:endParaRPr>
          </a:p>
        </p:txBody>
      </p:sp>
      <p:sp>
        <p:nvSpPr>
          <p:cNvPr id="13" name="矩形 12"/>
          <p:cNvSpPr/>
          <p:nvPr/>
        </p:nvSpPr>
        <p:spPr bwMode="auto">
          <a:xfrm>
            <a:off x="995694" y="2242928"/>
            <a:ext cx="9009218" cy="4033198"/>
          </a:xfrm>
          <a:prstGeom prst="rect">
            <a:avLst/>
          </a:prstGeom>
          <a:noFill/>
          <a:ln w="6350">
            <a:solidFill>
              <a:schemeClr val="bg1">
                <a:lumMod val="75000"/>
              </a:schemeClr>
            </a:solidFill>
          </a:ln>
          <a:effectLst/>
          <a:extLst/>
        </p:spPr>
        <p:txBody>
          <a:bodyPr vert="horz" wrap="square" lIns="36000" tIns="0" rIns="0" bIns="0" numCol="1" rtlCol="0" anchor="t" anchorCtr="0" compatLnSpc="1">
            <a:prstTxWarp prst="textNoShape">
              <a:avLst/>
            </a:prstTxWarp>
            <a:noAutofit/>
          </a:bodyPr>
          <a:lstStyle/>
          <a:p>
            <a:pPr>
              <a:buClr>
                <a:srgbClr val="CC9900"/>
              </a:buClr>
            </a:pPr>
            <a:endParaRPr lang="zh-CN" altLang="en-US" sz="1200" dirty="0" smtClean="0">
              <a:solidFill>
                <a:prstClr val="black"/>
              </a:solidFill>
              <a:latin typeface="微软雅黑" panose="020B0503020204020204" pitchFamily="34" charset="-122"/>
              <a:ea typeface="微软雅黑"/>
            </a:endParaRPr>
          </a:p>
        </p:txBody>
      </p:sp>
      <p:sp>
        <p:nvSpPr>
          <p:cNvPr id="16"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Resource Pool Monitoring</a:t>
            </a:r>
            <a:endParaRPr lang="zh-CN" altLang="en-US" sz="3200" dirty="0">
              <a:latin typeface="微软雅黑" panose="020B0503020204020204" pitchFamily="34" charset="-122"/>
            </a:endParaRPr>
          </a:p>
        </p:txBody>
      </p:sp>
      <p:pic>
        <p:nvPicPr>
          <p:cNvPr id="17" name="Picture 2"/>
          <p:cNvPicPr>
            <a:picLocks noChangeAspect="1" noChangeArrowheads="1"/>
          </p:cNvPicPr>
          <p:nvPr/>
        </p:nvPicPr>
        <p:blipFill>
          <a:blip r:embed="rId3" cstate="print"/>
          <a:srcRect/>
          <a:stretch>
            <a:fillRect/>
          </a:stretch>
        </p:blipFill>
        <p:spPr bwMode="auto">
          <a:xfrm>
            <a:off x="1035307" y="2256212"/>
            <a:ext cx="8998180" cy="4019914"/>
          </a:xfrm>
          <a:prstGeom prst="rect">
            <a:avLst/>
          </a:prstGeom>
          <a:noFill/>
          <a:ln w="9525">
            <a:noFill/>
            <a:miter lim="800000"/>
            <a:headEnd/>
            <a:tailEnd/>
          </a:ln>
        </p:spPr>
      </p:pic>
      <p:sp>
        <p:nvSpPr>
          <p:cNvPr id="15" name="矩形 14"/>
          <p:cNvSpPr/>
          <p:nvPr/>
        </p:nvSpPr>
        <p:spPr bwMode="auto">
          <a:xfrm>
            <a:off x="1031169" y="2170271"/>
            <a:ext cx="1758320" cy="236386"/>
          </a:xfrm>
          <a:prstGeom prst="rect">
            <a:avLst/>
          </a:prstGeom>
          <a:solidFill>
            <a:srgbClr val="C00000"/>
          </a:solidFill>
          <a:ln>
            <a:solidFill>
              <a:srgbClr val="C00000"/>
            </a:solidFill>
          </a:ln>
          <a:effectLst/>
          <a:extLst/>
        </p:spPr>
        <p:txBody>
          <a:bodyPr vert="horz" wrap="square" lIns="36000" tIns="0" rIns="0" bIns="0" numCol="1" rtlCol="0" anchor="ctr" anchorCtr="0" compatLnSpc="1">
            <a:prstTxWarp prst="textNoShape">
              <a:avLst/>
            </a:prstTxWarp>
            <a:noAutofit/>
          </a:bodyPr>
          <a:lstStyle/>
          <a:p>
            <a:pPr fontAlgn="ctr">
              <a:buClr>
                <a:srgbClr val="CC9900"/>
              </a:buClr>
            </a:pPr>
            <a:r>
              <a:rPr lang="en-US" altLang="zh-CN" sz="1100" dirty="0">
                <a:solidFill>
                  <a:prstClr val="white"/>
                </a:solidFill>
                <a:latin typeface="微软雅黑" panose="020B0503020204020204" pitchFamily="34" charset="-122"/>
              </a:rPr>
              <a:t>Capacity Evaluation</a:t>
            </a:r>
            <a:endParaRPr lang="en-US" altLang="zh-CN" sz="11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7052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Big Data Resource </a:t>
            </a:r>
            <a:r>
              <a:rPr lang="en-US" altLang="zh-CN" sz="3200" dirty="0">
                <a:latin typeface="微软雅黑" panose="020B0503020204020204" pitchFamily="34" charset="-122"/>
              </a:rPr>
              <a:t>Pool Monitoring</a:t>
            </a:r>
            <a:r>
              <a:rPr lang="en-US" altLang="zh-CN" sz="3200" dirty="0" smtClean="0">
                <a:latin typeface="微软雅黑" panose="020B0503020204020204" pitchFamily="34" charset="-122"/>
              </a:rPr>
              <a:t>	</a:t>
            </a:r>
            <a:endParaRPr lang="zh-CN" altLang="en-US" sz="3200" dirty="0">
              <a:latin typeface="微软雅黑" panose="020B0503020204020204" pitchFamily="34" charset="-122"/>
            </a:endParaRPr>
          </a:p>
        </p:txBody>
      </p:sp>
      <p:sp>
        <p:nvSpPr>
          <p:cNvPr id="2" name="文本占位符 1"/>
          <p:cNvSpPr>
            <a:spLocks noGrp="1"/>
          </p:cNvSpPr>
          <p:nvPr>
            <p:ph type="body" sz="quarter" idx="10"/>
          </p:nvPr>
        </p:nvSpPr>
        <p:spPr>
          <a:xfrm>
            <a:off x="912285" y="1233488"/>
            <a:ext cx="10560048" cy="1439428"/>
          </a:xfrm>
        </p:spPr>
        <p:txBody>
          <a:bodyPr>
            <a:noAutofit/>
          </a:bodyPr>
          <a:lstStyle/>
          <a:p>
            <a:r>
              <a:rPr lang="en-US" altLang="zh-CN" sz="1400" dirty="0">
                <a:latin typeface="微软雅黑" panose="020B0503020204020204" pitchFamily="34" charset="-122"/>
              </a:rPr>
              <a:t>Multiple big data clusters are analyzed</a:t>
            </a:r>
            <a:r>
              <a:rPr lang="en-US" altLang="zh-CN" sz="1400" dirty="0" smtClean="0">
                <a:latin typeface="微软雅黑" panose="020B0503020204020204" pitchFamily="34" charset="-122"/>
              </a:rPr>
              <a:t>.</a:t>
            </a:r>
            <a:endParaRPr lang="zh-CN" altLang="en-US" sz="1400" dirty="0">
              <a:latin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1043920" y="1664804"/>
            <a:ext cx="6852280" cy="3317414"/>
          </a:xfrm>
          <a:prstGeom prst="rect">
            <a:avLst/>
          </a:prstGeom>
        </p:spPr>
      </p:pic>
      <p:pic>
        <p:nvPicPr>
          <p:cNvPr id="11" name="图片 10"/>
          <p:cNvPicPr>
            <a:picLocks noChangeAspect="1"/>
          </p:cNvPicPr>
          <p:nvPr/>
        </p:nvPicPr>
        <p:blipFill>
          <a:blip r:embed="rId4"/>
          <a:stretch>
            <a:fillRect/>
          </a:stretch>
        </p:blipFill>
        <p:spPr>
          <a:xfrm>
            <a:off x="3431704" y="2600908"/>
            <a:ext cx="7803431" cy="3756989"/>
          </a:xfrm>
          <a:prstGeom prst="rect">
            <a:avLst/>
          </a:prstGeom>
          <a:ln w="3175">
            <a:solidFill>
              <a:schemeClr val="tx1"/>
            </a:solidFill>
          </a:ln>
        </p:spPr>
      </p:pic>
      <p:sp>
        <p:nvSpPr>
          <p:cNvPr id="12" name="矩形 11"/>
          <p:cNvSpPr/>
          <p:nvPr/>
        </p:nvSpPr>
        <p:spPr>
          <a:xfrm>
            <a:off x="1041615" y="1664804"/>
            <a:ext cx="2714125" cy="396565"/>
          </a:xfrm>
          <a:prstGeom prst="rect">
            <a:avLst/>
          </a:prstGeom>
          <a:solidFill>
            <a:srgbClr val="FFFF00"/>
          </a:solidFill>
          <a:ln>
            <a:solidFill>
              <a:schemeClr val="bg1">
                <a:lumMod val="65000"/>
              </a:schemeClr>
            </a:solidFill>
          </a:ln>
          <a:effectLst/>
        </p:spPr>
        <p:txBody>
          <a:bodyPr vert="horz" wrap="square" lIns="36000" tIns="0" rIns="0" bIns="0" numCol="1" rtlCol="0" anchor="ctr" anchorCtr="0" compatLnSpc="1">
            <a:prstTxWarp prst="textNoShape">
              <a:avLst/>
            </a:prstTxWarp>
            <a:noAutofit/>
          </a:bodyPr>
          <a:lstStyle/>
          <a:p>
            <a:pPr fontAlgn="ctr">
              <a:buClr>
                <a:srgbClr val="CC9900"/>
              </a:buClr>
            </a:pPr>
            <a:r>
              <a:rPr lang="en-US" sz="1200" dirty="0" smtClean="0">
                <a:solidFill>
                  <a:prstClr val="black"/>
                </a:solidFill>
                <a:latin typeface="微软雅黑" panose="020B0503020204020204" pitchFamily="34" charset="-122"/>
                <a:ea typeface="+mn-ea"/>
              </a:rPr>
              <a:t>Analysis of resource capacities and load in multiple clusters</a:t>
            </a:r>
            <a:endParaRPr lang="en-US" altLang="zh-CN" sz="1200" dirty="0">
              <a:solidFill>
                <a:prstClr val="black"/>
              </a:solidFill>
              <a:latin typeface="微软雅黑" panose="020B0503020204020204" pitchFamily="34" charset="-122"/>
              <a:ea typeface="+mn-ea"/>
            </a:endParaRPr>
          </a:p>
        </p:txBody>
      </p:sp>
      <p:sp>
        <p:nvSpPr>
          <p:cNvPr id="13" name="矩形 12"/>
          <p:cNvSpPr/>
          <p:nvPr/>
        </p:nvSpPr>
        <p:spPr>
          <a:xfrm>
            <a:off x="3439322" y="2600908"/>
            <a:ext cx="2800693" cy="396604"/>
          </a:xfrm>
          <a:prstGeom prst="rect">
            <a:avLst/>
          </a:prstGeom>
          <a:solidFill>
            <a:srgbClr val="FFFF00"/>
          </a:solidFill>
          <a:ln>
            <a:solidFill>
              <a:schemeClr val="bg1">
                <a:lumMod val="65000"/>
              </a:schemeClr>
            </a:solidFill>
          </a:ln>
          <a:effectLst/>
        </p:spPr>
        <p:txBody>
          <a:bodyPr vert="horz" wrap="square" lIns="36000" tIns="0" rIns="0" bIns="0" numCol="1" rtlCol="0" anchor="ctr" anchorCtr="0" compatLnSpc="1">
            <a:prstTxWarp prst="textNoShape">
              <a:avLst/>
            </a:prstTxWarp>
            <a:noAutofit/>
          </a:bodyPr>
          <a:lstStyle/>
          <a:p>
            <a:pPr fontAlgn="ctr">
              <a:buClr>
                <a:srgbClr val="CC9900"/>
              </a:buClr>
            </a:pPr>
            <a:r>
              <a:rPr lang="en-US" sz="1200" dirty="0" smtClean="0">
                <a:solidFill>
                  <a:prstClr val="black"/>
                </a:solidFill>
                <a:latin typeface="微软雅黑" panose="020B0503020204020204" pitchFamily="34" charset="-122"/>
                <a:ea typeface="+mn-ea"/>
              </a:rPr>
              <a:t>Overview of services, host capacities, and load in a single cluster</a:t>
            </a:r>
            <a:endParaRPr lang="en-US" altLang="zh-CN" sz="1200" dirty="0">
              <a:solidFill>
                <a:prstClr val="black"/>
              </a:solidFill>
              <a:latin typeface="微软雅黑" panose="020B0503020204020204" pitchFamily="34" charset="-122"/>
              <a:ea typeface="+mn-ea"/>
            </a:endParaRPr>
          </a:p>
        </p:txBody>
      </p:sp>
    </p:spTree>
    <p:extLst>
      <p:ext uri="{BB962C8B-B14F-4D97-AF65-F5344CB8AC3E}">
        <p14:creationId xmlns:p14="http://schemas.microsoft.com/office/powerpoint/2010/main" val="297437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After learning this course, you will be able to:</a:t>
            </a:r>
          </a:p>
          <a:p>
            <a:pPr lvl="1" indent="-349250" fontAlgn="ctr"/>
            <a:r>
              <a:rPr lang="en-US" altLang="zh-CN" dirty="0">
                <a:latin typeface="微软雅黑" panose="020B0503020204020204" pitchFamily="34" charset="-122"/>
                <a:ea typeface="微软雅黑" panose="020B0503020204020204" pitchFamily="34" charset="-122"/>
              </a:rPr>
              <a:t>Understand the ManageOne solution architecture.</a:t>
            </a:r>
          </a:p>
          <a:p>
            <a:pPr lvl="1" indent="-349250" fontAlgn="ctr"/>
            <a:r>
              <a:rPr lang="en-US" altLang="zh-CN" dirty="0">
                <a:latin typeface="微软雅黑" panose="020B0503020204020204" pitchFamily="34" charset="-122"/>
                <a:ea typeface="微软雅黑" panose="020B0503020204020204" pitchFamily="34" charset="-122"/>
              </a:rPr>
              <a:t>Understand the ManageOne system networking.</a:t>
            </a:r>
          </a:p>
          <a:p>
            <a:pPr lvl="1" indent="-349250" fontAlgn="ctr"/>
            <a:r>
              <a:rPr lang="en-US" altLang="zh-CN" dirty="0">
                <a:latin typeface="微软雅黑" panose="020B0503020204020204" pitchFamily="34" charset="-122"/>
                <a:ea typeface="微软雅黑" panose="020B0503020204020204" pitchFamily="34" charset="-122"/>
              </a:rPr>
              <a:t>Describe the typical ManageOne features.</a:t>
            </a:r>
          </a:p>
          <a:p>
            <a:pPr marL="654050" indent="-349250" font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7163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2285" y="1305496"/>
            <a:ext cx="10560048" cy="1439428"/>
          </a:xfrm>
        </p:spPr>
        <p:txBody>
          <a:bodyPr>
            <a:noAutofit/>
          </a:bodyPr>
          <a:lstStyle/>
          <a:p>
            <a:pPr>
              <a:lnSpc>
                <a:spcPct val="120000"/>
              </a:lnSpc>
            </a:pPr>
            <a:r>
              <a:rPr lang="en-US" altLang="zh-CN" sz="1400" dirty="0">
                <a:latin typeface="微软雅黑" panose="020B0503020204020204" pitchFamily="34" charset="-122"/>
              </a:rPr>
              <a:t>Data assets are displayed from the perspective of applications based on a logical hierarchy of cluster &gt; physical resource &gt; component (service) &gt; tenant. Users get a big-picture view of overall data consumption.</a:t>
            </a:r>
          </a:p>
        </p:txBody>
      </p:sp>
      <p:sp>
        <p:nvSpPr>
          <p:cNvPr id="16"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Big Data Resource </a:t>
            </a:r>
            <a:r>
              <a:rPr lang="en-US" altLang="zh-CN" sz="3200" dirty="0">
                <a:latin typeface="微软雅黑" panose="020B0503020204020204" pitchFamily="34" charset="-122"/>
              </a:rPr>
              <a:t>Pool Monitoring</a:t>
            </a:r>
            <a:r>
              <a:rPr lang="en-US" altLang="zh-CN" sz="3200" dirty="0" smtClean="0">
                <a:latin typeface="微软雅黑" panose="020B0503020204020204" pitchFamily="34" charset="-122"/>
              </a:rPr>
              <a:t>	</a:t>
            </a:r>
            <a:endParaRPr lang="zh-CN" altLang="en-US" sz="3200" dirty="0">
              <a:latin typeface="微软雅黑" panose="020B0503020204020204" pitchFamily="34" charset="-122"/>
            </a:endParaRPr>
          </a:p>
        </p:txBody>
      </p:sp>
      <p:pic>
        <p:nvPicPr>
          <p:cNvPr id="17" name="图片 16"/>
          <p:cNvPicPr>
            <a:picLocks noChangeAspect="1"/>
          </p:cNvPicPr>
          <p:nvPr/>
        </p:nvPicPr>
        <p:blipFill>
          <a:blip r:embed="rId3"/>
          <a:stretch>
            <a:fillRect/>
          </a:stretch>
        </p:blipFill>
        <p:spPr>
          <a:xfrm>
            <a:off x="1213535" y="1952836"/>
            <a:ext cx="7906801" cy="2330906"/>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a:blip r:embed="rId4"/>
          <a:stretch>
            <a:fillRect/>
          </a:stretch>
        </p:blipFill>
        <p:spPr>
          <a:xfrm>
            <a:off x="1775520" y="3351563"/>
            <a:ext cx="9650880" cy="1225733"/>
          </a:xfrm>
          <a:prstGeom prst="rect">
            <a:avLst/>
          </a:prstGeom>
          <a:ln>
            <a:noFill/>
          </a:ln>
          <a:effectLst>
            <a:outerShdw blurRad="292100" dist="139700" dir="2700000" algn="tl" rotWithShape="0">
              <a:srgbClr val="333333">
                <a:alpha val="65000"/>
              </a:srgbClr>
            </a:outerShdw>
          </a:effectLst>
        </p:spPr>
      </p:pic>
      <p:sp>
        <p:nvSpPr>
          <p:cNvPr id="19" name="矩形 18"/>
          <p:cNvSpPr/>
          <p:nvPr/>
        </p:nvSpPr>
        <p:spPr>
          <a:xfrm>
            <a:off x="3455772" y="1953522"/>
            <a:ext cx="1920148" cy="215338"/>
          </a:xfrm>
          <a:prstGeom prst="rect">
            <a:avLst/>
          </a:prstGeom>
          <a:solidFill>
            <a:srgbClr val="FFFF00"/>
          </a:solidFill>
          <a:ln>
            <a:solidFill>
              <a:schemeClr val="bg1">
                <a:lumMod val="65000"/>
              </a:schemeClr>
            </a:solidFill>
          </a:ln>
          <a:effectLst/>
        </p:spPr>
        <p:txBody>
          <a:bodyPr vert="horz" wrap="square" lIns="36000" tIns="0" rIns="0" bIns="0" numCol="1" rtlCol="0" anchor="ctr" anchorCtr="0" compatLnSpc="1">
            <a:prstTxWarp prst="textNoShape">
              <a:avLst/>
            </a:prstTxWarp>
            <a:noAutofit/>
          </a:bodyPr>
          <a:lstStyle/>
          <a:p>
            <a:pPr fontAlgn="ctr">
              <a:buClr>
                <a:srgbClr val="CC9900"/>
              </a:buClr>
            </a:pPr>
            <a:r>
              <a:rPr lang="en-US" sz="1200" dirty="0" smtClean="0">
                <a:solidFill>
                  <a:prstClr val="black"/>
                </a:solidFill>
                <a:latin typeface="微软雅黑" panose="020B0503020204020204" pitchFamily="34" charset="-122"/>
              </a:rPr>
              <a:t>Big data asset overview</a:t>
            </a:r>
            <a:endParaRPr lang="en-US" altLang="zh-CN" sz="1200" dirty="0">
              <a:solidFill>
                <a:prstClr val="black"/>
              </a:solidFill>
              <a:latin typeface="微软雅黑" panose="020B0503020204020204" pitchFamily="34" charset="-122"/>
            </a:endParaRPr>
          </a:p>
        </p:txBody>
      </p:sp>
      <p:sp>
        <p:nvSpPr>
          <p:cNvPr id="20" name="矩形 19"/>
          <p:cNvSpPr/>
          <p:nvPr/>
        </p:nvSpPr>
        <p:spPr>
          <a:xfrm>
            <a:off x="4763516" y="3341179"/>
            <a:ext cx="3312704" cy="251334"/>
          </a:xfrm>
          <a:prstGeom prst="rect">
            <a:avLst/>
          </a:prstGeom>
          <a:solidFill>
            <a:srgbClr val="FFFF00"/>
          </a:solidFill>
          <a:ln>
            <a:solidFill>
              <a:schemeClr val="bg1">
                <a:lumMod val="65000"/>
              </a:schemeClr>
            </a:solidFill>
          </a:ln>
          <a:effectLst/>
        </p:spPr>
        <p:txBody>
          <a:bodyPr vert="horz" wrap="square" lIns="36000" tIns="0" rIns="0" bIns="0" numCol="1" rtlCol="0" anchor="ctr" anchorCtr="0" compatLnSpc="1">
            <a:prstTxWarp prst="textNoShape">
              <a:avLst/>
            </a:prstTxWarp>
            <a:noAutofit/>
          </a:bodyPr>
          <a:lstStyle/>
          <a:p>
            <a:pPr fontAlgn="ctr">
              <a:buClr>
                <a:srgbClr val="CC9900"/>
              </a:buClr>
            </a:pPr>
            <a:r>
              <a:rPr lang="en-US" sz="1200" dirty="0" smtClean="0">
                <a:solidFill>
                  <a:prstClr val="black"/>
                </a:solidFill>
                <a:latin typeface="微软雅黑" panose="020B0503020204020204" pitchFamily="34" charset="-122"/>
              </a:rPr>
              <a:t>Data asset overview of a single application</a:t>
            </a:r>
            <a:endParaRPr lang="en-US" altLang="zh-CN" sz="1200" dirty="0">
              <a:solidFill>
                <a:prstClr val="black"/>
              </a:solidFill>
              <a:latin typeface="微软雅黑" panose="020B0503020204020204" pitchFamily="34" charset="-122"/>
            </a:endParaRPr>
          </a:p>
        </p:txBody>
      </p:sp>
      <p:pic>
        <p:nvPicPr>
          <p:cNvPr id="21" name="图片 20"/>
          <p:cNvPicPr>
            <a:picLocks noChangeAspect="1"/>
          </p:cNvPicPr>
          <p:nvPr/>
        </p:nvPicPr>
        <p:blipFill>
          <a:blip r:embed="rId5"/>
          <a:stretch>
            <a:fillRect/>
          </a:stretch>
        </p:blipFill>
        <p:spPr>
          <a:xfrm>
            <a:off x="1775520" y="4159917"/>
            <a:ext cx="8820980" cy="2174474"/>
          </a:xfrm>
          <a:prstGeom prst="rect">
            <a:avLst/>
          </a:prstGeom>
          <a:ln>
            <a:noFill/>
          </a:ln>
          <a:effectLst>
            <a:outerShdw blurRad="292100" dist="139700" dir="2700000" algn="tl" rotWithShape="0">
              <a:srgbClr val="333333">
                <a:alpha val="65000"/>
              </a:srgbClr>
            </a:outerShdw>
          </a:effectLst>
        </p:spPr>
      </p:pic>
      <p:sp>
        <p:nvSpPr>
          <p:cNvPr id="24" name="矩形 23"/>
          <p:cNvSpPr/>
          <p:nvPr/>
        </p:nvSpPr>
        <p:spPr>
          <a:xfrm>
            <a:off x="4987480" y="4161935"/>
            <a:ext cx="3088740" cy="222666"/>
          </a:xfrm>
          <a:prstGeom prst="rect">
            <a:avLst/>
          </a:prstGeom>
          <a:solidFill>
            <a:srgbClr val="FFFF00"/>
          </a:solidFill>
          <a:ln>
            <a:solidFill>
              <a:schemeClr val="bg1">
                <a:lumMod val="65000"/>
              </a:schemeClr>
            </a:solidFill>
          </a:ln>
          <a:effectLst/>
        </p:spPr>
        <p:txBody>
          <a:bodyPr vert="horz" wrap="square" lIns="36000" tIns="0" rIns="0" bIns="0" numCol="1" rtlCol="0" anchor="ctr" anchorCtr="0" compatLnSpc="1">
            <a:prstTxWarp prst="textNoShape">
              <a:avLst/>
            </a:prstTxWarp>
            <a:noAutofit/>
          </a:bodyPr>
          <a:lstStyle/>
          <a:p>
            <a:pPr>
              <a:buClr>
                <a:srgbClr val="CC9900"/>
              </a:buClr>
            </a:pPr>
            <a:r>
              <a:rPr sz="1200" dirty="0">
                <a:solidFill>
                  <a:prstClr val="black"/>
                </a:solidFill>
                <a:latin typeface="微软雅黑" panose="020B0503020204020204" pitchFamily="34" charset="-122"/>
                <a:cs typeface="Arial" pitchFamily="34" charset="0"/>
              </a:rPr>
              <a:t>Data asset details of a single application</a:t>
            </a:r>
            <a:endParaRPr lang="zh-CN" altLang="en-US" sz="1200" dirty="0">
              <a:solidFill>
                <a:prstClr val="black"/>
              </a:solidFill>
              <a:latin typeface="微软雅黑" panose="020B0503020204020204" pitchFamily="34" charset="-122"/>
              <a:cs typeface="Arial" pitchFamily="34" charset="0"/>
            </a:endParaRPr>
          </a:p>
        </p:txBody>
      </p:sp>
    </p:spTree>
    <p:extLst>
      <p:ext uri="{BB962C8B-B14F-4D97-AF65-F5344CB8AC3E}">
        <p14:creationId xmlns:p14="http://schemas.microsoft.com/office/powerpoint/2010/main" val="1868817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2285" y="1305496"/>
            <a:ext cx="10560048" cy="1439428"/>
          </a:xfrm>
        </p:spPr>
        <p:txBody>
          <a:bodyPr>
            <a:noAutofit/>
          </a:bodyPr>
          <a:lstStyle/>
          <a:p>
            <a:pPr>
              <a:lnSpc>
                <a:spcPct val="120000"/>
              </a:lnSpc>
            </a:pPr>
            <a:r>
              <a:rPr lang="en-US" altLang="zh-CN" sz="1400" dirty="0">
                <a:latin typeface="微软雅黑" panose="020B0503020204020204" pitchFamily="34" charset="-122"/>
              </a:rPr>
              <a:t>Cloud Resource Monitoring provides comprehensive monitoring of cloud resource alarms, resources, topologies, and performance, helping users quickly demarcate and locate cloud resource assurance problems.</a:t>
            </a:r>
          </a:p>
          <a:p>
            <a:pPr>
              <a:lnSpc>
                <a:spcPct val="120000"/>
              </a:lnSpc>
            </a:pPr>
            <a:endParaRPr lang="zh-CN" altLang="en-US" sz="1400" dirty="0">
              <a:latin typeface="微软雅黑" panose="020B0503020204020204" pitchFamily="34" charset="-122"/>
            </a:endParaRPr>
          </a:p>
        </p:txBody>
      </p:sp>
      <p:sp>
        <p:nvSpPr>
          <p:cNvPr id="11"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Cloud Resource Monitoring	</a:t>
            </a:r>
            <a:endParaRPr lang="zh-CN" altLang="en-US" sz="3200" dirty="0">
              <a:latin typeface="微软雅黑" panose="020B0503020204020204" pitchFamily="34" charset="-122"/>
            </a:endParaRPr>
          </a:p>
        </p:txBody>
      </p:sp>
      <p:pic>
        <p:nvPicPr>
          <p:cNvPr id="10" name="Picture 2"/>
          <p:cNvPicPr>
            <a:picLocks noChangeAspect="1" noChangeArrowheads="1"/>
          </p:cNvPicPr>
          <p:nvPr/>
        </p:nvPicPr>
        <p:blipFill>
          <a:blip r:embed="rId3" cstate="print"/>
          <a:srcRect/>
          <a:stretch>
            <a:fillRect/>
          </a:stretch>
        </p:blipFill>
        <p:spPr bwMode="auto">
          <a:xfrm>
            <a:off x="1019436" y="1937100"/>
            <a:ext cx="8866049" cy="3580131"/>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3784333" y="2892323"/>
            <a:ext cx="7642068" cy="3458370"/>
          </a:xfrm>
          <a:prstGeom prst="rect">
            <a:avLst/>
          </a:prstGeom>
          <a:noFill/>
          <a:ln w="9525">
            <a:noFill/>
            <a:miter lim="800000"/>
            <a:headEnd/>
            <a:tailEnd/>
          </a:ln>
        </p:spPr>
      </p:pic>
    </p:spTree>
    <p:extLst>
      <p:ext uri="{BB962C8B-B14F-4D97-AF65-F5344CB8AC3E}">
        <p14:creationId xmlns:p14="http://schemas.microsoft.com/office/powerpoint/2010/main" val="426245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2285" y="1233488"/>
            <a:ext cx="10560048" cy="1439428"/>
          </a:xfrm>
        </p:spPr>
        <p:txBody>
          <a:bodyPr>
            <a:noAutofit/>
          </a:bodyPr>
          <a:lstStyle/>
          <a:p>
            <a:r>
              <a:rPr lang="en-US" altLang="zh-CN" sz="1600" dirty="0">
                <a:latin typeface="微软雅黑" panose="020B0503020204020204" pitchFamily="34" charset="-122"/>
              </a:rPr>
              <a:t>VDC Monitoring provides comprehensive VDC-based analysis and evaluation to help users use resources more appropriately and improve resource usage.</a:t>
            </a:r>
          </a:p>
        </p:txBody>
      </p:sp>
      <p:sp>
        <p:nvSpPr>
          <p:cNvPr id="7" name="标题 7"/>
          <p:cNvSpPr>
            <a:spLocks noGrp="1"/>
          </p:cNvSpPr>
          <p:nvPr>
            <p:ph type="title"/>
          </p:nvPr>
        </p:nvSpPr>
        <p:spPr>
          <a:xfrm>
            <a:off x="1594800" y="411936"/>
            <a:ext cx="9831600" cy="640800"/>
          </a:xfrm>
        </p:spPr>
        <p:txBody>
          <a:bodyPr>
            <a:noAutofit/>
          </a:bodyPr>
          <a:lstStyle/>
          <a:p>
            <a:r>
              <a:rPr lang="en-US" altLang="zh-CN" dirty="0">
                <a:latin typeface="微软雅黑" panose="020B0503020204020204" pitchFamily="34" charset="-122"/>
              </a:rPr>
              <a:t>Unified Monitoring </a:t>
            </a:r>
            <a:r>
              <a:rPr lang="en-US" altLang="zh-CN" dirty="0" smtClean="0">
                <a:latin typeface="微软雅黑" panose="020B0503020204020204" pitchFamily="34" charset="-122"/>
              </a:rPr>
              <a:t>- </a:t>
            </a:r>
            <a:r>
              <a:rPr lang="en-US" altLang="zh-CN" dirty="0" smtClean="0">
                <a:latin typeface="微软雅黑" panose="020B0503020204020204" pitchFamily="34" charset="-122"/>
              </a:rPr>
              <a:t>VDC Monitoring	</a:t>
            </a:r>
            <a:endParaRPr lang="zh-CN" altLang="en-US" dirty="0">
              <a:latin typeface="微软雅黑" panose="020B0503020204020204" pitchFamily="34" charset="-122"/>
            </a:endParaRPr>
          </a:p>
        </p:txBody>
      </p:sp>
      <p:pic>
        <p:nvPicPr>
          <p:cNvPr id="9" name="图片 8"/>
          <p:cNvPicPr>
            <a:picLocks noChangeAspect="1"/>
          </p:cNvPicPr>
          <p:nvPr/>
        </p:nvPicPr>
        <p:blipFill rotWithShape="1">
          <a:blip r:embed="rId3"/>
          <a:srcRect b="26298"/>
          <a:stretch/>
        </p:blipFill>
        <p:spPr>
          <a:xfrm>
            <a:off x="1042243" y="2132856"/>
            <a:ext cx="7049616" cy="2520280"/>
          </a:xfrm>
          <a:prstGeom prst="rect">
            <a:avLst/>
          </a:prstGeom>
          <a:ln w="3175">
            <a:solidFill>
              <a:schemeClr val="tx1"/>
            </a:solidFill>
          </a:ln>
        </p:spPr>
      </p:pic>
      <p:pic>
        <p:nvPicPr>
          <p:cNvPr id="12" name="图片 11"/>
          <p:cNvPicPr>
            <a:picLocks noChangeAspect="1"/>
          </p:cNvPicPr>
          <p:nvPr/>
        </p:nvPicPr>
        <p:blipFill>
          <a:blip r:embed="rId4"/>
          <a:stretch>
            <a:fillRect/>
          </a:stretch>
        </p:blipFill>
        <p:spPr>
          <a:xfrm>
            <a:off x="4727848" y="2685467"/>
            <a:ext cx="6560146" cy="3614379"/>
          </a:xfrm>
          <a:prstGeom prst="rect">
            <a:avLst/>
          </a:prstGeom>
          <a:ln w="3175">
            <a:solidFill>
              <a:schemeClr val="tx1"/>
            </a:solidFill>
          </a:ln>
        </p:spPr>
      </p:pic>
    </p:spTree>
    <p:extLst>
      <p:ext uri="{BB962C8B-B14F-4D97-AF65-F5344CB8AC3E}">
        <p14:creationId xmlns:p14="http://schemas.microsoft.com/office/powerpoint/2010/main" val="1227928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23925" y="1520788"/>
            <a:ext cx="10548938" cy="3779688"/>
          </a:xfrm>
        </p:spPr>
        <p:txBody>
          <a:bodyPr>
            <a:noAutofit/>
          </a:bodyPr>
          <a:lstStyle/>
          <a:p>
            <a:pPr marL="0" indent="0">
              <a:lnSpc>
                <a:spcPct val="120000"/>
              </a:lnSpc>
              <a:buNone/>
            </a:pPr>
            <a:r>
              <a:rPr lang="en-US" altLang="zh-CN" sz="2000" dirty="0" smtClean="0">
                <a:latin typeface="微软雅黑" panose="020B0503020204020204" pitchFamily="34" charset="-122"/>
              </a:rPr>
              <a:t>This function:</a:t>
            </a:r>
          </a:p>
          <a:p>
            <a:pPr>
              <a:lnSpc>
                <a:spcPct val="120000"/>
              </a:lnSpc>
            </a:pPr>
            <a:r>
              <a:rPr lang="en-US" altLang="zh-CN" sz="2000" dirty="0" smtClean="0">
                <a:latin typeface="微软雅黑" panose="020B0503020204020204" pitchFamily="34" charset="-122"/>
              </a:rPr>
              <a:t>Monitors </a:t>
            </a:r>
            <a:r>
              <a:rPr lang="en-US" altLang="zh-CN" sz="2000" dirty="0">
                <a:latin typeface="微软雅黑" panose="020B0503020204020204" pitchFamily="34" charset="-122"/>
              </a:rPr>
              <a:t>resources from the </a:t>
            </a:r>
            <a:r>
              <a:rPr lang="en-US" altLang="zh-CN" sz="2000" dirty="0" smtClean="0">
                <a:latin typeface="微软雅黑" panose="020B0503020204020204" pitchFamily="34" charset="-122"/>
              </a:rPr>
              <a:t>application perspective.</a:t>
            </a:r>
          </a:p>
          <a:p>
            <a:pPr>
              <a:lnSpc>
                <a:spcPct val="120000"/>
              </a:lnSpc>
            </a:pPr>
            <a:r>
              <a:rPr lang="en-US" altLang="zh-CN" sz="2000" dirty="0" smtClean="0">
                <a:latin typeface="微软雅黑" panose="020B0503020204020204" pitchFamily="34" charset="-122"/>
              </a:rPr>
              <a:t>Continuously evaluates </a:t>
            </a:r>
            <a:r>
              <a:rPr lang="en-US" altLang="zh-CN" sz="2000" dirty="0">
                <a:latin typeface="微软雅黑" panose="020B0503020204020204" pitchFamily="34" charset="-122"/>
              </a:rPr>
              <a:t>application resource usage from </a:t>
            </a:r>
            <a:r>
              <a:rPr lang="en-US" altLang="zh-CN" sz="2000" dirty="0" smtClean="0">
                <a:latin typeface="微软雅黑" panose="020B0503020204020204" pitchFamily="34" charset="-122"/>
              </a:rPr>
              <a:t>various aspects </a:t>
            </a:r>
            <a:r>
              <a:rPr lang="en-US" altLang="zh-CN" sz="2000" dirty="0">
                <a:latin typeface="微软雅黑" panose="020B0503020204020204" pitchFamily="34" charset="-122"/>
              </a:rPr>
              <a:t>such as capacity and </a:t>
            </a:r>
            <a:r>
              <a:rPr lang="en-US" altLang="zh-CN" sz="2000" dirty="0" smtClean="0">
                <a:latin typeface="微软雅黑" panose="020B0503020204020204" pitchFamily="34" charset="-122"/>
              </a:rPr>
              <a:t>load.</a:t>
            </a:r>
          </a:p>
          <a:p>
            <a:pPr>
              <a:lnSpc>
                <a:spcPct val="120000"/>
              </a:lnSpc>
            </a:pPr>
            <a:r>
              <a:rPr lang="en-US" altLang="zh-CN" sz="2000" dirty="0">
                <a:latin typeface="微软雅黑" panose="020B0503020204020204" pitchFamily="34" charset="-122"/>
              </a:rPr>
              <a:t>Globally controls the overall load of tenants' applications.</a:t>
            </a:r>
          </a:p>
          <a:p>
            <a:pPr>
              <a:lnSpc>
                <a:spcPct val="120000"/>
              </a:lnSpc>
            </a:pPr>
            <a:r>
              <a:rPr lang="en-US" altLang="zh-CN" sz="2000" dirty="0">
                <a:latin typeface="微软雅黑" panose="020B0503020204020204" pitchFamily="34" charset="-122"/>
              </a:rPr>
              <a:t>Clearly displays the status of key applications.</a:t>
            </a:r>
          </a:p>
          <a:p>
            <a:pPr>
              <a:lnSpc>
                <a:spcPct val="120000"/>
              </a:lnSpc>
            </a:pPr>
            <a:r>
              <a:rPr lang="en-US" altLang="zh-CN" sz="2000" dirty="0">
                <a:latin typeface="微软雅黑" panose="020B0503020204020204" pitchFamily="34" charset="-122"/>
              </a:rPr>
              <a:t>Provides </a:t>
            </a:r>
            <a:r>
              <a:rPr lang="en-US" altLang="zh-CN" sz="2000" dirty="0" smtClean="0">
                <a:latin typeface="微软雅黑" panose="020B0503020204020204" pitchFamily="34" charset="-122"/>
              </a:rPr>
              <a:t>all-round assurance </a:t>
            </a:r>
            <a:r>
              <a:rPr lang="en-US" altLang="zh-CN" sz="2000" dirty="0">
                <a:latin typeface="微软雅黑" panose="020B0503020204020204" pitchFamily="34" charset="-122"/>
              </a:rPr>
              <a:t>for applications in terms of load, resource consumption, fault, and associated topology.</a:t>
            </a:r>
            <a:endParaRPr lang="zh-CN" altLang="en-US" sz="2000" dirty="0">
              <a:latin typeface="微软雅黑" panose="020B0503020204020204" pitchFamily="34" charset="-122"/>
            </a:endParaRPr>
          </a:p>
        </p:txBody>
      </p:sp>
      <p:sp>
        <p:nvSpPr>
          <p:cNvPr id="14"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Unified Monitoring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Tenants' Big Data Application </a:t>
            </a:r>
            <a:r>
              <a:rPr lang="en-US" altLang="zh-CN" sz="3200" dirty="0">
                <a:latin typeface="微软雅黑" panose="020B0503020204020204" pitchFamily="34" charset="-122"/>
              </a:rPr>
              <a:t>Monitoring</a:t>
            </a:r>
            <a:r>
              <a:rPr lang="en-US" altLang="zh-CN" sz="3200" dirty="0" smtClean="0">
                <a:latin typeface="微软雅黑" panose="020B0503020204020204" pitchFamily="34" charset="-122"/>
              </a:rPr>
              <a:t>	</a:t>
            </a:r>
            <a:endParaRPr lang="zh-CN" altLang="en-US" sz="3200" dirty="0">
              <a:latin typeface="微软雅黑" panose="020B0503020204020204" pitchFamily="34" charset="-122"/>
            </a:endParaRPr>
          </a:p>
        </p:txBody>
      </p:sp>
    </p:spTree>
    <p:extLst>
      <p:ext uri="{BB962C8B-B14F-4D97-AF65-F5344CB8AC3E}">
        <p14:creationId xmlns:p14="http://schemas.microsoft.com/office/powerpoint/2010/main" val="1701458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48423" y="1680169"/>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chemeClr val="bg1">
                    <a:lumMod val="50000"/>
                  </a:schemeClr>
                </a:solidFill>
                <a:latin typeface="微软雅黑" panose="020B0503020204020204" pitchFamily="34" charset="-122"/>
                <a:ea typeface="+mn-ea"/>
              </a:rPr>
              <a:t>Unified Monitoring</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chemeClr val="bg1">
                    <a:lumMod val="50000"/>
                  </a:schemeClr>
                </a:solidFill>
                <a:latin typeface="微软雅黑" panose="020B0503020204020204" pitchFamily="34" charset="-122"/>
                <a:ea typeface="+mn-ea"/>
              </a:rPr>
              <a:t>Visualized O&amp;M</a:t>
            </a: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1811524" y="3015918"/>
            <a:ext cx="3850732"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en-US" altLang="zh-CN" sz="2400" dirty="0">
                <a:latin typeface="微软雅黑" panose="020B0503020204020204" pitchFamily="34" charset="-122"/>
                <a:ea typeface="+mn-ea"/>
              </a:rPr>
              <a:t>Intelligent Fault Locating</a:t>
            </a: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1878931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52636"/>
            <a:ext cx="9831600" cy="640800"/>
          </a:xfrm>
        </p:spPr>
        <p:txBody>
          <a:bodyPr>
            <a:noAutofit/>
          </a:bodyPr>
          <a:lstStyle/>
          <a:p>
            <a:r>
              <a:rPr lang="en-US" altLang="zh-CN" sz="3200" dirty="0" smtClean="0">
                <a:latin typeface="微软雅黑" panose="020B0503020204020204" pitchFamily="34" charset="-122"/>
              </a:rPr>
              <a:t>Intelligent Fault Locating - Alarm  Management</a:t>
            </a:r>
            <a:endParaRPr lang="en-US" altLang="zh-CN" sz="3200" dirty="0">
              <a:latin typeface="微软雅黑" panose="020B0503020204020204" pitchFamily="34" charset="-122"/>
            </a:endParaRPr>
          </a:p>
        </p:txBody>
      </p:sp>
      <p:sp>
        <p:nvSpPr>
          <p:cNvPr id="2" name="文本占位符 1"/>
          <p:cNvSpPr>
            <a:spLocks noGrp="1"/>
          </p:cNvSpPr>
          <p:nvPr>
            <p:ph type="body" sz="quarter" idx="10"/>
          </p:nvPr>
        </p:nvSpPr>
        <p:spPr>
          <a:xfrm>
            <a:off x="924836" y="1232756"/>
            <a:ext cx="10514115" cy="1439428"/>
          </a:xfrm>
        </p:spPr>
        <p:txBody>
          <a:bodyPr>
            <a:noAutofit/>
          </a:bodyPr>
          <a:lstStyle/>
          <a:p>
            <a:r>
              <a:rPr lang="en-US" altLang="zh-CN" sz="1200" smtClean="0"/>
              <a:t>Multiple methods are provided to compress alarms in different scenarios, making fault locating more accurate and O&amp;M more efficient.</a:t>
            </a:r>
            <a:endParaRPr lang="zh-CN" altLang="en-US" sz="1200" smtClean="0"/>
          </a:p>
          <a:p>
            <a:endParaRPr lang="zh-CN" altLang="en-US" sz="1200" dirty="0"/>
          </a:p>
        </p:txBody>
      </p:sp>
      <p:sp>
        <p:nvSpPr>
          <p:cNvPr id="55" name="同侧圆角矩形 54"/>
          <p:cNvSpPr/>
          <p:nvPr/>
        </p:nvSpPr>
        <p:spPr bwMode="auto">
          <a:xfrm rot="5400000">
            <a:off x="8439109" y="602981"/>
            <a:ext cx="1584606" cy="4482907"/>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square" anchor="ctr">
            <a:noAutofit/>
          </a:bodyPr>
          <a:lstStyle/>
          <a:p>
            <a:pPr algn="ctr" fontAlgn="ctr">
              <a:lnSpc>
                <a:spcPct val="150000"/>
              </a:lnSpc>
              <a:defRPr/>
            </a:pPr>
            <a:endParaRPr lang="en-US" altLang="zh-CN" sz="1600" kern="0" dirty="0">
              <a:solidFill>
                <a:srgbClr val="5F5F5F"/>
              </a:solidFill>
              <a:latin typeface="+mn-ea"/>
              <a:ea typeface="+mn-ea"/>
              <a:cs typeface="Arial" pitchFamily="34" charset="0"/>
            </a:endParaRPr>
          </a:p>
        </p:txBody>
      </p:sp>
      <p:sp>
        <p:nvSpPr>
          <p:cNvPr id="56" name="矩形 55"/>
          <p:cNvSpPr/>
          <p:nvPr/>
        </p:nvSpPr>
        <p:spPr>
          <a:xfrm>
            <a:off x="6996101" y="1700808"/>
            <a:ext cx="4477071" cy="353630"/>
          </a:xfrm>
          <a:prstGeom prst="rect">
            <a:avLst/>
          </a:prstGeom>
          <a:solidFill>
            <a:srgbClr val="00B0F0"/>
          </a:solidFill>
        </p:spPr>
        <p:txBody>
          <a:bodyPr wrap="square" lIns="35991" tIns="60904" rIns="35991" bIns="60904" anchor="ctr">
            <a:noAutofit/>
          </a:bodyPr>
          <a:lstStyle/>
          <a:p>
            <a:pPr marL="243584" lvl="1" indent="-243584" algn="ctr" defTabSz="913197" eaLnBrk="0" fontAlgn="ctr" hangingPunct="0">
              <a:spcAft>
                <a:spcPts val="533"/>
              </a:spcAft>
              <a:buClr>
                <a:srgbClr val="FFFFFF">
                  <a:lumMod val="50000"/>
                </a:srgbClr>
              </a:buClr>
              <a:buSzPct val="100000"/>
              <a:defRPr/>
            </a:pPr>
            <a:r>
              <a:rPr lang="en-US" sz="1400" b="1" dirty="0" smtClean="0">
                <a:solidFill>
                  <a:srgbClr val="FFFFFF"/>
                </a:solidFill>
                <a:latin typeface="+mn-ea"/>
                <a:ea typeface="+mn-ea"/>
              </a:rPr>
              <a:t>Application Scenarios and Benefits</a:t>
            </a:r>
            <a:endParaRPr lang="en-US" altLang="zh-CN" sz="1400" b="1" kern="0" dirty="0">
              <a:solidFill>
                <a:srgbClr val="FFFFFF"/>
              </a:solidFill>
              <a:latin typeface="+mn-ea"/>
              <a:ea typeface="+mn-ea"/>
              <a:cs typeface="Arial" pitchFamily="34" charset="0"/>
            </a:endParaRPr>
          </a:p>
        </p:txBody>
      </p:sp>
      <p:sp>
        <p:nvSpPr>
          <p:cNvPr id="57" name="矩形 56"/>
          <p:cNvSpPr/>
          <p:nvPr/>
        </p:nvSpPr>
        <p:spPr>
          <a:xfrm>
            <a:off x="7063614" y="2066642"/>
            <a:ext cx="4415393" cy="2041585"/>
          </a:xfrm>
          <a:prstGeom prst="rect">
            <a:avLst/>
          </a:prstGeom>
        </p:spPr>
        <p:txBody>
          <a:bodyPr wrap="square">
            <a:noAutofit/>
          </a:bodyPr>
          <a:lstStyle/>
          <a:p>
            <a:pPr marL="228525" indent="-228525" defTabSz="913859" fontAlgn="ctr">
              <a:spcBef>
                <a:spcPts val="0"/>
              </a:spcBef>
              <a:spcAft>
                <a:spcPts val="800"/>
              </a:spcAft>
              <a:buSzPct val="75000"/>
              <a:buFont typeface="Wingdings" panose="05000000000000000000" pitchFamily="2" charset="2"/>
              <a:buChar char="l"/>
            </a:pPr>
            <a:r>
              <a:rPr lang="en-US" sz="1100" dirty="0" smtClean="0">
                <a:solidFill>
                  <a:prstClr val="black"/>
                </a:solidFill>
                <a:latin typeface="+mn-ea"/>
                <a:ea typeface="+mn-ea"/>
              </a:rPr>
              <a:t>Devices are deployed from a vertical box-shaped to a cross-layer structure, including infrastructures, VMs, and virtual NEs. All layers are closely connected, and seamless integrated and maintained, which brings great challenges for fault demarcation and locating.</a:t>
            </a:r>
            <a:endParaRPr lang="en-US" altLang="zh-CN" sz="1100" dirty="0" smtClean="0">
              <a:solidFill>
                <a:prstClr val="black"/>
              </a:solidFill>
              <a:latin typeface="+mn-ea"/>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solidFill>
                  <a:prstClr val="black"/>
                </a:solidFill>
                <a:latin typeface="+mn-ea"/>
                <a:ea typeface="+mn-ea"/>
              </a:rPr>
              <a:t>Hierarchical decoupling creates risks, complicates O&amp;M, and increases fault demarcation and locating complexity.</a:t>
            </a:r>
            <a:endParaRPr lang="en-US" sz="1100" dirty="0">
              <a:solidFill>
                <a:prstClr val="black"/>
              </a:solidFill>
              <a:latin typeface="+mn-ea"/>
              <a:ea typeface="+mn-ea"/>
            </a:endParaRPr>
          </a:p>
        </p:txBody>
      </p:sp>
      <p:sp>
        <p:nvSpPr>
          <p:cNvPr id="58" name="同侧圆角矩形 57"/>
          <p:cNvSpPr/>
          <p:nvPr/>
        </p:nvSpPr>
        <p:spPr bwMode="auto">
          <a:xfrm rot="5400000">
            <a:off x="8077092" y="2887330"/>
            <a:ext cx="2308633" cy="4482907"/>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square" anchor="ctr">
            <a:noAutofit/>
          </a:bodyPr>
          <a:lstStyle/>
          <a:p>
            <a:pPr algn="ctr" fontAlgn="ctr">
              <a:lnSpc>
                <a:spcPct val="150000"/>
              </a:lnSpc>
              <a:defRPr/>
            </a:pPr>
            <a:endParaRPr lang="en-US" altLang="zh-CN" sz="1600" kern="0" dirty="0">
              <a:solidFill>
                <a:srgbClr val="5F5F5F"/>
              </a:solidFill>
              <a:latin typeface="+mn-ea"/>
              <a:ea typeface="+mn-ea"/>
              <a:cs typeface="Arial" pitchFamily="34" charset="0"/>
            </a:endParaRPr>
          </a:p>
        </p:txBody>
      </p:sp>
      <p:sp>
        <p:nvSpPr>
          <p:cNvPr id="59" name="矩形 58"/>
          <p:cNvSpPr/>
          <p:nvPr/>
        </p:nvSpPr>
        <p:spPr>
          <a:xfrm>
            <a:off x="6996101" y="3689833"/>
            <a:ext cx="4477071" cy="337726"/>
          </a:xfrm>
          <a:prstGeom prst="rect">
            <a:avLst/>
          </a:prstGeom>
          <a:solidFill>
            <a:srgbClr val="00B0F0"/>
          </a:solidFill>
        </p:spPr>
        <p:txBody>
          <a:bodyPr wrap="square" lIns="35991" tIns="60904" rIns="35991" bIns="60904" anchor="ctr">
            <a:noAutofit/>
          </a:bodyPr>
          <a:lstStyle/>
          <a:p>
            <a:pPr marL="243584" lvl="1" indent="-243584" algn="ctr" defTabSz="913197" eaLnBrk="0" fontAlgn="ctr" hangingPunct="0">
              <a:spcAft>
                <a:spcPts val="533"/>
              </a:spcAft>
              <a:buClr>
                <a:srgbClr val="FFFFFF">
                  <a:lumMod val="50000"/>
                </a:srgbClr>
              </a:buClr>
              <a:buSzPct val="100000"/>
              <a:defRPr/>
            </a:pPr>
            <a:r>
              <a:rPr lang="en-US" sz="1400" b="1" dirty="0" smtClean="0">
                <a:solidFill>
                  <a:srgbClr val="FFFFFF"/>
                </a:solidFill>
                <a:latin typeface="+mn-ea"/>
                <a:ea typeface="+mn-ea"/>
              </a:rPr>
              <a:t>Key Technologies and Specifications</a:t>
            </a:r>
            <a:endParaRPr lang="en-US" sz="1400" b="1" dirty="0">
              <a:solidFill>
                <a:srgbClr val="FFFFFF"/>
              </a:solidFill>
              <a:latin typeface="+mn-ea"/>
              <a:ea typeface="+mn-ea"/>
            </a:endParaRPr>
          </a:p>
        </p:txBody>
      </p:sp>
      <p:sp>
        <p:nvSpPr>
          <p:cNvPr id="60" name="矩形 59"/>
          <p:cNvSpPr/>
          <p:nvPr/>
        </p:nvSpPr>
        <p:spPr>
          <a:xfrm>
            <a:off x="7046692" y="4069125"/>
            <a:ext cx="4429005" cy="2153010"/>
          </a:xfrm>
          <a:prstGeom prst="rect">
            <a:avLst/>
          </a:prstGeom>
        </p:spPr>
        <p:txBody>
          <a:bodyPr wrap="square">
            <a:noAutofit/>
          </a:bodyPr>
          <a:lstStyle/>
          <a:p>
            <a:pPr marL="228525" indent="-228525" defTabSz="913859" fontAlgn="ctr">
              <a:spcBef>
                <a:spcPts val="0"/>
              </a:spcBef>
              <a:spcAft>
                <a:spcPts val="800"/>
              </a:spcAft>
              <a:buSzPct val="75000"/>
              <a:buFont typeface="Wingdings" panose="05000000000000000000" pitchFamily="2" charset="2"/>
              <a:buChar char="l"/>
            </a:pPr>
            <a:r>
              <a:rPr lang="en-US" sz="1100" dirty="0" smtClean="0">
                <a:solidFill>
                  <a:prstClr val="black"/>
                </a:solidFill>
                <a:latin typeface="+mn-ea"/>
                <a:ea typeface="+mn-ea"/>
              </a:rPr>
              <a:t>Intermittent or toggling alarm: O&amp;M personnel can discard intermittent or toggling alarms to improve O&amp;M efficiency.</a:t>
            </a:r>
            <a:endParaRPr lang="en-US" altLang="zh-CN" sz="1100" dirty="0" smtClean="0">
              <a:solidFill>
                <a:prstClr val="black"/>
              </a:solidFill>
              <a:latin typeface="+mn-ea"/>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solidFill>
                  <a:prstClr val="black"/>
                </a:solidFill>
                <a:latin typeface="+mn-ea"/>
                <a:ea typeface="+mn-ea"/>
              </a:rPr>
              <a:t>Alarm aggregation: After an alarm aggregation rule is set, the system automatically aggregates the repeated alarms reported within the specified period into one alarm to improve O&amp;M efficiency.</a:t>
            </a:r>
            <a:endParaRPr lang="en-US" altLang="zh-CN" sz="1100" dirty="0" smtClean="0">
              <a:solidFill>
                <a:prstClr val="black"/>
              </a:solidFill>
              <a:latin typeface="+mn-ea"/>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solidFill>
                  <a:prstClr val="black"/>
                </a:solidFill>
                <a:latin typeface="+mn-ea"/>
                <a:ea typeface="+mn-ea"/>
              </a:rPr>
              <a:t>Alarm correlation analysis: An alarm correlation rule identifies the root alarm and the correlative alarms. When monitoring or viewing alarms, you can set an alarm correlation rules to filter out correlative alarms and focus on root </a:t>
            </a:r>
            <a:r>
              <a:rPr lang="en-US" sz="1100" dirty="0">
                <a:solidFill>
                  <a:prstClr val="black"/>
                </a:solidFill>
                <a:latin typeface="+mn-ea"/>
                <a:ea typeface="+mn-ea"/>
              </a:rPr>
              <a:t>alarms </a:t>
            </a:r>
            <a:r>
              <a:rPr lang="en-US" sz="1100" dirty="0" smtClean="0">
                <a:solidFill>
                  <a:prstClr val="black"/>
                </a:solidFill>
                <a:latin typeface="+mn-ea"/>
                <a:ea typeface="+mn-ea"/>
              </a:rPr>
              <a:t>only.</a:t>
            </a:r>
            <a:endParaRPr lang="en-US" altLang="zh-CN" sz="1100" dirty="0">
              <a:solidFill>
                <a:prstClr val="black"/>
              </a:solidFill>
              <a:latin typeface="+mn-ea"/>
              <a:ea typeface="+mn-ea"/>
            </a:endParaRPr>
          </a:p>
        </p:txBody>
      </p:sp>
      <p:grpSp>
        <p:nvGrpSpPr>
          <p:cNvPr id="61" name="组合 60"/>
          <p:cNvGrpSpPr/>
          <p:nvPr/>
        </p:nvGrpSpPr>
        <p:grpSpPr>
          <a:xfrm>
            <a:off x="1744160" y="4359063"/>
            <a:ext cx="4962088" cy="2007484"/>
            <a:chOff x="2999656" y="3789040"/>
            <a:chExt cx="4248472" cy="1512168"/>
          </a:xfrm>
        </p:grpSpPr>
        <p:sp>
          <p:nvSpPr>
            <p:cNvPr id="62" name="矩形 61"/>
            <p:cNvSpPr/>
            <p:nvPr/>
          </p:nvSpPr>
          <p:spPr bwMode="auto">
            <a:xfrm>
              <a:off x="2999656" y="3789040"/>
              <a:ext cx="4248472" cy="1512168"/>
            </a:xfrm>
            <a:prstGeom prst="rect">
              <a:avLst/>
            </a:prstGeom>
            <a:no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black"/>
                </a:solidFill>
                <a:latin typeface="+mn-ea"/>
                <a:ea typeface="+mn-ea"/>
              </a:endParaRPr>
            </a:p>
          </p:txBody>
        </p:sp>
        <p:sp>
          <p:nvSpPr>
            <p:cNvPr id="63" name="圆角矩形 62"/>
            <p:cNvSpPr/>
            <p:nvPr/>
          </p:nvSpPr>
          <p:spPr bwMode="auto">
            <a:xfrm>
              <a:off x="4079776" y="5013176"/>
              <a:ext cx="648072" cy="180000"/>
            </a:xfrm>
            <a:prstGeom prst="roundRect">
              <a:avLst/>
            </a:prstGeom>
            <a:solidFill>
              <a:schemeClr val="bg2">
                <a:lumMod val="40000"/>
                <a:lumOff val="60000"/>
              </a:schemeClr>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50" dirty="0" smtClean="0">
                  <a:solidFill>
                    <a:prstClr val="black"/>
                  </a:solidFill>
                  <a:latin typeface="+mn-ea"/>
                  <a:ea typeface="+mn-ea"/>
                </a:rPr>
                <a:t>Server 1</a:t>
              </a:r>
              <a:endParaRPr lang="en-US" altLang="zh-CN" sz="1050" dirty="0">
                <a:solidFill>
                  <a:prstClr val="black"/>
                </a:solidFill>
                <a:latin typeface="+mn-ea"/>
                <a:ea typeface="+mn-ea"/>
              </a:endParaRPr>
            </a:p>
          </p:txBody>
        </p:sp>
        <p:sp>
          <p:nvSpPr>
            <p:cNvPr id="64" name="圆角矩形 63"/>
            <p:cNvSpPr/>
            <p:nvPr/>
          </p:nvSpPr>
          <p:spPr bwMode="auto">
            <a:xfrm>
              <a:off x="3906652" y="4581128"/>
              <a:ext cx="519372" cy="162008"/>
            </a:xfrm>
            <a:prstGeom prst="roundRect">
              <a:avLst/>
            </a:prstGeom>
            <a:solidFill>
              <a:schemeClr val="accent6">
                <a:lumMod val="40000"/>
                <a:lumOff val="60000"/>
              </a:schemeClr>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VM 1</a:t>
              </a:r>
              <a:endParaRPr lang="en-US" altLang="zh-CN" sz="1000" dirty="0">
                <a:solidFill>
                  <a:prstClr val="black"/>
                </a:solidFill>
                <a:latin typeface="+mn-ea"/>
                <a:ea typeface="+mn-ea"/>
              </a:endParaRPr>
            </a:p>
          </p:txBody>
        </p:sp>
        <p:sp>
          <p:nvSpPr>
            <p:cNvPr id="65" name="圆角矩形 64"/>
            <p:cNvSpPr/>
            <p:nvPr/>
          </p:nvSpPr>
          <p:spPr bwMode="auto">
            <a:xfrm>
              <a:off x="4504166" y="4581128"/>
              <a:ext cx="519372" cy="162008"/>
            </a:xfrm>
            <a:prstGeom prst="roundRect">
              <a:avLst/>
            </a:prstGeom>
            <a:solidFill>
              <a:schemeClr val="accent6">
                <a:lumMod val="40000"/>
                <a:lumOff val="60000"/>
              </a:schemeClr>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VM 2</a:t>
              </a:r>
              <a:endParaRPr lang="en-US" altLang="zh-CN" sz="1000" dirty="0">
                <a:solidFill>
                  <a:prstClr val="black"/>
                </a:solidFill>
                <a:latin typeface="+mn-ea"/>
                <a:ea typeface="+mn-ea"/>
              </a:endParaRPr>
            </a:p>
          </p:txBody>
        </p:sp>
        <p:sp>
          <p:nvSpPr>
            <p:cNvPr id="66" name="圆角矩形 65"/>
            <p:cNvSpPr/>
            <p:nvPr/>
          </p:nvSpPr>
          <p:spPr bwMode="auto">
            <a:xfrm>
              <a:off x="4194252" y="4004980"/>
              <a:ext cx="792520" cy="183560"/>
            </a:xfrm>
            <a:prstGeom prst="roundRect">
              <a:avLst/>
            </a:prstGeom>
            <a:solidFill>
              <a:srgbClr val="A3E7FF"/>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50" dirty="0" smtClean="0">
                  <a:solidFill>
                    <a:prstClr val="black"/>
                  </a:solidFill>
                  <a:latin typeface="+mn-ea"/>
                  <a:ea typeface="+mn-ea"/>
                </a:rPr>
                <a:t>App 1</a:t>
              </a:r>
              <a:endParaRPr lang="en-US" altLang="zh-CN" sz="1050" dirty="0">
                <a:solidFill>
                  <a:prstClr val="black"/>
                </a:solidFill>
                <a:latin typeface="+mn-ea"/>
                <a:ea typeface="+mn-ea"/>
              </a:endParaRPr>
            </a:p>
          </p:txBody>
        </p:sp>
        <p:sp>
          <p:nvSpPr>
            <p:cNvPr id="67" name="圆角矩形 66"/>
            <p:cNvSpPr/>
            <p:nvPr/>
          </p:nvSpPr>
          <p:spPr bwMode="auto">
            <a:xfrm>
              <a:off x="5849827" y="4996907"/>
              <a:ext cx="966735" cy="176067"/>
            </a:xfrm>
            <a:prstGeom prst="roundRect">
              <a:avLst/>
            </a:prstGeom>
            <a:solidFill>
              <a:schemeClr val="bg2">
                <a:lumMod val="40000"/>
                <a:lumOff val="60000"/>
              </a:schemeClr>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Network device 1</a:t>
              </a:r>
              <a:endParaRPr lang="en-US" altLang="zh-CN" sz="900" dirty="0">
                <a:solidFill>
                  <a:prstClr val="black"/>
                </a:solidFill>
                <a:latin typeface="+mn-ea"/>
                <a:ea typeface="+mn-ea"/>
              </a:endParaRPr>
            </a:p>
          </p:txBody>
        </p:sp>
        <p:sp>
          <p:nvSpPr>
            <p:cNvPr id="68" name="圆角矩形 67"/>
            <p:cNvSpPr/>
            <p:nvPr/>
          </p:nvSpPr>
          <p:spPr bwMode="auto">
            <a:xfrm>
              <a:off x="5705811" y="4565919"/>
              <a:ext cx="468052" cy="180000"/>
            </a:xfrm>
            <a:prstGeom prst="roundRect">
              <a:avLst/>
            </a:prstGeom>
            <a:solidFill>
              <a:srgbClr val="FF00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00" dirty="0" smtClean="0">
                  <a:solidFill>
                    <a:prstClr val="white"/>
                  </a:solidFill>
                  <a:latin typeface="+mn-ea"/>
                  <a:ea typeface="+mn-ea"/>
                </a:rPr>
                <a:t>Port 1</a:t>
              </a:r>
              <a:endParaRPr lang="en-US" altLang="zh-CN" sz="1000" dirty="0">
                <a:solidFill>
                  <a:prstClr val="white"/>
                </a:solidFill>
                <a:latin typeface="+mn-ea"/>
                <a:ea typeface="+mn-ea"/>
              </a:endParaRPr>
            </a:p>
          </p:txBody>
        </p:sp>
        <p:sp>
          <p:nvSpPr>
            <p:cNvPr id="69" name="圆角矩形 68"/>
            <p:cNvSpPr/>
            <p:nvPr/>
          </p:nvSpPr>
          <p:spPr bwMode="auto">
            <a:xfrm>
              <a:off x="5849827" y="4010630"/>
              <a:ext cx="756084" cy="209401"/>
            </a:xfrm>
            <a:prstGeom prst="roundRect">
              <a:avLst/>
            </a:prstGeom>
            <a:solidFill>
              <a:srgbClr val="FF00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00" dirty="0" smtClean="0">
                  <a:solidFill>
                    <a:prstClr val="white"/>
                  </a:solidFill>
                  <a:latin typeface="+mn-ea"/>
                  <a:ea typeface="+mn-ea"/>
                </a:rPr>
                <a:t>LDP protocol</a:t>
              </a:r>
              <a:endParaRPr lang="en-US" altLang="zh-CN" sz="1000" dirty="0">
                <a:solidFill>
                  <a:prstClr val="white"/>
                </a:solidFill>
                <a:latin typeface="+mn-ea"/>
                <a:ea typeface="+mn-ea"/>
              </a:endParaRPr>
            </a:p>
          </p:txBody>
        </p:sp>
        <p:cxnSp>
          <p:nvCxnSpPr>
            <p:cNvPr id="70" name="直接连接符 69"/>
            <p:cNvCxnSpPr>
              <a:stCxn id="67" idx="0"/>
              <a:endCxn id="68" idx="2"/>
            </p:cNvCxnSpPr>
            <p:nvPr/>
          </p:nvCxnSpPr>
          <p:spPr bwMode="auto">
            <a:xfrm flipH="1" flipV="1">
              <a:off x="5939838" y="4745919"/>
              <a:ext cx="393357" cy="250988"/>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1" name="直接连接符 70"/>
            <p:cNvCxnSpPr>
              <a:stCxn id="68" idx="0"/>
              <a:endCxn id="69" idx="2"/>
            </p:cNvCxnSpPr>
            <p:nvPr/>
          </p:nvCxnSpPr>
          <p:spPr bwMode="auto">
            <a:xfrm flipV="1">
              <a:off x="5939838" y="4220031"/>
              <a:ext cx="288031" cy="345888"/>
            </a:xfrm>
            <a:prstGeom prst="line">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72" name="矩形 71"/>
            <p:cNvSpPr/>
            <p:nvPr/>
          </p:nvSpPr>
          <p:spPr bwMode="auto">
            <a:xfrm>
              <a:off x="3243595" y="4509120"/>
              <a:ext cx="1844293" cy="288032"/>
            </a:xfrm>
            <a:prstGeom prst="rect">
              <a:avLst/>
            </a:prstGeom>
            <a:noFill/>
            <a:ln>
              <a:solidFill>
                <a:schemeClr val="bg1">
                  <a:lumMod val="65000"/>
                </a:schemeClr>
              </a:solidFill>
              <a:prstDash val="dash"/>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black"/>
                </a:solidFill>
                <a:latin typeface="+mn-ea"/>
                <a:ea typeface="+mn-ea"/>
              </a:endParaRPr>
            </a:p>
          </p:txBody>
        </p:sp>
        <p:sp>
          <p:nvSpPr>
            <p:cNvPr id="73" name="圆角矩形 72"/>
            <p:cNvSpPr/>
            <p:nvPr/>
          </p:nvSpPr>
          <p:spPr bwMode="auto">
            <a:xfrm>
              <a:off x="6389887" y="4565919"/>
              <a:ext cx="432048" cy="180000"/>
            </a:xfrm>
            <a:prstGeom prst="roundRect">
              <a:avLst/>
            </a:prstGeom>
            <a:solidFill>
              <a:schemeClr val="accent6">
                <a:lumMod val="40000"/>
                <a:lumOff val="60000"/>
              </a:schemeClr>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Port 2</a:t>
              </a:r>
              <a:endParaRPr lang="en-US" altLang="zh-CN" sz="1000" dirty="0">
                <a:solidFill>
                  <a:prstClr val="black"/>
                </a:solidFill>
                <a:latin typeface="+mn-ea"/>
                <a:ea typeface="+mn-ea"/>
              </a:endParaRPr>
            </a:p>
          </p:txBody>
        </p:sp>
        <p:cxnSp>
          <p:nvCxnSpPr>
            <p:cNvPr id="74" name="直接连接符 73"/>
            <p:cNvCxnSpPr>
              <a:stCxn id="67" idx="0"/>
              <a:endCxn id="73" idx="2"/>
            </p:cNvCxnSpPr>
            <p:nvPr/>
          </p:nvCxnSpPr>
          <p:spPr bwMode="auto">
            <a:xfrm flipV="1">
              <a:off x="6333194" y="4745919"/>
              <a:ext cx="272717" cy="250988"/>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5" name="直接连接符 74"/>
            <p:cNvCxnSpPr>
              <a:stCxn id="73" idx="0"/>
              <a:endCxn id="69" idx="2"/>
            </p:cNvCxnSpPr>
            <p:nvPr/>
          </p:nvCxnSpPr>
          <p:spPr bwMode="auto">
            <a:xfrm flipH="1" flipV="1">
              <a:off x="6227869" y="4220031"/>
              <a:ext cx="378042" cy="345888"/>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6" name="直接连接符 75"/>
            <p:cNvCxnSpPr>
              <a:stCxn id="65" idx="0"/>
              <a:endCxn id="66" idx="2"/>
            </p:cNvCxnSpPr>
            <p:nvPr/>
          </p:nvCxnSpPr>
          <p:spPr bwMode="auto">
            <a:xfrm flipH="1" flipV="1">
              <a:off x="4590512" y="4188540"/>
              <a:ext cx="173340" cy="392588"/>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7" name="直接连接符 76"/>
            <p:cNvCxnSpPr>
              <a:stCxn id="64" idx="0"/>
              <a:endCxn id="66" idx="2"/>
            </p:cNvCxnSpPr>
            <p:nvPr/>
          </p:nvCxnSpPr>
          <p:spPr bwMode="auto">
            <a:xfrm flipV="1">
              <a:off x="4166338" y="4188540"/>
              <a:ext cx="424174" cy="392588"/>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8" name="直接连接符 77"/>
            <p:cNvCxnSpPr>
              <a:stCxn id="63" idx="0"/>
              <a:endCxn id="64" idx="2"/>
            </p:cNvCxnSpPr>
            <p:nvPr/>
          </p:nvCxnSpPr>
          <p:spPr bwMode="auto">
            <a:xfrm flipH="1" flipV="1">
              <a:off x="4166338" y="4743136"/>
              <a:ext cx="237474" cy="270040"/>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9" name="直接连接符 78"/>
            <p:cNvCxnSpPr>
              <a:stCxn id="63" idx="0"/>
              <a:endCxn id="65" idx="2"/>
            </p:cNvCxnSpPr>
            <p:nvPr/>
          </p:nvCxnSpPr>
          <p:spPr bwMode="auto">
            <a:xfrm flipV="1">
              <a:off x="4403812" y="4743136"/>
              <a:ext cx="360040" cy="270040"/>
            </a:xfrm>
            <a:prstGeom prst="line">
              <a:avLst/>
            </a:prstGeom>
            <a:ln w="12700" cap="flat" cmpd="sng" algn="ctr">
              <a:solidFill>
                <a:srgbClr val="0000FF"/>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80" name="爆炸形 1 79"/>
            <p:cNvSpPr/>
            <p:nvPr/>
          </p:nvSpPr>
          <p:spPr bwMode="auto">
            <a:xfrm>
              <a:off x="5591944" y="4509120"/>
              <a:ext cx="216024" cy="151696"/>
            </a:xfrm>
            <a:prstGeom prst="irregularSeal1">
              <a:avLst/>
            </a:prstGeom>
            <a:solidFill>
              <a:srgbClr val="FF0000"/>
            </a:solidFill>
            <a:ln>
              <a:solidFill>
                <a:srgbClr val="FF0000"/>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black"/>
                </a:solidFill>
                <a:latin typeface="+mn-ea"/>
                <a:ea typeface="+mn-ea"/>
              </a:endParaRPr>
            </a:p>
          </p:txBody>
        </p:sp>
        <p:sp>
          <p:nvSpPr>
            <p:cNvPr id="81" name="爆炸形 1 80"/>
            <p:cNvSpPr/>
            <p:nvPr/>
          </p:nvSpPr>
          <p:spPr bwMode="auto">
            <a:xfrm>
              <a:off x="5741815" y="3933056"/>
              <a:ext cx="216024" cy="151696"/>
            </a:xfrm>
            <a:prstGeom prst="irregularSeal1">
              <a:avLst/>
            </a:prstGeom>
            <a:solidFill>
              <a:srgbClr val="FF0000"/>
            </a:solidFill>
            <a:ln>
              <a:solidFill>
                <a:srgbClr val="FF0000"/>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black"/>
                </a:solidFill>
                <a:latin typeface="+mn-ea"/>
                <a:ea typeface="+mn-ea"/>
              </a:endParaRPr>
            </a:p>
          </p:txBody>
        </p:sp>
        <p:sp>
          <p:nvSpPr>
            <p:cNvPr id="82" name="圆角矩形 81"/>
            <p:cNvSpPr/>
            <p:nvPr/>
          </p:nvSpPr>
          <p:spPr bwMode="auto">
            <a:xfrm>
              <a:off x="3215680" y="5013176"/>
              <a:ext cx="648072" cy="180000"/>
            </a:xfrm>
            <a:prstGeom prst="roundRect">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white"/>
                  </a:solidFill>
                  <a:latin typeface="+mn-ea"/>
                  <a:ea typeface="+mn-ea"/>
                </a:rPr>
                <a:t>Server 2</a:t>
              </a:r>
              <a:endParaRPr lang="en-US" altLang="zh-CN" sz="900" dirty="0">
                <a:solidFill>
                  <a:prstClr val="white"/>
                </a:solidFill>
                <a:latin typeface="+mn-ea"/>
                <a:ea typeface="+mn-ea"/>
              </a:endParaRPr>
            </a:p>
          </p:txBody>
        </p:sp>
        <p:sp>
          <p:nvSpPr>
            <p:cNvPr id="83" name="圆角矩形 82"/>
            <p:cNvSpPr/>
            <p:nvPr/>
          </p:nvSpPr>
          <p:spPr bwMode="auto">
            <a:xfrm>
              <a:off x="3321737" y="4581128"/>
              <a:ext cx="519372" cy="162008"/>
            </a:xfrm>
            <a:prstGeom prst="roundRect">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800" dirty="0" smtClean="0">
                  <a:solidFill>
                    <a:prstClr val="white"/>
                  </a:solidFill>
                  <a:latin typeface="+mn-ea"/>
                  <a:ea typeface="+mn-ea"/>
                </a:rPr>
                <a:t>VM 4</a:t>
              </a:r>
              <a:endParaRPr lang="en-US" altLang="zh-CN" sz="800" dirty="0">
                <a:solidFill>
                  <a:prstClr val="white"/>
                </a:solidFill>
                <a:latin typeface="+mn-ea"/>
                <a:ea typeface="+mn-ea"/>
              </a:endParaRPr>
            </a:p>
          </p:txBody>
        </p:sp>
        <p:cxnSp>
          <p:nvCxnSpPr>
            <p:cNvPr id="84" name="直接连接符 83"/>
            <p:cNvCxnSpPr>
              <a:stCxn id="82" idx="0"/>
              <a:endCxn id="83" idx="2"/>
            </p:cNvCxnSpPr>
            <p:nvPr/>
          </p:nvCxnSpPr>
          <p:spPr bwMode="auto">
            <a:xfrm flipV="1">
              <a:off x="3539716" y="4743136"/>
              <a:ext cx="41707" cy="270040"/>
            </a:xfrm>
            <a:prstGeom prst="line">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85" name="圆角矩形 84"/>
            <p:cNvSpPr/>
            <p:nvPr/>
          </p:nvSpPr>
          <p:spPr bwMode="auto">
            <a:xfrm>
              <a:off x="3281223" y="4004980"/>
              <a:ext cx="726545" cy="203377"/>
            </a:xfrm>
            <a:prstGeom prst="roundRect">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white"/>
                  </a:solidFill>
                  <a:latin typeface="+mn-ea"/>
                  <a:ea typeface="+mn-ea"/>
                </a:rPr>
                <a:t>App 2</a:t>
              </a:r>
              <a:endParaRPr lang="en-US" altLang="zh-CN" sz="900" dirty="0">
                <a:solidFill>
                  <a:prstClr val="white"/>
                </a:solidFill>
                <a:latin typeface="+mn-ea"/>
                <a:ea typeface="+mn-ea"/>
              </a:endParaRPr>
            </a:p>
          </p:txBody>
        </p:sp>
        <p:cxnSp>
          <p:nvCxnSpPr>
            <p:cNvPr id="86" name="直接连接符 85"/>
            <p:cNvCxnSpPr>
              <a:stCxn id="83" idx="0"/>
              <a:endCxn id="85" idx="2"/>
            </p:cNvCxnSpPr>
            <p:nvPr/>
          </p:nvCxnSpPr>
          <p:spPr bwMode="auto">
            <a:xfrm flipV="1">
              <a:off x="3581423" y="4208357"/>
              <a:ext cx="63073" cy="372771"/>
            </a:xfrm>
            <a:prstGeom prst="line">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87" name="爆炸形 1 86"/>
            <p:cNvSpPr/>
            <p:nvPr/>
          </p:nvSpPr>
          <p:spPr bwMode="auto">
            <a:xfrm>
              <a:off x="3233682" y="4918630"/>
              <a:ext cx="216024" cy="151696"/>
            </a:xfrm>
            <a:prstGeom prst="irregularSeal1">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white"/>
                </a:solidFill>
                <a:latin typeface="+mn-ea"/>
                <a:ea typeface="+mn-ea"/>
              </a:endParaRPr>
            </a:p>
          </p:txBody>
        </p:sp>
        <p:sp>
          <p:nvSpPr>
            <p:cNvPr id="88" name="爆炸形 1 87"/>
            <p:cNvSpPr/>
            <p:nvPr/>
          </p:nvSpPr>
          <p:spPr bwMode="auto">
            <a:xfrm>
              <a:off x="3245605" y="4505694"/>
              <a:ext cx="216024" cy="151696"/>
            </a:xfrm>
            <a:prstGeom prst="irregularSeal1">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white"/>
                </a:solidFill>
                <a:latin typeface="+mn-ea"/>
                <a:ea typeface="+mn-ea"/>
              </a:endParaRPr>
            </a:p>
          </p:txBody>
        </p:sp>
        <p:sp>
          <p:nvSpPr>
            <p:cNvPr id="89" name="爆炸形 1 88"/>
            <p:cNvSpPr/>
            <p:nvPr/>
          </p:nvSpPr>
          <p:spPr bwMode="auto">
            <a:xfrm>
              <a:off x="3295495" y="3933056"/>
              <a:ext cx="216024" cy="151696"/>
            </a:xfrm>
            <a:prstGeom prst="irregularSeal1">
              <a:avLst/>
            </a:prstGeom>
            <a:solidFill>
              <a:srgbClr val="FF0000"/>
            </a:solidFill>
            <a:ln>
              <a:solidFill>
                <a:schemeClr val="bg1">
                  <a:lumMod val="8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endParaRPr lang="en-US" altLang="zh-CN" sz="1200" dirty="0" smtClean="0">
                <a:solidFill>
                  <a:prstClr val="white"/>
                </a:solidFill>
                <a:latin typeface="+mn-ea"/>
                <a:ea typeface="+mn-ea"/>
              </a:endParaRPr>
            </a:p>
          </p:txBody>
        </p:sp>
      </p:grpSp>
      <p:sp>
        <p:nvSpPr>
          <p:cNvPr id="90" name="文本框 89"/>
          <p:cNvSpPr txBox="1"/>
          <p:nvPr/>
        </p:nvSpPr>
        <p:spPr>
          <a:xfrm>
            <a:off x="933355" y="4108227"/>
            <a:ext cx="449947" cy="1503385"/>
          </a:xfrm>
          <a:prstGeom prst="rect">
            <a:avLst/>
          </a:prstGeom>
          <a:noFill/>
        </p:spPr>
        <p:txBody>
          <a:bodyPr vert="vert270" wrap="square" rtlCol="0">
            <a:noAutofit/>
          </a:bodyPr>
          <a:lstStyle/>
          <a:p>
            <a:pPr fontAlgn="ctr"/>
            <a:r>
              <a:rPr lang="en-US" sz="1600" b="1" dirty="0" smtClean="0">
                <a:solidFill>
                  <a:srgbClr val="00B0F0"/>
                </a:solidFill>
                <a:latin typeface="+mn-ea"/>
                <a:ea typeface="+mn-ea"/>
              </a:rPr>
              <a:t>Scenario</a:t>
            </a:r>
            <a:endParaRPr lang="en-US" altLang="zh-CN" sz="1600" b="1" dirty="0">
              <a:solidFill>
                <a:srgbClr val="00B0F0"/>
              </a:solidFill>
              <a:latin typeface="+mn-ea"/>
              <a:ea typeface="+mn-ea"/>
            </a:endParaRPr>
          </a:p>
        </p:txBody>
      </p:sp>
      <p:sp>
        <p:nvSpPr>
          <p:cNvPr id="91" name="矩形标注 90"/>
          <p:cNvSpPr/>
          <p:nvPr/>
        </p:nvSpPr>
        <p:spPr bwMode="auto">
          <a:xfrm>
            <a:off x="1210949" y="6027863"/>
            <a:ext cx="680392" cy="320750"/>
          </a:xfrm>
          <a:prstGeom prst="wedgeRectCallout">
            <a:avLst>
              <a:gd name="adj1" fmla="val 67158"/>
              <a:gd name="adj2" fmla="val -85970"/>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Root alarm</a:t>
            </a:r>
            <a:endParaRPr lang="en-US" sz="900" dirty="0">
              <a:solidFill>
                <a:prstClr val="black"/>
              </a:solidFill>
              <a:latin typeface="+mn-ea"/>
              <a:ea typeface="+mn-ea"/>
            </a:endParaRPr>
          </a:p>
        </p:txBody>
      </p:sp>
      <p:sp>
        <p:nvSpPr>
          <p:cNvPr id="92" name="矩形标注 91"/>
          <p:cNvSpPr/>
          <p:nvPr/>
        </p:nvSpPr>
        <p:spPr bwMode="auto">
          <a:xfrm>
            <a:off x="4280932" y="5767806"/>
            <a:ext cx="680392" cy="320750"/>
          </a:xfrm>
          <a:prstGeom prst="wedgeRectCallout">
            <a:avLst>
              <a:gd name="adj1" fmla="val 67158"/>
              <a:gd name="adj2" fmla="val -85970"/>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Root alarm</a:t>
            </a:r>
            <a:endParaRPr lang="en-US" sz="900" dirty="0">
              <a:solidFill>
                <a:prstClr val="black"/>
              </a:solidFill>
              <a:latin typeface="+mn-ea"/>
              <a:ea typeface="+mn-ea"/>
            </a:endParaRPr>
          </a:p>
        </p:txBody>
      </p:sp>
      <p:sp>
        <p:nvSpPr>
          <p:cNvPr id="93" name="矩形标注 92"/>
          <p:cNvSpPr/>
          <p:nvPr/>
        </p:nvSpPr>
        <p:spPr bwMode="auto">
          <a:xfrm>
            <a:off x="4270059" y="4825558"/>
            <a:ext cx="680392" cy="320750"/>
          </a:xfrm>
          <a:prstGeom prst="wedgeRectCallout">
            <a:avLst>
              <a:gd name="adj1" fmla="val 67158"/>
              <a:gd name="adj2" fmla="val -85970"/>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Correlative alarm</a:t>
            </a:r>
            <a:endParaRPr lang="en-US" sz="900" dirty="0">
              <a:solidFill>
                <a:prstClr val="black"/>
              </a:solidFill>
              <a:latin typeface="+mn-ea"/>
              <a:ea typeface="+mn-ea"/>
            </a:endParaRPr>
          </a:p>
        </p:txBody>
      </p:sp>
      <p:sp>
        <p:nvSpPr>
          <p:cNvPr id="94" name="矩形标注 93"/>
          <p:cNvSpPr/>
          <p:nvPr/>
        </p:nvSpPr>
        <p:spPr bwMode="auto">
          <a:xfrm>
            <a:off x="1308534" y="4787240"/>
            <a:ext cx="680392" cy="320750"/>
          </a:xfrm>
          <a:prstGeom prst="wedgeRectCallout">
            <a:avLst>
              <a:gd name="adj1" fmla="val 67158"/>
              <a:gd name="adj2" fmla="val -85970"/>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Correlative alarm</a:t>
            </a:r>
            <a:endParaRPr lang="en-US" sz="900" dirty="0">
              <a:solidFill>
                <a:prstClr val="black"/>
              </a:solidFill>
              <a:latin typeface="+mn-ea"/>
              <a:ea typeface="+mn-ea"/>
            </a:endParaRPr>
          </a:p>
        </p:txBody>
      </p:sp>
      <p:sp>
        <p:nvSpPr>
          <p:cNvPr id="95" name="矩形标注 94"/>
          <p:cNvSpPr/>
          <p:nvPr/>
        </p:nvSpPr>
        <p:spPr bwMode="auto">
          <a:xfrm>
            <a:off x="1308534" y="5483835"/>
            <a:ext cx="680392" cy="320750"/>
          </a:xfrm>
          <a:prstGeom prst="wedgeRectCallout">
            <a:avLst>
              <a:gd name="adj1" fmla="val 67158"/>
              <a:gd name="adj2" fmla="val -85970"/>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900" dirty="0" smtClean="0">
                <a:solidFill>
                  <a:prstClr val="black"/>
                </a:solidFill>
                <a:latin typeface="+mn-ea"/>
                <a:ea typeface="+mn-ea"/>
              </a:rPr>
              <a:t>Correlative alarm</a:t>
            </a:r>
            <a:endParaRPr lang="en-US" sz="900" dirty="0">
              <a:solidFill>
                <a:prstClr val="black"/>
              </a:solidFill>
              <a:latin typeface="+mn-ea"/>
              <a:ea typeface="+mn-ea"/>
            </a:endParaRPr>
          </a:p>
        </p:txBody>
      </p:sp>
      <p:sp>
        <p:nvSpPr>
          <p:cNvPr id="96" name="文本框 95"/>
          <p:cNvSpPr txBox="1"/>
          <p:nvPr/>
        </p:nvSpPr>
        <p:spPr>
          <a:xfrm>
            <a:off x="933355" y="1860642"/>
            <a:ext cx="404505" cy="1094272"/>
          </a:xfrm>
          <a:prstGeom prst="rect">
            <a:avLst/>
          </a:prstGeom>
          <a:noFill/>
        </p:spPr>
        <p:txBody>
          <a:bodyPr vert="vert270" wrap="square" rtlCol="0">
            <a:noAutofit/>
          </a:bodyPr>
          <a:lstStyle/>
          <a:p>
            <a:pPr fontAlgn="ctr"/>
            <a:r>
              <a:rPr lang="en-US" sz="1600" b="1" dirty="0" smtClean="0">
                <a:solidFill>
                  <a:srgbClr val="00B0F0"/>
                </a:solidFill>
                <a:latin typeface="+mn-ea"/>
                <a:ea typeface="+mn-ea"/>
              </a:rPr>
              <a:t>Method</a:t>
            </a:r>
            <a:endParaRPr lang="en-US" altLang="zh-CN" sz="1600" b="1" dirty="0">
              <a:solidFill>
                <a:srgbClr val="00B0F0"/>
              </a:solidFill>
              <a:latin typeface="+mn-ea"/>
              <a:ea typeface="+mn-ea"/>
            </a:endParaRPr>
          </a:p>
        </p:txBody>
      </p:sp>
      <p:sp>
        <p:nvSpPr>
          <p:cNvPr id="97" name="矩形 96"/>
          <p:cNvSpPr/>
          <p:nvPr/>
        </p:nvSpPr>
        <p:spPr bwMode="auto">
          <a:xfrm>
            <a:off x="1487490" y="1573746"/>
            <a:ext cx="5400598" cy="2137961"/>
          </a:xfrm>
          <a:prstGeom prst="rect">
            <a:avLst/>
          </a:prstGeom>
          <a:solidFill>
            <a:srgbClr val="4F81BC"/>
          </a:solidFill>
          <a:ln>
            <a:solidFill>
              <a:schemeClr val="bg1">
                <a:lumMod val="65000"/>
              </a:schemeClr>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dirty="0" smtClean="0">
              <a:ln>
                <a:noFill/>
              </a:ln>
              <a:solidFill>
                <a:schemeClr val="tx1"/>
              </a:solidFill>
              <a:effectLst/>
              <a:latin typeface="+mn-ea"/>
              <a:ea typeface="+mn-ea"/>
              <a:cs typeface="Arial" pitchFamily="34" charset="0"/>
            </a:endParaRPr>
          </a:p>
        </p:txBody>
      </p:sp>
      <p:sp>
        <p:nvSpPr>
          <p:cNvPr id="98" name="矩形 97"/>
          <p:cNvSpPr/>
          <p:nvPr/>
        </p:nvSpPr>
        <p:spPr bwMode="auto">
          <a:xfrm>
            <a:off x="1789777" y="1666137"/>
            <a:ext cx="4984177" cy="262090"/>
          </a:xfrm>
          <a:prstGeom prst="rect">
            <a:avLst/>
          </a:prstGeom>
          <a:solidFill>
            <a:srgbClr val="00B0F0"/>
          </a:solidFill>
          <a:ln>
            <a:solidFill>
              <a:schemeClr val="bg1">
                <a:lumMod val="65000"/>
              </a:schemeClr>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1100" dirty="0">
                <a:solidFill>
                  <a:schemeClr val="bg1"/>
                </a:solidFill>
                <a:latin typeface="+mn-ea"/>
                <a:ea typeface="+mn-ea"/>
                <a:cs typeface="Arial" pitchFamily="34" charset="0"/>
              </a:rPr>
              <a:t>Layer-based fault monitoring</a:t>
            </a:r>
            <a:endParaRPr kumimoji="0" lang="en-US" altLang="zh-CN" sz="1100" b="0" i="0" u="none" strike="noStrike" cap="none" normalizeH="0" dirty="0" smtClean="0">
              <a:ln>
                <a:noFill/>
              </a:ln>
              <a:solidFill>
                <a:schemeClr val="bg1"/>
              </a:solidFill>
              <a:effectLst/>
              <a:latin typeface="+mn-ea"/>
              <a:ea typeface="+mn-ea"/>
              <a:cs typeface="Arial" pitchFamily="34" charset="0"/>
            </a:endParaRPr>
          </a:p>
        </p:txBody>
      </p:sp>
      <p:sp>
        <p:nvSpPr>
          <p:cNvPr id="99" name="圆角矩形 98"/>
          <p:cNvSpPr/>
          <p:nvPr/>
        </p:nvSpPr>
        <p:spPr bwMode="auto">
          <a:xfrm>
            <a:off x="1789777" y="2046238"/>
            <a:ext cx="1799299" cy="539508"/>
          </a:xfrm>
          <a:prstGeom prst="roundRect">
            <a:avLst/>
          </a:prstGeom>
          <a:solidFill>
            <a:schemeClr val="bg1"/>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600" b="0" i="0" u="none" strike="noStrike" cap="none" normalizeH="0" dirty="0" smtClean="0">
              <a:ln>
                <a:noFill/>
              </a:ln>
              <a:solidFill>
                <a:schemeClr val="tx1"/>
              </a:solidFill>
              <a:effectLst/>
              <a:latin typeface="+mn-ea"/>
              <a:ea typeface="+mn-ea"/>
              <a:cs typeface="Arial" pitchFamily="34" charset="0"/>
            </a:endParaRPr>
          </a:p>
        </p:txBody>
      </p:sp>
      <p:sp>
        <p:nvSpPr>
          <p:cNvPr id="100" name="文本框 99"/>
          <p:cNvSpPr txBox="1"/>
          <p:nvPr/>
        </p:nvSpPr>
        <p:spPr>
          <a:xfrm>
            <a:off x="2002333" y="2026591"/>
            <a:ext cx="1706617" cy="200055"/>
          </a:xfrm>
          <a:prstGeom prst="rect">
            <a:avLst/>
          </a:prstGeom>
          <a:noFill/>
        </p:spPr>
        <p:txBody>
          <a:bodyPr wrap="square" rtlCol="0">
            <a:noAutofit/>
          </a:bodyPr>
          <a:lstStyle/>
          <a:p>
            <a:pPr fontAlgn="ctr"/>
            <a:r>
              <a:rPr sz="800" dirty="0">
                <a:latin typeface="+mn-ea"/>
                <a:ea typeface="+mn-ea"/>
                <a:cs typeface="Arial" pitchFamily="34" charset="0"/>
              </a:rPr>
              <a:t>RCA asset management</a:t>
            </a:r>
            <a:endParaRPr lang="en-US" altLang="zh-CN" sz="800" dirty="0">
              <a:latin typeface="+mn-ea"/>
              <a:ea typeface="+mn-ea"/>
              <a:cs typeface="Arial" pitchFamily="34" charset="0"/>
            </a:endParaRPr>
          </a:p>
        </p:txBody>
      </p:sp>
      <p:sp>
        <p:nvSpPr>
          <p:cNvPr id="101" name="矩形 100"/>
          <p:cNvSpPr/>
          <p:nvPr/>
        </p:nvSpPr>
        <p:spPr bwMode="auto">
          <a:xfrm>
            <a:off x="1902003" y="2222854"/>
            <a:ext cx="705375" cy="297310"/>
          </a:xfrm>
          <a:prstGeom prst="rect">
            <a:avLst/>
          </a:prstGeom>
          <a:solidFill>
            <a:srgbClr val="9EAFDB"/>
          </a:solidFill>
          <a:ln w="9525"/>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cs typeface="Arial" pitchFamily="34" charset="0"/>
              </a:rPr>
              <a:t>RCA rule </a:t>
            </a:r>
          </a:p>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cs typeface="Arial" pitchFamily="34" charset="0"/>
              </a:rPr>
              <a:t>management</a:t>
            </a:r>
            <a:endParaRPr kumimoji="0" lang="en-US" altLang="zh-CN" sz="700" b="0" i="0" u="none" strike="noStrike" cap="none" normalizeH="0" dirty="0" smtClean="0">
              <a:ln>
                <a:noFill/>
              </a:ln>
              <a:solidFill>
                <a:schemeClr val="tx1"/>
              </a:solidFill>
              <a:effectLst/>
              <a:latin typeface="+mn-ea"/>
              <a:cs typeface="Arial" pitchFamily="34" charset="0"/>
            </a:endParaRPr>
          </a:p>
        </p:txBody>
      </p:sp>
      <p:sp>
        <p:nvSpPr>
          <p:cNvPr id="102" name="矩形 101"/>
          <p:cNvSpPr/>
          <p:nvPr/>
        </p:nvSpPr>
        <p:spPr bwMode="auto">
          <a:xfrm>
            <a:off x="2637884" y="2222730"/>
            <a:ext cx="705375" cy="298763"/>
          </a:xfrm>
          <a:prstGeom prst="rect">
            <a:avLst/>
          </a:prstGeom>
          <a:solidFill>
            <a:srgbClr val="9EAFDB"/>
          </a:solidFill>
          <a:ln w="9525"/>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cs typeface="Arial" pitchFamily="34" charset="0"/>
              </a:rPr>
              <a:t>ETL rule </a:t>
            </a:r>
          </a:p>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cs typeface="Arial" pitchFamily="34" charset="0"/>
              </a:rPr>
              <a:t>management</a:t>
            </a:r>
            <a:endParaRPr kumimoji="0" lang="en-US" altLang="zh-CN" sz="700" b="0" i="0" u="none" strike="noStrike" cap="none" normalizeH="0" dirty="0" smtClean="0">
              <a:ln>
                <a:noFill/>
              </a:ln>
              <a:solidFill>
                <a:schemeClr val="tx1"/>
              </a:solidFill>
              <a:effectLst/>
              <a:latin typeface="+mn-ea"/>
              <a:cs typeface="Arial" pitchFamily="34" charset="0"/>
            </a:endParaRPr>
          </a:p>
        </p:txBody>
      </p:sp>
      <p:sp>
        <p:nvSpPr>
          <p:cNvPr id="103" name="圆角矩形 102"/>
          <p:cNvSpPr/>
          <p:nvPr/>
        </p:nvSpPr>
        <p:spPr bwMode="auto">
          <a:xfrm>
            <a:off x="1789777" y="2668766"/>
            <a:ext cx="1799299" cy="919300"/>
          </a:xfrm>
          <a:prstGeom prst="roundRect">
            <a:avLst/>
          </a:prstGeom>
          <a:solidFill>
            <a:srgbClr val="F0588A"/>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600" b="0" i="0" u="none" strike="noStrike" cap="none" normalizeH="0" dirty="0" smtClean="0">
              <a:ln>
                <a:noFill/>
              </a:ln>
              <a:solidFill>
                <a:schemeClr val="tx1"/>
              </a:solidFill>
              <a:effectLst/>
              <a:latin typeface="+mn-ea"/>
              <a:ea typeface="+mn-ea"/>
              <a:cs typeface="Arial" pitchFamily="34" charset="0"/>
            </a:endParaRPr>
          </a:p>
        </p:txBody>
      </p:sp>
      <p:sp>
        <p:nvSpPr>
          <p:cNvPr id="104" name="文本框 103"/>
          <p:cNvSpPr txBox="1"/>
          <p:nvPr/>
        </p:nvSpPr>
        <p:spPr>
          <a:xfrm>
            <a:off x="2136637" y="2666223"/>
            <a:ext cx="1457739" cy="200055"/>
          </a:xfrm>
          <a:prstGeom prst="rect">
            <a:avLst/>
          </a:prstGeom>
          <a:noFill/>
        </p:spPr>
        <p:txBody>
          <a:bodyPr wrap="square" rtlCol="0">
            <a:noAutofit/>
          </a:bodyPr>
          <a:lstStyle/>
          <a:p>
            <a:pPr fontAlgn="ctr"/>
            <a:r>
              <a:rPr sz="800" dirty="0">
                <a:solidFill>
                  <a:schemeClr val="bg1"/>
                </a:solidFill>
                <a:latin typeface="+mn-ea"/>
                <a:ea typeface="+mn-ea"/>
                <a:cs typeface="Arial" pitchFamily="34" charset="0"/>
              </a:rPr>
              <a:t>RCA running engine</a:t>
            </a:r>
            <a:endParaRPr lang="en-US" altLang="zh-CN" sz="800" dirty="0">
              <a:solidFill>
                <a:schemeClr val="bg1"/>
              </a:solidFill>
              <a:latin typeface="+mn-ea"/>
              <a:ea typeface="+mn-ea"/>
              <a:cs typeface="Arial" pitchFamily="34" charset="0"/>
            </a:endParaRPr>
          </a:p>
        </p:txBody>
      </p:sp>
      <p:sp>
        <p:nvSpPr>
          <p:cNvPr id="105" name="矩形 104"/>
          <p:cNvSpPr/>
          <p:nvPr/>
        </p:nvSpPr>
        <p:spPr bwMode="auto">
          <a:xfrm>
            <a:off x="2195789" y="2897398"/>
            <a:ext cx="819885" cy="172388"/>
          </a:xfrm>
          <a:prstGeom prst="rect">
            <a:avLst/>
          </a:prstGeom>
          <a:solidFill>
            <a:srgbClr val="FFCC66"/>
          </a:solidFill>
          <a:ln>
            <a:solidFill>
              <a:srgbClr val="4F81BD"/>
            </a:solidFill>
          </a:ln>
          <a:effectLst/>
          <a:extLst/>
        </p:spPr>
        <p:txBody>
          <a:bodyPr vert="horz" wrap="square" lIns="0" tIns="36000" rIns="0" bIns="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ea typeface="+mn-ea"/>
                <a:cs typeface="Arial" pitchFamily="34" charset="0"/>
              </a:rPr>
              <a:t>RCA trigger</a:t>
            </a:r>
            <a:endParaRPr kumimoji="0" lang="en-US" altLang="zh-CN" sz="700" b="0" i="0" u="none" strike="noStrike" cap="none" normalizeH="0" dirty="0" smtClean="0">
              <a:ln>
                <a:noFill/>
              </a:ln>
              <a:solidFill>
                <a:schemeClr val="tx1"/>
              </a:solidFill>
              <a:effectLst/>
              <a:latin typeface="+mn-ea"/>
              <a:ea typeface="+mn-ea"/>
              <a:cs typeface="Arial" pitchFamily="34" charset="0"/>
            </a:endParaRPr>
          </a:p>
        </p:txBody>
      </p:sp>
      <p:sp>
        <p:nvSpPr>
          <p:cNvPr id="106" name="矩形 105"/>
          <p:cNvSpPr/>
          <p:nvPr/>
        </p:nvSpPr>
        <p:spPr bwMode="auto">
          <a:xfrm>
            <a:off x="1892782" y="3156337"/>
            <a:ext cx="705375" cy="214594"/>
          </a:xfrm>
          <a:prstGeom prst="rect">
            <a:avLst/>
          </a:prstGeom>
          <a:solidFill>
            <a:srgbClr val="FFCC66"/>
          </a:solidFill>
          <a:ln>
            <a:solidFill>
              <a:srgbClr val="4F81BD"/>
            </a:solidFill>
          </a:ln>
          <a:effectLst/>
          <a:extLst/>
        </p:spPr>
        <p:txBody>
          <a:bodyPr vert="horz" wrap="square" lIns="0" tIns="36000" rIns="0" bIns="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ea typeface="+mn-ea"/>
                <a:cs typeface="Arial" pitchFamily="34" charset="0"/>
              </a:rPr>
              <a:t>Alarm filter</a:t>
            </a:r>
            <a:endParaRPr kumimoji="0" lang="en-US" altLang="zh-CN" sz="700" b="0" i="0" u="none" strike="noStrike" cap="none" normalizeH="0" dirty="0" smtClean="0">
              <a:ln>
                <a:noFill/>
              </a:ln>
              <a:solidFill>
                <a:schemeClr val="tx1"/>
              </a:solidFill>
              <a:effectLst/>
              <a:latin typeface="+mn-ea"/>
              <a:ea typeface="+mn-ea"/>
              <a:cs typeface="Arial" pitchFamily="34" charset="0"/>
            </a:endParaRPr>
          </a:p>
        </p:txBody>
      </p:sp>
      <p:sp>
        <p:nvSpPr>
          <p:cNvPr id="107" name="矩形 106"/>
          <p:cNvSpPr/>
          <p:nvPr/>
        </p:nvSpPr>
        <p:spPr bwMode="auto">
          <a:xfrm>
            <a:off x="2612417" y="3156337"/>
            <a:ext cx="705375" cy="214594"/>
          </a:xfrm>
          <a:prstGeom prst="rect">
            <a:avLst/>
          </a:prstGeom>
          <a:solidFill>
            <a:srgbClr val="FFCC66"/>
          </a:solidFill>
          <a:ln>
            <a:solidFill>
              <a:srgbClr val="4F81BD"/>
            </a:solidFill>
          </a:ln>
          <a:effectLst/>
          <a:extLst/>
        </p:spPr>
        <p:txBody>
          <a:bodyPr vert="horz" wrap="square" lIns="0" tIns="36000" rIns="0" bIns="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700" dirty="0">
                <a:solidFill>
                  <a:schemeClr val="tx1"/>
                </a:solidFill>
                <a:latin typeface="+mn-ea"/>
                <a:ea typeface="+mn-ea"/>
                <a:cs typeface="Arial" pitchFamily="34" charset="0"/>
              </a:rPr>
              <a:t>Alarm filter</a:t>
            </a:r>
            <a:endParaRPr kumimoji="0" lang="en-US" altLang="zh-CN" sz="700" b="0" i="0" u="none" strike="noStrike" cap="none" normalizeH="0" dirty="0" smtClean="0">
              <a:ln>
                <a:noFill/>
              </a:ln>
              <a:solidFill>
                <a:schemeClr val="tx1"/>
              </a:solidFill>
              <a:effectLst/>
              <a:latin typeface="+mn-ea"/>
              <a:ea typeface="+mn-ea"/>
              <a:cs typeface="Arial" pitchFamily="34" charset="0"/>
            </a:endParaRPr>
          </a:p>
        </p:txBody>
      </p:sp>
      <p:sp>
        <p:nvSpPr>
          <p:cNvPr id="108" name="圆角矩形 107"/>
          <p:cNvSpPr/>
          <p:nvPr/>
        </p:nvSpPr>
        <p:spPr bwMode="auto">
          <a:xfrm>
            <a:off x="4258917" y="1974059"/>
            <a:ext cx="2159299" cy="409341"/>
          </a:xfrm>
          <a:prstGeom prst="roundRect">
            <a:avLst/>
          </a:prstGeom>
          <a:solidFill>
            <a:srgbClr val="FFDA94"/>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600" b="0" i="0" u="none" strike="noStrike" cap="none" normalizeH="0" dirty="0" smtClean="0">
              <a:ln>
                <a:noFill/>
              </a:ln>
              <a:solidFill>
                <a:schemeClr val="tx1"/>
              </a:solidFill>
              <a:effectLst/>
              <a:latin typeface="+mn-ea"/>
              <a:ea typeface="+mn-ea"/>
              <a:cs typeface="Arial" pitchFamily="34" charset="0"/>
            </a:endParaRPr>
          </a:p>
        </p:txBody>
      </p:sp>
      <p:sp>
        <p:nvSpPr>
          <p:cNvPr id="109" name="文本框 108"/>
          <p:cNvSpPr txBox="1"/>
          <p:nvPr/>
        </p:nvSpPr>
        <p:spPr>
          <a:xfrm>
            <a:off x="4894109" y="1941006"/>
            <a:ext cx="1168666" cy="200055"/>
          </a:xfrm>
          <a:prstGeom prst="rect">
            <a:avLst/>
          </a:prstGeom>
          <a:noFill/>
        </p:spPr>
        <p:txBody>
          <a:bodyPr wrap="square" rtlCol="0">
            <a:noAutofit/>
          </a:bodyPr>
          <a:lstStyle/>
          <a:p>
            <a:pPr fontAlgn="ctr"/>
            <a:r>
              <a:rPr sz="800" dirty="0">
                <a:latin typeface="+mn-ea"/>
                <a:ea typeface="+mn-ea"/>
                <a:cs typeface="Arial" pitchFamily="34" charset="0"/>
              </a:rPr>
              <a:t>Cache</a:t>
            </a:r>
            <a:endParaRPr lang="en-US" altLang="zh-CN" sz="800" dirty="0">
              <a:latin typeface="+mn-ea"/>
              <a:ea typeface="+mn-ea"/>
              <a:cs typeface="Arial" pitchFamily="34" charset="0"/>
            </a:endParaRPr>
          </a:p>
        </p:txBody>
      </p:sp>
      <p:sp>
        <p:nvSpPr>
          <p:cNvPr id="110" name="流程图: 磁盘 109"/>
          <p:cNvSpPr/>
          <p:nvPr/>
        </p:nvSpPr>
        <p:spPr bwMode="auto">
          <a:xfrm>
            <a:off x="4404001" y="2148721"/>
            <a:ext cx="584474" cy="211518"/>
          </a:xfrm>
          <a:prstGeom prst="flowChartMagneticDisk">
            <a:avLst/>
          </a:prstGeom>
          <a:solidFill>
            <a:schemeClr val="bg1">
              <a:lumMod val="85000"/>
            </a:schemeClr>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800" dirty="0">
                <a:solidFill>
                  <a:schemeClr val="tx1"/>
                </a:solidFill>
                <a:latin typeface="+mn-ea"/>
                <a:ea typeface="+mn-ea"/>
                <a:cs typeface="Arial" pitchFamily="34" charset="0"/>
              </a:rPr>
              <a:t>Redis 1</a:t>
            </a:r>
            <a:endParaRPr kumimoji="0" lang="en-US" altLang="zh-CN" sz="800" b="0" i="0" u="none" strike="noStrike" cap="none" normalizeH="0" dirty="0" smtClean="0">
              <a:ln>
                <a:noFill/>
              </a:ln>
              <a:solidFill>
                <a:schemeClr val="tx1"/>
              </a:solidFill>
              <a:effectLst/>
              <a:latin typeface="+mn-ea"/>
              <a:ea typeface="+mn-ea"/>
              <a:cs typeface="Arial" pitchFamily="34" charset="0"/>
            </a:endParaRPr>
          </a:p>
        </p:txBody>
      </p:sp>
      <p:sp>
        <p:nvSpPr>
          <p:cNvPr id="111" name="流程图: 磁盘 110"/>
          <p:cNvSpPr/>
          <p:nvPr/>
        </p:nvSpPr>
        <p:spPr bwMode="auto">
          <a:xfrm>
            <a:off x="5119420" y="2141061"/>
            <a:ext cx="584474" cy="211518"/>
          </a:xfrm>
          <a:prstGeom prst="flowChartMagneticDisk">
            <a:avLst/>
          </a:prstGeom>
          <a:solidFill>
            <a:schemeClr val="bg1">
              <a:lumMod val="85000"/>
            </a:schemeClr>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800" dirty="0">
                <a:solidFill>
                  <a:schemeClr val="tx1"/>
                </a:solidFill>
                <a:latin typeface="+mn-ea"/>
                <a:ea typeface="+mn-ea"/>
                <a:cs typeface="Arial" pitchFamily="34" charset="0"/>
              </a:rPr>
              <a:t>Redis 2</a:t>
            </a:r>
            <a:endParaRPr kumimoji="0" lang="en-US" altLang="zh-CN" sz="800" b="0" i="0" u="none" strike="noStrike" cap="none" normalizeH="0" dirty="0" smtClean="0">
              <a:ln>
                <a:noFill/>
              </a:ln>
              <a:solidFill>
                <a:schemeClr val="tx1"/>
              </a:solidFill>
              <a:effectLst/>
              <a:latin typeface="+mn-ea"/>
              <a:ea typeface="+mn-ea"/>
              <a:cs typeface="Arial" pitchFamily="34" charset="0"/>
            </a:endParaRPr>
          </a:p>
        </p:txBody>
      </p:sp>
      <p:sp>
        <p:nvSpPr>
          <p:cNvPr id="112" name="流程图: 磁盘 111"/>
          <p:cNvSpPr/>
          <p:nvPr/>
        </p:nvSpPr>
        <p:spPr bwMode="auto">
          <a:xfrm>
            <a:off x="4396052" y="3192333"/>
            <a:ext cx="1446100" cy="296802"/>
          </a:xfrm>
          <a:prstGeom prst="flowChartMagneticDisk">
            <a:avLst/>
          </a:prstGeom>
          <a:solidFill>
            <a:srgbClr val="88C3FE"/>
          </a:solidFill>
          <a:ln>
            <a:solidFill>
              <a:srgbClr val="FF0000"/>
            </a:solidFill>
          </a:ln>
          <a:effectLst/>
          <a:extLst/>
        </p:spPr>
        <p:txBody>
          <a:bodyPr vert="horz" wrap="square" lIns="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800" dirty="0">
                <a:solidFill>
                  <a:schemeClr val="tx1"/>
                </a:solidFill>
                <a:latin typeface="+mn-ea"/>
                <a:ea typeface="+mn-ea"/>
                <a:cs typeface="Arial" pitchFamily="34" charset="0"/>
              </a:rPr>
              <a:t>CMDB (resource model data)</a:t>
            </a:r>
            <a:endParaRPr kumimoji="0" lang="en-US" altLang="zh-CN" sz="800" b="0" i="0" u="none" strike="noStrike" cap="none" normalizeH="0" dirty="0" smtClean="0">
              <a:ln>
                <a:noFill/>
              </a:ln>
              <a:solidFill>
                <a:schemeClr val="tx1"/>
              </a:solidFill>
              <a:effectLst/>
              <a:latin typeface="+mn-ea"/>
              <a:ea typeface="+mn-ea"/>
              <a:cs typeface="Arial" pitchFamily="34" charset="0"/>
            </a:endParaRPr>
          </a:p>
        </p:txBody>
      </p:sp>
      <p:sp>
        <p:nvSpPr>
          <p:cNvPr id="113" name="圆角矩形 112"/>
          <p:cNvSpPr/>
          <p:nvPr/>
        </p:nvSpPr>
        <p:spPr bwMode="auto">
          <a:xfrm>
            <a:off x="4258611" y="2914188"/>
            <a:ext cx="1949855" cy="200495"/>
          </a:xfrm>
          <a:prstGeom prst="roundRect">
            <a:avLst/>
          </a:prstGeom>
          <a:solidFill>
            <a:srgbClr val="FFD966"/>
          </a:solidFill>
          <a:ln>
            <a:solidFill>
              <a:schemeClr val="tx1"/>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spcBef>
                <a:spcPct val="0"/>
              </a:spcBef>
              <a:spcAft>
                <a:spcPct val="0"/>
              </a:spcAft>
              <a:buClr>
                <a:srgbClr val="CC9900"/>
              </a:buClr>
            </a:pPr>
            <a:r>
              <a:rPr sz="800" dirty="0">
                <a:latin typeface="+mn-ea"/>
                <a:ea typeface="+mn-ea"/>
                <a:cs typeface="Arial" pitchFamily="34" charset="0"/>
              </a:rPr>
              <a:t>Data extracting and transforming (ETL)</a:t>
            </a:r>
            <a:endParaRPr lang="en-US" altLang="zh-CN" sz="800" dirty="0">
              <a:latin typeface="+mn-ea"/>
              <a:ea typeface="+mn-ea"/>
              <a:cs typeface="Arial" pitchFamily="34" charset="0"/>
            </a:endParaRPr>
          </a:p>
        </p:txBody>
      </p:sp>
      <p:sp>
        <p:nvSpPr>
          <p:cNvPr id="114" name="矩形 113"/>
          <p:cNvSpPr/>
          <p:nvPr/>
        </p:nvSpPr>
        <p:spPr bwMode="auto">
          <a:xfrm>
            <a:off x="1758673" y="3774259"/>
            <a:ext cx="1861506" cy="277184"/>
          </a:xfrm>
          <a:prstGeom prst="rect">
            <a:avLst/>
          </a:prstGeom>
          <a:solidFill>
            <a:srgbClr val="FFCC66"/>
          </a:solidFill>
          <a:ln>
            <a:solidFill>
              <a:schemeClr val="bg1">
                <a:lumMod val="85000"/>
              </a:schemeClr>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spcBef>
                <a:spcPct val="0"/>
              </a:spcBef>
              <a:spcAft>
                <a:spcPct val="0"/>
              </a:spcAft>
              <a:buClr>
                <a:srgbClr val="CC9900"/>
              </a:buClr>
            </a:pPr>
            <a:r>
              <a:rPr sz="900" dirty="0">
                <a:latin typeface="+mn-ea"/>
                <a:ea typeface="+mn-ea"/>
                <a:cs typeface="Arial" pitchFamily="34" charset="0"/>
              </a:rPr>
              <a:t>Alarm receiving module</a:t>
            </a:r>
            <a:endParaRPr lang="en-US" altLang="zh-CN" sz="900" dirty="0">
              <a:latin typeface="+mn-ea"/>
              <a:ea typeface="+mn-ea"/>
              <a:cs typeface="Arial" pitchFamily="34" charset="0"/>
            </a:endParaRPr>
          </a:p>
        </p:txBody>
      </p:sp>
      <p:sp>
        <p:nvSpPr>
          <p:cNvPr id="115" name="矩形 114"/>
          <p:cNvSpPr/>
          <p:nvPr/>
        </p:nvSpPr>
        <p:spPr bwMode="auto">
          <a:xfrm>
            <a:off x="1762883" y="4127522"/>
            <a:ext cx="4926283" cy="261095"/>
          </a:xfrm>
          <a:prstGeom prst="rect">
            <a:avLst/>
          </a:prstGeom>
          <a:solidFill>
            <a:srgbClr val="FFCC66"/>
          </a:solidFill>
          <a:ln>
            <a:solidFill>
              <a:schemeClr val="bg1">
                <a:lumMod val="85000"/>
              </a:schemeClr>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spcBef>
                <a:spcPct val="0"/>
              </a:spcBef>
              <a:spcAft>
                <a:spcPct val="0"/>
              </a:spcAft>
              <a:buClr>
                <a:srgbClr val="CC9900"/>
              </a:buClr>
            </a:pPr>
            <a:r>
              <a:rPr sz="900" dirty="0">
                <a:latin typeface="+mn-ea"/>
                <a:ea typeface="+mn-ea"/>
                <a:cs typeface="Arial" pitchFamily="34" charset="0"/>
              </a:rPr>
              <a:t>Collection module</a:t>
            </a:r>
            <a:endParaRPr lang="en-US" altLang="zh-CN" sz="900" dirty="0">
              <a:latin typeface="+mn-ea"/>
              <a:ea typeface="+mn-ea"/>
              <a:cs typeface="Arial" pitchFamily="34" charset="0"/>
            </a:endParaRPr>
          </a:p>
        </p:txBody>
      </p:sp>
      <p:cxnSp>
        <p:nvCxnSpPr>
          <p:cNvPr id="116" name="直接箭头连接符 115"/>
          <p:cNvCxnSpPr>
            <a:stCxn id="114" idx="0"/>
            <a:endCxn id="103" idx="2"/>
          </p:cNvCxnSpPr>
          <p:nvPr/>
        </p:nvCxnSpPr>
        <p:spPr bwMode="auto">
          <a:xfrm flipV="1">
            <a:off x="2689426" y="3588066"/>
            <a:ext cx="1" cy="186193"/>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7" name="直接箭头连接符 116"/>
          <p:cNvCxnSpPr/>
          <p:nvPr/>
        </p:nvCxnSpPr>
        <p:spPr bwMode="auto">
          <a:xfrm flipV="1">
            <a:off x="2689426" y="4028107"/>
            <a:ext cx="0" cy="10918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8" name="肘形连接符 117"/>
          <p:cNvCxnSpPr>
            <a:stCxn id="103" idx="1"/>
            <a:endCxn id="98" idx="1"/>
          </p:cNvCxnSpPr>
          <p:nvPr/>
        </p:nvCxnSpPr>
        <p:spPr bwMode="auto">
          <a:xfrm rot="10800000">
            <a:off x="1789777" y="1797182"/>
            <a:ext cx="12700" cy="1331234"/>
          </a:xfrm>
          <a:prstGeom prst="bentConnector3">
            <a:avLst>
              <a:gd name="adj1" fmla="val 1800000"/>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9" name="肘形连接符 118"/>
          <p:cNvCxnSpPr>
            <a:stCxn id="103" idx="3"/>
            <a:endCxn id="108" idx="1"/>
          </p:cNvCxnSpPr>
          <p:nvPr/>
        </p:nvCxnSpPr>
        <p:spPr bwMode="auto">
          <a:xfrm flipV="1">
            <a:off x="3589076" y="2178730"/>
            <a:ext cx="669841" cy="949686"/>
          </a:xfrm>
          <a:prstGeom prst="bentConnector3">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0" name="直接箭头连接符 119"/>
          <p:cNvCxnSpPr/>
          <p:nvPr/>
        </p:nvCxnSpPr>
        <p:spPr bwMode="auto">
          <a:xfrm flipV="1">
            <a:off x="5110633" y="3504454"/>
            <a:ext cx="2" cy="637079"/>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1" name="直接箭头连接符 120"/>
          <p:cNvCxnSpPr/>
          <p:nvPr/>
        </p:nvCxnSpPr>
        <p:spPr bwMode="auto">
          <a:xfrm flipH="1" flipV="1">
            <a:off x="5110633" y="3086837"/>
            <a:ext cx="1810" cy="10800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2" name="直接箭头连接符 121"/>
          <p:cNvCxnSpPr/>
          <p:nvPr/>
        </p:nvCxnSpPr>
        <p:spPr bwMode="auto">
          <a:xfrm flipV="1">
            <a:off x="5110633" y="2799328"/>
            <a:ext cx="0" cy="9358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3" name="直接箭头连接符 122"/>
          <p:cNvCxnSpPr/>
          <p:nvPr/>
        </p:nvCxnSpPr>
        <p:spPr bwMode="auto">
          <a:xfrm flipV="1">
            <a:off x="5110633" y="2376830"/>
            <a:ext cx="0" cy="10519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24" name="流程图: 磁盘 123"/>
          <p:cNvSpPr/>
          <p:nvPr/>
        </p:nvSpPr>
        <p:spPr bwMode="auto">
          <a:xfrm>
            <a:off x="4508589" y="2496639"/>
            <a:ext cx="1231586" cy="296802"/>
          </a:xfrm>
          <a:prstGeom prst="flowChartMagneticDisk">
            <a:avLst/>
          </a:prstGeom>
          <a:solidFill>
            <a:srgbClr val="88C3FE"/>
          </a:solidFill>
          <a:ln>
            <a:solidFill>
              <a:srgbClr val="FF0000"/>
            </a:solidFill>
          </a:ln>
          <a:effectLst/>
          <a:extLst/>
        </p:spPr>
        <p:txBody>
          <a:bodyPr vert="horz" wrap="square" lIns="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sz="800" dirty="0">
                <a:solidFill>
                  <a:schemeClr val="tx1"/>
                </a:solidFill>
                <a:latin typeface="+mn-ea"/>
                <a:ea typeface="+mn-ea"/>
                <a:cs typeface="Arial" pitchFamily="34" charset="0"/>
              </a:rPr>
              <a:t>RCA model data</a:t>
            </a:r>
            <a:endParaRPr kumimoji="0" lang="en-US" altLang="zh-CN" sz="800" b="0" i="0" u="none" strike="noStrike" cap="none" normalizeH="0" dirty="0" smtClean="0">
              <a:ln>
                <a:noFill/>
              </a:ln>
              <a:solidFill>
                <a:schemeClr val="tx1"/>
              </a:solidFill>
              <a:effectLst/>
              <a:latin typeface="+mn-ea"/>
              <a:ea typeface="+mn-ea"/>
              <a:cs typeface="Arial" pitchFamily="34" charset="0"/>
            </a:endParaRPr>
          </a:p>
        </p:txBody>
      </p:sp>
      <p:sp>
        <p:nvSpPr>
          <p:cNvPr id="125" name="流程图: 磁盘 124"/>
          <p:cNvSpPr/>
          <p:nvPr/>
        </p:nvSpPr>
        <p:spPr bwMode="auto">
          <a:xfrm>
            <a:off x="5833172" y="2141061"/>
            <a:ext cx="454914" cy="211518"/>
          </a:xfrm>
          <a:prstGeom prst="flowChartMagneticDisk">
            <a:avLst/>
          </a:prstGeom>
          <a:solidFill>
            <a:schemeClr val="bg1">
              <a:lumMod val="85000"/>
            </a:schemeClr>
          </a:solidFill>
          <a:ln>
            <a:solidFill>
              <a:schemeClr val="tx1"/>
            </a:solidFill>
          </a:ln>
          <a:effectLst/>
          <a:extLst/>
        </p:spPr>
        <p:txBody>
          <a:bodyPr vert="horz" wrap="square" lIns="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r>
              <a:rPr lang="en-US" sz="800" dirty="0" smtClean="0">
                <a:solidFill>
                  <a:schemeClr val="tx1"/>
                </a:solidFill>
                <a:latin typeface="+mn-ea"/>
                <a:ea typeface="+mn-ea"/>
                <a:cs typeface="Arial" pitchFamily="34" charset="0"/>
              </a:rPr>
              <a:t>...</a:t>
            </a:r>
            <a:endParaRPr kumimoji="0" lang="en-US" altLang="zh-CN" sz="800" b="0" i="0" u="none" strike="noStrike" cap="none" normalizeH="0" dirty="0" smtClean="0">
              <a:ln>
                <a:noFill/>
              </a:ln>
              <a:solidFill>
                <a:schemeClr val="tx1"/>
              </a:solidFill>
              <a:effectLst/>
              <a:latin typeface="+mn-ea"/>
              <a:ea typeface="+mn-ea"/>
              <a:cs typeface="Arial" pitchFamily="34" charset="0"/>
            </a:endParaRPr>
          </a:p>
        </p:txBody>
      </p:sp>
      <p:cxnSp>
        <p:nvCxnSpPr>
          <p:cNvPr id="126" name="直接箭头连接符 125"/>
          <p:cNvCxnSpPr/>
          <p:nvPr/>
        </p:nvCxnSpPr>
        <p:spPr>
          <a:xfrm>
            <a:off x="2637883" y="1830043"/>
            <a:ext cx="1" cy="228242"/>
          </a:xfrm>
          <a:prstGeom prst="straightConnector1">
            <a:avLst/>
          </a:prstGeom>
          <a:ln w="12700">
            <a:solidFill>
              <a:srgbClr val="FFCC66"/>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2637883" y="2558213"/>
            <a:ext cx="1" cy="171899"/>
          </a:xfrm>
          <a:prstGeom prst="straightConnector1">
            <a:avLst/>
          </a:prstGeom>
          <a:ln w="15875">
            <a:solidFill>
              <a:srgbClr val="FFCC6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stCxn id="102" idx="3"/>
            <a:endCxn id="113" idx="1"/>
          </p:cNvCxnSpPr>
          <p:nvPr/>
        </p:nvCxnSpPr>
        <p:spPr>
          <a:xfrm>
            <a:off x="3343259" y="2372112"/>
            <a:ext cx="915352" cy="642324"/>
          </a:xfrm>
          <a:prstGeom prst="straightConnector1">
            <a:avLst/>
          </a:prstGeom>
          <a:ln w="15875">
            <a:solidFill>
              <a:srgbClr val="FFCC6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3485958" y="4081706"/>
            <a:ext cx="263214" cy="261610"/>
          </a:xfrm>
          <a:prstGeom prst="rect">
            <a:avLst/>
          </a:prstGeom>
          <a:noFill/>
        </p:spPr>
        <p:txBody>
          <a:bodyPr wrap="none" rtlCol="0">
            <a:noAutofit/>
          </a:bodyPr>
          <a:lstStyle/>
          <a:p>
            <a:r>
              <a:rPr lang="en-US" altLang="zh-CN" sz="1100" b="1" dirty="0" smtClean="0">
                <a:solidFill>
                  <a:srgbClr val="FF0000"/>
                </a:solidFill>
                <a:latin typeface="+mn-ea"/>
                <a:ea typeface="+mn-ea"/>
                <a:cs typeface="Arial" panose="020B0604020202020204" pitchFamily="34" charset="0"/>
              </a:rPr>
              <a:t>1</a:t>
            </a:r>
            <a:endParaRPr lang="zh-CN" altLang="en-US" sz="1100" b="1">
              <a:solidFill>
                <a:srgbClr val="FF0000"/>
              </a:solidFill>
              <a:latin typeface="+mn-ea"/>
              <a:ea typeface="+mn-ea"/>
              <a:cs typeface="Arial" panose="020B0604020202020204" pitchFamily="34" charset="0"/>
            </a:endParaRPr>
          </a:p>
        </p:txBody>
      </p:sp>
      <p:sp>
        <p:nvSpPr>
          <p:cNvPr id="130" name="文本框 129"/>
          <p:cNvSpPr txBox="1"/>
          <p:nvPr/>
        </p:nvSpPr>
        <p:spPr>
          <a:xfrm>
            <a:off x="1824703" y="2155707"/>
            <a:ext cx="263214" cy="261610"/>
          </a:xfrm>
          <a:prstGeom prst="rect">
            <a:avLst/>
          </a:prstGeom>
          <a:noFill/>
        </p:spPr>
        <p:txBody>
          <a:bodyPr wrap="none" rtlCol="0">
            <a:noAutofit/>
          </a:bodyPr>
          <a:lstStyle/>
          <a:p>
            <a:r>
              <a:rPr lang="en-US" altLang="zh-CN" sz="1100" b="1" dirty="0" smtClean="0">
                <a:solidFill>
                  <a:srgbClr val="FF0000"/>
                </a:solidFill>
                <a:latin typeface="+mn-ea"/>
                <a:ea typeface="+mn-ea"/>
                <a:cs typeface="Arial" panose="020B0604020202020204" pitchFamily="34" charset="0"/>
              </a:rPr>
              <a:t>2</a:t>
            </a:r>
            <a:endParaRPr lang="zh-CN" altLang="en-US" sz="1100" b="1">
              <a:solidFill>
                <a:srgbClr val="FF0000"/>
              </a:solidFill>
              <a:latin typeface="+mn-ea"/>
              <a:ea typeface="+mn-ea"/>
              <a:cs typeface="Arial" panose="020B0604020202020204" pitchFamily="34" charset="0"/>
            </a:endParaRPr>
          </a:p>
        </p:txBody>
      </p:sp>
      <p:sp>
        <p:nvSpPr>
          <p:cNvPr id="131" name="文本框 130"/>
          <p:cNvSpPr txBox="1"/>
          <p:nvPr/>
        </p:nvSpPr>
        <p:spPr>
          <a:xfrm>
            <a:off x="3146180" y="2164347"/>
            <a:ext cx="263214" cy="261610"/>
          </a:xfrm>
          <a:prstGeom prst="rect">
            <a:avLst/>
          </a:prstGeom>
          <a:noFill/>
        </p:spPr>
        <p:txBody>
          <a:bodyPr wrap="none" rtlCol="0">
            <a:noAutofit/>
          </a:bodyPr>
          <a:lstStyle/>
          <a:p>
            <a:r>
              <a:rPr lang="en-US" altLang="zh-CN" sz="1100" b="1" dirty="0" smtClean="0">
                <a:solidFill>
                  <a:srgbClr val="FF0000"/>
                </a:solidFill>
                <a:latin typeface="+mn-ea"/>
                <a:ea typeface="+mn-ea"/>
                <a:cs typeface="Arial" panose="020B0604020202020204" pitchFamily="34" charset="0"/>
              </a:rPr>
              <a:t>3</a:t>
            </a:r>
            <a:endParaRPr lang="zh-CN" altLang="en-US" sz="1100" b="1">
              <a:solidFill>
                <a:srgbClr val="FF0000"/>
              </a:solidFill>
              <a:latin typeface="+mn-ea"/>
              <a:ea typeface="+mn-ea"/>
              <a:cs typeface="Arial" panose="020B0604020202020204" pitchFamily="34" charset="0"/>
            </a:endParaRPr>
          </a:p>
        </p:txBody>
      </p:sp>
    </p:spTree>
    <p:extLst>
      <p:ext uri="{BB962C8B-B14F-4D97-AF65-F5344CB8AC3E}">
        <p14:creationId xmlns:p14="http://schemas.microsoft.com/office/powerpoint/2010/main" val="3873112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2285" y="1233488"/>
            <a:ext cx="10560048" cy="1439428"/>
          </a:xfrm>
        </p:spPr>
        <p:txBody>
          <a:bodyPr>
            <a:noAutofit/>
          </a:bodyPr>
          <a:lstStyle/>
          <a:p>
            <a:r>
              <a:rPr lang="en-US" altLang="zh-CN" sz="1200" dirty="0"/>
              <a:t>Multiple methods are provided to compress alarms in different scenarios, making fault locating more accurate and O&amp;M more efficient</a:t>
            </a:r>
            <a:r>
              <a:rPr lang="en-US" altLang="zh-CN" sz="1200" dirty="0" smtClean="0"/>
              <a:t>.</a:t>
            </a:r>
            <a:endParaRPr lang="zh-CN" altLang="en-US" sz="1200" dirty="0"/>
          </a:p>
          <a:p>
            <a:endParaRPr lang="zh-CN" altLang="en-US" sz="1200" dirty="0"/>
          </a:p>
        </p:txBody>
      </p:sp>
      <p:sp>
        <p:nvSpPr>
          <p:cNvPr id="11" name="标题 7"/>
          <p:cNvSpPr>
            <a:spLocks noGrp="1"/>
          </p:cNvSpPr>
          <p:nvPr>
            <p:ph type="title"/>
          </p:nvPr>
        </p:nvSpPr>
        <p:spPr>
          <a:xfrm>
            <a:off x="1594800" y="152636"/>
            <a:ext cx="9831600" cy="640800"/>
          </a:xfrm>
        </p:spPr>
        <p:txBody>
          <a:bodyPr>
            <a:noAutofit/>
          </a:bodyPr>
          <a:lstStyle/>
          <a:p>
            <a:r>
              <a:rPr lang="en-US" altLang="zh-CN" sz="3200" dirty="0">
                <a:latin typeface="微软雅黑" panose="020B0503020204020204" pitchFamily="34" charset="-122"/>
              </a:rPr>
              <a:t>Intelligent Fault </a:t>
            </a:r>
            <a:r>
              <a:rPr lang="en-US" altLang="zh-CN" sz="3200" dirty="0" smtClean="0">
                <a:latin typeface="微软雅黑" panose="020B0503020204020204" pitchFamily="34" charset="-122"/>
              </a:rPr>
              <a:t>Locating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Alarm </a:t>
            </a:r>
            <a:r>
              <a:rPr lang="en-US" altLang="zh-CN" sz="3200" dirty="0" smtClean="0">
                <a:latin typeface="微软雅黑" panose="020B0503020204020204" pitchFamily="34" charset="-122"/>
              </a:rPr>
              <a:t> Management</a:t>
            </a:r>
            <a:endParaRPr lang="en-US" altLang="zh-CN" sz="3200" dirty="0">
              <a:latin typeface="微软雅黑" panose="020B0503020204020204" pitchFamily="34" charset="-122"/>
            </a:endParaRPr>
          </a:p>
        </p:txBody>
      </p:sp>
      <p:pic>
        <p:nvPicPr>
          <p:cNvPr id="12" name="Picture 3"/>
          <p:cNvPicPr>
            <a:picLocks noChangeAspect="1" noChangeArrowheads="1"/>
          </p:cNvPicPr>
          <p:nvPr/>
        </p:nvPicPr>
        <p:blipFill>
          <a:blip r:embed="rId3" cstate="print"/>
          <a:srcRect/>
          <a:stretch>
            <a:fillRect/>
          </a:stretch>
        </p:blipFill>
        <p:spPr bwMode="auto">
          <a:xfrm>
            <a:off x="6348028" y="1555016"/>
            <a:ext cx="5078372" cy="2483282"/>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091444" y="1560432"/>
            <a:ext cx="5256584" cy="2715083"/>
          </a:xfrm>
          <a:prstGeom prst="rect">
            <a:avLst/>
          </a:prstGeom>
          <a:noFill/>
          <a:ln w="9525">
            <a:noFill/>
            <a:miter lim="800000"/>
            <a:headEnd/>
            <a:tailEnd/>
          </a:ln>
        </p:spPr>
      </p:pic>
      <p:sp>
        <p:nvSpPr>
          <p:cNvPr id="14" name="矩形标注 13"/>
          <p:cNvSpPr/>
          <p:nvPr/>
        </p:nvSpPr>
        <p:spPr bwMode="auto">
          <a:xfrm>
            <a:off x="9148346" y="1560432"/>
            <a:ext cx="2276246" cy="286471"/>
          </a:xfrm>
          <a:prstGeom prst="wedgeRectCallout">
            <a:avLst>
              <a:gd name="adj1" fmla="val -14645"/>
              <a:gd name="adj2" fmla="val -26452"/>
            </a:avLst>
          </a:prstGeom>
          <a:solidFill>
            <a:srgbClr val="00B0F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prstClr val="white"/>
                </a:solidFill>
                <a:latin typeface="+mn-ea"/>
                <a:ea typeface="+mn-ea"/>
              </a:rPr>
              <a:t>Duplicate alarm aggregation</a:t>
            </a:r>
            <a:endParaRPr lang="en-US" altLang="zh-CN" sz="1200" dirty="0" smtClean="0">
              <a:solidFill>
                <a:prstClr val="white"/>
              </a:solidFill>
              <a:latin typeface="+mn-ea"/>
              <a:ea typeface="+mn-ea"/>
            </a:endParaRPr>
          </a:p>
        </p:txBody>
      </p:sp>
      <p:sp>
        <p:nvSpPr>
          <p:cNvPr id="15" name="矩形标注 14"/>
          <p:cNvSpPr/>
          <p:nvPr/>
        </p:nvSpPr>
        <p:spPr bwMode="auto">
          <a:xfrm>
            <a:off x="4227641" y="1555015"/>
            <a:ext cx="2031977" cy="286471"/>
          </a:xfrm>
          <a:prstGeom prst="wedgeRectCallout">
            <a:avLst>
              <a:gd name="adj1" fmla="val -17007"/>
              <a:gd name="adj2" fmla="val -3177"/>
            </a:avLst>
          </a:prstGeom>
          <a:solidFill>
            <a:srgbClr val="00B0F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prstClr val="white"/>
                </a:solidFill>
                <a:latin typeface="+mn-ea"/>
                <a:ea typeface="+mn-ea"/>
              </a:rPr>
              <a:t>Alarm root cause analysis</a:t>
            </a:r>
            <a:endParaRPr lang="en-US" sz="1200" dirty="0">
              <a:solidFill>
                <a:prstClr val="white"/>
              </a:solidFill>
              <a:latin typeface="+mn-ea"/>
              <a:ea typeface="+mn-ea"/>
            </a:endParaRPr>
          </a:p>
        </p:txBody>
      </p:sp>
      <p:pic>
        <p:nvPicPr>
          <p:cNvPr id="16" name="Picture 4"/>
          <p:cNvPicPr>
            <a:picLocks noChangeAspect="1" noChangeArrowheads="1"/>
          </p:cNvPicPr>
          <p:nvPr/>
        </p:nvPicPr>
        <p:blipFill>
          <a:blip r:embed="rId5" cstate="print"/>
          <a:srcRect/>
          <a:stretch>
            <a:fillRect/>
          </a:stretch>
        </p:blipFill>
        <p:spPr bwMode="auto">
          <a:xfrm>
            <a:off x="1091444" y="4117691"/>
            <a:ext cx="7365243" cy="2249483"/>
          </a:xfrm>
          <a:prstGeom prst="rect">
            <a:avLst/>
          </a:prstGeom>
          <a:noFill/>
          <a:ln w="9525">
            <a:noFill/>
            <a:miter lim="800000"/>
            <a:headEnd/>
            <a:tailEnd/>
          </a:ln>
        </p:spPr>
      </p:pic>
      <p:sp>
        <p:nvSpPr>
          <p:cNvPr id="17" name="矩形标注 16"/>
          <p:cNvSpPr/>
          <p:nvPr/>
        </p:nvSpPr>
        <p:spPr bwMode="auto">
          <a:xfrm>
            <a:off x="5063681" y="4137768"/>
            <a:ext cx="3366127" cy="286471"/>
          </a:xfrm>
          <a:prstGeom prst="wedgeRectCallout">
            <a:avLst>
              <a:gd name="adj1" fmla="val -17007"/>
              <a:gd name="adj2" fmla="val -3177"/>
            </a:avLst>
          </a:prstGeom>
          <a:solidFill>
            <a:srgbClr val="00B0F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prstClr val="white"/>
                </a:solidFill>
                <a:latin typeface="+mn-ea"/>
                <a:ea typeface="+mn-ea"/>
              </a:rPr>
              <a:t>Intermittent or toggling alarm aggregation</a:t>
            </a:r>
            <a:endParaRPr lang="en-US" sz="1200" dirty="0">
              <a:solidFill>
                <a:prstClr val="white"/>
              </a:solidFill>
              <a:latin typeface="+mn-ea"/>
              <a:ea typeface="+mn-ea"/>
            </a:endParaRPr>
          </a:p>
        </p:txBody>
      </p:sp>
    </p:spTree>
    <p:extLst>
      <p:ext uri="{BB962C8B-B14F-4D97-AF65-F5344CB8AC3E}">
        <p14:creationId xmlns:p14="http://schemas.microsoft.com/office/powerpoint/2010/main" val="3232563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3"/>
          <a:stretch>
            <a:fillRect/>
          </a:stretch>
        </p:blipFill>
        <p:spPr>
          <a:xfrm>
            <a:off x="1059652" y="2615889"/>
            <a:ext cx="2012012" cy="3257944"/>
          </a:xfrm>
          <a:prstGeom prst="rect">
            <a:avLst/>
          </a:prstGeom>
        </p:spPr>
      </p:pic>
      <p:sp>
        <p:nvSpPr>
          <p:cNvPr id="8" name="标题 7"/>
          <p:cNvSpPr>
            <a:spLocks noGrp="1"/>
          </p:cNvSpPr>
          <p:nvPr>
            <p:ph type="title"/>
          </p:nvPr>
        </p:nvSpPr>
        <p:spPr>
          <a:xfrm>
            <a:off x="1594800" y="159908"/>
            <a:ext cx="9384764" cy="640800"/>
          </a:xfrm>
        </p:spPr>
        <p:txBody>
          <a:bodyPr>
            <a:noAutofit/>
          </a:bodyPr>
          <a:lstStyle/>
          <a:p>
            <a:r>
              <a:rPr lang="en-US" altLang="zh-CN" sz="3200" dirty="0">
                <a:latin typeface="微软雅黑" panose="020B0503020204020204" pitchFamily="34" charset="-122"/>
              </a:rPr>
              <a:t>Intelligent Fault Locating </a:t>
            </a:r>
            <a:r>
              <a:rPr lang="en-US" altLang="zh-CN" sz="3200" dirty="0" smtClean="0">
                <a:latin typeface="微软雅黑" panose="020B0503020204020204" pitchFamily="34" charset="-122"/>
              </a:rPr>
              <a:t>- </a:t>
            </a:r>
            <a:r>
              <a:rPr lang="en-US" altLang="zh-CN" sz="3200" dirty="0">
                <a:latin typeface="微软雅黑" panose="020B0503020204020204" pitchFamily="34" charset="-122"/>
              </a:rPr>
              <a:t>Unified Scenario-based Troubleshooting</a:t>
            </a:r>
            <a:endParaRPr lang="zh-CN" altLang="en-US" sz="3200" dirty="0">
              <a:latin typeface="微软雅黑" panose="020B0503020204020204" pitchFamily="34" charset="-122"/>
            </a:endParaRPr>
          </a:p>
        </p:txBody>
      </p:sp>
      <p:sp>
        <p:nvSpPr>
          <p:cNvPr id="2" name="文本占位符 1"/>
          <p:cNvSpPr>
            <a:spLocks noGrp="1"/>
          </p:cNvSpPr>
          <p:nvPr>
            <p:ph type="body" sz="quarter" idx="10"/>
          </p:nvPr>
        </p:nvSpPr>
        <p:spPr>
          <a:xfrm>
            <a:off x="912285" y="1233488"/>
            <a:ext cx="10560048" cy="1439428"/>
          </a:xfrm>
        </p:spPr>
        <p:txBody>
          <a:bodyPr>
            <a:noAutofit/>
          </a:bodyPr>
          <a:lstStyle/>
          <a:p>
            <a:r>
              <a:rPr lang="en-US" altLang="zh-CN" sz="1400" dirty="0"/>
              <a:t>Integrated OM WebUI based on typical scenarios used for unified troubleshooting. A variety of O&amp;M tools improve troubleshooting efficiency</a:t>
            </a:r>
            <a:r>
              <a:rPr lang="en-US" altLang="zh-CN" sz="1400" dirty="0" smtClean="0"/>
              <a:t>.</a:t>
            </a:r>
            <a:endParaRPr lang="zh-CN" altLang="en-US" sz="1400" dirty="0"/>
          </a:p>
          <a:p>
            <a:endParaRPr lang="zh-CN" altLang="en-US" sz="1400" dirty="0"/>
          </a:p>
        </p:txBody>
      </p:sp>
      <p:sp>
        <p:nvSpPr>
          <p:cNvPr id="10" name="右箭头 9"/>
          <p:cNvSpPr/>
          <p:nvPr/>
        </p:nvSpPr>
        <p:spPr bwMode="auto">
          <a:xfrm>
            <a:off x="2744224" y="3871870"/>
            <a:ext cx="816252" cy="477469"/>
          </a:xfrm>
          <a:prstGeom prst="right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a:buClr>
                <a:srgbClr val="CC9900"/>
              </a:buClr>
              <a:buFont typeface="Wingdings" pitchFamily="2" charset="2"/>
              <a:buChar char="n"/>
            </a:pPr>
            <a:endParaRPr lang="zh-CN" altLang="en-US" smtClean="0">
              <a:solidFill>
                <a:prstClr val="black"/>
              </a:solidFill>
              <a:latin typeface="+mn-ea"/>
              <a:ea typeface="+mn-ea"/>
            </a:endParaRPr>
          </a:p>
        </p:txBody>
      </p:sp>
      <p:sp>
        <p:nvSpPr>
          <p:cNvPr id="51" name="TextBox 110"/>
          <p:cNvSpPr txBox="1"/>
          <p:nvPr/>
        </p:nvSpPr>
        <p:spPr>
          <a:xfrm>
            <a:off x="1072394" y="2077688"/>
            <a:ext cx="1986966" cy="523220"/>
          </a:xfrm>
          <a:prstGeom prst="rect">
            <a:avLst/>
          </a:prstGeom>
          <a:solidFill>
            <a:schemeClr val="bg1">
              <a:lumMod val="75000"/>
            </a:schemeClr>
          </a:solidFill>
          <a:scene3d>
            <a:camera prst="orthographicFront"/>
            <a:lightRig rig="threePt" dir="t"/>
          </a:scene3d>
          <a:sp3d>
            <a:bevelT/>
          </a:sp3d>
        </p:spPr>
        <p:txBody>
          <a:bodyPr wrap="square" rtlCol="0">
            <a:noAutofit/>
          </a:bodyPr>
          <a:lstStyle/>
          <a:p>
            <a:pPr algn="ctr" defTabSz="914309"/>
            <a:r>
              <a:rPr lang="en-US" altLang="zh-CN" sz="1400" b="1" dirty="0">
                <a:solidFill>
                  <a:srgbClr val="000000">
                    <a:lumMod val="75000"/>
                    <a:lumOff val="25000"/>
                  </a:srgbClr>
                </a:solidFill>
                <a:latin typeface="+mn-ea"/>
                <a:ea typeface="+mn-ea"/>
              </a:rPr>
              <a:t>Scenario-based OM WebUI integration</a:t>
            </a:r>
          </a:p>
        </p:txBody>
      </p:sp>
      <p:grpSp>
        <p:nvGrpSpPr>
          <p:cNvPr id="54" name="组合 53"/>
          <p:cNvGrpSpPr/>
          <p:nvPr/>
        </p:nvGrpSpPr>
        <p:grpSpPr>
          <a:xfrm>
            <a:off x="3937623" y="1868841"/>
            <a:ext cx="6970947" cy="3860740"/>
            <a:chOff x="3133217" y="1714645"/>
            <a:chExt cx="6970947" cy="3860740"/>
          </a:xfrm>
        </p:grpSpPr>
        <p:sp>
          <p:nvSpPr>
            <p:cNvPr id="55" name="圆角矩形 54"/>
            <p:cNvSpPr/>
            <p:nvPr/>
          </p:nvSpPr>
          <p:spPr bwMode="auto">
            <a:xfrm>
              <a:off x="4664088" y="1714645"/>
              <a:ext cx="1741003" cy="432048"/>
            </a:xfrm>
            <a:prstGeom prst="roundRect">
              <a:avLst/>
            </a:prstGeom>
            <a:solidFill>
              <a:srgbClr val="92D050"/>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dirty="0" smtClean="0">
                  <a:solidFill>
                    <a:prstClr val="black"/>
                  </a:solidFill>
                  <a:latin typeface="+mn-ea"/>
                  <a:ea typeface="+mn-ea"/>
                </a:rPr>
                <a:t>Unified Alarms</a:t>
              </a:r>
              <a:endParaRPr lang="en-US" dirty="0">
                <a:solidFill>
                  <a:prstClr val="black"/>
                </a:solidFill>
                <a:latin typeface="+mn-ea"/>
                <a:ea typeface="+mn-ea"/>
              </a:endParaRPr>
            </a:p>
          </p:txBody>
        </p:sp>
        <p:grpSp>
          <p:nvGrpSpPr>
            <p:cNvPr id="56" name="组合 55"/>
            <p:cNvGrpSpPr/>
            <p:nvPr/>
          </p:nvGrpSpPr>
          <p:grpSpPr>
            <a:xfrm>
              <a:off x="4352498" y="2575530"/>
              <a:ext cx="2376264" cy="2999855"/>
              <a:chOff x="4352498" y="2575530"/>
              <a:chExt cx="2376264" cy="2999855"/>
            </a:xfrm>
          </p:grpSpPr>
          <p:sp>
            <p:nvSpPr>
              <p:cNvPr id="66" name="矩形 65"/>
              <p:cNvSpPr/>
              <p:nvPr/>
            </p:nvSpPr>
            <p:spPr bwMode="auto">
              <a:xfrm>
                <a:off x="4352498" y="2575530"/>
                <a:ext cx="2376264" cy="2999855"/>
              </a:xfrm>
              <a:prstGeom prst="rect">
                <a:avLst/>
              </a:prstGeom>
              <a:noFill/>
              <a:ln cap="rnd">
                <a:solidFill>
                  <a:sysClr val="windowText" lastClr="00000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mn-ea"/>
                  <a:ea typeface="+mn-ea"/>
                </a:endParaRPr>
              </a:p>
            </p:txBody>
          </p:sp>
          <p:sp>
            <p:nvSpPr>
              <p:cNvPr id="67" name="圆角矩形 66"/>
              <p:cNvSpPr/>
              <p:nvPr/>
            </p:nvSpPr>
            <p:spPr bwMode="auto">
              <a:xfrm>
                <a:off x="4448428" y="4973086"/>
                <a:ext cx="2160240" cy="504000"/>
              </a:xfrm>
              <a:prstGeom prst="roundRect">
                <a:avLst/>
              </a:prstGeom>
              <a:solidFill>
                <a:schemeClr val="accent1"/>
              </a:solidFill>
              <a:ln>
                <a:solidFill>
                  <a:sysClr val="windowText" lastClr="000000"/>
                </a:solidFill>
              </a:ln>
              <a:effectLst/>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sz="1600" dirty="0" smtClean="0">
                    <a:solidFill>
                      <a:prstClr val="black"/>
                    </a:solidFill>
                    <a:latin typeface="+mn-ea"/>
                    <a:ea typeface="+mn-ea"/>
                  </a:rPr>
                  <a:t>IT physical infrastructure layer</a:t>
                </a:r>
                <a:endParaRPr lang="en-US" sz="1600" dirty="0">
                  <a:solidFill>
                    <a:prstClr val="black"/>
                  </a:solidFill>
                  <a:latin typeface="+mn-ea"/>
                  <a:ea typeface="+mn-ea"/>
                </a:endParaRPr>
              </a:p>
            </p:txBody>
          </p:sp>
          <p:sp>
            <p:nvSpPr>
              <p:cNvPr id="68" name="圆角矩形 67"/>
              <p:cNvSpPr/>
              <p:nvPr/>
            </p:nvSpPr>
            <p:spPr bwMode="auto">
              <a:xfrm>
                <a:off x="4448428" y="4397022"/>
                <a:ext cx="2160240" cy="490370"/>
              </a:xfrm>
              <a:prstGeom prst="roundRect">
                <a:avLst/>
              </a:prstGeom>
              <a:solidFill>
                <a:schemeClr val="accent1"/>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endParaRPr lang="en-US" altLang="zh-CN" dirty="0" smtClean="0">
                  <a:solidFill>
                    <a:prstClr val="black"/>
                  </a:solidFill>
                  <a:latin typeface="+mn-ea"/>
                  <a:ea typeface="+mn-ea"/>
                </a:endParaRPr>
              </a:p>
            </p:txBody>
          </p:sp>
          <p:sp>
            <p:nvSpPr>
              <p:cNvPr id="69" name="圆角矩形 68"/>
              <p:cNvSpPr/>
              <p:nvPr/>
            </p:nvSpPr>
            <p:spPr bwMode="auto">
              <a:xfrm>
                <a:off x="5402288" y="4511989"/>
                <a:ext cx="1104284" cy="245073"/>
              </a:xfrm>
              <a:prstGeom prst="roundRect">
                <a:avLst/>
              </a:prstGeom>
              <a:solidFill>
                <a:schemeClr val="accent3">
                  <a:lumMod val="85000"/>
                </a:schemeClr>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FusionStorage</a:t>
                </a:r>
                <a:endParaRPr lang="en-US" altLang="zh-CN" sz="1000" dirty="0" smtClean="0">
                  <a:solidFill>
                    <a:prstClr val="black"/>
                  </a:solidFill>
                  <a:latin typeface="+mn-ea"/>
                  <a:ea typeface="+mn-ea"/>
                </a:endParaRPr>
              </a:p>
            </p:txBody>
          </p:sp>
          <p:sp>
            <p:nvSpPr>
              <p:cNvPr id="70" name="圆角矩形 69"/>
              <p:cNvSpPr/>
              <p:nvPr/>
            </p:nvSpPr>
            <p:spPr bwMode="auto">
              <a:xfrm>
                <a:off x="4545962" y="4511989"/>
                <a:ext cx="766562" cy="245073"/>
              </a:xfrm>
              <a:prstGeom prst="roundRect">
                <a:avLst/>
              </a:prstGeom>
              <a:solidFill>
                <a:schemeClr val="accent3">
                  <a:lumMod val="85000"/>
                </a:schemeClr>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KVM</a:t>
                </a:r>
                <a:endParaRPr lang="en-US" altLang="zh-CN" sz="1000" dirty="0" smtClean="0">
                  <a:solidFill>
                    <a:prstClr val="black"/>
                  </a:solidFill>
                  <a:latin typeface="+mn-ea"/>
                  <a:ea typeface="+mn-ea"/>
                </a:endParaRPr>
              </a:p>
            </p:txBody>
          </p:sp>
          <p:sp>
            <p:nvSpPr>
              <p:cNvPr id="71" name="圆角矩形 70"/>
              <p:cNvSpPr/>
              <p:nvPr/>
            </p:nvSpPr>
            <p:spPr bwMode="auto">
              <a:xfrm>
                <a:off x="4454469" y="3820958"/>
                <a:ext cx="2160240" cy="490370"/>
              </a:xfrm>
              <a:prstGeom prst="roundRect">
                <a:avLst/>
              </a:prstGeom>
              <a:solidFill>
                <a:schemeClr val="accent1"/>
              </a:solidFill>
              <a:ln>
                <a:solidFill>
                  <a:sysClr val="windowText" lastClr="000000"/>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200" dirty="0" smtClean="0">
                    <a:solidFill>
                      <a:prstClr val="black"/>
                    </a:solidFill>
                    <a:latin typeface="+mn-ea"/>
                    <a:ea typeface="+mn-ea"/>
                  </a:rPr>
                  <a:t>FusionSphere OpenStack (cascading or cascaded)</a:t>
                </a:r>
                <a:endParaRPr lang="en-US" sz="1200" dirty="0">
                  <a:solidFill>
                    <a:prstClr val="black"/>
                  </a:solidFill>
                  <a:latin typeface="+mn-ea"/>
                  <a:ea typeface="+mn-ea"/>
                </a:endParaRPr>
              </a:p>
            </p:txBody>
          </p:sp>
          <p:sp>
            <p:nvSpPr>
              <p:cNvPr id="72" name="圆角矩形 71"/>
              <p:cNvSpPr/>
              <p:nvPr/>
            </p:nvSpPr>
            <p:spPr bwMode="auto">
              <a:xfrm>
                <a:off x="4454469" y="3231208"/>
                <a:ext cx="2160240" cy="490370"/>
              </a:xfrm>
              <a:prstGeom prst="roundRect">
                <a:avLst/>
              </a:prstGeom>
              <a:solidFill>
                <a:schemeClr val="accent1"/>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dirty="0" smtClean="0">
                    <a:solidFill>
                      <a:prstClr val="black"/>
                    </a:solidFill>
                    <a:latin typeface="+mn-ea"/>
                    <a:ea typeface="+mn-ea"/>
                  </a:rPr>
                  <a:t>Cloud services</a:t>
                </a:r>
                <a:endParaRPr lang="en-US" dirty="0">
                  <a:solidFill>
                    <a:prstClr val="black"/>
                  </a:solidFill>
                  <a:latin typeface="+mn-ea"/>
                  <a:ea typeface="+mn-ea"/>
                </a:endParaRPr>
              </a:p>
            </p:txBody>
          </p:sp>
          <p:sp>
            <p:nvSpPr>
              <p:cNvPr id="73" name="圆角矩形 72"/>
              <p:cNvSpPr/>
              <p:nvPr/>
            </p:nvSpPr>
            <p:spPr bwMode="auto">
              <a:xfrm>
                <a:off x="4454469" y="2655144"/>
                <a:ext cx="2160240" cy="490370"/>
              </a:xfrm>
              <a:prstGeom prst="roundRect">
                <a:avLst/>
              </a:prstGeom>
              <a:solidFill>
                <a:srgbClr val="92D050"/>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dirty="0" smtClean="0">
                    <a:solidFill>
                      <a:prstClr val="black"/>
                    </a:solidFill>
                    <a:latin typeface="+mn-ea"/>
                    <a:ea typeface="+mn-ea"/>
                  </a:rPr>
                  <a:t>ManageOne</a:t>
                </a:r>
                <a:endParaRPr lang="en-US" altLang="zh-CN" dirty="0" smtClean="0">
                  <a:solidFill>
                    <a:prstClr val="black"/>
                  </a:solidFill>
                  <a:latin typeface="+mn-ea"/>
                  <a:ea typeface="+mn-ea"/>
                </a:endParaRPr>
              </a:p>
            </p:txBody>
          </p:sp>
        </p:grpSp>
        <p:sp>
          <p:nvSpPr>
            <p:cNvPr id="57" name="圆角矩形 56"/>
            <p:cNvSpPr/>
            <p:nvPr/>
          </p:nvSpPr>
          <p:spPr bwMode="auto">
            <a:xfrm>
              <a:off x="3133217" y="2756382"/>
              <a:ext cx="791846" cy="2568460"/>
            </a:xfrm>
            <a:prstGeom prst="roundRect">
              <a:avLst/>
            </a:prstGeom>
            <a:solidFill>
              <a:srgbClr val="92D050"/>
            </a:solidFill>
            <a:ln>
              <a:solidFill>
                <a:sysClr val="windowText" lastClr="000000"/>
              </a:solidFill>
            </a:ln>
            <a:effectLst/>
            <a:extLst/>
          </p:spPr>
          <p:txBody>
            <a:bodyPr vert="vert270" wrap="square" lIns="91440" tIns="45720" rIns="91440" bIns="45720" numCol="1" rtlCol="0" anchor="ctr" anchorCtr="1" compatLnSpc="1">
              <a:prstTxWarp prst="textNoShape">
                <a:avLst/>
              </a:prstTxWarp>
              <a:noAutofit/>
            </a:bodyPr>
            <a:lstStyle/>
            <a:p>
              <a:pPr algn="ctr" fontAlgn="ctr">
                <a:buClr>
                  <a:srgbClr val="CC9900"/>
                </a:buClr>
              </a:pPr>
              <a:r>
                <a:rPr lang="en-US" dirty="0" smtClean="0">
                  <a:solidFill>
                    <a:prstClr val="black"/>
                  </a:solidFill>
                  <a:latin typeface="+mn-ea"/>
                  <a:ea typeface="+mn-ea"/>
                </a:rPr>
                <a:t>Operation logs</a:t>
              </a:r>
              <a:endParaRPr lang="en-US" dirty="0">
                <a:solidFill>
                  <a:prstClr val="black"/>
                </a:solidFill>
                <a:latin typeface="+mn-ea"/>
                <a:ea typeface="+mn-ea"/>
              </a:endParaRPr>
            </a:p>
          </p:txBody>
        </p:sp>
        <p:grpSp>
          <p:nvGrpSpPr>
            <p:cNvPr id="58" name="组合 57"/>
            <p:cNvGrpSpPr/>
            <p:nvPr/>
          </p:nvGrpSpPr>
          <p:grpSpPr>
            <a:xfrm>
              <a:off x="7305508" y="2732955"/>
              <a:ext cx="1151332" cy="2685006"/>
              <a:chOff x="7059707" y="2591722"/>
              <a:chExt cx="1154791" cy="2871734"/>
            </a:xfrm>
          </p:grpSpPr>
          <p:sp>
            <p:nvSpPr>
              <p:cNvPr id="62" name="圆角矩形 61"/>
              <p:cNvSpPr/>
              <p:nvPr/>
            </p:nvSpPr>
            <p:spPr bwMode="auto">
              <a:xfrm>
                <a:off x="7059707" y="2591722"/>
                <a:ext cx="1134375" cy="2871734"/>
              </a:xfrm>
              <a:prstGeom prst="roundRect">
                <a:avLst/>
              </a:prstGeom>
              <a:solidFill>
                <a:srgbClr val="92D050"/>
              </a:solidFill>
              <a:ln>
                <a:solidFill>
                  <a:sysClr val="windowText" lastClr="000000"/>
                </a:solidFill>
              </a:ln>
              <a:effectLst/>
              <a:extLst/>
            </p:spPr>
            <p:txBody>
              <a:bodyPr vert="horz" wrap="square" lIns="0" tIns="0" rIns="0" bIns="0" numCol="1" rtlCol="0" anchor="t" anchorCtr="0" compatLnSpc="1">
                <a:prstTxWarp prst="textNoShape">
                  <a:avLst/>
                </a:prstTxWarp>
                <a:noAutofit/>
              </a:bodyPr>
              <a:lstStyle/>
              <a:p>
                <a:pPr algn="ctr" fontAlgn="ctr">
                  <a:buClr>
                    <a:srgbClr val="CC9900"/>
                  </a:buClr>
                </a:pPr>
                <a:r>
                  <a:rPr lang="en-US" sz="1400" dirty="0" smtClean="0">
                    <a:solidFill>
                      <a:prstClr val="black"/>
                    </a:solidFill>
                    <a:latin typeface="+mn-ea"/>
                    <a:ea typeface="+mn-ea"/>
                  </a:rPr>
                  <a:t>Log collection</a:t>
                </a:r>
                <a:endParaRPr lang="en-US" altLang="zh-CN" sz="14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p:txBody>
          </p:sp>
          <p:sp>
            <p:nvSpPr>
              <p:cNvPr id="63" name="圆角矩形 62"/>
              <p:cNvSpPr/>
              <p:nvPr/>
            </p:nvSpPr>
            <p:spPr bwMode="auto">
              <a:xfrm>
                <a:off x="7265832" y="3813211"/>
                <a:ext cx="648072" cy="497858"/>
              </a:xfrm>
              <a:prstGeom prst="roundRect">
                <a:avLst/>
              </a:prstGeom>
              <a:solidFill>
                <a:schemeClr val="accent3">
                  <a:lumMod val="85000"/>
                </a:schemeClr>
              </a:solidFill>
              <a:ln>
                <a:solidFill>
                  <a:sysClr val="windowText" lastClr="000000"/>
                </a:solidFill>
              </a:ln>
              <a:effectLst/>
              <a:extLst/>
            </p:spPr>
            <p:txBody>
              <a:bodyPr vert="horz" wrap="square" lIns="0" tIns="0" rIns="0" bIns="0" numCol="1" rtlCol="0" anchor="ctr" anchorCtr="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Call chain logs</a:t>
                </a:r>
                <a:endParaRPr lang="en-US" sz="1000" dirty="0">
                  <a:solidFill>
                    <a:prstClr val="black"/>
                  </a:solidFill>
                  <a:latin typeface="+mn-ea"/>
                  <a:ea typeface="+mn-ea"/>
                </a:endParaRPr>
              </a:p>
            </p:txBody>
          </p:sp>
          <p:sp>
            <p:nvSpPr>
              <p:cNvPr id="64" name="圆角矩形 63"/>
              <p:cNvSpPr/>
              <p:nvPr/>
            </p:nvSpPr>
            <p:spPr bwMode="auto">
              <a:xfrm>
                <a:off x="7270071" y="3207564"/>
                <a:ext cx="648072" cy="499277"/>
              </a:xfrm>
              <a:prstGeom prst="roundRect">
                <a:avLst/>
              </a:prstGeom>
              <a:solidFill>
                <a:schemeClr val="accent3">
                  <a:lumMod val="85000"/>
                </a:schemeClr>
              </a:solidFill>
              <a:ln>
                <a:solidFill>
                  <a:sysClr val="windowText" lastClr="000000"/>
                </a:solidFill>
              </a:ln>
              <a:effectLst/>
              <a:extLst/>
            </p:spPr>
            <p:txBody>
              <a:bodyPr vert="horz" wrap="square" lIns="0" tIns="0" rIns="0" bIns="0" numCol="1" rtlCol="0" anchor="ctr" anchorCtr="0"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Run</a:t>
                </a:r>
                <a:endParaRPr lang="en-US" altLang="zh-CN" sz="1000" dirty="0" smtClean="0">
                  <a:solidFill>
                    <a:prstClr val="black"/>
                  </a:solidFill>
                  <a:latin typeface="+mn-ea"/>
                  <a:ea typeface="+mn-ea"/>
                </a:endParaRPr>
              </a:p>
              <a:p>
                <a:pPr algn="ctr" fontAlgn="ctr">
                  <a:buClr>
                    <a:srgbClr val="CC9900"/>
                  </a:buClr>
                </a:pPr>
                <a:r>
                  <a:rPr lang="en-US" sz="1000" dirty="0" smtClean="0">
                    <a:solidFill>
                      <a:prstClr val="black"/>
                    </a:solidFill>
                    <a:latin typeface="+mn-ea"/>
                    <a:ea typeface="+mn-ea"/>
                  </a:rPr>
                  <a:t>logs</a:t>
                </a:r>
                <a:endParaRPr lang="en-US" sz="1000" dirty="0">
                  <a:solidFill>
                    <a:prstClr val="black"/>
                  </a:solidFill>
                  <a:latin typeface="+mn-ea"/>
                  <a:ea typeface="+mn-ea"/>
                </a:endParaRPr>
              </a:p>
            </p:txBody>
          </p:sp>
          <p:sp>
            <p:nvSpPr>
              <p:cNvPr id="65" name="文本框 64"/>
              <p:cNvSpPr txBox="1"/>
              <p:nvPr/>
            </p:nvSpPr>
            <p:spPr>
              <a:xfrm>
                <a:off x="7126401" y="4337695"/>
                <a:ext cx="1088097" cy="1074008"/>
              </a:xfrm>
              <a:prstGeom prst="rect">
                <a:avLst/>
              </a:prstGeom>
              <a:noFill/>
              <a:ln>
                <a:noFill/>
              </a:ln>
            </p:spPr>
            <p:txBody>
              <a:bodyPr wrap="square" rtlCol="0">
                <a:noAutofit/>
              </a:bodyPr>
              <a:lstStyle/>
              <a:p>
                <a:pPr marL="171450" indent="-171450" fontAlgn="ctr">
                  <a:buFont typeface="Wingdings" panose="05000000000000000000" pitchFamily="2" charset="2"/>
                  <a:buChar char="l"/>
                </a:pPr>
                <a:r>
                  <a:rPr lang="en-US" sz="900" dirty="0" smtClean="0">
                    <a:solidFill>
                      <a:prstClr val="black"/>
                    </a:solidFill>
                    <a:latin typeface="+mn-ea"/>
                    <a:ea typeface="+mn-ea"/>
                  </a:rPr>
                  <a:t>Online collection</a:t>
                </a:r>
                <a:endParaRPr lang="en-US" altLang="zh-CN" sz="900" dirty="0" smtClean="0">
                  <a:solidFill>
                    <a:prstClr val="black"/>
                  </a:solidFill>
                  <a:latin typeface="+mn-ea"/>
                  <a:ea typeface="+mn-ea"/>
                </a:endParaRPr>
              </a:p>
              <a:p>
                <a:pPr marL="171450" indent="-171450" fontAlgn="ctr">
                  <a:buFont typeface="Wingdings" panose="05000000000000000000" pitchFamily="2" charset="2"/>
                  <a:buChar char="l"/>
                </a:pPr>
                <a:r>
                  <a:rPr lang="en-US" sz="900" dirty="0" smtClean="0">
                    <a:solidFill>
                      <a:prstClr val="black"/>
                    </a:solidFill>
                    <a:latin typeface="+mn-ea"/>
                    <a:ea typeface="+mn-ea"/>
                  </a:rPr>
                  <a:t>Centralized Storage</a:t>
                </a:r>
                <a:endParaRPr lang="en-US" altLang="zh-CN" sz="900" dirty="0" smtClean="0">
                  <a:solidFill>
                    <a:prstClr val="black"/>
                  </a:solidFill>
                  <a:latin typeface="+mn-ea"/>
                  <a:ea typeface="+mn-ea"/>
                </a:endParaRPr>
              </a:p>
              <a:p>
                <a:pPr marL="171450" indent="-171450" fontAlgn="ctr">
                  <a:buFont typeface="Wingdings" panose="05000000000000000000" pitchFamily="2" charset="2"/>
                  <a:buChar char="l"/>
                </a:pPr>
                <a:r>
                  <a:rPr lang="en-US" sz="900" dirty="0" smtClean="0">
                    <a:solidFill>
                      <a:prstClr val="black"/>
                    </a:solidFill>
                    <a:latin typeface="+mn-ea"/>
                    <a:ea typeface="+mn-ea"/>
                  </a:rPr>
                  <a:t>Fast retrieval</a:t>
                </a:r>
                <a:endParaRPr lang="en-US" altLang="zh-CN" sz="900" dirty="0" smtClean="0">
                  <a:solidFill>
                    <a:prstClr val="black"/>
                  </a:solidFill>
                  <a:latin typeface="+mn-ea"/>
                  <a:ea typeface="+mn-ea"/>
                </a:endParaRPr>
              </a:p>
              <a:p>
                <a:pPr marL="171450" indent="-171450" fontAlgn="ctr">
                  <a:buFont typeface="Wingdings" panose="05000000000000000000" pitchFamily="2" charset="2"/>
                  <a:buChar char="l"/>
                </a:pPr>
                <a:r>
                  <a:rPr lang="en-US" sz="900" dirty="0" smtClean="0">
                    <a:solidFill>
                      <a:prstClr val="black"/>
                    </a:solidFill>
                    <a:latin typeface="+mn-ea"/>
                    <a:ea typeface="+mn-ea"/>
                  </a:rPr>
                  <a:t>Logs can be exported.</a:t>
                </a:r>
                <a:endParaRPr lang="en-US" altLang="zh-CN" sz="900" dirty="0">
                  <a:solidFill>
                    <a:prstClr val="black"/>
                  </a:solidFill>
                  <a:latin typeface="+mn-ea"/>
                  <a:ea typeface="+mn-ea"/>
                </a:endParaRPr>
              </a:p>
            </p:txBody>
          </p:sp>
        </p:grpSp>
        <p:grpSp>
          <p:nvGrpSpPr>
            <p:cNvPr id="59" name="组合 58"/>
            <p:cNvGrpSpPr/>
            <p:nvPr/>
          </p:nvGrpSpPr>
          <p:grpSpPr>
            <a:xfrm>
              <a:off x="8976320" y="2720995"/>
              <a:ext cx="1127844" cy="2685003"/>
              <a:chOff x="9192344" y="2720995"/>
              <a:chExt cx="1127844" cy="2685003"/>
            </a:xfrm>
          </p:grpSpPr>
          <p:sp>
            <p:nvSpPr>
              <p:cNvPr id="60" name="圆角矩形 59"/>
              <p:cNvSpPr/>
              <p:nvPr/>
            </p:nvSpPr>
            <p:spPr bwMode="auto">
              <a:xfrm>
                <a:off x="9192344" y="2720995"/>
                <a:ext cx="1127844" cy="2685003"/>
              </a:xfrm>
              <a:prstGeom prst="roundRect">
                <a:avLst/>
              </a:prstGeom>
              <a:solidFill>
                <a:schemeClr val="accent1"/>
              </a:solidFill>
              <a:ln>
                <a:solidFill>
                  <a:sysClr val="windowText" lastClr="000000"/>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400" dirty="0" smtClean="0">
                    <a:solidFill>
                      <a:prstClr val="black"/>
                    </a:solidFill>
                    <a:latin typeface="+mn-ea"/>
                    <a:ea typeface="+mn-ea"/>
                  </a:rPr>
                  <a:t>Call Chain</a:t>
                </a:r>
                <a:endParaRPr lang="en-US" altLang="zh-CN" sz="14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a:p>
                <a:pPr algn="ctr" fontAlgn="ctr">
                  <a:buClr>
                    <a:srgbClr val="CC9900"/>
                  </a:buClr>
                </a:pPr>
                <a:endParaRPr lang="en-US" altLang="zh-CN" sz="1600" dirty="0" smtClean="0">
                  <a:solidFill>
                    <a:prstClr val="black"/>
                  </a:solidFill>
                  <a:latin typeface="+mn-ea"/>
                  <a:ea typeface="+mn-ea"/>
                </a:endParaRPr>
              </a:p>
              <a:p>
                <a:pPr algn="ctr" fontAlgn="ctr">
                  <a:buClr>
                    <a:srgbClr val="CC9900"/>
                  </a:buClr>
                </a:pPr>
                <a:endParaRPr lang="en-US" altLang="zh-CN" sz="1050" dirty="0" smtClean="0">
                  <a:solidFill>
                    <a:prstClr val="black"/>
                  </a:solidFill>
                  <a:latin typeface="+mn-ea"/>
                  <a:ea typeface="+mn-ea"/>
                </a:endParaRPr>
              </a:p>
              <a:p>
                <a:pPr algn="ctr" fontAlgn="ctr">
                  <a:buClr>
                    <a:srgbClr val="CC9900"/>
                  </a:buClr>
                </a:pPr>
                <a:endParaRPr lang="en-US" altLang="zh-CN" sz="1050" dirty="0" smtClean="0">
                  <a:solidFill>
                    <a:prstClr val="black"/>
                  </a:solidFill>
                  <a:latin typeface="+mn-ea"/>
                  <a:ea typeface="+mn-ea"/>
                </a:endParaRPr>
              </a:p>
              <a:p>
                <a:pPr algn="ctr" fontAlgn="ctr">
                  <a:buClr>
                    <a:srgbClr val="CC9900"/>
                  </a:buClr>
                </a:pPr>
                <a:endParaRPr lang="en-US" altLang="zh-CN" sz="1050" dirty="0" smtClean="0">
                  <a:solidFill>
                    <a:prstClr val="black"/>
                  </a:solidFill>
                  <a:latin typeface="+mn-ea"/>
                  <a:ea typeface="+mn-ea"/>
                </a:endParaRPr>
              </a:p>
              <a:p>
                <a:pPr algn="ctr" fontAlgn="ctr">
                  <a:buClr>
                    <a:srgbClr val="CC9900"/>
                  </a:buClr>
                </a:pPr>
                <a:endParaRPr lang="en-US" altLang="zh-CN" sz="1050" dirty="0">
                  <a:solidFill>
                    <a:prstClr val="black"/>
                  </a:solidFill>
                  <a:latin typeface="+mn-ea"/>
                  <a:ea typeface="+mn-ea"/>
                </a:endParaRPr>
              </a:p>
            </p:txBody>
          </p:sp>
          <p:sp>
            <p:nvSpPr>
              <p:cNvPr id="61" name="圆角矩形 60"/>
              <p:cNvSpPr/>
              <p:nvPr/>
            </p:nvSpPr>
            <p:spPr bwMode="auto">
              <a:xfrm>
                <a:off x="9288214" y="4514047"/>
                <a:ext cx="936104" cy="256320"/>
              </a:xfrm>
              <a:prstGeom prst="roundRect">
                <a:avLst/>
              </a:prstGeom>
              <a:solidFill>
                <a:schemeClr val="accent3">
                  <a:lumMod val="85000"/>
                </a:schemeClr>
              </a:solidFill>
              <a:ln>
                <a:solidFill>
                  <a:sysClr val="windowText" lastClr="000000"/>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000" dirty="0" smtClean="0">
                    <a:solidFill>
                      <a:prstClr val="black"/>
                    </a:solidFill>
                    <a:latin typeface="+mn-ea"/>
                    <a:ea typeface="+mn-ea"/>
                  </a:rPr>
                  <a:t>TraceLog</a:t>
                </a:r>
                <a:endParaRPr lang="en-US" altLang="zh-CN" sz="1000" dirty="0" smtClean="0">
                  <a:solidFill>
                    <a:prstClr val="black"/>
                  </a:solidFill>
                  <a:latin typeface="+mn-ea"/>
                  <a:ea typeface="+mn-ea"/>
                </a:endParaRPr>
              </a:p>
            </p:txBody>
          </p:sp>
        </p:grpSp>
      </p:grpSp>
      <p:cxnSp>
        <p:nvCxnSpPr>
          <p:cNvPr id="74" name="肘形连接符 73"/>
          <p:cNvCxnSpPr>
            <a:stCxn id="57" idx="2"/>
          </p:cNvCxnSpPr>
          <p:nvPr/>
        </p:nvCxnSpPr>
        <p:spPr bwMode="auto">
          <a:xfrm rot="16200000" flipH="1">
            <a:off x="7020652" y="2791932"/>
            <a:ext cx="673738" cy="6047950"/>
          </a:xfrm>
          <a:prstGeom prst="bentConnector2">
            <a:avLst/>
          </a:prstGeom>
          <a:ln w="9525" cap="flat" cmpd="sng" algn="ctr">
            <a:solidFill>
              <a:sysClr val="windowText" lastClr="0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75" name="文本框 74"/>
          <p:cNvSpPr txBox="1"/>
          <p:nvPr/>
        </p:nvSpPr>
        <p:spPr>
          <a:xfrm>
            <a:off x="4490584" y="5785102"/>
            <a:ext cx="3824837" cy="400110"/>
          </a:xfrm>
          <a:prstGeom prst="rect">
            <a:avLst/>
          </a:prstGeom>
          <a:noFill/>
          <a:ln>
            <a:noFill/>
          </a:ln>
        </p:spPr>
        <p:txBody>
          <a:bodyPr wrap="square" rtlCol="0">
            <a:noAutofit/>
          </a:bodyPr>
          <a:lstStyle/>
          <a:p>
            <a:pPr fontAlgn="ctr"/>
            <a:r>
              <a:rPr lang="en-US" sz="1000" dirty="0" smtClean="0">
                <a:solidFill>
                  <a:prstClr val="black"/>
                </a:solidFill>
                <a:latin typeface="+mn-ea"/>
                <a:ea typeface="+mn-ea"/>
              </a:rPr>
              <a:t>Query </a:t>
            </a:r>
            <a:r>
              <a:rPr lang="en-US" sz="1000" b="1" dirty="0" smtClean="0">
                <a:solidFill>
                  <a:prstClr val="black"/>
                </a:solidFill>
                <a:latin typeface="+mn-ea"/>
                <a:ea typeface="+mn-ea"/>
              </a:rPr>
              <a:t>traceID</a:t>
            </a:r>
            <a:r>
              <a:rPr lang="en-US" sz="1000" dirty="0" smtClean="0">
                <a:solidFill>
                  <a:prstClr val="black"/>
                </a:solidFill>
                <a:latin typeface="+mn-ea"/>
                <a:ea typeface="+mn-ea"/>
              </a:rPr>
              <a:t> and query the call relationship in the call chain based on the trace ID to quickly demarcate the fault.</a:t>
            </a:r>
            <a:endParaRPr lang="en-US" altLang="zh-CN" sz="1000" dirty="0">
              <a:solidFill>
                <a:prstClr val="black"/>
              </a:solidFill>
              <a:latin typeface="+mn-ea"/>
              <a:ea typeface="+mn-ea"/>
            </a:endParaRPr>
          </a:p>
        </p:txBody>
      </p:sp>
      <p:cxnSp>
        <p:nvCxnSpPr>
          <p:cNvPr id="76" name="肘形连接符 75"/>
          <p:cNvCxnSpPr/>
          <p:nvPr/>
        </p:nvCxnSpPr>
        <p:spPr bwMode="auto">
          <a:xfrm rot="16200000" flipV="1">
            <a:off x="9328999" y="1859541"/>
            <a:ext cx="356615" cy="1655635"/>
          </a:xfrm>
          <a:prstGeom prst="bentConnector2">
            <a:avLst/>
          </a:prstGeom>
          <a:ln w="9525" cap="flat" cmpd="sng" algn="ctr">
            <a:solidFill>
              <a:sysClr val="windowText" lastClr="0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77" name="文本框 76"/>
          <p:cNvSpPr txBox="1"/>
          <p:nvPr/>
        </p:nvSpPr>
        <p:spPr>
          <a:xfrm>
            <a:off x="8061146" y="2103398"/>
            <a:ext cx="2918418" cy="400110"/>
          </a:xfrm>
          <a:prstGeom prst="rect">
            <a:avLst/>
          </a:prstGeom>
          <a:noFill/>
          <a:ln>
            <a:noFill/>
          </a:ln>
        </p:spPr>
        <p:txBody>
          <a:bodyPr wrap="square" rtlCol="0">
            <a:noAutofit/>
          </a:bodyPr>
          <a:lstStyle/>
          <a:p>
            <a:pPr fontAlgn="ctr"/>
            <a:r>
              <a:rPr lang="en-US" sz="1000" dirty="0" smtClean="0">
                <a:solidFill>
                  <a:prstClr val="black"/>
                </a:solidFill>
                <a:latin typeface="+mn-ea"/>
                <a:ea typeface="+mn-ea"/>
              </a:rPr>
              <a:t>You can switch to the log collection tool to view the log details and context.</a:t>
            </a:r>
            <a:endParaRPr lang="en-US" altLang="zh-CN" sz="1000" dirty="0">
              <a:solidFill>
                <a:prstClr val="black"/>
              </a:solidFill>
              <a:latin typeface="+mn-ea"/>
              <a:ea typeface="+mn-ea"/>
            </a:endParaRPr>
          </a:p>
        </p:txBody>
      </p:sp>
      <p:sp>
        <p:nvSpPr>
          <p:cNvPr id="78" name="圆角矩形 77"/>
          <p:cNvSpPr/>
          <p:nvPr/>
        </p:nvSpPr>
        <p:spPr bwMode="auto">
          <a:xfrm>
            <a:off x="3608732" y="1669130"/>
            <a:ext cx="7848872" cy="4680520"/>
          </a:xfrm>
          <a:prstGeom prst="roundRect">
            <a:avLst/>
          </a:prstGeom>
          <a:noFill/>
          <a:ln>
            <a:solidFill>
              <a:sysClr val="windowText" lastClr="00000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smtClean="0">
              <a:solidFill>
                <a:prstClr val="black"/>
              </a:solidFill>
              <a:latin typeface="+mn-ea"/>
              <a:ea typeface="+mn-ea"/>
            </a:endParaRPr>
          </a:p>
        </p:txBody>
      </p:sp>
      <p:cxnSp>
        <p:nvCxnSpPr>
          <p:cNvPr id="79" name="直接箭头连接符 78"/>
          <p:cNvCxnSpPr/>
          <p:nvPr/>
        </p:nvCxnSpPr>
        <p:spPr bwMode="auto">
          <a:xfrm flipH="1">
            <a:off x="4729469" y="3037282"/>
            <a:ext cx="535447" cy="83849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0" name="直接箭头连接符 79"/>
          <p:cNvCxnSpPr>
            <a:stCxn id="72" idx="1"/>
          </p:cNvCxnSpPr>
          <p:nvPr/>
        </p:nvCxnSpPr>
        <p:spPr bwMode="auto">
          <a:xfrm flipH="1">
            <a:off x="4729470" y="3630589"/>
            <a:ext cx="529405" cy="4148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1" name="直接箭头连接符 80"/>
          <p:cNvCxnSpPr>
            <a:stCxn id="71" idx="1"/>
          </p:cNvCxnSpPr>
          <p:nvPr/>
        </p:nvCxnSpPr>
        <p:spPr bwMode="auto">
          <a:xfrm flipH="1" flipV="1">
            <a:off x="4722546" y="4125457"/>
            <a:ext cx="536329" cy="9488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2" name="直接箭头连接符 81"/>
          <p:cNvCxnSpPr>
            <a:endCxn id="57" idx="3"/>
          </p:cNvCxnSpPr>
          <p:nvPr/>
        </p:nvCxnSpPr>
        <p:spPr bwMode="auto">
          <a:xfrm flipH="1" flipV="1">
            <a:off x="4729469" y="4194808"/>
            <a:ext cx="523365" cy="62247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3" name="直接箭头连接符 82"/>
          <p:cNvCxnSpPr/>
          <p:nvPr/>
        </p:nvCxnSpPr>
        <p:spPr bwMode="auto">
          <a:xfrm>
            <a:off x="7406106" y="3016425"/>
            <a:ext cx="712605" cy="98770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4" name="直接箭头连接符 83"/>
          <p:cNvCxnSpPr/>
          <p:nvPr/>
        </p:nvCxnSpPr>
        <p:spPr bwMode="auto">
          <a:xfrm>
            <a:off x="7406106" y="3654521"/>
            <a:ext cx="698006" cy="43469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5" name="直接箭头连接符 84"/>
          <p:cNvCxnSpPr/>
          <p:nvPr/>
        </p:nvCxnSpPr>
        <p:spPr bwMode="auto">
          <a:xfrm>
            <a:off x="7429347" y="4220339"/>
            <a:ext cx="696839" cy="931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6" name="肘形连接符 85"/>
          <p:cNvCxnSpPr/>
          <p:nvPr/>
        </p:nvCxnSpPr>
        <p:spPr bwMode="auto">
          <a:xfrm flipV="1">
            <a:off x="5696964" y="4496492"/>
            <a:ext cx="2407148" cy="144016"/>
          </a:xfrm>
          <a:prstGeom prst="bentConnector3">
            <a:avLst>
              <a:gd name="adj1" fmla="val -649"/>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7" name="直接箭头连接符 86"/>
          <p:cNvCxnSpPr>
            <a:stCxn id="60" idx="1"/>
            <a:endCxn id="62" idx="3"/>
          </p:cNvCxnSpPr>
          <p:nvPr/>
        </p:nvCxnSpPr>
        <p:spPr bwMode="auto">
          <a:xfrm flipH="1">
            <a:off x="9240890" y="4217693"/>
            <a:ext cx="539836" cy="1196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88" name="文本框 87"/>
          <p:cNvSpPr txBox="1"/>
          <p:nvPr/>
        </p:nvSpPr>
        <p:spPr>
          <a:xfrm>
            <a:off x="3518315" y="3108558"/>
            <a:ext cx="492443" cy="2049154"/>
          </a:xfrm>
          <a:prstGeom prst="rect">
            <a:avLst/>
          </a:prstGeom>
          <a:noFill/>
        </p:spPr>
        <p:txBody>
          <a:bodyPr vert="vert270" wrap="square" rtlCol="0">
            <a:noAutofit/>
          </a:bodyPr>
          <a:lstStyle/>
          <a:p>
            <a:pPr algn="ctr" fontAlgn="ctr"/>
            <a:r>
              <a:rPr lang="en-US" sz="1000" dirty="0" smtClean="0">
                <a:solidFill>
                  <a:prstClr val="black"/>
                </a:solidFill>
                <a:latin typeface="+mn-ea"/>
                <a:ea typeface="+mn-ea"/>
              </a:rPr>
              <a:t>Rectify the fault based on the error code in the log details.</a:t>
            </a:r>
            <a:endParaRPr lang="en-US" altLang="zh-CN" sz="1000" dirty="0">
              <a:solidFill>
                <a:prstClr val="black"/>
              </a:solidFill>
              <a:latin typeface="+mn-ea"/>
              <a:ea typeface="+mn-ea"/>
            </a:endParaRPr>
          </a:p>
        </p:txBody>
      </p:sp>
      <p:sp>
        <p:nvSpPr>
          <p:cNvPr id="89" name="文本框 88"/>
          <p:cNvSpPr txBox="1"/>
          <p:nvPr/>
        </p:nvSpPr>
        <p:spPr>
          <a:xfrm>
            <a:off x="5139204" y="2342076"/>
            <a:ext cx="2266902" cy="400110"/>
          </a:xfrm>
          <a:prstGeom prst="rect">
            <a:avLst/>
          </a:prstGeom>
          <a:noFill/>
          <a:ln>
            <a:noFill/>
          </a:ln>
        </p:spPr>
        <p:txBody>
          <a:bodyPr wrap="square" rtlCol="0">
            <a:noAutofit/>
          </a:bodyPr>
          <a:lstStyle/>
          <a:p>
            <a:pPr fontAlgn="ctr"/>
            <a:r>
              <a:rPr lang="en-US" sz="1000" dirty="0" smtClean="0">
                <a:solidFill>
                  <a:prstClr val="black"/>
                </a:solidFill>
                <a:latin typeface="+mn-ea"/>
                <a:ea typeface="+mn-ea"/>
              </a:rPr>
              <a:t>View the alarm and rectify the fault according to the alarm help.</a:t>
            </a:r>
            <a:endParaRPr lang="en-US" altLang="zh-CN" sz="1000" dirty="0">
              <a:solidFill>
                <a:prstClr val="black"/>
              </a:solidFill>
              <a:latin typeface="+mn-ea"/>
              <a:ea typeface="+mn-ea"/>
            </a:endParaRPr>
          </a:p>
        </p:txBody>
      </p:sp>
      <p:cxnSp>
        <p:nvCxnSpPr>
          <p:cNvPr id="90" name="直接箭头连接符 89"/>
          <p:cNvCxnSpPr/>
          <p:nvPr/>
        </p:nvCxnSpPr>
        <p:spPr bwMode="auto">
          <a:xfrm flipV="1">
            <a:off x="6251517" y="2342076"/>
            <a:ext cx="0" cy="36000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1" name="直接箭头连接符 90"/>
          <p:cNvCxnSpPr/>
          <p:nvPr/>
        </p:nvCxnSpPr>
        <p:spPr bwMode="auto">
          <a:xfrm flipV="1">
            <a:off x="10377484" y="5560194"/>
            <a:ext cx="0" cy="59258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2" name="直接箭头连接符 91"/>
          <p:cNvCxnSpPr/>
          <p:nvPr/>
        </p:nvCxnSpPr>
        <p:spPr bwMode="auto">
          <a:xfrm>
            <a:off x="8675401" y="2503683"/>
            <a:ext cx="1" cy="392993"/>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6266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9831600" cy="640800"/>
          </a:xfrm>
        </p:spPr>
        <p:txBody>
          <a:bodyPr>
            <a:noAutofit/>
          </a:bodyPr>
          <a:lstStyle/>
          <a:p>
            <a:r>
              <a:rPr lang="en-US" altLang="zh-CN" sz="3200" dirty="0">
                <a:latin typeface="微软雅黑" panose="020B0503020204020204" pitchFamily="34" charset="-122"/>
              </a:rPr>
              <a:t>Intelligent Fault Locating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Log-assisted Fault </a:t>
            </a:r>
            <a:r>
              <a:rPr lang="en-US" altLang="zh-CN" sz="3200" dirty="0">
                <a:latin typeface="微软雅黑" panose="020B0503020204020204" pitchFamily="34" charset="-122"/>
              </a:rPr>
              <a:t>Demarcation and Locating</a:t>
            </a:r>
            <a:endParaRPr lang="zh-CN" altLang="en-US" sz="3200" dirty="0">
              <a:latin typeface="微软雅黑" panose="020B0503020204020204" pitchFamily="34" charset="-122"/>
            </a:endParaRPr>
          </a:p>
        </p:txBody>
      </p:sp>
      <p:sp>
        <p:nvSpPr>
          <p:cNvPr id="92" name="AutoShape 49"/>
          <p:cNvSpPr>
            <a:spLocks noChangeArrowheads="1"/>
          </p:cNvSpPr>
          <p:nvPr/>
        </p:nvSpPr>
        <p:spPr bwMode="auto">
          <a:xfrm>
            <a:off x="7661452" y="1856727"/>
            <a:ext cx="3259084" cy="327895"/>
          </a:xfrm>
          <a:prstGeom prst="rect">
            <a:avLst/>
          </a:prstGeom>
          <a:solidFill>
            <a:srgbClr val="00B0F0"/>
          </a:solidFill>
          <a:ln>
            <a:noFill/>
          </a:ln>
        </p:spPr>
        <p:txBody>
          <a:bodyPr wrap="square" lIns="0" tIns="0" rIns="0" bIns="0" anchor="ctr">
            <a:noAutofit/>
          </a:bodyPr>
          <a:lstStyle>
            <a:lvl1pPr defTabSz="298450">
              <a:defRPr>
                <a:solidFill>
                  <a:schemeClr val="tx1"/>
                </a:solidFill>
                <a:latin typeface="Calibri" panose="020F0502020204030204" pitchFamily="34" charset="0"/>
                <a:ea typeface="宋体" panose="02010600030101010101" pitchFamily="2" charset="-122"/>
              </a:defRPr>
            </a:lvl1pPr>
            <a:lvl2pPr marL="742950" indent="-285750" defTabSz="298450">
              <a:defRPr>
                <a:solidFill>
                  <a:schemeClr val="tx1"/>
                </a:solidFill>
                <a:latin typeface="Calibri" panose="020F0502020204030204" pitchFamily="34" charset="0"/>
                <a:ea typeface="宋体" panose="02010600030101010101" pitchFamily="2" charset="-122"/>
              </a:defRPr>
            </a:lvl2pPr>
            <a:lvl3pPr marL="1143000" indent="-228600" defTabSz="298450">
              <a:defRPr>
                <a:solidFill>
                  <a:schemeClr val="tx1"/>
                </a:solidFill>
                <a:latin typeface="Calibri" panose="020F0502020204030204" pitchFamily="34" charset="0"/>
                <a:ea typeface="宋体" panose="02010600030101010101" pitchFamily="2" charset="-122"/>
              </a:defRPr>
            </a:lvl3pPr>
            <a:lvl4pPr marL="1600200" indent="-228600" defTabSz="298450">
              <a:defRPr>
                <a:solidFill>
                  <a:schemeClr val="tx1"/>
                </a:solidFill>
                <a:latin typeface="Calibri" panose="020F0502020204030204" pitchFamily="34" charset="0"/>
                <a:ea typeface="宋体" panose="02010600030101010101" pitchFamily="2" charset="-122"/>
              </a:defRPr>
            </a:lvl4pPr>
            <a:lvl5pPr marL="2057400" indent="-228600" defTabSz="298450">
              <a:defRPr>
                <a:solidFill>
                  <a:schemeClr val="tx1"/>
                </a:solidFill>
                <a:latin typeface="Calibri" panose="020F0502020204030204" pitchFamily="34" charset="0"/>
                <a:ea typeface="宋体" panose="02010600030101010101" pitchFamily="2" charset="-122"/>
              </a:defRPr>
            </a:lvl5pPr>
            <a:lvl6pPr marL="25146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ctr">
              <a:buClr>
                <a:srgbClr val="A2A2A2"/>
              </a:buClr>
              <a:buSzPct val="70000"/>
              <a:buFont typeface="Wingdings" panose="05000000000000000000" pitchFamily="2" charset="2"/>
              <a:buNone/>
            </a:pPr>
            <a:r>
              <a:rPr lang="en-US" sz="1400" b="1" dirty="0" smtClean="0">
                <a:solidFill>
                  <a:srgbClr val="FFFFFF"/>
                </a:solidFill>
                <a:latin typeface="微软雅黑" panose="020B0503020204020204" pitchFamily="34" charset="-122"/>
              </a:rPr>
              <a:t>Fault locating</a:t>
            </a:r>
            <a:endParaRPr lang="en-US" altLang="zh-CN" sz="14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AutoShape 49"/>
          <p:cNvSpPr>
            <a:spLocks noChangeArrowheads="1"/>
          </p:cNvSpPr>
          <p:nvPr/>
        </p:nvSpPr>
        <p:spPr bwMode="auto">
          <a:xfrm>
            <a:off x="7661452" y="4652759"/>
            <a:ext cx="3259084" cy="327895"/>
          </a:xfrm>
          <a:prstGeom prst="rect">
            <a:avLst/>
          </a:prstGeom>
          <a:solidFill>
            <a:srgbClr val="00B0F0"/>
          </a:solidFill>
          <a:ln>
            <a:noFill/>
          </a:ln>
        </p:spPr>
        <p:txBody>
          <a:bodyPr wrap="square" lIns="0" tIns="0" rIns="0" bIns="0" anchor="ctr">
            <a:noAutofit/>
          </a:bodyPr>
          <a:lstStyle>
            <a:lvl1pPr defTabSz="298450">
              <a:defRPr>
                <a:solidFill>
                  <a:schemeClr val="tx1"/>
                </a:solidFill>
                <a:latin typeface="Calibri" panose="020F0502020204030204" pitchFamily="34" charset="0"/>
                <a:ea typeface="宋体" panose="02010600030101010101" pitchFamily="2" charset="-122"/>
              </a:defRPr>
            </a:lvl1pPr>
            <a:lvl2pPr marL="742950" indent="-285750" defTabSz="298450">
              <a:defRPr>
                <a:solidFill>
                  <a:schemeClr val="tx1"/>
                </a:solidFill>
                <a:latin typeface="Calibri" panose="020F0502020204030204" pitchFamily="34" charset="0"/>
                <a:ea typeface="宋体" panose="02010600030101010101" pitchFamily="2" charset="-122"/>
              </a:defRPr>
            </a:lvl2pPr>
            <a:lvl3pPr marL="1143000" indent="-228600" defTabSz="298450">
              <a:defRPr>
                <a:solidFill>
                  <a:schemeClr val="tx1"/>
                </a:solidFill>
                <a:latin typeface="Calibri" panose="020F0502020204030204" pitchFamily="34" charset="0"/>
                <a:ea typeface="宋体" panose="02010600030101010101" pitchFamily="2" charset="-122"/>
              </a:defRPr>
            </a:lvl3pPr>
            <a:lvl4pPr marL="1600200" indent="-228600" defTabSz="298450">
              <a:defRPr>
                <a:solidFill>
                  <a:schemeClr val="tx1"/>
                </a:solidFill>
                <a:latin typeface="Calibri" panose="020F0502020204030204" pitchFamily="34" charset="0"/>
                <a:ea typeface="宋体" panose="02010600030101010101" pitchFamily="2" charset="-122"/>
              </a:defRPr>
            </a:lvl4pPr>
            <a:lvl5pPr marL="2057400" indent="-228600" defTabSz="298450">
              <a:defRPr>
                <a:solidFill>
                  <a:schemeClr val="tx1"/>
                </a:solidFill>
                <a:latin typeface="Calibri" panose="020F0502020204030204" pitchFamily="34" charset="0"/>
                <a:ea typeface="宋体" panose="02010600030101010101" pitchFamily="2" charset="-122"/>
              </a:defRPr>
            </a:lvl5pPr>
            <a:lvl6pPr marL="25146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2984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ctr">
              <a:buClr>
                <a:srgbClr val="A2A2A2"/>
              </a:buClr>
              <a:buSzPct val="70000"/>
              <a:buFont typeface="Wingdings" panose="05000000000000000000" pitchFamily="2" charset="2"/>
              <a:buNone/>
            </a:pPr>
            <a:r>
              <a:rPr lang="en-US" sz="1400" b="1" dirty="0" smtClean="0">
                <a:solidFill>
                  <a:srgbClr val="FFFFFF"/>
                </a:solidFill>
                <a:latin typeface="微软雅黑" panose="020B0503020204020204" pitchFamily="34" charset="-122"/>
              </a:rPr>
              <a:t>Auxiliary fault demarcation</a:t>
            </a:r>
            <a:endParaRPr lang="en-US" altLang="zh-CN" sz="14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4" name="文本框 93"/>
          <p:cNvSpPr txBox="1"/>
          <p:nvPr/>
        </p:nvSpPr>
        <p:spPr>
          <a:xfrm>
            <a:off x="7559654" y="2233038"/>
            <a:ext cx="3504898" cy="3800153"/>
          </a:xfrm>
          <a:prstGeom prst="rect">
            <a:avLst/>
          </a:prstGeom>
          <a:noFill/>
        </p:spPr>
        <p:txBody>
          <a:bodyPr wrap="square" rtlCol="0">
            <a:noAutofit/>
          </a:bodyPr>
          <a:lstStyle/>
          <a:p>
            <a:pPr marL="285750" indent="-285750" fontAlgn="ctr">
              <a:buFont typeface="Wingdings" panose="05000000000000000000" pitchFamily="2" charset="2"/>
              <a:buChar char="v"/>
            </a:pPr>
            <a:r>
              <a:rPr lang="en-US" sz="1300" dirty="0" smtClean="0">
                <a:solidFill>
                  <a:prstClr val="black"/>
                </a:solidFill>
                <a:latin typeface="微软雅黑" panose="020B0503020204020204" pitchFamily="34" charset="-122"/>
              </a:rPr>
              <a:t>Run logs of different services on each node can be quasi-real-time collected and stored centrally.</a:t>
            </a:r>
          </a:p>
          <a:p>
            <a:pPr marL="285750" indent="-285750" fontAlgn="ctr">
              <a:buFont typeface="Wingdings" panose="05000000000000000000" pitchFamily="2" charset="2"/>
              <a:buChar char="v"/>
            </a:pPr>
            <a:r>
              <a:rPr lang="en-US" sz="1300" dirty="0" smtClean="0">
                <a:solidFill>
                  <a:prstClr val="black"/>
                </a:solidFill>
                <a:latin typeface="微软雅黑" panose="020B0503020204020204" pitchFamily="34" charset="-122"/>
              </a:rPr>
              <a:t>Logs in a specific fault scenario can be searched for by keyword.</a:t>
            </a:r>
          </a:p>
          <a:p>
            <a:pPr marL="285750" indent="-285750" fontAlgn="ctr">
              <a:buFont typeface="Wingdings" panose="05000000000000000000" pitchFamily="2" charset="2"/>
              <a:buChar char="v"/>
            </a:pPr>
            <a:r>
              <a:rPr lang="en-US" sz="1300" dirty="0" smtClean="0">
                <a:solidFill>
                  <a:prstClr val="black"/>
                </a:solidFill>
                <a:latin typeface="微软雅黑" panose="020B0503020204020204" pitchFamily="34" charset="-122"/>
              </a:rPr>
              <a:t>Logs can be exported.</a:t>
            </a:r>
            <a:endParaRPr lang="en-US" altLang="zh-CN" sz="1300" dirty="0" smtClean="0">
              <a:solidFill>
                <a:prstClr val="black"/>
              </a:solidFill>
              <a:latin typeface="微软雅黑" panose="020B0503020204020204" pitchFamily="34" charset="-122"/>
              <a:ea typeface="微软雅黑" panose="020B0503020204020204" pitchFamily="34" charset="-122"/>
            </a:endParaRPr>
          </a:p>
          <a:p>
            <a:pPr marL="285750" indent="-285750" fontAlgn="ctr">
              <a:buFont typeface="Wingdings" panose="05000000000000000000" pitchFamily="2" charset="2"/>
              <a:buChar char="v"/>
            </a:pPr>
            <a:r>
              <a:rPr lang="en-US" sz="1300" dirty="0" smtClean="0">
                <a:solidFill>
                  <a:prstClr val="black"/>
                </a:solidFill>
                <a:latin typeface="微软雅黑" panose="020B0503020204020204" pitchFamily="34" charset="-122"/>
              </a:rPr>
              <a:t>Logs can be forwarded to third-party log analysis systems and storage systems.</a:t>
            </a:r>
          </a:p>
          <a:p>
            <a:pPr fontAlgn="ctr"/>
            <a:endParaRPr lang="en-US" altLang="zh-CN" dirty="0">
              <a:solidFill>
                <a:prstClr val="black"/>
              </a:solidFill>
              <a:latin typeface="微软雅黑" panose="020B0503020204020204" pitchFamily="34" charset="-122"/>
            </a:endParaRPr>
          </a:p>
        </p:txBody>
      </p:sp>
      <p:sp>
        <p:nvSpPr>
          <p:cNvPr id="95" name="矩形 94"/>
          <p:cNvSpPr/>
          <p:nvPr/>
        </p:nvSpPr>
        <p:spPr>
          <a:xfrm>
            <a:off x="7559654" y="4980654"/>
            <a:ext cx="3335290" cy="1292662"/>
          </a:xfrm>
          <a:prstGeom prst="rect">
            <a:avLst/>
          </a:prstGeom>
        </p:spPr>
        <p:txBody>
          <a:bodyPr wrap="square">
            <a:noAutofit/>
          </a:bodyPr>
          <a:lstStyle/>
          <a:p>
            <a:pPr marL="285750" indent="-285750" fontAlgn="ctr">
              <a:buFont typeface="Wingdings" panose="05000000000000000000" pitchFamily="2" charset="2"/>
              <a:buChar char="v"/>
            </a:pPr>
            <a:r>
              <a:rPr lang="en-US" sz="1300" dirty="0" smtClean="0">
                <a:solidFill>
                  <a:prstClr val="black"/>
                </a:solidFill>
                <a:latin typeface="微软雅黑" panose="020B0503020204020204" pitchFamily="34" charset="-122"/>
              </a:rPr>
              <a:t>Call chain logs can be collected and log search is provided for call chains to facilitate call chain fault demarcation.</a:t>
            </a:r>
            <a:endParaRPr lang="en-US" sz="1300" dirty="0">
              <a:solidFill>
                <a:prstClr val="black"/>
              </a:solidFill>
              <a:latin typeface="微软雅黑" panose="020B0503020204020204" pitchFamily="34" charset="-122"/>
            </a:endParaRPr>
          </a:p>
        </p:txBody>
      </p:sp>
      <p:grpSp>
        <p:nvGrpSpPr>
          <p:cNvPr id="96" name="组合 95"/>
          <p:cNvGrpSpPr/>
          <p:nvPr/>
        </p:nvGrpSpPr>
        <p:grpSpPr>
          <a:xfrm>
            <a:off x="1294958" y="1856727"/>
            <a:ext cx="5968350" cy="3794849"/>
            <a:chOff x="945953" y="1722383"/>
            <a:chExt cx="5968350" cy="3794849"/>
          </a:xfrm>
        </p:grpSpPr>
        <p:sp>
          <p:nvSpPr>
            <p:cNvPr id="97" name="圆角矩形 96"/>
            <p:cNvSpPr/>
            <p:nvPr/>
          </p:nvSpPr>
          <p:spPr bwMode="auto">
            <a:xfrm>
              <a:off x="1201969" y="1722383"/>
              <a:ext cx="1278946" cy="490370"/>
            </a:xfrm>
            <a:prstGeom prst="roundRect">
              <a:avLst/>
            </a:prstGeom>
            <a:solidFill>
              <a:srgbClr val="FFC000"/>
            </a:solidFill>
            <a:ln>
              <a:solidFill>
                <a:schemeClr val="tx1"/>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Call Chain</a:t>
              </a:r>
              <a:endParaRPr lang="en-US" sz="1100" dirty="0">
                <a:solidFill>
                  <a:prstClr val="black"/>
                </a:solidFill>
                <a:latin typeface="微软雅黑" panose="020B0503020204020204" pitchFamily="34" charset="-122"/>
              </a:endParaRPr>
            </a:p>
          </p:txBody>
        </p:sp>
        <p:cxnSp>
          <p:nvCxnSpPr>
            <p:cNvPr id="98" name="肘形连接符 56"/>
            <p:cNvCxnSpPr/>
            <p:nvPr/>
          </p:nvCxnSpPr>
          <p:spPr>
            <a:xfrm>
              <a:off x="3872694" y="4169203"/>
              <a:ext cx="2274180" cy="607713"/>
            </a:xfrm>
            <a:prstGeom prst="bentConnector2">
              <a:avLst/>
            </a:prstGeom>
            <a:noFill/>
            <a:ln w="6350" cap="flat" cmpd="sng" algn="ctr">
              <a:solidFill>
                <a:sysClr val="windowText" lastClr="000000"/>
              </a:solidFill>
              <a:prstDash val="solid"/>
              <a:miter lim="800000"/>
            </a:ln>
            <a:effectLst/>
          </p:spPr>
        </p:cxnSp>
        <p:sp>
          <p:nvSpPr>
            <p:cNvPr id="99" name="圆角矩形 98"/>
            <p:cNvSpPr/>
            <p:nvPr/>
          </p:nvSpPr>
          <p:spPr bwMode="auto">
            <a:xfrm>
              <a:off x="1193399" y="3165883"/>
              <a:ext cx="5345732" cy="490370"/>
            </a:xfrm>
            <a:prstGeom prst="roundRect">
              <a:avLst/>
            </a:prstGeom>
            <a:solidFill>
              <a:srgbClr val="92D050"/>
            </a:solidFill>
            <a:ln>
              <a:solidFill>
                <a:schemeClr val="tx1"/>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LogCenter (ES Cluster)</a:t>
              </a:r>
              <a:endParaRPr lang="en-US" sz="1100" dirty="0">
                <a:solidFill>
                  <a:prstClr val="black"/>
                </a:solidFill>
                <a:latin typeface="微软雅黑" panose="020B0503020204020204" pitchFamily="34" charset="-122"/>
              </a:endParaRPr>
            </a:p>
          </p:txBody>
        </p:sp>
        <p:cxnSp>
          <p:nvCxnSpPr>
            <p:cNvPr id="100" name="肘形连接符 99"/>
            <p:cNvCxnSpPr/>
            <p:nvPr/>
          </p:nvCxnSpPr>
          <p:spPr bwMode="auto">
            <a:xfrm rot="5400000" flipH="1" flipV="1">
              <a:off x="2498483" y="3415193"/>
              <a:ext cx="608329" cy="2122033"/>
            </a:xfrm>
            <a:prstGeom prst="bentConnector2">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1" name="圆角矩形 100"/>
            <p:cNvSpPr/>
            <p:nvPr/>
          </p:nvSpPr>
          <p:spPr bwMode="auto">
            <a:xfrm>
              <a:off x="3111322" y="1722383"/>
              <a:ext cx="1518230" cy="490370"/>
            </a:xfrm>
            <a:prstGeom prst="roundRect">
              <a:avLst/>
            </a:prstGeom>
            <a:solidFill>
              <a:srgbClr val="92D050"/>
            </a:solidFill>
            <a:ln>
              <a:solidFill>
                <a:schemeClr val="tx1"/>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Log Search Portal</a:t>
              </a:r>
              <a:endParaRPr lang="en-US" altLang="zh-CN" sz="1100" dirty="0" smtClean="0">
                <a:solidFill>
                  <a:prstClr val="black"/>
                </a:solidFill>
                <a:latin typeface="微软雅黑" panose="020B0503020204020204" pitchFamily="34" charset="-122"/>
                <a:ea typeface="微软雅黑" panose="020B0503020204020204" pitchFamily="34" charset="-122"/>
              </a:endParaRPr>
            </a:p>
          </p:txBody>
        </p:sp>
        <p:grpSp>
          <p:nvGrpSpPr>
            <p:cNvPr id="102" name="组合 101"/>
            <p:cNvGrpSpPr/>
            <p:nvPr/>
          </p:nvGrpSpPr>
          <p:grpSpPr>
            <a:xfrm>
              <a:off x="945953" y="4776916"/>
              <a:ext cx="1518080" cy="740316"/>
              <a:chOff x="6744072" y="5350600"/>
              <a:chExt cx="1518080" cy="740316"/>
            </a:xfrm>
          </p:grpSpPr>
          <p:sp>
            <p:nvSpPr>
              <p:cNvPr id="120" name="圆角矩形 119"/>
              <p:cNvSpPr/>
              <p:nvPr/>
            </p:nvSpPr>
            <p:spPr bwMode="auto">
              <a:xfrm>
                <a:off x="6744072" y="5350600"/>
                <a:ext cx="1518080" cy="740316"/>
              </a:xfrm>
              <a:prstGeom prst="roundRect">
                <a:avLst/>
              </a:prstGeom>
              <a:solidFill>
                <a:schemeClr val="accent1"/>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OpenStack</a:t>
                </a:r>
                <a:endParaRPr lang="en-US" altLang="zh-CN" sz="1100" dirty="0" smtClean="0">
                  <a:solidFill>
                    <a:prstClr val="black"/>
                  </a:solidFill>
                  <a:latin typeface="微软雅黑" panose="020B0503020204020204" pitchFamily="34" charset="-122"/>
                  <a:ea typeface="微软雅黑" panose="020B0503020204020204" pitchFamily="34" charset="-122"/>
                </a:endParaRPr>
              </a:p>
            </p:txBody>
          </p:sp>
          <p:sp>
            <p:nvSpPr>
              <p:cNvPr id="121" name="矩形 30"/>
              <p:cNvSpPr/>
              <p:nvPr/>
            </p:nvSpPr>
            <p:spPr bwMode="auto">
              <a:xfrm>
                <a:off x="7386232" y="5661248"/>
                <a:ext cx="798000" cy="296960"/>
              </a:xfrm>
              <a:prstGeom prst="rect">
                <a:avLst/>
              </a:prstGeom>
              <a:solidFill>
                <a:sysClr val="window" lastClr="FFFFFF">
                  <a:lumMod val="95000"/>
                </a:sysClr>
              </a:solidFill>
              <a:ln w="6350" cap="flat" cmpd="sng" algn="ctr">
                <a:solidFill>
                  <a:srgbClr val="A5A5A5"/>
                </a:solidFill>
                <a:prstDash val="solid"/>
                <a:miter lim="800000"/>
              </a:ln>
              <a:effectLst/>
              <a:extLst/>
            </p:spPr>
            <p:txBody>
              <a:bodyPr vert="horz" wrap="square" lIns="106680" tIns="53340" rIns="106680" bIns="53340"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spcBef>
                    <a:spcPts val="0"/>
                  </a:spcBef>
                  <a:spcAft>
                    <a:spcPts val="0"/>
                  </a:spcAft>
                  <a:buClr>
                    <a:srgbClr val="CC9900"/>
                  </a:buClr>
                  <a:defRPr/>
                </a:pPr>
                <a:r>
                  <a:rPr lang="en-US" sz="1100" dirty="0" smtClean="0">
                    <a:solidFill>
                      <a:prstClr val="black"/>
                    </a:solidFill>
                    <a:latin typeface="微软雅黑" panose="020B0503020204020204" pitchFamily="34" charset="-122"/>
                  </a:rPr>
                  <a:t>Agent</a:t>
                </a:r>
                <a:endParaRPr lang="en-US" altLang="zh-CN" sz="1100" kern="0" dirty="0">
                  <a:solidFill>
                    <a:prstClr val="black"/>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105220" y="4758700"/>
              <a:ext cx="1518080" cy="740316"/>
              <a:chOff x="6744072" y="5350600"/>
              <a:chExt cx="1518080" cy="740316"/>
            </a:xfrm>
          </p:grpSpPr>
          <p:sp>
            <p:nvSpPr>
              <p:cNvPr id="118" name="圆角矩形 117"/>
              <p:cNvSpPr/>
              <p:nvPr/>
            </p:nvSpPr>
            <p:spPr bwMode="auto">
              <a:xfrm>
                <a:off x="6744072" y="5350600"/>
                <a:ext cx="1518080" cy="740316"/>
              </a:xfrm>
              <a:prstGeom prst="roundRect">
                <a:avLst/>
              </a:prstGeom>
              <a:solidFill>
                <a:schemeClr val="accent1"/>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Cloud services</a:t>
                </a:r>
                <a:endParaRPr lang="en-US" sz="1100" dirty="0">
                  <a:solidFill>
                    <a:prstClr val="black"/>
                  </a:solidFill>
                  <a:latin typeface="微软雅黑" panose="020B0503020204020204" pitchFamily="34" charset="-122"/>
                </a:endParaRPr>
              </a:p>
            </p:txBody>
          </p:sp>
          <p:sp>
            <p:nvSpPr>
              <p:cNvPr id="119" name="矩形 30"/>
              <p:cNvSpPr/>
              <p:nvPr/>
            </p:nvSpPr>
            <p:spPr bwMode="auto">
              <a:xfrm>
                <a:off x="7386232" y="5661248"/>
                <a:ext cx="798000" cy="296960"/>
              </a:xfrm>
              <a:prstGeom prst="rect">
                <a:avLst/>
              </a:prstGeom>
              <a:solidFill>
                <a:sysClr val="window" lastClr="FFFFFF">
                  <a:lumMod val="95000"/>
                </a:sysClr>
              </a:solidFill>
              <a:ln w="6350" cap="flat" cmpd="sng" algn="ctr">
                <a:solidFill>
                  <a:srgbClr val="A5A5A5"/>
                </a:solidFill>
                <a:prstDash val="solid"/>
                <a:miter lim="800000"/>
              </a:ln>
              <a:effectLst/>
              <a:extLst/>
            </p:spPr>
            <p:txBody>
              <a:bodyPr vert="horz" wrap="square" lIns="106680" tIns="53340" rIns="106680" bIns="53340"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spcBef>
                    <a:spcPts val="0"/>
                  </a:spcBef>
                  <a:spcAft>
                    <a:spcPts val="0"/>
                  </a:spcAft>
                  <a:buClr>
                    <a:srgbClr val="CC9900"/>
                  </a:buClr>
                  <a:defRPr/>
                </a:pPr>
                <a:r>
                  <a:rPr lang="en-US" sz="1100" dirty="0" smtClean="0">
                    <a:solidFill>
                      <a:prstClr val="black"/>
                    </a:solidFill>
                    <a:latin typeface="微软雅黑" panose="020B0503020204020204" pitchFamily="34" charset="-122"/>
                  </a:rPr>
                  <a:t>Agent</a:t>
                </a:r>
                <a:endParaRPr lang="en-US" altLang="zh-CN" sz="1100" kern="0" dirty="0">
                  <a:solidFill>
                    <a:prstClr val="black"/>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5396223" y="4776916"/>
              <a:ext cx="1518080" cy="740316"/>
              <a:chOff x="6744072" y="5350600"/>
              <a:chExt cx="1518080" cy="740316"/>
            </a:xfrm>
          </p:grpSpPr>
          <p:sp>
            <p:nvSpPr>
              <p:cNvPr id="116" name="圆角矩形 115"/>
              <p:cNvSpPr/>
              <p:nvPr/>
            </p:nvSpPr>
            <p:spPr bwMode="auto">
              <a:xfrm>
                <a:off x="6744072" y="5350600"/>
                <a:ext cx="1518080" cy="740316"/>
              </a:xfrm>
              <a:prstGeom prst="roundRect">
                <a:avLst/>
              </a:prstGeom>
              <a:solidFill>
                <a:schemeClr val="accent1"/>
              </a:solidFill>
              <a:ln>
                <a:solidFill>
                  <a:schemeClr val="tx1"/>
                </a:solidFill>
              </a:ln>
              <a:effectLst/>
              <a:extLst/>
            </p:spPr>
            <p:txBody>
              <a:bodyPr vert="horz" wrap="square" lIns="91440" tIns="45720" rIns="91440" bIns="45720" numCol="1" rtlCol="0" anchor="t" anchorCtr="0"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ManageOne</a:t>
                </a:r>
                <a:endParaRPr lang="en-US" altLang="zh-CN" sz="1100" dirty="0" smtClean="0">
                  <a:solidFill>
                    <a:prstClr val="black"/>
                  </a:solidFill>
                  <a:latin typeface="微软雅黑" panose="020B0503020204020204" pitchFamily="34" charset="-122"/>
                  <a:ea typeface="微软雅黑" panose="020B0503020204020204" pitchFamily="34" charset="-122"/>
                </a:endParaRPr>
              </a:p>
            </p:txBody>
          </p:sp>
          <p:sp>
            <p:nvSpPr>
              <p:cNvPr id="117" name="矩形 30"/>
              <p:cNvSpPr/>
              <p:nvPr/>
            </p:nvSpPr>
            <p:spPr bwMode="auto">
              <a:xfrm>
                <a:off x="7386232" y="5661248"/>
                <a:ext cx="798000" cy="296960"/>
              </a:xfrm>
              <a:prstGeom prst="rect">
                <a:avLst/>
              </a:prstGeom>
              <a:solidFill>
                <a:sysClr val="window" lastClr="FFFFFF">
                  <a:lumMod val="95000"/>
                </a:sysClr>
              </a:solidFill>
              <a:ln w="6350" cap="flat" cmpd="sng" algn="ctr">
                <a:solidFill>
                  <a:srgbClr val="A5A5A5"/>
                </a:solidFill>
                <a:prstDash val="solid"/>
                <a:miter lim="800000"/>
              </a:ln>
              <a:effectLst/>
              <a:extLst/>
            </p:spPr>
            <p:txBody>
              <a:bodyPr vert="horz" wrap="square" lIns="106680" tIns="53340" rIns="106680" bIns="53340"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spcBef>
                    <a:spcPts val="0"/>
                  </a:spcBef>
                  <a:spcAft>
                    <a:spcPts val="0"/>
                  </a:spcAft>
                  <a:buClr>
                    <a:srgbClr val="CC9900"/>
                  </a:buClr>
                  <a:defRPr/>
                </a:pPr>
                <a:r>
                  <a:rPr lang="en-US" sz="1100" dirty="0" smtClean="0">
                    <a:solidFill>
                      <a:prstClr val="black"/>
                    </a:solidFill>
                    <a:latin typeface="微软雅黑" panose="020B0503020204020204" pitchFamily="34" charset="-122"/>
                  </a:rPr>
                  <a:t>Agent</a:t>
                </a:r>
                <a:endParaRPr lang="en-US" altLang="zh-CN" sz="1100" kern="0" dirty="0">
                  <a:solidFill>
                    <a:prstClr val="black"/>
                  </a:solidFill>
                  <a:latin typeface="微软雅黑" panose="020B0503020204020204" pitchFamily="34" charset="-122"/>
                  <a:ea typeface="微软雅黑" panose="020B0503020204020204" pitchFamily="34" charset="-122"/>
                </a:endParaRPr>
              </a:p>
            </p:txBody>
          </p:sp>
        </p:grpSp>
        <p:sp>
          <p:nvSpPr>
            <p:cNvPr id="105" name="圆角矩形 104"/>
            <p:cNvSpPr/>
            <p:nvPr/>
          </p:nvSpPr>
          <p:spPr bwMode="auto">
            <a:xfrm>
              <a:off x="5276048" y="1722383"/>
              <a:ext cx="1278946" cy="490370"/>
            </a:xfrm>
            <a:prstGeom prst="roundRect">
              <a:avLst/>
            </a:prstGeom>
            <a:solidFill>
              <a:schemeClr val="accent1">
                <a:lumMod val="20000"/>
                <a:lumOff val="80000"/>
              </a:schemeClr>
            </a:solidFill>
            <a:ln>
              <a:solidFill>
                <a:schemeClr val="tx1"/>
              </a:solidFill>
            </a:ln>
            <a:effectLst/>
            <a:extLst/>
          </p:spPr>
          <p:txBody>
            <a:bodyPr vert="horz" wrap="square" lIns="91440" tIns="45720" rIns="91440" bIns="45720" numCol="1" rtlCol="0" anchor="ctr" anchorCtr="1" compatLnSpc="1">
              <a:prstTxWarp prst="textNoShape">
                <a:avLst/>
              </a:prstTxWarp>
              <a:noAutofit/>
            </a:bodyPr>
            <a:lstStyle/>
            <a:p>
              <a:pPr algn="ctr" fontAlgn="ctr">
                <a:buClr>
                  <a:srgbClr val="CC9900"/>
                </a:buClr>
              </a:pPr>
              <a:r>
                <a:rPr lang="en-US" sz="1100" dirty="0" smtClean="0">
                  <a:solidFill>
                    <a:prstClr val="black"/>
                  </a:solidFill>
                  <a:latin typeface="微软雅黑" panose="020B0503020204020204" pitchFamily="34" charset="-122"/>
                </a:rPr>
                <a:t>Third-party log system</a:t>
              </a:r>
              <a:endParaRPr lang="en-US" sz="1100" dirty="0">
                <a:solidFill>
                  <a:prstClr val="black"/>
                </a:solidFill>
                <a:latin typeface="微软雅黑" panose="020B0503020204020204" pitchFamily="34" charset="-122"/>
              </a:endParaRPr>
            </a:p>
          </p:txBody>
        </p:sp>
        <p:cxnSp>
          <p:nvCxnSpPr>
            <p:cNvPr id="106" name="肘形连接符 105"/>
            <p:cNvCxnSpPr/>
            <p:nvPr/>
          </p:nvCxnSpPr>
          <p:spPr bwMode="auto">
            <a:xfrm rot="10800000">
              <a:off x="1824664" y="2212754"/>
              <a:ext cx="2036822" cy="651411"/>
            </a:xfrm>
            <a:prstGeom prst="bentConnector2">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7" name="肘形连接符 106"/>
            <p:cNvCxnSpPr>
              <a:endCxn id="105" idx="2"/>
            </p:cNvCxnSpPr>
            <p:nvPr/>
          </p:nvCxnSpPr>
          <p:spPr bwMode="auto">
            <a:xfrm flipV="1">
              <a:off x="3866265" y="2212753"/>
              <a:ext cx="2049256" cy="579404"/>
            </a:xfrm>
            <a:prstGeom prst="bentConnector2">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8" name="文本框 107"/>
            <p:cNvSpPr txBox="1"/>
            <p:nvPr/>
          </p:nvSpPr>
          <p:spPr>
            <a:xfrm>
              <a:off x="1015786" y="4317111"/>
              <a:ext cx="792088" cy="369332"/>
            </a:xfrm>
            <a:prstGeom prst="rect">
              <a:avLst/>
            </a:prstGeom>
            <a:noFill/>
          </p:spPr>
          <p:txBody>
            <a:bodyPr wrap="square" rtlCol="0">
              <a:noAutofit/>
            </a:bodyPr>
            <a:lstStyle/>
            <a:p>
              <a:pPr algn="ctr" fontAlgn="ctr"/>
              <a:r>
                <a:rPr lang="en-US" sz="900" dirty="0" smtClean="0">
                  <a:solidFill>
                    <a:prstClr val="black"/>
                  </a:solidFill>
                  <a:latin typeface="微软雅黑" panose="020B0503020204020204" pitchFamily="34" charset="-122"/>
                </a:rPr>
                <a:t>Log file</a:t>
              </a:r>
            </a:p>
            <a:p>
              <a:pPr algn="ctr" fontAlgn="ctr"/>
              <a:r>
                <a:rPr lang="en-US" sz="900" dirty="0" smtClean="0">
                  <a:solidFill>
                    <a:prstClr val="black"/>
                  </a:solidFill>
                  <a:latin typeface="微软雅黑" panose="020B0503020204020204" pitchFamily="34" charset="-122"/>
                </a:rPr>
                <a:t>Trace log</a:t>
              </a: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3833431" y="4418886"/>
              <a:ext cx="792088" cy="230832"/>
            </a:xfrm>
            <a:prstGeom prst="rect">
              <a:avLst/>
            </a:prstGeom>
            <a:noFill/>
          </p:spPr>
          <p:txBody>
            <a:bodyPr wrap="square" rtlCol="0">
              <a:noAutofit/>
            </a:bodyPr>
            <a:lstStyle/>
            <a:p>
              <a:pPr fontAlgn="ctr"/>
              <a:r>
                <a:rPr lang="en-US" sz="900" dirty="0" smtClean="0">
                  <a:solidFill>
                    <a:prstClr val="black"/>
                  </a:solidFill>
                  <a:latin typeface="微软雅黑" panose="020B0503020204020204" pitchFamily="34" charset="-122"/>
                </a:rPr>
                <a:t>Log file</a:t>
              </a: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5633280" y="4418886"/>
              <a:ext cx="792088" cy="230832"/>
            </a:xfrm>
            <a:prstGeom prst="rect">
              <a:avLst/>
            </a:prstGeom>
            <a:noFill/>
          </p:spPr>
          <p:txBody>
            <a:bodyPr wrap="square" rtlCol="0">
              <a:noAutofit/>
            </a:bodyPr>
            <a:lstStyle/>
            <a:p>
              <a:pPr fontAlgn="ctr"/>
              <a:r>
                <a:rPr lang="en-US" sz="900" dirty="0" smtClean="0">
                  <a:solidFill>
                    <a:prstClr val="black"/>
                  </a:solidFill>
                  <a:latin typeface="微软雅黑" panose="020B0503020204020204" pitchFamily="34" charset="-122"/>
                </a:rPr>
                <a:t>Log file</a:t>
              </a: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4887688" y="2556054"/>
              <a:ext cx="1087045" cy="369332"/>
            </a:xfrm>
            <a:prstGeom prst="rect">
              <a:avLst/>
            </a:prstGeom>
            <a:noFill/>
          </p:spPr>
          <p:txBody>
            <a:bodyPr wrap="square" rtlCol="0">
              <a:noAutofit/>
            </a:bodyPr>
            <a:lstStyle/>
            <a:p>
              <a:pPr fontAlgn="ctr"/>
              <a:r>
                <a:rPr lang="en-US" sz="900" dirty="0" smtClean="0">
                  <a:solidFill>
                    <a:prstClr val="black"/>
                  </a:solidFill>
                  <a:latin typeface="微软雅黑" panose="020B0503020204020204" pitchFamily="34" charset="-122"/>
                </a:rPr>
                <a:t>Log forwarding</a:t>
              </a: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1809876" y="2650090"/>
              <a:ext cx="1295343" cy="228847"/>
            </a:xfrm>
            <a:prstGeom prst="rect">
              <a:avLst/>
            </a:prstGeom>
            <a:noFill/>
          </p:spPr>
          <p:txBody>
            <a:bodyPr wrap="square" rtlCol="0">
              <a:noAutofit/>
            </a:bodyPr>
            <a:lstStyle/>
            <a:p>
              <a:pPr fontAlgn="ctr"/>
              <a:r>
                <a:rPr lang="en-US" sz="900" dirty="0" smtClean="0">
                  <a:solidFill>
                    <a:prstClr val="black"/>
                  </a:solidFill>
                  <a:latin typeface="微软雅黑" panose="020B0503020204020204" pitchFamily="34" charset="-122"/>
                </a:rPr>
                <a:t>Call chain query</a:t>
              </a: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2464034" y="2283847"/>
              <a:ext cx="1473188" cy="369332"/>
            </a:xfrm>
            <a:prstGeom prst="rect">
              <a:avLst/>
            </a:prstGeom>
            <a:noFill/>
          </p:spPr>
          <p:txBody>
            <a:bodyPr wrap="square" rtlCol="0">
              <a:noAutofit/>
            </a:bodyPr>
            <a:lstStyle/>
            <a:p>
              <a:pPr fontAlgn="ctr"/>
              <a:r>
                <a:rPr lang="en-US" sz="900" dirty="0" smtClean="0">
                  <a:solidFill>
                    <a:prstClr val="black"/>
                  </a:solidFill>
                  <a:latin typeface="微软雅黑" panose="020B0503020204020204" pitchFamily="34" charset="-122"/>
                </a:rPr>
                <a:t>Log search, statistics, and export</a:t>
              </a:r>
              <a:endParaRPr lang="en-US" altLang="zh-CN" sz="900" dirty="0">
                <a:solidFill>
                  <a:prstClr val="black"/>
                </a:solidFill>
                <a:latin typeface="微软雅黑" panose="020B0503020204020204" pitchFamily="34" charset="-122"/>
                <a:ea typeface="微软雅黑" panose="020B0503020204020204" pitchFamily="34" charset="-122"/>
              </a:endParaRPr>
            </a:p>
          </p:txBody>
        </p:sp>
        <p:cxnSp>
          <p:nvCxnSpPr>
            <p:cNvPr id="114" name="直接箭头连接符 113"/>
            <p:cNvCxnSpPr>
              <a:stCxn id="99" idx="0"/>
              <a:endCxn id="101" idx="2"/>
            </p:cNvCxnSpPr>
            <p:nvPr/>
          </p:nvCxnSpPr>
          <p:spPr bwMode="auto">
            <a:xfrm flipV="1">
              <a:off x="3866265" y="2212753"/>
              <a:ext cx="4172" cy="95313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5" name="直接箭头连接符 114"/>
            <p:cNvCxnSpPr>
              <a:stCxn id="118" idx="0"/>
              <a:endCxn id="99" idx="2"/>
            </p:cNvCxnSpPr>
            <p:nvPr/>
          </p:nvCxnSpPr>
          <p:spPr bwMode="auto">
            <a:xfrm flipV="1">
              <a:off x="3864260" y="3656253"/>
              <a:ext cx="2005" cy="110244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67869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7" name="MH_Others_3"/>
          <p:cNvCxnSpPr/>
          <p:nvPr>
            <p:custDataLst>
              <p:tags r:id="rId1"/>
            </p:custDataLst>
          </p:nvPr>
        </p:nvCxnSpPr>
        <p:spPr>
          <a:xfrm flipH="1">
            <a:off x="5398536" y="223873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0" name="MH_Entry_1">
            <a:hlinkClick r:id="rId15" action="ppaction://hlinksldjump"/>
          </p:cNvPr>
          <p:cNvSpPr txBox="1">
            <a:spLocks noChangeArrowheads="1"/>
          </p:cNvSpPr>
          <p:nvPr>
            <p:custDataLst>
              <p:tags r:id="rId2"/>
            </p:custDataLst>
          </p:nvPr>
        </p:nvSpPr>
        <p:spPr bwMode="auto">
          <a:xfrm>
            <a:off x="6348423" y="1680169"/>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ctr">
              <a:lnSpc>
                <a:spcPct val="120000"/>
              </a:lnSpc>
            </a:pPr>
            <a:r>
              <a:rPr lang="en-US" altLang="zh-CN" sz="2400" dirty="0">
                <a:solidFill>
                  <a:schemeClr val="bg1">
                    <a:lumMod val="50000"/>
                  </a:schemeClr>
                </a:solidFill>
                <a:latin typeface="微软雅黑" panose="020B0503020204020204" pitchFamily="34" charset="-122"/>
              </a:rPr>
              <a:t>Unified Monitoring</a:t>
            </a:r>
          </a:p>
        </p:txBody>
      </p:sp>
      <p:sp>
        <p:nvSpPr>
          <p:cNvPr id="12" name="MH_Others_4"/>
          <p:cNvSpPr/>
          <p:nvPr>
            <p:custDataLst>
              <p:tags r:id="rId3"/>
            </p:custDataLst>
          </p:nvPr>
        </p:nvSpPr>
        <p:spPr>
          <a:xfrm>
            <a:off x="5960678" y="218743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13" name="MH_Number_1">
            <a:hlinkClick r:id="rId15" action="ppaction://hlinksldjump"/>
          </p:cNvPr>
          <p:cNvSpPr/>
          <p:nvPr>
            <p:custDataLst>
              <p:tags r:id="rId4"/>
            </p:custDataLst>
          </p:nvPr>
        </p:nvSpPr>
        <p:spPr>
          <a:xfrm>
            <a:off x="4802998" y="1956565"/>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14" name="MH_Others_5"/>
          <p:cNvCxnSpPr/>
          <p:nvPr>
            <p:custDataLst>
              <p:tags r:id="rId5"/>
            </p:custDataLst>
          </p:nvPr>
        </p:nvCxnSpPr>
        <p:spPr>
          <a:xfrm flipH="1">
            <a:off x="5398536" y="475690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MH_Entry_3">
            <a:hlinkClick r:id="rId15" action="ppaction://hlinksldjump"/>
          </p:cNvPr>
          <p:cNvSpPr txBox="1">
            <a:spLocks noChangeArrowheads="1"/>
          </p:cNvSpPr>
          <p:nvPr>
            <p:custDataLst>
              <p:tags r:id="rId6"/>
            </p:custDataLst>
          </p:nvPr>
        </p:nvSpPr>
        <p:spPr bwMode="auto">
          <a:xfrm>
            <a:off x="6312024" y="4293096"/>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latin typeface="微软雅黑" panose="020B0503020204020204" pitchFamily="34" charset="-122"/>
                <a:ea typeface="+mn-ea"/>
              </a:rPr>
              <a:t>Visualized O&amp;M</a:t>
            </a:r>
          </a:p>
        </p:txBody>
      </p:sp>
      <p:sp>
        <p:nvSpPr>
          <p:cNvPr id="16" name="MH_Others_6"/>
          <p:cNvSpPr/>
          <p:nvPr>
            <p:custDataLst>
              <p:tags r:id="rId7"/>
            </p:custDataLst>
          </p:nvPr>
        </p:nvSpPr>
        <p:spPr>
          <a:xfrm>
            <a:off x="5960678" y="470561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17" name="MH_Number_3">
            <a:hlinkClick r:id="rId15" action="ppaction://hlinksldjump"/>
          </p:cNvPr>
          <p:cNvSpPr/>
          <p:nvPr>
            <p:custDataLst>
              <p:tags r:id="rId8"/>
            </p:custDataLst>
          </p:nvPr>
        </p:nvSpPr>
        <p:spPr>
          <a:xfrm>
            <a:off x="4802998" y="447486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18" name="MH_Others_7"/>
          <p:cNvCxnSpPr/>
          <p:nvPr>
            <p:custDataLst>
              <p:tags r:id="rId9"/>
            </p:custDataLst>
          </p:nvPr>
        </p:nvCxnSpPr>
        <p:spPr>
          <a:xfrm>
            <a:off x="6030498" y="3496256"/>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19" name="MH_Entry_2">
            <a:hlinkClick r:id="rId15" action="ppaction://hlinksldjump"/>
          </p:cNvPr>
          <p:cNvSpPr txBox="1">
            <a:spLocks noChangeArrowheads="1"/>
          </p:cNvSpPr>
          <p:nvPr>
            <p:custDataLst>
              <p:tags r:id="rId10"/>
            </p:custDataLst>
          </p:nvPr>
        </p:nvSpPr>
        <p:spPr bwMode="auto">
          <a:xfrm flipH="1">
            <a:off x="1847528" y="3015918"/>
            <a:ext cx="381472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en-US" altLang="zh-CN" sz="2400" dirty="0">
                <a:solidFill>
                  <a:schemeClr val="bg1">
                    <a:lumMod val="50000"/>
                  </a:schemeClr>
                </a:solidFill>
                <a:latin typeface="微软雅黑" panose="020B0503020204020204" pitchFamily="34" charset="-122"/>
                <a:ea typeface="+mn-ea"/>
              </a:rPr>
              <a:t>Intelligent Fault Locating</a:t>
            </a:r>
          </a:p>
        </p:txBody>
      </p:sp>
      <p:sp>
        <p:nvSpPr>
          <p:cNvPr id="20" name="MH_Others_8"/>
          <p:cNvSpPr/>
          <p:nvPr>
            <p:custDataLst>
              <p:tags r:id="rId11"/>
            </p:custDataLst>
          </p:nvPr>
        </p:nvSpPr>
        <p:spPr>
          <a:xfrm>
            <a:off x="5963357" y="3444960"/>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1" name="MH_Number_2">
            <a:hlinkClick r:id="rId15" action="ppaction://hlinksldjump"/>
          </p:cNvPr>
          <p:cNvSpPr/>
          <p:nvPr>
            <p:custDataLst>
              <p:tags r:id="rId12"/>
            </p:custDataLst>
          </p:nvPr>
        </p:nvSpPr>
        <p:spPr>
          <a:xfrm flipH="1">
            <a:off x="6588132" y="321571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1439876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r>
              <a:rPr lang="en-US" altLang="zh-CN" sz="2000" b="1" dirty="0">
                <a:latin typeface="微软雅黑" panose="020B0503020204020204" pitchFamily="34" charset="-122"/>
                <a:ea typeface="微软雅黑" panose="020B0503020204020204" pitchFamily="34" charset="-122"/>
              </a:rPr>
              <a:t>Trends and Challenges of Cloud Data Center Management</a:t>
            </a:r>
          </a:p>
          <a:p>
            <a:pPr fontAlgn="ctr"/>
            <a:r>
              <a:rPr lang="en-US" altLang="zh-CN" sz="2000" dirty="0">
                <a:solidFill>
                  <a:srgbClr val="B2B2B2"/>
                </a:solidFill>
                <a:latin typeface="微软雅黑" panose="020B0503020204020204" pitchFamily="34" charset="-122"/>
                <a:ea typeface="微软雅黑" panose="020B0503020204020204" pitchFamily="34" charset="-122"/>
              </a:rPr>
              <a:t>ManageOne Cloud Management Solution</a:t>
            </a:r>
          </a:p>
          <a:p>
            <a:pPr fontAlgn="ctr"/>
            <a:r>
              <a:rPr lang="en-US" altLang="zh-CN" sz="2000" dirty="0">
                <a:solidFill>
                  <a:srgbClr val="B2B2B2"/>
                </a:solidFill>
                <a:latin typeface="微软雅黑" panose="020B0503020204020204" pitchFamily="34" charset="-122"/>
                <a:ea typeface="微软雅黑" panose="020B0503020204020204" pitchFamily="34" charset="-122"/>
              </a:rPr>
              <a:t>ManageOne Cloud Management Platform </a:t>
            </a:r>
            <a:r>
              <a:rPr lang="en-US" altLang="zh-CN" sz="2000" dirty="0" smtClean="0">
                <a:solidFill>
                  <a:srgbClr val="B2B2B2"/>
                </a:solidFill>
                <a:latin typeface="微软雅黑" panose="020B0503020204020204" pitchFamily="34" charset="-122"/>
                <a:ea typeface="微软雅黑" panose="020B0503020204020204" pitchFamily="34" charset="-122"/>
              </a:rPr>
              <a:t>Features</a:t>
            </a:r>
            <a:endParaRPr lang="en-US" altLang="zh-CN" sz="2000" dirty="0">
              <a:solidFill>
                <a:srgbClr val="B2B2B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211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52636"/>
            <a:ext cx="9831600" cy="640800"/>
          </a:xfrm>
        </p:spPr>
        <p:txBody>
          <a:bodyPr>
            <a:noAutofit/>
          </a:bodyPr>
          <a:lstStyle/>
          <a:p>
            <a:r>
              <a:rPr lang="en-US" altLang="zh-CN" sz="3200" dirty="0">
                <a:latin typeface="微软雅黑" panose="020B0503020204020204" pitchFamily="34" charset="-122"/>
              </a:rPr>
              <a:t>Visualized </a:t>
            </a:r>
            <a:r>
              <a:rPr lang="en-US" altLang="zh-CN" sz="3200" dirty="0" smtClean="0">
                <a:latin typeface="微软雅黑" panose="020B0503020204020204" pitchFamily="34" charset="-122"/>
              </a:rPr>
              <a:t>O&amp;M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Preconfigured </a:t>
            </a:r>
            <a:r>
              <a:rPr lang="en-US" altLang="zh-CN" sz="3200" dirty="0">
                <a:latin typeface="微软雅黑" panose="020B0503020204020204" pitchFamily="34" charset="-122"/>
              </a:rPr>
              <a:t>Scenario-based Dashboards</a:t>
            </a:r>
            <a:endParaRPr lang="zh-CN" altLang="en-US" sz="3200" dirty="0">
              <a:latin typeface="微软雅黑" panose="020B0503020204020204" pitchFamily="34" charset="-122"/>
            </a:endParaRPr>
          </a:p>
        </p:txBody>
      </p:sp>
      <p:sp>
        <p:nvSpPr>
          <p:cNvPr id="3" name="矩形 2"/>
          <p:cNvSpPr/>
          <p:nvPr/>
        </p:nvSpPr>
        <p:spPr>
          <a:xfrm>
            <a:off x="911424" y="1880828"/>
            <a:ext cx="10023790" cy="3416320"/>
          </a:xfrm>
          <a:prstGeom prst="rect">
            <a:avLst/>
          </a:prstGeom>
        </p:spPr>
        <p:txBody>
          <a:bodyPr wrap="square">
            <a:spAutoFit/>
          </a:bodyPr>
          <a:lstStyle/>
          <a:p>
            <a:pPr marL="342900" indent="-342900">
              <a:lnSpc>
                <a:spcPct val="150000"/>
              </a:lnSpc>
              <a:buClr>
                <a:schemeClr val="bg1">
                  <a:lumMod val="50000"/>
                </a:schemeClr>
              </a:buClr>
              <a:buSzPct val="100000"/>
              <a:buFont typeface="Arial" panose="020B0604020202020204" pitchFamily="34" charset="0"/>
              <a:buChar char="•"/>
            </a:pPr>
            <a:r>
              <a:rPr lang="en-US" altLang="zh-CN" sz="2400" b="1" dirty="0">
                <a:solidFill>
                  <a:prstClr val="black"/>
                </a:solidFill>
                <a:latin typeface="微软雅黑" panose="020B0503020204020204" pitchFamily="34" charset="-122"/>
                <a:ea typeface="微软雅黑" panose="020B0503020204020204" pitchFamily="34" charset="-122"/>
              </a:rPr>
              <a:t>Data Center Overview</a:t>
            </a:r>
            <a:r>
              <a:rPr lang="en-US" altLang="zh-CN" sz="2400" dirty="0">
                <a:solidFill>
                  <a:prstClr val="black"/>
                </a:solidFill>
                <a:latin typeface="微软雅黑" panose="020B0503020204020204" pitchFamily="34" charset="-122"/>
                <a:ea typeface="微软雅黑" panose="020B0503020204020204" pitchFamily="34" charset="-122"/>
              </a:rPr>
              <a:t>: collects statistics on physical resources and resource provisioning</a:t>
            </a:r>
            <a:r>
              <a:rPr lang="en-US" altLang="zh-CN" sz="2400" dirty="0" smtClean="0">
                <a:solidFill>
                  <a:prstClr val="black"/>
                </a:solidFill>
                <a:latin typeface="微软雅黑" panose="020B0503020204020204" pitchFamily="34" charset="-122"/>
                <a:ea typeface="微软雅黑" panose="020B0503020204020204" pitchFamily="34" charset="-122"/>
              </a:rPr>
              <a:t>.</a:t>
            </a:r>
          </a:p>
          <a:p>
            <a:pPr marL="342900" indent="-342900">
              <a:lnSpc>
                <a:spcPct val="150000"/>
              </a:lnSpc>
              <a:buClr>
                <a:schemeClr val="bg1">
                  <a:lumMod val="50000"/>
                </a:schemeClr>
              </a:buClr>
              <a:buSzPct val="100000"/>
              <a:buFont typeface="Arial" panose="020B0604020202020204" pitchFamily="34" charset="0"/>
              <a:buChar char="•"/>
            </a:pPr>
            <a:r>
              <a:rPr lang="en-US" altLang="zh-CN" sz="2400" b="1" dirty="0">
                <a:solidFill>
                  <a:prstClr val="black"/>
                </a:solidFill>
                <a:latin typeface="微软雅黑" panose="020B0503020204020204" pitchFamily="34" charset="-122"/>
              </a:rPr>
              <a:t>Resource Pool </a:t>
            </a:r>
            <a:r>
              <a:rPr lang="en-US" altLang="zh-CN" sz="2400" b="1" dirty="0" smtClean="0">
                <a:solidFill>
                  <a:prstClr val="black"/>
                </a:solidFill>
                <a:latin typeface="微软雅黑" panose="020B0503020204020204" pitchFamily="34" charset="-122"/>
              </a:rPr>
              <a:t>Overview</a:t>
            </a:r>
            <a:r>
              <a:rPr lang="en-US" altLang="zh-CN" sz="2400" dirty="0" smtClean="0">
                <a:solidFill>
                  <a:prstClr val="black"/>
                </a:solidFill>
                <a:latin typeface="微软雅黑" panose="020B0503020204020204" pitchFamily="34" charset="-122"/>
              </a:rPr>
              <a:t>: </a:t>
            </a:r>
            <a:r>
              <a:rPr lang="en-US" altLang="zh-CN" sz="2400" dirty="0">
                <a:solidFill>
                  <a:prstClr val="black"/>
                </a:solidFill>
                <a:latin typeface="微软雅黑" panose="020B0503020204020204" pitchFamily="34" charset="-122"/>
              </a:rPr>
              <a:t>analyzes resource pool resource usage, capacity, and load.</a:t>
            </a:r>
          </a:p>
          <a:p>
            <a:pPr marL="342900" indent="-342900">
              <a:lnSpc>
                <a:spcPct val="150000"/>
              </a:lnSpc>
              <a:buClr>
                <a:schemeClr val="bg1">
                  <a:lumMod val="50000"/>
                </a:schemeClr>
              </a:buClr>
              <a:buSzPct val="100000"/>
              <a:buFont typeface="Arial" panose="020B0604020202020204" pitchFamily="34" charset="0"/>
              <a:buChar char="•"/>
            </a:pPr>
            <a:r>
              <a:rPr lang="en-US" altLang="zh-CN" sz="2400" b="1" dirty="0">
                <a:solidFill>
                  <a:prstClr val="black"/>
                </a:solidFill>
                <a:latin typeface="微软雅黑" panose="020B0503020204020204" pitchFamily="34" charset="-122"/>
              </a:rPr>
              <a:t>VDC Resource </a:t>
            </a:r>
            <a:r>
              <a:rPr lang="en-US" altLang="zh-CN" sz="2400" b="1" dirty="0" smtClean="0">
                <a:solidFill>
                  <a:prstClr val="black"/>
                </a:solidFill>
                <a:latin typeface="微软雅黑" panose="020B0503020204020204" pitchFamily="34" charset="-122"/>
              </a:rPr>
              <a:t>Overview</a:t>
            </a:r>
            <a:r>
              <a:rPr lang="en-US" altLang="zh-CN" sz="2400" dirty="0" smtClean="0">
                <a:solidFill>
                  <a:prstClr val="black"/>
                </a:solidFill>
                <a:latin typeface="微软雅黑" panose="020B0503020204020204" pitchFamily="34" charset="-122"/>
              </a:rPr>
              <a:t>: </a:t>
            </a:r>
            <a:r>
              <a:rPr lang="en-US" altLang="zh-CN" sz="2400" dirty="0">
                <a:solidFill>
                  <a:prstClr val="black"/>
                </a:solidFill>
                <a:latin typeface="微软雅黑" panose="020B0503020204020204" pitchFamily="34" charset="-122"/>
              </a:rPr>
              <a:t>analyzes and collects statistics on VDC resource usage and capacity</a:t>
            </a:r>
            <a:r>
              <a:rPr lang="en-US" altLang="zh-CN" sz="2400" dirty="0" smtClean="0">
                <a:solidFill>
                  <a:prstClr val="black"/>
                </a:solidFill>
                <a:latin typeface="微软雅黑" panose="020B0503020204020204" pitchFamily="34" charset="-122"/>
              </a:rPr>
              <a:t>.</a:t>
            </a:r>
            <a:endParaRPr lang="en-US" altLang="zh-CN" sz="24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649388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59908"/>
            <a:ext cx="9831600" cy="640800"/>
          </a:xfrm>
        </p:spPr>
        <p:txBody>
          <a:bodyPr>
            <a:noAutofit/>
          </a:bodyPr>
          <a:lstStyle/>
          <a:p>
            <a:r>
              <a:rPr lang="en-US" altLang="zh-CN" sz="3200" dirty="0">
                <a:latin typeface="微软雅黑" panose="020B0503020204020204" pitchFamily="34" charset="-122"/>
              </a:rPr>
              <a:t>Visualized O&amp;M </a:t>
            </a:r>
            <a:r>
              <a:rPr lang="en-US" altLang="zh-CN" sz="3200" dirty="0" smtClean="0">
                <a:latin typeface="微软雅黑" panose="020B0503020204020204" pitchFamily="34" charset="-122"/>
              </a:rPr>
              <a:t>- </a:t>
            </a:r>
            <a:r>
              <a:rPr lang="en-US" altLang="zh-CN" sz="3200" dirty="0" smtClean="0">
                <a:latin typeface="微软雅黑" panose="020B0503020204020204" pitchFamily="34" charset="-122"/>
              </a:rPr>
              <a:t>Flexible </a:t>
            </a:r>
            <a:r>
              <a:rPr lang="en-US" altLang="zh-CN" sz="3200" dirty="0">
                <a:latin typeface="微软雅黑" panose="020B0503020204020204" pitchFamily="34" charset="-122"/>
              </a:rPr>
              <a:t>Customization of Dashboards</a:t>
            </a:r>
            <a:endParaRPr lang="zh-CN" altLang="en-US" sz="3200" dirty="0">
              <a:latin typeface="微软雅黑" panose="020B0503020204020204" pitchFamily="34" charset="-122"/>
            </a:endParaRPr>
          </a:p>
        </p:txBody>
      </p:sp>
      <p:pic>
        <p:nvPicPr>
          <p:cNvPr id="22" name="图片 21"/>
          <p:cNvPicPr>
            <a:picLocks noChangeAspect="1"/>
          </p:cNvPicPr>
          <p:nvPr/>
        </p:nvPicPr>
        <p:blipFill>
          <a:blip r:embed="rId3"/>
          <a:stretch>
            <a:fillRect/>
          </a:stretch>
        </p:blipFill>
        <p:spPr>
          <a:xfrm>
            <a:off x="1321420" y="1323636"/>
            <a:ext cx="9405306" cy="5026775"/>
          </a:xfrm>
          <a:prstGeom prst="rect">
            <a:avLst/>
          </a:prstGeom>
        </p:spPr>
      </p:pic>
      <p:sp>
        <p:nvSpPr>
          <p:cNvPr id="24" name="矩形 23"/>
          <p:cNvSpPr/>
          <p:nvPr/>
        </p:nvSpPr>
        <p:spPr bwMode="auto">
          <a:xfrm>
            <a:off x="1585566" y="2617124"/>
            <a:ext cx="1232791" cy="3704382"/>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sp>
        <p:nvSpPr>
          <p:cNvPr id="25" name="矩形 24"/>
          <p:cNvSpPr/>
          <p:nvPr/>
        </p:nvSpPr>
        <p:spPr bwMode="auto">
          <a:xfrm>
            <a:off x="9295503" y="1597746"/>
            <a:ext cx="1480415" cy="3176644"/>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sp>
        <p:nvSpPr>
          <p:cNvPr id="26" name="矩形 25"/>
          <p:cNvSpPr/>
          <p:nvPr/>
        </p:nvSpPr>
        <p:spPr bwMode="auto">
          <a:xfrm>
            <a:off x="7460678" y="1640995"/>
            <a:ext cx="1512168" cy="3704825"/>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sp>
        <p:nvSpPr>
          <p:cNvPr id="27" name="矩形 26"/>
          <p:cNvSpPr/>
          <p:nvPr/>
        </p:nvSpPr>
        <p:spPr bwMode="auto">
          <a:xfrm>
            <a:off x="4655840" y="3469582"/>
            <a:ext cx="2646385" cy="2851924"/>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sp>
        <p:nvSpPr>
          <p:cNvPr id="47" name="矩形 46"/>
          <p:cNvSpPr/>
          <p:nvPr/>
        </p:nvSpPr>
        <p:spPr bwMode="auto">
          <a:xfrm>
            <a:off x="4018522" y="2732353"/>
            <a:ext cx="3283703" cy="444620"/>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sp>
        <p:nvSpPr>
          <p:cNvPr id="48" name="矩形标注 47"/>
          <p:cNvSpPr/>
          <p:nvPr/>
        </p:nvSpPr>
        <p:spPr bwMode="auto">
          <a:xfrm>
            <a:off x="3141377" y="1738643"/>
            <a:ext cx="1224136" cy="461336"/>
          </a:xfrm>
          <a:prstGeom prst="wedgeRectCallout">
            <a:avLst>
              <a:gd name="adj1" fmla="val -74905"/>
              <a:gd name="adj2" fmla="val -15376"/>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Support for various visual elements</a:t>
            </a:r>
            <a:endParaRPr lang="en-US" sz="1050" dirty="0">
              <a:solidFill>
                <a:prstClr val="black"/>
              </a:solidFill>
              <a:latin typeface="+mn-ea"/>
              <a:ea typeface="+mn-ea"/>
            </a:endParaRPr>
          </a:p>
        </p:txBody>
      </p:sp>
      <p:sp>
        <p:nvSpPr>
          <p:cNvPr id="49" name="矩形标注 48"/>
          <p:cNvSpPr/>
          <p:nvPr/>
        </p:nvSpPr>
        <p:spPr bwMode="auto">
          <a:xfrm>
            <a:off x="2978404" y="3921715"/>
            <a:ext cx="1224136" cy="461336"/>
          </a:xfrm>
          <a:prstGeom prst="wedgeRectCallout">
            <a:avLst>
              <a:gd name="adj1" fmla="val -74905"/>
              <a:gd name="adj2" fmla="val -15376"/>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Preconfigured out-of-the-box business controls</a:t>
            </a:r>
            <a:endParaRPr lang="en-US" sz="1050" dirty="0">
              <a:solidFill>
                <a:prstClr val="black"/>
              </a:solidFill>
              <a:latin typeface="+mn-ea"/>
              <a:ea typeface="+mn-ea"/>
            </a:endParaRPr>
          </a:p>
        </p:txBody>
      </p:sp>
      <p:sp>
        <p:nvSpPr>
          <p:cNvPr id="50" name="矩形标注 49"/>
          <p:cNvSpPr/>
          <p:nvPr/>
        </p:nvSpPr>
        <p:spPr bwMode="auto">
          <a:xfrm>
            <a:off x="6292050" y="3288502"/>
            <a:ext cx="1079937" cy="582349"/>
          </a:xfrm>
          <a:prstGeom prst="wedgeRectCallout">
            <a:avLst>
              <a:gd name="adj1" fmla="val -83492"/>
              <a:gd name="adj2" fmla="val 28894"/>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00" dirty="0" smtClean="0">
                <a:solidFill>
                  <a:prstClr val="black"/>
                </a:solidFill>
                <a:latin typeface="+mn-ea"/>
                <a:ea typeface="+mn-ea"/>
              </a:rPr>
              <a:t>Allows users to filter indicators by top </a:t>
            </a:r>
            <a:r>
              <a:rPr lang="en-US" sz="1000" i="1" dirty="0" smtClean="0">
                <a:solidFill>
                  <a:prstClr val="black"/>
                </a:solidFill>
                <a:latin typeface="+mn-ea"/>
                <a:ea typeface="+mn-ea"/>
              </a:rPr>
              <a:t>N</a:t>
            </a:r>
            <a:r>
              <a:rPr lang="en-US" sz="1000" dirty="0" smtClean="0">
                <a:solidFill>
                  <a:prstClr val="black"/>
                </a:solidFill>
                <a:latin typeface="+mn-ea"/>
                <a:ea typeface="+mn-ea"/>
              </a:rPr>
              <a:t> or specified conditions.</a:t>
            </a:r>
            <a:endParaRPr lang="en-US" sz="1000" dirty="0">
              <a:solidFill>
                <a:prstClr val="black"/>
              </a:solidFill>
              <a:latin typeface="+mn-ea"/>
              <a:ea typeface="+mn-ea"/>
            </a:endParaRPr>
          </a:p>
        </p:txBody>
      </p:sp>
      <p:sp>
        <p:nvSpPr>
          <p:cNvPr id="51" name="矩形标注 50"/>
          <p:cNvSpPr/>
          <p:nvPr/>
        </p:nvSpPr>
        <p:spPr bwMode="auto">
          <a:xfrm>
            <a:off x="9912424" y="1299630"/>
            <a:ext cx="1440160" cy="230592"/>
          </a:xfrm>
          <a:prstGeom prst="wedgeRectCallout">
            <a:avLst>
              <a:gd name="adj1" fmla="val -21623"/>
              <a:gd name="adj2" fmla="val 110329"/>
            </a:avLst>
          </a:prstGeom>
          <a:solidFill>
            <a:srgbClr val="FF00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lnSpc>
                <a:spcPct val="90000"/>
              </a:lnSpc>
              <a:buClr>
                <a:srgbClr val="CC9900"/>
              </a:buClr>
            </a:pPr>
            <a:r>
              <a:rPr lang="en-US" sz="1050" b="1" dirty="0" smtClean="0">
                <a:solidFill>
                  <a:prstClr val="white"/>
                </a:solidFill>
                <a:latin typeface="+mn-ea"/>
                <a:ea typeface="+mn-ea"/>
              </a:rPr>
              <a:t>Configuration Panel</a:t>
            </a:r>
            <a:endParaRPr lang="en-US" altLang="zh-CN" sz="1050" b="1" dirty="0">
              <a:solidFill>
                <a:prstClr val="white"/>
              </a:solidFill>
              <a:latin typeface="+mn-ea"/>
              <a:ea typeface="+mn-ea"/>
            </a:endParaRPr>
          </a:p>
        </p:txBody>
      </p:sp>
      <p:sp>
        <p:nvSpPr>
          <p:cNvPr id="52" name="下箭头 51"/>
          <p:cNvSpPr/>
          <p:nvPr/>
        </p:nvSpPr>
        <p:spPr bwMode="auto">
          <a:xfrm>
            <a:off x="10032120" y="2235945"/>
            <a:ext cx="360040" cy="245465"/>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lnSpc>
                <a:spcPct val="90000"/>
              </a:lnSpc>
              <a:buClr>
                <a:srgbClr val="CC9900"/>
              </a:buClr>
            </a:pPr>
            <a:endParaRPr lang="en-US" altLang="zh-CN" sz="1050" dirty="0" smtClean="0">
              <a:solidFill>
                <a:prstClr val="black"/>
              </a:solidFill>
              <a:latin typeface="+mn-ea"/>
              <a:ea typeface="+mn-ea"/>
            </a:endParaRPr>
          </a:p>
        </p:txBody>
      </p:sp>
      <p:sp>
        <p:nvSpPr>
          <p:cNvPr id="53" name="矩形标注 52"/>
          <p:cNvSpPr/>
          <p:nvPr/>
        </p:nvSpPr>
        <p:spPr bwMode="auto">
          <a:xfrm>
            <a:off x="9291763" y="1915816"/>
            <a:ext cx="1579028" cy="180000"/>
          </a:xfrm>
          <a:prstGeom prst="wedgeRectCallout">
            <a:avLst>
              <a:gd name="adj1" fmla="val 28563"/>
              <a:gd name="adj2" fmla="val 84124"/>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Step 1: Select a dataset.</a:t>
            </a:r>
            <a:endParaRPr lang="en-US" sz="1050" dirty="0">
              <a:solidFill>
                <a:prstClr val="black"/>
              </a:solidFill>
              <a:latin typeface="+mn-ea"/>
              <a:ea typeface="+mn-ea"/>
            </a:endParaRPr>
          </a:p>
        </p:txBody>
      </p:sp>
      <p:sp>
        <p:nvSpPr>
          <p:cNvPr id="54" name="矩形标注 53"/>
          <p:cNvSpPr/>
          <p:nvPr/>
        </p:nvSpPr>
        <p:spPr bwMode="auto">
          <a:xfrm>
            <a:off x="9308181" y="2481410"/>
            <a:ext cx="1584934" cy="180000"/>
          </a:xfrm>
          <a:prstGeom prst="wedgeRectCallout">
            <a:avLst>
              <a:gd name="adj1" fmla="val 44147"/>
              <a:gd name="adj2" fmla="val -78751"/>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Step 2: Select metrics.</a:t>
            </a:r>
            <a:endParaRPr lang="en-US" sz="1050" dirty="0">
              <a:solidFill>
                <a:prstClr val="black"/>
              </a:solidFill>
              <a:latin typeface="+mn-ea"/>
              <a:ea typeface="+mn-ea"/>
            </a:endParaRPr>
          </a:p>
        </p:txBody>
      </p:sp>
      <p:sp>
        <p:nvSpPr>
          <p:cNvPr id="55" name="矩形标注 54"/>
          <p:cNvSpPr/>
          <p:nvPr/>
        </p:nvSpPr>
        <p:spPr bwMode="auto">
          <a:xfrm>
            <a:off x="9291763" y="3029176"/>
            <a:ext cx="1699109" cy="341500"/>
          </a:xfrm>
          <a:prstGeom prst="wedgeRectCallout">
            <a:avLst>
              <a:gd name="adj1" fmla="val 41053"/>
              <a:gd name="adj2" fmla="val -96387"/>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Step 3: Select items in the </a:t>
            </a:r>
            <a:r>
              <a:rPr lang="en-US" sz="1050" b="1" dirty="0" smtClean="0">
                <a:solidFill>
                  <a:prstClr val="black"/>
                </a:solidFill>
                <a:latin typeface="+mn-ea"/>
                <a:ea typeface="+mn-ea"/>
              </a:rPr>
              <a:t>Dimension/X-Axis</a:t>
            </a:r>
            <a:r>
              <a:rPr lang="en-US" sz="1050" dirty="0" smtClean="0">
                <a:solidFill>
                  <a:prstClr val="black"/>
                </a:solidFill>
                <a:latin typeface="+mn-ea"/>
                <a:ea typeface="+mn-ea"/>
              </a:rPr>
              <a:t> area.</a:t>
            </a:r>
            <a:endParaRPr lang="en-US" altLang="zh-CN" sz="1050" dirty="0" smtClean="0">
              <a:solidFill>
                <a:prstClr val="black"/>
              </a:solidFill>
              <a:latin typeface="+mn-ea"/>
              <a:ea typeface="+mn-ea"/>
            </a:endParaRPr>
          </a:p>
        </p:txBody>
      </p:sp>
      <p:sp>
        <p:nvSpPr>
          <p:cNvPr id="56" name="矩形标注 55"/>
          <p:cNvSpPr/>
          <p:nvPr/>
        </p:nvSpPr>
        <p:spPr bwMode="auto">
          <a:xfrm>
            <a:off x="9327153" y="3640369"/>
            <a:ext cx="1663719" cy="498700"/>
          </a:xfrm>
          <a:prstGeom prst="wedgeRectCallout">
            <a:avLst>
              <a:gd name="adj1" fmla="val 44293"/>
              <a:gd name="adj2" fmla="val -89574"/>
            </a:avLst>
          </a:prstGeom>
          <a:solidFill>
            <a:srgbClr val="FFFF0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lnSpc>
                <a:spcPct val="90000"/>
              </a:lnSpc>
              <a:buClr>
                <a:srgbClr val="CC9900"/>
              </a:buClr>
            </a:pPr>
            <a:r>
              <a:rPr lang="en-US" sz="1050" dirty="0" smtClean="0">
                <a:solidFill>
                  <a:prstClr val="black"/>
                </a:solidFill>
                <a:latin typeface="+mn-ea"/>
                <a:ea typeface="+mn-ea"/>
              </a:rPr>
              <a:t>Step 4: Select items in the </a:t>
            </a:r>
            <a:r>
              <a:rPr lang="en-US" sz="1050" b="1" dirty="0" smtClean="0">
                <a:solidFill>
                  <a:prstClr val="black"/>
                </a:solidFill>
                <a:latin typeface="+mn-ea"/>
                <a:ea typeface="+mn-ea"/>
              </a:rPr>
              <a:t>Dimension/Legend</a:t>
            </a:r>
            <a:r>
              <a:rPr lang="en-US" sz="1050" dirty="0" smtClean="0">
                <a:solidFill>
                  <a:prstClr val="black"/>
                </a:solidFill>
                <a:latin typeface="+mn-ea"/>
                <a:ea typeface="+mn-ea"/>
              </a:rPr>
              <a:t> area.</a:t>
            </a:r>
            <a:endParaRPr lang="en-US" sz="1050" dirty="0">
              <a:solidFill>
                <a:prstClr val="black"/>
              </a:solidFill>
              <a:latin typeface="+mn-ea"/>
              <a:ea typeface="+mn-ea"/>
            </a:endParaRPr>
          </a:p>
        </p:txBody>
      </p:sp>
      <p:sp>
        <p:nvSpPr>
          <p:cNvPr id="57" name="下箭头 56"/>
          <p:cNvSpPr/>
          <p:nvPr/>
        </p:nvSpPr>
        <p:spPr bwMode="auto">
          <a:xfrm>
            <a:off x="10032120" y="2762473"/>
            <a:ext cx="360040" cy="245465"/>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lnSpc>
                <a:spcPct val="90000"/>
              </a:lnSpc>
              <a:buClr>
                <a:srgbClr val="CC9900"/>
              </a:buClr>
            </a:pPr>
            <a:endParaRPr lang="en-US" altLang="zh-CN" sz="1050" dirty="0" smtClean="0">
              <a:solidFill>
                <a:prstClr val="black"/>
              </a:solidFill>
              <a:latin typeface="+mn-ea"/>
              <a:ea typeface="+mn-ea"/>
            </a:endParaRPr>
          </a:p>
        </p:txBody>
      </p:sp>
      <p:sp>
        <p:nvSpPr>
          <p:cNvPr id="58" name="下箭头 57"/>
          <p:cNvSpPr/>
          <p:nvPr/>
        </p:nvSpPr>
        <p:spPr bwMode="auto">
          <a:xfrm>
            <a:off x="10032120" y="3370676"/>
            <a:ext cx="360040" cy="245465"/>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lnSpc>
                <a:spcPct val="90000"/>
              </a:lnSpc>
              <a:buClr>
                <a:srgbClr val="CC9900"/>
              </a:buClr>
            </a:pPr>
            <a:endParaRPr lang="en-US" altLang="zh-CN" sz="1050" dirty="0" smtClean="0">
              <a:solidFill>
                <a:prstClr val="black"/>
              </a:solidFill>
              <a:latin typeface="+mn-ea"/>
              <a:ea typeface="+mn-ea"/>
            </a:endParaRPr>
          </a:p>
        </p:txBody>
      </p:sp>
      <p:grpSp>
        <p:nvGrpSpPr>
          <p:cNvPr id="4" name="组合 3"/>
          <p:cNvGrpSpPr/>
          <p:nvPr/>
        </p:nvGrpSpPr>
        <p:grpSpPr>
          <a:xfrm>
            <a:off x="1585567" y="1772816"/>
            <a:ext cx="1234067" cy="750989"/>
            <a:chOff x="1585567" y="1709652"/>
            <a:chExt cx="1234067" cy="750989"/>
          </a:xfrm>
        </p:grpSpPr>
        <p:sp>
          <p:nvSpPr>
            <p:cNvPr id="23" name="矩形 22"/>
            <p:cNvSpPr/>
            <p:nvPr/>
          </p:nvSpPr>
          <p:spPr bwMode="auto">
            <a:xfrm>
              <a:off x="1585567" y="1709652"/>
              <a:ext cx="1234067" cy="750989"/>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lnSpc>
                  <a:spcPct val="90000"/>
                </a:lnSpc>
                <a:buClr>
                  <a:srgbClr val="CC9900"/>
                </a:buClr>
                <a:buFont typeface="Wingdings" pitchFamily="2" charset="2"/>
                <a:buChar char="n"/>
              </a:pPr>
              <a:endParaRPr lang="en-US" altLang="zh-CN" sz="1400" dirty="0" smtClean="0">
                <a:solidFill>
                  <a:prstClr val="black"/>
                </a:solidFill>
                <a:latin typeface="+mn-ea"/>
                <a:ea typeface="+mn-ea"/>
              </a:endParaRPr>
            </a:p>
          </p:txBody>
        </p:sp>
        <p:pic>
          <p:nvPicPr>
            <p:cNvPr id="59" name="图片 58"/>
            <p:cNvPicPr>
              <a:picLocks noChangeAspect="1"/>
            </p:cNvPicPr>
            <p:nvPr/>
          </p:nvPicPr>
          <p:blipFill>
            <a:blip r:embed="rId4" cstate="print"/>
            <a:stretch>
              <a:fillRect/>
            </a:stretch>
          </p:blipFill>
          <p:spPr>
            <a:xfrm>
              <a:off x="1585567" y="1734779"/>
              <a:ext cx="1232790" cy="68744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78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r>
              <a:rPr lang="en-US" altLang="zh-CN" sz="2000" dirty="0">
                <a:solidFill>
                  <a:srgbClr val="B2B2B2"/>
                </a:solidFill>
                <a:latin typeface="微软雅黑" panose="020B0503020204020204" pitchFamily="34" charset="-122"/>
                <a:ea typeface="微软雅黑" panose="020B0503020204020204" pitchFamily="34" charset="-122"/>
              </a:rPr>
              <a:t>Trends and Challenges of Cloud Data Center Management</a:t>
            </a:r>
          </a:p>
          <a:p>
            <a:pPr fontAlgn="ctr"/>
            <a:r>
              <a:rPr lang="en-US" altLang="zh-CN" sz="2000" dirty="0">
                <a:solidFill>
                  <a:srgbClr val="B2B2B2"/>
                </a:solidFill>
                <a:latin typeface="微软雅黑" panose="020B0503020204020204" pitchFamily="34" charset="-122"/>
                <a:ea typeface="微软雅黑" panose="020B0503020204020204" pitchFamily="34" charset="-122"/>
              </a:rPr>
              <a:t>ManageOne Cloud Management Solution</a:t>
            </a:r>
          </a:p>
          <a:p>
            <a:pPr fontAlgn="ctr"/>
            <a:r>
              <a:rPr lang="en-US" altLang="zh-CN" sz="2000" b="1" dirty="0">
                <a:latin typeface="微软雅黑" panose="020B0503020204020204" pitchFamily="34" charset="-122"/>
                <a:ea typeface="微软雅黑" panose="020B0503020204020204" pitchFamily="34" charset="-122"/>
              </a:rPr>
              <a:t>ManageOne Cloud Management Platform Features</a:t>
            </a:r>
            <a:endParaRPr lang="en-US" altLang="zh-CN" b="1" dirty="0">
              <a:latin typeface="微软雅黑" panose="020B0503020204020204" pitchFamily="34" charset="-122"/>
              <a:ea typeface="微软雅黑" panose="020B0503020204020204" pitchFamily="34" charset="-122"/>
            </a:endParaRPr>
          </a:p>
          <a:p>
            <a:pPr marL="857250" lvl="1" indent="-381000" fontAlgn="ctr">
              <a:buClr>
                <a:schemeClr val="bg1">
                  <a:lumMod val="50000"/>
                </a:schemeClr>
              </a:buClr>
            </a:pPr>
            <a:r>
              <a:rPr lang="en-US" altLang="zh-CN" dirty="0">
                <a:solidFill>
                  <a:srgbClr val="B2B2B2"/>
                </a:solidFill>
                <a:latin typeface="微软雅黑" panose="020B0503020204020204" pitchFamily="34" charset="-122"/>
                <a:ea typeface="微软雅黑" panose="020B0503020204020204" pitchFamily="34" charset="-122"/>
              </a:rPr>
              <a:t>Fine-grained Operations</a:t>
            </a:r>
          </a:p>
          <a:p>
            <a:pPr marL="857250" lvl="1" indent="-381000" fontAlgn="ctr">
              <a:buClr>
                <a:schemeClr val="bg1">
                  <a:lumMod val="50000"/>
                </a:schemeClr>
              </a:buClr>
            </a:pPr>
            <a:r>
              <a:rPr lang="en-US" altLang="zh-CN" dirty="0">
                <a:solidFill>
                  <a:srgbClr val="B2B2B2"/>
                </a:solidFill>
                <a:latin typeface="微软雅黑" panose="020B0503020204020204" pitchFamily="34" charset="-122"/>
                <a:ea typeface="微软雅黑" panose="020B0503020204020204" pitchFamily="34" charset="-122"/>
              </a:rPr>
              <a:t>Intelligent O&amp;M</a:t>
            </a:r>
          </a:p>
          <a:p>
            <a:pPr marL="857250" lvl="1" indent="-381000" fontAlgn="ctr">
              <a:buClr>
                <a:schemeClr val="bg1">
                  <a:lumMod val="50000"/>
                </a:schemeClr>
              </a:buClr>
            </a:pPr>
            <a:r>
              <a:rPr lang="en-US" altLang="zh-CN" dirty="0">
                <a:latin typeface="微软雅黑" panose="020B0503020204020204" pitchFamily="34" charset="-122"/>
                <a:ea typeface="微软雅黑" panose="020B0503020204020204" pitchFamily="34" charset="-122"/>
              </a:rPr>
              <a:t>Centralized Management</a:t>
            </a:r>
          </a:p>
        </p:txBody>
      </p:sp>
    </p:spTree>
    <p:extLst>
      <p:ext uri="{BB962C8B-B14F-4D97-AF65-F5344CB8AC3E}">
        <p14:creationId xmlns:p14="http://schemas.microsoft.com/office/powerpoint/2010/main" val="3411250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22" name="MH_Others_3"/>
          <p:cNvCxnSpPr/>
          <p:nvPr>
            <p:custDataLst>
              <p:tags r:id="rId1"/>
            </p:custDataLst>
          </p:nvPr>
        </p:nvCxnSpPr>
        <p:spPr>
          <a:xfrm flipH="1">
            <a:off x="5409060" y="1999942"/>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3" name="MH_Entry_1">
            <a:hlinkClick r:id="rId19" action="ppaction://hlinksldjump"/>
          </p:cNvPr>
          <p:cNvSpPr txBox="1">
            <a:spLocks noChangeArrowheads="1"/>
          </p:cNvSpPr>
          <p:nvPr>
            <p:custDataLst>
              <p:tags r:id="rId2"/>
            </p:custDataLst>
          </p:nvPr>
        </p:nvSpPr>
        <p:spPr bwMode="auto">
          <a:xfrm>
            <a:off x="6324654" y="1448381"/>
            <a:ext cx="344375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chemeClr val="tx2">
                    <a:lumMod val="50000"/>
                  </a:schemeClr>
                </a:solidFill>
                <a:latin typeface="微软雅黑" panose="020B0503020204020204" pitchFamily="34" charset="-122"/>
                <a:ea typeface="+mn-ea"/>
              </a:rPr>
              <a:t>One Cloud Multi-Pool</a:t>
            </a:r>
          </a:p>
        </p:txBody>
      </p:sp>
      <p:sp>
        <p:nvSpPr>
          <p:cNvPr id="24" name="MH_Others_4"/>
          <p:cNvSpPr/>
          <p:nvPr>
            <p:custDataLst>
              <p:tags r:id="rId3"/>
            </p:custDataLst>
          </p:nvPr>
        </p:nvSpPr>
        <p:spPr>
          <a:xfrm>
            <a:off x="5971202" y="1948646"/>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5" name="MH_Number_1">
            <a:hlinkClick r:id="rId19" action="ppaction://hlinksldjump"/>
          </p:cNvPr>
          <p:cNvSpPr/>
          <p:nvPr>
            <p:custDataLst>
              <p:tags r:id="rId4"/>
            </p:custDataLst>
          </p:nvPr>
        </p:nvSpPr>
        <p:spPr>
          <a:xfrm>
            <a:off x="4813522" y="171777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26" name="MH_Others_5"/>
          <p:cNvCxnSpPr/>
          <p:nvPr>
            <p:custDataLst>
              <p:tags r:id="rId5"/>
            </p:custDataLst>
          </p:nvPr>
        </p:nvCxnSpPr>
        <p:spPr>
          <a:xfrm flipH="1">
            <a:off x="5409060" y="451811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7" name="MH_Entry_3">
            <a:hlinkClick r:id="rId19" action="ppaction://hlinksldjump"/>
          </p:cNvPr>
          <p:cNvSpPr txBox="1">
            <a:spLocks noChangeArrowheads="1"/>
          </p:cNvSpPr>
          <p:nvPr>
            <p:custDataLst>
              <p:tags r:id="rId6"/>
            </p:custDataLst>
          </p:nvPr>
        </p:nvSpPr>
        <p:spPr bwMode="auto">
          <a:xfrm>
            <a:off x="6322548" y="4054304"/>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rgbClr val="B2B2B2"/>
                </a:solidFill>
                <a:latin typeface="微软雅黑" panose="020B0503020204020204" pitchFamily="34" charset="-122"/>
                <a:ea typeface="+mn-ea"/>
              </a:rPr>
              <a:t>Hybrid Cloud</a:t>
            </a:r>
          </a:p>
        </p:txBody>
      </p:sp>
      <p:sp>
        <p:nvSpPr>
          <p:cNvPr id="28" name="MH_Others_6"/>
          <p:cNvSpPr/>
          <p:nvPr>
            <p:custDataLst>
              <p:tags r:id="rId7"/>
            </p:custDataLst>
          </p:nvPr>
        </p:nvSpPr>
        <p:spPr>
          <a:xfrm>
            <a:off x="5971202" y="446681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9" name="MH_Number_3">
            <a:hlinkClick r:id="rId19" action="ppaction://hlinksldjump"/>
          </p:cNvPr>
          <p:cNvSpPr/>
          <p:nvPr>
            <p:custDataLst>
              <p:tags r:id="rId8"/>
            </p:custDataLst>
          </p:nvPr>
        </p:nvSpPr>
        <p:spPr>
          <a:xfrm>
            <a:off x="4813522" y="423606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30" name="MH_Others_7"/>
          <p:cNvCxnSpPr/>
          <p:nvPr>
            <p:custDataLst>
              <p:tags r:id="rId9"/>
            </p:custDataLst>
          </p:nvPr>
        </p:nvCxnSpPr>
        <p:spPr>
          <a:xfrm>
            <a:off x="6041022" y="325746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1" name="MH_Entry_2">
            <a:hlinkClick r:id="rId19" action="ppaction://hlinksldjump"/>
          </p:cNvPr>
          <p:cNvSpPr txBox="1">
            <a:spLocks noChangeArrowheads="1"/>
          </p:cNvSpPr>
          <p:nvPr>
            <p:custDataLst>
              <p:tags r:id="rId10"/>
            </p:custDataLst>
          </p:nvPr>
        </p:nvSpPr>
        <p:spPr bwMode="auto">
          <a:xfrm flipH="1">
            <a:off x="1271464" y="2777126"/>
            <a:ext cx="440131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ea typeface="+mn-ea"/>
              </a:rPr>
              <a:t>Unified Configuration </a:t>
            </a:r>
            <a:r>
              <a:rPr lang="en-US" altLang="zh-CN" sz="2400" dirty="0" smtClean="0">
                <a:solidFill>
                  <a:srgbClr val="B2B2B2"/>
                </a:solidFill>
                <a:latin typeface="微软雅黑" panose="020B0503020204020204" pitchFamily="34" charset="-122"/>
                <a:ea typeface="+mn-ea"/>
              </a:rPr>
              <a:t>Center</a:t>
            </a:r>
            <a:endParaRPr lang="en-US" altLang="zh-CN" sz="2400" dirty="0">
              <a:solidFill>
                <a:srgbClr val="B2B2B2"/>
              </a:solidFill>
              <a:latin typeface="微软雅黑" panose="020B0503020204020204" pitchFamily="34" charset="-122"/>
              <a:ea typeface="+mn-ea"/>
            </a:endParaRPr>
          </a:p>
        </p:txBody>
      </p:sp>
      <p:sp>
        <p:nvSpPr>
          <p:cNvPr id="32" name="MH_Others_8"/>
          <p:cNvSpPr/>
          <p:nvPr>
            <p:custDataLst>
              <p:tags r:id="rId11"/>
            </p:custDataLst>
          </p:nvPr>
        </p:nvSpPr>
        <p:spPr>
          <a:xfrm>
            <a:off x="5973881" y="320616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3" name="MH_Number_2">
            <a:hlinkClick r:id="rId19" action="ppaction://hlinksldjump"/>
          </p:cNvPr>
          <p:cNvSpPr/>
          <p:nvPr>
            <p:custDataLst>
              <p:tags r:id="rId12"/>
            </p:custDataLst>
          </p:nvPr>
        </p:nvSpPr>
        <p:spPr>
          <a:xfrm flipH="1">
            <a:off x="6598656" y="297692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cxnSp>
        <p:nvCxnSpPr>
          <p:cNvPr id="34" name="MH_Others_7"/>
          <p:cNvCxnSpPr/>
          <p:nvPr>
            <p:custDataLst>
              <p:tags r:id="rId13"/>
            </p:custDataLst>
          </p:nvPr>
        </p:nvCxnSpPr>
        <p:spPr>
          <a:xfrm>
            <a:off x="6075994" y="5817151"/>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5" name="MH_Entry_2">
            <a:hlinkClick r:id="rId19" action="ppaction://hlinksldjump"/>
          </p:cNvPr>
          <p:cNvSpPr txBox="1">
            <a:spLocks noChangeArrowheads="1"/>
          </p:cNvSpPr>
          <p:nvPr>
            <p:custDataLst>
              <p:tags r:id="rId14"/>
            </p:custDataLst>
          </p:nvPr>
        </p:nvSpPr>
        <p:spPr bwMode="auto">
          <a:xfrm flipH="1">
            <a:off x="1594800" y="5336813"/>
            <a:ext cx="4077980"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ea typeface="+mn-ea"/>
              </a:rPr>
              <a:t>Multi-Cloud Management</a:t>
            </a:r>
          </a:p>
        </p:txBody>
      </p:sp>
      <p:sp>
        <p:nvSpPr>
          <p:cNvPr id="36" name="MH_Others_8"/>
          <p:cNvSpPr/>
          <p:nvPr>
            <p:custDataLst>
              <p:tags r:id="rId15"/>
            </p:custDataLst>
          </p:nvPr>
        </p:nvSpPr>
        <p:spPr>
          <a:xfrm>
            <a:off x="5973881" y="5765855"/>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7" name="MH_Number_2">
            <a:hlinkClick r:id="rId19" action="ppaction://hlinksldjump"/>
          </p:cNvPr>
          <p:cNvSpPr/>
          <p:nvPr>
            <p:custDataLst>
              <p:tags r:id="rId16"/>
            </p:custDataLst>
          </p:nvPr>
        </p:nvSpPr>
        <p:spPr>
          <a:xfrm flipH="1">
            <a:off x="6598656" y="5536608"/>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smtClean="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1169858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smtClean="0">
                <a:latin typeface="微软雅黑" panose="020B0503020204020204" pitchFamily="34" charset="-122"/>
              </a:rPr>
              <a:t>One </a:t>
            </a:r>
            <a:r>
              <a:rPr lang="en-US" altLang="zh-CN" dirty="0">
                <a:latin typeface="微软雅黑" panose="020B0503020204020204" pitchFamily="34" charset="-122"/>
              </a:rPr>
              <a:t>Cloud Multi-Pool</a:t>
            </a:r>
            <a:endParaRPr lang="zh-CN" altLang="en-US" dirty="0">
              <a:latin typeface="微软雅黑" panose="020B0503020204020204" pitchFamily="34" charset="-122"/>
            </a:endParaRPr>
          </a:p>
        </p:txBody>
      </p:sp>
      <p:sp>
        <p:nvSpPr>
          <p:cNvPr id="22" name="矩形 21"/>
          <p:cNvSpPr/>
          <p:nvPr/>
        </p:nvSpPr>
        <p:spPr>
          <a:xfrm>
            <a:off x="1017029" y="1304764"/>
            <a:ext cx="10446713" cy="5045612"/>
          </a:xfrm>
          <a:prstGeom prst="rect">
            <a:avLst/>
          </a:prstGeom>
          <a:solidFill>
            <a:schemeClr val="tx2">
              <a:lumMod val="7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latin typeface="+mn-ea"/>
            </a:endParaRPr>
          </a:p>
        </p:txBody>
      </p:sp>
      <p:sp>
        <p:nvSpPr>
          <p:cNvPr id="23" name="圆角矩形 9"/>
          <p:cNvSpPr/>
          <p:nvPr/>
        </p:nvSpPr>
        <p:spPr>
          <a:xfrm>
            <a:off x="1017031" y="2727328"/>
            <a:ext cx="10446712" cy="1637870"/>
          </a:xfrm>
          <a:prstGeom prst="roundRect">
            <a:avLst>
              <a:gd name="adj" fmla="val 2185"/>
            </a:avLst>
          </a:prstGeom>
          <a:gradFill>
            <a:gsLst>
              <a:gs pos="100000">
                <a:srgbClr val="41BDDD">
                  <a:alpha val="5000"/>
                </a:srgbClr>
              </a:gs>
              <a:gs pos="52000">
                <a:srgbClr val="41BDDD">
                  <a:alpha val="30000"/>
                </a:srgbClr>
              </a:gs>
              <a:gs pos="0">
                <a:srgbClr val="087BA7">
                  <a:alpha val="10000"/>
                </a:srgbClr>
              </a:gs>
            </a:gsLst>
            <a:lin ang="10800000" scaled="0"/>
          </a:gradFill>
          <a:ln w="1905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16" tIns="45709" rIns="91416" bIns="45709" numCol="1" spcCol="0" rtlCol="0" fromWordArt="0" anchor="t" anchorCtr="0" forceAA="0" compatLnSpc="1">
            <a:prstTxWarp prst="textNoShape">
              <a:avLst/>
            </a:prstTxWarp>
            <a:noAutofit/>
          </a:bodyPr>
          <a:lstStyle/>
          <a:p>
            <a:pPr algn="ctr" defTabSz="913533" fontAlgn="ctr">
              <a:defRPr/>
            </a:pPr>
            <a:r>
              <a:rPr lang="en-US" altLang="zh-CN" sz="1400" dirty="0">
                <a:solidFill>
                  <a:srgbClr val="FFFFFF"/>
                </a:solidFill>
                <a:latin typeface="+mn-ea"/>
                <a:ea typeface="+mn-ea"/>
              </a:rPr>
              <a:t>Cloud management platform ManageOne</a:t>
            </a:r>
            <a:endParaRPr lang="en-US" altLang="zh-CN" sz="1400" kern="0" dirty="0">
              <a:solidFill>
                <a:srgbClr val="FFFFFF"/>
              </a:solidFill>
              <a:latin typeface="+mn-ea"/>
              <a:ea typeface="+mn-ea"/>
              <a:cs typeface="Arial" pitchFamily="34" charset="0"/>
            </a:endParaRPr>
          </a:p>
        </p:txBody>
      </p:sp>
      <p:sp>
        <p:nvSpPr>
          <p:cNvPr id="24" name="圆角矩形 23"/>
          <p:cNvSpPr/>
          <p:nvPr/>
        </p:nvSpPr>
        <p:spPr bwMode="auto">
          <a:xfrm>
            <a:off x="6124073" y="3018674"/>
            <a:ext cx="5302327" cy="1188720"/>
          </a:xfrm>
          <a:prstGeom prst="roundRect">
            <a:avLst>
              <a:gd name="adj" fmla="val 7872"/>
            </a:avLst>
          </a:prstGeom>
          <a:solidFill>
            <a:srgbClr val="FF0000">
              <a:alpha val="15000"/>
            </a:srgbClr>
          </a:solidFill>
          <a:ln w="9525">
            <a:solidFill>
              <a:srgbClr val="FF0000"/>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defTabSz="1218906" fontAlgn="ctr">
              <a:defRPr/>
            </a:pPr>
            <a:r>
              <a:rPr lang="en-US" altLang="zh-CN" sz="1200" b="1" dirty="0">
                <a:solidFill>
                  <a:prstClr val="white"/>
                </a:solidFill>
                <a:latin typeface="+mn-ea"/>
              </a:rPr>
              <a:t>Unified O&amp;M</a:t>
            </a:r>
          </a:p>
        </p:txBody>
      </p:sp>
      <p:sp>
        <p:nvSpPr>
          <p:cNvPr id="25" name="圆角矩形 24"/>
          <p:cNvSpPr/>
          <p:nvPr/>
        </p:nvSpPr>
        <p:spPr bwMode="auto">
          <a:xfrm>
            <a:off x="1017030" y="3015263"/>
            <a:ext cx="5078970" cy="1188720"/>
          </a:xfrm>
          <a:prstGeom prst="roundRect">
            <a:avLst>
              <a:gd name="adj" fmla="val 9128"/>
            </a:avLst>
          </a:prstGeom>
          <a:solidFill>
            <a:srgbClr val="44AE35">
              <a:alpha val="15000"/>
            </a:srgbClr>
          </a:solidFill>
          <a:ln w="9525">
            <a:solidFill>
              <a:srgbClr val="44AE35"/>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defTabSz="1218906" fontAlgn="ctr">
              <a:defRPr/>
            </a:pPr>
            <a:r>
              <a:rPr lang="en-US" altLang="zh-CN" sz="1200" b="1" dirty="0">
                <a:solidFill>
                  <a:prstClr val="white"/>
                </a:solidFill>
                <a:latin typeface="+mn-ea"/>
              </a:rPr>
              <a:t>Unified Operations</a:t>
            </a:r>
          </a:p>
        </p:txBody>
      </p:sp>
      <p:sp>
        <p:nvSpPr>
          <p:cNvPr id="27" name="矩形 26"/>
          <p:cNvSpPr/>
          <p:nvPr/>
        </p:nvSpPr>
        <p:spPr>
          <a:xfrm>
            <a:off x="1091260" y="3465004"/>
            <a:ext cx="972000" cy="641680"/>
          </a:xfrm>
          <a:prstGeom prst="rect">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a:t>
            </a:r>
          </a:p>
          <a:p>
            <a:pPr algn="ctr" defTabSz="1218906" fontAlgn="ctr">
              <a:defRPr/>
            </a:pPr>
            <a:r>
              <a:rPr lang="en-US" altLang="zh-CN" sz="1050" dirty="0">
                <a:solidFill>
                  <a:prstClr val="white"/>
                </a:solidFill>
                <a:latin typeface="+mn-ea"/>
              </a:rPr>
              <a:t>Authentication </a:t>
            </a:r>
            <a:r>
              <a:rPr lang="en-US" altLang="zh-CN" sz="1050" dirty="0" smtClean="0">
                <a:solidFill>
                  <a:prstClr val="white"/>
                </a:solidFill>
                <a:latin typeface="+mn-ea"/>
              </a:rPr>
              <a:t>Center</a:t>
            </a:r>
            <a:endParaRPr lang="en-US" altLang="zh-CN" sz="1050" dirty="0">
              <a:solidFill>
                <a:prstClr val="white"/>
              </a:solidFill>
              <a:latin typeface="+mn-ea"/>
            </a:endParaRPr>
          </a:p>
        </p:txBody>
      </p:sp>
      <p:sp>
        <p:nvSpPr>
          <p:cNvPr id="47" name="矩形 46"/>
          <p:cNvSpPr/>
          <p:nvPr/>
        </p:nvSpPr>
        <p:spPr>
          <a:xfrm>
            <a:off x="2081443" y="3465004"/>
            <a:ext cx="972000" cy="641680"/>
          </a:xfrm>
          <a:prstGeom prst="rect">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a:t>
            </a:r>
          </a:p>
          <a:p>
            <a:pPr algn="ctr" defTabSz="1218906" fontAlgn="ctr">
              <a:defRPr/>
            </a:pPr>
            <a:r>
              <a:rPr lang="en-US" altLang="zh-CN" sz="1050" dirty="0">
                <a:solidFill>
                  <a:prstClr val="white"/>
                </a:solidFill>
                <a:latin typeface="+mn-ea"/>
              </a:rPr>
              <a:t>Service Catalog</a:t>
            </a:r>
          </a:p>
        </p:txBody>
      </p:sp>
      <p:sp>
        <p:nvSpPr>
          <p:cNvPr id="48" name="矩形 47"/>
          <p:cNvSpPr/>
          <p:nvPr/>
        </p:nvSpPr>
        <p:spPr>
          <a:xfrm>
            <a:off x="3071626" y="3465004"/>
            <a:ext cx="972000" cy="641680"/>
          </a:xfrm>
          <a:prstGeom prst="rect">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a:t>
            </a:r>
          </a:p>
          <a:p>
            <a:pPr algn="ctr" defTabSz="1218906" fontAlgn="ctr">
              <a:defRPr/>
            </a:pPr>
            <a:r>
              <a:rPr lang="en-US" altLang="zh-CN" sz="1050" dirty="0">
                <a:solidFill>
                  <a:prstClr val="white"/>
                </a:solidFill>
                <a:latin typeface="+mn-ea"/>
              </a:rPr>
              <a:t>Approval Process</a:t>
            </a:r>
          </a:p>
        </p:txBody>
      </p:sp>
      <p:sp>
        <p:nvSpPr>
          <p:cNvPr id="49" name="矩形 48"/>
          <p:cNvSpPr/>
          <p:nvPr/>
        </p:nvSpPr>
        <p:spPr>
          <a:xfrm>
            <a:off x="4061809" y="3465004"/>
            <a:ext cx="972000" cy="641680"/>
          </a:xfrm>
          <a:prstGeom prst="rect">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a:t>
            </a:r>
          </a:p>
          <a:p>
            <a:pPr algn="ctr" defTabSz="1218906" fontAlgn="ctr">
              <a:defRPr/>
            </a:pPr>
            <a:r>
              <a:rPr lang="en-US" altLang="zh-CN" sz="1050" dirty="0">
                <a:solidFill>
                  <a:prstClr val="white"/>
                </a:solidFill>
                <a:latin typeface="+mn-ea"/>
              </a:rPr>
              <a:t>Product Management</a:t>
            </a:r>
          </a:p>
        </p:txBody>
      </p:sp>
      <p:sp>
        <p:nvSpPr>
          <p:cNvPr id="50" name="矩形 49"/>
          <p:cNvSpPr/>
          <p:nvPr/>
        </p:nvSpPr>
        <p:spPr>
          <a:xfrm>
            <a:off x="5051992" y="3465004"/>
            <a:ext cx="972000" cy="641680"/>
          </a:xfrm>
          <a:prstGeom prst="rect">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a:t>
            </a:r>
          </a:p>
          <a:p>
            <a:pPr algn="ctr" defTabSz="1218906" fontAlgn="ctr">
              <a:defRPr/>
            </a:pPr>
            <a:r>
              <a:rPr lang="en-US" altLang="zh-CN" sz="1050" dirty="0">
                <a:solidFill>
                  <a:prstClr val="white"/>
                </a:solidFill>
                <a:latin typeface="+mn-ea"/>
              </a:rPr>
              <a:t>Metering and Charging</a:t>
            </a:r>
          </a:p>
        </p:txBody>
      </p:sp>
      <p:sp>
        <p:nvSpPr>
          <p:cNvPr id="52" name="矩形 51"/>
          <p:cNvSpPr/>
          <p:nvPr/>
        </p:nvSpPr>
        <p:spPr>
          <a:xfrm>
            <a:off x="7361491" y="3465004"/>
            <a:ext cx="900000" cy="641680"/>
          </a:xfrm>
          <a:prstGeom prst="rect">
            <a:avLst/>
          </a:prstGeom>
          <a:solidFill>
            <a:srgbClr val="FF0000">
              <a:alpha val="1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Unified Alarm</a:t>
            </a:r>
          </a:p>
        </p:txBody>
      </p:sp>
      <p:sp>
        <p:nvSpPr>
          <p:cNvPr id="53" name="矩形 52"/>
          <p:cNvSpPr/>
          <p:nvPr/>
        </p:nvSpPr>
        <p:spPr>
          <a:xfrm>
            <a:off x="8338950" y="3465004"/>
            <a:ext cx="900000" cy="641680"/>
          </a:xfrm>
          <a:prstGeom prst="rect">
            <a:avLst/>
          </a:prstGeom>
          <a:solidFill>
            <a:srgbClr val="FF0000">
              <a:alpha val="1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a:defRPr/>
            </a:pPr>
            <a:r>
              <a:rPr lang="en-US" altLang="zh-CN" sz="1050" dirty="0">
                <a:solidFill>
                  <a:prstClr val="white"/>
                </a:solidFill>
                <a:latin typeface="+mn-ea"/>
              </a:rPr>
              <a:t>Unified </a:t>
            </a:r>
            <a:r>
              <a:rPr lang="en-US" altLang="zh-CN" sz="1050" dirty="0" smtClean="0">
                <a:solidFill>
                  <a:prstClr val="white"/>
                </a:solidFill>
                <a:latin typeface="+mn-ea"/>
              </a:rPr>
              <a:t>Monitoring</a:t>
            </a:r>
            <a:endParaRPr lang="en-US" altLang="zh-CN" sz="1050" dirty="0">
              <a:solidFill>
                <a:prstClr val="white"/>
              </a:solidFill>
              <a:latin typeface="+mn-ea"/>
            </a:endParaRPr>
          </a:p>
        </p:txBody>
      </p:sp>
      <p:sp>
        <p:nvSpPr>
          <p:cNvPr id="54" name="矩形 53"/>
          <p:cNvSpPr/>
          <p:nvPr/>
        </p:nvSpPr>
        <p:spPr>
          <a:xfrm>
            <a:off x="9316409" y="3465004"/>
            <a:ext cx="900000" cy="641680"/>
          </a:xfrm>
          <a:prstGeom prst="rect">
            <a:avLst/>
          </a:prstGeom>
          <a:solidFill>
            <a:srgbClr val="FF0000">
              <a:alpha val="1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Dashboard and Report</a:t>
            </a:r>
          </a:p>
        </p:txBody>
      </p:sp>
      <p:sp>
        <p:nvSpPr>
          <p:cNvPr id="55" name="矩形 54"/>
          <p:cNvSpPr/>
          <p:nvPr/>
        </p:nvSpPr>
        <p:spPr>
          <a:xfrm>
            <a:off x="10293869" y="3465004"/>
            <a:ext cx="900000" cy="641680"/>
          </a:xfrm>
          <a:prstGeom prst="rect">
            <a:avLst/>
          </a:prstGeom>
          <a:solidFill>
            <a:srgbClr val="FF0000">
              <a:alpha val="1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Capacity Management</a:t>
            </a:r>
          </a:p>
        </p:txBody>
      </p:sp>
      <p:sp>
        <p:nvSpPr>
          <p:cNvPr id="57" name="矩形 56"/>
          <p:cNvSpPr/>
          <p:nvPr/>
        </p:nvSpPr>
        <p:spPr>
          <a:xfrm>
            <a:off x="6384032" y="3465004"/>
            <a:ext cx="900000" cy="641680"/>
          </a:xfrm>
          <a:prstGeom prst="rect">
            <a:avLst/>
          </a:prstGeom>
          <a:solidFill>
            <a:srgbClr val="FF0000">
              <a:alpha val="1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1218906" fontAlgn="ctr">
              <a:defRPr/>
            </a:pPr>
            <a:r>
              <a:rPr lang="en-US" altLang="zh-CN" sz="1050" dirty="0">
                <a:solidFill>
                  <a:prstClr val="white"/>
                </a:solidFill>
                <a:latin typeface="+mn-ea"/>
              </a:rPr>
              <a:t>O&amp;M Maps</a:t>
            </a:r>
          </a:p>
        </p:txBody>
      </p:sp>
      <p:sp>
        <p:nvSpPr>
          <p:cNvPr id="58" name="矩形 57"/>
          <p:cNvSpPr/>
          <p:nvPr/>
        </p:nvSpPr>
        <p:spPr bwMode="auto">
          <a:xfrm>
            <a:off x="9750948" y="4398074"/>
            <a:ext cx="810734"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grpSp>
        <p:nvGrpSpPr>
          <p:cNvPr id="59" name="组合 58"/>
          <p:cNvGrpSpPr/>
          <p:nvPr/>
        </p:nvGrpSpPr>
        <p:grpSpPr>
          <a:xfrm>
            <a:off x="9808895" y="5307053"/>
            <a:ext cx="443009" cy="274554"/>
            <a:chOff x="7059753" y="6469542"/>
            <a:chExt cx="952829" cy="450757"/>
          </a:xfrm>
        </p:grpSpPr>
        <p:sp>
          <p:nvSpPr>
            <p:cNvPr id="60" name="Freeform 8"/>
            <p:cNvSpPr>
              <a:spLocks/>
            </p:cNvSpPr>
            <p:nvPr/>
          </p:nvSpPr>
          <p:spPr bwMode="auto">
            <a:xfrm>
              <a:off x="7059753" y="6469542"/>
              <a:ext cx="952829" cy="450757"/>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61" name="Picture 2" descr="https://www.metis2020.com/wp-content/uploads/logos/logo_DT.png"/>
            <p:cNvPicPr>
              <a:picLocks noChangeArrowheads="1"/>
            </p:cNvPicPr>
            <p:nvPr/>
          </p:nvPicPr>
          <p:blipFill>
            <a:blip r:embed="rId4" cstate="print">
              <a:duotone>
                <a:schemeClr val="bg2">
                  <a:shade val="45000"/>
                  <a:satMod val="135000"/>
                </a:schemeClr>
                <a:prstClr val="white"/>
              </a:duotone>
              <a:lum bright="40000"/>
              <a:extLst>
                <a:ext uri="{28A0092B-C50C-407E-A947-70E740481C1C}">
                  <a14:useLocalDpi xmlns:a14="http://schemas.microsoft.com/office/drawing/2010/main" val="0"/>
                </a:ext>
              </a:extLst>
            </a:blip>
            <a:srcRect/>
            <a:stretch>
              <a:fillRect/>
            </a:stretch>
          </p:blipFill>
          <p:spPr bwMode="auto">
            <a:xfrm>
              <a:off x="7355851" y="6688818"/>
              <a:ext cx="319991" cy="128775"/>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62" name="组合 61"/>
          <p:cNvGrpSpPr/>
          <p:nvPr/>
        </p:nvGrpSpPr>
        <p:grpSpPr>
          <a:xfrm>
            <a:off x="10001954" y="5919344"/>
            <a:ext cx="443009" cy="265562"/>
            <a:chOff x="7935455" y="6570558"/>
            <a:chExt cx="952829" cy="435994"/>
          </a:xfrm>
        </p:grpSpPr>
        <p:sp>
          <p:nvSpPr>
            <p:cNvPr id="63" name="Freeform 8"/>
            <p:cNvSpPr>
              <a:spLocks/>
            </p:cNvSpPr>
            <p:nvPr/>
          </p:nvSpPr>
          <p:spPr bwMode="auto">
            <a:xfrm>
              <a:off x="7935455" y="6570558"/>
              <a:ext cx="952829" cy="435994"/>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64" name="Picture 2" descr="C:\Users\c00102471\Desktop\2000px-Orange_logo.svg.png"/>
            <p:cNvPicPr>
              <a:picLocks noChangeAspect="1" noChangeArrowheads="1"/>
            </p:cNvPicPr>
            <p:nvPr/>
          </p:nvPicPr>
          <p:blipFill>
            <a:blip r:embed="rId5" cstate="print"/>
            <a:srcRect/>
            <a:stretch>
              <a:fillRect/>
            </a:stretch>
          </p:blipFill>
          <p:spPr bwMode="auto">
            <a:xfrm>
              <a:off x="8224963" y="6727512"/>
              <a:ext cx="302722" cy="218969"/>
            </a:xfrm>
            <a:prstGeom prst="rect">
              <a:avLst/>
            </a:prstGeom>
            <a:noFill/>
          </p:spPr>
        </p:pic>
      </p:grpSp>
      <p:grpSp>
        <p:nvGrpSpPr>
          <p:cNvPr id="65" name="组合 64"/>
          <p:cNvGrpSpPr/>
          <p:nvPr/>
        </p:nvGrpSpPr>
        <p:grpSpPr>
          <a:xfrm>
            <a:off x="10066698" y="5501592"/>
            <a:ext cx="443009" cy="279624"/>
            <a:chOff x="6238051" y="7294559"/>
            <a:chExt cx="952829" cy="459081"/>
          </a:xfrm>
        </p:grpSpPr>
        <p:sp>
          <p:nvSpPr>
            <p:cNvPr id="66" name="Freeform 8"/>
            <p:cNvSpPr>
              <a:spLocks/>
            </p:cNvSpPr>
            <p:nvPr/>
          </p:nvSpPr>
          <p:spPr bwMode="auto">
            <a:xfrm>
              <a:off x="6238051" y="7294559"/>
              <a:ext cx="952829" cy="459081"/>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67" name="Picture 334" descr="300px-Telef%C3%B3nica_Logo"/>
            <p:cNvPicPr>
              <a:picLocks noChangeAspect="1" noChangeArrowheads="1"/>
            </p:cNvPicPr>
            <p:nvPr/>
          </p:nvPicPr>
          <p:blipFill>
            <a:blip r:embed="rId6" cstate="email">
              <a:duotone>
                <a:schemeClr val="bg2">
                  <a:shade val="45000"/>
                  <a:satMod val="135000"/>
                </a:schemeClr>
                <a:prstClr val="white"/>
              </a:duotone>
              <a:lum bright="40000"/>
              <a:extLst>
                <a:ext uri="{28A0092B-C50C-407E-A947-70E740481C1C}">
                  <a14:useLocalDpi xmlns:a14="http://schemas.microsoft.com/office/drawing/2010/main"/>
                </a:ext>
              </a:extLst>
            </a:blip>
            <a:srcRect/>
            <a:stretch>
              <a:fillRect/>
            </a:stretch>
          </p:blipFill>
          <p:spPr bwMode="auto">
            <a:xfrm>
              <a:off x="6389131" y="7475983"/>
              <a:ext cx="639824" cy="185991"/>
            </a:xfrm>
            <a:prstGeom prst="rect">
              <a:avLst/>
            </a:prstGeom>
            <a:noFill/>
          </p:spPr>
        </p:pic>
      </p:grpSp>
      <p:grpSp>
        <p:nvGrpSpPr>
          <p:cNvPr id="68" name="组合 67"/>
          <p:cNvGrpSpPr/>
          <p:nvPr/>
        </p:nvGrpSpPr>
        <p:grpSpPr>
          <a:xfrm>
            <a:off x="9773388" y="5655267"/>
            <a:ext cx="467656" cy="300699"/>
            <a:chOff x="9011958" y="7209663"/>
            <a:chExt cx="1005840" cy="493681"/>
          </a:xfrm>
        </p:grpSpPr>
        <p:sp>
          <p:nvSpPr>
            <p:cNvPr id="69" name="Freeform 8"/>
            <p:cNvSpPr>
              <a:spLocks/>
            </p:cNvSpPr>
            <p:nvPr/>
          </p:nvSpPr>
          <p:spPr bwMode="auto">
            <a:xfrm>
              <a:off x="9054608" y="7209663"/>
              <a:ext cx="952829" cy="493681"/>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70" name="Picture 4" descr="âchina telecom logo pngâçå¾çæç´¢ç»æ"/>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011958" y="7440712"/>
              <a:ext cx="1005840" cy="215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组合 70"/>
          <p:cNvGrpSpPr/>
          <p:nvPr/>
        </p:nvGrpSpPr>
        <p:grpSpPr>
          <a:xfrm>
            <a:off x="9823239" y="4937851"/>
            <a:ext cx="638657" cy="389591"/>
            <a:chOff x="7240164" y="6969434"/>
            <a:chExt cx="1728021" cy="975000"/>
          </a:xfrm>
        </p:grpSpPr>
        <p:pic>
          <p:nvPicPr>
            <p:cNvPr id="72" name="Picture 11" descr="C:\Users\Administrator\Desktop\logo-01.png"/>
            <p:cNvPicPr>
              <a:picLocks noChangeAspect="1" noChangeArrowheads="1"/>
            </p:cNvPicPr>
            <p:nvPr/>
          </p:nvPicPr>
          <p:blipFill>
            <a:blip r:embed="rId9" cstate="print"/>
            <a:srcRect/>
            <a:stretch>
              <a:fillRect/>
            </a:stretch>
          </p:blipFill>
          <p:spPr bwMode="auto">
            <a:xfrm>
              <a:off x="7913286" y="7284748"/>
              <a:ext cx="300160" cy="280608"/>
            </a:xfrm>
            <a:prstGeom prst="rect">
              <a:avLst/>
            </a:prstGeom>
            <a:noFill/>
            <a:effectLst>
              <a:outerShdw blurRad="63500" sx="102000" sy="102000" algn="ctr" rotWithShape="0">
                <a:prstClr val="black">
                  <a:alpha val="40000"/>
                </a:prstClr>
              </a:outerShdw>
            </a:effectLst>
          </p:spPr>
        </p:pic>
        <p:sp>
          <p:nvSpPr>
            <p:cNvPr id="73" name="文本框 75"/>
            <p:cNvSpPr txBox="1"/>
            <p:nvPr/>
          </p:nvSpPr>
          <p:spPr>
            <a:xfrm>
              <a:off x="7269213" y="7437871"/>
              <a:ext cx="1588307" cy="423637"/>
            </a:xfrm>
            <a:prstGeom prst="rect">
              <a:avLst/>
            </a:prstGeom>
            <a:noFill/>
          </p:spPr>
          <p:txBody>
            <a:bodyPr wrap="none" rtlCol="0">
              <a:noAutofit/>
            </a:bodyPr>
            <a:lstStyle/>
            <a:p>
              <a:pPr algn="ctr">
                <a:defRPr/>
              </a:pPr>
              <a:r>
                <a:rPr lang="en-US" altLang="zh-CN" sz="500" b="1" dirty="0">
                  <a:solidFill>
                    <a:srgbClr val="FFFFFF"/>
                  </a:solidFill>
                  <a:latin typeface="+mn-ea"/>
                  <a:ea typeface="+mn-ea"/>
                  <a:cs typeface="Arial" pitchFamily="34" charset="0"/>
                </a:rPr>
                <a:t>HuaweiCloud</a:t>
              </a:r>
              <a:endParaRPr lang="zh-CN" altLang="en-US" sz="500" b="1" dirty="0">
                <a:solidFill>
                  <a:srgbClr val="FFFFFF"/>
                </a:solidFill>
                <a:latin typeface="+mn-ea"/>
                <a:ea typeface="+mn-ea"/>
                <a:cs typeface="Arial" pitchFamily="34" charset="0"/>
              </a:endParaRPr>
            </a:p>
          </p:txBody>
        </p:sp>
        <p:grpSp>
          <p:nvGrpSpPr>
            <p:cNvPr id="74" name="组合 77"/>
            <p:cNvGrpSpPr>
              <a:grpSpLocks/>
            </p:cNvGrpSpPr>
            <p:nvPr/>
          </p:nvGrpSpPr>
          <p:grpSpPr bwMode="auto">
            <a:xfrm>
              <a:off x="7240164" y="6969434"/>
              <a:ext cx="1728021" cy="975000"/>
              <a:chOff x="6722871" y="1887972"/>
              <a:chExt cx="1925466" cy="1056396"/>
            </a:xfrm>
          </p:grpSpPr>
          <p:sp>
            <p:nvSpPr>
              <p:cNvPr id="75" name="Freeform 8"/>
              <p:cNvSpPr>
                <a:spLocks/>
              </p:cNvSpPr>
              <p:nvPr/>
            </p:nvSpPr>
            <p:spPr bwMode="auto">
              <a:xfrm>
                <a:off x="6722871" y="1887972"/>
                <a:ext cx="1922581" cy="1035956"/>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pPr>
                  <a:defRPr/>
                </a:pPr>
                <a:endParaRPr lang="zh-CN" altLang="en-US" sz="1050">
                  <a:solidFill>
                    <a:srgbClr val="FFFFFF"/>
                  </a:solidFill>
                  <a:latin typeface="+mn-ea"/>
                  <a:ea typeface="+mn-ea"/>
                </a:endParaRPr>
              </a:p>
            </p:txBody>
          </p:sp>
          <p:sp>
            <p:nvSpPr>
              <p:cNvPr id="76" name="Freeform 8"/>
              <p:cNvSpPr>
                <a:spLocks/>
              </p:cNvSpPr>
              <p:nvPr/>
            </p:nvSpPr>
            <p:spPr bwMode="auto">
              <a:xfrm>
                <a:off x="6725756" y="1908412"/>
                <a:ext cx="1922581" cy="1035956"/>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pPr>
                  <a:defRPr/>
                </a:pPr>
                <a:endParaRPr lang="zh-CN" altLang="en-US" sz="1050" dirty="0">
                  <a:solidFill>
                    <a:srgbClr val="FFFFFF"/>
                  </a:solidFill>
                  <a:latin typeface="+mn-ea"/>
                  <a:ea typeface="+mn-ea"/>
                </a:endParaRPr>
              </a:p>
            </p:txBody>
          </p:sp>
        </p:grpSp>
      </p:grpSp>
      <p:sp>
        <p:nvSpPr>
          <p:cNvPr id="77" name="圆角矩形 76"/>
          <p:cNvSpPr/>
          <p:nvPr/>
        </p:nvSpPr>
        <p:spPr>
          <a:xfrm>
            <a:off x="9783254" y="4494393"/>
            <a:ext cx="756000"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Homogeneous</a:t>
            </a:r>
            <a:endParaRPr lang="en-US" altLang="zh-CN" sz="700" kern="0" dirty="0">
              <a:solidFill>
                <a:srgbClr val="FFFFFF"/>
              </a:solidFill>
              <a:latin typeface="+mn-ea"/>
              <a:ea typeface="+mn-ea"/>
              <a:cs typeface="Arial" pitchFamily="34" charset="0"/>
            </a:endParaRPr>
          </a:p>
          <a:p>
            <a:pPr algn="ctr" defTabSz="913533" fontAlgn="ctr">
              <a:defRPr/>
            </a:pPr>
            <a:r>
              <a:rPr lang="en-US" altLang="zh-CN" sz="700" dirty="0">
                <a:solidFill>
                  <a:srgbClr val="FFFFFF"/>
                </a:solidFill>
                <a:latin typeface="+mn-ea"/>
                <a:ea typeface="+mn-ea"/>
              </a:rPr>
              <a:t>public cloud</a:t>
            </a:r>
            <a:endParaRPr lang="en-US" altLang="zh-CN" sz="700" kern="0" dirty="0">
              <a:solidFill>
                <a:srgbClr val="FFFFFF"/>
              </a:solidFill>
              <a:latin typeface="+mn-ea"/>
              <a:ea typeface="+mn-ea"/>
              <a:cs typeface="Arial" pitchFamily="34" charset="0"/>
            </a:endParaRPr>
          </a:p>
        </p:txBody>
      </p:sp>
      <p:sp>
        <p:nvSpPr>
          <p:cNvPr id="78" name="矩形 77"/>
          <p:cNvSpPr/>
          <p:nvPr/>
        </p:nvSpPr>
        <p:spPr bwMode="auto">
          <a:xfrm>
            <a:off x="10610243" y="4399191"/>
            <a:ext cx="807105" cy="1943099"/>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grpSp>
        <p:nvGrpSpPr>
          <p:cNvPr id="79" name="组合 78"/>
          <p:cNvGrpSpPr/>
          <p:nvPr/>
        </p:nvGrpSpPr>
        <p:grpSpPr>
          <a:xfrm>
            <a:off x="10736921" y="5039133"/>
            <a:ext cx="620626" cy="409340"/>
            <a:chOff x="9355580" y="6491868"/>
            <a:chExt cx="863636" cy="385923"/>
          </a:xfrm>
        </p:grpSpPr>
        <p:sp>
          <p:nvSpPr>
            <p:cNvPr id="80" name="Freeform 8"/>
            <p:cNvSpPr>
              <a:spLocks/>
            </p:cNvSpPr>
            <p:nvPr/>
          </p:nvSpPr>
          <p:spPr bwMode="auto">
            <a:xfrm>
              <a:off x="9355580" y="6491868"/>
              <a:ext cx="863636" cy="385923"/>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81" name="Picture 2" descr="Image result for aws logo"/>
            <p:cNvPicPr>
              <a:picLocks noChangeAspect="1" noChangeArrowheads="1"/>
            </p:cNvPicPr>
            <p:nvPr/>
          </p:nvPicPr>
          <p:blipFill>
            <a:blip r:embed="rId10" cstate="print">
              <a:duotone>
                <a:schemeClr val="bg2">
                  <a:shade val="45000"/>
                  <a:satMod val="135000"/>
                </a:schemeClr>
                <a:prstClr val="white"/>
              </a:duotone>
              <a:lum bright="40000"/>
              <a:extLst>
                <a:ext uri="{28A0092B-C50C-407E-A947-70E740481C1C}">
                  <a14:useLocalDpi xmlns:a14="http://schemas.microsoft.com/office/drawing/2010/main" val="0"/>
                </a:ext>
              </a:extLst>
            </a:blip>
            <a:srcRect/>
            <a:stretch>
              <a:fillRect/>
            </a:stretch>
          </p:blipFill>
          <p:spPr bwMode="auto">
            <a:xfrm>
              <a:off x="9445980" y="6654200"/>
              <a:ext cx="640437" cy="1635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2" name="组合 81"/>
          <p:cNvGrpSpPr/>
          <p:nvPr/>
        </p:nvGrpSpPr>
        <p:grpSpPr>
          <a:xfrm>
            <a:off x="10629275" y="5510624"/>
            <a:ext cx="600321" cy="339178"/>
            <a:chOff x="7406778" y="6465391"/>
            <a:chExt cx="952829" cy="347850"/>
          </a:xfrm>
        </p:grpSpPr>
        <p:sp>
          <p:nvSpPr>
            <p:cNvPr id="83" name="Freeform 8"/>
            <p:cNvSpPr>
              <a:spLocks/>
            </p:cNvSpPr>
            <p:nvPr/>
          </p:nvSpPr>
          <p:spPr bwMode="auto">
            <a:xfrm>
              <a:off x="7406778" y="6465391"/>
              <a:ext cx="952829" cy="347850"/>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pic>
          <p:nvPicPr>
            <p:cNvPr id="84" name="图片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8786" y="6611668"/>
              <a:ext cx="758770" cy="191129"/>
            </a:xfrm>
            <a:prstGeom prst="rect">
              <a:avLst/>
            </a:prstGeom>
          </p:spPr>
        </p:pic>
      </p:grpSp>
      <p:grpSp>
        <p:nvGrpSpPr>
          <p:cNvPr id="85" name="组合 84"/>
          <p:cNvGrpSpPr/>
          <p:nvPr/>
        </p:nvGrpSpPr>
        <p:grpSpPr>
          <a:xfrm>
            <a:off x="10848546" y="5967571"/>
            <a:ext cx="443252" cy="269710"/>
            <a:chOff x="8111853" y="6966813"/>
            <a:chExt cx="952827" cy="361422"/>
          </a:xfrm>
        </p:grpSpPr>
        <p:sp>
          <p:nvSpPr>
            <p:cNvPr id="86" name="Freeform 8"/>
            <p:cNvSpPr>
              <a:spLocks/>
            </p:cNvSpPr>
            <p:nvPr/>
          </p:nvSpPr>
          <p:spPr bwMode="auto">
            <a:xfrm>
              <a:off x="8111853" y="6973598"/>
              <a:ext cx="952827" cy="347850"/>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a:gsLst>
                <a:gs pos="0">
                  <a:srgbClr val="00B0F0">
                    <a:alpha val="40000"/>
                  </a:srgbClr>
                </a:gs>
                <a:gs pos="65000">
                  <a:schemeClr val="accent1">
                    <a:tint val="44500"/>
                    <a:satMod val="160000"/>
                    <a:alpha val="0"/>
                  </a:schemeClr>
                </a:gs>
              </a:gsLst>
              <a:lin ang="5400000" scaled="0"/>
            </a:gradFill>
            <a:ln w="9525">
              <a:gradFill>
                <a:gsLst>
                  <a:gs pos="0">
                    <a:srgbClr val="00B0F0"/>
                  </a:gs>
                  <a:gs pos="50000">
                    <a:srgbClr val="00B0F0">
                      <a:alpha val="0"/>
                    </a:srgbClr>
                  </a:gs>
                  <a:gs pos="83000">
                    <a:srgbClr val="00B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718640">
                <a:defRPr/>
              </a:pPr>
              <a:endParaRPr lang="zh-CN" altLang="en-US" sz="1050">
                <a:solidFill>
                  <a:srgbClr val="FFFFFF"/>
                </a:solidFill>
                <a:latin typeface="+mn-ea"/>
              </a:endParaRPr>
            </a:p>
          </p:txBody>
        </p:sp>
        <p:sp>
          <p:nvSpPr>
            <p:cNvPr id="87" name="文本框 507"/>
            <p:cNvSpPr txBox="1"/>
            <p:nvPr/>
          </p:nvSpPr>
          <p:spPr>
            <a:xfrm>
              <a:off x="8147638" y="6966813"/>
              <a:ext cx="865724" cy="361422"/>
            </a:xfrm>
            <a:prstGeom prst="rect">
              <a:avLst/>
            </a:prstGeom>
            <a:noFill/>
          </p:spPr>
          <p:txBody>
            <a:bodyPr wrap="square" rtlCol="0">
              <a:noAutofit/>
            </a:bodyPr>
            <a:lstStyle/>
            <a:p>
              <a:pPr algn="ctr">
                <a:defRPr/>
              </a:pPr>
              <a:r>
                <a:rPr lang="en-US" altLang="zh-CN" sz="1050" b="1" dirty="0" smtClean="0">
                  <a:solidFill>
                    <a:prstClr val="white"/>
                  </a:solidFill>
                  <a:effectLst>
                    <a:outerShdw blurRad="38100" dist="38100" dir="2700000" algn="tl">
                      <a:srgbClr val="000000">
                        <a:alpha val="43137"/>
                      </a:srgbClr>
                    </a:outerShdw>
                  </a:effectLst>
                  <a:latin typeface="+mn-ea"/>
                  <a:ea typeface="+mn-ea"/>
                </a:rPr>
                <a:t>...</a:t>
              </a:r>
              <a:endParaRPr lang="zh-CN" altLang="en-US" sz="1050" b="1" dirty="0">
                <a:solidFill>
                  <a:prstClr val="white"/>
                </a:solidFill>
                <a:effectLst>
                  <a:outerShdw blurRad="38100" dist="38100" dir="2700000" algn="tl">
                    <a:srgbClr val="000000">
                      <a:alpha val="43137"/>
                    </a:srgbClr>
                  </a:outerShdw>
                </a:effectLst>
                <a:latin typeface="+mn-ea"/>
                <a:ea typeface="+mn-ea"/>
              </a:endParaRPr>
            </a:p>
          </p:txBody>
        </p:sp>
      </p:grpSp>
      <p:sp>
        <p:nvSpPr>
          <p:cNvPr id="88" name="圆角矩形 87"/>
          <p:cNvSpPr/>
          <p:nvPr/>
        </p:nvSpPr>
        <p:spPr>
          <a:xfrm>
            <a:off x="10642317" y="4497263"/>
            <a:ext cx="756000" cy="442722"/>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Heterogeneous</a:t>
            </a:r>
            <a:endParaRPr lang="en-US" altLang="zh-CN" sz="700" kern="0" dirty="0">
              <a:solidFill>
                <a:srgbClr val="FFFFFF"/>
              </a:solidFill>
              <a:latin typeface="+mn-ea"/>
              <a:ea typeface="+mn-ea"/>
              <a:cs typeface="Arial" pitchFamily="34" charset="0"/>
            </a:endParaRPr>
          </a:p>
          <a:p>
            <a:pPr algn="ctr" defTabSz="913533" fontAlgn="ctr">
              <a:defRPr/>
            </a:pPr>
            <a:r>
              <a:rPr lang="en-US" altLang="zh-CN" sz="700" dirty="0">
                <a:solidFill>
                  <a:srgbClr val="FFFFFF"/>
                </a:solidFill>
                <a:latin typeface="+mn-ea"/>
                <a:ea typeface="+mn-ea"/>
              </a:rPr>
              <a:t>public cloud</a:t>
            </a:r>
            <a:endParaRPr lang="en-US" altLang="zh-CN" sz="700" kern="0" dirty="0">
              <a:solidFill>
                <a:srgbClr val="FFFFFF"/>
              </a:solidFill>
              <a:latin typeface="+mn-ea"/>
              <a:ea typeface="+mn-ea"/>
              <a:cs typeface="Arial" pitchFamily="34" charset="0"/>
            </a:endParaRPr>
          </a:p>
        </p:txBody>
      </p:sp>
      <p:sp>
        <p:nvSpPr>
          <p:cNvPr id="90" name="矩形 89"/>
          <p:cNvSpPr/>
          <p:nvPr/>
        </p:nvSpPr>
        <p:spPr bwMode="auto">
          <a:xfrm>
            <a:off x="6900484" y="4398074"/>
            <a:ext cx="811505"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91" name="圆角矩形 90"/>
          <p:cNvSpPr/>
          <p:nvPr/>
        </p:nvSpPr>
        <p:spPr>
          <a:xfrm>
            <a:off x="6946981" y="4489457"/>
            <a:ext cx="715842"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Power</a:t>
            </a:r>
          </a:p>
          <a:p>
            <a:pPr algn="ctr" defTabSz="913533" fontAlgn="ctr">
              <a:defRPr/>
            </a:pPr>
            <a:r>
              <a:rPr lang="en-US" altLang="zh-CN" sz="700" dirty="0">
                <a:solidFill>
                  <a:srgbClr val="FFFFFF"/>
                </a:solidFill>
                <a:latin typeface="+mn-ea"/>
                <a:ea typeface="+mn-ea"/>
              </a:rPr>
              <a:t>Midrange Computer</a:t>
            </a:r>
            <a:endParaRPr lang="en-US" altLang="zh-CN" sz="700" kern="0" dirty="0">
              <a:solidFill>
                <a:srgbClr val="FFFFFF"/>
              </a:solidFill>
              <a:latin typeface="+mn-ea"/>
              <a:ea typeface="+mn-ea"/>
              <a:cs typeface="Arial" pitchFamily="34" charset="0"/>
            </a:endParaRPr>
          </a:p>
        </p:txBody>
      </p:sp>
      <p:sp>
        <p:nvSpPr>
          <p:cNvPr id="92" name="矩形 91"/>
          <p:cNvSpPr/>
          <p:nvPr/>
        </p:nvSpPr>
        <p:spPr bwMode="auto">
          <a:xfrm>
            <a:off x="3330689" y="4398074"/>
            <a:ext cx="828371"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93" name="圆角矩形 92"/>
          <p:cNvSpPr/>
          <p:nvPr/>
        </p:nvSpPr>
        <p:spPr>
          <a:xfrm>
            <a:off x="3354153" y="4489457"/>
            <a:ext cx="759222"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Community OpenStack</a:t>
            </a:r>
          </a:p>
          <a:p>
            <a:pPr algn="ctr" defTabSz="913533" fontAlgn="ctr">
              <a:defRPr/>
            </a:pPr>
            <a:r>
              <a:rPr lang="en-US" altLang="zh-CN" sz="700" dirty="0">
                <a:solidFill>
                  <a:srgbClr val="FFFFFF"/>
                </a:solidFill>
                <a:latin typeface="+mn-ea"/>
                <a:ea typeface="+mn-ea"/>
              </a:rPr>
              <a:t>Service</a:t>
            </a:r>
            <a:endParaRPr lang="en-US" altLang="zh-CN" sz="700" kern="0" dirty="0">
              <a:solidFill>
                <a:srgbClr val="FFFFFF"/>
              </a:solidFill>
              <a:latin typeface="+mn-ea"/>
              <a:ea typeface="+mn-ea"/>
              <a:cs typeface="Arial" pitchFamily="34" charset="0"/>
            </a:endParaRPr>
          </a:p>
        </p:txBody>
      </p:sp>
      <p:grpSp>
        <p:nvGrpSpPr>
          <p:cNvPr id="94" name="组合 93"/>
          <p:cNvGrpSpPr/>
          <p:nvPr/>
        </p:nvGrpSpPr>
        <p:grpSpPr>
          <a:xfrm>
            <a:off x="3356927" y="5857879"/>
            <a:ext cx="777989" cy="360040"/>
            <a:chOff x="1408669" y="5846417"/>
            <a:chExt cx="717571" cy="329184"/>
          </a:xfrm>
        </p:grpSpPr>
        <p:graphicFrame>
          <p:nvGraphicFramePr>
            <p:cNvPr id="95" name="Object 3"/>
            <p:cNvGraphicFramePr>
              <a:graphicFrameLocks noChangeAspect="1"/>
            </p:cNvGraphicFramePr>
            <p:nvPr>
              <p:extLst/>
            </p:nvPr>
          </p:nvGraphicFramePr>
          <p:xfrm>
            <a:off x="1408669" y="5850854"/>
            <a:ext cx="211224" cy="324747"/>
          </p:xfrm>
          <a:graphic>
            <a:graphicData uri="http://schemas.openxmlformats.org/presentationml/2006/ole">
              <mc:AlternateContent xmlns:mc="http://schemas.openxmlformats.org/markup-compatibility/2006">
                <mc:Choice xmlns:v="urn:schemas-microsoft-com:vml" Requires="v">
                  <p:oleObj spid="_x0000_s1314" name="Visio" r:id="rId13" imgW="2929047" imgH="7321685" progId="">
                    <p:embed/>
                  </p:oleObj>
                </mc:Choice>
                <mc:Fallback>
                  <p:oleObj name="Visio" r:id="rId13"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8669" y="5850854"/>
                          <a:ext cx="211224" cy="324747"/>
                        </a:xfrm>
                        <a:prstGeom prst="rect">
                          <a:avLst/>
                        </a:prstGeom>
                        <a:noFill/>
                        <a:ln>
                          <a:noFill/>
                        </a:ln>
                        <a:effectLst/>
                      </p:spPr>
                    </p:pic>
                  </p:oleObj>
                </mc:Fallback>
              </mc:AlternateContent>
            </a:graphicData>
          </a:graphic>
        </p:graphicFrame>
        <p:pic>
          <p:nvPicPr>
            <p:cNvPr id="96" name="Picture 8" descr="图片4"/>
            <p:cNvPicPr>
              <a:picLocks noChangeArrowheads="1"/>
            </p:cNvPicPr>
            <p:nvPr/>
          </p:nvPicPr>
          <p:blipFill>
            <a:blip r:embed="rId15" cstate="print"/>
            <a:srcRect/>
            <a:stretch>
              <a:fillRect/>
            </a:stretch>
          </p:blipFill>
          <p:spPr bwMode="auto">
            <a:xfrm>
              <a:off x="1905539" y="5846417"/>
              <a:ext cx="220701" cy="329184"/>
            </a:xfrm>
            <a:prstGeom prst="rect">
              <a:avLst/>
            </a:prstGeom>
            <a:noFill/>
            <a:effectLst>
              <a:outerShdw blurRad="76200" dir="18900000" sy="23000" kx="-1200000" algn="bl" rotWithShape="0">
                <a:prstClr val="black">
                  <a:alpha val="70000"/>
                </a:prstClr>
              </a:outerShdw>
            </a:effectLst>
            <a:extLst/>
          </p:spPr>
        </p:pic>
        <p:pic>
          <p:nvPicPr>
            <p:cNvPr id="97" name="Picture 463" descr="图片154"/>
            <p:cNvPicPr>
              <a:picLocks noChangeArrowheads="1"/>
            </p:cNvPicPr>
            <p:nvPr/>
          </p:nvPicPr>
          <p:blipFill>
            <a:blip r:embed="rId16" cstate="print">
              <a:grayscl/>
            </a:blip>
            <a:srcRect/>
            <a:stretch>
              <a:fillRect/>
            </a:stretch>
          </p:blipFill>
          <p:spPr bwMode="auto">
            <a:xfrm>
              <a:off x="1643871" y="5846417"/>
              <a:ext cx="232323" cy="329184"/>
            </a:xfrm>
            <a:prstGeom prst="rect">
              <a:avLst/>
            </a:prstGeom>
            <a:noFill/>
            <a:ln w="9525">
              <a:noFill/>
              <a:miter lim="800000"/>
              <a:headEnd/>
              <a:tailEnd/>
            </a:ln>
          </p:spPr>
        </p:pic>
      </p:grpSp>
      <p:sp>
        <p:nvSpPr>
          <p:cNvPr id="98" name="矩形 97"/>
          <p:cNvSpPr/>
          <p:nvPr/>
        </p:nvSpPr>
        <p:spPr bwMode="auto">
          <a:xfrm>
            <a:off x="6132003" y="4398074"/>
            <a:ext cx="715630"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99" name="圆角矩形 98"/>
          <p:cNvSpPr/>
          <p:nvPr/>
        </p:nvSpPr>
        <p:spPr>
          <a:xfrm>
            <a:off x="6170962" y="4489457"/>
            <a:ext cx="623879"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Hyper-V</a:t>
            </a:r>
          </a:p>
          <a:p>
            <a:pPr algn="ctr" defTabSz="913533" fontAlgn="ctr">
              <a:defRPr/>
            </a:pPr>
            <a:r>
              <a:rPr lang="en-US" altLang="zh-CN" sz="700" dirty="0">
                <a:solidFill>
                  <a:srgbClr val="FFFFFF"/>
                </a:solidFill>
                <a:latin typeface="+mn-ea"/>
                <a:ea typeface="+mn-ea"/>
              </a:rPr>
              <a:t>Service</a:t>
            </a:r>
            <a:endParaRPr lang="en-US" altLang="zh-CN" sz="700" kern="0" dirty="0">
              <a:solidFill>
                <a:srgbClr val="FFFFFF"/>
              </a:solidFill>
              <a:latin typeface="+mn-ea"/>
              <a:ea typeface="+mn-ea"/>
              <a:cs typeface="Arial" pitchFamily="34" charset="0"/>
            </a:endParaRPr>
          </a:p>
        </p:txBody>
      </p:sp>
      <p:grpSp>
        <p:nvGrpSpPr>
          <p:cNvPr id="100" name="组合 99"/>
          <p:cNvGrpSpPr/>
          <p:nvPr/>
        </p:nvGrpSpPr>
        <p:grpSpPr>
          <a:xfrm>
            <a:off x="6156791" y="5857268"/>
            <a:ext cx="672105" cy="360040"/>
            <a:chOff x="1408669" y="5846417"/>
            <a:chExt cx="717571" cy="329184"/>
          </a:xfrm>
        </p:grpSpPr>
        <p:graphicFrame>
          <p:nvGraphicFramePr>
            <p:cNvPr id="101" name="Object 3"/>
            <p:cNvGraphicFramePr>
              <a:graphicFrameLocks noChangeAspect="1"/>
            </p:cNvGraphicFramePr>
            <p:nvPr>
              <p:extLst/>
            </p:nvPr>
          </p:nvGraphicFramePr>
          <p:xfrm>
            <a:off x="1408669" y="5850854"/>
            <a:ext cx="211224" cy="324747"/>
          </p:xfrm>
          <a:graphic>
            <a:graphicData uri="http://schemas.openxmlformats.org/presentationml/2006/ole">
              <mc:AlternateContent xmlns:mc="http://schemas.openxmlformats.org/markup-compatibility/2006">
                <mc:Choice xmlns:v="urn:schemas-microsoft-com:vml" Requires="v">
                  <p:oleObj spid="_x0000_s1315" name="Visio" r:id="rId18" imgW="2929047" imgH="7321685" progId="">
                    <p:embed/>
                  </p:oleObj>
                </mc:Choice>
                <mc:Fallback>
                  <p:oleObj name="Visio" r:id="rId18"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8669" y="5850854"/>
                          <a:ext cx="211224" cy="324747"/>
                        </a:xfrm>
                        <a:prstGeom prst="rect">
                          <a:avLst/>
                        </a:prstGeom>
                        <a:noFill/>
                        <a:ln>
                          <a:noFill/>
                        </a:ln>
                        <a:effectLst/>
                      </p:spPr>
                    </p:pic>
                  </p:oleObj>
                </mc:Fallback>
              </mc:AlternateContent>
            </a:graphicData>
          </a:graphic>
        </p:graphicFrame>
        <p:pic>
          <p:nvPicPr>
            <p:cNvPr id="102" name="Picture 8" descr="图片4"/>
            <p:cNvPicPr>
              <a:picLocks noChangeArrowheads="1"/>
            </p:cNvPicPr>
            <p:nvPr/>
          </p:nvPicPr>
          <p:blipFill>
            <a:blip r:embed="rId15" cstate="print"/>
            <a:srcRect/>
            <a:stretch>
              <a:fillRect/>
            </a:stretch>
          </p:blipFill>
          <p:spPr bwMode="auto">
            <a:xfrm>
              <a:off x="1905539" y="5846417"/>
              <a:ext cx="220701" cy="329184"/>
            </a:xfrm>
            <a:prstGeom prst="rect">
              <a:avLst/>
            </a:prstGeom>
            <a:noFill/>
            <a:effectLst>
              <a:outerShdw blurRad="76200" dir="18900000" sy="23000" kx="-1200000" algn="bl" rotWithShape="0">
                <a:prstClr val="black">
                  <a:alpha val="70000"/>
                </a:prstClr>
              </a:outerShdw>
            </a:effectLst>
            <a:extLst/>
          </p:spPr>
        </p:pic>
        <p:pic>
          <p:nvPicPr>
            <p:cNvPr id="103" name="Picture 463" descr="图片154"/>
            <p:cNvPicPr>
              <a:picLocks noChangeArrowheads="1"/>
            </p:cNvPicPr>
            <p:nvPr/>
          </p:nvPicPr>
          <p:blipFill>
            <a:blip r:embed="rId16" cstate="print">
              <a:grayscl/>
            </a:blip>
            <a:srcRect/>
            <a:stretch>
              <a:fillRect/>
            </a:stretch>
          </p:blipFill>
          <p:spPr bwMode="auto">
            <a:xfrm>
              <a:off x="1643871" y="5846417"/>
              <a:ext cx="232323" cy="329184"/>
            </a:xfrm>
            <a:prstGeom prst="rect">
              <a:avLst/>
            </a:prstGeom>
            <a:noFill/>
            <a:ln w="9525">
              <a:noFill/>
              <a:miter lim="800000"/>
              <a:headEnd/>
              <a:tailEnd/>
            </a:ln>
          </p:spPr>
        </p:pic>
      </p:grpSp>
      <p:sp>
        <p:nvSpPr>
          <p:cNvPr id="104" name="矩形 103"/>
          <p:cNvSpPr/>
          <p:nvPr/>
        </p:nvSpPr>
        <p:spPr bwMode="auto">
          <a:xfrm>
            <a:off x="1169033" y="4398074"/>
            <a:ext cx="1024144"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05" name="圆角矩形 104"/>
          <p:cNvSpPr/>
          <p:nvPr/>
        </p:nvSpPr>
        <p:spPr>
          <a:xfrm>
            <a:off x="1219293" y="4495152"/>
            <a:ext cx="917277" cy="429069"/>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HUAWEI CLOUD</a:t>
            </a:r>
            <a:endParaRPr lang="en-US" altLang="zh-CN" sz="700" kern="0" dirty="0">
              <a:solidFill>
                <a:srgbClr val="FFFFFF"/>
              </a:solidFill>
              <a:latin typeface="+mn-ea"/>
              <a:ea typeface="+mn-ea"/>
              <a:cs typeface="Arial" pitchFamily="34" charset="0"/>
            </a:endParaRPr>
          </a:p>
          <a:p>
            <a:pPr algn="ctr" defTabSz="913533" fontAlgn="ctr">
              <a:defRPr/>
            </a:pPr>
            <a:r>
              <a:rPr lang="en-US" altLang="zh-CN" sz="700" dirty="0">
                <a:solidFill>
                  <a:srgbClr val="FFFFFF"/>
                </a:solidFill>
                <a:latin typeface="+mn-ea"/>
                <a:ea typeface="+mn-ea"/>
              </a:rPr>
              <a:t>Unified Services</a:t>
            </a:r>
            <a:endParaRPr lang="en-US" altLang="zh-CN" sz="700" kern="0" dirty="0">
              <a:solidFill>
                <a:srgbClr val="FFFFFF"/>
              </a:solidFill>
              <a:latin typeface="+mn-ea"/>
              <a:ea typeface="+mn-ea"/>
              <a:cs typeface="Arial" pitchFamily="34" charset="0"/>
            </a:endParaRPr>
          </a:p>
        </p:txBody>
      </p:sp>
      <p:grpSp>
        <p:nvGrpSpPr>
          <p:cNvPr id="106" name="组合 105"/>
          <p:cNvGrpSpPr/>
          <p:nvPr/>
        </p:nvGrpSpPr>
        <p:grpSpPr>
          <a:xfrm>
            <a:off x="1263400" y="5861296"/>
            <a:ext cx="873057" cy="360040"/>
            <a:chOff x="1388520" y="5846417"/>
            <a:chExt cx="782058" cy="329184"/>
          </a:xfrm>
        </p:grpSpPr>
        <p:graphicFrame>
          <p:nvGraphicFramePr>
            <p:cNvPr id="107" name="Object 3"/>
            <p:cNvGraphicFramePr>
              <a:graphicFrameLocks noChangeAspect="1"/>
            </p:cNvGraphicFramePr>
            <p:nvPr>
              <p:extLst/>
            </p:nvPr>
          </p:nvGraphicFramePr>
          <p:xfrm>
            <a:off x="1388520" y="5850854"/>
            <a:ext cx="211224" cy="324747"/>
          </p:xfrm>
          <a:graphic>
            <a:graphicData uri="http://schemas.openxmlformats.org/presentationml/2006/ole">
              <mc:AlternateContent xmlns:mc="http://schemas.openxmlformats.org/markup-compatibility/2006">
                <mc:Choice xmlns:v="urn:schemas-microsoft-com:vml" Requires="v">
                  <p:oleObj spid="_x0000_s1316" name="Visio" r:id="rId20" imgW="2929047" imgH="7321685" progId="">
                    <p:embed/>
                  </p:oleObj>
                </mc:Choice>
                <mc:Fallback>
                  <p:oleObj name="Visio" r:id="rId20"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8520" y="5850854"/>
                          <a:ext cx="211224" cy="324747"/>
                        </a:xfrm>
                        <a:prstGeom prst="rect">
                          <a:avLst/>
                        </a:prstGeom>
                        <a:noFill/>
                        <a:ln>
                          <a:noFill/>
                        </a:ln>
                        <a:effectLst/>
                      </p:spPr>
                    </p:pic>
                  </p:oleObj>
                </mc:Fallback>
              </mc:AlternateContent>
            </a:graphicData>
          </a:graphic>
        </p:graphicFrame>
        <p:pic>
          <p:nvPicPr>
            <p:cNvPr id="108" name="Picture 8" descr="图片4"/>
            <p:cNvPicPr>
              <a:picLocks noChangeArrowheads="1"/>
            </p:cNvPicPr>
            <p:nvPr/>
          </p:nvPicPr>
          <p:blipFill>
            <a:blip r:embed="rId15" cstate="print"/>
            <a:srcRect/>
            <a:stretch>
              <a:fillRect/>
            </a:stretch>
          </p:blipFill>
          <p:spPr bwMode="auto">
            <a:xfrm>
              <a:off x="1949877" y="5846417"/>
              <a:ext cx="220701" cy="329184"/>
            </a:xfrm>
            <a:prstGeom prst="rect">
              <a:avLst/>
            </a:prstGeom>
            <a:noFill/>
            <a:effectLst>
              <a:outerShdw blurRad="76200" dir="18900000" sy="23000" kx="-1200000" algn="bl" rotWithShape="0">
                <a:prstClr val="black">
                  <a:alpha val="70000"/>
                </a:prstClr>
              </a:outerShdw>
            </a:effectLst>
            <a:extLst/>
          </p:spPr>
        </p:pic>
        <p:pic>
          <p:nvPicPr>
            <p:cNvPr id="109" name="Picture 463" descr="图片154"/>
            <p:cNvPicPr>
              <a:picLocks noChangeArrowheads="1"/>
            </p:cNvPicPr>
            <p:nvPr/>
          </p:nvPicPr>
          <p:blipFill>
            <a:blip r:embed="rId16" cstate="print">
              <a:grayscl/>
            </a:blip>
            <a:srcRect/>
            <a:stretch>
              <a:fillRect/>
            </a:stretch>
          </p:blipFill>
          <p:spPr bwMode="auto">
            <a:xfrm>
              <a:off x="1658649" y="5846417"/>
              <a:ext cx="232323" cy="329184"/>
            </a:xfrm>
            <a:prstGeom prst="rect">
              <a:avLst/>
            </a:prstGeom>
            <a:noFill/>
            <a:ln w="9525">
              <a:noFill/>
              <a:miter lim="800000"/>
              <a:headEnd/>
              <a:tailEnd/>
            </a:ln>
          </p:spPr>
        </p:pic>
      </p:grpSp>
      <p:sp>
        <p:nvSpPr>
          <p:cNvPr id="110" name="圆角矩形 109"/>
          <p:cNvSpPr/>
          <p:nvPr/>
        </p:nvSpPr>
        <p:spPr>
          <a:xfrm>
            <a:off x="1219293" y="5187281"/>
            <a:ext cx="917165" cy="429069"/>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OpenStack</a:t>
            </a:r>
          </a:p>
          <a:p>
            <a:pPr algn="ctr" defTabSz="913533" fontAlgn="ctr">
              <a:defRPr/>
            </a:pPr>
            <a:r>
              <a:rPr lang="en-US" altLang="zh-CN" sz="700" dirty="0">
                <a:solidFill>
                  <a:srgbClr val="FFFFFF"/>
                </a:solidFill>
                <a:latin typeface="+mn-ea"/>
                <a:ea typeface="+mn-ea"/>
              </a:rPr>
              <a:t>resource pool</a:t>
            </a:r>
          </a:p>
        </p:txBody>
      </p:sp>
      <p:sp>
        <p:nvSpPr>
          <p:cNvPr id="111" name="矩形 110"/>
          <p:cNvSpPr/>
          <p:nvPr/>
        </p:nvSpPr>
        <p:spPr bwMode="auto">
          <a:xfrm>
            <a:off x="4312839" y="4398074"/>
            <a:ext cx="703009"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12" name="圆角矩形 111"/>
          <p:cNvSpPr/>
          <p:nvPr/>
        </p:nvSpPr>
        <p:spPr>
          <a:xfrm>
            <a:off x="4352500" y="4489457"/>
            <a:ext cx="619432"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VMware Service</a:t>
            </a:r>
          </a:p>
        </p:txBody>
      </p:sp>
      <p:grpSp>
        <p:nvGrpSpPr>
          <p:cNvPr id="113" name="组合 112"/>
          <p:cNvGrpSpPr/>
          <p:nvPr/>
        </p:nvGrpSpPr>
        <p:grpSpPr>
          <a:xfrm>
            <a:off x="4331262" y="5861296"/>
            <a:ext cx="667315" cy="360040"/>
            <a:chOff x="1408669" y="5846417"/>
            <a:chExt cx="717571" cy="329184"/>
          </a:xfrm>
        </p:grpSpPr>
        <p:graphicFrame>
          <p:nvGraphicFramePr>
            <p:cNvPr id="114" name="Object 3"/>
            <p:cNvGraphicFramePr>
              <a:graphicFrameLocks noChangeAspect="1"/>
            </p:cNvGraphicFramePr>
            <p:nvPr>
              <p:extLst/>
            </p:nvPr>
          </p:nvGraphicFramePr>
          <p:xfrm>
            <a:off x="1408669" y="5850854"/>
            <a:ext cx="211224" cy="324747"/>
          </p:xfrm>
          <a:graphic>
            <a:graphicData uri="http://schemas.openxmlformats.org/presentationml/2006/ole">
              <mc:AlternateContent xmlns:mc="http://schemas.openxmlformats.org/markup-compatibility/2006">
                <mc:Choice xmlns:v="urn:schemas-microsoft-com:vml" Requires="v">
                  <p:oleObj spid="_x0000_s1317" name="Visio" r:id="rId22" imgW="2929047" imgH="7321685" progId="">
                    <p:embed/>
                  </p:oleObj>
                </mc:Choice>
                <mc:Fallback>
                  <p:oleObj name="Visio" r:id="rId22"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8669" y="5850854"/>
                          <a:ext cx="211224" cy="324747"/>
                        </a:xfrm>
                        <a:prstGeom prst="rect">
                          <a:avLst/>
                        </a:prstGeom>
                        <a:noFill/>
                        <a:ln>
                          <a:noFill/>
                        </a:ln>
                        <a:effectLst/>
                      </p:spPr>
                    </p:pic>
                  </p:oleObj>
                </mc:Fallback>
              </mc:AlternateContent>
            </a:graphicData>
          </a:graphic>
        </p:graphicFrame>
        <p:pic>
          <p:nvPicPr>
            <p:cNvPr id="115" name="Picture 8" descr="图片4"/>
            <p:cNvPicPr>
              <a:picLocks noChangeArrowheads="1"/>
            </p:cNvPicPr>
            <p:nvPr/>
          </p:nvPicPr>
          <p:blipFill>
            <a:blip r:embed="rId15" cstate="print"/>
            <a:srcRect/>
            <a:stretch>
              <a:fillRect/>
            </a:stretch>
          </p:blipFill>
          <p:spPr bwMode="auto">
            <a:xfrm>
              <a:off x="1905539" y="5846417"/>
              <a:ext cx="220701" cy="329184"/>
            </a:xfrm>
            <a:prstGeom prst="rect">
              <a:avLst/>
            </a:prstGeom>
            <a:noFill/>
            <a:effectLst>
              <a:outerShdw blurRad="76200" dir="18900000" sy="23000" kx="-1200000" algn="bl" rotWithShape="0">
                <a:prstClr val="black">
                  <a:alpha val="70000"/>
                </a:prstClr>
              </a:outerShdw>
            </a:effectLst>
            <a:extLst/>
          </p:spPr>
        </p:pic>
        <p:pic>
          <p:nvPicPr>
            <p:cNvPr id="116" name="Picture 463" descr="图片154"/>
            <p:cNvPicPr>
              <a:picLocks noChangeArrowheads="1"/>
            </p:cNvPicPr>
            <p:nvPr/>
          </p:nvPicPr>
          <p:blipFill>
            <a:blip r:embed="rId16" cstate="print">
              <a:grayscl/>
            </a:blip>
            <a:srcRect/>
            <a:stretch>
              <a:fillRect/>
            </a:stretch>
          </p:blipFill>
          <p:spPr bwMode="auto">
            <a:xfrm>
              <a:off x="1643871" y="5846417"/>
              <a:ext cx="232323" cy="329184"/>
            </a:xfrm>
            <a:prstGeom prst="rect">
              <a:avLst/>
            </a:prstGeom>
            <a:solidFill>
              <a:srgbClr val="9D9D9D"/>
            </a:solidFill>
            <a:ln w="9525">
              <a:noFill/>
              <a:miter lim="800000"/>
              <a:headEnd/>
              <a:tailEnd/>
            </a:ln>
          </p:spPr>
        </p:pic>
      </p:grpSp>
      <p:sp>
        <p:nvSpPr>
          <p:cNvPr id="117" name="圆角矩形 116"/>
          <p:cNvSpPr/>
          <p:nvPr/>
        </p:nvSpPr>
        <p:spPr>
          <a:xfrm>
            <a:off x="4346380" y="5187941"/>
            <a:ext cx="619432" cy="427460"/>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vCenter resource pool</a:t>
            </a:r>
          </a:p>
        </p:txBody>
      </p:sp>
      <p:sp>
        <p:nvSpPr>
          <p:cNvPr id="118" name="矩形 117"/>
          <p:cNvSpPr/>
          <p:nvPr/>
        </p:nvSpPr>
        <p:spPr bwMode="auto">
          <a:xfrm>
            <a:off x="5083574" y="4398074"/>
            <a:ext cx="1000999"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19" name="圆角矩形 118"/>
          <p:cNvSpPr/>
          <p:nvPr/>
        </p:nvSpPr>
        <p:spPr>
          <a:xfrm>
            <a:off x="5128368" y="4489457"/>
            <a:ext cx="910577"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FusionSphere</a:t>
            </a:r>
            <a:endParaRPr lang="en-US" altLang="zh-CN" sz="700" kern="0" dirty="0">
              <a:solidFill>
                <a:srgbClr val="FFFFFF"/>
              </a:solidFill>
              <a:latin typeface="+mn-ea"/>
              <a:ea typeface="+mn-ea"/>
              <a:cs typeface="Arial" pitchFamily="34" charset="0"/>
            </a:endParaRPr>
          </a:p>
          <a:p>
            <a:pPr algn="ctr" defTabSz="913533" fontAlgn="ctr">
              <a:defRPr/>
            </a:pPr>
            <a:r>
              <a:rPr lang="en-US" altLang="zh-CN" sz="700" dirty="0">
                <a:solidFill>
                  <a:srgbClr val="FFFFFF"/>
                </a:solidFill>
                <a:latin typeface="+mn-ea"/>
                <a:ea typeface="+mn-ea"/>
              </a:rPr>
              <a:t>service</a:t>
            </a:r>
            <a:endParaRPr lang="en-US" altLang="zh-CN" sz="700" kern="0" dirty="0">
              <a:solidFill>
                <a:srgbClr val="FFFFFF"/>
              </a:solidFill>
              <a:latin typeface="+mn-ea"/>
              <a:ea typeface="+mn-ea"/>
              <a:cs typeface="Arial" pitchFamily="34" charset="0"/>
            </a:endParaRPr>
          </a:p>
        </p:txBody>
      </p:sp>
      <p:grpSp>
        <p:nvGrpSpPr>
          <p:cNvPr id="120" name="组合 119"/>
          <p:cNvGrpSpPr/>
          <p:nvPr/>
        </p:nvGrpSpPr>
        <p:grpSpPr>
          <a:xfrm>
            <a:off x="5176553" y="5867835"/>
            <a:ext cx="803926" cy="360040"/>
            <a:chOff x="1388520" y="5846417"/>
            <a:chExt cx="782058" cy="329184"/>
          </a:xfrm>
        </p:grpSpPr>
        <p:graphicFrame>
          <p:nvGraphicFramePr>
            <p:cNvPr id="121" name="Object 3"/>
            <p:cNvGraphicFramePr>
              <a:graphicFrameLocks noChangeAspect="1"/>
            </p:cNvGraphicFramePr>
            <p:nvPr>
              <p:extLst/>
            </p:nvPr>
          </p:nvGraphicFramePr>
          <p:xfrm>
            <a:off x="1388520" y="5850854"/>
            <a:ext cx="211224" cy="324747"/>
          </p:xfrm>
          <a:graphic>
            <a:graphicData uri="http://schemas.openxmlformats.org/presentationml/2006/ole">
              <mc:AlternateContent xmlns:mc="http://schemas.openxmlformats.org/markup-compatibility/2006">
                <mc:Choice xmlns:v="urn:schemas-microsoft-com:vml" Requires="v">
                  <p:oleObj spid="_x0000_s1318" name="Visio" r:id="rId24" imgW="2929047" imgH="7321685" progId="">
                    <p:embed/>
                  </p:oleObj>
                </mc:Choice>
                <mc:Fallback>
                  <p:oleObj name="Visio" r:id="rId24"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8520" y="5850854"/>
                          <a:ext cx="211224" cy="324747"/>
                        </a:xfrm>
                        <a:prstGeom prst="rect">
                          <a:avLst/>
                        </a:prstGeom>
                        <a:noFill/>
                        <a:ln>
                          <a:noFill/>
                        </a:ln>
                        <a:effectLst/>
                      </p:spPr>
                    </p:pic>
                  </p:oleObj>
                </mc:Fallback>
              </mc:AlternateContent>
            </a:graphicData>
          </a:graphic>
        </p:graphicFrame>
        <p:pic>
          <p:nvPicPr>
            <p:cNvPr id="122" name="Picture 8" descr="图片4"/>
            <p:cNvPicPr>
              <a:picLocks noChangeArrowheads="1"/>
            </p:cNvPicPr>
            <p:nvPr/>
          </p:nvPicPr>
          <p:blipFill>
            <a:blip r:embed="rId15" cstate="print"/>
            <a:srcRect/>
            <a:stretch>
              <a:fillRect/>
            </a:stretch>
          </p:blipFill>
          <p:spPr bwMode="auto">
            <a:xfrm>
              <a:off x="1949877" y="5846417"/>
              <a:ext cx="220701" cy="329184"/>
            </a:xfrm>
            <a:prstGeom prst="rect">
              <a:avLst/>
            </a:prstGeom>
            <a:noFill/>
            <a:effectLst>
              <a:outerShdw blurRad="76200" dir="18900000" sy="23000" kx="-1200000" algn="bl" rotWithShape="0">
                <a:prstClr val="black">
                  <a:alpha val="70000"/>
                </a:prstClr>
              </a:outerShdw>
            </a:effectLst>
            <a:extLst/>
          </p:spPr>
        </p:pic>
        <p:pic>
          <p:nvPicPr>
            <p:cNvPr id="123" name="Picture 463" descr="图片154"/>
            <p:cNvPicPr>
              <a:picLocks noChangeArrowheads="1"/>
            </p:cNvPicPr>
            <p:nvPr/>
          </p:nvPicPr>
          <p:blipFill>
            <a:blip r:embed="rId16" cstate="print">
              <a:grayscl/>
            </a:blip>
            <a:srcRect/>
            <a:stretch>
              <a:fillRect/>
            </a:stretch>
          </p:blipFill>
          <p:spPr bwMode="auto">
            <a:xfrm>
              <a:off x="1658649" y="5846417"/>
              <a:ext cx="232323" cy="329184"/>
            </a:xfrm>
            <a:prstGeom prst="rect">
              <a:avLst/>
            </a:prstGeom>
            <a:noFill/>
            <a:ln w="9525">
              <a:noFill/>
              <a:miter lim="800000"/>
              <a:headEnd/>
              <a:tailEnd/>
            </a:ln>
          </p:spPr>
        </p:pic>
      </p:grpSp>
      <p:sp>
        <p:nvSpPr>
          <p:cNvPr id="124" name="圆角矩形 123"/>
          <p:cNvSpPr/>
          <p:nvPr/>
        </p:nvSpPr>
        <p:spPr>
          <a:xfrm>
            <a:off x="5122487" y="5177279"/>
            <a:ext cx="910577" cy="427460"/>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VRM resource pool</a:t>
            </a:r>
          </a:p>
        </p:txBody>
      </p:sp>
      <p:sp>
        <p:nvSpPr>
          <p:cNvPr id="125" name="矩形 124"/>
          <p:cNvSpPr/>
          <p:nvPr/>
        </p:nvSpPr>
        <p:spPr bwMode="auto">
          <a:xfrm>
            <a:off x="2242431" y="4398074"/>
            <a:ext cx="1051101"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26" name="圆角矩形 125"/>
          <p:cNvSpPr/>
          <p:nvPr/>
        </p:nvSpPr>
        <p:spPr>
          <a:xfrm>
            <a:off x="2297118" y="4489457"/>
            <a:ext cx="929493"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Huawei IaaS</a:t>
            </a:r>
          </a:p>
          <a:p>
            <a:pPr algn="ctr" defTabSz="913533" fontAlgn="ctr">
              <a:defRPr/>
            </a:pPr>
            <a:r>
              <a:rPr lang="en-US" altLang="zh-CN" sz="700" dirty="0">
                <a:solidFill>
                  <a:srgbClr val="FFFFFF"/>
                </a:solidFill>
                <a:latin typeface="+mn-ea"/>
                <a:ea typeface="+mn-ea"/>
              </a:rPr>
              <a:t>Enhanced service</a:t>
            </a:r>
            <a:endParaRPr lang="en-US" altLang="zh-CN" sz="700" kern="0" dirty="0">
              <a:solidFill>
                <a:srgbClr val="FFFFFF"/>
              </a:solidFill>
              <a:latin typeface="+mn-ea"/>
              <a:ea typeface="+mn-ea"/>
              <a:cs typeface="Arial" pitchFamily="34" charset="0"/>
            </a:endParaRPr>
          </a:p>
        </p:txBody>
      </p:sp>
      <p:grpSp>
        <p:nvGrpSpPr>
          <p:cNvPr id="127" name="组合 126"/>
          <p:cNvGrpSpPr/>
          <p:nvPr/>
        </p:nvGrpSpPr>
        <p:grpSpPr>
          <a:xfrm>
            <a:off x="2338202" y="5860411"/>
            <a:ext cx="927456" cy="360040"/>
            <a:chOff x="1408669" y="5846417"/>
            <a:chExt cx="717571" cy="329184"/>
          </a:xfrm>
        </p:grpSpPr>
        <p:graphicFrame>
          <p:nvGraphicFramePr>
            <p:cNvPr id="128" name="Object 3"/>
            <p:cNvGraphicFramePr>
              <a:graphicFrameLocks noChangeAspect="1"/>
            </p:cNvGraphicFramePr>
            <p:nvPr>
              <p:extLst/>
            </p:nvPr>
          </p:nvGraphicFramePr>
          <p:xfrm>
            <a:off x="1408669" y="5850854"/>
            <a:ext cx="211224" cy="324747"/>
          </p:xfrm>
          <a:graphic>
            <a:graphicData uri="http://schemas.openxmlformats.org/presentationml/2006/ole">
              <mc:AlternateContent xmlns:mc="http://schemas.openxmlformats.org/markup-compatibility/2006">
                <mc:Choice xmlns:v="urn:schemas-microsoft-com:vml" Requires="v">
                  <p:oleObj spid="_x0000_s1319" name="Visio" r:id="rId26" imgW="2929047" imgH="7321685" progId="">
                    <p:embed/>
                  </p:oleObj>
                </mc:Choice>
                <mc:Fallback>
                  <p:oleObj name="Visio" r:id="rId26" imgW="2929047" imgH="7321685"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8669" y="5850854"/>
                          <a:ext cx="211224" cy="324747"/>
                        </a:xfrm>
                        <a:prstGeom prst="rect">
                          <a:avLst/>
                        </a:prstGeom>
                        <a:noFill/>
                        <a:ln>
                          <a:noFill/>
                        </a:ln>
                        <a:effectLst/>
                      </p:spPr>
                    </p:pic>
                  </p:oleObj>
                </mc:Fallback>
              </mc:AlternateContent>
            </a:graphicData>
          </a:graphic>
        </p:graphicFrame>
        <p:pic>
          <p:nvPicPr>
            <p:cNvPr id="129" name="Picture 8" descr="图片4"/>
            <p:cNvPicPr>
              <a:picLocks noChangeArrowheads="1"/>
            </p:cNvPicPr>
            <p:nvPr/>
          </p:nvPicPr>
          <p:blipFill>
            <a:blip r:embed="rId15" cstate="print"/>
            <a:srcRect/>
            <a:stretch>
              <a:fillRect/>
            </a:stretch>
          </p:blipFill>
          <p:spPr bwMode="auto">
            <a:xfrm>
              <a:off x="1905539" y="5846417"/>
              <a:ext cx="220701" cy="329184"/>
            </a:xfrm>
            <a:prstGeom prst="rect">
              <a:avLst/>
            </a:prstGeom>
            <a:noFill/>
            <a:effectLst>
              <a:outerShdw blurRad="76200" dir="18900000" sy="23000" kx="-1200000" algn="bl" rotWithShape="0">
                <a:prstClr val="black">
                  <a:alpha val="70000"/>
                </a:prstClr>
              </a:outerShdw>
            </a:effectLst>
            <a:extLst/>
          </p:spPr>
        </p:pic>
        <p:pic>
          <p:nvPicPr>
            <p:cNvPr id="130" name="Picture 463" descr="图片154"/>
            <p:cNvPicPr>
              <a:picLocks noChangeArrowheads="1"/>
            </p:cNvPicPr>
            <p:nvPr/>
          </p:nvPicPr>
          <p:blipFill>
            <a:blip r:embed="rId16" cstate="print">
              <a:grayscl/>
            </a:blip>
            <a:srcRect/>
            <a:stretch>
              <a:fillRect/>
            </a:stretch>
          </p:blipFill>
          <p:spPr bwMode="auto">
            <a:xfrm>
              <a:off x="1643871" y="5846417"/>
              <a:ext cx="232323" cy="329184"/>
            </a:xfrm>
            <a:prstGeom prst="rect">
              <a:avLst/>
            </a:prstGeom>
            <a:noFill/>
            <a:ln w="9525">
              <a:noFill/>
              <a:miter lim="800000"/>
              <a:headEnd/>
              <a:tailEnd/>
            </a:ln>
          </p:spPr>
        </p:pic>
      </p:grpSp>
      <p:sp>
        <p:nvSpPr>
          <p:cNvPr id="131" name="圆角矩形 130"/>
          <p:cNvSpPr/>
          <p:nvPr/>
        </p:nvSpPr>
        <p:spPr>
          <a:xfrm>
            <a:off x="2297559" y="5179673"/>
            <a:ext cx="929052" cy="429069"/>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OpenStack</a:t>
            </a:r>
          </a:p>
          <a:p>
            <a:pPr algn="ctr" defTabSz="913533" fontAlgn="ctr">
              <a:defRPr/>
            </a:pPr>
            <a:r>
              <a:rPr lang="en-US" altLang="zh-CN" sz="700" dirty="0">
                <a:solidFill>
                  <a:srgbClr val="FFFFFF"/>
                </a:solidFill>
                <a:latin typeface="+mn-ea"/>
                <a:ea typeface="+mn-ea"/>
              </a:rPr>
              <a:t>resource pool</a:t>
            </a:r>
          </a:p>
        </p:txBody>
      </p:sp>
      <p:cxnSp>
        <p:nvCxnSpPr>
          <p:cNvPr id="132" name="直接连接符 131"/>
          <p:cNvCxnSpPr/>
          <p:nvPr/>
        </p:nvCxnSpPr>
        <p:spPr bwMode="auto">
          <a:xfrm>
            <a:off x="4238388" y="4377809"/>
            <a:ext cx="7571" cy="1980000"/>
          </a:xfrm>
          <a:prstGeom prst="line">
            <a:avLst/>
          </a:prstGeom>
          <a:ln w="25400" cap="flat" cmpd="sng" algn="ctr">
            <a:solidFill>
              <a:schemeClr val="tx1">
                <a:lumMod val="50000"/>
                <a:lumOff val="50000"/>
              </a:schemeClr>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3" name="直接连接符 132"/>
          <p:cNvCxnSpPr/>
          <p:nvPr/>
        </p:nvCxnSpPr>
        <p:spPr bwMode="auto">
          <a:xfrm>
            <a:off x="7803942" y="4367147"/>
            <a:ext cx="7571" cy="1980000"/>
          </a:xfrm>
          <a:prstGeom prst="line">
            <a:avLst/>
          </a:prstGeom>
          <a:ln w="25400" cap="flat" cmpd="sng" algn="ctr">
            <a:solidFill>
              <a:schemeClr val="tx1">
                <a:lumMod val="50000"/>
                <a:lumOff val="50000"/>
              </a:schemeClr>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2" name="直接连接符 141"/>
          <p:cNvCxnSpPr/>
          <p:nvPr/>
        </p:nvCxnSpPr>
        <p:spPr bwMode="auto">
          <a:xfrm>
            <a:off x="9652456" y="4367147"/>
            <a:ext cx="7571" cy="1980000"/>
          </a:xfrm>
          <a:prstGeom prst="line">
            <a:avLst/>
          </a:prstGeom>
          <a:ln w="25400" cap="flat" cmpd="sng" algn="ctr">
            <a:solidFill>
              <a:schemeClr val="tx1">
                <a:lumMod val="50000"/>
                <a:lumOff val="50000"/>
              </a:schemeClr>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43" name="矩形 142"/>
          <p:cNvSpPr/>
          <p:nvPr/>
        </p:nvSpPr>
        <p:spPr bwMode="auto">
          <a:xfrm>
            <a:off x="7896265" y="4398074"/>
            <a:ext cx="810734" cy="1944216"/>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44" name="圆角矩形 143"/>
          <p:cNvSpPr/>
          <p:nvPr/>
        </p:nvSpPr>
        <p:spPr>
          <a:xfrm>
            <a:off x="7948235" y="4494393"/>
            <a:ext cx="706789" cy="427460"/>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PaaS</a:t>
            </a:r>
          </a:p>
          <a:p>
            <a:pPr algn="ctr" defTabSz="913533" fontAlgn="ctr">
              <a:defRPr/>
            </a:pPr>
            <a:r>
              <a:rPr lang="en-US" altLang="zh-CN" sz="700" dirty="0">
                <a:solidFill>
                  <a:srgbClr val="FFFFFF"/>
                </a:solidFill>
                <a:latin typeface="+mn-ea"/>
                <a:ea typeface="+mn-ea"/>
              </a:rPr>
              <a:t>Service</a:t>
            </a:r>
            <a:endParaRPr lang="en-US" altLang="zh-CN" sz="700" kern="0" dirty="0">
              <a:solidFill>
                <a:srgbClr val="FFFFFF"/>
              </a:solidFill>
              <a:latin typeface="+mn-ea"/>
              <a:ea typeface="+mn-ea"/>
              <a:cs typeface="Arial" pitchFamily="34" charset="0"/>
            </a:endParaRPr>
          </a:p>
        </p:txBody>
      </p:sp>
      <p:sp>
        <p:nvSpPr>
          <p:cNvPr id="145" name="矩形 144"/>
          <p:cNvSpPr/>
          <p:nvPr/>
        </p:nvSpPr>
        <p:spPr bwMode="auto">
          <a:xfrm>
            <a:off x="8760317" y="4399191"/>
            <a:ext cx="807105" cy="1943099"/>
          </a:xfrm>
          <a:prstGeom prst="rect">
            <a:avLst/>
          </a:prstGeom>
          <a:gradFill>
            <a:gsLst>
              <a:gs pos="90000">
                <a:srgbClr val="41BDDD">
                  <a:alpha val="5000"/>
                </a:srgbClr>
              </a:gs>
              <a:gs pos="52000">
                <a:srgbClr val="41BDDD">
                  <a:alpha val="30000"/>
                </a:srgbClr>
              </a:gs>
              <a:gs pos="0">
                <a:srgbClr val="087BA7">
                  <a:alpha val="10000"/>
                </a:srgbClr>
              </a:gs>
            </a:gsLst>
            <a:lin ang="10800000" scaled="0"/>
          </a:gradFill>
          <a:ln w="15875" cap="flat" cmpd="sng" algn="ctr">
            <a:solidFill>
              <a:srgbClr val="FFC000">
                <a:alpha val="70000"/>
              </a:srgbClr>
            </a:solidFill>
            <a:prstDash val="solid"/>
          </a:ln>
          <a:effectLst>
            <a:outerShdw blurRad="50800" dist="38100" dir="5400000" algn="t" rotWithShape="0">
              <a:prstClr val="black">
                <a:alpha val="40000"/>
              </a:prstClr>
            </a:outerShdw>
          </a:effectLst>
          <a:extLst/>
        </p:spPr>
        <p:txBody>
          <a:bodyPr rot="0" spcFirstLastPara="0" vertOverflow="overflow" horzOverflow="overflow" vert="horz" wrap="square" lIns="91416" tIns="45709" rIns="91416" bIns="45709" numCol="1" spcCol="0" rtlCol="0" fromWordArt="0" anchor="ctr" anchorCtr="0" forceAA="0" compatLnSpc="1">
            <a:prstTxWarp prst="textNoShape">
              <a:avLst/>
            </a:prstTxWarp>
            <a:noAutofit/>
          </a:bodyPr>
          <a:lstStyle/>
          <a:p>
            <a:pPr defTabSz="913533">
              <a:defRPr/>
            </a:pPr>
            <a:endParaRPr lang="en-US" sz="1050" kern="0" dirty="0">
              <a:solidFill>
                <a:srgbClr val="FFC000"/>
              </a:solidFill>
              <a:latin typeface="+mn-ea"/>
              <a:ea typeface="+mn-ea"/>
              <a:cs typeface="Arial" pitchFamily="34" charset="0"/>
            </a:endParaRPr>
          </a:p>
        </p:txBody>
      </p:sp>
      <p:sp>
        <p:nvSpPr>
          <p:cNvPr id="146" name="圆角矩形 145"/>
          <p:cNvSpPr/>
          <p:nvPr/>
        </p:nvSpPr>
        <p:spPr>
          <a:xfrm>
            <a:off x="8807298" y="4505587"/>
            <a:ext cx="703625" cy="428011"/>
          </a:xfrm>
          <a:prstGeom prst="roundRect">
            <a:avLst/>
          </a:prstGeom>
          <a:gradFill>
            <a:gsLst>
              <a:gs pos="13000">
                <a:srgbClr val="002060">
                  <a:alpha val="40000"/>
                </a:srgbClr>
              </a:gs>
              <a:gs pos="53000">
                <a:srgbClr val="0070C0">
                  <a:alpha val="40000"/>
                </a:srgbClr>
              </a:gs>
              <a:gs pos="85000">
                <a:srgbClr val="002060">
                  <a:alpha val="4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DaaS</a:t>
            </a:r>
            <a:endParaRPr lang="en-US" altLang="zh-CN" sz="700" kern="0" dirty="0">
              <a:solidFill>
                <a:srgbClr val="FFFFFF"/>
              </a:solidFill>
              <a:latin typeface="+mn-ea"/>
              <a:ea typeface="+mn-ea"/>
              <a:cs typeface="Arial" pitchFamily="34" charset="0"/>
            </a:endParaRPr>
          </a:p>
          <a:p>
            <a:pPr algn="ctr" defTabSz="913533" fontAlgn="ctr">
              <a:defRPr/>
            </a:pPr>
            <a:r>
              <a:rPr lang="en-US" altLang="zh-CN" sz="700" dirty="0">
                <a:solidFill>
                  <a:srgbClr val="FFFFFF"/>
                </a:solidFill>
                <a:latin typeface="+mn-ea"/>
                <a:ea typeface="+mn-ea"/>
              </a:rPr>
              <a:t>Service</a:t>
            </a:r>
          </a:p>
        </p:txBody>
      </p:sp>
      <p:sp>
        <p:nvSpPr>
          <p:cNvPr id="147" name="圆角矩形 146"/>
          <p:cNvSpPr/>
          <p:nvPr/>
        </p:nvSpPr>
        <p:spPr>
          <a:xfrm>
            <a:off x="6973188" y="5169295"/>
            <a:ext cx="652529" cy="432456"/>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IBM midrange computer resource pool</a:t>
            </a:r>
            <a:endParaRPr lang="en-US" altLang="zh-CN" sz="700" kern="0" dirty="0">
              <a:solidFill>
                <a:srgbClr val="FFFFFF"/>
              </a:solidFill>
              <a:latin typeface="+mn-ea"/>
              <a:ea typeface="+mn-ea"/>
              <a:cs typeface="Arial" pitchFamily="34" charset="0"/>
            </a:endParaRPr>
          </a:p>
        </p:txBody>
      </p:sp>
      <p:sp>
        <p:nvSpPr>
          <p:cNvPr id="148" name="圆角矩形 147"/>
          <p:cNvSpPr/>
          <p:nvPr/>
        </p:nvSpPr>
        <p:spPr>
          <a:xfrm>
            <a:off x="6170962" y="5177130"/>
            <a:ext cx="623879" cy="427460"/>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Hyper-V</a:t>
            </a:r>
          </a:p>
          <a:p>
            <a:pPr algn="ctr" defTabSz="913533" fontAlgn="ctr">
              <a:defRPr/>
            </a:pPr>
            <a:r>
              <a:rPr lang="en-US" altLang="zh-CN" sz="700" dirty="0">
                <a:solidFill>
                  <a:srgbClr val="FFFFFF"/>
                </a:solidFill>
                <a:latin typeface="+mn-ea"/>
                <a:ea typeface="+mn-ea"/>
              </a:rPr>
              <a:t>resource pool</a:t>
            </a:r>
          </a:p>
        </p:txBody>
      </p:sp>
      <p:sp>
        <p:nvSpPr>
          <p:cNvPr id="149" name="圆角矩形 148"/>
          <p:cNvSpPr/>
          <p:nvPr/>
        </p:nvSpPr>
        <p:spPr>
          <a:xfrm>
            <a:off x="3354153" y="5182609"/>
            <a:ext cx="759222" cy="427460"/>
          </a:xfrm>
          <a:prstGeom prst="roundRect">
            <a:avLst/>
          </a:prstGeom>
          <a:gradFill>
            <a:gsLst>
              <a:gs pos="13000">
                <a:srgbClr val="FFC000">
                  <a:alpha val="20000"/>
                </a:srgbClr>
              </a:gs>
              <a:gs pos="53000">
                <a:schemeClr val="accent1">
                  <a:lumMod val="50000"/>
                  <a:alpha val="40000"/>
                </a:schemeClr>
              </a:gs>
              <a:gs pos="85000">
                <a:srgbClr val="FFC000">
                  <a:alpha val="20000"/>
                </a:srgbClr>
              </a:gs>
            </a:gsLst>
            <a:lin ang="10800000" scaled="0"/>
          </a:gra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533" fontAlgn="ctr">
              <a:defRPr/>
            </a:pPr>
            <a:r>
              <a:rPr lang="en-US" altLang="zh-CN" sz="700" dirty="0">
                <a:solidFill>
                  <a:srgbClr val="FFFFFF"/>
                </a:solidFill>
                <a:latin typeface="+mn-ea"/>
                <a:ea typeface="+mn-ea"/>
              </a:rPr>
              <a:t>OpenStack</a:t>
            </a:r>
          </a:p>
          <a:p>
            <a:pPr algn="ctr" defTabSz="913533" fontAlgn="ctr">
              <a:defRPr/>
            </a:pPr>
            <a:r>
              <a:rPr lang="en-US" altLang="zh-CN" sz="700" dirty="0">
                <a:solidFill>
                  <a:srgbClr val="FFFFFF"/>
                </a:solidFill>
                <a:latin typeface="+mn-ea"/>
                <a:ea typeface="+mn-ea"/>
              </a:rPr>
              <a:t>resource pool</a:t>
            </a:r>
          </a:p>
        </p:txBody>
      </p:sp>
      <p:grpSp>
        <p:nvGrpSpPr>
          <p:cNvPr id="150" name="组合 149"/>
          <p:cNvGrpSpPr>
            <a:grpSpLocks noChangeAspect="1"/>
          </p:cNvGrpSpPr>
          <p:nvPr/>
        </p:nvGrpSpPr>
        <p:grpSpPr>
          <a:xfrm>
            <a:off x="8133462" y="5755370"/>
            <a:ext cx="320040" cy="234176"/>
            <a:chOff x="4484688" y="4064000"/>
            <a:chExt cx="460375" cy="319088"/>
          </a:xfrm>
          <a:solidFill>
            <a:schemeClr val="bg1"/>
          </a:solidFill>
        </p:grpSpPr>
        <p:sp>
          <p:nvSpPr>
            <p:cNvPr id="151" name="Rectangle 14"/>
            <p:cNvSpPr>
              <a:spLocks noChangeArrowheads="1"/>
            </p:cNvSpPr>
            <p:nvPr/>
          </p:nvSpPr>
          <p:spPr bwMode="auto">
            <a:xfrm>
              <a:off x="4616450" y="4364038"/>
              <a:ext cx="34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52" name="Freeform 15"/>
            <p:cNvSpPr>
              <a:spLocks/>
            </p:cNvSpPr>
            <p:nvPr/>
          </p:nvSpPr>
          <p:spPr bwMode="auto">
            <a:xfrm>
              <a:off x="4519613" y="4340225"/>
              <a:ext cx="60325" cy="42863"/>
            </a:xfrm>
            <a:custGeom>
              <a:avLst/>
              <a:gdLst>
                <a:gd name="T0" fmla="*/ 0 w 16"/>
                <a:gd name="T1" fmla="*/ 4 h 11"/>
                <a:gd name="T2" fmla="*/ 16 w 16"/>
                <a:gd name="T3" fmla="*/ 11 h 11"/>
                <a:gd name="T4" fmla="*/ 16 w 16"/>
                <a:gd name="T5" fmla="*/ 6 h 11"/>
                <a:gd name="T6" fmla="*/ 3 w 16"/>
                <a:gd name="T7" fmla="*/ 0 h 11"/>
                <a:gd name="T8" fmla="*/ 0 w 16"/>
                <a:gd name="T9" fmla="*/ 4 h 11"/>
              </a:gdLst>
              <a:ahLst/>
              <a:cxnLst>
                <a:cxn ang="0">
                  <a:pos x="T0" y="T1"/>
                </a:cxn>
                <a:cxn ang="0">
                  <a:pos x="T2" y="T3"/>
                </a:cxn>
                <a:cxn ang="0">
                  <a:pos x="T4" y="T5"/>
                </a:cxn>
                <a:cxn ang="0">
                  <a:pos x="T6" y="T7"/>
                </a:cxn>
                <a:cxn ang="0">
                  <a:pos x="T8" y="T9"/>
                </a:cxn>
              </a:cxnLst>
              <a:rect l="0" t="0" r="r" b="b"/>
              <a:pathLst>
                <a:path w="16" h="11">
                  <a:moveTo>
                    <a:pt x="0" y="4"/>
                  </a:moveTo>
                  <a:cubicBezTo>
                    <a:pt x="4" y="8"/>
                    <a:pt x="10" y="11"/>
                    <a:pt x="16" y="11"/>
                  </a:cubicBezTo>
                  <a:cubicBezTo>
                    <a:pt x="16" y="6"/>
                    <a:pt x="16" y="6"/>
                    <a:pt x="16" y="6"/>
                  </a:cubicBezTo>
                  <a:cubicBezTo>
                    <a:pt x="11" y="6"/>
                    <a:pt x="7" y="4"/>
                    <a:pt x="3"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53" name="Freeform 16"/>
            <p:cNvSpPr>
              <a:spLocks/>
            </p:cNvSpPr>
            <p:nvPr/>
          </p:nvSpPr>
          <p:spPr bwMode="auto">
            <a:xfrm>
              <a:off x="4484688" y="4202113"/>
              <a:ext cx="53975" cy="100013"/>
            </a:xfrm>
            <a:custGeom>
              <a:avLst/>
              <a:gdLst>
                <a:gd name="T0" fmla="*/ 14 w 14"/>
                <a:gd name="T1" fmla="*/ 4 h 26"/>
                <a:gd name="T2" fmla="*/ 11 w 14"/>
                <a:gd name="T3" fmla="*/ 0 h 26"/>
                <a:gd name="T4" fmla="*/ 0 w 14"/>
                <a:gd name="T5" fmla="*/ 21 h 26"/>
                <a:gd name="T6" fmla="*/ 1 w 14"/>
                <a:gd name="T7" fmla="*/ 26 h 26"/>
                <a:gd name="T8" fmla="*/ 6 w 14"/>
                <a:gd name="T9" fmla="*/ 25 h 26"/>
                <a:gd name="T10" fmla="*/ 6 w 14"/>
                <a:gd name="T11" fmla="*/ 21 h 26"/>
                <a:gd name="T12" fmla="*/ 14 w 1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14" y="4"/>
                  </a:moveTo>
                  <a:cubicBezTo>
                    <a:pt x="11" y="0"/>
                    <a:pt x="11" y="0"/>
                    <a:pt x="11" y="0"/>
                  </a:cubicBezTo>
                  <a:cubicBezTo>
                    <a:pt x="4" y="5"/>
                    <a:pt x="0" y="13"/>
                    <a:pt x="0" y="21"/>
                  </a:cubicBezTo>
                  <a:cubicBezTo>
                    <a:pt x="0" y="23"/>
                    <a:pt x="1" y="24"/>
                    <a:pt x="1" y="26"/>
                  </a:cubicBezTo>
                  <a:cubicBezTo>
                    <a:pt x="6" y="25"/>
                    <a:pt x="6" y="25"/>
                    <a:pt x="6" y="25"/>
                  </a:cubicBezTo>
                  <a:cubicBezTo>
                    <a:pt x="6" y="24"/>
                    <a:pt x="6" y="22"/>
                    <a:pt x="6" y="21"/>
                  </a:cubicBezTo>
                  <a:cubicBezTo>
                    <a:pt x="6" y="14"/>
                    <a:pt x="9" y="8"/>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54" name="Freeform 17"/>
            <p:cNvSpPr>
              <a:spLocks/>
            </p:cNvSpPr>
            <p:nvPr/>
          </p:nvSpPr>
          <p:spPr bwMode="auto">
            <a:xfrm>
              <a:off x="4560888" y="4064000"/>
              <a:ext cx="384175" cy="319088"/>
            </a:xfrm>
            <a:custGeom>
              <a:avLst/>
              <a:gdLst>
                <a:gd name="T0" fmla="*/ 72 w 102"/>
                <a:gd name="T1" fmla="*/ 24 h 83"/>
                <a:gd name="T2" fmla="*/ 71 w 102"/>
                <a:gd name="T3" fmla="*/ 24 h 83"/>
                <a:gd name="T4" fmla="*/ 64 w 102"/>
                <a:gd name="T5" fmla="*/ 12 h 83"/>
                <a:gd name="T6" fmla="*/ 64 w 102"/>
                <a:gd name="T7" fmla="*/ 11 h 83"/>
                <a:gd name="T8" fmla="*/ 63 w 102"/>
                <a:gd name="T9" fmla="*/ 10 h 83"/>
                <a:gd name="T10" fmla="*/ 63 w 102"/>
                <a:gd name="T11" fmla="*/ 10 h 83"/>
                <a:gd name="T12" fmla="*/ 55 w 102"/>
                <a:gd name="T13" fmla="*/ 4 h 83"/>
                <a:gd name="T14" fmla="*/ 55 w 102"/>
                <a:gd name="T15" fmla="*/ 4 h 83"/>
                <a:gd name="T16" fmla="*/ 49 w 102"/>
                <a:gd name="T17" fmla="*/ 2 h 83"/>
                <a:gd name="T18" fmla="*/ 47 w 102"/>
                <a:gd name="T19" fmla="*/ 1 h 83"/>
                <a:gd name="T20" fmla="*/ 46 w 102"/>
                <a:gd name="T21" fmla="*/ 1 h 83"/>
                <a:gd name="T22" fmla="*/ 44 w 102"/>
                <a:gd name="T23" fmla="*/ 1 h 83"/>
                <a:gd name="T24" fmla="*/ 43 w 102"/>
                <a:gd name="T25" fmla="*/ 1 h 83"/>
                <a:gd name="T26" fmla="*/ 40 w 102"/>
                <a:gd name="T27" fmla="*/ 0 h 83"/>
                <a:gd name="T28" fmla="*/ 7 w 102"/>
                <a:gd name="T29" fmla="*/ 30 h 83"/>
                <a:gd name="T30" fmla="*/ 0 w 102"/>
                <a:gd name="T31" fmla="*/ 31 h 83"/>
                <a:gd name="T32" fmla="*/ 1 w 102"/>
                <a:gd name="T33" fmla="*/ 36 h 83"/>
                <a:gd name="T34" fmla="*/ 9 w 102"/>
                <a:gd name="T35" fmla="*/ 36 h 83"/>
                <a:gd name="T36" fmla="*/ 11 w 102"/>
                <a:gd name="T37" fmla="*/ 35 h 83"/>
                <a:gd name="T38" fmla="*/ 12 w 102"/>
                <a:gd name="T39" fmla="*/ 33 h 83"/>
                <a:gd name="T40" fmla="*/ 40 w 102"/>
                <a:gd name="T41" fmla="*/ 6 h 83"/>
                <a:gd name="T42" fmla="*/ 42 w 102"/>
                <a:gd name="T43" fmla="*/ 6 h 83"/>
                <a:gd name="T44" fmla="*/ 43 w 102"/>
                <a:gd name="T45" fmla="*/ 6 h 83"/>
                <a:gd name="T46" fmla="*/ 45 w 102"/>
                <a:gd name="T47" fmla="*/ 6 h 83"/>
                <a:gd name="T48" fmla="*/ 46 w 102"/>
                <a:gd name="T49" fmla="*/ 6 h 83"/>
                <a:gd name="T50" fmla="*/ 47 w 102"/>
                <a:gd name="T51" fmla="*/ 7 h 83"/>
                <a:gd name="T52" fmla="*/ 49 w 102"/>
                <a:gd name="T53" fmla="*/ 7 h 83"/>
                <a:gd name="T54" fmla="*/ 49 w 102"/>
                <a:gd name="T55" fmla="*/ 7 h 83"/>
                <a:gd name="T56" fmla="*/ 67 w 102"/>
                <a:gd name="T57" fmla="*/ 27 h 83"/>
                <a:gd name="T58" fmla="*/ 69 w 102"/>
                <a:gd name="T59" fmla="*/ 29 h 83"/>
                <a:gd name="T60" fmla="*/ 72 w 102"/>
                <a:gd name="T61" fmla="*/ 29 h 83"/>
                <a:gd name="T62" fmla="*/ 97 w 102"/>
                <a:gd name="T63" fmla="*/ 53 h 83"/>
                <a:gd name="T64" fmla="*/ 72 w 102"/>
                <a:gd name="T65" fmla="*/ 78 h 83"/>
                <a:gd name="T66" fmla="*/ 72 w 102"/>
                <a:gd name="T67" fmla="*/ 78 h 83"/>
                <a:gd name="T68" fmla="*/ 54 w 102"/>
                <a:gd name="T69" fmla="*/ 78 h 83"/>
                <a:gd name="T70" fmla="*/ 53 w 102"/>
                <a:gd name="T71" fmla="*/ 78 h 83"/>
                <a:gd name="T72" fmla="*/ 53 w 102"/>
                <a:gd name="T73" fmla="*/ 78 h 83"/>
                <a:gd name="T74" fmla="*/ 33 w 102"/>
                <a:gd name="T75" fmla="*/ 58 h 83"/>
                <a:gd name="T76" fmla="*/ 34 w 102"/>
                <a:gd name="T77" fmla="*/ 53 h 83"/>
                <a:gd name="T78" fmla="*/ 29 w 102"/>
                <a:gd name="T79" fmla="*/ 51 h 83"/>
                <a:gd name="T80" fmla="*/ 28 w 102"/>
                <a:gd name="T81" fmla="*/ 58 h 83"/>
                <a:gd name="T82" fmla="*/ 53 w 102"/>
                <a:gd name="T83" fmla="*/ 83 h 83"/>
                <a:gd name="T84" fmla="*/ 53 w 102"/>
                <a:gd name="T85" fmla="*/ 83 h 83"/>
                <a:gd name="T86" fmla="*/ 54 w 102"/>
                <a:gd name="T87" fmla="*/ 83 h 83"/>
                <a:gd name="T88" fmla="*/ 72 w 102"/>
                <a:gd name="T89" fmla="*/ 83 h 83"/>
                <a:gd name="T90" fmla="*/ 73 w 102"/>
                <a:gd name="T91" fmla="*/ 83 h 83"/>
                <a:gd name="T92" fmla="*/ 102 w 102"/>
                <a:gd name="T93" fmla="*/ 53 h 83"/>
                <a:gd name="T94" fmla="*/ 72 w 102"/>
                <a:gd name="T95"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83">
                  <a:moveTo>
                    <a:pt x="72" y="24"/>
                  </a:moveTo>
                  <a:cubicBezTo>
                    <a:pt x="72" y="24"/>
                    <a:pt x="71" y="24"/>
                    <a:pt x="71" y="24"/>
                  </a:cubicBezTo>
                  <a:cubicBezTo>
                    <a:pt x="70" y="19"/>
                    <a:pt x="67" y="15"/>
                    <a:pt x="64" y="12"/>
                  </a:cubicBezTo>
                  <a:cubicBezTo>
                    <a:pt x="64" y="11"/>
                    <a:pt x="64" y="11"/>
                    <a:pt x="64" y="11"/>
                  </a:cubicBezTo>
                  <a:cubicBezTo>
                    <a:pt x="64" y="11"/>
                    <a:pt x="63" y="11"/>
                    <a:pt x="63" y="10"/>
                  </a:cubicBezTo>
                  <a:cubicBezTo>
                    <a:pt x="63" y="10"/>
                    <a:pt x="63" y="10"/>
                    <a:pt x="63" y="10"/>
                  </a:cubicBezTo>
                  <a:cubicBezTo>
                    <a:pt x="61" y="8"/>
                    <a:pt x="58" y="6"/>
                    <a:pt x="55" y="4"/>
                  </a:cubicBezTo>
                  <a:cubicBezTo>
                    <a:pt x="55" y="4"/>
                    <a:pt x="55" y="4"/>
                    <a:pt x="55" y="4"/>
                  </a:cubicBezTo>
                  <a:cubicBezTo>
                    <a:pt x="53" y="3"/>
                    <a:pt x="51" y="2"/>
                    <a:pt x="49" y="2"/>
                  </a:cubicBezTo>
                  <a:cubicBezTo>
                    <a:pt x="48" y="2"/>
                    <a:pt x="48" y="1"/>
                    <a:pt x="47" y="1"/>
                  </a:cubicBezTo>
                  <a:cubicBezTo>
                    <a:pt x="47" y="1"/>
                    <a:pt x="46" y="1"/>
                    <a:pt x="46" y="1"/>
                  </a:cubicBezTo>
                  <a:cubicBezTo>
                    <a:pt x="45" y="1"/>
                    <a:pt x="44" y="1"/>
                    <a:pt x="44" y="1"/>
                  </a:cubicBezTo>
                  <a:cubicBezTo>
                    <a:pt x="43" y="1"/>
                    <a:pt x="43" y="1"/>
                    <a:pt x="43" y="1"/>
                  </a:cubicBezTo>
                  <a:cubicBezTo>
                    <a:pt x="42" y="0"/>
                    <a:pt x="41" y="0"/>
                    <a:pt x="40" y="0"/>
                  </a:cubicBezTo>
                  <a:cubicBezTo>
                    <a:pt x="23" y="0"/>
                    <a:pt x="8" y="14"/>
                    <a:pt x="7" y="30"/>
                  </a:cubicBezTo>
                  <a:cubicBezTo>
                    <a:pt x="5" y="30"/>
                    <a:pt x="2" y="31"/>
                    <a:pt x="0" y="31"/>
                  </a:cubicBezTo>
                  <a:cubicBezTo>
                    <a:pt x="1" y="36"/>
                    <a:pt x="1" y="36"/>
                    <a:pt x="1" y="36"/>
                  </a:cubicBezTo>
                  <a:cubicBezTo>
                    <a:pt x="4" y="35"/>
                    <a:pt x="7" y="35"/>
                    <a:pt x="9" y="36"/>
                  </a:cubicBezTo>
                  <a:cubicBezTo>
                    <a:pt x="10" y="36"/>
                    <a:pt x="11" y="35"/>
                    <a:pt x="11" y="35"/>
                  </a:cubicBezTo>
                  <a:cubicBezTo>
                    <a:pt x="12" y="34"/>
                    <a:pt x="12" y="34"/>
                    <a:pt x="12" y="33"/>
                  </a:cubicBezTo>
                  <a:cubicBezTo>
                    <a:pt x="12" y="18"/>
                    <a:pt x="24" y="6"/>
                    <a:pt x="40" y="6"/>
                  </a:cubicBezTo>
                  <a:cubicBezTo>
                    <a:pt x="41" y="6"/>
                    <a:pt x="41" y="6"/>
                    <a:pt x="42" y="6"/>
                  </a:cubicBezTo>
                  <a:cubicBezTo>
                    <a:pt x="43" y="6"/>
                    <a:pt x="43" y="6"/>
                    <a:pt x="43" y="6"/>
                  </a:cubicBezTo>
                  <a:cubicBezTo>
                    <a:pt x="44" y="6"/>
                    <a:pt x="44" y="6"/>
                    <a:pt x="45" y="6"/>
                  </a:cubicBezTo>
                  <a:cubicBezTo>
                    <a:pt x="45" y="6"/>
                    <a:pt x="46" y="6"/>
                    <a:pt x="46" y="6"/>
                  </a:cubicBezTo>
                  <a:cubicBezTo>
                    <a:pt x="47" y="6"/>
                    <a:pt x="47" y="7"/>
                    <a:pt x="47" y="7"/>
                  </a:cubicBezTo>
                  <a:cubicBezTo>
                    <a:pt x="48" y="7"/>
                    <a:pt x="48" y="7"/>
                    <a:pt x="49" y="7"/>
                  </a:cubicBezTo>
                  <a:cubicBezTo>
                    <a:pt x="49" y="7"/>
                    <a:pt x="49" y="7"/>
                    <a:pt x="49" y="7"/>
                  </a:cubicBezTo>
                  <a:cubicBezTo>
                    <a:pt x="58" y="11"/>
                    <a:pt x="64" y="18"/>
                    <a:pt x="67" y="27"/>
                  </a:cubicBezTo>
                  <a:cubicBezTo>
                    <a:pt x="67" y="28"/>
                    <a:pt x="68" y="29"/>
                    <a:pt x="69" y="29"/>
                  </a:cubicBezTo>
                  <a:cubicBezTo>
                    <a:pt x="70" y="29"/>
                    <a:pt x="71" y="29"/>
                    <a:pt x="72" y="29"/>
                  </a:cubicBezTo>
                  <a:cubicBezTo>
                    <a:pt x="86" y="29"/>
                    <a:pt x="97" y="40"/>
                    <a:pt x="97" y="53"/>
                  </a:cubicBezTo>
                  <a:cubicBezTo>
                    <a:pt x="97" y="67"/>
                    <a:pt x="86" y="78"/>
                    <a:pt x="72" y="78"/>
                  </a:cubicBezTo>
                  <a:cubicBezTo>
                    <a:pt x="72" y="78"/>
                    <a:pt x="72" y="78"/>
                    <a:pt x="72" y="78"/>
                  </a:cubicBezTo>
                  <a:cubicBezTo>
                    <a:pt x="54" y="78"/>
                    <a:pt x="54" y="78"/>
                    <a:pt x="54" y="78"/>
                  </a:cubicBezTo>
                  <a:cubicBezTo>
                    <a:pt x="54" y="78"/>
                    <a:pt x="54" y="78"/>
                    <a:pt x="53" y="78"/>
                  </a:cubicBezTo>
                  <a:cubicBezTo>
                    <a:pt x="53" y="78"/>
                    <a:pt x="53" y="78"/>
                    <a:pt x="53" y="78"/>
                  </a:cubicBezTo>
                  <a:cubicBezTo>
                    <a:pt x="42" y="78"/>
                    <a:pt x="33" y="69"/>
                    <a:pt x="33" y="58"/>
                  </a:cubicBezTo>
                  <a:cubicBezTo>
                    <a:pt x="33" y="56"/>
                    <a:pt x="34" y="54"/>
                    <a:pt x="34" y="53"/>
                  </a:cubicBezTo>
                  <a:cubicBezTo>
                    <a:pt x="29" y="51"/>
                    <a:pt x="29" y="51"/>
                    <a:pt x="29" y="51"/>
                  </a:cubicBezTo>
                  <a:cubicBezTo>
                    <a:pt x="29" y="53"/>
                    <a:pt x="28" y="56"/>
                    <a:pt x="28" y="58"/>
                  </a:cubicBezTo>
                  <a:cubicBezTo>
                    <a:pt x="28" y="72"/>
                    <a:pt x="39" y="83"/>
                    <a:pt x="53" y="83"/>
                  </a:cubicBezTo>
                  <a:cubicBezTo>
                    <a:pt x="53" y="83"/>
                    <a:pt x="53" y="83"/>
                    <a:pt x="53" y="83"/>
                  </a:cubicBezTo>
                  <a:cubicBezTo>
                    <a:pt x="54" y="83"/>
                    <a:pt x="54" y="83"/>
                    <a:pt x="54" y="83"/>
                  </a:cubicBezTo>
                  <a:cubicBezTo>
                    <a:pt x="72" y="83"/>
                    <a:pt x="72" y="83"/>
                    <a:pt x="72" y="83"/>
                  </a:cubicBezTo>
                  <a:cubicBezTo>
                    <a:pt x="72" y="83"/>
                    <a:pt x="73" y="83"/>
                    <a:pt x="73" y="83"/>
                  </a:cubicBezTo>
                  <a:cubicBezTo>
                    <a:pt x="89" y="83"/>
                    <a:pt x="102" y="70"/>
                    <a:pt x="102" y="53"/>
                  </a:cubicBezTo>
                  <a:cubicBezTo>
                    <a:pt x="102" y="37"/>
                    <a:pt x="89" y="24"/>
                    <a:pt x="7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55" name="Freeform 18"/>
            <p:cNvSpPr>
              <a:spLocks/>
            </p:cNvSpPr>
            <p:nvPr/>
          </p:nvSpPr>
          <p:spPr bwMode="auto">
            <a:xfrm>
              <a:off x="4654550" y="4152900"/>
              <a:ext cx="109538" cy="95250"/>
            </a:xfrm>
            <a:custGeom>
              <a:avLst/>
              <a:gdLst>
                <a:gd name="T0" fmla="*/ 19 w 69"/>
                <a:gd name="T1" fmla="*/ 58 h 60"/>
                <a:gd name="T2" fmla="*/ 31 w 69"/>
                <a:gd name="T3" fmla="*/ 50 h 60"/>
                <a:gd name="T4" fmla="*/ 47 w 69"/>
                <a:gd name="T5" fmla="*/ 60 h 60"/>
                <a:gd name="T6" fmla="*/ 69 w 69"/>
                <a:gd name="T7" fmla="*/ 0 h 60"/>
                <a:gd name="T8" fmla="*/ 0 w 69"/>
                <a:gd name="T9" fmla="*/ 31 h 60"/>
                <a:gd name="T10" fmla="*/ 14 w 69"/>
                <a:gd name="T11" fmla="*/ 41 h 60"/>
                <a:gd name="T12" fmla="*/ 19 w 69"/>
                <a:gd name="T13" fmla="*/ 58 h 60"/>
              </a:gdLst>
              <a:ahLst/>
              <a:cxnLst>
                <a:cxn ang="0">
                  <a:pos x="T0" y="T1"/>
                </a:cxn>
                <a:cxn ang="0">
                  <a:pos x="T2" y="T3"/>
                </a:cxn>
                <a:cxn ang="0">
                  <a:pos x="T4" y="T5"/>
                </a:cxn>
                <a:cxn ang="0">
                  <a:pos x="T6" y="T7"/>
                </a:cxn>
                <a:cxn ang="0">
                  <a:pos x="T8" y="T9"/>
                </a:cxn>
                <a:cxn ang="0">
                  <a:pos x="T10" y="T11"/>
                </a:cxn>
                <a:cxn ang="0">
                  <a:pos x="T12" y="T13"/>
                </a:cxn>
              </a:cxnLst>
              <a:rect l="0" t="0" r="r" b="b"/>
              <a:pathLst>
                <a:path w="69" h="60">
                  <a:moveTo>
                    <a:pt x="19" y="58"/>
                  </a:moveTo>
                  <a:lnTo>
                    <a:pt x="31" y="50"/>
                  </a:lnTo>
                  <a:lnTo>
                    <a:pt x="47" y="60"/>
                  </a:lnTo>
                  <a:lnTo>
                    <a:pt x="69" y="0"/>
                  </a:lnTo>
                  <a:lnTo>
                    <a:pt x="0" y="31"/>
                  </a:lnTo>
                  <a:lnTo>
                    <a:pt x="14" y="41"/>
                  </a:lnTo>
                  <a:lnTo>
                    <a:pt x="1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grpSp>
      <p:grpSp>
        <p:nvGrpSpPr>
          <p:cNvPr id="156" name="组合 155"/>
          <p:cNvGrpSpPr/>
          <p:nvPr/>
        </p:nvGrpSpPr>
        <p:grpSpPr>
          <a:xfrm>
            <a:off x="8787555" y="5003490"/>
            <a:ext cx="421910" cy="464726"/>
            <a:chOff x="7922365" y="3658030"/>
            <a:chExt cx="537461" cy="582244"/>
          </a:xfrm>
        </p:grpSpPr>
        <p:sp>
          <p:nvSpPr>
            <p:cNvPr id="157" name="TextBox 35"/>
            <p:cNvSpPr txBox="1"/>
            <p:nvPr/>
          </p:nvSpPr>
          <p:spPr>
            <a:xfrm>
              <a:off x="7922365" y="3989630"/>
              <a:ext cx="537461" cy="250644"/>
            </a:xfrm>
            <a:prstGeom prst="rect">
              <a:avLst/>
            </a:prstGeom>
            <a:noFill/>
          </p:spPr>
          <p:txBody>
            <a:bodyPr wrap="none" rtlCol="0">
              <a:noAutofit/>
            </a:bodyPr>
            <a:lstStyle/>
            <a:p>
              <a:pPr algn="ctr">
                <a:defRPr/>
              </a:pPr>
              <a:r>
                <a:rPr lang="en-US" altLang="zh-CN" sz="700" dirty="0" smtClean="0">
                  <a:solidFill>
                    <a:srgbClr val="000000">
                      <a:lumMod val="50000"/>
                      <a:lumOff val="50000"/>
                    </a:srgbClr>
                  </a:solidFill>
                  <a:latin typeface="+mn-ea"/>
                  <a:ea typeface="+mn-ea"/>
                </a:rPr>
                <a:t>HDFS</a:t>
              </a:r>
              <a:endParaRPr lang="zh-CN" altLang="en-US" sz="700" dirty="0">
                <a:solidFill>
                  <a:srgbClr val="000000">
                    <a:lumMod val="50000"/>
                    <a:lumOff val="50000"/>
                  </a:srgbClr>
                </a:solidFill>
                <a:latin typeface="+mn-ea"/>
                <a:ea typeface="+mn-ea"/>
              </a:endParaRPr>
            </a:p>
          </p:txBody>
        </p:sp>
        <p:grpSp>
          <p:nvGrpSpPr>
            <p:cNvPr id="158" name="组合 157"/>
            <p:cNvGrpSpPr>
              <a:grpSpLocks noChangeAspect="1"/>
            </p:cNvGrpSpPr>
            <p:nvPr/>
          </p:nvGrpSpPr>
          <p:grpSpPr>
            <a:xfrm>
              <a:off x="8027601" y="3658030"/>
              <a:ext cx="331600" cy="389668"/>
              <a:chOff x="1047750" y="5349875"/>
              <a:chExt cx="344488" cy="404813"/>
            </a:xfrm>
          </p:grpSpPr>
          <p:sp>
            <p:nvSpPr>
              <p:cNvPr id="159" name="Freeform 89"/>
              <p:cNvSpPr>
                <a:spLocks/>
              </p:cNvSpPr>
              <p:nvPr/>
            </p:nvSpPr>
            <p:spPr bwMode="auto">
              <a:xfrm>
                <a:off x="1122363" y="5449888"/>
                <a:ext cx="214313" cy="166688"/>
              </a:xfrm>
              <a:custGeom>
                <a:avLst/>
                <a:gdLst>
                  <a:gd name="T0" fmla="*/ 38 w 57"/>
                  <a:gd name="T1" fmla="*/ 43 h 43"/>
                  <a:gd name="T2" fmla="*/ 38 w 57"/>
                  <a:gd name="T3" fmla="*/ 41 h 43"/>
                  <a:gd name="T4" fmla="*/ 38 w 57"/>
                  <a:gd name="T5" fmla="*/ 41 h 43"/>
                  <a:gd name="T6" fmla="*/ 51 w 57"/>
                  <a:gd name="T7" fmla="*/ 35 h 43"/>
                  <a:gd name="T8" fmla="*/ 50 w 57"/>
                  <a:gd name="T9" fmla="*/ 13 h 43"/>
                  <a:gd name="T10" fmla="*/ 49 w 57"/>
                  <a:gd name="T11" fmla="*/ 12 h 43"/>
                  <a:gd name="T12" fmla="*/ 41 w 57"/>
                  <a:gd name="T13" fmla="*/ 11 h 43"/>
                  <a:gd name="T14" fmla="*/ 40 w 57"/>
                  <a:gd name="T15" fmla="*/ 11 h 43"/>
                  <a:gd name="T16" fmla="*/ 39 w 57"/>
                  <a:gd name="T17" fmla="*/ 8 h 43"/>
                  <a:gd name="T18" fmla="*/ 24 w 57"/>
                  <a:gd name="T19" fmla="*/ 3 h 43"/>
                  <a:gd name="T20" fmla="*/ 10 w 57"/>
                  <a:gd name="T21" fmla="*/ 9 h 43"/>
                  <a:gd name="T22" fmla="*/ 9 w 57"/>
                  <a:gd name="T23" fmla="*/ 10 h 43"/>
                  <a:gd name="T24" fmla="*/ 2 w 57"/>
                  <a:gd name="T25" fmla="*/ 15 h 43"/>
                  <a:gd name="T26" fmla="*/ 0 w 57"/>
                  <a:gd name="T27" fmla="*/ 13 h 43"/>
                  <a:gd name="T28" fmla="*/ 8 w 57"/>
                  <a:gd name="T29" fmla="*/ 8 h 43"/>
                  <a:gd name="T30" fmla="*/ 24 w 57"/>
                  <a:gd name="T31" fmla="*/ 0 h 43"/>
                  <a:gd name="T32" fmla="*/ 40 w 57"/>
                  <a:gd name="T33" fmla="*/ 7 h 43"/>
                  <a:gd name="T34" fmla="*/ 42 w 57"/>
                  <a:gd name="T35" fmla="*/ 9 h 43"/>
                  <a:gd name="T36" fmla="*/ 50 w 57"/>
                  <a:gd name="T37" fmla="*/ 10 h 43"/>
                  <a:gd name="T38" fmla="*/ 51 w 57"/>
                  <a:gd name="T39" fmla="*/ 10 h 43"/>
                  <a:gd name="T40" fmla="*/ 52 w 57"/>
                  <a:gd name="T41" fmla="*/ 12 h 43"/>
                  <a:gd name="T42" fmla="*/ 53 w 57"/>
                  <a:gd name="T43" fmla="*/ 37 h 43"/>
                  <a:gd name="T44" fmla="*/ 38 w 57"/>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43">
                    <a:moveTo>
                      <a:pt x="38" y="43"/>
                    </a:moveTo>
                    <a:cubicBezTo>
                      <a:pt x="38" y="41"/>
                      <a:pt x="38" y="41"/>
                      <a:pt x="38" y="41"/>
                    </a:cubicBezTo>
                    <a:cubicBezTo>
                      <a:pt x="38" y="41"/>
                      <a:pt x="38" y="41"/>
                      <a:pt x="38" y="41"/>
                    </a:cubicBezTo>
                    <a:cubicBezTo>
                      <a:pt x="41" y="41"/>
                      <a:pt x="48" y="40"/>
                      <a:pt x="51" y="35"/>
                    </a:cubicBezTo>
                    <a:cubicBezTo>
                      <a:pt x="54" y="31"/>
                      <a:pt x="54" y="23"/>
                      <a:pt x="50" y="13"/>
                    </a:cubicBezTo>
                    <a:cubicBezTo>
                      <a:pt x="49" y="12"/>
                      <a:pt x="49" y="12"/>
                      <a:pt x="49" y="12"/>
                    </a:cubicBezTo>
                    <a:cubicBezTo>
                      <a:pt x="41" y="11"/>
                      <a:pt x="41" y="11"/>
                      <a:pt x="41" y="11"/>
                    </a:cubicBezTo>
                    <a:cubicBezTo>
                      <a:pt x="41" y="11"/>
                      <a:pt x="40" y="11"/>
                      <a:pt x="40" y="11"/>
                    </a:cubicBezTo>
                    <a:cubicBezTo>
                      <a:pt x="40" y="10"/>
                      <a:pt x="39" y="9"/>
                      <a:pt x="39" y="8"/>
                    </a:cubicBezTo>
                    <a:cubicBezTo>
                      <a:pt x="35" y="5"/>
                      <a:pt x="30" y="3"/>
                      <a:pt x="24" y="3"/>
                    </a:cubicBezTo>
                    <a:cubicBezTo>
                      <a:pt x="19" y="3"/>
                      <a:pt x="13" y="5"/>
                      <a:pt x="10" y="9"/>
                    </a:cubicBezTo>
                    <a:cubicBezTo>
                      <a:pt x="10" y="10"/>
                      <a:pt x="10" y="10"/>
                      <a:pt x="9" y="10"/>
                    </a:cubicBezTo>
                    <a:cubicBezTo>
                      <a:pt x="6" y="11"/>
                      <a:pt x="4" y="13"/>
                      <a:pt x="2" y="15"/>
                    </a:cubicBezTo>
                    <a:cubicBezTo>
                      <a:pt x="0" y="13"/>
                      <a:pt x="0" y="13"/>
                      <a:pt x="0" y="13"/>
                    </a:cubicBezTo>
                    <a:cubicBezTo>
                      <a:pt x="2" y="11"/>
                      <a:pt x="5" y="9"/>
                      <a:pt x="8" y="8"/>
                    </a:cubicBezTo>
                    <a:cubicBezTo>
                      <a:pt x="12" y="3"/>
                      <a:pt x="18" y="0"/>
                      <a:pt x="24" y="0"/>
                    </a:cubicBezTo>
                    <a:cubicBezTo>
                      <a:pt x="31" y="0"/>
                      <a:pt x="37" y="3"/>
                      <a:pt x="40" y="7"/>
                    </a:cubicBezTo>
                    <a:cubicBezTo>
                      <a:pt x="41" y="7"/>
                      <a:pt x="42" y="8"/>
                      <a:pt x="42" y="9"/>
                    </a:cubicBezTo>
                    <a:cubicBezTo>
                      <a:pt x="50" y="10"/>
                      <a:pt x="50" y="10"/>
                      <a:pt x="50" y="10"/>
                    </a:cubicBezTo>
                    <a:cubicBezTo>
                      <a:pt x="51" y="10"/>
                      <a:pt x="51" y="10"/>
                      <a:pt x="51" y="10"/>
                    </a:cubicBezTo>
                    <a:cubicBezTo>
                      <a:pt x="52" y="12"/>
                      <a:pt x="52" y="12"/>
                      <a:pt x="52" y="12"/>
                    </a:cubicBezTo>
                    <a:cubicBezTo>
                      <a:pt x="56" y="23"/>
                      <a:pt x="57" y="31"/>
                      <a:pt x="53" y="37"/>
                    </a:cubicBezTo>
                    <a:cubicBezTo>
                      <a:pt x="49" y="43"/>
                      <a:pt x="42" y="43"/>
                      <a:pt x="38" y="43"/>
                    </a:cubicBezTo>
                    <a:close/>
                  </a:path>
                </a:pathLst>
              </a:custGeom>
              <a:solidFill>
                <a:srgbClr val="15B0E8"/>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sp>
            <p:nvSpPr>
              <p:cNvPr id="160" name="Freeform 90"/>
              <p:cNvSpPr>
                <a:spLocks/>
              </p:cNvSpPr>
              <p:nvPr/>
            </p:nvSpPr>
            <p:spPr bwMode="auto">
              <a:xfrm>
                <a:off x="1089025" y="5495925"/>
                <a:ext cx="104775" cy="131763"/>
              </a:xfrm>
              <a:custGeom>
                <a:avLst/>
                <a:gdLst>
                  <a:gd name="T0" fmla="*/ 14 w 28"/>
                  <a:gd name="T1" fmla="*/ 34 h 34"/>
                  <a:gd name="T2" fmla="*/ 12 w 28"/>
                  <a:gd name="T3" fmla="*/ 33 h 34"/>
                  <a:gd name="T4" fmla="*/ 11 w 28"/>
                  <a:gd name="T5" fmla="*/ 28 h 34"/>
                  <a:gd name="T6" fmla="*/ 10 w 28"/>
                  <a:gd name="T7" fmla="*/ 25 h 34"/>
                  <a:gd name="T8" fmla="*/ 2 w 28"/>
                  <a:gd name="T9" fmla="*/ 17 h 34"/>
                  <a:gd name="T10" fmla="*/ 10 w 28"/>
                  <a:gd name="T11" fmla="*/ 0 h 34"/>
                  <a:gd name="T12" fmla="*/ 11 w 28"/>
                  <a:gd name="T13" fmla="*/ 0 h 34"/>
                  <a:gd name="T14" fmla="*/ 11 w 28"/>
                  <a:gd name="T15" fmla="*/ 0 h 34"/>
                  <a:gd name="T16" fmla="*/ 12 w 28"/>
                  <a:gd name="T17" fmla="*/ 1 h 34"/>
                  <a:gd name="T18" fmla="*/ 11 w 28"/>
                  <a:gd name="T19" fmla="*/ 2 h 34"/>
                  <a:gd name="T20" fmla="*/ 4 w 28"/>
                  <a:gd name="T21" fmla="*/ 17 h 34"/>
                  <a:gd name="T22" fmla="*/ 11 w 28"/>
                  <a:gd name="T23" fmla="*/ 23 h 34"/>
                  <a:gd name="T24" fmla="*/ 13 w 28"/>
                  <a:gd name="T25" fmla="*/ 28 h 34"/>
                  <a:gd name="T26" fmla="*/ 14 w 28"/>
                  <a:gd name="T27" fmla="*/ 31 h 34"/>
                  <a:gd name="T28" fmla="*/ 15 w 28"/>
                  <a:gd name="T29" fmla="*/ 31 h 34"/>
                  <a:gd name="T30" fmla="*/ 15 w 28"/>
                  <a:gd name="T31" fmla="*/ 31 h 34"/>
                  <a:gd name="T32" fmla="*/ 22 w 28"/>
                  <a:gd name="T33" fmla="*/ 29 h 34"/>
                  <a:gd name="T34" fmla="*/ 24 w 28"/>
                  <a:gd name="T35" fmla="*/ 11 h 34"/>
                  <a:gd name="T36" fmla="*/ 25 w 28"/>
                  <a:gd name="T37" fmla="*/ 10 h 34"/>
                  <a:gd name="T38" fmla="*/ 26 w 28"/>
                  <a:gd name="T39" fmla="*/ 10 h 34"/>
                  <a:gd name="T40" fmla="*/ 27 w 28"/>
                  <a:gd name="T41" fmla="*/ 11 h 34"/>
                  <a:gd name="T42" fmla="*/ 24 w 28"/>
                  <a:gd name="T43" fmla="*/ 30 h 34"/>
                  <a:gd name="T44" fmla="*/ 15 w 28"/>
                  <a:gd name="T45" fmla="*/ 34 h 34"/>
                  <a:gd name="T46" fmla="*/ 14 w 28"/>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14" y="34"/>
                    </a:moveTo>
                    <a:cubicBezTo>
                      <a:pt x="13" y="34"/>
                      <a:pt x="13" y="33"/>
                      <a:pt x="12" y="33"/>
                    </a:cubicBezTo>
                    <a:cubicBezTo>
                      <a:pt x="11" y="31"/>
                      <a:pt x="11" y="29"/>
                      <a:pt x="11" y="28"/>
                    </a:cubicBezTo>
                    <a:cubicBezTo>
                      <a:pt x="11" y="26"/>
                      <a:pt x="11" y="25"/>
                      <a:pt x="10" y="25"/>
                    </a:cubicBezTo>
                    <a:cubicBezTo>
                      <a:pt x="6" y="23"/>
                      <a:pt x="3" y="21"/>
                      <a:pt x="2" y="17"/>
                    </a:cubicBezTo>
                    <a:cubicBezTo>
                      <a:pt x="0" y="10"/>
                      <a:pt x="9" y="1"/>
                      <a:pt x="10" y="0"/>
                    </a:cubicBezTo>
                    <a:cubicBezTo>
                      <a:pt x="10" y="0"/>
                      <a:pt x="10" y="0"/>
                      <a:pt x="11" y="0"/>
                    </a:cubicBezTo>
                    <a:cubicBezTo>
                      <a:pt x="11" y="0"/>
                      <a:pt x="11" y="0"/>
                      <a:pt x="11" y="0"/>
                    </a:cubicBezTo>
                    <a:cubicBezTo>
                      <a:pt x="12" y="1"/>
                      <a:pt x="12" y="1"/>
                      <a:pt x="12" y="1"/>
                    </a:cubicBezTo>
                    <a:cubicBezTo>
                      <a:pt x="12" y="2"/>
                      <a:pt x="12" y="2"/>
                      <a:pt x="11" y="2"/>
                    </a:cubicBezTo>
                    <a:cubicBezTo>
                      <a:pt x="11" y="2"/>
                      <a:pt x="3" y="10"/>
                      <a:pt x="4" y="17"/>
                    </a:cubicBezTo>
                    <a:cubicBezTo>
                      <a:pt x="5" y="19"/>
                      <a:pt x="7" y="21"/>
                      <a:pt x="11" y="23"/>
                    </a:cubicBezTo>
                    <a:cubicBezTo>
                      <a:pt x="13" y="23"/>
                      <a:pt x="13" y="26"/>
                      <a:pt x="13" y="28"/>
                    </a:cubicBezTo>
                    <a:cubicBezTo>
                      <a:pt x="13" y="29"/>
                      <a:pt x="13" y="30"/>
                      <a:pt x="14" y="31"/>
                    </a:cubicBezTo>
                    <a:cubicBezTo>
                      <a:pt x="14" y="31"/>
                      <a:pt x="14" y="31"/>
                      <a:pt x="15" y="31"/>
                    </a:cubicBezTo>
                    <a:cubicBezTo>
                      <a:pt x="15" y="31"/>
                      <a:pt x="15" y="31"/>
                      <a:pt x="15" y="31"/>
                    </a:cubicBezTo>
                    <a:cubicBezTo>
                      <a:pt x="16" y="31"/>
                      <a:pt x="20" y="31"/>
                      <a:pt x="22" y="29"/>
                    </a:cubicBezTo>
                    <a:cubicBezTo>
                      <a:pt x="25" y="26"/>
                      <a:pt x="26" y="19"/>
                      <a:pt x="24" y="11"/>
                    </a:cubicBezTo>
                    <a:cubicBezTo>
                      <a:pt x="24" y="10"/>
                      <a:pt x="25" y="10"/>
                      <a:pt x="25" y="10"/>
                    </a:cubicBezTo>
                    <a:cubicBezTo>
                      <a:pt x="26" y="10"/>
                      <a:pt x="26" y="10"/>
                      <a:pt x="26" y="10"/>
                    </a:cubicBezTo>
                    <a:cubicBezTo>
                      <a:pt x="26" y="10"/>
                      <a:pt x="27" y="10"/>
                      <a:pt x="27" y="11"/>
                    </a:cubicBezTo>
                    <a:cubicBezTo>
                      <a:pt x="28" y="20"/>
                      <a:pt x="27" y="27"/>
                      <a:pt x="24" y="30"/>
                    </a:cubicBezTo>
                    <a:cubicBezTo>
                      <a:pt x="20" y="34"/>
                      <a:pt x="16" y="34"/>
                      <a:pt x="15" y="34"/>
                    </a:cubicBezTo>
                    <a:cubicBezTo>
                      <a:pt x="15" y="34"/>
                      <a:pt x="15" y="34"/>
                      <a:pt x="14" y="34"/>
                    </a:cubicBezTo>
                    <a:close/>
                  </a:path>
                </a:pathLst>
              </a:custGeom>
              <a:solidFill>
                <a:srgbClr val="15B0E8"/>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sp>
            <p:nvSpPr>
              <p:cNvPr id="161" name="Freeform 91"/>
              <p:cNvSpPr>
                <a:spLocks/>
              </p:cNvSpPr>
              <p:nvPr/>
            </p:nvSpPr>
            <p:spPr bwMode="auto">
              <a:xfrm>
                <a:off x="1235075" y="5514975"/>
                <a:ext cx="25400" cy="20638"/>
              </a:xfrm>
              <a:custGeom>
                <a:avLst/>
                <a:gdLst>
                  <a:gd name="T0" fmla="*/ 2 w 7"/>
                  <a:gd name="T1" fmla="*/ 5 h 5"/>
                  <a:gd name="T2" fmla="*/ 1 w 7"/>
                  <a:gd name="T3" fmla="*/ 4 h 5"/>
                  <a:gd name="T4" fmla="*/ 0 w 7"/>
                  <a:gd name="T5" fmla="*/ 4 h 5"/>
                  <a:gd name="T6" fmla="*/ 1 w 7"/>
                  <a:gd name="T7" fmla="*/ 3 h 5"/>
                  <a:gd name="T8" fmla="*/ 5 w 7"/>
                  <a:gd name="T9" fmla="*/ 0 h 5"/>
                  <a:gd name="T10" fmla="*/ 7 w 7"/>
                  <a:gd name="T11" fmla="*/ 0 h 5"/>
                  <a:gd name="T12" fmla="*/ 7 w 7"/>
                  <a:gd name="T13" fmla="*/ 1 h 5"/>
                  <a:gd name="T14" fmla="*/ 7 w 7"/>
                  <a:gd name="T15" fmla="*/ 2 h 5"/>
                  <a:gd name="T16" fmla="*/ 6 w 7"/>
                  <a:gd name="T17" fmla="*/ 3 h 5"/>
                  <a:gd name="T18" fmla="*/ 6 w 7"/>
                  <a:gd name="T19" fmla="*/ 3 h 5"/>
                  <a:gd name="T20" fmla="*/ 5 w 7"/>
                  <a:gd name="T21" fmla="*/ 3 h 5"/>
                  <a:gd name="T22" fmla="*/ 3 w 7"/>
                  <a:gd name="T23" fmla="*/ 4 h 5"/>
                  <a:gd name="T24" fmla="*/ 2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2" y="5"/>
                    </a:moveTo>
                    <a:cubicBezTo>
                      <a:pt x="1" y="5"/>
                      <a:pt x="1" y="5"/>
                      <a:pt x="1" y="4"/>
                    </a:cubicBezTo>
                    <a:cubicBezTo>
                      <a:pt x="1" y="4"/>
                      <a:pt x="0" y="4"/>
                      <a:pt x="0" y="4"/>
                    </a:cubicBezTo>
                    <a:cubicBezTo>
                      <a:pt x="0" y="3"/>
                      <a:pt x="0" y="3"/>
                      <a:pt x="1" y="3"/>
                    </a:cubicBezTo>
                    <a:cubicBezTo>
                      <a:pt x="1" y="2"/>
                      <a:pt x="3" y="0"/>
                      <a:pt x="5" y="0"/>
                    </a:cubicBezTo>
                    <a:cubicBezTo>
                      <a:pt x="6" y="0"/>
                      <a:pt x="6" y="0"/>
                      <a:pt x="7" y="0"/>
                    </a:cubicBezTo>
                    <a:cubicBezTo>
                      <a:pt x="7" y="1"/>
                      <a:pt x="7" y="1"/>
                      <a:pt x="7" y="1"/>
                    </a:cubicBezTo>
                    <a:cubicBezTo>
                      <a:pt x="7" y="1"/>
                      <a:pt x="7" y="2"/>
                      <a:pt x="7" y="2"/>
                    </a:cubicBezTo>
                    <a:cubicBezTo>
                      <a:pt x="7" y="3"/>
                      <a:pt x="7" y="3"/>
                      <a:pt x="6" y="3"/>
                    </a:cubicBezTo>
                    <a:cubicBezTo>
                      <a:pt x="6" y="3"/>
                      <a:pt x="6" y="3"/>
                      <a:pt x="6" y="3"/>
                    </a:cubicBezTo>
                    <a:cubicBezTo>
                      <a:pt x="6" y="3"/>
                      <a:pt x="5" y="3"/>
                      <a:pt x="5" y="3"/>
                    </a:cubicBezTo>
                    <a:cubicBezTo>
                      <a:pt x="3" y="3"/>
                      <a:pt x="3" y="4"/>
                      <a:pt x="3" y="4"/>
                    </a:cubicBezTo>
                    <a:cubicBezTo>
                      <a:pt x="2" y="4"/>
                      <a:pt x="2" y="5"/>
                      <a:pt x="2" y="5"/>
                    </a:cubicBezTo>
                    <a:close/>
                  </a:path>
                </a:pathLst>
              </a:custGeom>
              <a:solidFill>
                <a:srgbClr val="15B0E8"/>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sp>
            <p:nvSpPr>
              <p:cNvPr id="162" name="Freeform 92"/>
              <p:cNvSpPr>
                <a:spLocks/>
              </p:cNvSpPr>
              <p:nvPr/>
            </p:nvSpPr>
            <p:spPr bwMode="auto">
              <a:xfrm>
                <a:off x="1235075" y="5453063"/>
                <a:ext cx="49213" cy="77788"/>
              </a:xfrm>
              <a:custGeom>
                <a:avLst/>
                <a:gdLst>
                  <a:gd name="T0" fmla="*/ 12 w 13"/>
                  <a:gd name="T1" fmla="*/ 20 h 20"/>
                  <a:gd name="T2" fmla="*/ 12 w 13"/>
                  <a:gd name="T3" fmla="*/ 19 h 20"/>
                  <a:gd name="T4" fmla="*/ 11 w 13"/>
                  <a:gd name="T5" fmla="*/ 12 h 20"/>
                  <a:gd name="T6" fmla="*/ 1 w 13"/>
                  <a:gd name="T7" fmla="*/ 3 h 20"/>
                  <a:gd name="T8" fmla="*/ 0 w 13"/>
                  <a:gd name="T9" fmla="*/ 2 h 20"/>
                  <a:gd name="T10" fmla="*/ 0 w 13"/>
                  <a:gd name="T11" fmla="*/ 1 h 20"/>
                  <a:gd name="T12" fmla="*/ 1 w 13"/>
                  <a:gd name="T13" fmla="*/ 0 h 20"/>
                  <a:gd name="T14" fmla="*/ 1 w 13"/>
                  <a:gd name="T15" fmla="*/ 0 h 20"/>
                  <a:gd name="T16" fmla="*/ 2 w 13"/>
                  <a:gd name="T17" fmla="*/ 0 h 20"/>
                  <a:gd name="T18" fmla="*/ 13 w 13"/>
                  <a:gd name="T19" fmla="*/ 11 h 20"/>
                  <a:gd name="T20" fmla="*/ 13 w 13"/>
                  <a:gd name="T21" fmla="*/ 13 h 20"/>
                  <a:gd name="T22" fmla="*/ 12 w 1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0">
                    <a:moveTo>
                      <a:pt x="12" y="20"/>
                    </a:moveTo>
                    <a:cubicBezTo>
                      <a:pt x="12" y="20"/>
                      <a:pt x="12" y="19"/>
                      <a:pt x="12" y="19"/>
                    </a:cubicBezTo>
                    <a:cubicBezTo>
                      <a:pt x="12" y="17"/>
                      <a:pt x="12" y="15"/>
                      <a:pt x="11" y="12"/>
                    </a:cubicBezTo>
                    <a:cubicBezTo>
                      <a:pt x="10" y="8"/>
                      <a:pt x="6" y="4"/>
                      <a:pt x="1" y="3"/>
                    </a:cubicBezTo>
                    <a:cubicBezTo>
                      <a:pt x="1" y="3"/>
                      <a:pt x="0" y="2"/>
                      <a:pt x="0" y="2"/>
                    </a:cubicBezTo>
                    <a:cubicBezTo>
                      <a:pt x="0" y="2"/>
                      <a:pt x="0" y="2"/>
                      <a:pt x="0" y="1"/>
                    </a:cubicBezTo>
                    <a:cubicBezTo>
                      <a:pt x="0" y="1"/>
                      <a:pt x="1" y="0"/>
                      <a:pt x="1" y="0"/>
                    </a:cubicBezTo>
                    <a:cubicBezTo>
                      <a:pt x="1" y="0"/>
                      <a:pt x="1" y="0"/>
                      <a:pt x="1" y="0"/>
                    </a:cubicBezTo>
                    <a:cubicBezTo>
                      <a:pt x="1" y="0"/>
                      <a:pt x="1" y="0"/>
                      <a:pt x="2" y="0"/>
                    </a:cubicBezTo>
                    <a:cubicBezTo>
                      <a:pt x="7" y="2"/>
                      <a:pt x="11" y="5"/>
                      <a:pt x="13" y="11"/>
                    </a:cubicBezTo>
                    <a:cubicBezTo>
                      <a:pt x="13" y="11"/>
                      <a:pt x="13" y="12"/>
                      <a:pt x="13" y="13"/>
                    </a:cubicBezTo>
                    <a:cubicBezTo>
                      <a:pt x="13" y="16"/>
                      <a:pt x="13" y="18"/>
                      <a:pt x="12" y="20"/>
                    </a:cubicBezTo>
                    <a:close/>
                  </a:path>
                </a:pathLst>
              </a:custGeom>
              <a:solidFill>
                <a:srgbClr val="15B0E8"/>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sp>
            <p:nvSpPr>
              <p:cNvPr id="163" name="Freeform 93"/>
              <p:cNvSpPr>
                <a:spLocks/>
              </p:cNvSpPr>
              <p:nvPr/>
            </p:nvSpPr>
            <p:spPr bwMode="auto">
              <a:xfrm>
                <a:off x="1216025" y="5608638"/>
                <a:ext cx="57150" cy="30163"/>
              </a:xfrm>
              <a:custGeom>
                <a:avLst/>
                <a:gdLst>
                  <a:gd name="T0" fmla="*/ 6 w 15"/>
                  <a:gd name="T1" fmla="*/ 8 h 8"/>
                  <a:gd name="T2" fmla="*/ 1 w 15"/>
                  <a:gd name="T3" fmla="*/ 7 h 8"/>
                  <a:gd name="T4" fmla="*/ 0 w 15"/>
                  <a:gd name="T5" fmla="*/ 2 h 8"/>
                  <a:gd name="T6" fmla="*/ 6 w 15"/>
                  <a:gd name="T7" fmla="*/ 5 h 8"/>
                  <a:gd name="T8" fmla="*/ 9 w 15"/>
                  <a:gd name="T9" fmla="*/ 5 h 8"/>
                  <a:gd name="T10" fmla="*/ 13 w 15"/>
                  <a:gd name="T11" fmla="*/ 0 h 8"/>
                  <a:gd name="T12" fmla="*/ 15 w 15"/>
                  <a:gd name="T13" fmla="*/ 0 h 8"/>
                  <a:gd name="T14" fmla="*/ 10 w 15"/>
                  <a:gd name="T15" fmla="*/ 7 h 8"/>
                  <a:gd name="T16" fmla="*/ 6 w 1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6" y="8"/>
                    </a:moveTo>
                    <a:cubicBezTo>
                      <a:pt x="4" y="8"/>
                      <a:pt x="3" y="8"/>
                      <a:pt x="1" y="7"/>
                    </a:cubicBezTo>
                    <a:cubicBezTo>
                      <a:pt x="0" y="2"/>
                      <a:pt x="0" y="2"/>
                      <a:pt x="0" y="2"/>
                    </a:cubicBezTo>
                    <a:cubicBezTo>
                      <a:pt x="1" y="4"/>
                      <a:pt x="4" y="5"/>
                      <a:pt x="6" y="5"/>
                    </a:cubicBezTo>
                    <a:cubicBezTo>
                      <a:pt x="7" y="5"/>
                      <a:pt x="8" y="5"/>
                      <a:pt x="9" y="5"/>
                    </a:cubicBezTo>
                    <a:cubicBezTo>
                      <a:pt x="11" y="4"/>
                      <a:pt x="12" y="2"/>
                      <a:pt x="13" y="0"/>
                    </a:cubicBezTo>
                    <a:cubicBezTo>
                      <a:pt x="15" y="0"/>
                      <a:pt x="15" y="0"/>
                      <a:pt x="15" y="0"/>
                    </a:cubicBezTo>
                    <a:cubicBezTo>
                      <a:pt x="15" y="3"/>
                      <a:pt x="13" y="6"/>
                      <a:pt x="10" y="7"/>
                    </a:cubicBezTo>
                    <a:cubicBezTo>
                      <a:pt x="9" y="8"/>
                      <a:pt x="7" y="8"/>
                      <a:pt x="6" y="8"/>
                    </a:cubicBezTo>
                    <a:close/>
                  </a:path>
                </a:pathLst>
              </a:custGeom>
              <a:solidFill>
                <a:srgbClr val="15B0E8"/>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sp>
            <p:nvSpPr>
              <p:cNvPr id="164" name="Freeform 94"/>
              <p:cNvSpPr>
                <a:spLocks noEditPoints="1"/>
              </p:cNvSpPr>
              <p:nvPr/>
            </p:nvSpPr>
            <p:spPr bwMode="auto">
              <a:xfrm>
                <a:off x="1047750" y="5349875"/>
                <a:ext cx="344488" cy="404813"/>
              </a:xfrm>
              <a:custGeom>
                <a:avLst/>
                <a:gdLst>
                  <a:gd name="T0" fmla="*/ 91 w 92"/>
                  <a:gd name="T1" fmla="*/ 25 h 105"/>
                  <a:gd name="T2" fmla="*/ 47 w 92"/>
                  <a:gd name="T3" fmla="*/ 0 h 105"/>
                  <a:gd name="T4" fmla="*/ 45 w 92"/>
                  <a:gd name="T5" fmla="*/ 0 h 105"/>
                  <a:gd name="T6" fmla="*/ 1 w 92"/>
                  <a:gd name="T7" fmla="*/ 25 h 105"/>
                  <a:gd name="T8" fmla="*/ 0 w 92"/>
                  <a:gd name="T9" fmla="*/ 27 h 105"/>
                  <a:gd name="T10" fmla="*/ 0 w 92"/>
                  <a:gd name="T11" fmla="*/ 78 h 105"/>
                  <a:gd name="T12" fmla="*/ 1 w 92"/>
                  <a:gd name="T13" fmla="*/ 80 h 105"/>
                  <a:gd name="T14" fmla="*/ 45 w 92"/>
                  <a:gd name="T15" fmla="*/ 105 h 105"/>
                  <a:gd name="T16" fmla="*/ 46 w 92"/>
                  <a:gd name="T17" fmla="*/ 105 h 105"/>
                  <a:gd name="T18" fmla="*/ 47 w 92"/>
                  <a:gd name="T19" fmla="*/ 105 h 105"/>
                  <a:gd name="T20" fmla="*/ 91 w 92"/>
                  <a:gd name="T21" fmla="*/ 80 h 105"/>
                  <a:gd name="T22" fmla="*/ 92 w 92"/>
                  <a:gd name="T23" fmla="*/ 78 h 105"/>
                  <a:gd name="T24" fmla="*/ 92 w 92"/>
                  <a:gd name="T25" fmla="*/ 27 h 105"/>
                  <a:gd name="T26" fmla="*/ 91 w 92"/>
                  <a:gd name="T27" fmla="*/ 25 h 105"/>
                  <a:gd name="T28" fmla="*/ 87 w 92"/>
                  <a:gd name="T29" fmla="*/ 76 h 105"/>
                  <a:gd name="T30" fmla="*/ 46 w 92"/>
                  <a:gd name="T31" fmla="*/ 100 h 105"/>
                  <a:gd name="T32" fmla="*/ 5 w 92"/>
                  <a:gd name="T33" fmla="*/ 76 h 105"/>
                  <a:gd name="T34" fmla="*/ 5 w 92"/>
                  <a:gd name="T35" fmla="*/ 29 h 105"/>
                  <a:gd name="T36" fmla="*/ 46 w 92"/>
                  <a:gd name="T37" fmla="*/ 5 h 105"/>
                  <a:gd name="T38" fmla="*/ 87 w 92"/>
                  <a:gd name="T39" fmla="*/ 29 h 105"/>
                  <a:gd name="T40" fmla="*/ 87 w 92"/>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5">
                    <a:moveTo>
                      <a:pt x="91" y="25"/>
                    </a:moveTo>
                    <a:cubicBezTo>
                      <a:pt x="47" y="0"/>
                      <a:pt x="47" y="0"/>
                      <a:pt x="47" y="0"/>
                    </a:cubicBezTo>
                    <a:cubicBezTo>
                      <a:pt x="47" y="0"/>
                      <a:pt x="46" y="0"/>
                      <a:pt x="45" y="0"/>
                    </a:cubicBezTo>
                    <a:cubicBezTo>
                      <a:pt x="1" y="25"/>
                      <a:pt x="1" y="25"/>
                      <a:pt x="1" y="25"/>
                    </a:cubicBezTo>
                    <a:cubicBezTo>
                      <a:pt x="1" y="26"/>
                      <a:pt x="0" y="26"/>
                      <a:pt x="0" y="27"/>
                    </a:cubicBezTo>
                    <a:cubicBezTo>
                      <a:pt x="0" y="78"/>
                      <a:pt x="0" y="78"/>
                      <a:pt x="0" y="78"/>
                    </a:cubicBezTo>
                    <a:cubicBezTo>
                      <a:pt x="0" y="79"/>
                      <a:pt x="1" y="79"/>
                      <a:pt x="1" y="80"/>
                    </a:cubicBezTo>
                    <a:cubicBezTo>
                      <a:pt x="45" y="105"/>
                      <a:pt x="45" y="105"/>
                      <a:pt x="45" y="105"/>
                    </a:cubicBezTo>
                    <a:cubicBezTo>
                      <a:pt x="45" y="105"/>
                      <a:pt x="46" y="105"/>
                      <a:pt x="46" y="105"/>
                    </a:cubicBezTo>
                    <a:cubicBezTo>
                      <a:pt x="47" y="105"/>
                      <a:pt x="47" y="105"/>
                      <a:pt x="47" y="105"/>
                    </a:cubicBezTo>
                    <a:cubicBezTo>
                      <a:pt x="91" y="80"/>
                      <a:pt x="91" y="80"/>
                      <a:pt x="91" y="80"/>
                    </a:cubicBezTo>
                    <a:cubicBezTo>
                      <a:pt x="92" y="79"/>
                      <a:pt x="92" y="79"/>
                      <a:pt x="92" y="78"/>
                    </a:cubicBezTo>
                    <a:cubicBezTo>
                      <a:pt x="92" y="27"/>
                      <a:pt x="92" y="27"/>
                      <a:pt x="92" y="27"/>
                    </a:cubicBezTo>
                    <a:cubicBezTo>
                      <a:pt x="92" y="26"/>
                      <a:pt x="92" y="26"/>
                      <a:pt x="91" y="25"/>
                    </a:cubicBezTo>
                    <a:close/>
                    <a:moveTo>
                      <a:pt x="87" y="76"/>
                    </a:moveTo>
                    <a:cubicBezTo>
                      <a:pt x="46" y="100"/>
                      <a:pt x="46" y="100"/>
                      <a:pt x="46" y="100"/>
                    </a:cubicBezTo>
                    <a:cubicBezTo>
                      <a:pt x="5" y="76"/>
                      <a:pt x="5" y="76"/>
                      <a:pt x="5" y="76"/>
                    </a:cubicBezTo>
                    <a:cubicBezTo>
                      <a:pt x="5" y="29"/>
                      <a:pt x="5" y="29"/>
                      <a:pt x="5" y="29"/>
                    </a:cubicBezTo>
                    <a:cubicBezTo>
                      <a:pt x="46" y="5"/>
                      <a:pt x="46" y="5"/>
                      <a:pt x="46" y="5"/>
                    </a:cubicBezTo>
                    <a:cubicBezTo>
                      <a:pt x="87" y="29"/>
                      <a:pt x="87" y="29"/>
                      <a:pt x="87" y="29"/>
                    </a:cubicBezTo>
                    <a:lnTo>
                      <a:pt x="87" y="76"/>
                    </a:ln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grpSp>
      </p:grpSp>
      <p:grpSp>
        <p:nvGrpSpPr>
          <p:cNvPr id="165" name="组合 164"/>
          <p:cNvGrpSpPr>
            <a:grpSpLocks/>
          </p:cNvGrpSpPr>
          <p:nvPr/>
        </p:nvGrpSpPr>
        <p:grpSpPr>
          <a:xfrm>
            <a:off x="8161743" y="5158010"/>
            <a:ext cx="274320" cy="274320"/>
            <a:chOff x="177800" y="3565525"/>
            <a:chExt cx="422276" cy="419100"/>
          </a:xfrm>
          <a:solidFill>
            <a:schemeClr val="bg1"/>
          </a:solidFill>
        </p:grpSpPr>
        <p:sp>
          <p:nvSpPr>
            <p:cNvPr id="166" name="Freeform 5"/>
            <p:cNvSpPr>
              <a:spLocks noEditPoints="1"/>
            </p:cNvSpPr>
            <p:nvPr/>
          </p:nvSpPr>
          <p:spPr bwMode="auto">
            <a:xfrm>
              <a:off x="258763" y="3652838"/>
              <a:ext cx="261938" cy="261938"/>
            </a:xfrm>
            <a:custGeom>
              <a:avLst/>
              <a:gdLst>
                <a:gd name="T0" fmla="*/ 61 w 68"/>
                <a:gd name="T1" fmla="*/ 34 h 68"/>
                <a:gd name="T2" fmla="*/ 34 w 68"/>
                <a:gd name="T3" fmla="*/ 61 h 68"/>
                <a:gd name="T4" fmla="*/ 7 w 68"/>
                <a:gd name="T5" fmla="*/ 34 h 68"/>
                <a:gd name="T6" fmla="*/ 34 w 68"/>
                <a:gd name="T7" fmla="*/ 7 h 68"/>
                <a:gd name="T8" fmla="*/ 61 w 68"/>
                <a:gd name="T9" fmla="*/ 33 h 68"/>
                <a:gd name="T10" fmla="*/ 68 w 68"/>
                <a:gd name="T11" fmla="*/ 34 h 68"/>
                <a:gd name="T12" fmla="*/ 67 w 68"/>
                <a:gd name="T13" fmla="*/ 32 h 68"/>
                <a:gd name="T14" fmla="*/ 35 w 68"/>
                <a:gd name="T15" fmla="*/ 0 h 68"/>
                <a:gd name="T16" fmla="*/ 32 w 68"/>
                <a:gd name="T17" fmla="*/ 0 h 68"/>
                <a:gd name="T18" fmla="*/ 1 w 68"/>
                <a:gd name="T19" fmla="*/ 32 h 68"/>
                <a:gd name="T20" fmla="*/ 0 w 68"/>
                <a:gd name="T21" fmla="*/ 34 h 68"/>
                <a:gd name="T22" fmla="*/ 1 w 68"/>
                <a:gd name="T23" fmla="*/ 35 h 68"/>
                <a:gd name="T24" fmla="*/ 32 w 68"/>
                <a:gd name="T25" fmla="*/ 67 h 68"/>
                <a:gd name="T26" fmla="*/ 35 w 68"/>
                <a:gd name="T27" fmla="*/ 67 h 68"/>
                <a:gd name="T28" fmla="*/ 67 w 68"/>
                <a:gd name="T29" fmla="*/ 35 h 68"/>
                <a:gd name="T30" fmla="*/ 68 w 68"/>
                <a:gd name="T31"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8">
                  <a:moveTo>
                    <a:pt x="61" y="34"/>
                  </a:moveTo>
                  <a:cubicBezTo>
                    <a:pt x="34" y="61"/>
                    <a:pt x="34" y="61"/>
                    <a:pt x="34" y="61"/>
                  </a:cubicBezTo>
                  <a:cubicBezTo>
                    <a:pt x="7" y="34"/>
                    <a:pt x="7" y="34"/>
                    <a:pt x="7" y="34"/>
                  </a:cubicBezTo>
                  <a:cubicBezTo>
                    <a:pt x="34" y="7"/>
                    <a:pt x="34" y="7"/>
                    <a:pt x="34" y="7"/>
                  </a:cubicBezTo>
                  <a:cubicBezTo>
                    <a:pt x="61" y="33"/>
                    <a:pt x="61" y="33"/>
                    <a:pt x="61" y="33"/>
                  </a:cubicBezTo>
                  <a:moveTo>
                    <a:pt x="68" y="34"/>
                  </a:moveTo>
                  <a:cubicBezTo>
                    <a:pt x="68" y="33"/>
                    <a:pt x="68" y="33"/>
                    <a:pt x="67" y="32"/>
                  </a:cubicBezTo>
                  <a:cubicBezTo>
                    <a:pt x="35" y="0"/>
                    <a:pt x="35" y="0"/>
                    <a:pt x="35" y="0"/>
                  </a:cubicBezTo>
                  <a:cubicBezTo>
                    <a:pt x="35" y="0"/>
                    <a:pt x="33" y="0"/>
                    <a:pt x="32" y="0"/>
                  </a:cubicBezTo>
                  <a:cubicBezTo>
                    <a:pt x="1" y="32"/>
                    <a:pt x="1" y="32"/>
                    <a:pt x="1" y="32"/>
                  </a:cubicBezTo>
                  <a:cubicBezTo>
                    <a:pt x="0" y="33"/>
                    <a:pt x="0" y="33"/>
                    <a:pt x="0" y="34"/>
                  </a:cubicBezTo>
                  <a:cubicBezTo>
                    <a:pt x="0" y="34"/>
                    <a:pt x="0" y="35"/>
                    <a:pt x="1" y="35"/>
                  </a:cubicBezTo>
                  <a:cubicBezTo>
                    <a:pt x="32" y="67"/>
                    <a:pt x="32" y="67"/>
                    <a:pt x="32" y="67"/>
                  </a:cubicBezTo>
                  <a:cubicBezTo>
                    <a:pt x="33" y="68"/>
                    <a:pt x="35" y="68"/>
                    <a:pt x="35" y="67"/>
                  </a:cubicBezTo>
                  <a:cubicBezTo>
                    <a:pt x="67" y="35"/>
                    <a:pt x="67" y="35"/>
                    <a:pt x="67" y="35"/>
                  </a:cubicBezTo>
                  <a:cubicBezTo>
                    <a:pt x="68" y="35"/>
                    <a:pt x="68" y="34"/>
                    <a:pt x="6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67" name="Freeform 6"/>
            <p:cNvSpPr>
              <a:spLocks/>
            </p:cNvSpPr>
            <p:nvPr/>
          </p:nvSpPr>
          <p:spPr bwMode="auto">
            <a:xfrm>
              <a:off x="439738" y="3822700"/>
              <a:ext cx="160338" cy="161925"/>
            </a:xfrm>
            <a:custGeom>
              <a:avLst/>
              <a:gdLst>
                <a:gd name="T0" fmla="*/ 33 w 42"/>
                <a:gd name="T1" fmla="*/ 42 h 42"/>
                <a:gd name="T2" fmla="*/ 0 w 42"/>
                <a:gd name="T3" fmla="*/ 42 h 42"/>
                <a:gd name="T4" fmla="*/ 0 w 42"/>
                <a:gd name="T5" fmla="*/ 37 h 42"/>
                <a:gd name="T6" fmla="*/ 33 w 42"/>
                <a:gd name="T7" fmla="*/ 37 h 42"/>
                <a:gd name="T8" fmla="*/ 36 w 42"/>
                <a:gd name="T9" fmla="*/ 35 h 42"/>
                <a:gd name="T10" fmla="*/ 37 w 42"/>
                <a:gd name="T11" fmla="*/ 33 h 42"/>
                <a:gd name="T12" fmla="*/ 37 w 42"/>
                <a:gd name="T13" fmla="*/ 0 h 42"/>
                <a:gd name="T14" fmla="*/ 42 w 42"/>
                <a:gd name="T15" fmla="*/ 0 h 42"/>
                <a:gd name="T16" fmla="*/ 42 w 42"/>
                <a:gd name="T17" fmla="*/ 33 h 42"/>
                <a:gd name="T18" fmla="*/ 40 w 42"/>
                <a:gd name="T19" fmla="*/ 39 h 42"/>
                <a:gd name="T20" fmla="*/ 33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3" y="42"/>
                  </a:moveTo>
                  <a:cubicBezTo>
                    <a:pt x="0" y="42"/>
                    <a:pt x="0" y="42"/>
                    <a:pt x="0" y="42"/>
                  </a:cubicBezTo>
                  <a:cubicBezTo>
                    <a:pt x="0" y="37"/>
                    <a:pt x="0" y="37"/>
                    <a:pt x="0" y="37"/>
                  </a:cubicBezTo>
                  <a:cubicBezTo>
                    <a:pt x="33" y="37"/>
                    <a:pt x="33" y="37"/>
                    <a:pt x="33" y="37"/>
                  </a:cubicBezTo>
                  <a:cubicBezTo>
                    <a:pt x="34" y="37"/>
                    <a:pt x="35" y="36"/>
                    <a:pt x="36" y="35"/>
                  </a:cubicBezTo>
                  <a:cubicBezTo>
                    <a:pt x="36" y="35"/>
                    <a:pt x="37" y="34"/>
                    <a:pt x="37" y="33"/>
                  </a:cubicBezTo>
                  <a:cubicBezTo>
                    <a:pt x="37" y="0"/>
                    <a:pt x="37" y="0"/>
                    <a:pt x="37" y="0"/>
                  </a:cubicBezTo>
                  <a:cubicBezTo>
                    <a:pt x="42" y="0"/>
                    <a:pt x="42" y="0"/>
                    <a:pt x="42" y="0"/>
                  </a:cubicBezTo>
                  <a:cubicBezTo>
                    <a:pt x="42" y="33"/>
                    <a:pt x="42" y="33"/>
                    <a:pt x="42" y="33"/>
                  </a:cubicBezTo>
                  <a:cubicBezTo>
                    <a:pt x="42" y="35"/>
                    <a:pt x="41" y="38"/>
                    <a:pt x="40" y="39"/>
                  </a:cubicBezTo>
                  <a:cubicBezTo>
                    <a:pt x="38" y="41"/>
                    <a:pt x="36" y="42"/>
                    <a:pt x="3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68" name="Freeform 7"/>
            <p:cNvSpPr>
              <a:spLocks/>
            </p:cNvSpPr>
            <p:nvPr/>
          </p:nvSpPr>
          <p:spPr bwMode="auto">
            <a:xfrm>
              <a:off x="177800" y="3822700"/>
              <a:ext cx="160338" cy="161925"/>
            </a:xfrm>
            <a:custGeom>
              <a:avLst/>
              <a:gdLst>
                <a:gd name="T0" fmla="*/ 42 w 42"/>
                <a:gd name="T1" fmla="*/ 42 h 42"/>
                <a:gd name="T2" fmla="*/ 9 w 42"/>
                <a:gd name="T3" fmla="*/ 42 h 42"/>
                <a:gd name="T4" fmla="*/ 0 w 42"/>
                <a:gd name="T5" fmla="*/ 33 h 42"/>
                <a:gd name="T6" fmla="*/ 0 w 42"/>
                <a:gd name="T7" fmla="*/ 0 h 42"/>
                <a:gd name="T8" fmla="*/ 5 w 42"/>
                <a:gd name="T9" fmla="*/ 0 h 42"/>
                <a:gd name="T10" fmla="*/ 5 w 42"/>
                <a:gd name="T11" fmla="*/ 33 h 42"/>
                <a:gd name="T12" fmla="*/ 9 w 42"/>
                <a:gd name="T13" fmla="*/ 37 h 42"/>
                <a:gd name="T14" fmla="*/ 42 w 42"/>
                <a:gd name="T15" fmla="*/ 37 h 42"/>
                <a:gd name="T16" fmla="*/ 42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42"/>
                  </a:moveTo>
                  <a:cubicBezTo>
                    <a:pt x="9" y="42"/>
                    <a:pt x="9" y="42"/>
                    <a:pt x="9" y="42"/>
                  </a:cubicBezTo>
                  <a:cubicBezTo>
                    <a:pt x="4" y="42"/>
                    <a:pt x="0" y="38"/>
                    <a:pt x="0" y="33"/>
                  </a:cubicBezTo>
                  <a:cubicBezTo>
                    <a:pt x="0" y="0"/>
                    <a:pt x="0" y="0"/>
                    <a:pt x="0" y="0"/>
                  </a:cubicBezTo>
                  <a:cubicBezTo>
                    <a:pt x="5" y="0"/>
                    <a:pt x="5" y="0"/>
                    <a:pt x="5" y="0"/>
                  </a:cubicBezTo>
                  <a:cubicBezTo>
                    <a:pt x="5" y="33"/>
                    <a:pt x="5" y="33"/>
                    <a:pt x="5" y="33"/>
                  </a:cubicBezTo>
                  <a:cubicBezTo>
                    <a:pt x="5" y="35"/>
                    <a:pt x="7" y="37"/>
                    <a:pt x="9" y="37"/>
                  </a:cubicBezTo>
                  <a:cubicBezTo>
                    <a:pt x="42" y="37"/>
                    <a:pt x="42" y="37"/>
                    <a:pt x="42" y="37"/>
                  </a:cubicBez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69" name="Freeform 8"/>
            <p:cNvSpPr>
              <a:spLocks/>
            </p:cNvSpPr>
            <p:nvPr/>
          </p:nvSpPr>
          <p:spPr bwMode="auto">
            <a:xfrm>
              <a:off x="439738" y="3565525"/>
              <a:ext cx="160338" cy="165100"/>
            </a:xfrm>
            <a:custGeom>
              <a:avLst/>
              <a:gdLst>
                <a:gd name="T0" fmla="*/ 42 w 42"/>
                <a:gd name="T1" fmla="*/ 43 h 43"/>
                <a:gd name="T2" fmla="*/ 37 w 42"/>
                <a:gd name="T3" fmla="*/ 43 h 43"/>
                <a:gd name="T4" fmla="*/ 37 w 42"/>
                <a:gd name="T5" fmla="*/ 9 h 43"/>
                <a:gd name="T6" fmla="*/ 33 w 42"/>
                <a:gd name="T7" fmla="*/ 6 h 43"/>
                <a:gd name="T8" fmla="*/ 0 w 42"/>
                <a:gd name="T9" fmla="*/ 6 h 43"/>
                <a:gd name="T10" fmla="*/ 0 w 42"/>
                <a:gd name="T11" fmla="*/ 0 h 43"/>
                <a:gd name="T12" fmla="*/ 33 w 42"/>
                <a:gd name="T13" fmla="*/ 0 h 43"/>
                <a:gd name="T14" fmla="*/ 42 w 42"/>
                <a:gd name="T15" fmla="*/ 9 h 43"/>
                <a:gd name="T16" fmla="*/ 42 w 4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42" y="43"/>
                  </a:moveTo>
                  <a:cubicBezTo>
                    <a:pt x="37" y="43"/>
                    <a:pt x="37" y="43"/>
                    <a:pt x="37" y="43"/>
                  </a:cubicBezTo>
                  <a:cubicBezTo>
                    <a:pt x="37" y="9"/>
                    <a:pt x="37" y="9"/>
                    <a:pt x="37" y="9"/>
                  </a:cubicBezTo>
                  <a:cubicBezTo>
                    <a:pt x="37" y="7"/>
                    <a:pt x="35" y="6"/>
                    <a:pt x="33" y="6"/>
                  </a:cubicBezTo>
                  <a:cubicBezTo>
                    <a:pt x="0" y="6"/>
                    <a:pt x="0" y="6"/>
                    <a:pt x="0" y="6"/>
                  </a:cubicBezTo>
                  <a:cubicBezTo>
                    <a:pt x="0" y="0"/>
                    <a:pt x="0" y="0"/>
                    <a:pt x="0" y="0"/>
                  </a:cubicBezTo>
                  <a:cubicBezTo>
                    <a:pt x="33" y="0"/>
                    <a:pt x="33" y="0"/>
                    <a:pt x="33" y="0"/>
                  </a:cubicBezTo>
                  <a:cubicBezTo>
                    <a:pt x="38" y="0"/>
                    <a:pt x="42" y="4"/>
                    <a:pt x="42" y="9"/>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sp>
          <p:nvSpPr>
            <p:cNvPr id="170" name="Freeform 9"/>
            <p:cNvSpPr>
              <a:spLocks/>
            </p:cNvSpPr>
            <p:nvPr/>
          </p:nvSpPr>
          <p:spPr bwMode="auto">
            <a:xfrm>
              <a:off x="177800" y="3565525"/>
              <a:ext cx="160338" cy="165100"/>
            </a:xfrm>
            <a:custGeom>
              <a:avLst/>
              <a:gdLst>
                <a:gd name="T0" fmla="*/ 5 w 42"/>
                <a:gd name="T1" fmla="*/ 43 h 43"/>
                <a:gd name="T2" fmla="*/ 0 w 42"/>
                <a:gd name="T3" fmla="*/ 43 h 43"/>
                <a:gd name="T4" fmla="*/ 0 w 42"/>
                <a:gd name="T5" fmla="*/ 9 h 43"/>
                <a:gd name="T6" fmla="*/ 2 w 42"/>
                <a:gd name="T7" fmla="*/ 3 h 43"/>
                <a:gd name="T8" fmla="*/ 9 w 42"/>
                <a:gd name="T9" fmla="*/ 0 h 43"/>
                <a:gd name="T10" fmla="*/ 42 w 42"/>
                <a:gd name="T11" fmla="*/ 0 h 43"/>
                <a:gd name="T12" fmla="*/ 42 w 42"/>
                <a:gd name="T13" fmla="*/ 6 h 43"/>
                <a:gd name="T14" fmla="*/ 9 w 42"/>
                <a:gd name="T15" fmla="*/ 6 h 43"/>
                <a:gd name="T16" fmla="*/ 6 w 42"/>
                <a:gd name="T17" fmla="*/ 7 h 43"/>
                <a:gd name="T18" fmla="*/ 5 w 42"/>
                <a:gd name="T19" fmla="*/ 9 h 43"/>
                <a:gd name="T20" fmla="*/ 5 w 42"/>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3">
                  <a:moveTo>
                    <a:pt x="5" y="43"/>
                  </a:moveTo>
                  <a:cubicBezTo>
                    <a:pt x="0" y="43"/>
                    <a:pt x="0" y="43"/>
                    <a:pt x="0" y="43"/>
                  </a:cubicBezTo>
                  <a:cubicBezTo>
                    <a:pt x="0" y="9"/>
                    <a:pt x="0" y="9"/>
                    <a:pt x="0" y="9"/>
                  </a:cubicBezTo>
                  <a:cubicBezTo>
                    <a:pt x="0" y="7"/>
                    <a:pt x="1" y="4"/>
                    <a:pt x="2" y="3"/>
                  </a:cubicBezTo>
                  <a:cubicBezTo>
                    <a:pt x="4" y="1"/>
                    <a:pt x="6" y="0"/>
                    <a:pt x="9" y="0"/>
                  </a:cubicBezTo>
                  <a:cubicBezTo>
                    <a:pt x="42" y="0"/>
                    <a:pt x="42" y="0"/>
                    <a:pt x="42" y="0"/>
                  </a:cubicBezTo>
                  <a:cubicBezTo>
                    <a:pt x="42" y="6"/>
                    <a:pt x="42" y="6"/>
                    <a:pt x="42" y="6"/>
                  </a:cubicBezTo>
                  <a:cubicBezTo>
                    <a:pt x="9" y="6"/>
                    <a:pt x="9" y="6"/>
                    <a:pt x="9" y="6"/>
                  </a:cubicBezTo>
                  <a:cubicBezTo>
                    <a:pt x="8" y="6"/>
                    <a:pt x="7" y="6"/>
                    <a:pt x="6" y="7"/>
                  </a:cubicBezTo>
                  <a:cubicBezTo>
                    <a:pt x="6" y="7"/>
                    <a:pt x="5" y="8"/>
                    <a:pt x="5" y="9"/>
                  </a:cubicBezTo>
                  <a:lnTo>
                    <a:pt x="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noAutofit/>
            </a:bodyPr>
            <a:lstStyle/>
            <a:p>
              <a:pPr defTabSz="914173">
                <a:defRPr/>
              </a:pPr>
              <a:endParaRPr lang="zh-CN" altLang="en-US" sz="1000">
                <a:solidFill>
                  <a:srgbClr val="FFC000"/>
                </a:solidFill>
                <a:latin typeface="+mn-ea"/>
                <a:ea typeface="+mn-ea"/>
              </a:endParaRPr>
            </a:p>
          </p:txBody>
        </p:sp>
      </p:grpSp>
      <p:sp>
        <p:nvSpPr>
          <p:cNvPr id="171" name="TextBox 35"/>
          <p:cNvSpPr txBox="1"/>
          <p:nvPr/>
        </p:nvSpPr>
        <p:spPr>
          <a:xfrm>
            <a:off x="7934321" y="5398478"/>
            <a:ext cx="731520" cy="215444"/>
          </a:xfrm>
          <a:prstGeom prst="rect">
            <a:avLst/>
          </a:prstGeom>
          <a:noFill/>
        </p:spPr>
        <p:txBody>
          <a:bodyPr wrap="none" rtlCol="0">
            <a:noAutofit/>
          </a:bodyPr>
          <a:lstStyle/>
          <a:p>
            <a:pPr algn="ctr">
              <a:defRPr/>
            </a:pPr>
            <a:r>
              <a:rPr lang="en-US" altLang="zh-CN" sz="800" dirty="0" smtClean="0">
                <a:solidFill>
                  <a:srgbClr val="000000">
                    <a:lumMod val="50000"/>
                    <a:lumOff val="50000"/>
                  </a:srgbClr>
                </a:solidFill>
                <a:latin typeface="+mn-ea"/>
                <a:ea typeface="+mn-ea"/>
              </a:rPr>
              <a:t>FusionStage</a:t>
            </a:r>
            <a:endParaRPr lang="zh-CN" altLang="en-US" sz="800" dirty="0">
              <a:solidFill>
                <a:srgbClr val="000000">
                  <a:lumMod val="50000"/>
                  <a:lumOff val="50000"/>
                </a:srgbClr>
              </a:solidFill>
              <a:latin typeface="+mn-ea"/>
              <a:ea typeface="+mn-ea"/>
            </a:endParaRPr>
          </a:p>
        </p:txBody>
      </p:sp>
      <p:sp>
        <p:nvSpPr>
          <p:cNvPr id="172" name="TextBox 35"/>
          <p:cNvSpPr txBox="1"/>
          <p:nvPr/>
        </p:nvSpPr>
        <p:spPr>
          <a:xfrm>
            <a:off x="8108881" y="5976821"/>
            <a:ext cx="381835" cy="215444"/>
          </a:xfrm>
          <a:prstGeom prst="rect">
            <a:avLst/>
          </a:prstGeom>
          <a:noFill/>
        </p:spPr>
        <p:txBody>
          <a:bodyPr wrap="none" rtlCol="0">
            <a:noAutofit/>
          </a:bodyPr>
          <a:lstStyle/>
          <a:p>
            <a:pPr algn="ctr">
              <a:defRPr/>
            </a:pPr>
            <a:r>
              <a:rPr lang="en-US" altLang="zh-CN" sz="800" dirty="0" smtClean="0">
                <a:solidFill>
                  <a:srgbClr val="000000">
                    <a:lumMod val="50000"/>
                    <a:lumOff val="50000"/>
                  </a:srgbClr>
                </a:solidFill>
                <a:latin typeface="+mn-ea"/>
                <a:ea typeface="+mn-ea"/>
              </a:rPr>
              <a:t>CSC</a:t>
            </a:r>
            <a:endParaRPr lang="zh-CN" altLang="en-US" sz="800" dirty="0">
              <a:solidFill>
                <a:srgbClr val="000000">
                  <a:lumMod val="50000"/>
                  <a:lumOff val="50000"/>
                </a:srgbClr>
              </a:solidFill>
              <a:latin typeface="+mn-ea"/>
              <a:ea typeface="+mn-ea"/>
            </a:endParaRPr>
          </a:p>
        </p:txBody>
      </p:sp>
      <p:pic>
        <p:nvPicPr>
          <p:cNvPr id="173" name="图片 17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965568" y="5851934"/>
            <a:ext cx="350740" cy="350740"/>
          </a:xfrm>
          <a:prstGeom prst="rect">
            <a:avLst/>
          </a:prstGeom>
        </p:spPr>
      </p:pic>
      <p:pic>
        <p:nvPicPr>
          <p:cNvPr id="174" name="图片 17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299143" y="5851934"/>
            <a:ext cx="350740" cy="350740"/>
          </a:xfrm>
          <a:prstGeom prst="rect">
            <a:avLst/>
          </a:prstGeom>
        </p:spPr>
      </p:pic>
      <p:grpSp>
        <p:nvGrpSpPr>
          <p:cNvPr id="175" name="组合 174"/>
          <p:cNvGrpSpPr/>
          <p:nvPr/>
        </p:nvGrpSpPr>
        <p:grpSpPr>
          <a:xfrm>
            <a:off x="9109493" y="5113469"/>
            <a:ext cx="452368" cy="464726"/>
            <a:chOff x="6328415" y="5442023"/>
            <a:chExt cx="452368" cy="464726"/>
          </a:xfrm>
        </p:grpSpPr>
        <p:pic>
          <p:nvPicPr>
            <p:cNvPr id="176" name="图片 17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442827" y="5484515"/>
              <a:ext cx="218583" cy="218583"/>
            </a:xfrm>
            <a:prstGeom prst="rect">
              <a:avLst/>
            </a:prstGeom>
          </p:spPr>
        </p:pic>
        <p:grpSp>
          <p:nvGrpSpPr>
            <p:cNvPr id="177" name="组合 176"/>
            <p:cNvGrpSpPr/>
            <p:nvPr/>
          </p:nvGrpSpPr>
          <p:grpSpPr>
            <a:xfrm>
              <a:off x="6328415" y="5442023"/>
              <a:ext cx="452368" cy="464726"/>
              <a:chOff x="7902966" y="3658030"/>
              <a:chExt cx="576261" cy="582244"/>
            </a:xfrm>
          </p:grpSpPr>
          <p:sp>
            <p:nvSpPr>
              <p:cNvPr id="178" name="TextBox 35"/>
              <p:cNvSpPr txBox="1"/>
              <p:nvPr/>
            </p:nvSpPr>
            <p:spPr>
              <a:xfrm>
                <a:off x="7902966" y="3989630"/>
                <a:ext cx="576261" cy="250644"/>
              </a:xfrm>
              <a:prstGeom prst="rect">
                <a:avLst/>
              </a:prstGeom>
              <a:noFill/>
            </p:spPr>
            <p:txBody>
              <a:bodyPr wrap="none" rtlCol="0">
                <a:noAutofit/>
              </a:bodyPr>
              <a:lstStyle/>
              <a:p>
                <a:pPr algn="ctr">
                  <a:defRPr/>
                </a:pPr>
                <a:r>
                  <a:rPr lang="en-US" altLang="zh-CN" sz="700" dirty="0" smtClean="0">
                    <a:solidFill>
                      <a:srgbClr val="000000">
                        <a:lumMod val="50000"/>
                        <a:lumOff val="50000"/>
                      </a:srgbClr>
                    </a:solidFill>
                    <a:latin typeface="+mn-ea"/>
                    <a:ea typeface="+mn-ea"/>
                  </a:rPr>
                  <a:t>HBase</a:t>
                </a:r>
                <a:endParaRPr lang="zh-CN" altLang="en-US" sz="700" dirty="0">
                  <a:solidFill>
                    <a:srgbClr val="000000">
                      <a:lumMod val="50000"/>
                      <a:lumOff val="50000"/>
                    </a:srgbClr>
                  </a:solidFill>
                  <a:latin typeface="+mn-ea"/>
                  <a:ea typeface="+mn-ea"/>
                </a:endParaRPr>
              </a:p>
            </p:txBody>
          </p:sp>
          <p:sp>
            <p:nvSpPr>
              <p:cNvPr id="179" name="Freeform 94"/>
              <p:cNvSpPr>
                <a:spLocks noEditPoints="1"/>
              </p:cNvSpPr>
              <p:nvPr/>
            </p:nvSpPr>
            <p:spPr bwMode="auto">
              <a:xfrm>
                <a:off x="8027601" y="3658030"/>
                <a:ext cx="331600" cy="389668"/>
              </a:xfrm>
              <a:custGeom>
                <a:avLst/>
                <a:gdLst>
                  <a:gd name="T0" fmla="*/ 91 w 92"/>
                  <a:gd name="T1" fmla="*/ 25 h 105"/>
                  <a:gd name="T2" fmla="*/ 47 w 92"/>
                  <a:gd name="T3" fmla="*/ 0 h 105"/>
                  <a:gd name="T4" fmla="*/ 45 w 92"/>
                  <a:gd name="T5" fmla="*/ 0 h 105"/>
                  <a:gd name="T6" fmla="*/ 1 w 92"/>
                  <a:gd name="T7" fmla="*/ 25 h 105"/>
                  <a:gd name="T8" fmla="*/ 0 w 92"/>
                  <a:gd name="T9" fmla="*/ 27 h 105"/>
                  <a:gd name="T10" fmla="*/ 0 w 92"/>
                  <a:gd name="T11" fmla="*/ 78 h 105"/>
                  <a:gd name="T12" fmla="*/ 1 w 92"/>
                  <a:gd name="T13" fmla="*/ 80 h 105"/>
                  <a:gd name="T14" fmla="*/ 45 w 92"/>
                  <a:gd name="T15" fmla="*/ 105 h 105"/>
                  <a:gd name="T16" fmla="*/ 46 w 92"/>
                  <a:gd name="T17" fmla="*/ 105 h 105"/>
                  <a:gd name="T18" fmla="*/ 47 w 92"/>
                  <a:gd name="T19" fmla="*/ 105 h 105"/>
                  <a:gd name="T20" fmla="*/ 91 w 92"/>
                  <a:gd name="T21" fmla="*/ 80 h 105"/>
                  <a:gd name="T22" fmla="*/ 92 w 92"/>
                  <a:gd name="T23" fmla="*/ 78 h 105"/>
                  <a:gd name="T24" fmla="*/ 92 w 92"/>
                  <a:gd name="T25" fmla="*/ 27 h 105"/>
                  <a:gd name="T26" fmla="*/ 91 w 92"/>
                  <a:gd name="T27" fmla="*/ 25 h 105"/>
                  <a:gd name="T28" fmla="*/ 87 w 92"/>
                  <a:gd name="T29" fmla="*/ 76 h 105"/>
                  <a:gd name="T30" fmla="*/ 46 w 92"/>
                  <a:gd name="T31" fmla="*/ 100 h 105"/>
                  <a:gd name="T32" fmla="*/ 5 w 92"/>
                  <a:gd name="T33" fmla="*/ 76 h 105"/>
                  <a:gd name="T34" fmla="*/ 5 w 92"/>
                  <a:gd name="T35" fmla="*/ 29 h 105"/>
                  <a:gd name="T36" fmla="*/ 46 w 92"/>
                  <a:gd name="T37" fmla="*/ 5 h 105"/>
                  <a:gd name="T38" fmla="*/ 87 w 92"/>
                  <a:gd name="T39" fmla="*/ 29 h 105"/>
                  <a:gd name="T40" fmla="*/ 87 w 92"/>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5">
                    <a:moveTo>
                      <a:pt x="91" y="25"/>
                    </a:moveTo>
                    <a:cubicBezTo>
                      <a:pt x="47" y="0"/>
                      <a:pt x="47" y="0"/>
                      <a:pt x="47" y="0"/>
                    </a:cubicBezTo>
                    <a:cubicBezTo>
                      <a:pt x="47" y="0"/>
                      <a:pt x="46" y="0"/>
                      <a:pt x="45" y="0"/>
                    </a:cubicBezTo>
                    <a:cubicBezTo>
                      <a:pt x="1" y="25"/>
                      <a:pt x="1" y="25"/>
                      <a:pt x="1" y="25"/>
                    </a:cubicBezTo>
                    <a:cubicBezTo>
                      <a:pt x="1" y="26"/>
                      <a:pt x="0" y="26"/>
                      <a:pt x="0" y="27"/>
                    </a:cubicBezTo>
                    <a:cubicBezTo>
                      <a:pt x="0" y="78"/>
                      <a:pt x="0" y="78"/>
                      <a:pt x="0" y="78"/>
                    </a:cubicBezTo>
                    <a:cubicBezTo>
                      <a:pt x="0" y="79"/>
                      <a:pt x="1" y="79"/>
                      <a:pt x="1" y="80"/>
                    </a:cubicBezTo>
                    <a:cubicBezTo>
                      <a:pt x="45" y="105"/>
                      <a:pt x="45" y="105"/>
                      <a:pt x="45" y="105"/>
                    </a:cubicBezTo>
                    <a:cubicBezTo>
                      <a:pt x="45" y="105"/>
                      <a:pt x="46" y="105"/>
                      <a:pt x="46" y="105"/>
                    </a:cubicBezTo>
                    <a:cubicBezTo>
                      <a:pt x="47" y="105"/>
                      <a:pt x="47" y="105"/>
                      <a:pt x="47" y="105"/>
                    </a:cubicBezTo>
                    <a:cubicBezTo>
                      <a:pt x="91" y="80"/>
                      <a:pt x="91" y="80"/>
                      <a:pt x="91" y="80"/>
                    </a:cubicBezTo>
                    <a:cubicBezTo>
                      <a:pt x="92" y="79"/>
                      <a:pt x="92" y="79"/>
                      <a:pt x="92" y="78"/>
                    </a:cubicBezTo>
                    <a:cubicBezTo>
                      <a:pt x="92" y="27"/>
                      <a:pt x="92" y="27"/>
                      <a:pt x="92" y="27"/>
                    </a:cubicBezTo>
                    <a:cubicBezTo>
                      <a:pt x="92" y="26"/>
                      <a:pt x="92" y="26"/>
                      <a:pt x="91" y="25"/>
                    </a:cubicBezTo>
                    <a:close/>
                    <a:moveTo>
                      <a:pt x="87" y="76"/>
                    </a:moveTo>
                    <a:cubicBezTo>
                      <a:pt x="46" y="100"/>
                      <a:pt x="46" y="100"/>
                      <a:pt x="46" y="100"/>
                    </a:cubicBezTo>
                    <a:cubicBezTo>
                      <a:pt x="5" y="76"/>
                      <a:pt x="5" y="76"/>
                      <a:pt x="5" y="76"/>
                    </a:cubicBezTo>
                    <a:cubicBezTo>
                      <a:pt x="5" y="29"/>
                      <a:pt x="5" y="29"/>
                      <a:pt x="5" y="29"/>
                    </a:cubicBezTo>
                    <a:cubicBezTo>
                      <a:pt x="46" y="5"/>
                      <a:pt x="46" y="5"/>
                      <a:pt x="46" y="5"/>
                    </a:cubicBezTo>
                    <a:cubicBezTo>
                      <a:pt x="87" y="29"/>
                      <a:pt x="87" y="29"/>
                      <a:pt x="87" y="29"/>
                    </a:cubicBezTo>
                    <a:lnTo>
                      <a:pt x="87" y="76"/>
                    </a:ln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grpSp>
      </p:grpSp>
      <p:grpSp>
        <p:nvGrpSpPr>
          <p:cNvPr id="180" name="组合 179"/>
          <p:cNvGrpSpPr/>
          <p:nvPr/>
        </p:nvGrpSpPr>
        <p:grpSpPr>
          <a:xfrm>
            <a:off x="8822821" y="5885650"/>
            <a:ext cx="351378" cy="464726"/>
            <a:chOff x="6338441" y="5279222"/>
            <a:chExt cx="351378" cy="464726"/>
          </a:xfrm>
        </p:grpSpPr>
        <p:grpSp>
          <p:nvGrpSpPr>
            <p:cNvPr id="181" name="组合 180"/>
            <p:cNvGrpSpPr>
              <a:grpSpLocks/>
            </p:cNvGrpSpPr>
            <p:nvPr/>
          </p:nvGrpSpPr>
          <p:grpSpPr>
            <a:xfrm>
              <a:off x="6422683" y="5343291"/>
              <a:ext cx="182880" cy="182880"/>
              <a:chOff x="2044700" y="4013200"/>
              <a:chExt cx="420688" cy="430213"/>
            </a:xfrm>
            <a:solidFill>
              <a:srgbClr val="00B0F0"/>
            </a:solidFill>
          </p:grpSpPr>
          <p:sp>
            <p:nvSpPr>
              <p:cNvPr id="185" name="Freeform 5"/>
              <p:cNvSpPr>
                <a:spLocks/>
              </p:cNvSpPr>
              <p:nvPr/>
            </p:nvSpPr>
            <p:spPr bwMode="auto">
              <a:xfrm>
                <a:off x="2044700" y="4013200"/>
                <a:ext cx="420688" cy="430213"/>
              </a:xfrm>
              <a:custGeom>
                <a:avLst/>
                <a:gdLst>
                  <a:gd name="T0" fmla="*/ 111 w 112"/>
                  <a:gd name="T1" fmla="*/ 107 h 112"/>
                  <a:gd name="T2" fmla="*/ 95 w 112"/>
                  <a:gd name="T3" fmla="*/ 91 h 112"/>
                  <a:gd name="T4" fmla="*/ 109 w 112"/>
                  <a:gd name="T5" fmla="*/ 55 h 112"/>
                  <a:gd name="T6" fmla="*/ 55 w 112"/>
                  <a:gd name="T7" fmla="*/ 0 h 112"/>
                  <a:gd name="T8" fmla="*/ 0 w 112"/>
                  <a:gd name="T9" fmla="*/ 55 h 112"/>
                  <a:gd name="T10" fmla="*/ 55 w 112"/>
                  <a:gd name="T11" fmla="*/ 109 h 112"/>
                  <a:gd name="T12" fmla="*/ 72 w 112"/>
                  <a:gd name="T13" fmla="*/ 107 h 112"/>
                  <a:gd name="T14" fmla="*/ 73 w 112"/>
                  <a:gd name="T15" fmla="*/ 103 h 112"/>
                  <a:gd name="T16" fmla="*/ 70 w 112"/>
                  <a:gd name="T17" fmla="*/ 102 h 112"/>
                  <a:gd name="T18" fmla="*/ 55 w 112"/>
                  <a:gd name="T19" fmla="*/ 104 h 112"/>
                  <a:gd name="T20" fmla="*/ 5 w 112"/>
                  <a:gd name="T21" fmla="*/ 55 h 112"/>
                  <a:gd name="T22" fmla="*/ 55 w 112"/>
                  <a:gd name="T23" fmla="*/ 5 h 112"/>
                  <a:gd name="T24" fmla="*/ 104 w 112"/>
                  <a:gd name="T25" fmla="*/ 55 h 112"/>
                  <a:gd name="T26" fmla="*/ 90 w 112"/>
                  <a:gd name="T27" fmla="*/ 90 h 112"/>
                  <a:gd name="T28" fmla="*/ 90 w 112"/>
                  <a:gd name="T29" fmla="*/ 93 h 112"/>
                  <a:gd name="T30" fmla="*/ 108 w 112"/>
                  <a:gd name="T31" fmla="*/ 111 h 112"/>
                  <a:gd name="T32" fmla="*/ 110 w 112"/>
                  <a:gd name="T33" fmla="*/ 112 h 112"/>
                  <a:gd name="T34" fmla="*/ 111 w 112"/>
                  <a:gd name="T35" fmla="*/ 111 h 112"/>
                  <a:gd name="T36" fmla="*/ 111 w 112"/>
                  <a:gd name="T37"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2">
                    <a:moveTo>
                      <a:pt x="111" y="107"/>
                    </a:moveTo>
                    <a:cubicBezTo>
                      <a:pt x="95" y="91"/>
                      <a:pt x="95" y="91"/>
                      <a:pt x="95" y="91"/>
                    </a:cubicBezTo>
                    <a:cubicBezTo>
                      <a:pt x="104" y="81"/>
                      <a:pt x="109" y="68"/>
                      <a:pt x="109" y="55"/>
                    </a:cubicBezTo>
                    <a:cubicBezTo>
                      <a:pt x="109" y="25"/>
                      <a:pt x="85" y="0"/>
                      <a:pt x="55" y="0"/>
                    </a:cubicBezTo>
                    <a:cubicBezTo>
                      <a:pt x="24" y="0"/>
                      <a:pt x="0" y="25"/>
                      <a:pt x="0" y="55"/>
                    </a:cubicBezTo>
                    <a:cubicBezTo>
                      <a:pt x="0" y="85"/>
                      <a:pt x="24" y="109"/>
                      <a:pt x="55" y="109"/>
                    </a:cubicBezTo>
                    <a:cubicBezTo>
                      <a:pt x="60" y="109"/>
                      <a:pt x="66" y="108"/>
                      <a:pt x="72" y="107"/>
                    </a:cubicBezTo>
                    <a:cubicBezTo>
                      <a:pt x="73" y="106"/>
                      <a:pt x="74" y="105"/>
                      <a:pt x="73" y="103"/>
                    </a:cubicBezTo>
                    <a:cubicBezTo>
                      <a:pt x="73" y="102"/>
                      <a:pt x="71" y="101"/>
                      <a:pt x="70" y="102"/>
                    </a:cubicBezTo>
                    <a:cubicBezTo>
                      <a:pt x="65" y="104"/>
                      <a:pt x="60" y="104"/>
                      <a:pt x="55" y="104"/>
                    </a:cubicBezTo>
                    <a:cubicBezTo>
                      <a:pt x="27" y="104"/>
                      <a:pt x="5" y="82"/>
                      <a:pt x="5" y="55"/>
                    </a:cubicBezTo>
                    <a:cubicBezTo>
                      <a:pt x="5" y="27"/>
                      <a:pt x="27" y="5"/>
                      <a:pt x="55" y="5"/>
                    </a:cubicBezTo>
                    <a:cubicBezTo>
                      <a:pt x="82" y="5"/>
                      <a:pt x="104" y="27"/>
                      <a:pt x="104" y="55"/>
                    </a:cubicBezTo>
                    <a:cubicBezTo>
                      <a:pt x="104" y="68"/>
                      <a:pt x="99" y="80"/>
                      <a:pt x="90" y="90"/>
                    </a:cubicBezTo>
                    <a:cubicBezTo>
                      <a:pt x="89" y="91"/>
                      <a:pt x="89" y="92"/>
                      <a:pt x="90" y="93"/>
                    </a:cubicBezTo>
                    <a:cubicBezTo>
                      <a:pt x="108" y="111"/>
                      <a:pt x="108" y="111"/>
                      <a:pt x="108" y="111"/>
                    </a:cubicBezTo>
                    <a:cubicBezTo>
                      <a:pt x="108" y="111"/>
                      <a:pt x="109" y="112"/>
                      <a:pt x="110" y="112"/>
                    </a:cubicBezTo>
                    <a:cubicBezTo>
                      <a:pt x="110" y="112"/>
                      <a:pt x="111" y="111"/>
                      <a:pt x="111" y="111"/>
                    </a:cubicBezTo>
                    <a:cubicBezTo>
                      <a:pt x="112" y="110"/>
                      <a:pt x="112" y="108"/>
                      <a:pt x="111" y="107"/>
                    </a:cubicBezTo>
                    <a:close/>
                  </a:path>
                </a:pathLst>
              </a:custGeom>
              <a:grpFill/>
              <a:ln w="3810">
                <a:solidFill>
                  <a:srgbClr val="139DE5"/>
                </a:solidFill>
                <a:round/>
                <a:headEnd/>
                <a:tailEnd/>
              </a:ln>
              <a:extLst/>
            </p:spPr>
            <p:txBody>
              <a:bodyPr vert="horz" wrap="square" lIns="91437" tIns="45719" rIns="91437" bIns="45719" numCol="1" anchor="t" anchorCtr="0" compatLnSpc="1">
                <a:prstTxWarp prst="textNoShape">
                  <a:avLst/>
                </a:prstTxWarp>
                <a:noAutofit/>
              </a:bodyPr>
              <a:lstStyle/>
              <a:p>
                <a:pPr defTabSz="914173">
                  <a:defRPr/>
                </a:pPr>
                <a:endParaRPr lang="zh-CN" altLang="en-US" sz="1000" b="1">
                  <a:solidFill>
                    <a:srgbClr val="FFC000"/>
                  </a:solidFill>
                  <a:latin typeface="+mn-ea"/>
                  <a:ea typeface="+mn-ea"/>
                </a:endParaRPr>
              </a:p>
            </p:txBody>
          </p:sp>
          <p:sp>
            <p:nvSpPr>
              <p:cNvPr id="186" name="Freeform 6"/>
              <p:cNvSpPr>
                <a:spLocks/>
              </p:cNvSpPr>
              <p:nvPr/>
            </p:nvSpPr>
            <p:spPr bwMode="auto">
              <a:xfrm>
                <a:off x="2085975" y="4105275"/>
                <a:ext cx="327025" cy="231775"/>
              </a:xfrm>
              <a:custGeom>
                <a:avLst/>
                <a:gdLst>
                  <a:gd name="T0" fmla="*/ 46 w 87"/>
                  <a:gd name="T1" fmla="*/ 60 h 60"/>
                  <a:gd name="T2" fmla="*/ 43 w 87"/>
                  <a:gd name="T3" fmla="*/ 57 h 60"/>
                  <a:gd name="T4" fmla="*/ 38 w 87"/>
                  <a:gd name="T5" fmla="*/ 22 h 60"/>
                  <a:gd name="T6" fmla="*/ 31 w 87"/>
                  <a:gd name="T7" fmla="*/ 47 h 60"/>
                  <a:gd name="T8" fmla="*/ 28 w 87"/>
                  <a:gd name="T9" fmla="*/ 49 h 60"/>
                  <a:gd name="T10" fmla="*/ 25 w 87"/>
                  <a:gd name="T11" fmla="*/ 48 h 60"/>
                  <a:gd name="T12" fmla="*/ 17 w 87"/>
                  <a:gd name="T13" fmla="*/ 31 h 60"/>
                  <a:gd name="T14" fmla="*/ 0 w 87"/>
                  <a:gd name="T15" fmla="*/ 31 h 60"/>
                  <a:gd name="T16" fmla="*/ 0 w 87"/>
                  <a:gd name="T17" fmla="*/ 26 h 60"/>
                  <a:gd name="T18" fmla="*/ 20 w 87"/>
                  <a:gd name="T19" fmla="*/ 26 h 60"/>
                  <a:gd name="T20" fmla="*/ 28 w 87"/>
                  <a:gd name="T21" fmla="*/ 43 h 60"/>
                  <a:gd name="T22" fmla="*/ 39 w 87"/>
                  <a:gd name="T23" fmla="*/ 0 h 60"/>
                  <a:gd name="T24" fmla="*/ 47 w 87"/>
                  <a:gd name="T25" fmla="*/ 52 h 60"/>
                  <a:gd name="T26" fmla="*/ 52 w 87"/>
                  <a:gd name="T27" fmla="*/ 26 h 60"/>
                  <a:gd name="T28" fmla="*/ 87 w 87"/>
                  <a:gd name="T29" fmla="*/ 26 h 60"/>
                  <a:gd name="T30" fmla="*/ 87 w 87"/>
                  <a:gd name="T31" fmla="*/ 31 h 60"/>
                  <a:gd name="T32" fmla="*/ 56 w 87"/>
                  <a:gd name="T33" fmla="*/ 31 h 60"/>
                  <a:gd name="T34" fmla="*/ 50 w 87"/>
                  <a:gd name="T35" fmla="*/ 58 h 60"/>
                  <a:gd name="T36" fmla="*/ 46 w 87"/>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0">
                    <a:moveTo>
                      <a:pt x="46" y="60"/>
                    </a:moveTo>
                    <a:cubicBezTo>
                      <a:pt x="45" y="60"/>
                      <a:pt x="43" y="59"/>
                      <a:pt x="43" y="57"/>
                    </a:cubicBezTo>
                    <a:cubicBezTo>
                      <a:pt x="38" y="22"/>
                      <a:pt x="38" y="22"/>
                      <a:pt x="38" y="22"/>
                    </a:cubicBezTo>
                    <a:cubicBezTo>
                      <a:pt x="31" y="47"/>
                      <a:pt x="31" y="47"/>
                      <a:pt x="31" y="47"/>
                    </a:cubicBezTo>
                    <a:cubicBezTo>
                      <a:pt x="31" y="48"/>
                      <a:pt x="30" y="49"/>
                      <a:pt x="28" y="49"/>
                    </a:cubicBezTo>
                    <a:cubicBezTo>
                      <a:pt x="27" y="50"/>
                      <a:pt x="26" y="49"/>
                      <a:pt x="25" y="48"/>
                    </a:cubicBezTo>
                    <a:cubicBezTo>
                      <a:pt x="17" y="31"/>
                      <a:pt x="17" y="31"/>
                      <a:pt x="17" y="31"/>
                    </a:cubicBezTo>
                    <a:cubicBezTo>
                      <a:pt x="0" y="31"/>
                      <a:pt x="0" y="31"/>
                      <a:pt x="0" y="31"/>
                    </a:cubicBezTo>
                    <a:cubicBezTo>
                      <a:pt x="0" y="26"/>
                      <a:pt x="0" y="26"/>
                      <a:pt x="0" y="26"/>
                    </a:cubicBezTo>
                    <a:cubicBezTo>
                      <a:pt x="20" y="26"/>
                      <a:pt x="20" y="26"/>
                      <a:pt x="20" y="26"/>
                    </a:cubicBezTo>
                    <a:cubicBezTo>
                      <a:pt x="28" y="43"/>
                      <a:pt x="28" y="43"/>
                      <a:pt x="28" y="43"/>
                    </a:cubicBezTo>
                    <a:cubicBezTo>
                      <a:pt x="39" y="0"/>
                      <a:pt x="39" y="0"/>
                      <a:pt x="39" y="0"/>
                    </a:cubicBezTo>
                    <a:cubicBezTo>
                      <a:pt x="47" y="52"/>
                      <a:pt x="47" y="52"/>
                      <a:pt x="47" y="52"/>
                    </a:cubicBezTo>
                    <a:cubicBezTo>
                      <a:pt x="52" y="26"/>
                      <a:pt x="52" y="26"/>
                      <a:pt x="52" y="26"/>
                    </a:cubicBezTo>
                    <a:cubicBezTo>
                      <a:pt x="87" y="26"/>
                      <a:pt x="87" y="26"/>
                      <a:pt x="87" y="26"/>
                    </a:cubicBezTo>
                    <a:cubicBezTo>
                      <a:pt x="87" y="31"/>
                      <a:pt x="87" y="31"/>
                      <a:pt x="87" y="31"/>
                    </a:cubicBezTo>
                    <a:cubicBezTo>
                      <a:pt x="56" y="31"/>
                      <a:pt x="56" y="31"/>
                      <a:pt x="56" y="31"/>
                    </a:cubicBezTo>
                    <a:cubicBezTo>
                      <a:pt x="50" y="58"/>
                      <a:pt x="50" y="58"/>
                      <a:pt x="50" y="58"/>
                    </a:cubicBezTo>
                    <a:cubicBezTo>
                      <a:pt x="49" y="59"/>
                      <a:pt x="48" y="60"/>
                      <a:pt x="46" y="60"/>
                    </a:cubicBezTo>
                    <a:close/>
                  </a:path>
                </a:pathLst>
              </a:custGeom>
              <a:grpFill/>
              <a:ln w="3810">
                <a:solidFill>
                  <a:srgbClr val="139DE5"/>
                </a:solidFill>
                <a:round/>
                <a:headEnd/>
                <a:tailEnd/>
              </a:ln>
              <a:extLst/>
            </p:spPr>
            <p:txBody>
              <a:bodyPr vert="horz" wrap="square" lIns="91437" tIns="45719" rIns="91437" bIns="45719" numCol="1" anchor="t" anchorCtr="0" compatLnSpc="1">
                <a:prstTxWarp prst="textNoShape">
                  <a:avLst/>
                </a:prstTxWarp>
                <a:noAutofit/>
              </a:bodyPr>
              <a:lstStyle/>
              <a:p>
                <a:pPr defTabSz="914173">
                  <a:defRPr/>
                </a:pPr>
                <a:endParaRPr lang="zh-CN" altLang="en-US" sz="1000" b="1">
                  <a:solidFill>
                    <a:srgbClr val="FFC000"/>
                  </a:solidFill>
                  <a:latin typeface="+mn-ea"/>
                  <a:ea typeface="+mn-ea"/>
                </a:endParaRPr>
              </a:p>
            </p:txBody>
          </p:sp>
        </p:grpSp>
        <p:grpSp>
          <p:nvGrpSpPr>
            <p:cNvPr id="182" name="组合 181"/>
            <p:cNvGrpSpPr/>
            <p:nvPr/>
          </p:nvGrpSpPr>
          <p:grpSpPr>
            <a:xfrm>
              <a:off x="6338441" y="5279222"/>
              <a:ext cx="351378" cy="464726"/>
              <a:chOff x="7967290" y="3658030"/>
              <a:chExt cx="447612" cy="582244"/>
            </a:xfrm>
          </p:grpSpPr>
          <p:sp>
            <p:nvSpPr>
              <p:cNvPr id="183" name="TextBox 35"/>
              <p:cNvSpPr txBox="1"/>
              <p:nvPr/>
            </p:nvSpPr>
            <p:spPr>
              <a:xfrm>
                <a:off x="7967290" y="3989630"/>
                <a:ext cx="447612" cy="250644"/>
              </a:xfrm>
              <a:prstGeom prst="rect">
                <a:avLst/>
              </a:prstGeom>
              <a:noFill/>
            </p:spPr>
            <p:txBody>
              <a:bodyPr wrap="none" rtlCol="0">
                <a:noAutofit/>
              </a:bodyPr>
              <a:lstStyle/>
              <a:p>
                <a:pPr algn="ctr">
                  <a:defRPr/>
                </a:pPr>
                <a:r>
                  <a:rPr lang="en-US" altLang="zh-CN" sz="700" dirty="0" smtClean="0">
                    <a:solidFill>
                      <a:srgbClr val="000000">
                        <a:lumMod val="50000"/>
                        <a:lumOff val="50000"/>
                      </a:srgbClr>
                    </a:solidFill>
                    <a:latin typeface="+mn-ea"/>
                    <a:ea typeface="+mn-ea"/>
                  </a:rPr>
                  <a:t>Solr</a:t>
                </a:r>
                <a:endParaRPr lang="zh-CN" altLang="en-US" sz="700" dirty="0">
                  <a:solidFill>
                    <a:srgbClr val="000000">
                      <a:lumMod val="50000"/>
                      <a:lumOff val="50000"/>
                    </a:srgbClr>
                  </a:solidFill>
                  <a:latin typeface="+mn-ea"/>
                  <a:ea typeface="+mn-ea"/>
                </a:endParaRPr>
              </a:p>
            </p:txBody>
          </p:sp>
          <p:sp>
            <p:nvSpPr>
              <p:cNvPr id="184" name="Freeform 94"/>
              <p:cNvSpPr>
                <a:spLocks noEditPoints="1"/>
              </p:cNvSpPr>
              <p:nvPr/>
            </p:nvSpPr>
            <p:spPr bwMode="auto">
              <a:xfrm>
                <a:off x="8027601" y="3658030"/>
                <a:ext cx="331600" cy="389668"/>
              </a:xfrm>
              <a:custGeom>
                <a:avLst/>
                <a:gdLst>
                  <a:gd name="T0" fmla="*/ 91 w 92"/>
                  <a:gd name="T1" fmla="*/ 25 h 105"/>
                  <a:gd name="T2" fmla="*/ 47 w 92"/>
                  <a:gd name="T3" fmla="*/ 0 h 105"/>
                  <a:gd name="T4" fmla="*/ 45 w 92"/>
                  <a:gd name="T5" fmla="*/ 0 h 105"/>
                  <a:gd name="T6" fmla="*/ 1 w 92"/>
                  <a:gd name="T7" fmla="*/ 25 h 105"/>
                  <a:gd name="T8" fmla="*/ 0 w 92"/>
                  <a:gd name="T9" fmla="*/ 27 h 105"/>
                  <a:gd name="T10" fmla="*/ 0 w 92"/>
                  <a:gd name="T11" fmla="*/ 78 h 105"/>
                  <a:gd name="T12" fmla="*/ 1 w 92"/>
                  <a:gd name="T13" fmla="*/ 80 h 105"/>
                  <a:gd name="T14" fmla="*/ 45 w 92"/>
                  <a:gd name="T15" fmla="*/ 105 h 105"/>
                  <a:gd name="T16" fmla="*/ 46 w 92"/>
                  <a:gd name="T17" fmla="*/ 105 h 105"/>
                  <a:gd name="T18" fmla="*/ 47 w 92"/>
                  <a:gd name="T19" fmla="*/ 105 h 105"/>
                  <a:gd name="T20" fmla="*/ 91 w 92"/>
                  <a:gd name="T21" fmla="*/ 80 h 105"/>
                  <a:gd name="T22" fmla="*/ 92 w 92"/>
                  <a:gd name="T23" fmla="*/ 78 h 105"/>
                  <a:gd name="T24" fmla="*/ 92 w 92"/>
                  <a:gd name="T25" fmla="*/ 27 h 105"/>
                  <a:gd name="T26" fmla="*/ 91 w 92"/>
                  <a:gd name="T27" fmla="*/ 25 h 105"/>
                  <a:gd name="T28" fmla="*/ 87 w 92"/>
                  <a:gd name="T29" fmla="*/ 76 h 105"/>
                  <a:gd name="T30" fmla="*/ 46 w 92"/>
                  <a:gd name="T31" fmla="*/ 100 h 105"/>
                  <a:gd name="T32" fmla="*/ 5 w 92"/>
                  <a:gd name="T33" fmla="*/ 76 h 105"/>
                  <a:gd name="T34" fmla="*/ 5 w 92"/>
                  <a:gd name="T35" fmla="*/ 29 h 105"/>
                  <a:gd name="T36" fmla="*/ 46 w 92"/>
                  <a:gd name="T37" fmla="*/ 5 h 105"/>
                  <a:gd name="T38" fmla="*/ 87 w 92"/>
                  <a:gd name="T39" fmla="*/ 29 h 105"/>
                  <a:gd name="T40" fmla="*/ 87 w 92"/>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5">
                    <a:moveTo>
                      <a:pt x="91" y="25"/>
                    </a:moveTo>
                    <a:cubicBezTo>
                      <a:pt x="47" y="0"/>
                      <a:pt x="47" y="0"/>
                      <a:pt x="47" y="0"/>
                    </a:cubicBezTo>
                    <a:cubicBezTo>
                      <a:pt x="47" y="0"/>
                      <a:pt x="46" y="0"/>
                      <a:pt x="45" y="0"/>
                    </a:cubicBezTo>
                    <a:cubicBezTo>
                      <a:pt x="1" y="25"/>
                      <a:pt x="1" y="25"/>
                      <a:pt x="1" y="25"/>
                    </a:cubicBezTo>
                    <a:cubicBezTo>
                      <a:pt x="1" y="26"/>
                      <a:pt x="0" y="26"/>
                      <a:pt x="0" y="27"/>
                    </a:cubicBezTo>
                    <a:cubicBezTo>
                      <a:pt x="0" y="78"/>
                      <a:pt x="0" y="78"/>
                      <a:pt x="0" y="78"/>
                    </a:cubicBezTo>
                    <a:cubicBezTo>
                      <a:pt x="0" y="79"/>
                      <a:pt x="1" y="79"/>
                      <a:pt x="1" y="80"/>
                    </a:cubicBezTo>
                    <a:cubicBezTo>
                      <a:pt x="45" y="105"/>
                      <a:pt x="45" y="105"/>
                      <a:pt x="45" y="105"/>
                    </a:cubicBezTo>
                    <a:cubicBezTo>
                      <a:pt x="45" y="105"/>
                      <a:pt x="46" y="105"/>
                      <a:pt x="46" y="105"/>
                    </a:cubicBezTo>
                    <a:cubicBezTo>
                      <a:pt x="47" y="105"/>
                      <a:pt x="47" y="105"/>
                      <a:pt x="47" y="105"/>
                    </a:cubicBezTo>
                    <a:cubicBezTo>
                      <a:pt x="91" y="80"/>
                      <a:pt x="91" y="80"/>
                      <a:pt x="91" y="80"/>
                    </a:cubicBezTo>
                    <a:cubicBezTo>
                      <a:pt x="92" y="79"/>
                      <a:pt x="92" y="79"/>
                      <a:pt x="92" y="78"/>
                    </a:cubicBezTo>
                    <a:cubicBezTo>
                      <a:pt x="92" y="27"/>
                      <a:pt x="92" y="27"/>
                      <a:pt x="92" y="27"/>
                    </a:cubicBezTo>
                    <a:cubicBezTo>
                      <a:pt x="92" y="26"/>
                      <a:pt x="92" y="26"/>
                      <a:pt x="91" y="25"/>
                    </a:cubicBezTo>
                    <a:close/>
                    <a:moveTo>
                      <a:pt x="87" y="76"/>
                    </a:moveTo>
                    <a:cubicBezTo>
                      <a:pt x="46" y="100"/>
                      <a:pt x="46" y="100"/>
                      <a:pt x="46" y="100"/>
                    </a:cubicBezTo>
                    <a:cubicBezTo>
                      <a:pt x="5" y="76"/>
                      <a:pt x="5" y="76"/>
                      <a:pt x="5" y="76"/>
                    </a:cubicBezTo>
                    <a:cubicBezTo>
                      <a:pt x="5" y="29"/>
                      <a:pt x="5" y="29"/>
                      <a:pt x="5" y="29"/>
                    </a:cubicBezTo>
                    <a:cubicBezTo>
                      <a:pt x="46" y="5"/>
                      <a:pt x="46" y="5"/>
                      <a:pt x="46" y="5"/>
                    </a:cubicBezTo>
                    <a:cubicBezTo>
                      <a:pt x="87" y="29"/>
                      <a:pt x="87" y="29"/>
                      <a:pt x="87" y="29"/>
                    </a:cubicBezTo>
                    <a:lnTo>
                      <a:pt x="87" y="76"/>
                    </a:ln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grpSp>
      </p:grpSp>
      <p:grpSp>
        <p:nvGrpSpPr>
          <p:cNvPr id="187" name="组合 186"/>
          <p:cNvGrpSpPr/>
          <p:nvPr/>
        </p:nvGrpSpPr>
        <p:grpSpPr>
          <a:xfrm>
            <a:off x="8806791" y="5444570"/>
            <a:ext cx="383438" cy="464726"/>
            <a:chOff x="6322404" y="5279222"/>
            <a:chExt cx="383438" cy="464726"/>
          </a:xfrm>
        </p:grpSpPr>
        <p:grpSp>
          <p:nvGrpSpPr>
            <p:cNvPr id="188" name="组合 187"/>
            <p:cNvGrpSpPr/>
            <p:nvPr/>
          </p:nvGrpSpPr>
          <p:grpSpPr>
            <a:xfrm>
              <a:off x="6322404" y="5279222"/>
              <a:ext cx="383438" cy="464726"/>
              <a:chOff x="7946870" y="3658030"/>
              <a:chExt cx="488453" cy="582244"/>
            </a:xfrm>
          </p:grpSpPr>
          <p:sp>
            <p:nvSpPr>
              <p:cNvPr id="190" name="TextBox 35"/>
              <p:cNvSpPr txBox="1"/>
              <p:nvPr/>
            </p:nvSpPr>
            <p:spPr>
              <a:xfrm>
                <a:off x="7946870" y="3989630"/>
                <a:ext cx="488453" cy="250644"/>
              </a:xfrm>
              <a:prstGeom prst="rect">
                <a:avLst/>
              </a:prstGeom>
              <a:noFill/>
            </p:spPr>
            <p:txBody>
              <a:bodyPr wrap="none" rtlCol="0">
                <a:noAutofit/>
              </a:bodyPr>
              <a:lstStyle/>
              <a:p>
                <a:pPr algn="ctr">
                  <a:defRPr/>
                </a:pPr>
                <a:r>
                  <a:rPr lang="en-US" altLang="zh-CN" sz="700" dirty="0" smtClean="0">
                    <a:solidFill>
                      <a:srgbClr val="000000">
                        <a:lumMod val="50000"/>
                        <a:lumOff val="50000"/>
                      </a:srgbClr>
                    </a:solidFill>
                    <a:latin typeface="+mn-ea"/>
                    <a:ea typeface="+mn-ea"/>
                  </a:rPr>
                  <a:t>MRS</a:t>
                </a:r>
                <a:endParaRPr lang="zh-CN" altLang="en-US" sz="700" dirty="0">
                  <a:solidFill>
                    <a:srgbClr val="000000">
                      <a:lumMod val="50000"/>
                      <a:lumOff val="50000"/>
                    </a:srgbClr>
                  </a:solidFill>
                  <a:latin typeface="+mn-ea"/>
                  <a:ea typeface="+mn-ea"/>
                </a:endParaRPr>
              </a:p>
            </p:txBody>
          </p:sp>
          <p:sp>
            <p:nvSpPr>
              <p:cNvPr id="191" name="Freeform 94"/>
              <p:cNvSpPr>
                <a:spLocks noEditPoints="1"/>
              </p:cNvSpPr>
              <p:nvPr/>
            </p:nvSpPr>
            <p:spPr bwMode="auto">
              <a:xfrm>
                <a:off x="8027601" y="3658030"/>
                <a:ext cx="331600" cy="389668"/>
              </a:xfrm>
              <a:custGeom>
                <a:avLst/>
                <a:gdLst>
                  <a:gd name="T0" fmla="*/ 91 w 92"/>
                  <a:gd name="T1" fmla="*/ 25 h 105"/>
                  <a:gd name="T2" fmla="*/ 47 w 92"/>
                  <a:gd name="T3" fmla="*/ 0 h 105"/>
                  <a:gd name="T4" fmla="*/ 45 w 92"/>
                  <a:gd name="T5" fmla="*/ 0 h 105"/>
                  <a:gd name="T6" fmla="*/ 1 w 92"/>
                  <a:gd name="T7" fmla="*/ 25 h 105"/>
                  <a:gd name="T8" fmla="*/ 0 w 92"/>
                  <a:gd name="T9" fmla="*/ 27 h 105"/>
                  <a:gd name="T10" fmla="*/ 0 w 92"/>
                  <a:gd name="T11" fmla="*/ 78 h 105"/>
                  <a:gd name="T12" fmla="*/ 1 w 92"/>
                  <a:gd name="T13" fmla="*/ 80 h 105"/>
                  <a:gd name="T14" fmla="*/ 45 w 92"/>
                  <a:gd name="T15" fmla="*/ 105 h 105"/>
                  <a:gd name="T16" fmla="*/ 46 w 92"/>
                  <a:gd name="T17" fmla="*/ 105 h 105"/>
                  <a:gd name="T18" fmla="*/ 47 w 92"/>
                  <a:gd name="T19" fmla="*/ 105 h 105"/>
                  <a:gd name="T20" fmla="*/ 91 w 92"/>
                  <a:gd name="T21" fmla="*/ 80 h 105"/>
                  <a:gd name="T22" fmla="*/ 92 w 92"/>
                  <a:gd name="T23" fmla="*/ 78 h 105"/>
                  <a:gd name="T24" fmla="*/ 92 w 92"/>
                  <a:gd name="T25" fmla="*/ 27 h 105"/>
                  <a:gd name="T26" fmla="*/ 91 w 92"/>
                  <a:gd name="T27" fmla="*/ 25 h 105"/>
                  <a:gd name="T28" fmla="*/ 87 w 92"/>
                  <a:gd name="T29" fmla="*/ 76 h 105"/>
                  <a:gd name="T30" fmla="*/ 46 w 92"/>
                  <a:gd name="T31" fmla="*/ 100 h 105"/>
                  <a:gd name="T32" fmla="*/ 5 w 92"/>
                  <a:gd name="T33" fmla="*/ 76 h 105"/>
                  <a:gd name="T34" fmla="*/ 5 w 92"/>
                  <a:gd name="T35" fmla="*/ 29 h 105"/>
                  <a:gd name="T36" fmla="*/ 46 w 92"/>
                  <a:gd name="T37" fmla="*/ 5 h 105"/>
                  <a:gd name="T38" fmla="*/ 87 w 92"/>
                  <a:gd name="T39" fmla="*/ 29 h 105"/>
                  <a:gd name="T40" fmla="*/ 87 w 92"/>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5">
                    <a:moveTo>
                      <a:pt x="91" y="25"/>
                    </a:moveTo>
                    <a:cubicBezTo>
                      <a:pt x="47" y="0"/>
                      <a:pt x="47" y="0"/>
                      <a:pt x="47" y="0"/>
                    </a:cubicBezTo>
                    <a:cubicBezTo>
                      <a:pt x="47" y="0"/>
                      <a:pt x="46" y="0"/>
                      <a:pt x="45" y="0"/>
                    </a:cubicBezTo>
                    <a:cubicBezTo>
                      <a:pt x="1" y="25"/>
                      <a:pt x="1" y="25"/>
                      <a:pt x="1" y="25"/>
                    </a:cubicBezTo>
                    <a:cubicBezTo>
                      <a:pt x="1" y="26"/>
                      <a:pt x="0" y="26"/>
                      <a:pt x="0" y="27"/>
                    </a:cubicBezTo>
                    <a:cubicBezTo>
                      <a:pt x="0" y="78"/>
                      <a:pt x="0" y="78"/>
                      <a:pt x="0" y="78"/>
                    </a:cubicBezTo>
                    <a:cubicBezTo>
                      <a:pt x="0" y="79"/>
                      <a:pt x="1" y="79"/>
                      <a:pt x="1" y="80"/>
                    </a:cubicBezTo>
                    <a:cubicBezTo>
                      <a:pt x="45" y="105"/>
                      <a:pt x="45" y="105"/>
                      <a:pt x="45" y="105"/>
                    </a:cubicBezTo>
                    <a:cubicBezTo>
                      <a:pt x="45" y="105"/>
                      <a:pt x="46" y="105"/>
                      <a:pt x="46" y="105"/>
                    </a:cubicBezTo>
                    <a:cubicBezTo>
                      <a:pt x="47" y="105"/>
                      <a:pt x="47" y="105"/>
                      <a:pt x="47" y="105"/>
                    </a:cubicBezTo>
                    <a:cubicBezTo>
                      <a:pt x="91" y="80"/>
                      <a:pt x="91" y="80"/>
                      <a:pt x="91" y="80"/>
                    </a:cubicBezTo>
                    <a:cubicBezTo>
                      <a:pt x="92" y="79"/>
                      <a:pt x="92" y="79"/>
                      <a:pt x="92" y="78"/>
                    </a:cubicBezTo>
                    <a:cubicBezTo>
                      <a:pt x="92" y="27"/>
                      <a:pt x="92" y="27"/>
                      <a:pt x="92" y="27"/>
                    </a:cubicBezTo>
                    <a:cubicBezTo>
                      <a:pt x="92" y="26"/>
                      <a:pt x="92" y="26"/>
                      <a:pt x="91" y="25"/>
                    </a:cubicBezTo>
                    <a:close/>
                    <a:moveTo>
                      <a:pt x="87" y="76"/>
                    </a:moveTo>
                    <a:cubicBezTo>
                      <a:pt x="46" y="100"/>
                      <a:pt x="46" y="100"/>
                      <a:pt x="46" y="100"/>
                    </a:cubicBezTo>
                    <a:cubicBezTo>
                      <a:pt x="5" y="76"/>
                      <a:pt x="5" y="76"/>
                      <a:pt x="5" y="76"/>
                    </a:cubicBezTo>
                    <a:cubicBezTo>
                      <a:pt x="5" y="29"/>
                      <a:pt x="5" y="29"/>
                      <a:pt x="5" y="29"/>
                    </a:cubicBezTo>
                    <a:cubicBezTo>
                      <a:pt x="46" y="5"/>
                      <a:pt x="46" y="5"/>
                      <a:pt x="46" y="5"/>
                    </a:cubicBezTo>
                    <a:cubicBezTo>
                      <a:pt x="87" y="29"/>
                      <a:pt x="87" y="29"/>
                      <a:pt x="87" y="29"/>
                    </a:cubicBezTo>
                    <a:lnTo>
                      <a:pt x="87" y="76"/>
                    </a:ln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grpSp>
        <p:pic>
          <p:nvPicPr>
            <p:cNvPr id="189" name="图片 18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407524" y="5325003"/>
              <a:ext cx="219456" cy="219456"/>
            </a:xfrm>
            <a:prstGeom prst="rect">
              <a:avLst/>
            </a:prstGeom>
          </p:spPr>
        </p:pic>
      </p:grpSp>
      <p:grpSp>
        <p:nvGrpSpPr>
          <p:cNvPr id="192" name="组合 191"/>
          <p:cNvGrpSpPr/>
          <p:nvPr/>
        </p:nvGrpSpPr>
        <p:grpSpPr>
          <a:xfrm>
            <a:off x="9138305" y="5620868"/>
            <a:ext cx="385041" cy="464726"/>
            <a:chOff x="7034397" y="5273674"/>
            <a:chExt cx="385041" cy="464726"/>
          </a:xfrm>
        </p:grpSpPr>
        <p:grpSp>
          <p:nvGrpSpPr>
            <p:cNvPr id="193" name="组合 192"/>
            <p:cNvGrpSpPr>
              <a:grpSpLocks noChangeAspect="1"/>
            </p:cNvGrpSpPr>
            <p:nvPr/>
          </p:nvGrpSpPr>
          <p:grpSpPr>
            <a:xfrm>
              <a:off x="7126335" y="5348156"/>
              <a:ext cx="201168" cy="141794"/>
              <a:chOff x="5354638" y="5407025"/>
              <a:chExt cx="451644" cy="269876"/>
            </a:xfrm>
            <a:solidFill>
              <a:srgbClr val="139DE5"/>
            </a:solidFill>
          </p:grpSpPr>
          <p:sp>
            <p:nvSpPr>
              <p:cNvPr id="197" name="Freeform 78"/>
              <p:cNvSpPr>
                <a:spLocks noChangeAspect="1"/>
              </p:cNvSpPr>
              <p:nvPr/>
            </p:nvSpPr>
            <p:spPr bwMode="auto">
              <a:xfrm>
                <a:off x="5421313" y="5407025"/>
                <a:ext cx="384969" cy="262829"/>
              </a:xfrm>
              <a:custGeom>
                <a:avLst/>
                <a:gdLst>
                  <a:gd name="T0" fmla="*/ 80 w 105"/>
                  <a:gd name="T1" fmla="*/ 20 h 70"/>
                  <a:gd name="T2" fmla="*/ 79 w 105"/>
                  <a:gd name="T3" fmla="*/ 20 h 70"/>
                  <a:gd name="T4" fmla="*/ 52 w 105"/>
                  <a:gd name="T5" fmla="*/ 0 h 70"/>
                  <a:gd name="T6" fmla="*/ 25 w 105"/>
                  <a:gd name="T7" fmla="*/ 25 h 70"/>
                  <a:gd name="T8" fmla="*/ 3 w 105"/>
                  <a:gd name="T9" fmla="*/ 25 h 70"/>
                  <a:gd name="T10" fmla="*/ 0 w 105"/>
                  <a:gd name="T11" fmla="*/ 28 h 70"/>
                  <a:gd name="T12" fmla="*/ 3 w 105"/>
                  <a:gd name="T13" fmla="*/ 30 h 70"/>
                  <a:gd name="T14" fmla="*/ 27 w 105"/>
                  <a:gd name="T15" fmla="*/ 30 h 70"/>
                  <a:gd name="T16" fmla="*/ 28 w 105"/>
                  <a:gd name="T17" fmla="*/ 30 h 70"/>
                  <a:gd name="T18" fmla="*/ 28 w 105"/>
                  <a:gd name="T19" fmla="*/ 30 h 70"/>
                  <a:gd name="T20" fmla="*/ 30 w 105"/>
                  <a:gd name="T21" fmla="*/ 28 h 70"/>
                  <a:gd name="T22" fmla="*/ 52 w 105"/>
                  <a:gd name="T23" fmla="*/ 5 h 70"/>
                  <a:gd name="T24" fmla="*/ 74 w 105"/>
                  <a:gd name="T25" fmla="*/ 23 h 70"/>
                  <a:gd name="T26" fmla="*/ 77 w 105"/>
                  <a:gd name="T27" fmla="*/ 25 h 70"/>
                  <a:gd name="T28" fmla="*/ 80 w 105"/>
                  <a:gd name="T29" fmla="*/ 25 h 70"/>
                  <a:gd name="T30" fmla="*/ 99 w 105"/>
                  <a:gd name="T31" fmla="*/ 45 h 70"/>
                  <a:gd name="T32" fmla="*/ 80 w 105"/>
                  <a:gd name="T33" fmla="*/ 64 h 70"/>
                  <a:gd name="T34" fmla="*/ 79 w 105"/>
                  <a:gd name="T35" fmla="*/ 64 h 70"/>
                  <a:gd name="T36" fmla="*/ 48 w 105"/>
                  <a:gd name="T37" fmla="*/ 64 h 70"/>
                  <a:gd name="T38" fmla="*/ 46 w 105"/>
                  <a:gd name="T39" fmla="*/ 67 h 70"/>
                  <a:gd name="T40" fmla="*/ 48 w 105"/>
                  <a:gd name="T41" fmla="*/ 70 h 70"/>
                  <a:gd name="T42" fmla="*/ 80 w 105"/>
                  <a:gd name="T43" fmla="*/ 70 h 70"/>
                  <a:gd name="T44" fmla="*/ 80 w 105"/>
                  <a:gd name="T45" fmla="*/ 70 h 70"/>
                  <a:gd name="T46" fmla="*/ 105 w 105"/>
                  <a:gd name="T47" fmla="*/ 45 h 70"/>
                  <a:gd name="T48" fmla="*/ 80 w 105"/>
                  <a:gd name="T49"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70">
                    <a:moveTo>
                      <a:pt x="80" y="20"/>
                    </a:moveTo>
                    <a:cubicBezTo>
                      <a:pt x="79" y="20"/>
                      <a:pt x="79" y="20"/>
                      <a:pt x="79" y="20"/>
                    </a:cubicBezTo>
                    <a:cubicBezTo>
                      <a:pt x="75" y="8"/>
                      <a:pt x="64" y="0"/>
                      <a:pt x="52" y="0"/>
                    </a:cubicBezTo>
                    <a:cubicBezTo>
                      <a:pt x="38" y="0"/>
                      <a:pt x="26" y="11"/>
                      <a:pt x="25" y="25"/>
                    </a:cubicBezTo>
                    <a:cubicBezTo>
                      <a:pt x="3" y="25"/>
                      <a:pt x="3" y="25"/>
                      <a:pt x="3" y="25"/>
                    </a:cubicBezTo>
                    <a:cubicBezTo>
                      <a:pt x="2" y="25"/>
                      <a:pt x="0" y="26"/>
                      <a:pt x="0" y="28"/>
                    </a:cubicBezTo>
                    <a:cubicBezTo>
                      <a:pt x="0" y="29"/>
                      <a:pt x="2" y="30"/>
                      <a:pt x="3" y="30"/>
                    </a:cubicBezTo>
                    <a:cubicBezTo>
                      <a:pt x="27" y="30"/>
                      <a:pt x="27" y="30"/>
                      <a:pt x="27" y="30"/>
                    </a:cubicBezTo>
                    <a:cubicBezTo>
                      <a:pt x="27" y="30"/>
                      <a:pt x="27" y="30"/>
                      <a:pt x="28" y="30"/>
                    </a:cubicBezTo>
                    <a:cubicBezTo>
                      <a:pt x="28" y="30"/>
                      <a:pt x="28" y="30"/>
                      <a:pt x="28" y="30"/>
                    </a:cubicBezTo>
                    <a:cubicBezTo>
                      <a:pt x="29" y="30"/>
                      <a:pt x="30" y="29"/>
                      <a:pt x="30" y="28"/>
                    </a:cubicBezTo>
                    <a:cubicBezTo>
                      <a:pt x="30" y="15"/>
                      <a:pt x="40" y="5"/>
                      <a:pt x="52" y="5"/>
                    </a:cubicBezTo>
                    <a:cubicBezTo>
                      <a:pt x="63" y="5"/>
                      <a:pt x="72" y="13"/>
                      <a:pt x="74" y="23"/>
                    </a:cubicBezTo>
                    <a:cubicBezTo>
                      <a:pt x="74" y="24"/>
                      <a:pt x="76" y="25"/>
                      <a:pt x="77" y="25"/>
                    </a:cubicBezTo>
                    <a:cubicBezTo>
                      <a:pt x="78" y="25"/>
                      <a:pt x="79" y="25"/>
                      <a:pt x="80" y="25"/>
                    </a:cubicBezTo>
                    <a:cubicBezTo>
                      <a:pt x="90" y="25"/>
                      <a:pt x="99" y="34"/>
                      <a:pt x="99" y="45"/>
                    </a:cubicBezTo>
                    <a:cubicBezTo>
                      <a:pt x="99" y="55"/>
                      <a:pt x="90" y="64"/>
                      <a:pt x="80" y="64"/>
                    </a:cubicBezTo>
                    <a:cubicBezTo>
                      <a:pt x="79" y="64"/>
                      <a:pt x="79" y="64"/>
                      <a:pt x="79" y="64"/>
                    </a:cubicBezTo>
                    <a:cubicBezTo>
                      <a:pt x="48" y="64"/>
                      <a:pt x="48" y="64"/>
                      <a:pt x="48" y="64"/>
                    </a:cubicBezTo>
                    <a:cubicBezTo>
                      <a:pt x="47" y="64"/>
                      <a:pt x="46" y="66"/>
                      <a:pt x="46" y="67"/>
                    </a:cubicBezTo>
                    <a:cubicBezTo>
                      <a:pt x="46" y="68"/>
                      <a:pt x="47" y="70"/>
                      <a:pt x="48" y="70"/>
                    </a:cubicBezTo>
                    <a:cubicBezTo>
                      <a:pt x="80" y="70"/>
                      <a:pt x="80" y="70"/>
                      <a:pt x="80" y="70"/>
                    </a:cubicBezTo>
                    <a:cubicBezTo>
                      <a:pt x="80" y="70"/>
                      <a:pt x="80" y="70"/>
                      <a:pt x="80" y="70"/>
                    </a:cubicBezTo>
                    <a:cubicBezTo>
                      <a:pt x="93" y="69"/>
                      <a:pt x="105" y="58"/>
                      <a:pt x="105" y="45"/>
                    </a:cubicBezTo>
                    <a:cubicBezTo>
                      <a:pt x="105" y="31"/>
                      <a:pt x="93" y="20"/>
                      <a:pt x="80" y="20"/>
                    </a:cubicBezTo>
                    <a:close/>
                  </a:path>
                </a:pathLst>
              </a:custGeom>
              <a:grpFill/>
              <a:ln w="9525">
                <a:solidFill>
                  <a:srgbClr val="139DE5"/>
                </a:solidFill>
                <a:round/>
                <a:headEnd/>
                <a:tailEnd/>
              </a:ln>
              <a:extLst/>
            </p:spPr>
            <p:txBody>
              <a:bodyPr vert="horz" wrap="square" lIns="91437" tIns="45719" rIns="91437" bIns="45719" numCol="1" anchor="t" anchorCtr="0" compatLnSpc="1">
                <a:prstTxWarp prst="textNoShape">
                  <a:avLst/>
                </a:prstTxWarp>
                <a:noAutofit/>
              </a:bodyPr>
              <a:lstStyle/>
              <a:p>
                <a:pPr defTabSz="914173">
                  <a:defRPr/>
                </a:pPr>
                <a:endParaRPr lang="zh-CN" altLang="en-US" sz="1000" b="1">
                  <a:solidFill>
                    <a:srgbClr val="FFC000"/>
                  </a:solidFill>
                  <a:latin typeface="+mn-ea"/>
                  <a:ea typeface="+mn-ea"/>
                </a:endParaRPr>
              </a:p>
            </p:txBody>
          </p:sp>
          <p:sp>
            <p:nvSpPr>
              <p:cNvPr id="198" name="Freeform 79"/>
              <p:cNvSpPr>
                <a:spLocks/>
              </p:cNvSpPr>
              <p:nvPr/>
            </p:nvSpPr>
            <p:spPr bwMode="auto">
              <a:xfrm>
                <a:off x="5376863" y="5576888"/>
                <a:ext cx="157163" cy="19050"/>
              </a:xfrm>
              <a:custGeom>
                <a:avLst/>
                <a:gdLst>
                  <a:gd name="T0" fmla="*/ 3 w 42"/>
                  <a:gd name="T1" fmla="*/ 5 h 5"/>
                  <a:gd name="T2" fmla="*/ 39 w 42"/>
                  <a:gd name="T3" fmla="*/ 5 h 5"/>
                  <a:gd name="T4" fmla="*/ 42 w 42"/>
                  <a:gd name="T5" fmla="*/ 2 h 5"/>
                  <a:gd name="T6" fmla="*/ 39 w 42"/>
                  <a:gd name="T7" fmla="*/ 0 h 5"/>
                  <a:gd name="T8" fmla="*/ 3 w 42"/>
                  <a:gd name="T9" fmla="*/ 0 h 5"/>
                  <a:gd name="T10" fmla="*/ 0 w 42"/>
                  <a:gd name="T11" fmla="*/ 2 h 5"/>
                  <a:gd name="T12" fmla="*/ 3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3" y="5"/>
                    </a:moveTo>
                    <a:cubicBezTo>
                      <a:pt x="39" y="5"/>
                      <a:pt x="39" y="5"/>
                      <a:pt x="39" y="5"/>
                    </a:cubicBezTo>
                    <a:cubicBezTo>
                      <a:pt x="41" y="5"/>
                      <a:pt x="42" y="4"/>
                      <a:pt x="42" y="2"/>
                    </a:cubicBezTo>
                    <a:cubicBezTo>
                      <a:pt x="42" y="1"/>
                      <a:pt x="41" y="0"/>
                      <a:pt x="39" y="0"/>
                    </a:cubicBezTo>
                    <a:cubicBezTo>
                      <a:pt x="3" y="0"/>
                      <a:pt x="3" y="0"/>
                      <a:pt x="3" y="0"/>
                    </a:cubicBezTo>
                    <a:cubicBezTo>
                      <a:pt x="1" y="0"/>
                      <a:pt x="0" y="1"/>
                      <a:pt x="0" y="2"/>
                    </a:cubicBezTo>
                    <a:cubicBezTo>
                      <a:pt x="0" y="4"/>
                      <a:pt x="1" y="5"/>
                      <a:pt x="3" y="5"/>
                    </a:cubicBezTo>
                    <a:close/>
                  </a:path>
                </a:pathLst>
              </a:custGeom>
              <a:grpFill/>
              <a:ln w="9525">
                <a:solidFill>
                  <a:srgbClr val="139DE5"/>
                </a:solidFill>
                <a:round/>
                <a:headEnd/>
                <a:tailEnd/>
              </a:ln>
              <a:extLst/>
            </p:spPr>
            <p:txBody>
              <a:bodyPr vert="horz" wrap="square" lIns="91437" tIns="45719" rIns="91437" bIns="45719" numCol="1" anchor="t" anchorCtr="0" compatLnSpc="1">
                <a:prstTxWarp prst="textNoShape">
                  <a:avLst/>
                </a:prstTxWarp>
                <a:noAutofit/>
              </a:bodyPr>
              <a:lstStyle/>
              <a:p>
                <a:pPr defTabSz="914173">
                  <a:defRPr/>
                </a:pPr>
                <a:endParaRPr lang="zh-CN" altLang="en-US" sz="1000" b="1">
                  <a:solidFill>
                    <a:srgbClr val="FFC000"/>
                  </a:solidFill>
                  <a:latin typeface="+mn-ea"/>
                  <a:ea typeface="+mn-ea"/>
                </a:endParaRPr>
              </a:p>
            </p:txBody>
          </p:sp>
          <p:sp>
            <p:nvSpPr>
              <p:cNvPr id="199" name="Freeform 80"/>
              <p:cNvSpPr>
                <a:spLocks/>
              </p:cNvSpPr>
              <p:nvPr/>
            </p:nvSpPr>
            <p:spPr bwMode="auto">
              <a:xfrm>
                <a:off x="5354638" y="5541963"/>
                <a:ext cx="300038" cy="134938"/>
              </a:xfrm>
              <a:custGeom>
                <a:avLst/>
                <a:gdLst>
                  <a:gd name="T0" fmla="*/ 69 w 80"/>
                  <a:gd name="T1" fmla="*/ 14 h 35"/>
                  <a:gd name="T2" fmla="*/ 74 w 80"/>
                  <a:gd name="T3" fmla="*/ 19 h 35"/>
                  <a:gd name="T4" fmla="*/ 80 w 80"/>
                  <a:gd name="T5" fmla="*/ 0 h 35"/>
                  <a:gd name="T6" fmla="*/ 60 w 80"/>
                  <a:gd name="T7" fmla="*/ 5 h 35"/>
                  <a:gd name="T8" fmla="*/ 66 w 80"/>
                  <a:gd name="T9" fmla="*/ 11 h 35"/>
                  <a:gd name="T10" fmla="*/ 47 w 80"/>
                  <a:gd name="T11" fmla="*/ 29 h 35"/>
                  <a:gd name="T12" fmla="*/ 3 w 80"/>
                  <a:gd name="T13" fmla="*/ 29 h 35"/>
                  <a:gd name="T14" fmla="*/ 0 w 80"/>
                  <a:gd name="T15" fmla="*/ 32 h 35"/>
                  <a:gd name="T16" fmla="*/ 3 w 80"/>
                  <a:gd name="T17" fmla="*/ 35 h 35"/>
                  <a:gd name="T18" fmla="*/ 48 w 80"/>
                  <a:gd name="T19" fmla="*/ 35 h 35"/>
                  <a:gd name="T20" fmla="*/ 50 w 80"/>
                  <a:gd name="T21" fmla="*/ 34 h 35"/>
                  <a:gd name="T22" fmla="*/ 69 w 80"/>
                  <a:gd name="T2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5">
                    <a:moveTo>
                      <a:pt x="69" y="14"/>
                    </a:moveTo>
                    <a:cubicBezTo>
                      <a:pt x="74" y="19"/>
                      <a:pt x="74" y="19"/>
                      <a:pt x="74" y="19"/>
                    </a:cubicBezTo>
                    <a:cubicBezTo>
                      <a:pt x="80" y="0"/>
                      <a:pt x="80" y="0"/>
                      <a:pt x="80" y="0"/>
                    </a:cubicBezTo>
                    <a:cubicBezTo>
                      <a:pt x="60" y="5"/>
                      <a:pt x="60" y="5"/>
                      <a:pt x="60" y="5"/>
                    </a:cubicBezTo>
                    <a:cubicBezTo>
                      <a:pt x="66" y="11"/>
                      <a:pt x="66" y="11"/>
                      <a:pt x="66" y="11"/>
                    </a:cubicBezTo>
                    <a:cubicBezTo>
                      <a:pt x="47" y="29"/>
                      <a:pt x="47" y="29"/>
                      <a:pt x="47" y="29"/>
                    </a:cubicBezTo>
                    <a:cubicBezTo>
                      <a:pt x="3" y="29"/>
                      <a:pt x="3" y="29"/>
                      <a:pt x="3" y="29"/>
                    </a:cubicBezTo>
                    <a:cubicBezTo>
                      <a:pt x="1" y="29"/>
                      <a:pt x="0" y="31"/>
                      <a:pt x="0" y="32"/>
                    </a:cubicBezTo>
                    <a:cubicBezTo>
                      <a:pt x="0" y="33"/>
                      <a:pt x="1" y="35"/>
                      <a:pt x="3" y="35"/>
                    </a:cubicBezTo>
                    <a:cubicBezTo>
                      <a:pt x="48" y="35"/>
                      <a:pt x="48" y="35"/>
                      <a:pt x="48" y="35"/>
                    </a:cubicBezTo>
                    <a:cubicBezTo>
                      <a:pt x="49" y="35"/>
                      <a:pt x="49" y="34"/>
                      <a:pt x="50" y="34"/>
                    </a:cubicBezTo>
                    <a:lnTo>
                      <a:pt x="69" y="14"/>
                    </a:lnTo>
                    <a:close/>
                  </a:path>
                </a:pathLst>
              </a:custGeom>
              <a:grpFill/>
              <a:ln w="9525">
                <a:solidFill>
                  <a:srgbClr val="139DE5"/>
                </a:solidFill>
                <a:round/>
                <a:headEnd/>
                <a:tailEnd/>
              </a:ln>
              <a:extLst/>
            </p:spPr>
            <p:txBody>
              <a:bodyPr vert="horz" wrap="square" lIns="91437" tIns="45719" rIns="91437" bIns="45719" numCol="1" anchor="t" anchorCtr="0" compatLnSpc="1">
                <a:prstTxWarp prst="textNoShape">
                  <a:avLst/>
                </a:prstTxWarp>
                <a:noAutofit/>
              </a:bodyPr>
              <a:lstStyle/>
              <a:p>
                <a:pPr defTabSz="914173">
                  <a:defRPr/>
                </a:pPr>
                <a:endParaRPr lang="zh-CN" altLang="en-US" sz="1000" b="1">
                  <a:solidFill>
                    <a:srgbClr val="FFC000"/>
                  </a:solidFill>
                  <a:latin typeface="+mn-ea"/>
                  <a:ea typeface="+mn-ea"/>
                </a:endParaRPr>
              </a:p>
            </p:txBody>
          </p:sp>
        </p:grpSp>
        <p:grpSp>
          <p:nvGrpSpPr>
            <p:cNvPr id="194" name="组合 193"/>
            <p:cNvGrpSpPr/>
            <p:nvPr/>
          </p:nvGrpSpPr>
          <p:grpSpPr>
            <a:xfrm>
              <a:off x="7034397" y="5273674"/>
              <a:ext cx="385041" cy="464726"/>
              <a:chOff x="7945847" y="3658030"/>
              <a:chExt cx="490495" cy="582244"/>
            </a:xfrm>
          </p:grpSpPr>
          <p:sp>
            <p:nvSpPr>
              <p:cNvPr id="195" name="TextBox 35"/>
              <p:cNvSpPr txBox="1"/>
              <p:nvPr/>
            </p:nvSpPr>
            <p:spPr>
              <a:xfrm>
                <a:off x="7945847" y="3989630"/>
                <a:ext cx="490495" cy="250644"/>
              </a:xfrm>
              <a:prstGeom prst="rect">
                <a:avLst/>
              </a:prstGeom>
              <a:noFill/>
            </p:spPr>
            <p:txBody>
              <a:bodyPr wrap="none" rtlCol="0">
                <a:noAutofit/>
              </a:bodyPr>
              <a:lstStyle/>
              <a:p>
                <a:pPr algn="ctr">
                  <a:defRPr/>
                </a:pPr>
                <a:r>
                  <a:rPr lang="en-US" altLang="zh-CN" sz="700" dirty="0" smtClean="0">
                    <a:solidFill>
                      <a:srgbClr val="000000">
                        <a:lumMod val="50000"/>
                        <a:lumOff val="50000"/>
                      </a:srgbClr>
                    </a:solidFill>
                    <a:latin typeface="+mn-ea"/>
                    <a:ea typeface="+mn-ea"/>
                  </a:rPr>
                  <a:t>Flink</a:t>
                </a:r>
                <a:endParaRPr lang="zh-CN" altLang="en-US" sz="700" dirty="0">
                  <a:solidFill>
                    <a:srgbClr val="000000">
                      <a:lumMod val="50000"/>
                      <a:lumOff val="50000"/>
                    </a:srgbClr>
                  </a:solidFill>
                  <a:latin typeface="+mn-ea"/>
                  <a:ea typeface="+mn-ea"/>
                </a:endParaRPr>
              </a:p>
            </p:txBody>
          </p:sp>
          <p:sp>
            <p:nvSpPr>
              <p:cNvPr id="196" name="Freeform 94"/>
              <p:cNvSpPr>
                <a:spLocks noEditPoints="1"/>
              </p:cNvSpPr>
              <p:nvPr/>
            </p:nvSpPr>
            <p:spPr bwMode="auto">
              <a:xfrm>
                <a:off x="8027601" y="3658030"/>
                <a:ext cx="331600" cy="389668"/>
              </a:xfrm>
              <a:custGeom>
                <a:avLst/>
                <a:gdLst>
                  <a:gd name="T0" fmla="*/ 91 w 92"/>
                  <a:gd name="T1" fmla="*/ 25 h 105"/>
                  <a:gd name="T2" fmla="*/ 47 w 92"/>
                  <a:gd name="T3" fmla="*/ 0 h 105"/>
                  <a:gd name="T4" fmla="*/ 45 w 92"/>
                  <a:gd name="T5" fmla="*/ 0 h 105"/>
                  <a:gd name="T6" fmla="*/ 1 w 92"/>
                  <a:gd name="T7" fmla="*/ 25 h 105"/>
                  <a:gd name="T8" fmla="*/ 0 w 92"/>
                  <a:gd name="T9" fmla="*/ 27 h 105"/>
                  <a:gd name="T10" fmla="*/ 0 w 92"/>
                  <a:gd name="T11" fmla="*/ 78 h 105"/>
                  <a:gd name="T12" fmla="*/ 1 w 92"/>
                  <a:gd name="T13" fmla="*/ 80 h 105"/>
                  <a:gd name="T14" fmla="*/ 45 w 92"/>
                  <a:gd name="T15" fmla="*/ 105 h 105"/>
                  <a:gd name="T16" fmla="*/ 46 w 92"/>
                  <a:gd name="T17" fmla="*/ 105 h 105"/>
                  <a:gd name="T18" fmla="*/ 47 w 92"/>
                  <a:gd name="T19" fmla="*/ 105 h 105"/>
                  <a:gd name="T20" fmla="*/ 91 w 92"/>
                  <a:gd name="T21" fmla="*/ 80 h 105"/>
                  <a:gd name="T22" fmla="*/ 92 w 92"/>
                  <a:gd name="T23" fmla="*/ 78 h 105"/>
                  <a:gd name="T24" fmla="*/ 92 w 92"/>
                  <a:gd name="T25" fmla="*/ 27 h 105"/>
                  <a:gd name="T26" fmla="*/ 91 w 92"/>
                  <a:gd name="T27" fmla="*/ 25 h 105"/>
                  <a:gd name="T28" fmla="*/ 87 w 92"/>
                  <a:gd name="T29" fmla="*/ 76 h 105"/>
                  <a:gd name="T30" fmla="*/ 46 w 92"/>
                  <a:gd name="T31" fmla="*/ 100 h 105"/>
                  <a:gd name="T32" fmla="*/ 5 w 92"/>
                  <a:gd name="T33" fmla="*/ 76 h 105"/>
                  <a:gd name="T34" fmla="*/ 5 w 92"/>
                  <a:gd name="T35" fmla="*/ 29 h 105"/>
                  <a:gd name="T36" fmla="*/ 46 w 92"/>
                  <a:gd name="T37" fmla="*/ 5 h 105"/>
                  <a:gd name="T38" fmla="*/ 87 w 92"/>
                  <a:gd name="T39" fmla="*/ 29 h 105"/>
                  <a:gd name="T40" fmla="*/ 87 w 92"/>
                  <a:gd name="T4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5">
                    <a:moveTo>
                      <a:pt x="91" y="25"/>
                    </a:moveTo>
                    <a:cubicBezTo>
                      <a:pt x="47" y="0"/>
                      <a:pt x="47" y="0"/>
                      <a:pt x="47" y="0"/>
                    </a:cubicBezTo>
                    <a:cubicBezTo>
                      <a:pt x="47" y="0"/>
                      <a:pt x="46" y="0"/>
                      <a:pt x="45" y="0"/>
                    </a:cubicBezTo>
                    <a:cubicBezTo>
                      <a:pt x="1" y="25"/>
                      <a:pt x="1" y="25"/>
                      <a:pt x="1" y="25"/>
                    </a:cubicBezTo>
                    <a:cubicBezTo>
                      <a:pt x="1" y="26"/>
                      <a:pt x="0" y="26"/>
                      <a:pt x="0" y="27"/>
                    </a:cubicBezTo>
                    <a:cubicBezTo>
                      <a:pt x="0" y="78"/>
                      <a:pt x="0" y="78"/>
                      <a:pt x="0" y="78"/>
                    </a:cubicBezTo>
                    <a:cubicBezTo>
                      <a:pt x="0" y="79"/>
                      <a:pt x="1" y="79"/>
                      <a:pt x="1" y="80"/>
                    </a:cubicBezTo>
                    <a:cubicBezTo>
                      <a:pt x="45" y="105"/>
                      <a:pt x="45" y="105"/>
                      <a:pt x="45" y="105"/>
                    </a:cubicBezTo>
                    <a:cubicBezTo>
                      <a:pt x="45" y="105"/>
                      <a:pt x="46" y="105"/>
                      <a:pt x="46" y="105"/>
                    </a:cubicBezTo>
                    <a:cubicBezTo>
                      <a:pt x="47" y="105"/>
                      <a:pt x="47" y="105"/>
                      <a:pt x="47" y="105"/>
                    </a:cubicBezTo>
                    <a:cubicBezTo>
                      <a:pt x="91" y="80"/>
                      <a:pt x="91" y="80"/>
                      <a:pt x="91" y="80"/>
                    </a:cubicBezTo>
                    <a:cubicBezTo>
                      <a:pt x="92" y="79"/>
                      <a:pt x="92" y="79"/>
                      <a:pt x="92" y="78"/>
                    </a:cubicBezTo>
                    <a:cubicBezTo>
                      <a:pt x="92" y="27"/>
                      <a:pt x="92" y="27"/>
                      <a:pt x="92" y="27"/>
                    </a:cubicBezTo>
                    <a:cubicBezTo>
                      <a:pt x="92" y="26"/>
                      <a:pt x="92" y="26"/>
                      <a:pt x="91" y="25"/>
                    </a:cubicBezTo>
                    <a:close/>
                    <a:moveTo>
                      <a:pt x="87" y="76"/>
                    </a:moveTo>
                    <a:cubicBezTo>
                      <a:pt x="46" y="100"/>
                      <a:pt x="46" y="100"/>
                      <a:pt x="46" y="100"/>
                    </a:cubicBezTo>
                    <a:cubicBezTo>
                      <a:pt x="5" y="76"/>
                      <a:pt x="5" y="76"/>
                      <a:pt x="5" y="76"/>
                    </a:cubicBezTo>
                    <a:cubicBezTo>
                      <a:pt x="5" y="29"/>
                      <a:pt x="5" y="29"/>
                      <a:pt x="5" y="29"/>
                    </a:cubicBezTo>
                    <a:cubicBezTo>
                      <a:pt x="46" y="5"/>
                      <a:pt x="46" y="5"/>
                      <a:pt x="46" y="5"/>
                    </a:cubicBezTo>
                    <a:cubicBezTo>
                      <a:pt x="87" y="29"/>
                      <a:pt x="87" y="29"/>
                      <a:pt x="87" y="29"/>
                    </a:cubicBezTo>
                    <a:lnTo>
                      <a:pt x="87" y="76"/>
                    </a:ln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a:defRPr/>
                </a:pPr>
                <a:endParaRPr lang="zh-CN" altLang="en-US">
                  <a:solidFill>
                    <a:srgbClr val="000000"/>
                  </a:solidFill>
                  <a:latin typeface="+mn-ea"/>
                  <a:ea typeface="+mn-ea"/>
                </a:endParaRPr>
              </a:p>
            </p:txBody>
          </p:sp>
        </p:grpSp>
      </p:grpSp>
      <p:sp>
        <p:nvSpPr>
          <p:cNvPr id="200" name="文本框 199"/>
          <p:cNvSpPr txBox="1"/>
          <p:nvPr/>
        </p:nvSpPr>
        <p:spPr>
          <a:xfrm>
            <a:off x="1631504" y="2272806"/>
            <a:ext cx="9719492" cy="400110"/>
          </a:xfrm>
          <a:prstGeom prst="rect">
            <a:avLst/>
          </a:prstGeom>
          <a:noFill/>
        </p:spPr>
        <p:txBody>
          <a:bodyPr wrap="square" rtlCol="0">
            <a:noAutofit/>
          </a:bodyPr>
          <a:lstStyle/>
          <a:p>
            <a:pPr algn="ctr" defTabSz="1219272" fontAlgn="ctr">
              <a:spcBef>
                <a:spcPts val="0"/>
              </a:spcBef>
              <a:spcAft>
                <a:spcPts val="0"/>
              </a:spcAft>
              <a:defRPr/>
            </a:pPr>
            <a:r>
              <a:rPr lang="en-US" altLang="zh-CN" sz="1800" b="1" dirty="0">
                <a:solidFill>
                  <a:srgbClr val="FFC000"/>
                </a:solidFill>
                <a:latin typeface="+mn-ea"/>
                <a:ea typeface="+mn-ea"/>
              </a:rPr>
              <a:t>ManageOne implements unified management and control of cloud data centers.</a:t>
            </a:r>
            <a:endParaRPr lang="en-US" altLang="zh-CN" sz="1800" b="1" dirty="0">
              <a:solidFill>
                <a:srgbClr val="FFC000"/>
              </a:solidFill>
              <a:latin typeface="+mn-ea"/>
              <a:ea typeface="+mn-ea"/>
              <a:cs typeface="Arial" pitchFamily="34" charset="0"/>
              <a:sym typeface="Huawei Script Regular" charset="0"/>
            </a:endParaRPr>
          </a:p>
        </p:txBody>
      </p:sp>
      <p:sp>
        <p:nvSpPr>
          <p:cNvPr id="201" name="圆角矩形 200"/>
          <p:cNvSpPr/>
          <p:nvPr/>
        </p:nvSpPr>
        <p:spPr>
          <a:xfrm>
            <a:off x="1624427" y="1439981"/>
            <a:ext cx="2866414" cy="757909"/>
          </a:xfrm>
          <a:prstGeom prst="roundRect">
            <a:avLst>
              <a:gd name="adj" fmla="val 9242"/>
            </a:avLst>
          </a:prstGeom>
          <a:solidFill>
            <a:srgbClr val="E40012">
              <a:alpha val="14902"/>
            </a:srgbClr>
          </a:solidFill>
          <a:ln w="9525">
            <a:solidFill>
              <a:srgbClr val="E40012"/>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8906"/>
            <a:r>
              <a:rPr lang="en-US" altLang="zh-CN" sz="1400" dirty="0" smtClean="0">
                <a:solidFill>
                  <a:prstClr val="white"/>
                </a:solidFill>
                <a:latin typeface="+mn-ea"/>
              </a:rPr>
              <a:t>China District</a:t>
            </a:r>
            <a:endParaRPr lang="en-US" sz="1400" dirty="0">
              <a:solidFill>
                <a:prstClr val="white"/>
              </a:solidFill>
              <a:latin typeface="+mn-ea"/>
            </a:endParaRPr>
          </a:p>
        </p:txBody>
      </p:sp>
      <p:sp>
        <p:nvSpPr>
          <p:cNvPr id="202" name="圆角矩形 201"/>
          <p:cNvSpPr/>
          <p:nvPr/>
        </p:nvSpPr>
        <p:spPr>
          <a:xfrm>
            <a:off x="1733599" y="1778154"/>
            <a:ext cx="841045"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1</a:t>
            </a:r>
          </a:p>
          <a:p>
            <a:pPr algn="ctr"/>
            <a:r>
              <a:rPr lang="en-US" sz="1100" dirty="0" smtClean="0">
                <a:solidFill>
                  <a:srgbClr val="1F497D">
                    <a:lumMod val="60000"/>
                    <a:lumOff val="40000"/>
                  </a:srgbClr>
                </a:solidFill>
                <a:latin typeface="+mn-ea"/>
              </a:rPr>
              <a:t>(IT)</a:t>
            </a:r>
            <a:endParaRPr lang="en-US" sz="1100" dirty="0">
              <a:solidFill>
                <a:srgbClr val="1F497D">
                  <a:lumMod val="60000"/>
                  <a:lumOff val="40000"/>
                </a:srgbClr>
              </a:solidFill>
              <a:latin typeface="+mn-ea"/>
            </a:endParaRPr>
          </a:p>
        </p:txBody>
      </p:sp>
      <p:sp>
        <p:nvSpPr>
          <p:cNvPr id="203" name="圆角矩形 202"/>
          <p:cNvSpPr/>
          <p:nvPr/>
        </p:nvSpPr>
        <p:spPr>
          <a:xfrm>
            <a:off x="2641395" y="1778154"/>
            <a:ext cx="841045"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100" dirty="0" smtClean="0">
                <a:solidFill>
                  <a:srgbClr val="1F497D">
                    <a:lumMod val="60000"/>
                    <a:lumOff val="40000"/>
                  </a:srgbClr>
                </a:solidFill>
                <a:latin typeface="+mn-ea"/>
              </a:rPr>
              <a:t>VDC 2</a:t>
            </a:r>
          </a:p>
          <a:p>
            <a:pPr algn="ctr"/>
            <a:r>
              <a:rPr lang="en-US" sz="1100" dirty="0" smtClean="0">
                <a:solidFill>
                  <a:srgbClr val="1F497D">
                    <a:lumMod val="60000"/>
                    <a:lumOff val="40000"/>
                  </a:srgbClr>
                </a:solidFill>
                <a:latin typeface="+mn-ea"/>
              </a:rPr>
              <a:t>(Finance)</a:t>
            </a:r>
            <a:endParaRPr lang="en-US" sz="1100" dirty="0">
              <a:solidFill>
                <a:srgbClr val="1F497D">
                  <a:lumMod val="60000"/>
                  <a:lumOff val="40000"/>
                </a:srgbClr>
              </a:solidFill>
              <a:latin typeface="+mn-ea"/>
            </a:endParaRPr>
          </a:p>
        </p:txBody>
      </p:sp>
      <p:sp>
        <p:nvSpPr>
          <p:cNvPr id="204" name="圆角矩形 203"/>
          <p:cNvSpPr/>
          <p:nvPr/>
        </p:nvSpPr>
        <p:spPr>
          <a:xfrm>
            <a:off x="3533799" y="1778154"/>
            <a:ext cx="841045"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3</a:t>
            </a:r>
          </a:p>
          <a:p>
            <a:pPr algn="ctr"/>
            <a:r>
              <a:rPr lang="en-US" sz="1100" dirty="0" smtClean="0">
                <a:solidFill>
                  <a:srgbClr val="1F497D">
                    <a:lumMod val="60000"/>
                    <a:lumOff val="40000"/>
                  </a:srgbClr>
                </a:solidFill>
                <a:latin typeface="+mn-ea"/>
              </a:rPr>
              <a:t>(HR)</a:t>
            </a:r>
            <a:endParaRPr lang="en-US" sz="1100" dirty="0">
              <a:solidFill>
                <a:srgbClr val="1F497D">
                  <a:lumMod val="60000"/>
                  <a:lumOff val="40000"/>
                </a:srgbClr>
              </a:solidFill>
              <a:latin typeface="+mn-ea"/>
            </a:endParaRPr>
          </a:p>
        </p:txBody>
      </p:sp>
      <p:sp>
        <p:nvSpPr>
          <p:cNvPr id="205" name="圆角矩形 204"/>
          <p:cNvSpPr/>
          <p:nvPr/>
        </p:nvSpPr>
        <p:spPr>
          <a:xfrm>
            <a:off x="7882979" y="1437735"/>
            <a:ext cx="2929273" cy="757909"/>
          </a:xfrm>
          <a:prstGeom prst="roundRect">
            <a:avLst>
              <a:gd name="adj" fmla="val 9242"/>
            </a:avLst>
          </a:prstGeom>
          <a:solidFill>
            <a:srgbClr val="44AE35">
              <a:alpha val="15000"/>
            </a:srgbClr>
          </a:solidFill>
          <a:ln w="9525">
            <a:solidFill>
              <a:srgbClr val="44AE35"/>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8906"/>
            <a:r>
              <a:rPr lang="en-US" altLang="zh-CN" sz="1400" dirty="0" smtClean="0">
                <a:solidFill>
                  <a:prstClr val="white"/>
                </a:solidFill>
                <a:latin typeface="+mn-ea"/>
              </a:rPr>
              <a:t>US District</a:t>
            </a:r>
            <a:endParaRPr lang="en-US" altLang="zh-CN" sz="1400" dirty="0">
              <a:solidFill>
                <a:prstClr val="white"/>
              </a:solidFill>
              <a:latin typeface="+mn-ea"/>
            </a:endParaRPr>
          </a:p>
        </p:txBody>
      </p:sp>
      <p:sp>
        <p:nvSpPr>
          <p:cNvPr id="206" name="圆角矩形 205"/>
          <p:cNvSpPr/>
          <p:nvPr/>
        </p:nvSpPr>
        <p:spPr>
          <a:xfrm>
            <a:off x="8008532" y="1776859"/>
            <a:ext cx="1235302"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1</a:t>
            </a:r>
          </a:p>
          <a:p>
            <a:pPr algn="ctr"/>
            <a:r>
              <a:rPr lang="en-US" sz="900" dirty="0" smtClean="0">
                <a:solidFill>
                  <a:srgbClr val="1F497D">
                    <a:lumMod val="60000"/>
                    <a:lumOff val="40000"/>
                  </a:srgbClr>
                </a:solidFill>
                <a:latin typeface="+mn-ea"/>
              </a:rPr>
              <a:t>(I</a:t>
            </a:r>
            <a:r>
              <a:rPr lang="en-US" altLang="zh-CN" sz="900" dirty="0" smtClean="0">
                <a:solidFill>
                  <a:srgbClr val="1F497D">
                    <a:lumMod val="60000"/>
                    <a:lumOff val="40000"/>
                  </a:srgbClr>
                </a:solidFill>
                <a:latin typeface="+mn-ea"/>
              </a:rPr>
              <a:t>T Department</a:t>
            </a:r>
            <a:r>
              <a:rPr lang="en-US" sz="900" dirty="0" smtClean="0">
                <a:solidFill>
                  <a:srgbClr val="1F497D">
                    <a:lumMod val="60000"/>
                    <a:lumOff val="40000"/>
                  </a:srgbClr>
                </a:solidFill>
                <a:latin typeface="+mn-ea"/>
              </a:rPr>
              <a:t>)</a:t>
            </a:r>
            <a:endParaRPr lang="en-US" sz="900" dirty="0">
              <a:solidFill>
                <a:srgbClr val="1F497D">
                  <a:lumMod val="60000"/>
                  <a:lumOff val="40000"/>
                </a:srgbClr>
              </a:solidFill>
              <a:latin typeface="+mn-ea"/>
            </a:endParaRPr>
          </a:p>
        </p:txBody>
      </p:sp>
      <p:sp>
        <p:nvSpPr>
          <p:cNvPr id="207" name="圆角矩形 206"/>
          <p:cNvSpPr/>
          <p:nvPr/>
        </p:nvSpPr>
        <p:spPr>
          <a:xfrm>
            <a:off x="9304442" y="1776859"/>
            <a:ext cx="1402590"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2</a:t>
            </a:r>
          </a:p>
          <a:p>
            <a:pPr algn="ctr"/>
            <a:r>
              <a:rPr lang="en-US" dirty="0" smtClean="0">
                <a:solidFill>
                  <a:srgbClr val="1F497D">
                    <a:lumMod val="60000"/>
                    <a:lumOff val="40000"/>
                  </a:srgbClr>
                </a:solidFill>
                <a:latin typeface="+mn-ea"/>
              </a:rPr>
              <a:t>(HR Department)</a:t>
            </a:r>
            <a:endParaRPr lang="en-US" dirty="0">
              <a:solidFill>
                <a:srgbClr val="1F497D">
                  <a:lumMod val="60000"/>
                  <a:lumOff val="40000"/>
                </a:srgbClr>
              </a:solidFill>
              <a:latin typeface="+mn-ea"/>
            </a:endParaRPr>
          </a:p>
        </p:txBody>
      </p:sp>
      <p:sp>
        <p:nvSpPr>
          <p:cNvPr id="208" name="圆角矩形 207"/>
          <p:cNvSpPr/>
          <p:nvPr/>
        </p:nvSpPr>
        <p:spPr>
          <a:xfrm>
            <a:off x="4484322" y="1437561"/>
            <a:ext cx="3140288" cy="757909"/>
          </a:xfrm>
          <a:prstGeom prst="roundRect">
            <a:avLst>
              <a:gd name="adj" fmla="val 9242"/>
            </a:avLst>
          </a:prstGeom>
          <a:solidFill>
            <a:schemeClr val="accent5">
              <a:lumMod val="40000"/>
              <a:lumOff val="60000"/>
              <a:alpha val="15000"/>
            </a:schemeClr>
          </a:solidFill>
          <a:ln w="12700" cap="flat" cmpd="sng" algn="ctr">
            <a:gradFill>
              <a:gsLst>
                <a:gs pos="13000">
                  <a:srgbClr val="087BA7"/>
                </a:gs>
                <a:gs pos="53000">
                  <a:srgbClr val="51D0EC"/>
                </a:gs>
                <a:gs pos="85000">
                  <a:srgbClr val="087BA7"/>
                </a:gs>
              </a:gsLst>
              <a:lin ang="10800000" scaled="0"/>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16" tIns="45709" rIns="91416" bIns="45709" numCol="1" spcCol="0" rtlCol="0" fromWordArt="0" anchor="t" anchorCtr="0" forceAA="0" compatLnSpc="1">
            <a:prstTxWarp prst="textNoShape">
              <a:avLst/>
            </a:prstTxWarp>
            <a:noAutofit/>
          </a:bodyPr>
          <a:lstStyle/>
          <a:p>
            <a:pPr algn="ctr" defTabSz="1218906"/>
            <a:r>
              <a:rPr lang="en-US" altLang="zh-CN" sz="1400" dirty="0">
                <a:solidFill>
                  <a:prstClr val="white"/>
                </a:solidFill>
                <a:latin typeface="+mn-ea"/>
                <a:ea typeface="+mn-ea"/>
              </a:rPr>
              <a:t>Germany </a:t>
            </a:r>
            <a:r>
              <a:rPr lang="en-US" altLang="zh-CN" sz="1400" dirty="0" smtClean="0">
                <a:solidFill>
                  <a:prstClr val="white"/>
                </a:solidFill>
                <a:latin typeface="+mn-ea"/>
                <a:ea typeface="+mn-ea"/>
              </a:rPr>
              <a:t>District</a:t>
            </a:r>
            <a:endParaRPr lang="en-US" sz="1400" dirty="0">
              <a:solidFill>
                <a:prstClr val="white"/>
              </a:solidFill>
              <a:latin typeface="+mn-ea"/>
              <a:ea typeface="+mn-ea"/>
            </a:endParaRPr>
          </a:p>
        </p:txBody>
      </p:sp>
      <p:sp>
        <p:nvSpPr>
          <p:cNvPr id="209" name="圆角矩形 208"/>
          <p:cNvSpPr/>
          <p:nvPr/>
        </p:nvSpPr>
        <p:spPr>
          <a:xfrm>
            <a:off x="4570850" y="1775734"/>
            <a:ext cx="1476410"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1</a:t>
            </a:r>
            <a:endParaRPr lang="en-US" sz="1100" dirty="0">
              <a:solidFill>
                <a:srgbClr val="1F497D">
                  <a:lumMod val="60000"/>
                  <a:lumOff val="40000"/>
                </a:srgbClr>
              </a:solidFill>
              <a:latin typeface="+mn-ea"/>
            </a:endParaRPr>
          </a:p>
          <a:p>
            <a:pPr algn="ctr"/>
            <a:r>
              <a:rPr lang="en-US" sz="1100" dirty="0">
                <a:solidFill>
                  <a:srgbClr val="1F497D">
                    <a:lumMod val="60000"/>
                    <a:lumOff val="40000"/>
                  </a:srgbClr>
                </a:solidFill>
                <a:latin typeface="+mn-ea"/>
              </a:rPr>
              <a:t>(</a:t>
            </a:r>
            <a:r>
              <a:rPr lang="en-US" sz="1100" dirty="0" smtClean="0">
                <a:solidFill>
                  <a:srgbClr val="1F497D">
                    <a:lumMod val="60000"/>
                    <a:lumOff val="40000"/>
                  </a:srgbClr>
                </a:solidFill>
                <a:latin typeface="+mn-ea"/>
              </a:rPr>
              <a:t>IT </a:t>
            </a:r>
            <a:r>
              <a:rPr lang="en-US" altLang="zh-CN" sz="1100" dirty="0" smtClean="0">
                <a:solidFill>
                  <a:srgbClr val="1F497D">
                    <a:lumMod val="60000"/>
                    <a:lumOff val="40000"/>
                  </a:srgbClr>
                </a:solidFill>
                <a:latin typeface="+mn-ea"/>
              </a:rPr>
              <a:t>Department</a:t>
            </a:r>
            <a:r>
              <a:rPr lang="en-US" sz="1100" dirty="0" smtClean="0">
                <a:solidFill>
                  <a:srgbClr val="1F497D">
                    <a:lumMod val="60000"/>
                    <a:lumOff val="40000"/>
                  </a:srgbClr>
                </a:solidFill>
                <a:latin typeface="+mn-ea"/>
              </a:rPr>
              <a:t>)</a:t>
            </a:r>
            <a:endParaRPr lang="en-US" sz="1100" dirty="0">
              <a:solidFill>
                <a:srgbClr val="1F497D">
                  <a:lumMod val="60000"/>
                  <a:lumOff val="40000"/>
                </a:srgbClr>
              </a:solidFill>
              <a:latin typeface="+mn-ea"/>
            </a:endParaRPr>
          </a:p>
        </p:txBody>
      </p:sp>
      <p:sp>
        <p:nvSpPr>
          <p:cNvPr id="210" name="圆角矩形 209"/>
          <p:cNvSpPr/>
          <p:nvPr/>
        </p:nvSpPr>
        <p:spPr>
          <a:xfrm>
            <a:off x="6083123" y="1775734"/>
            <a:ext cx="1402590" cy="371977"/>
          </a:xfrm>
          <a:prstGeom prst="roundRect">
            <a:avLst>
              <a:gd name="adj" fmla="val 9242"/>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dirty="0" smtClean="0">
                <a:solidFill>
                  <a:srgbClr val="1F497D">
                    <a:lumMod val="60000"/>
                    <a:lumOff val="40000"/>
                  </a:srgbClr>
                </a:solidFill>
                <a:latin typeface="+mn-ea"/>
              </a:rPr>
              <a:t>VDC 2</a:t>
            </a:r>
            <a:endParaRPr lang="en-US" sz="1100" dirty="0">
              <a:solidFill>
                <a:srgbClr val="1F497D">
                  <a:lumMod val="60000"/>
                  <a:lumOff val="40000"/>
                </a:srgbClr>
              </a:solidFill>
              <a:latin typeface="+mn-ea"/>
            </a:endParaRPr>
          </a:p>
          <a:p>
            <a:pPr algn="ctr"/>
            <a:r>
              <a:rPr lang="en-US" sz="1100" dirty="0" smtClean="0">
                <a:solidFill>
                  <a:srgbClr val="1F497D">
                    <a:lumMod val="60000"/>
                    <a:lumOff val="40000"/>
                  </a:srgbClr>
                </a:solidFill>
                <a:latin typeface="+mn-ea"/>
              </a:rPr>
              <a:t>(</a:t>
            </a:r>
            <a:r>
              <a:rPr lang="en-US" altLang="zh-CN" sz="1100" dirty="0" smtClean="0">
                <a:solidFill>
                  <a:srgbClr val="1F497D">
                    <a:lumMod val="60000"/>
                    <a:lumOff val="40000"/>
                  </a:srgbClr>
                </a:solidFill>
                <a:latin typeface="+mn-ea"/>
              </a:rPr>
              <a:t>HR Department</a:t>
            </a:r>
            <a:r>
              <a:rPr lang="en-US" sz="1100" dirty="0" smtClean="0">
                <a:solidFill>
                  <a:srgbClr val="1F497D">
                    <a:lumMod val="60000"/>
                    <a:lumOff val="40000"/>
                  </a:srgbClr>
                </a:solidFill>
                <a:latin typeface="+mn-ea"/>
              </a:rPr>
              <a:t>)</a:t>
            </a:r>
            <a:endParaRPr lang="en-US" sz="1100" dirty="0">
              <a:solidFill>
                <a:srgbClr val="1F497D">
                  <a:lumMod val="60000"/>
                  <a:lumOff val="40000"/>
                </a:srgbClr>
              </a:solidFill>
              <a:latin typeface="+mn-ea"/>
            </a:endParaRPr>
          </a:p>
        </p:txBody>
      </p:sp>
      <p:sp>
        <p:nvSpPr>
          <p:cNvPr id="211" name="圆角矩形 210"/>
          <p:cNvSpPr/>
          <p:nvPr/>
        </p:nvSpPr>
        <p:spPr bwMode="auto">
          <a:xfrm>
            <a:off x="7508430" y="1692282"/>
            <a:ext cx="456009" cy="356435"/>
          </a:xfrm>
          <a:prstGeom prst="roundRect">
            <a:avLst/>
          </a:prstGeom>
          <a:noFill/>
          <a:ln w="19050">
            <a:noFill/>
          </a:ln>
          <a:effectLst/>
        </p:spPr>
        <p:txBody>
          <a:bodyPr vert="horz" wrap="square" lIns="0" tIns="45702" rIns="0" bIns="45702" numCol="1" rtlCol="0" anchor="ctr" anchorCtr="0" compatLnSpc="1">
            <a:prstTxWarp prst="textNoShape">
              <a:avLst/>
            </a:prstTxWarp>
            <a:noAutofit/>
          </a:bodyPr>
          <a:lstStyle/>
          <a:p>
            <a:pPr algn="ctr" defTabSz="914005" eaLnBrk="0" hangingPunct="0">
              <a:buClr>
                <a:srgbClr val="CC9900"/>
              </a:buClr>
              <a:defRPr/>
            </a:pPr>
            <a:r>
              <a:rPr lang="en-US" altLang="zh-CN" dirty="0">
                <a:solidFill>
                  <a:prstClr val="white"/>
                </a:solidFill>
                <a:latin typeface="+mn-ea"/>
                <a:ea typeface="+mn-ea"/>
              </a:rPr>
              <a:t>…</a:t>
            </a:r>
            <a:endParaRPr lang="zh-CN" altLang="en-US" dirty="0">
              <a:solidFill>
                <a:prstClr val="white"/>
              </a:solidFill>
              <a:latin typeface="+mn-ea"/>
              <a:ea typeface="+mn-ea"/>
            </a:endParaRPr>
          </a:p>
        </p:txBody>
      </p:sp>
      <p:pic>
        <p:nvPicPr>
          <p:cNvPr id="212" name="Picture 2" descr="C:\Users\Administrator\Desktop\方框.png"/>
          <p:cNvPicPr>
            <a:picLocks noChangeAspect="1" noChangeArrowheads="1"/>
          </p:cNvPicPr>
          <p:nvPr/>
        </p:nvPicPr>
        <p:blipFill>
          <a:blip r:embed="rId30" cstate="print"/>
          <a:srcRect/>
          <a:stretch>
            <a:fillRect/>
          </a:stretch>
        </p:blipFill>
        <p:spPr bwMode="auto">
          <a:xfrm>
            <a:off x="767408" y="2195996"/>
            <a:ext cx="10949642" cy="488840"/>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31716570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One Cloud Multi-Pool</a:t>
            </a:r>
            <a:endParaRPr lang="zh-CN" altLang="en-US" dirty="0">
              <a:latin typeface="微软雅黑" panose="020B0503020204020204" pitchFamily="34" charset="-122"/>
            </a:endParaRPr>
          </a:p>
        </p:txBody>
      </p:sp>
      <p:sp>
        <p:nvSpPr>
          <p:cNvPr id="36" name="文本占位符 1"/>
          <p:cNvSpPr txBox="1">
            <a:spLocks/>
          </p:cNvSpPr>
          <p:nvPr/>
        </p:nvSpPr>
        <p:spPr>
          <a:xfrm>
            <a:off x="911424" y="1376772"/>
            <a:ext cx="10561439" cy="39243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defTabSz="1218428"/>
            <a:r>
              <a:rPr lang="en-US" altLang="zh-CN" sz="1600" dirty="0">
                <a:solidFill>
                  <a:prstClr val="black"/>
                </a:solidFill>
                <a:latin typeface="微软雅黑" panose="020B0503020204020204" pitchFamily="34" charset="-122"/>
              </a:rPr>
              <a:t>If a customer already has a </a:t>
            </a:r>
            <a:r>
              <a:rPr lang="en-US" altLang="zh-CN" sz="1600" dirty="0">
                <a:solidFill>
                  <a:srgbClr val="C00000"/>
                </a:solidFill>
                <a:latin typeface="微软雅黑" panose="020B0503020204020204" pitchFamily="34" charset="-122"/>
              </a:rPr>
              <a:t>VMware resource pool </a:t>
            </a:r>
            <a:r>
              <a:rPr lang="en-US" altLang="zh-CN" sz="1600" dirty="0">
                <a:solidFill>
                  <a:prstClr val="black"/>
                </a:solidFill>
                <a:latin typeface="微软雅黑" panose="020B0503020204020204" pitchFamily="34" charset="-122"/>
              </a:rPr>
              <a:t>or specifically requires Huawei build a VMware resource pool, VMware Service can be used to take over the VMware cloud services and rent them to tenants, including VMware ECS, VMware EVS, VMware IMS, and VMware snapshot. In this way, the customer can centrally manage their new and inventory VMware resources.</a:t>
            </a:r>
          </a:p>
          <a:p>
            <a:pPr defTabSz="1218428"/>
            <a:r>
              <a:rPr lang="en-US" altLang="zh-CN" sz="1600" dirty="0">
                <a:solidFill>
                  <a:prstClr val="black"/>
                </a:solidFill>
                <a:latin typeface="微软雅黑" panose="020B0503020204020204" pitchFamily="34" charset="-122"/>
              </a:rPr>
              <a:t>If a customer already has an </a:t>
            </a:r>
            <a:r>
              <a:rPr lang="en-US" altLang="zh-CN" sz="1600" dirty="0">
                <a:solidFill>
                  <a:srgbClr val="C00000"/>
                </a:solidFill>
                <a:latin typeface="微软雅黑" panose="020B0503020204020204" pitchFamily="34" charset="-122"/>
              </a:rPr>
              <a:t>SCVMM (Hyper-V) resource pool </a:t>
            </a:r>
            <a:r>
              <a:rPr lang="en-US" altLang="zh-CN" sz="1600" dirty="0">
                <a:solidFill>
                  <a:prstClr val="black"/>
                </a:solidFill>
                <a:latin typeface="微软雅黑" panose="020B0503020204020204" pitchFamily="34" charset="-122"/>
              </a:rPr>
              <a:t>or specifically requires Huawei to build an SCVMM (Hyper-V) resource pool, Hyper-V Service can be used to take over the SCVMM (Hyper-V) resources and rent services to tenants, including Hyper-V ECS, Hyper-V EVS, Hyper-V IMS, and Hyper-V snapshot. This way, the customer can centrally manage their new and inventory SCVMM (Hyper-V) resources.</a:t>
            </a:r>
          </a:p>
          <a:p>
            <a:pPr defTabSz="1218428" fontAlgn="ctr"/>
            <a:r>
              <a:rPr lang="en-US" altLang="zh-CN" sz="1600" dirty="0">
                <a:solidFill>
                  <a:prstClr val="black"/>
                </a:solidFill>
                <a:latin typeface="微软雅黑" panose="020B0503020204020204" pitchFamily="34" charset="-122"/>
              </a:rPr>
              <a:t>If a customer already has a </a:t>
            </a:r>
            <a:r>
              <a:rPr lang="en-US" altLang="zh-CN" sz="1600" dirty="0">
                <a:solidFill>
                  <a:srgbClr val="C00000"/>
                </a:solidFill>
                <a:latin typeface="微软雅黑" panose="020B0503020204020204" pitchFamily="34" charset="-122"/>
              </a:rPr>
              <a:t>Power resource pool </a:t>
            </a:r>
            <a:r>
              <a:rPr lang="en-US" altLang="zh-CN" sz="1600" dirty="0">
                <a:solidFill>
                  <a:prstClr val="black"/>
                </a:solidFill>
                <a:latin typeface="微软雅黑" panose="020B0503020204020204" pitchFamily="34" charset="-122"/>
              </a:rPr>
              <a:t>or specifically requires Huawei to build a Power resource pool, Power Service can be used to take over the Power midrange servers, allowing tenants to apply for computing services of high-performance Power VMs, and provisions them to tenants. In this way, the customer can centrally manage their new and inventory Power resources.</a:t>
            </a:r>
          </a:p>
          <a:p>
            <a:pPr marL="0" indent="0" defTabSz="1218428">
              <a:buNone/>
            </a:pPr>
            <a:endParaRPr lang="en-US" altLang="zh-CN" sz="16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3297167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22" name="MH_Others_3"/>
          <p:cNvCxnSpPr/>
          <p:nvPr>
            <p:custDataLst>
              <p:tags r:id="rId1"/>
            </p:custDataLst>
          </p:nvPr>
        </p:nvCxnSpPr>
        <p:spPr>
          <a:xfrm flipH="1">
            <a:off x="5409060" y="1999942"/>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3" name="MH_Entry_1">
            <a:hlinkClick r:id="rId19" action="ppaction://hlinksldjump"/>
          </p:cNvPr>
          <p:cNvSpPr txBox="1">
            <a:spLocks noChangeArrowheads="1"/>
          </p:cNvSpPr>
          <p:nvPr>
            <p:custDataLst>
              <p:tags r:id="rId2"/>
            </p:custDataLst>
          </p:nvPr>
        </p:nvSpPr>
        <p:spPr bwMode="auto">
          <a:xfrm>
            <a:off x="6324654" y="1448381"/>
            <a:ext cx="398381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chemeClr val="bg1">
                    <a:lumMod val="65000"/>
                  </a:schemeClr>
                </a:solidFill>
                <a:latin typeface="微软雅黑" panose="020B0503020204020204" pitchFamily="34" charset="-122"/>
                <a:ea typeface="+mn-ea"/>
              </a:rPr>
              <a:t>One Cloud Multi-Pool</a:t>
            </a:r>
          </a:p>
        </p:txBody>
      </p:sp>
      <p:sp>
        <p:nvSpPr>
          <p:cNvPr id="24" name="MH_Others_4"/>
          <p:cNvSpPr/>
          <p:nvPr>
            <p:custDataLst>
              <p:tags r:id="rId3"/>
            </p:custDataLst>
          </p:nvPr>
        </p:nvSpPr>
        <p:spPr>
          <a:xfrm>
            <a:off x="5971202" y="1948646"/>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5" name="MH_Number_1">
            <a:hlinkClick r:id="rId19" action="ppaction://hlinksldjump"/>
          </p:cNvPr>
          <p:cNvSpPr/>
          <p:nvPr>
            <p:custDataLst>
              <p:tags r:id="rId4"/>
            </p:custDataLst>
          </p:nvPr>
        </p:nvSpPr>
        <p:spPr>
          <a:xfrm>
            <a:off x="4813522" y="171777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26" name="MH_Others_5"/>
          <p:cNvCxnSpPr/>
          <p:nvPr>
            <p:custDataLst>
              <p:tags r:id="rId5"/>
            </p:custDataLst>
          </p:nvPr>
        </p:nvCxnSpPr>
        <p:spPr>
          <a:xfrm flipH="1">
            <a:off x="5409060" y="451811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7" name="MH_Entry_3">
            <a:hlinkClick r:id="rId19" action="ppaction://hlinksldjump"/>
          </p:cNvPr>
          <p:cNvSpPr txBox="1">
            <a:spLocks noChangeArrowheads="1"/>
          </p:cNvSpPr>
          <p:nvPr>
            <p:custDataLst>
              <p:tags r:id="rId6"/>
            </p:custDataLst>
          </p:nvPr>
        </p:nvSpPr>
        <p:spPr bwMode="auto">
          <a:xfrm>
            <a:off x="6322548" y="4054304"/>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rgbClr val="B2B2B2"/>
                </a:solidFill>
                <a:latin typeface="微软雅黑" panose="020B0503020204020204" pitchFamily="34" charset="-122"/>
              </a:rPr>
              <a:t>Hybrid Cloud</a:t>
            </a:r>
          </a:p>
        </p:txBody>
      </p:sp>
      <p:sp>
        <p:nvSpPr>
          <p:cNvPr id="28" name="MH_Others_6"/>
          <p:cNvSpPr/>
          <p:nvPr>
            <p:custDataLst>
              <p:tags r:id="rId7"/>
            </p:custDataLst>
          </p:nvPr>
        </p:nvSpPr>
        <p:spPr>
          <a:xfrm>
            <a:off x="5971202" y="446681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9" name="MH_Number_3">
            <a:hlinkClick r:id="rId19" action="ppaction://hlinksldjump"/>
          </p:cNvPr>
          <p:cNvSpPr/>
          <p:nvPr>
            <p:custDataLst>
              <p:tags r:id="rId8"/>
            </p:custDataLst>
          </p:nvPr>
        </p:nvSpPr>
        <p:spPr>
          <a:xfrm>
            <a:off x="4813522" y="423606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30" name="MH_Others_7"/>
          <p:cNvCxnSpPr/>
          <p:nvPr>
            <p:custDataLst>
              <p:tags r:id="rId9"/>
            </p:custDataLst>
          </p:nvPr>
        </p:nvCxnSpPr>
        <p:spPr>
          <a:xfrm>
            <a:off x="6041022" y="325746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1" name="MH_Entry_2">
            <a:hlinkClick r:id="rId19" action="ppaction://hlinksldjump"/>
          </p:cNvPr>
          <p:cNvSpPr txBox="1">
            <a:spLocks noChangeArrowheads="1"/>
          </p:cNvSpPr>
          <p:nvPr>
            <p:custDataLst>
              <p:tags r:id="rId10"/>
            </p:custDataLst>
          </p:nvPr>
        </p:nvSpPr>
        <p:spPr bwMode="auto">
          <a:xfrm flipH="1">
            <a:off x="1307468" y="2777126"/>
            <a:ext cx="4365312"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latin typeface="微软雅黑" panose="020B0503020204020204" pitchFamily="34" charset="-122"/>
                <a:ea typeface="+mn-ea"/>
              </a:rPr>
              <a:t>Unified Configuration Center</a:t>
            </a:r>
          </a:p>
        </p:txBody>
      </p:sp>
      <p:sp>
        <p:nvSpPr>
          <p:cNvPr id="32" name="MH_Others_8"/>
          <p:cNvSpPr/>
          <p:nvPr>
            <p:custDataLst>
              <p:tags r:id="rId11"/>
            </p:custDataLst>
          </p:nvPr>
        </p:nvSpPr>
        <p:spPr>
          <a:xfrm>
            <a:off x="5973881" y="320616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3" name="MH_Number_2">
            <a:hlinkClick r:id="rId19" action="ppaction://hlinksldjump"/>
          </p:cNvPr>
          <p:cNvSpPr/>
          <p:nvPr>
            <p:custDataLst>
              <p:tags r:id="rId12"/>
            </p:custDataLst>
          </p:nvPr>
        </p:nvSpPr>
        <p:spPr>
          <a:xfrm flipH="1">
            <a:off x="6598656" y="297692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cxnSp>
        <p:nvCxnSpPr>
          <p:cNvPr id="34" name="MH_Others_7"/>
          <p:cNvCxnSpPr/>
          <p:nvPr>
            <p:custDataLst>
              <p:tags r:id="rId13"/>
            </p:custDataLst>
          </p:nvPr>
        </p:nvCxnSpPr>
        <p:spPr>
          <a:xfrm>
            <a:off x="6075994" y="5817151"/>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5" name="MH_Entry_2">
            <a:hlinkClick r:id="rId19" action="ppaction://hlinksldjump"/>
          </p:cNvPr>
          <p:cNvSpPr txBox="1">
            <a:spLocks noChangeArrowheads="1"/>
          </p:cNvSpPr>
          <p:nvPr>
            <p:custDataLst>
              <p:tags r:id="rId14"/>
            </p:custDataLst>
          </p:nvPr>
        </p:nvSpPr>
        <p:spPr bwMode="auto">
          <a:xfrm flipH="1">
            <a:off x="1199456" y="5336813"/>
            <a:ext cx="447332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rPr>
              <a:t>Multi-Cloud Management</a:t>
            </a:r>
          </a:p>
        </p:txBody>
      </p:sp>
      <p:sp>
        <p:nvSpPr>
          <p:cNvPr id="36" name="MH_Others_8"/>
          <p:cNvSpPr/>
          <p:nvPr>
            <p:custDataLst>
              <p:tags r:id="rId15"/>
            </p:custDataLst>
          </p:nvPr>
        </p:nvSpPr>
        <p:spPr>
          <a:xfrm>
            <a:off x="5973881" y="5765855"/>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7" name="MH_Number_2">
            <a:hlinkClick r:id="rId19" action="ppaction://hlinksldjump"/>
          </p:cNvPr>
          <p:cNvSpPr/>
          <p:nvPr>
            <p:custDataLst>
              <p:tags r:id="rId16"/>
            </p:custDataLst>
          </p:nvPr>
        </p:nvSpPr>
        <p:spPr>
          <a:xfrm flipH="1">
            <a:off x="6598656" y="5536608"/>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smtClean="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6007867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7885576" cy="640800"/>
          </a:xfrm>
        </p:spPr>
        <p:txBody>
          <a:bodyPr>
            <a:noAutofit/>
          </a:bodyPr>
          <a:lstStyle/>
          <a:p>
            <a:r>
              <a:rPr lang="en-US" altLang="zh-CN" sz="3200" dirty="0">
                <a:latin typeface="微软雅黑" panose="020B0503020204020204" pitchFamily="34" charset="-122"/>
              </a:rPr>
              <a:t>Unified Configuration </a:t>
            </a:r>
            <a:r>
              <a:rPr lang="en-US" altLang="zh-CN" sz="3200" dirty="0" smtClean="0">
                <a:latin typeface="微软雅黑" panose="020B0503020204020204" pitchFamily="34" charset="-122"/>
              </a:rPr>
              <a:t>Center </a:t>
            </a:r>
            <a:r>
              <a:rPr lang="en-US" altLang="zh-CN" sz="3200" dirty="0" smtClean="0">
                <a:latin typeface="微软雅黑" panose="020B0503020204020204" pitchFamily="34" charset="-122"/>
              </a:rPr>
              <a:t>- </a:t>
            </a:r>
            <a:r>
              <a:rPr lang="en-US" altLang="zh-CN" sz="3200" dirty="0">
                <a:latin typeface="微软雅黑" panose="020B0503020204020204" pitchFamily="34" charset="-122"/>
                <a:sym typeface="Calibri" pitchFamily="34" charset="0"/>
              </a:rPr>
              <a:t>Unified O&amp;M GUI</a:t>
            </a:r>
            <a:endParaRPr lang="zh-CN" altLang="en-US" sz="3200" dirty="0">
              <a:latin typeface="微软雅黑" panose="020B0503020204020204" pitchFamily="34" charset="-122"/>
            </a:endParaRPr>
          </a:p>
        </p:txBody>
      </p:sp>
      <p:sp>
        <p:nvSpPr>
          <p:cNvPr id="53" name="同侧圆角矩形 52"/>
          <p:cNvSpPr/>
          <p:nvPr/>
        </p:nvSpPr>
        <p:spPr bwMode="auto">
          <a:xfrm rot="5400000">
            <a:off x="8269904" y="630961"/>
            <a:ext cx="1920872" cy="4396471"/>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square" anchor="ctr">
            <a:noAutofit/>
          </a:bodyPr>
          <a:lstStyle/>
          <a:p>
            <a:pPr algn="ctr" fontAlgn="ctr">
              <a:defRPr/>
            </a:pPr>
            <a:endParaRPr lang="en-US" altLang="zh-CN" sz="1400" kern="0" dirty="0">
              <a:solidFill>
                <a:srgbClr val="5F5F5F"/>
              </a:solidFill>
              <a:latin typeface="微软雅黑" panose="020B0503020204020204" pitchFamily="34" charset="-122"/>
              <a:ea typeface="+mn-ea"/>
              <a:cs typeface="Arial" pitchFamily="34" charset="0"/>
            </a:endParaRPr>
          </a:p>
        </p:txBody>
      </p:sp>
      <p:sp>
        <p:nvSpPr>
          <p:cNvPr id="56" name="矩形 55"/>
          <p:cNvSpPr/>
          <p:nvPr/>
        </p:nvSpPr>
        <p:spPr>
          <a:xfrm>
            <a:off x="7046068" y="1517438"/>
            <a:ext cx="4382508" cy="353630"/>
          </a:xfrm>
          <a:prstGeom prst="rect">
            <a:avLst/>
          </a:prstGeom>
          <a:solidFill>
            <a:srgbClr val="00B0F0"/>
          </a:solidFill>
        </p:spPr>
        <p:txBody>
          <a:bodyPr wrap="square" lIns="35991" tIns="60904" rIns="35991" bIns="60904" anchor="ctr">
            <a:noAutofit/>
          </a:bodyPr>
          <a:lstStyle/>
          <a:p>
            <a:pPr marL="243584" lvl="1" indent="-243584" algn="ctr" defTabSz="913197" eaLnBrk="0" fontAlgn="ctr" hangingPunct="0">
              <a:spcAft>
                <a:spcPts val="533"/>
              </a:spcAft>
              <a:buClr>
                <a:srgbClr val="FFFFFF">
                  <a:lumMod val="50000"/>
                </a:srgbClr>
              </a:buClr>
              <a:buSzPct val="100000"/>
              <a:defRPr/>
            </a:pPr>
            <a:r>
              <a:rPr lang="en-US" sz="1200" b="1" dirty="0" smtClean="0">
                <a:solidFill>
                  <a:srgbClr val="FFFFFF"/>
                </a:solidFill>
                <a:latin typeface="微软雅黑" panose="020B0503020204020204" pitchFamily="34" charset="-122"/>
                <a:ea typeface="+mn-ea"/>
              </a:rPr>
              <a:t>Applications</a:t>
            </a:r>
            <a:endParaRPr lang="en-US" altLang="zh-CN" sz="1200" b="1" kern="0" dirty="0">
              <a:solidFill>
                <a:srgbClr val="FFFFFF"/>
              </a:solidFill>
              <a:latin typeface="微软雅黑" panose="020B0503020204020204" pitchFamily="34" charset="-122"/>
              <a:ea typeface="+mn-ea"/>
              <a:cs typeface="Arial" pitchFamily="34" charset="0"/>
            </a:endParaRPr>
          </a:p>
        </p:txBody>
      </p:sp>
      <p:sp>
        <p:nvSpPr>
          <p:cNvPr id="57" name="矩形 56"/>
          <p:cNvSpPr/>
          <p:nvPr/>
        </p:nvSpPr>
        <p:spPr>
          <a:xfrm>
            <a:off x="7039504" y="1989224"/>
            <a:ext cx="4389073" cy="2051844"/>
          </a:xfrm>
          <a:prstGeom prst="rect">
            <a:avLst/>
          </a:prstGeom>
        </p:spPr>
        <p:txBody>
          <a:bodyPr wrap="square">
            <a:noAutofit/>
          </a:bodyPr>
          <a:lstStyle/>
          <a:p>
            <a:pPr fontAlgn="ctr"/>
            <a:r>
              <a:rPr lang="en-US" sz="1100" dirty="0" smtClean="0">
                <a:latin typeface="微软雅黑" panose="020B0503020204020204" pitchFamily="34" charset="-122"/>
                <a:ea typeface="+mn-ea"/>
              </a:rPr>
              <a:t>Unified O&amp;M</a:t>
            </a:r>
            <a:endParaRPr lang="en-US" altLang="zh-CN" sz="1100" i="1" dirty="0" smtClean="0">
              <a:solidFill>
                <a:schemeClr val="accent1"/>
              </a:solidFill>
              <a:latin typeface="微软雅黑" panose="020B0503020204020204" pitchFamily="34" charset="-122"/>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latin typeface="微软雅黑" panose="020B0503020204020204" pitchFamily="34" charset="-122"/>
                <a:ea typeface="+mn-ea"/>
              </a:rPr>
              <a:t>Subsystem access: Log in to each O&amp;M system quickly through SSO.</a:t>
            </a:r>
            <a:endParaRPr lang="en-US" altLang="zh-CN" sz="1100" dirty="0" smtClean="0">
              <a:latin typeface="微软雅黑" panose="020B0503020204020204" pitchFamily="34" charset="-122"/>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latin typeface="微软雅黑" panose="020B0503020204020204" pitchFamily="34" charset="-122"/>
                <a:ea typeface="+mn-ea"/>
              </a:rPr>
              <a:t>O&amp;M Maps: Common O&amp;M functions for users to quickly handle routine problems.</a:t>
            </a:r>
            <a:endParaRPr lang="en-US" altLang="zh-CN" sz="1100" dirty="0" smtClean="0">
              <a:latin typeface="微软雅黑" panose="020B0503020204020204" pitchFamily="34" charset="-122"/>
              <a:ea typeface="+mn-ea"/>
            </a:endParaRPr>
          </a:p>
          <a:p>
            <a:pPr marL="228525" indent="-228525" defTabSz="913859" fontAlgn="ctr">
              <a:spcBef>
                <a:spcPts val="0"/>
              </a:spcBef>
              <a:spcAft>
                <a:spcPts val="800"/>
              </a:spcAft>
              <a:buSzPct val="75000"/>
              <a:buFont typeface="Wingdings" panose="05000000000000000000" pitchFamily="2" charset="2"/>
              <a:buChar char="l"/>
            </a:pPr>
            <a:r>
              <a:rPr lang="en-US" sz="1100" dirty="0" smtClean="0">
                <a:latin typeface="微软雅黑" panose="020B0503020204020204" pitchFamily="34" charset="-122"/>
                <a:ea typeface="+mn-ea"/>
              </a:rPr>
              <a:t>Scenario-based O&amp;M: Focuses on highly performed O&amp;M operations and provides wizard-based O&amp;M scenarios.</a:t>
            </a:r>
            <a:endParaRPr lang="en-US" altLang="zh-CN" sz="1100" dirty="0">
              <a:latin typeface="微软雅黑" panose="020B0503020204020204" pitchFamily="34" charset="-122"/>
              <a:ea typeface="+mn-ea"/>
            </a:endParaRPr>
          </a:p>
        </p:txBody>
      </p:sp>
      <p:sp>
        <p:nvSpPr>
          <p:cNvPr id="58" name="文本框 57"/>
          <p:cNvSpPr txBox="1"/>
          <p:nvPr/>
        </p:nvSpPr>
        <p:spPr>
          <a:xfrm>
            <a:off x="2729588" y="4765854"/>
            <a:ext cx="3006560" cy="261542"/>
          </a:xfrm>
          <a:prstGeom prst="rect">
            <a:avLst/>
          </a:prstGeom>
          <a:noFill/>
        </p:spPr>
        <p:txBody>
          <a:bodyPr wrap="square" rtlCol="0">
            <a:noAutofit/>
          </a:bodyPr>
          <a:lstStyle/>
          <a:p>
            <a:pPr algn="ctr" fontAlgn="ctr"/>
            <a:r>
              <a:rPr lang="en-US" sz="1050" b="1" dirty="0" smtClean="0">
                <a:solidFill>
                  <a:srgbClr val="0070C0"/>
                </a:solidFill>
                <a:latin typeface="微软雅黑" panose="020B0503020204020204" pitchFamily="34" charset="-122"/>
                <a:ea typeface="+mn-ea"/>
              </a:rPr>
              <a:t>SSO and quick access</a:t>
            </a:r>
            <a:endParaRPr lang="en-US" sz="1050" b="1" dirty="0">
              <a:solidFill>
                <a:srgbClr val="0070C0"/>
              </a:solidFill>
              <a:latin typeface="微软雅黑" panose="020B0503020204020204" pitchFamily="34" charset="-122"/>
              <a:ea typeface="+mn-ea"/>
            </a:endParaRPr>
          </a:p>
        </p:txBody>
      </p:sp>
      <p:sp>
        <p:nvSpPr>
          <p:cNvPr id="59" name="文本框 58"/>
          <p:cNvSpPr txBox="1"/>
          <p:nvPr/>
        </p:nvSpPr>
        <p:spPr>
          <a:xfrm>
            <a:off x="1856846" y="4948575"/>
            <a:ext cx="1048528" cy="246157"/>
          </a:xfrm>
          <a:prstGeom prst="rect">
            <a:avLst/>
          </a:prstGeom>
          <a:noFill/>
        </p:spPr>
        <p:txBody>
          <a:bodyPr wrap="square" rtlCol="0">
            <a:noAutofit/>
          </a:bodyPr>
          <a:lstStyle/>
          <a:p>
            <a:pPr fontAlgn="ctr"/>
            <a:r>
              <a:rPr lang="en-US" sz="900" b="1" dirty="0" smtClean="0">
                <a:latin typeface="微软雅黑" panose="020B0503020204020204" pitchFamily="34" charset="-122"/>
                <a:ea typeface="+mn-ea"/>
              </a:rPr>
              <a:t>FusionSphere</a:t>
            </a:r>
            <a:endParaRPr lang="en-US" altLang="zh-CN" sz="900" b="1" dirty="0">
              <a:latin typeface="微软雅黑" panose="020B0503020204020204" pitchFamily="34" charset="-122"/>
              <a:ea typeface="+mn-ea"/>
            </a:endParaRPr>
          </a:p>
        </p:txBody>
      </p:sp>
      <p:sp>
        <p:nvSpPr>
          <p:cNvPr id="60" name="文本框 59"/>
          <p:cNvSpPr txBox="1"/>
          <p:nvPr/>
        </p:nvSpPr>
        <p:spPr>
          <a:xfrm>
            <a:off x="1838668" y="5176988"/>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Service OM</a:t>
            </a:r>
            <a:endParaRPr lang="en-US" altLang="zh-CN" sz="800" b="1" dirty="0">
              <a:solidFill>
                <a:schemeClr val="bg1"/>
              </a:solidFill>
              <a:latin typeface="微软雅黑" panose="020B0503020204020204" pitchFamily="34" charset="-122"/>
              <a:ea typeface="+mn-ea"/>
            </a:endParaRPr>
          </a:p>
        </p:txBody>
      </p:sp>
      <p:sp>
        <p:nvSpPr>
          <p:cNvPr id="61" name="文本框 60"/>
          <p:cNvSpPr txBox="1"/>
          <p:nvPr/>
        </p:nvSpPr>
        <p:spPr>
          <a:xfrm>
            <a:off x="1838668" y="5502319"/>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700" b="1" dirty="0" smtClean="0">
                <a:solidFill>
                  <a:schemeClr val="bg1"/>
                </a:solidFill>
                <a:latin typeface="微软雅黑" panose="020B0503020204020204" pitchFamily="34" charset="-122"/>
                <a:ea typeface="+mn-ea"/>
              </a:rPr>
              <a:t>FusionSphere OpenStack web client</a:t>
            </a:r>
            <a:endParaRPr lang="en-US" altLang="zh-CN" sz="700" b="1" dirty="0">
              <a:solidFill>
                <a:schemeClr val="bg1"/>
              </a:solidFill>
              <a:latin typeface="微软雅黑" panose="020B0503020204020204" pitchFamily="34" charset="-122"/>
              <a:ea typeface="+mn-ea"/>
            </a:endParaRPr>
          </a:p>
        </p:txBody>
      </p:sp>
      <p:sp>
        <p:nvSpPr>
          <p:cNvPr id="62" name="文本框 61"/>
          <p:cNvSpPr txBox="1"/>
          <p:nvPr/>
        </p:nvSpPr>
        <p:spPr>
          <a:xfrm>
            <a:off x="3156515" y="4966268"/>
            <a:ext cx="1048528" cy="246157"/>
          </a:xfrm>
          <a:prstGeom prst="rect">
            <a:avLst/>
          </a:prstGeom>
          <a:noFill/>
        </p:spPr>
        <p:txBody>
          <a:bodyPr wrap="square" rtlCol="0">
            <a:noAutofit/>
          </a:bodyPr>
          <a:lstStyle/>
          <a:p>
            <a:pPr fontAlgn="ctr"/>
            <a:r>
              <a:rPr lang="en-US" sz="900" b="1" dirty="0" smtClean="0">
                <a:latin typeface="微软雅黑" panose="020B0503020204020204" pitchFamily="34" charset="-122"/>
                <a:ea typeface="+mn-ea"/>
              </a:rPr>
              <a:t>ManageOne</a:t>
            </a:r>
            <a:endParaRPr lang="en-US" altLang="zh-CN" sz="900" b="1" dirty="0">
              <a:latin typeface="微软雅黑" panose="020B0503020204020204" pitchFamily="34" charset="-122"/>
              <a:ea typeface="+mn-ea"/>
            </a:endParaRPr>
          </a:p>
        </p:txBody>
      </p:sp>
      <p:sp>
        <p:nvSpPr>
          <p:cNvPr id="63" name="文本框 62"/>
          <p:cNvSpPr txBox="1"/>
          <p:nvPr/>
        </p:nvSpPr>
        <p:spPr>
          <a:xfrm>
            <a:off x="3096413" y="5176988"/>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eSight</a:t>
            </a:r>
            <a:endParaRPr lang="en-US" altLang="zh-CN" sz="800" b="1" dirty="0">
              <a:solidFill>
                <a:schemeClr val="bg1"/>
              </a:solidFill>
              <a:latin typeface="微软雅黑" panose="020B0503020204020204" pitchFamily="34" charset="-122"/>
              <a:ea typeface="+mn-ea"/>
            </a:endParaRPr>
          </a:p>
        </p:txBody>
      </p:sp>
      <p:sp>
        <p:nvSpPr>
          <p:cNvPr id="64" name="文本框 63"/>
          <p:cNvSpPr txBox="1"/>
          <p:nvPr/>
        </p:nvSpPr>
        <p:spPr>
          <a:xfrm>
            <a:off x="3096413" y="5502318"/>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HiCloud</a:t>
            </a:r>
            <a:endParaRPr lang="en-US" altLang="zh-CN" sz="800" b="1" dirty="0">
              <a:solidFill>
                <a:schemeClr val="bg1"/>
              </a:solidFill>
              <a:latin typeface="微软雅黑" panose="020B0503020204020204" pitchFamily="34" charset="-122"/>
              <a:ea typeface="+mn-ea"/>
            </a:endParaRPr>
          </a:p>
        </p:txBody>
      </p:sp>
      <p:sp>
        <p:nvSpPr>
          <p:cNvPr id="65" name="文本框 64"/>
          <p:cNvSpPr txBox="1"/>
          <p:nvPr/>
        </p:nvSpPr>
        <p:spPr>
          <a:xfrm>
            <a:off x="4205686" y="4960674"/>
            <a:ext cx="1242789" cy="400110"/>
          </a:xfrm>
          <a:prstGeom prst="rect">
            <a:avLst/>
          </a:prstGeom>
          <a:noFill/>
        </p:spPr>
        <p:txBody>
          <a:bodyPr wrap="square" rtlCol="0">
            <a:noAutofit/>
          </a:bodyPr>
          <a:lstStyle>
            <a:defPPr>
              <a:defRPr lang="zh-CN"/>
            </a:defPPr>
            <a:lvl1pPr>
              <a:defRPr sz="1000" b="1"/>
            </a:lvl1pPr>
          </a:lstStyle>
          <a:p>
            <a:pPr fontAlgn="ctr"/>
            <a:r>
              <a:rPr lang="en-US" sz="900" dirty="0" smtClean="0">
                <a:latin typeface="微软雅黑" panose="020B0503020204020204" pitchFamily="34" charset="-122"/>
                <a:ea typeface="+mn-ea"/>
              </a:rPr>
              <a:t>Big Data and PaaS</a:t>
            </a:r>
            <a:endParaRPr lang="en-US" altLang="zh-CN" sz="900" dirty="0">
              <a:latin typeface="微软雅黑" panose="020B0503020204020204" pitchFamily="34" charset="-122"/>
              <a:ea typeface="+mn-ea"/>
            </a:endParaRPr>
          </a:p>
        </p:txBody>
      </p:sp>
      <p:sp>
        <p:nvSpPr>
          <p:cNvPr id="66" name="文本框 65"/>
          <p:cNvSpPr txBox="1"/>
          <p:nvPr/>
        </p:nvSpPr>
        <p:spPr>
          <a:xfrm>
            <a:off x="4303034" y="5176989"/>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FusionInsight Manager</a:t>
            </a:r>
            <a:endParaRPr lang="en-US" altLang="zh-CN" sz="800" b="1" dirty="0">
              <a:solidFill>
                <a:schemeClr val="bg1"/>
              </a:solidFill>
              <a:latin typeface="微软雅黑" panose="020B0503020204020204" pitchFamily="34" charset="-122"/>
              <a:ea typeface="+mn-ea"/>
            </a:endParaRPr>
          </a:p>
        </p:txBody>
      </p:sp>
      <p:sp>
        <p:nvSpPr>
          <p:cNvPr id="67" name="文本框 66"/>
          <p:cNvSpPr txBox="1"/>
          <p:nvPr/>
        </p:nvSpPr>
        <p:spPr>
          <a:xfrm>
            <a:off x="4303034" y="5502318"/>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FusionStage</a:t>
            </a:r>
            <a:endParaRPr lang="en-US" altLang="zh-CN" sz="800" b="1" dirty="0">
              <a:solidFill>
                <a:schemeClr val="bg1"/>
              </a:solidFill>
              <a:latin typeface="微软雅黑" panose="020B0503020204020204" pitchFamily="34" charset="-122"/>
              <a:ea typeface="+mn-ea"/>
            </a:endParaRPr>
          </a:p>
        </p:txBody>
      </p:sp>
      <p:sp>
        <p:nvSpPr>
          <p:cNvPr id="68" name="文本框 67"/>
          <p:cNvSpPr txBox="1"/>
          <p:nvPr/>
        </p:nvSpPr>
        <p:spPr>
          <a:xfrm>
            <a:off x="5633490" y="4963867"/>
            <a:ext cx="1048528" cy="400110"/>
          </a:xfrm>
          <a:prstGeom prst="rect">
            <a:avLst/>
          </a:prstGeom>
          <a:noFill/>
        </p:spPr>
        <p:txBody>
          <a:bodyPr wrap="square" rtlCol="0">
            <a:noAutofit/>
          </a:bodyPr>
          <a:lstStyle/>
          <a:p>
            <a:pPr fontAlgn="ctr"/>
            <a:r>
              <a:rPr lang="en-US" sz="900" b="1" dirty="0" smtClean="0">
                <a:latin typeface="微软雅黑" panose="020B0503020204020204" pitchFamily="34" charset="-122"/>
                <a:ea typeface="+mn-ea"/>
              </a:rPr>
              <a:t>Service Tools</a:t>
            </a:r>
            <a:r>
              <a:rPr lang="en-US" sz="900" dirty="0" smtClean="0">
                <a:latin typeface="微软雅黑" panose="020B0503020204020204" pitchFamily="34" charset="-122"/>
                <a:ea typeface="+mn-ea"/>
              </a:rPr>
              <a:t>...</a:t>
            </a:r>
            <a:endParaRPr lang="en-US" altLang="zh-CN" sz="900" b="1" dirty="0">
              <a:latin typeface="微软雅黑" panose="020B0503020204020204" pitchFamily="34" charset="-122"/>
              <a:ea typeface="+mn-ea"/>
            </a:endParaRPr>
          </a:p>
        </p:txBody>
      </p:sp>
      <p:sp>
        <p:nvSpPr>
          <p:cNvPr id="69" name="文本框 68"/>
          <p:cNvSpPr txBox="1"/>
          <p:nvPr/>
        </p:nvSpPr>
        <p:spPr>
          <a:xfrm>
            <a:off x="5545304" y="5176988"/>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Call chain</a:t>
            </a:r>
            <a:endParaRPr lang="en-US" sz="800" b="1" dirty="0">
              <a:solidFill>
                <a:schemeClr val="bg1"/>
              </a:solidFill>
              <a:latin typeface="微软雅黑" panose="020B0503020204020204" pitchFamily="34" charset="-122"/>
              <a:ea typeface="+mn-ea"/>
            </a:endParaRPr>
          </a:p>
        </p:txBody>
      </p:sp>
      <p:sp>
        <p:nvSpPr>
          <p:cNvPr id="70" name="文本框 69"/>
          <p:cNvSpPr txBox="1"/>
          <p:nvPr/>
        </p:nvSpPr>
        <p:spPr>
          <a:xfrm>
            <a:off x="5545304" y="5502319"/>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Traffic interruption detection</a:t>
            </a:r>
            <a:endParaRPr lang="en-US" altLang="zh-CN" sz="800" b="1" dirty="0">
              <a:solidFill>
                <a:schemeClr val="bg1"/>
              </a:solidFill>
              <a:latin typeface="微软雅黑" panose="020B0503020204020204" pitchFamily="34" charset="-122"/>
              <a:ea typeface="+mn-ea"/>
            </a:endParaRPr>
          </a:p>
        </p:txBody>
      </p:sp>
      <p:sp>
        <p:nvSpPr>
          <p:cNvPr id="71" name="文本框 70"/>
          <p:cNvSpPr txBox="1"/>
          <p:nvPr/>
        </p:nvSpPr>
        <p:spPr>
          <a:xfrm>
            <a:off x="1838668" y="5841794"/>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a:t>
            </a:r>
            <a:endParaRPr lang="en-US" altLang="zh-CN" sz="800" b="1" dirty="0">
              <a:solidFill>
                <a:schemeClr val="bg1"/>
              </a:solidFill>
              <a:latin typeface="微软雅黑" panose="020B0503020204020204" pitchFamily="34" charset="-122"/>
              <a:ea typeface="+mn-ea"/>
            </a:endParaRPr>
          </a:p>
        </p:txBody>
      </p:sp>
      <p:sp>
        <p:nvSpPr>
          <p:cNvPr id="72" name="矩形 71"/>
          <p:cNvSpPr/>
          <p:nvPr/>
        </p:nvSpPr>
        <p:spPr bwMode="auto">
          <a:xfrm>
            <a:off x="1733790" y="4745332"/>
            <a:ext cx="4936201" cy="1433893"/>
          </a:xfrm>
          <a:prstGeom prst="rect">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600" dirty="0">
              <a:latin typeface="微软雅黑" panose="020B0503020204020204" pitchFamily="34" charset="-122"/>
              <a:ea typeface="+mn-ea"/>
            </a:endParaRPr>
          </a:p>
        </p:txBody>
      </p:sp>
      <p:sp>
        <p:nvSpPr>
          <p:cNvPr id="73" name="文本框 72"/>
          <p:cNvSpPr txBox="1"/>
          <p:nvPr/>
        </p:nvSpPr>
        <p:spPr>
          <a:xfrm>
            <a:off x="3096413" y="5841794"/>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a:t>
            </a:r>
            <a:endParaRPr lang="en-US" altLang="zh-CN" sz="800" b="1" dirty="0">
              <a:solidFill>
                <a:schemeClr val="bg1"/>
              </a:solidFill>
              <a:latin typeface="微软雅黑" panose="020B0503020204020204" pitchFamily="34" charset="-122"/>
              <a:ea typeface="+mn-ea"/>
            </a:endParaRPr>
          </a:p>
        </p:txBody>
      </p:sp>
      <p:sp>
        <p:nvSpPr>
          <p:cNvPr id="74" name="文本框 73"/>
          <p:cNvSpPr txBox="1"/>
          <p:nvPr/>
        </p:nvSpPr>
        <p:spPr>
          <a:xfrm>
            <a:off x="4303034" y="5841794"/>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a:t>
            </a:r>
            <a:endParaRPr lang="en-US" altLang="zh-CN" sz="800" b="1" dirty="0">
              <a:solidFill>
                <a:schemeClr val="bg1"/>
              </a:solidFill>
              <a:latin typeface="微软雅黑" panose="020B0503020204020204" pitchFamily="34" charset="-122"/>
              <a:ea typeface="+mn-ea"/>
            </a:endParaRPr>
          </a:p>
        </p:txBody>
      </p:sp>
      <p:sp>
        <p:nvSpPr>
          <p:cNvPr id="75" name="文本框 74"/>
          <p:cNvSpPr txBox="1"/>
          <p:nvPr/>
        </p:nvSpPr>
        <p:spPr>
          <a:xfrm>
            <a:off x="5545304" y="5841794"/>
            <a:ext cx="1048528" cy="288000"/>
          </a:xfrm>
          <a:prstGeom prst="rect">
            <a:avLst/>
          </a:prstGeom>
          <a:solidFill>
            <a:srgbClr val="0070C0"/>
          </a:solidFill>
          <a:effectLst>
            <a:outerShdw blurRad="50800" dist="38100" dir="2700000" algn="tl" rotWithShape="0">
              <a:prstClr val="black">
                <a:alpha val="40000"/>
              </a:prstClr>
            </a:outerShdw>
          </a:effectLst>
        </p:spPr>
        <p:txBody>
          <a:bodyPr wrap="square" lIns="0" tIns="0" rIns="0" bIns="0" rtlCol="0" anchor="ctr">
            <a:noAutofit/>
          </a:bodyPr>
          <a:lstStyle/>
          <a:p>
            <a:pPr algn="ctr" fontAlgn="ctr"/>
            <a:r>
              <a:rPr lang="en-US" sz="800" b="1" dirty="0" smtClean="0">
                <a:solidFill>
                  <a:schemeClr val="bg1"/>
                </a:solidFill>
                <a:latin typeface="微软雅黑" panose="020B0503020204020204" pitchFamily="34" charset="-122"/>
                <a:ea typeface="+mn-ea"/>
              </a:rPr>
              <a:t>...</a:t>
            </a:r>
            <a:endParaRPr lang="en-US" altLang="zh-CN" sz="800" b="1" dirty="0">
              <a:solidFill>
                <a:schemeClr val="bg1"/>
              </a:solidFill>
              <a:latin typeface="微软雅黑" panose="020B0503020204020204" pitchFamily="34" charset="-122"/>
              <a:ea typeface="+mn-ea"/>
            </a:endParaRPr>
          </a:p>
        </p:txBody>
      </p:sp>
      <p:sp>
        <p:nvSpPr>
          <p:cNvPr id="76" name="文本框 75"/>
          <p:cNvSpPr txBox="1"/>
          <p:nvPr/>
        </p:nvSpPr>
        <p:spPr>
          <a:xfrm>
            <a:off x="2356018" y="3047803"/>
            <a:ext cx="3935377" cy="261542"/>
          </a:xfrm>
          <a:prstGeom prst="rect">
            <a:avLst/>
          </a:prstGeom>
          <a:noFill/>
        </p:spPr>
        <p:txBody>
          <a:bodyPr wrap="square" rtlCol="0">
            <a:noAutofit/>
          </a:bodyPr>
          <a:lstStyle/>
          <a:p>
            <a:pPr algn="ctr" fontAlgn="ctr"/>
            <a:r>
              <a:rPr lang="en-US" sz="1050" b="1" dirty="0" smtClean="0">
                <a:solidFill>
                  <a:srgbClr val="0070C0"/>
                </a:solidFill>
                <a:latin typeface="微软雅黑" panose="020B0503020204020204" pitchFamily="34" charset="-122"/>
                <a:ea typeface="+mn-ea"/>
              </a:rPr>
              <a:t>O&amp;M Maps (common functions)</a:t>
            </a:r>
            <a:endParaRPr lang="en-US" sz="1050" b="1" dirty="0">
              <a:solidFill>
                <a:srgbClr val="0070C0"/>
              </a:solidFill>
              <a:latin typeface="微软雅黑" panose="020B0503020204020204" pitchFamily="34" charset="-122"/>
              <a:ea typeface="+mn-ea"/>
            </a:endParaRPr>
          </a:p>
        </p:txBody>
      </p:sp>
      <p:sp>
        <p:nvSpPr>
          <p:cNvPr id="77" name="文本框 76"/>
          <p:cNvSpPr txBox="1"/>
          <p:nvPr/>
        </p:nvSpPr>
        <p:spPr>
          <a:xfrm>
            <a:off x="1757414" y="3245774"/>
            <a:ext cx="1292026" cy="40011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fontAlgn="ctr"/>
            <a:r>
              <a:rPr lang="en-US" sz="900" b="1" dirty="0" smtClean="0">
                <a:latin typeface="微软雅黑" panose="020B0503020204020204" pitchFamily="34" charset="-122"/>
                <a:ea typeface="+mn-ea"/>
              </a:rPr>
              <a:t>Alarm Monitoring</a:t>
            </a:r>
            <a:endParaRPr lang="en-US" altLang="zh-CN" sz="900" b="1" dirty="0">
              <a:latin typeface="微软雅黑" panose="020B0503020204020204" pitchFamily="34" charset="-122"/>
              <a:ea typeface="+mn-ea"/>
            </a:endParaRPr>
          </a:p>
        </p:txBody>
      </p:sp>
      <p:sp>
        <p:nvSpPr>
          <p:cNvPr id="78" name="文本框 77"/>
          <p:cNvSpPr txBox="1"/>
          <p:nvPr/>
        </p:nvSpPr>
        <p:spPr>
          <a:xfrm>
            <a:off x="1824529" y="3501631"/>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Centralized monitoring</a:t>
            </a:r>
            <a:endParaRPr lang="en-US" altLang="zh-CN" sz="900" dirty="0">
              <a:latin typeface="微软雅黑" panose="020B0503020204020204" pitchFamily="34" charset="-122"/>
              <a:ea typeface="+mn-ea"/>
            </a:endParaRPr>
          </a:p>
        </p:txBody>
      </p:sp>
      <p:sp>
        <p:nvSpPr>
          <p:cNvPr id="79" name="文本框 78"/>
          <p:cNvSpPr txBox="1"/>
          <p:nvPr/>
        </p:nvSpPr>
        <p:spPr>
          <a:xfrm>
            <a:off x="1824529" y="3836015"/>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Alarm handling</a:t>
            </a:r>
            <a:endParaRPr lang="en-US" altLang="zh-CN" sz="900" dirty="0">
              <a:latin typeface="微软雅黑" panose="020B0503020204020204" pitchFamily="34" charset="-122"/>
              <a:ea typeface="+mn-ea"/>
            </a:endParaRPr>
          </a:p>
        </p:txBody>
      </p:sp>
      <p:sp>
        <p:nvSpPr>
          <p:cNvPr id="80" name="文本框 79"/>
          <p:cNvSpPr txBox="1"/>
          <p:nvPr/>
        </p:nvSpPr>
        <p:spPr>
          <a:xfrm>
            <a:off x="3082272" y="3501631"/>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Specifications and image</a:t>
            </a:r>
            <a:endParaRPr lang="en-US" sz="900" dirty="0">
              <a:latin typeface="微软雅黑" panose="020B0503020204020204" pitchFamily="34" charset="-122"/>
              <a:ea typeface="+mn-ea"/>
            </a:endParaRPr>
          </a:p>
        </p:txBody>
      </p:sp>
      <p:sp>
        <p:nvSpPr>
          <p:cNvPr id="81" name="文本框 80"/>
          <p:cNvSpPr txBox="1"/>
          <p:nvPr/>
        </p:nvSpPr>
        <p:spPr>
          <a:xfrm>
            <a:off x="3082272" y="3836015"/>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Host and BMS</a:t>
            </a:r>
            <a:endParaRPr lang="en-US" sz="900" dirty="0">
              <a:latin typeface="微软雅黑" panose="020B0503020204020204" pitchFamily="34" charset="-122"/>
              <a:ea typeface="+mn-ea"/>
            </a:endParaRPr>
          </a:p>
        </p:txBody>
      </p:sp>
      <p:sp>
        <p:nvSpPr>
          <p:cNvPr id="82" name="文本框 81"/>
          <p:cNvSpPr txBox="1"/>
          <p:nvPr/>
        </p:nvSpPr>
        <p:spPr>
          <a:xfrm>
            <a:off x="4288895" y="3501631"/>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Host management</a:t>
            </a:r>
            <a:endParaRPr lang="en-US" sz="900" dirty="0">
              <a:latin typeface="微软雅黑" panose="020B0503020204020204" pitchFamily="34" charset="-122"/>
              <a:ea typeface="+mn-ea"/>
            </a:endParaRPr>
          </a:p>
        </p:txBody>
      </p:sp>
      <p:sp>
        <p:nvSpPr>
          <p:cNvPr id="83" name="文本框 82"/>
          <p:cNvSpPr txBox="1"/>
          <p:nvPr/>
        </p:nvSpPr>
        <p:spPr>
          <a:xfrm>
            <a:off x="4288895" y="3836015"/>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Service management</a:t>
            </a:r>
            <a:endParaRPr lang="en-US" sz="900" dirty="0">
              <a:latin typeface="微软雅黑" panose="020B0503020204020204" pitchFamily="34" charset="-122"/>
              <a:ea typeface="+mn-ea"/>
            </a:endParaRPr>
          </a:p>
        </p:txBody>
      </p:sp>
      <p:sp>
        <p:nvSpPr>
          <p:cNvPr id="84" name="文本框 83"/>
          <p:cNvSpPr txBox="1"/>
          <p:nvPr/>
        </p:nvSpPr>
        <p:spPr>
          <a:xfrm>
            <a:off x="5607323" y="3245774"/>
            <a:ext cx="809629" cy="246157"/>
          </a:xfrm>
          <a:prstGeom prst="rect">
            <a:avLst/>
          </a:prstGeom>
          <a:noFill/>
          <a:effectLst>
            <a:outerShdw blurRad="50800" dist="38100" dir="2700000" algn="tl" rotWithShape="0">
              <a:prstClr val="black">
                <a:alpha val="40000"/>
              </a:prstClr>
            </a:outerShdw>
          </a:effectLst>
        </p:spPr>
        <p:txBody>
          <a:bodyPr wrap="square" rtlCol="0">
            <a:noAutofit/>
          </a:bodyPr>
          <a:lstStyle/>
          <a:p>
            <a:pPr algn="ctr" fontAlgn="ctr"/>
            <a:r>
              <a:rPr lang="en-US" sz="900" b="1" dirty="0" smtClean="0">
                <a:latin typeface="微软雅黑" panose="020B0503020204020204" pitchFamily="34" charset="-122"/>
                <a:ea typeface="+mn-ea"/>
              </a:rPr>
              <a:t>PMI</a:t>
            </a:r>
            <a:endParaRPr lang="en-US" sz="900" b="1" dirty="0">
              <a:latin typeface="微软雅黑" panose="020B0503020204020204" pitchFamily="34" charset="-122"/>
              <a:ea typeface="+mn-ea"/>
            </a:endParaRPr>
          </a:p>
        </p:txBody>
      </p:sp>
      <p:sp>
        <p:nvSpPr>
          <p:cNvPr id="85" name="文本框 84"/>
          <p:cNvSpPr txBox="1"/>
          <p:nvPr/>
        </p:nvSpPr>
        <p:spPr>
          <a:xfrm>
            <a:off x="5531165" y="3501631"/>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Health check</a:t>
            </a:r>
            <a:endParaRPr lang="en-US" sz="900" dirty="0">
              <a:latin typeface="微软雅黑" panose="020B0503020204020204" pitchFamily="34" charset="-122"/>
              <a:ea typeface="+mn-ea"/>
            </a:endParaRPr>
          </a:p>
        </p:txBody>
      </p:sp>
      <p:sp>
        <p:nvSpPr>
          <p:cNvPr id="86" name="文本框 85"/>
          <p:cNvSpPr txBox="1"/>
          <p:nvPr/>
        </p:nvSpPr>
        <p:spPr>
          <a:xfrm>
            <a:off x="5531165" y="3836015"/>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oAutofit/>
          </a:bodyPr>
          <a:lstStyle/>
          <a:p>
            <a:pPr algn="ctr" fontAlgn="ctr"/>
            <a:r>
              <a:rPr lang="en-US" sz="800" dirty="0" smtClean="0">
                <a:latin typeface="微软雅黑" panose="020B0503020204020204" pitchFamily="34" charset="-122"/>
                <a:ea typeface="+mn-ea"/>
              </a:rPr>
              <a:t>Information collection</a:t>
            </a:r>
            <a:endParaRPr lang="en-US" sz="800" dirty="0">
              <a:latin typeface="微软雅黑" panose="020B0503020204020204" pitchFamily="34" charset="-122"/>
              <a:ea typeface="+mn-ea"/>
            </a:endParaRPr>
          </a:p>
        </p:txBody>
      </p:sp>
      <p:sp>
        <p:nvSpPr>
          <p:cNvPr id="87" name="文本框 86"/>
          <p:cNvSpPr txBox="1"/>
          <p:nvPr/>
        </p:nvSpPr>
        <p:spPr>
          <a:xfrm>
            <a:off x="1824529" y="4175492"/>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a:t>
            </a:r>
            <a:endParaRPr lang="en-US" altLang="zh-CN" sz="900" dirty="0">
              <a:latin typeface="微软雅黑" panose="020B0503020204020204" pitchFamily="34" charset="-122"/>
              <a:ea typeface="+mn-ea"/>
            </a:endParaRPr>
          </a:p>
        </p:txBody>
      </p:sp>
      <p:sp>
        <p:nvSpPr>
          <p:cNvPr id="88" name="文本框 87"/>
          <p:cNvSpPr txBox="1"/>
          <p:nvPr/>
        </p:nvSpPr>
        <p:spPr>
          <a:xfrm>
            <a:off x="3082272" y="4175492"/>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VM instance</a:t>
            </a:r>
            <a:endParaRPr lang="en-US" sz="900" dirty="0">
              <a:latin typeface="微软雅黑" panose="020B0503020204020204" pitchFamily="34" charset="-122"/>
              <a:ea typeface="+mn-ea"/>
            </a:endParaRPr>
          </a:p>
        </p:txBody>
      </p:sp>
      <p:sp>
        <p:nvSpPr>
          <p:cNvPr id="89" name="文本框 88"/>
          <p:cNvSpPr txBox="1"/>
          <p:nvPr/>
        </p:nvSpPr>
        <p:spPr>
          <a:xfrm>
            <a:off x="4288895" y="4175492"/>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Microservice management</a:t>
            </a:r>
            <a:endParaRPr lang="en-US" sz="900" dirty="0">
              <a:latin typeface="微软雅黑" panose="020B0503020204020204" pitchFamily="34" charset="-122"/>
              <a:ea typeface="+mn-ea"/>
            </a:endParaRPr>
          </a:p>
        </p:txBody>
      </p:sp>
      <p:sp>
        <p:nvSpPr>
          <p:cNvPr id="90" name="文本框 89"/>
          <p:cNvSpPr txBox="1"/>
          <p:nvPr/>
        </p:nvSpPr>
        <p:spPr>
          <a:xfrm>
            <a:off x="5531165" y="4175492"/>
            <a:ext cx="1048528" cy="288000"/>
          </a:xfrm>
          <a:prstGeom prst="rect">
            <a:avLst/>
          </a:prstGeom>
          <a:solidFill>
            <a:srgbClr val="AEC3D0"/>
          </a:solidFill>
          <a:effectLst>
            <a:outerShdw blurRad="50800" dist="38100" dir="2700000" algn="tl" rotWithShape="0">
              <a:prstClr val="black">
                <a:alpha val="40000"/>
              </a:prstClr>
            </a:outerShdw>
          </a:effectLst>
        </p:spPr>
        <p:txBody>
          <a:bodyPr wrap="square" rtlCol="0" anchor="ctr">
            <a:noAutofit/>
          </a:bodyPr>
          <a:lstStyle/>
          <a:p>
            <a:pPr algn="ctr" fontAlgn="ctr">
              <a:lnSpc>
                <a:spcPct val="90000"/>
              </a:lnSpc>
            </a:pPr>
            <a:r>
              <a:rPr lang="en-US" sz="900" dirty="0" smtClean="0">
                <a:latin typeface="微软雅黑" panose="020B0503020204020204" pitchFamily="34" charset="-122"/>
                <a:ea typeface="+mn-ea"/>
              </a:rPr>
              <a:t>License management</a:t>
            </a:r>
            <a:endParaRPr lang="en-US" sz="900" dirty="0">
              <a:latin typeface="微软雅黑" panose="020B0503020204020204" pitchFamily="34" charset="-122"/>
              <a:ea typeface="+mn-ea"/>
            </a:endParaRPr>
          </a:p>
        </p:txBody>
      </p:sp>
      <p:sp>
        <p:nvSpPr>
          <p:cNvPr id="91" name="文本框 90"/>
          <p:cNvSpPr txBox="1"/>
          <p:nvPr/>
        </p:nvSpPr>
        <p:spPr>
          <a:xfrm>
            <a:off x="2999656" y="3245774"/>
            <a:ext cx="1205961" cy="237127"/>
          </a:xfrm>
          <a:prstGeom prst="rect">
            <a:avLst/>
          </a:prstGeom>
          <a:noFill/>
          <a:effectLst>
            <a:outerShdw blurRad="50800" dist="38100" dir="2700000" algn="tl" rotWithShape="0">
              <a:prstClr val="black">
                <a:alpha val="40000"/>
              </a:prstClr>
            </a:outerShdw>
          </a:effectLst>
        </p:spPr>
        <p:txBody>
          <a:bodyPr wrap="square" rtlCol="0">
            <a:noAutofit/>
          </a:bodyPr>
          <a:lstStyle/>
          <a:p>
            <a:pPr algn="ctr" fontAlgn="ctr"/>
            <a:r>
              <a:rPr lang="en-US" sz="900" b="1" dirty="0" smtClean="0">
                <a:latin typeface="微软雅黑" panose="020B0503020204020204" pitchFamily="34" charset="-122"/>
                <a:ea typeface="+mn-ea"/>
              </a:rPr>
              <a:t>IaaS Basic O&amp;M</a:t>
            </a:r>
            <a:endParaRPr lang="en-US" sz="900" b="1" dirty="0">
              <a:latin typeface="微软雅黑" panose="020B0503020204020204" pitchFamily="34" charset="-122"/>
              <a:ea typeface="+mn-ea"/>
            </a:endParaRPr>
          </a:p>
        </p:txBody>
      </p:sp>
      <p:sp>
        <p:nvSpPr>
          <p:cNvPr id="92" name="文本框 91"/>
          <p:cNvSpPr txBox="1"/>
          <p:nvPr/>
        </p:nvSpPr>
        <p:spPr>
          <a:xfrm>
            <a:off x="4163632" y="3245774"/>
            <a:ext cx="1307373" cy="40011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fontAlgn="ctr"/>
            <a:r>
              <a:rPr lang="en-US" sz="900" b="1" dirty="0" smtClean="0">
                <a:latin typeface="微软雅黑" panose="020B0503020204020204" pitchFamily="34" charset="-122"/>
                <a:ea typeface="+mn-ea"/>
              </a:rPr>
              <a:t>PaaS and Big Data</a:t>
            </a:r>
            <a:endParaRPr lang="en-US" sz="900" b="1" dirty="0">
              <a:latin typeface="微软雅黑" panose="020B0503020204020204" pitchFamily="34" charset="-122"/>
              <a:ea typeface="+mn-ea"/>
            </a:endParaRPr>
          </a:p>
        </p:txBody>
      </p:sp>
      <p:sp>
        <p:nvSpPr>
          <p:cNvPr id="93" name="矩形 92"/>
          <p:cNvSpPr/>
          <p:nvPr/>
        </p:nvSpPr>
        <p:spPr bwMode="auto">
          <a:xfrm>
            <a:off x="1733790" y="3089579"/>
            <a:ext cx="4936201" cy="1433893"/>
          </a:xfrm>
          <a:prstGeom prst="rect">
            <a:avLst/>
          </a:prstGeom>
          <a:noFill/>
          <a:ln w="9525" cap="flat" cmpd="sng" algn="ctr">
            <a:solidFill>
              <a:schemeClr val="tx1"/>
            </a:solidFill>
            <a:prstDash val="dash"/>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16" tIns="45708" rIns="91416" bIns="45708"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600" dirty="0">
              <a:latin typeface="微软雅黑" panose="020B0503020204020204" pitchFamily="34" charset="-122"/>
              <a:ea typeface="+mn-ea"/>
            </a:endParaRPr>
          </a:p>
        </p:txBody>
      </p:sp>
      <p:sp>
        <p:nvSpPr>
          <p:cNvPr id="94" name="文本框 93"/>
          <p:cNvSpPr txBox="1"/>
          <p:nvPr/>
        </p:nvSpPr>
        <p:spPr>
          <a:xfrm>
            <a:off x="2497475" y="1526338"/>
            <a:ext cx="3641916" cy="430887"/>
          </a:xfrm>
          <a:prstGeom prst="rect">
            <a:avLst/>
          </a:prstGeom>
          <a:noFill/>
        </p:spPr>
        <p:txBody>
          <a:bodyPr wrap="square" rtlCol="0">
            <a:noAutofit/>
          </a:bodyPr>
          <a:lstStyle>
            <a:defPPr>
              <a:defRPr lang="zh-CN"/>
            </a:defPPr>
            <a:lvl1pPr>
              <a:defRPr sz="1100" b="1">
                <a:solidFill>
                  <a:srgbClr val="0070C0"/>
                </a:solidFill>
              </a:defRPr>
            </a:lvl1pPr>
          </a:lstStyle>
          <a:p>
            <a:pPr algn="ctr" fontAlgn="ctr"/>
            <a:r>
              <a:rPr lang="en-US" sz="1050" dirty="0" smtClean="0">
                <a:latin typeface="微软雅黑" panose="020B0503020204020204" pitchFamily="34" charset="-122"/>
                <a:ea typeface="+mn-ea"/>
              </a:rPr>
              <a:t>Scenario-based O&amp;M navigation (wizard-based, focusing on highly performed operation scenarios)</a:t>
            </a:r>
            <a:endParaRPr lang="en-US" sz="1050" dirty="0">
              <a:latin typeface="微软雅黑" panose="020B0503020204020204" pitchFamily="34" charset="-122"/>
              <a:ea typeface="+mn-ea"/>
            </a:endParaRPr>
          </a:p>
        </p:txBody>
      </p:sp>
      <p:sp>
        <p:nvSpPr>
          <p:cNvPr id="95" name="文本框 94"/>
          <p:cNvSpPr txBox="1"/>
          <p:nvPr/>
        </p:nvSpPr>
        <p:spPr>
          <a:xfrm>
            <a:off x="2715751" y="2627815"/>
            <a:ext cx="2851237" cy="197075"/>
          </a:xfrm>
          <a:prstGeom prst="rect">
            <a:avLst/>
          </a:prstGeom>
          <a:noFill/>
        </p:spPr>
        <p:txBody>
          <a:bodyPr wrap="square" rtlCol="0">
            <a:noAutofit/>
          </a:bodyPr>
          <a:lstStyle/>
          <a:p>
            <a:pPr algn="ctr" fontAlgn="ctr"/>
            <a:r>
              <a:rPr lang="en-US" sz="1050" b="1" dirty="0" smtClean="0">
                <a:latin typeface="微软雅黑" panose="020B0503020204020204" pitchFamily="34" charset="-122"/>
                <a:ea typeface="+mn-ea"/>
              </a:rPr>
              <a:t>Product specifications preparation</a:t>
            </a:r>
            <a:endParaRPr lang="en-US" sz="1050" b="1" dirty="0">
              <a:latin typeface="微软雅黑" panose="020B0503020204020204" pitchFamily="34" charset="-122"/>
              <a:ea typeface="+mn-ea"/>
            </a:endParaRPr>
          </a:p>
        </p:txBody>
      </p:sp>
      <p:pic>
        <p:nvPicPr>
          <p:cNvPr id="96" name="图片 95"/>
          <p:cNvPicPr>
            <a:picLocks noChangeAspect="1"/>
          </p:cNvPicPr>
          <p:nvPr/>
        </p:nvPicPr>
        <p:blipFill>
          <a:blip r:embed="rId3" cstate="print"/>
          <a:stretch>
            <a:fillRect/>
          </a:stretch>
        </p:blipFill>
        <p:spPr>
          <a:xfrm>
            <a:off x="2508733" y="1943051"/>
            <a:ext cx="684331" cy="687063"/>
          </a:xfrm>
          <a:prstGeom prst="rect">
            <a:avLst/>
          </a:prstGeom>
          <a:effectLst>
            <a:outerShdw blurRad="50800" dist="38100" dir="2700000" algn="tl" rotWithShape="0">
              <a:prstClr val="black">
                <a:alpha val="40000"/>
              </a:prstClr>
            </a:outerShdw>
          </a:effectLst>
        </p:spPr>
      </p:pic>
      <p:pic>
        <p:nvPicPr>
          <p:cNvPr id="97" name="图片 96"/>
          <p:cNvPicPr>
            <a:picLocks noChangeAspect="1"/>
          </p:cNvPicPr>
          <p:nvPr/>
        </p:nvPicPr>
        <p:blipFill>
          <a:blip r:embed="rId3" cstate="print"/>
          <a:stretch>
            <a:fillRect/>
          </a:stretch>
        </p:blipFill>
        <p:spPr>
          <a:xfrm>
            <a:off x="3799205" y="1943051"/>
            <a:ext cx="684331" cy="687063"/>
          </a:xfrm>
          <a:prstGeom prst="rect">
            <a:avLst/>
          </a:prstGeom>
          <a:effectLst>
            <a:outerShdw blurRad="50800" dist="38100" dir="2700000" algn="tl" rotWithShape="0">
              <a:prstClr val="black">
                <a:alpha val="40000"/>
              </a:prstClr>
            </a:outerShdw>
          </a:effectLst>
        </p:spPr>
      </p:pic>
      <p:pic>
        <p:nvPicPr>
          <p:cNvPr id="98" name="图片 97"/>
          <p:cNvPicPr>
            <a:picLocks noChangeAspect="1"/>
          </p:cNvPicPr>
          <p:nvPr/>
        </p:nvPicPr>
        <p:blipFill>
          <a:blip r:embed="rId3" cstate="print"/>
          <a:stretch>
            <a:fillRect/>
          </a:stretch>
        </p:blipFill>
        <p:spPr>
          <a:xfrm>
            <a:off x="5123789" y="1931859"/>
            <a:ext cx="684331" cy="687063"/>
          </a:xfrm>
          <a:prstGeom prst="rect">
            <a:avLst/>
          </a:prstGeom>
          <a:effectLst>
            <a:outerShdw blurRad="50800" dist="38100" dir="2700000" algn="tl" rotWithShape="0">
              <a:prstClr val="black">
                <a:alpha val="40000"/>
              </a:prstClr>
            </a:outerShdw>
          </a:effectLst>
        </p:spPr>
      </p:pic>
      <p:sp>
        <p:nvSpPr>
          <p:cNvPr id="99" name="右箭头 98"/>
          <p:cNvSpPr/>
          <p:nvPr/>
        </p:nvSpPr>
        <p:spPr bwMode="auto">
          <a:xfrm>
            <a:off x="3360225" y="2180779"/>
            <a:ext cx="292414" cy="225099"/>
          </a:xfrm>
          <a:prstGeom prst="rightArrow">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16" tIns="45708" rIns="91416" bIns="45708"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600" dirty="0">
              <a:latin typeface="微软雅黑" panose="020B0503020204020204" pitchFamily="34" charset="-122"/>
              <a:ea typeface="+mn-ea"/>
            </a:endParaRPr>
          </a:p>
        </p:txBody>
      </p:sp>
      <p:sp>
        <p:nvSpPr>
          <p:cNvPr id="100" name="右箭头 99"/>
          <p:cNvSpPr/>
          <p:nvPr/>
        </p:nvSpPr>
        <p:spPr bwMode="auto">
          <a:xfrm>
            <a:off x="4668384" y="2180779"/>
            <a:ext cx="292414" cy="225099"/>
          </a:xfrm>
          <a:prstGeom prst="rightArrow">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16" tIns="45708" rIns="91416" bIns="45708"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600" dirty="0">
              <a:latin typeface="微软雅黑" panose="020B0503020204020204" pitchFamily="34" charset="-122"/>
              <a:ea typeface="+mn-ea"/>
            </a:endParaRPr>
          </a:p>
        </p:txBody>
      </p:sp>
      <p:sp>
        <p:nvSpPr>
          <p:cNvPr id="101" name="矩形 100"/>
          <p:cNvSpPr/>
          <p:nvPr/>
        </p:nvSpPr>
        <p:spPr bwMode="auto">
          <a:xfrm>
            <a:off x="1747614" y="1491176"/>
            <a:ext cx="4936201" cy="1402261"/>
          </a:xfrm>
          <a:prstGeom prst="rect">
            <a:avLst/>
          </a:prstGeom>
          <a:noFill/>
          <a:ln w="9525" cap="flat" cmpd="sng" algn="ctr">
            <a:solidFill>
              <a:schemeClr val="tx1"/>
            </a:solidFill>
            <a:prstDash val="dash"/>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16" tIns="45708" rIns="91416" bIns="45708"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600" dirty="0">
              <a:latin typeface="微软雅黑" panose="020B0503020204020204" pitchFamily="34" charset="-122"/>
              <a:ea typeface="+mn-ea"/>
            </a:endParaRPr>
          </a:p>
        </p:txBody>
      </p:sp>
      <p:sp>
        <p:nvSpPr>
          <p:cNvPr id="102" name="AutoShape 135"/>
          <p:cNvSpPr>
            <a:spLocks noChangeArrowheads="1"/>
          </p:cNvSpPr>
          <p:nvPr/>
        </p:nvSpPr>
        <p:spPr bwMode="auto">
          <a:xfrm rot="19777957">
            <a:off x="763312" y="3540563"/>
            <a:ext cx="6378252" cy="716215"/>
          </a:xfrm>
          <a:prstGeom prst="rightArrow">
            <a:avLst>
              <a:gd name="adj1" fmla="val 54713"/>
              <a:gd name="adj2" fmla="val 88088"/>
            </a:avLst>
          </a:prstGeom>
          <a:gradFill rotWithShape="1">
            <a:gsLst>
              <a:gs pos="0">
                <a:srgbClr val="18407B">
                  <a:gamma/>
                  <a:tint val="33725"/>
                  <a:invGamma/>
                  <a:alpha val="0"/>
                </a:srgbClr>
              </a:gs>
              <a:gs pos="100000">
                <a:srgbClr val="18407B">
                  <a:alpha val="50000"/>
                </a:srgbClr>
              </a:gs>
            </a:gsLst>
            <a:lin ang="0" scaled="1"/>
          </a:gradFill>
          <a:ln w="9525">
            <a:noFill/>
            <a:miter lim="800000"/>
            <a:headEnd/>
            <a:tailEnd/>
          </a:ln>
          <a:effectLst/>
        </p:spPr>
        <p:txBody>
          <a:bodyPr wrap="square" anchor="ctr">
            <a:noAutofit/>
          </a:bodyPr>
          <a:lstStyle/>
          <a:p>
            <a:pPr algn="ctr" fontAlgn="ctr"/>
            <a:endParaRPr lang="en-US" altLang="ko-KR" sz="1600" dirty="0">
              <a:solidFill>
                <a:schemeClr val="bg1"/>
              </a:solidFill>
              <a:latin typeface="微软雅黑" panose="020B0503020204020204" pitchFamily="34" charset="-122"/>
              <a:ea typeface="+mn-ea"/>
            </a:endParaRPr>
          </a:p>
        </p:txBody>
      </p:sp>
      <p:graphicFrame>
        <p:nvGraphicFramePr>
          <p:cNvPr id="103" name="图示 102"/>
          <p:cNvGraphicFramePr/>
          <p:nvPr>
            <p:extLst>
              <p:ext uri="{D42A27DB-BD31-4B8C-83A1-F6EECF244321}">
                <p14:modId xmlns:p14="http://schemas.microsoft.com/office/powerpoint/2010/main" val="381062136"/>
              </p:ext>
            </p:extLst>
          </p:nvPr>
        </p:nvGraphicFramePr>
        <p:xfrm>
          <a:off x="7487500" y="3318118"/>
          <a:ext cx="3849257" cy="294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591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60160" y="1417582"/>
            <a:ext cx="10384127" cy="4634377"/>
          </a:xfrm>
          <a:prstGeom prst="rect">
            <a:avLst/>
          </a:prstGeom>
        </p:spPr>
      </p:pic>
      <p:sp>
        <p:nvSpPr>
          <p:cNvPr id="8" name="标题 7"/>
          <p:cNvSpPr>
            <a:spLocks noGrp="1"/>
          </p:cNvSpPr>
          <p:nvPr>
            <p:ph type="title"/>
          </p:nvPr>
        </p:nvSpPr>
        <p:spPr>
          <a:xfrm>
            <a:off x="1594800" y="410400"/>
            <a:ext cx="9652577" cy="640800"/>
          </a:xfrm>
        </p:spPr>
        <p:txBody>
          <a:bodyPr>
            <a:noAutofit/>
          </a:bodyPr>
          <a:lstStyle/>
          <a:p>
            <a:r>
              <a:rPr lang="en-US" altLang="zh-CN" sz="3200" dirty="0">
                <a:latin typeface="微软雅黑" panose="020B0503020204020204" pitchFamily="34" charset="-122"/>
                <a:ea typeface="+mj-ea"/>
                <a:sym typeface="Calibri" pitchFamily="34" charset="0"/>
              </a:rPr>
              <a:t>Unified Configuration Center </a:t>
            </a:r>
            <a:r>
              <a:rPr lang="en-US" altLang="zh-CN" sz="3200" dirty="0" smtClean="0">
                <a:latin typeface="微软雅黑" panose="020B0503020204020204" pitchFamily="34" charset="-122"/>
                <a:ea typeface="+mj-ea"/>
                <a:sym typeface="Calibri" pitchFamily="34" charset="0"/>
              </a:rPr>
              <a:t>- </a:t>
            </a:r>
            <a:r>
              <a:rPr lang="en-US" altLang="zh-CN" sz="3200" dirty="0" smtClean="0">
                <a:latin typeface="微软雅黑" panose="020B0503020204020204" pitchFamily="34" charset="-122"/>
                <a:ea typeface="+mj-ea"/>
                <a:sym typeface="Calibri" pitchFamily="34" charset="0"/>
              </a:rPr>
              <a:t>O&amp;M </a:t>
            </a:r>
            <a:r>
              <a:rPr lang="en-US" altLang="zh-CN" sz="3200" dirty="0">
                <a:latin typeface="微软雅黑" panose="020B0503020204020204" pitchFamily="34" charset="-122"/>
                <a:ea typeface="+mj-ea"/>
                <a:sym typeface="Calibri" pitchFamily="34" charset="0"/>
              </a:rPr>
              <a:t>Maps</a:t>
            </a:r>
            <a:endParaRPr lang="zh-CN" altLang="en-US" sz="3200" dirty="0">
              <a:latin typeface="微软雅黑" panose="020B0503020204020204" pitchFamily="34" charset="-122"/>
              <a:ea typeface="+mj-ea"/>
            </a:endParaRPr>
          </a:p>
        </p:txBody>
      </p:sp>
      <p:sp>
        <p:nvSpPr>
          <p:cNvPr id="11" name="圆角矩形 10"/>
          <p:cNvSpPr/>
          <p:nvPr/>
        </p:nvSpPr>
        <p:spPr bwMode="auto">
          <a:xfrm>
            <a:off x="8748675" y="2981450"/>
            <a:ext cx="767706" cy="237814"/>
          </a:xfrm>
          <a:prstGeom prst="roundRect">
            <a:avLst/>
          </a:prstGeom>
          <a:noFill/>
          <a:ln w="19050">
            <a:solidFill>
              <a:srgbClr val="C00000"/>
            </a:solidFill>
            <a:prstDash val="dashDot"/>
          </a:ln>
          <a:effectLst/>
          <a:extLst/>
        </p:spPr>
        <p:txBody>
          <a:bodyPr vert="horz" wrap="square" lIns="3600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endParaRPr kumimoji="0" lang="en-US" altLang="zh-CN" sz="12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2" name="矩形标注 11"/>
          <p:cNvSpPr/>
          <p:nvPr/>
        </p:nvSpPr>
        <p:spPr bwMode="auto">
          <a:xfrm>
            <a:off x="9876420" y="2848962"/>
            <a:ext cx="1209680" cy="461336"/>
          </a:xfrm>
          <a:prstGeom prst="wedgeRectCallout">
            <a:avLst>
              <a:gd name="adj1" fmla="val -74600"/>
              <a:gd name="adj2" fmla="val -12232"/>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latin typeface="微软雅黑" panose="020B0503020204020204" pitchFamily="34" charset="-122"/>
                <a:ea typeface="+mn-ea"/>
              </a:rPr>
              <a:t>O&amp;M map customization</a:t>
            </a:r>
            <a:endParaRPr kumimoji="0" lang="en-US" altLang="zh-CN" sz="12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3" name="圆角矩形 12"/>
          <p:cNvSpPr/>
          <p:nvPr/>
        </p:nvSpPr>
        <p:spPr bwMode="auto">
          <a:xfrm>
            <a:off x="1060161" y="3284984"/>
            <a:ext cx="8636240" cy="2880320"/>
          </a:xfrm>
          <a:prstGeom prst="roundRect">
            <a:avLst/>
          </a:prstGeom>
          <a:noFill/>
          <a:ln w="19050">
            <a:solidFill>
              <a:srgbClr val="C00000"/>
            </a:solidFill>
            <a:prstDash val="dashDot"/>
          </a:ln>
          <a:effectLst/>
          <a:extLst/>
        </p:spPr>
        <p:txBody>
          <a:bodyPr vert="horz" wrap="square" lIns="3600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endParaRPr kumimoji="0" lang="en-US" altLang="zh-CN" sz="12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4" name="矩形标注 13"/>
          <p:cNvSpPr/>
          <p:nvPr/>
        </p:nvSpPr>
        <p:spPr bwMode="auto">
          <a:xfrm>
            <a:off x="6092104" y="5356884"/>
            <a:ext cx="1588072" cy="461336"/>
          </a:xfrm>
          <a:prstGeom prst="wedgeRectCallout">
            <a:avLst>
              <a:gd name="adj1" fmla="val -73953"/>
              <a:gd name="adj2" fmla="val -45461"/>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altLang="zh-CN" sz="1200" dirty="0">
                <a:latin typeface="微软雅黑" panose="020B0503020204020204" pitchFamily="34" charset="-122"/>
                <a:ea typeface="+mn-ea"/>
              </a:rPr>
              <a:t>Access to common O&amp;M functions</a:t>
            </a:r>
          </a:p>
        </p:txBody>
      </p:sp>
      <p:sp>
        <p:nvSpPr>
          <p:cNvPr id="15" name="圆角矩形 14"/>
          <p:cNvSpPr/>
          <p:nvPr/>
        </p:nvSpPr>
        <p:spPr bwMode="auto">
          <a:xfrm>
            <a:off x="9725176" y="3357414"/>
            <a:ext cx="1512168" cy="1999470"/>
          </a:xfrm>
          <a:prstGeom prst="roundRect">
            <a:avLst/>
          </a:prstGeom>
          <a:noFill/>
          <a:ln w="19050">
            <a:solidFill>
              <a:srgbClr val="C00000"/>
            </a:solidFill>
            <a:prstDash val="dashDot"/>
          </a:ln>
          <a:effectLst/>
          <a:extLst/>
        </p:spPr>
        <p:txBody>
          <a:bodyPr vert="horz" wrap="square" lIns="36000" tIns="0" rIns="0" bIns="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
                <a:srgbClr val="CC9900"/>
              </a:buClr>
              <a:buSzTx/>
              <a:tabLst/>
            </a:pPr>
            <a:endParaRPr kumimoji="0" lang="en-US" altLang="zh-CN" sz="12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6" name="矩形标注 15"/>
          <p:cNvSpPr/>
          <p:nvPr/>
        </p:nvSpPr>
        <p:spPr bwMode="auto">
          <a:xfrm>
            <a:off x="9987106" y="5469517"/>
            <a:ext cx="1260271" cy="507497"/>
          </a:xfrm>
          <a:prstGeom prst="wedgeRectCallout">
            <a:avLst>
              <a:gd name="adj1" fmla="val -9352"/>
              <a:gd name="adj2" fmla="val -110753"/>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schemeClr val="tx1"/>
                </a:solidFill>
                <a:latin typeface="微软雅黑" panose="020B0503020204020204" pitchFamily="34" charset="-122"/>
                <a:ea typeface="+mn-ea"/>
              </a:rPr>
              <a:t>SSO to common O&amp;M systems</a:t>
            </a:r>
            <a:endParaRPr lang="en-US" sz="1200" dirty="0">
              <a:solidFill>
                <a:schemeClr val="tx1"/>
              </a:solidFill>
              <a:latin typeface="微软雅黑" panose="020B0503020204020204" pitchFamily="34" charset="-122"/>
              <a:ea typeface="+mn-ea"/>
            </a:endParaRPr>
          </a:p>
        </p:txBody>
      </p:sp>
    </p:spTree>
    <p:extLst>
      <p:ext uri="{BB962C8B-B14F-4D97-AF65-F5344CB8AC3E}">
        <p14:creationId xmlns:p14="http://schemas.microsoft.com/office/powerpoint/2010/main" val="1760357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6985476" cy="640800"/>
          </a:xfrm>
        </p:spPr>
        <p:txBody>
          <a:bodyPr>
            <a:noAutofit/>
          </a:bodyPr>
          <a:lstStyle/>
          <a:p>
            <a:r>
              <a:rPr lang="en-US" altLang="zh-CN" sz="3200" dirty="0">
                <a:latin typeface="微软雅黑" panose="020B0503020204020204" pitchFamily="34" charset="-122"/>
                <a:sym typeface="Calibri" pitchFamily="34" charset="0"/>
              </a:rPr>
              <a:t>Unified Configuration Center </a:t>
            </a:r>
            <a:r>
              <a:rPr lang="en-US" altLang="zh-CN" sz="3200" dirty="0" smtClean="0">
                <a:latin typeface="微软雅黑" panose="020B0503020204020204" pitchFamily="34" charset="-122"/>
                <a:sym typeface="Calibri" pitchFamily="34" charset="0"/>
              </a:rPr>
              <a:t>- </a:t>
            </a:r>
            <a:r>
              <a:rPr lang="en-US" altLang="zh-CN" sz="3200" dirty="0" smtClean="0">
                <a:latin typeface="微软雅黑" panose="020B0503020204020204" pitchFamily="34" charset="-122"/>
                <a:sym typeface="Calibri" pitchFamily="34" charset="0"/>
              </a:rPr>
              <a:t>Scenario-based </a:t>
            </a:r>
            <a:r>
              <a:rPr lang="en-US" altLang="zh-CN" sz="3200" dirty="0">
                <a:latin typeface="微软雅黑" panose="020B0503020204020204" pitchFamily="34" charset="-122"/>
                <a:sym typeface="Calibri" pitchFamily="34" charset="0"/>
              </a:rPr>
              <a:t>Configuration</a:t>
            </a:r>
            <a:endParaRPr lang="zh-CN" altLang="en-US" sz="3200" dirty="0">
              <a:latin typeface="微软雅黑" panose="020B0503020204020204" pitchFamily="34" charset="-122"/>
            </a:endParaRPr>
          </a:p>
        </p:txBody>
      </p:sp>
      <p:pic>
        <p:nvPicPr>
          <p:cNvPr id="17" name="图片 16"/>
          <p:cNvPicPr>
            <a:picLocks noChangeAspect="1"/>
          </p:cNvPicPr>
          <p:nvPr/>
        </p:nvPicPr>
        <p:blipFill>
          <a:blip r:embed="rId3" cstate="print"/>
          <a:stretch>
            <a:fillRect/>
          </a:stretch>
        </p:blipFill>
        <p:spPr>
          <a:xfrm>
            <a:off x="2767209" y="2492896"/>
            <a:ext cx="8662792" cy="3294227"/>
          </a:xfrm>
          <a:prstGeom prst="rect">
            <a:avLst/>
          </a:prstGeom>
        </p:spPr>
      </p:pic>
      <p:pic>
        <p:nvPicPr>
          <p:cNvPr id="18" name="图片 17"/>
          <p:cNvPicPr>
            <a:picLocks noChangeAspect="1"/>
          </p:cNvPicPr>
          <p:nvPr/>
        </p:nvPicPr>
        <p:blipFill rotWithShape="1">
          <a:blip r:embed="rId4" cstate="print"/>
          <a:srcRect b="9630"/>
          <a:stretch/>
        </p:blipFill>
        <p:spPr>
          <a:xfrm>
            <a:off x="1060462" y="1275560"/>
            <a:ext cx="1678768" cy="4901469"/>
          </a:xfrm>
          <a:prstGeom prst="rect">
            <a:avLst/>
          </a:prstGeom>
        </p:spPr>
      </p:pic>
      <p:sp>
        <p:nvSpPr>
          <p:cNvPr id="19" name="矩形 18"/>
          <p:cNvSpPr/>
          <p:nvPr/>
        </p:nvSpPr>
        <p:spPr bwMode="auto">
          <a:xfrm>
            <a:off x="1143762" y="3666383"/>
            <a:ext cx="1512168" cy="1367680"/>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宋体" charset="-122"/>
            </a:endParaRPr>
          </a:p>
        </p:txBody>
      </p:sp>
      <p:sp>
        <p:nvSpPr>
          <p:cNvPr id="20" name="矩形 19"/>
          <p:cNvSpPr/>
          <p:nvPr/>
        </p:nvSpPr>
        <p:spPr bwMode="auto">
          <a:xfrm>
            <a:off x="1134519" y="5167163"/>
            <a:ext cx="1512168" cy="765364"/>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宋体" charset="-122"/>
            </a:endParaRPr>
          </a:p>
        </p:txBody>
      </p:sp>
      <p:sp>
        <p:nvSpPr>
          <p:cNvPr id="21" name="矩形 20"/>
          <p:cNvSpPr/>
          <p:nvPr/>
        </p:nvSpPr>
        <p:spPr bwMode="auto">
          <a:xfrm>
            <a:off x="2738200" y="2481622"/>
            <a:ext cx="8691801" cy="3305501"/>
          </a:xfrm>
          <a:prstGeom prst="rect">
            <a:avLst/>
          </a:prstGeom>
          <a:noFill/>
          <a:ln w="285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宋体" charset="-122"/>
            </a:endParaRPr>
          </a:p>
        </p:txBody>
      </p:sp>
      <p:sp>
        <p:nvSpPr>
          <p:cNvPr id="22" name="矩形标注 21"/>
          <p:cNvSpPr/>
          <p:nvPr/>
        </p:nvSpPr>
        <p:spPr bwMode="auto">
          <a:xfrm>
            <a:off x="2510888" y="5462142"/>
            <a:ext cx="1008374" cy="461336"/>
          </a:xfrm>
          <a:prstGeom prst="wedgeRectCallout">
            <a:avLst>
              <a:gd name="adj1" fmla="val -48509"/>
              <a:gd name="adj2" fmla="val -75253"/>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schemeClr val="tx1"/>
                </a:solidFill>
                <a:latin typeface="微软雅黑" panose="020B0503020204020204" pitchFamily="34" charset="-122"/>
                <a:ea typeface="+mn-ea"/>
              </a:rPr>
              <a:t>Cloud services</a:t>
            </a:r>
            <a:endParaRPr lang="en-US" sz="1200" dirty="0">
              <a:solidFill>
                <a:schemeClr val="tx1"/>
              </a:solidFill>
              <a:latin typeface="微软雅黑" panose="020B0503020204020204" pitchFamily="34" charset="-122"/>
              <a:ea typeface="+mn-ea"/>
            </a:endParaRPr>
          </a:p>
        </p:txBody>
      </p:sp>
      <p:sp>
        <p:nvSpPr>
          <p:cNvPr id="23" name="矩形标注 22"/>
          <p:cNvSpPr/>
          <p:nvPr/>
        </p:nvSpPr>
        <p:spPr bwMode="auto">
          <a:xfrm>
            <a:off x="2514075" y="3972568"/>
            <a:ext cx="1008374" cy="461336"/>
          </a:xfrm>
          <a:prstGeom prst="wedgeRectCallout">
            <a:avLst>
              <a:gd name="adj1" fmla="val -48509"/>
              <a:gd name="adj2" fmla="val -75253"/>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fontAlgn="ctr">
              <a:buClr>
                <a:srgbClr val="CC9900"/>
              </a:buClr>
            </a:pPr>
            <a:r>
              <a:rPr lang="en-US" sz="1200" dirty="0" smtClean="0">
                <a:solidFill>
                  <a:schemeClr val="tx1"/>
                </a:solidFill>
                <a:latin typeface="微软雅黑" panose="020B0503020204020204" pitchFamily="34" charset="-122"/>
                <a:ea typeface="+mn-ea"/>
              </a:rPr>
              <a:t>Resource pools</a:t>
            </a:r>
            <a:endParaRPr lang="en-US" sz="1200" dirty="0">
              <a:solidFill>
                <a:schemeClr val="tx1"/>
              </a:solidFill>
              <a:latin typeface="微软雅黑" panose="020B0503020204020204" pitchFamily="34" charset="-122"/>
              <a:ea typeface="+mn-ea"/>
            </a:endParaRPr>
          </a:p>
        </p:txBody>
      </p:sp>
      <p:sp>
        <p:nvSpPr>
          <p:cNvPr id="24" name="矩形标注 23"/>
          <p:cNvSpPr/>
          <p:nvPr/>
        </p:nvSpPr>
        <p:spPr bwMode="auto">
          <a:xfrm>
            <a:off x="7716180" y="5552942"/>
            <a:ext cx="3583466" cy="759171"/>
          </a:xfrm>
          <a:prstGeom prst="wedgeRectCallout">
            <a:avLst>
              <a:gd name="adj1" fmla="val -46076"/>
              <a:gd name="adj2" fmla="val -68248"/>
            </a:avLst>
          </a:prstGeom>
          <a:solidFill>
            <a:srgbClr val="92D050"/>
          </a:solidFill>
          <a:ln>
            <a:solidFill>
              <a:schemeClr val="bg1">
                <a:lumMod val="65000"/>
              </a:schemeClr>
            </a:solidFill>
          </a:ln>
          <a:effectLst/>
          <a:ex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fontAlgn="ctr">
              <a:buClr>
                <a:srgbClr val="CC9900"/>
              </a:buClr>
            </a:pPr>
            <a:r>
              <a:rPr lang="en-US" sz="1200" dirty="0" smtClean="0">
                <a:solidFill>
                  <a:schemeClr val="tx1"/>
                </a:solidFill>
                <a:latin typeface="微软雅黑" panose="020B0503020204020204" pitchFamily="34" charset="-122"/>
                <a:ea typeface="+mn-ea"/>
              </a:rPr>
              <a:t>E2E configuration of virtual resource pools</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mn-ea"/>
            </a:endParaRPr>
          </a:p>
          <a:p>
            <a:pPr fontAlgn="ctr">
              <a:buClr>
                <a:srgbClr val="CC9900"/>
              </a:buClr>
            </a:pPr>
            <a:r>
              <a:rPr lang="en-US" sz="1200" dirty="0" smtClean="0">
                <a:latin typeface="微软雅黑" panose="020B0503020204020204" pitchFamily="34" charset="-122"/>
                <a:ea typeface="+mn-ea"/>
              </a:rPr>
              <a:t>Centralized configuration of compute, storage, network, and security cloud services</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mn-ea"/>
            </a:endParaRPr>
          </a:p>
        </p:txBody>
      </p:sp>
    </p:spTree>
    <p:extLst>
      <p:ext uri="{BB962C8B-B14F-4D97-AF65-F5344CB8AC3E}">
        <p14:creationId xmlns:p14="http://schemas.microsoft.com/office/powerpoint/2010/main" val="139234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Challenges to DC Management</a:t>
            </a:r>
            <a:endParaRPr lang="zh-CN" altLang="en-US" dirty="0">
              <a:latin typeface="微软雅黑" panose="020B0503020204020204" pitchFamily="34" charset="-122"/>
              <a:ea typeface="微软雅黑" panose="020B0503020204020204" pitchFamily="34" charset="-122"/>
            </a:endParaRPr>
          </a:p>
        </p:txBody>
      </p:sp>
      <p:pic>
        <p:nvPicPr>
          <p:cNvPr id="5" name="d0e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00" y="1520788"/>
            <a:ext cx="8709636" cy="452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995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22" name="MH_Others_3"/>
          <p:cNvCxnSpPr/>
          <p:nvPr>
            <p:custDataLst>
              <p:tags r:id="rId1"/>
            </p:custDataLst>
          </p:nvPr>
        </p:nvCxnSpPr>
        <p:spPr>
          <a:xfrm flipH="1">
            <a:off x="5409060" y="1999942"/>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3" name="MH_Entry_1">
            <a:hlinkClick r:id="rId19" action="ppaction://hlinksldjump"/>
          </p:cNvPr>
          <p:cNvSpPr txBox="1">
            <a:spLocks noChangeArrowheads="1"/>
          </p:cNvSpPr>
          <p:nvPr>
            <p:custDataLst>
              <p:tags r:id="rId2"/>
            </p:custDataLst>
          </p:nvPr>
        </p:nvSpPr>
        <p:spPr bwMode="auto">
          <a:xfrm>
            <a:off x="6324654" y="1448381"/>
            <a:ext cx="401981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chemeClr val="bg1">
                    <a:lumMod val="65000"/>
                  </a:schemeClr>
                </a:solidFill>
                <a:latin typeface="微软雅黑" panose="020B0503020204020204" pitchFamily="34" charset="-122"/>
              </a:rPr>
              <a:t>One Cloud Multi-Pool</a:t>
            </a:r>
          </a:p>
        </p:txBody>
      </p:sp>
      <p:sp>
        <p:nvSpPr>
          <p:cNvPr id="24" name="MH_Others_4"/>
          <p:cNvSpPr/>
          <p:nvPr>
            <p:custDataLst>
              <p:tags r:id="rId3"/>
            </p:custDataLst>
          </p:nvPr>
        </p:nvSpPr>
        <p:spPr>
          <a:xfrm>
            <a:off x="5971202" y="1948646"/>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5" name="MH_Number_1">
            <a:hlinkClick r:id="rId19" action="ppaction://hlinksldjump"/>
          </p:cNvPr>
          <p:cNvSpPr/>
          <p:nvPr>
            <p:custDataLst>
              <p:tags r:id="rId4"/>
            </p:custDataLst>
          </p:nvPr>
        </p:nvSpPr>
        <p:spPr>
          <a:xfrm>
            <a:off x="4813522" y="171777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26" name="MH_Others_5"/>
          <p:cNvCxnSpPr/>
          <p:nvPr>
            <p:custDataLst>
              <p:tags r:id="rId5"/>
            </p:custDataLst>
          </p:nvPr>
        </p:nvCxnSpPr>
        <p:spPr>
          <a:xfrm flipH="1">
            <a:off x="5409060" y="451811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7" name="MH_Entry_3">
            <a:hlinkClick r:id="rId19" action="ppaction://hlinksldjump"/>
          </p:cNvPr>
          <p:cNvSpPr txBox="1">
            <a:spLocks noChangeArrowheads="1"/>
          </p:cNvSpPr>
          <p:nvPr>
            <p:custDataLst>
              <p:tags r:id="rId6"/>
            </p:custDataLst>
          </p:nvPr>
        </p:nvSpPr>
        <p:spPr bwMode="auto">
          <a:xfrm>
            <a:off x="6322548" y="4054304"/>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latin typeface="微软雅黑" panose="020B0503020204020204" pitchFamily="34" charset="-122"/>
                <a:ea typeface="+mn-ea"/>
              </a:rPr>
              <a:t>Hybrid Cloud</a:t>
            </a:r>
          </a:p>
        </p:txBody>
      </p:sp>
      <p:sp>
        <p:nvSpPr>
          <p:cNvPr id="28" name="MH_Others_6"/>
          <p:cNvSpPr/>
          <p:nvPr>
            <p:custDataLst>
              <p:tags r:id="rId7"/>
            </p:custDataLst>
          </p:nvPr>
        </p:nvSpPr>
        <p:spPr>
          <a:xfrm>
            <a:off x="5971202" y="446681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9" name="MH_Number_3">
            <a:hlinkClick r:id="rId19" action="ppaction://hlinksldjump"/>
          </p:cNvPr>
          <p:cNvSpPr/>
          <p:nvPr>
            <p:custDataLst>
              <p:tags r:id="rId8"/>
            </p:custDataLst>
          </p:nvPr>
        </p:nvSpPr>
        <p:spPr>
          <a:xfrm>
            <a:off x="4813522" y="423606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30" name="MH_Others_7"/>
          <p:cNvCxnSpPr/>
          <p:nvPr>
            <p:custDataLst>
              <p:tags r:id="rId9"/>
            </p:custDataLst>
          </p:nvPr>
        </p:nvCxnSpPr>
        <p:spPr>
          <a:xfrm>
            <a:off x="6041022" y="325746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1" name="MH_Entry_2">
            <a:hlinkClick r:id="rId19" action="ppaction://hlinksldjump"/>
          </p:cNvPr>
          <p:cNvSpPr txBox="1">
            <a:spLocks noChangeArrowheads="1"/>
          </p:cNvSpPr>
          <p:nvPr>
            <p:custDataLst>
              <p:tags r:id="rId10"/>
            </p:custDataLst>
          </p:nvPr>
        </p:nvSpPr>
        <p:spPr bwMode="auto">
          <a:xfrm flipH="1">
            <a:off x="1379476" y="2777126"/>
            <a:ext cx="429330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rPr>
              <a:t>Unified Configuration Center</a:t>
            </a:r>
            <a:endParaRPr lang="en-US" altLang="zh-CN" sz="2400" dirty="0">
              <a:solidFill>
                <a:schemeClr val="bg1">
                  <a:lumMod val="50000"/>
                </a:schemeClr>
              </a:solidFill>
              <a:latin typeface="微软雅黑" panose="020B0503020204020204" pitchFamily="34" charset="-122"/>
              <a:ea typeface="+mn-ea"/>
            </a:endParaRPr>
          </a:p>
        </p:txBody>
      </p:sp>
      <p:sp>
        <p:nvSpPr>
          <p:cNvPr id="32" name="MH_Others_8"/>
          <p:cNvSpPr/>
          <p:nvPr>
            <p:custDataLst>
              <p:tags r:id="rId11"/>
            </p:custDataLst>
          </p:nvPr>
        </p:nvSpPr>
        <p:spPr>
          <a:xfrm>
            <a:off x="5973881" y="320616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3" name="MH_Number_2">
            <a:hlinkClick r:id="rId19" action="ppaction://hlinksldjump"/>
          </p:cNvPr>
          <p:cNvSpPr/>
          <p:nvPr>
            <p:custDataLst>
              <p:tags r:id="rId12"/>
            </p:custDataLst>
          </p:nvPr>
        </p:nvSpPr>
        <p:spPr>
          <a:xfrm flipH="1">
            <a:off x="6598656" y="297692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cxnSp>
        <p:nvCxnSpPr>
          <p:cNvPr id="34" name="MH_Others_7"/>
          <p:cNvCxnSpPr/>
          <p:nvPr>
            <p:custDataLst>
              <p:tags r:id="rId13"/>
            </p:custDataLst>
          </p:nvPr>
        </p:nvCxnSpPr>
        <p:spPr>
          <a:xfrm>
            <a:off x="6075994" y="5817151"/>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5" name="MH_Entry_2">
            <a:hlinkClick r:id="rId19" action="ppaction://hlinksldjump"/>
          </p:cNvPr>
          <p:cNvSpPr txBox="1">
            <a:spLocks noChangeArrowheads="1"/>
          </p:cNvSpPr>
          <p:nvPr>
            <p:custDataLst>
              <p:tags r:id="rId14"/>
            </p:custDataLst>
          </p:nvPr>
        </p:nvSpPr>
        <p:spPr bwMode="auto">
          <a:xfrm flipH="1">
            <a:off x="1379476" y="5336813"/>
            <a:ext cx="4293304"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rPr>
              <a:t>Multi-Cloud Management</a:t>
            </a:r>
          </a:p>
        </p:txBody>
      </p:sp>
      <p:sp>
        <p:nvSpPr>
          <p:cNvPr id="36" name="MH_Others_8"/>
          <p:cNvSpPr/>
          <p:nvPr>
            <p:custDataLst>
              <p:tags r:id="rId15"/>
            </p:custDataLst>
          </p:nvPr>
        </p:nvSpPr>
        <p:spPr>
          <a:xfrm>
            <a:off x="5973881" y="5765855"/>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7" name="MH_Number_2">
            <a:hlinkClick r:id="rId19" action="ppaction://hlinksldjump"/>
          </p:cNvPr>
          <p:cNvSpPr/>
          <p:nvPr>
            <p:custDataLst>
              <p:tags r:id="rId16"/>
            </p:custDataLst>
          </p:nvPr>
        </p:nvSpPr>
        <p:spPr>
          <a:xfrm flipH="1">
            <a:off x="6598656" y="5536608"/>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smtClean="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010877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smtClean="0">
                <a:latin typeface="微软雅黑" panose="020B0503020204020204" pitchFamily="34" charset="-122"/>
                <a:sym typeface="Calibri" pitchFamily="34" charset="0"/>
              </a:rPr>
              <a:t>Hybrid Cloud </a:t>
            </a:r>
            <a:r>
              <a:rPr lang="en-US" altLang="zh-CN" dirty="0" smtClean="0">
                <a:latin typeface="微软雅黑" panose="020B0503020204020204" pitchFamily="34" charset="-122"/>
                <a:sym typeface="Calibri" pitchFamily="34" charset="0"/>
              </a:rPr>
              <a:t>- </a:t>
            </a:r>
            <a:r>
              <a:rPr lang="en-US" altLang="zh-CN" dirty="0">
                <a:latin typeface="微软雅黑" panose="020B0503020204020204" pitchFamily="34" charset="-122"/>
                <a:sym typeface="Calibri" pitchFamily="34" charset="0"/>
              </a:rPr>
              <a:t>Overall </a:t>
            </a:r>
            <a:r>
              <a:rPr lang="en-US" altLang="zh-CN" dirty="0" smtClean="0">
                <a:latin typeface="微软雅黑" panose="020B0503020204020204" pitchFamily="34" charset="-122"/>
                <a:sym typeface="Calibri" pitchFamily="34" charset="0"/>
              </a:rPr>
              <a:t>Architecture</a:t>
            </a:r>
            <a:endParaRPr lang="zh-CN" altLang="en-US" dirty="0">
              <a:latin typeface="微软雅黑" panose="020B0503020204020204" pitchFamily="34" charset="-122"/>
            </a:endParaRPr>
          </a:p>
        </p:txBody>
      </p:sp>
      <p:sp>
        <p:nvSpPr>
          <p:cNvPr id="142" name="文本占位符 1"/>
          <p:cNvSpPr txBox="1">
            <a:spLocks/>
          </p:cNvSpPr>
          <p:nvPr/>
        </p:nvSpPr>
        <p:spPr>
          <a:xfrm>
            <a:off x="911424" y="1052736"/>
            <a:ext cx="10561439" cy="2144123"/>
          </a:xfrm>
          <a:prstGeom prst="rect">
            <a:avLst/>
          </a:prstGeom>
        </p:spPr>
        <p:txBody>
          <a:bodyPr anchor="ct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defTabSz="1218428">
              <a:lnSpc>
                <a:spcPct val="130000"/>
              </a:lnSpc>
            </a:pPr>
            <a:r>
              <a:rPr lang="en-US" altLang="zh-CN" sz="1600" dirty="0">
                <a:solidFill>
                  <a:prstClr val="black"/>
                </a:solidFill>
                <a:latin typeface="微软雅黑" panose="020B0503020204020204" pitchFamily="34" charset="-122"/>
                <a:ea typeface="+mj-ea"/>
              </a:rPr>
              <a:t>Hybrid Cloud with HUAWEI CLOUD:</a:t>
            </a:r>
          </a:p>
          <a:p>
            <a:pPr marL="695325" lvl="1" indent="-390525" defTabSz="914112" fontAlgn="ctr">
              <a:lnSpc>
                <a:spcPct val="130000"/>
              </a:lnSpc>
              <a:spcBef>
                <a:spcPts val="0"/>
              </a:spcBef>
              <a:spcAft>
                <a:spcPts val="600"/>
              </a:spcAft>
              <a:buFont typeface="Wingdings" panose="05000000000000000000" pitchFamily="2" charset="2"/>
              <a:buChar char="§"/>
            </a:pPr>
            <a:r>
              <a:rPr lang="en-US" altLang="zh-CN" sz="1400" dirty="0">
                <a:solidFill>
                  <a:prstClr val="black"/>
                </a:solidFill>
                <a:latin typeface="微软雅黑" panose="020B0503020204020204" pitchFamily="34" charset="-122"/>
                <a:ea typeface="+mj-ea"/>
              </a:rPr>
              <a:t>A federated cloud allows offline enterprise customers to use a broad set of service catalogs of HUAWEI CLOUD. Resources are available globally.</a:t>
            </a:r>
          </a:p>
          <a:p>
            <a:pPr marL="695325" lvl="1" indent="-390525" defTabSz="914112" fontAlgn="ctr">
              <a:lnSpc>
                <a:spcPct val="130000"/>
              </a:lnSpc>
              <a:spcBef>
                <a:spcPts val="0"/>
              </a:spcBef>
              <a:spcAft>
                <a:spcPts val="600"/>
              </a:spcAft>
              <a:buFont typeface="Wingdings" panose="05000000000000000000" pitchFamily="2" charset="2"/>
              <a:buChar char="§"/>
            </a:pPr>
            <a:r>
              <a:rPr lang="en-US" altLang="zh-CN" sz="1400" dirty="0">
                <a:solidFill>
                  <a:prstClr val="black"/>
                </a:solidFill>
                <a:latin typeface="微软雅黑" panose="020B0503020204020204" pitchFamily="34" charset="-122"/>
                <a:ea typeface="+mj-ea"/>
              </a:rPr>
              <a:t>A federated cloud rapidly integrates with the public cloud service catalogs through federation authentication.</a:t>
            </a:r>
          </a:p>
          <a:p>
            <a:pPr marL="695325" lvl="1" indent="-390525" defTabSz="914112" fontAlgn="ctr">
              <a:lnSpc>
                <a:spcPct val="130000"/>
              </a:lnSpc>
              <a:spcBef>
                <a:spcPts val="0"/>
              </a:spcBef>
              <a:spcAft>
                <a:spcPts val="600"/>
              </a:spcAft>
              <a:buFont typeface="Wingdings" panose="05000000000000000000" pitchFamily="2" charset="2"/>
              <a:buChar char="§"/>
            </a:pPr>
            <a:r>
              <a:rPr lang="en-US" altLang="zh-CN" sz="1400" dirty="0">
                <a:solidFill>
                  <a:prstClr val="black"/>
                </a:solidFill>
                <a:latin typeface="微软雅黑" panose="020B0503020204020204" pitchFamily="34" charset="-122"/>
                <a:ea typeface="+mj-ea"/>
              </a:rPr>
              <a:t>A federated cloud provides operation and O&amp;M functions such as unified VDC management and unified monitoring</a:t>
            </a:r>
            <a:r>
              <a:rPr lang="en-US" altLang="zh-CN" sz="1400" dirty="0" smtClean="0">
                <a:solidFill>
                  <a:prstClr val="black"/>
                </a:solidFill>
                <a:latin typeface="微软雅黑" panose="020B0503020204020204" pitchFamily="34" charset="-122"/>
                <a:ea typeface="+mj-ea"/>
              </a:rPr>
              <a:t>.</a:t>
            </a:r>
            <a:endParaRPr lang="en-US" altLang="zh-CN" sz="1400" b="1" dirty="0">
              <a:solidFill>
                <a:prstClr val="black"/>
              </a:solidFill>
              <a:latin typeface="微软雅黑" panose="020B0503020204020204" pitchFamily="34" charset="-122"/>
              <a:ea typeface="+mj-ea"/>
              <a:cs typeface="宋体" panose="02010600030101010101" pitchFamily="2" charset="-122"/>
            </a:endParaRPr>
          </a:p>
        </p:txBody>
      </p:sp>
      <p:sp>
        <p:nvSpPr>
          <p:cNvPr id="143" name="文本占位符 1"/>
          <p:cNvSpPr txBox="1">
            <a:spLocks/>
          </p:cNvSpPr>
          <p:nvPr/>
        </p:nvSpPr>
        <p:spPr>
          <a:xfrm>
            <a:off x="969246" y="3513080"/>
            <a:ext cx="4617126" cy="2144123"/>
          </a:xfrm>
          <a:prstGeom prst="rect">
            <a:avLst/>
          </a:prstGeom>
        </p:spPr>
        <p:txBody>
          <a:bodyPr anchor="ct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defTabSz="1218428">
              <a:lnSpc>
                <a:spcPct val="130000"/>
              </a:lnSpc>
            </a:pPr>
            <a:r>
              <a:rPr lang="en-US" altLang="zh-CN" sz="1600" dirty="0">
                <a:solidFill>
                  <a:prstClr val="black"/>
                </a:solidFill>
                <a:latin typeface="微软雅黑" panose="020B0503020204020204" pitchFamily="34" charset="-122"/>
              </a:rPr>
              <a:t>Hybrid Cloud with AWS and Azure:</a:t>
            </a:r>
          </a:p>
          <a:p>
            <a:pPr lvl="1" defTabSz="1218428">
              <a:lnSpc>
                <a:spcPct val="130000"/>
              </a:lnSpc>
            </a:pPr>
            <a:r>
              <a:rPr lang="en-US" altLang="zh-CN" sz="1400" dirty="0">
                <a:solidFill>
                  <a:prstClr val="black"/>
                </a:solidFill>
                <a:latin typeface="微软雅黑" panose="020B0503020204020204" pitchFamily="34" charset="-122"/>
              </a:rPr>
              <a:t>Management plane hybrid cloud is implemented through APIs, and it provides services such as ECS, EVS, VPC, and EIP to meet the requirements of customers outside China for hybrid heterogeneous public cloud.</a:t>
            </a:r>
          </a:p>
        </p:txBody>
      </p:sp>
      <p:sp>
        <p:nvSpPr>
          <p:cNvPr id="144" name="Freeform 6"/>
          <p:cNvSpPr>
            <a:spLocks/>
          </p:cNvSpPr>
          <p:nvPr/>
        </p:nvSpPr>
        <p:spPr bwMode="auto">
          <a:xfrm>
            <a:off x="9581792" y="3285965"/>
            <a:ext cx="849791" cy="602909"/>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15875" cap="flat" cmpd="sng" algn="ctr">
            <a:solidFill>
              <a:srgbClr val="C00000"/>
            </a:solidFill>
            <a:prstDash val="solid"/>
            <a:headEnd type="none" w="med" len="med"/>
            <a:tailEnd type="none" w="med" len="med"/>
          </a:ln>
          <a:effectLst/>
          <a:extLst/>
        </p:spPr>
        <p:txBody>
          <a:bodyPr vert="horz" wrap="square" lIns="121869" tIns="60934" rIns="121869" bIns="60934" numCol="1" rtlCol="0" anchor="ctr" anchorCtr="1" compatLnSpc="1">
            <a:noAutofit/>
          </a:bodyPr>
          <a:lstStyle/>
          <a:p>
            <a:pPr algn="ctr" defTabSz="1218631" fontAlgn="ctr">
              <a:spcBef>
                <a:spcPts val="0"/>
              </a:spcBef>
              <a:spcAft>
                <a:spcPts val="0"/>
              </a:spcAft>
              <a:defRPr/>
            </a:pPr>
            <a:endParaRPr lang="en-US" altLang="zh-CN" sz="800" b="1" kern="0" dirty="0" smtClean="0">
              <a:solidFill>
                <a:prstClr val="black"/>
              </a:solidFill>
              <a:latin typeface="微软雅黑" panose="020B0503020204020204" pitchFamily="34" charset="-122"/>
              <a:ea typeface="微软雅黑" panose="020B0503020204020204" pitchFamily="34" charset="-122"/>
              <a:sym typeface="Wingdings" pitchFamily="2" charset="2"/>
            </a:endParaRPr>
          </a:p>
          <a:p>
            <a:pPr algn="ctr" defTabSz="1218631" fontAlgn="ctr">
              <a:spcBef>
                <a:spcPts val="0"/>
              </a:spcBef>
              <a:spcAft>
                <a:spcPts val="0"/>
              </a:spcAft>
              <a:defRPr/>
            </a:pPr>
            <a:r>
              <a:rPr lang="en-US" sz="800" b="1" dirty="0" smtClean="0">
                <a:solidFill>
                  <a:prstClr val="black"/>
                </a:solidFill>
                <a:latin typeface="微软雅黑" panose="020B0503020204020204" pitchFamily="34" charset="-122"/>
              </a:rPr>
              <a:t>AWS</a:t>
            </a:r>
            <a:endParaRPr lang="en-US" altLang="zh-CN" sz="800" b="1" kern="0" dirty="0">
              <a:solidFill>
                <a:prstClr val="black"/>
              </a:solidFill>
              <a:latin typeface="微软雅黑" panose="020B0503020204020204" pitchFamily="34" charset="-122"/>
              <a:ea typeface="微软雅黑" panose="020B0503020204020204" pitchFamily="34" charset="-122"/>
              <a:sym typeface="Wingdings" pitchFamily="2" charset="2"/>
            </a:endParaRPr>
          </a:p>
        </p:txBody>
      </p:sp>
      <p:grpSp>
        <p:nvGrpSpPr>
          <p:cNvPr id="145" name="组合 144"/>
          <p:cNvGrpSpPr/>
          <p:nvPr/>
        </p:nvGrpSpPr>
        <p:grpSpPr>
          <a:xfrm>
            <a:off x="8783625" y="4436744"/>
            <a:ext cx="1940008" cy="1424748"/>
            <a:chOff x="7762817" y="4025123"/>
            <a:chExt cx="2680739" cy="1850141"/>
          </a:xfrm>
        </p:grpSpPr>
        <p:sp>
          <p:nvSpPr>
            <p:cNvPr id="146" name="Freeform 6"/>
            <p:cNvSpPr>
              <a:spLocks/>
            </p:cNvSpPr>
            <p:nvPr/>
          </p:nvSpPr>
          <p:spPr bwMode="auto">
            <a:xfrm>
              <a:off x="7762817" y="4025123"/>
              <a:ext cx="2680739" cy="1850141"/>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15875" cap="flat" cmpd="sng" algn="ctr">
              <a:solidFill>
                <a:srgbClr val="0070C0"/>
              </a:solidFill>
              <a:prstDash val="solid"/>
              <a:headEnd type="none" w="med" len="med"/>
              <a:tailEnd type="none" w="med" len="med"/>
            </a:ln>
            <a:effectLst/>
            <a:extLst/>
          </p:spPr>
          <p:txBody>
            <a:bodyPr vert="horz" wrap="square" lIns="121869" tIns="60934" rIns="121869" bIns="60934" numCol="1" rtlCol="0" anchor="ctr" anchorCtr="1" compatLnSpc="1">
              <a:noAutofit/>
            </a:bodyPr>
            <a:lstStyle/>
            <a:p>
              <a:pPr algn="ctr" defTabSz="1218631" fontAlgn="ctr">
                <a:spcBef>
                  <a:spcPts val="0"/>
                </a:spcBef>
                <a:spcAft>
                  <a:spcPts val="0"/>
                </a:spcAft>
                <a:defRPr/>
              </a:pPr>
              <a:endParaRPr lang="en-US" altLang="zh-CN" sz="1400" b="1" kern="0" dirty="0" smtClean="0">
                <a:solidFill>
                  <a:srgbClr val="C00000"/>
                </a:solidFill>
                <a:latin typeface="微软雅黑" panose="020B0503020204020204" pitchFamily="34" charset="-122"/>
                <a:ea typeface="微软雅黑" panose="020B0503020204020204" pitchFamily="34" charset="-122"/>
                <a:sym typeface="Wingdings" pitchFamily="2" charset="2"/>
              </a:endParaRPr>
            </a:p>
            <a:p>
              <a:pPr algn="ctr" defTabSz="1218631" fontAlgn="ctr">
                <a:spcBef>
                  <a:spcPts val="0"/>
                </a:spcBef>
                <a:spcAft>
                  <a:spcPts val="0"/>
                </a:spcAft>
                <a:defRPr/>
              </a:pPr>
              <a:endParaRPr lang="en-US" altLang="zh-CN" sz="1400" b="1" kern="0" dirty="0">
                <a:solidFill>
                  <a:srgbClr val="C00000"/>
                </a:solidFill>
                <a:latin typeface="微软雅黑" panose="020B0503020204020204" pitchFamily="34" charset="-122"/>
                <a:ea typeface="微软雅黑" panose="020B0503020204020204" pitchFamily="34" charset="-122"/>
                <a:sym typeface="Wingdings" pitchFamily="2" charset="2"/>
              </a:endParaRPr>
            </a:p>
          </p:txBody>
        </p:sp>
        <p:grpSp>
          <p:nvGrpSpPr>
            <p:cNvPr id="147" name="组合 146"/>
            <p:cNvGrpSpPr/>
            <p:nvPr/>
          </p:nvGrpSpPr>
          <p:grpSpPr>
            <a:xfrm>
              <a:off x="8766577" y="5206615"/>
              <a:ext cx="648000" cy="496800"/>
              <a:chOff x="7116763" y="3663950"/>
              <a:chExt cx="666751" cy="476250"/>
            </a:xfrm>
            <a:solidFill>
              <a:srgbClr val="15B0E8"/>
            </a:solidFill>
          </p:grpSpPr>
          <p:sp>
            <p:nvSpPr>
              <p:cNvPr id="158" name="Freeform 74"/>
              <p:cNvSpPr>
                <a:spLocks/>
              </p:cNvSpPr>
              <p:nvPr/>
            </p:nvSpPr>
            <p:spPr bwMode="auto">
              <a:xfrm>
                <a:off x="7421563" y="3990975"/>
                <a:ext cx="244475" cy="138113"/>
              </a:xfrm>
              <a:custGeom>
                <a:avLst/>
                <a:gdLst>
                  <a:gd name="T0" fmla="*/ 57 w 64"/>
                  <a:gd name="T1" fmla="*/ 36 h 36"/>
                  <a:gd name="T2" fmla="*/ 7 w 64"/>
                  <a:gd name="T3" fmla="*/ 36 h 36"/>
                  <a:gd name="T4" fmla="*/ 0 w 64"/>
                  <a:gd name="T5" fmla="*/ 30 h 36"/>
                  <a:gd name="T6" fmla="*/ 0 w 64"/>
                  <a:gd name="T7" fmla="*/ 20 h 36"/>
                  <a:gd name="T8" fmla="*/ 5 w 64"/>
                  <a:gd name="T9" fmla="*/ 20 h 36"/>
                  <a:gd name="T10" fmla="*/ 5 w 64"/>
                  <a:gd name="T11" fmla="*/ 30 h 36"/>
                  <a:gd name="T12" fmla="*/ 7 w 64"/>
                  <a:gd name="T13" fmla="*/ 31 h 36"/>
                  <a:gd name="T14" fmla="*/ 57 w 64"/>
                  <a:gd name="T15" fmla="*/ 31 h 36"/>
                  <a:gd name="T16" fmla="*/ 59 w 64"/>
                  <a:gd name="T17" fmla="*/ 30 h 36"/>
                  <a:gd name="T18" fmla="*/ 59 w 64"/>
                  <a:gd name="T19" fmla="*/ 0 h 36"/>
                  <a:gd name="T20" fmla="*/ 64 w 64"/>
                  <a:gd name="T21" fmla="*/ 0 h 36"/>
                  <a:gd name="T22" fmla="*/ 64 w 64"/>
                  <a:gd name="T23" fmla="*/ 30 h 36"/>
                  <a:gd name="T24" fmla="*/ 57 w 6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6">
                    <a:moveTo>
                      <a:pt x="57" y="36"/>
                    </a:moveTo>
                    <a:cubicBezTo>
                      <a:pt x="7" y="36"/>
                      <a:pt x="7" y="36"/>
                      <a:pt x="7" y="36"/>
                    </a:cubicBezTo>
                    <a:cubicBezTo>
                      <a:pt x="3" y="36"/>
                      <a:pt x="0" y="33"/>
                      <a:pt x="0" y="30"/>
                    </a:cubicBezTo>
                    <a:cubicBezTo>
                      <a:pt x="0" y="20"/>
                      <a:pt x="0" y="20"/>
                      <a:pt x="0" y="20"/>
                    </a:cubicBezTo>
                    <a:cubicBezTo>
                      <a:pt x="5" y="20"/>
                      <a:pt x="5" y="20"/>
                      <a:pt x="5" y="20"/>
                    </a:cubicBezTo>
                    <a:cubicBezTo>
                      <a:pt x="5" y="30"/>
                      <a:pt x="5" y="30"/>
                      <a:pt x="5" y="30"/>
                    </a:cubicBezTo>
                    <a:cubicBezTo>
                      <a:pt x="5" y="30"/>
                      <a:pt x="6" y="31"/>
                      <a:pt x="7" y="31"/>
                    </a:cubicBezTo>
                    <a:cubicBezTo>
                      <a:pt x="57" y="31"/>
                      <a:pt x="57" y="31"/>
                      <a:pt x="57" y="31"/>
                    </a:cubicBezTo>
                    <a:cubicBezTo>
                      <a:pt x="58" y="31"/>
                      <a:pt x="59" y="30"/>
                      <a:pt x="59" y="30"/>
                    </a:cubicBezTo>
                    <a:cubicBezTo>
                      <a:pt x="59" y="0"/>
                      <a:pt x="59" y="0"/>
                      <a:pt x="59" y="0"/>
                    </a:cubicBezTo>
                    <a:cubicBezTo>
                      <a:pt x="64" y="0"/>
                      <a:pt x="64" y="0"/>
                      <a:pt x="64" y="0"/>
                    </a:cubicBezTo>
                    <a:cubicBezTo>
                      <a:pt x="64" y="30"/>
                      <a:pt x="64" y="30"/>
                      <a:pt x="64" y="30"/>
                    </a:cubicBezTo>
                    <a:cubicBezTo>
                      <a:pt x="64" y="33"/>
                      <a:pt x="61" y="36"/>
                      <a:pt x="5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9" name="Freeform 75"/>
              <p:cNvSpPr>
                <a:spLocks noEditPoints="1"/>
              </p:cNvSpPr>
              <p:nvPr/>
            </p:nvSpPr>
            <p:spPr bwMode="auto">
              <a:xfrm>
                <a:off x="7307263" y="3817938"/>
                <a:ext cx="119063" cy="184150"/>
              </a:xfrm>
              <a:custGeom>
                <a:avLst/>
                <a:gdLst>
                  <a:gd name="T0" fmla="*/ 27 w 31"/>
                  <a:gd name="T1" fmla="*/ 0 h 48"/>
                  <a:gd name="T2" fmla="*/ 5 w 31"/>
                  <a:gd name="T3" fmla="*/ 0 h 48"/>
                  <a:gd name="T4" fmla="*/ 0 w 31"/>
                  <a:gd name="T5" fmla="*/ 4 h 48"/>
                  <a:gd name="T6" fmla="*/ 0 w 31"/>
                  <a:gd name="T7" fmla="*/ 44 h 48"/>
                  <a:gd name="T8" fmla="*/ 5 w 31"/>
                  <a:gd name="T9" fmla="*/ 48 h 48"/>
                  <a:gd name="T10" fmla="*/ 27 w 31"/>
                  <a:gd name="T11" fmla="*/ 48 h 48"/>
                  <a:gd name="T12" fmla="*/ 31 w 31"/>
                  <a:gd name="T13" fmla="*/ 44 h 48"/>
                  <a:gd name="T14" fmla="*/ 31 w 31"/>
                  <a:gd name="T15" fmla="*/ 4 h 48"/>
                  <a:gd name="T16" fmla="*/ 27 w 31"/>
                  <a:gd name="T17" fmla="*/ 0 h 48"/>
                  <a:gd name="T18" fmla="*/ 29 w 31"/>
                  <a:gd name="T19" fmla="*/ 44 h 48"/>
                  <a:gd name="T20" fmla="*/ 27 w 31"/>
                  <a:gd name="T21" fmla="*/ 46 h 48"/>
                  <a:gd name="T22" fmla="*/ 5 w 31"/>
                  <a:gd name="T23" fmla="*/ 46 h 48"/>
                  <a:gd name="T24" fmla="*/ 3 w 31"/>
                  <a:gd name="T25" fmla="*/ 44 h 48"/>
                  <a:gd name="T26" fmla="*/ 3 w 31"/>
                  <a:gd name="T27" fmla="*/ 4 h 48"/>
                  <a:gd name="T28" fmla="*/ 5 w 31"/>
                  <a:gd name="T29" fmla="*/ 2 h 48"/>
                  <a:gd name="T30" fmla="*/ 27 w 31"/>
                  <a:gd name="T31" fmla="*/ 2 h 48"/>
                  <a:gd name="T32" fmla="*/ 29 w 31"/>
                  <a:gd name="T33" fmla="*/ 4 h 48"/>
                  <a:gd name="T34" fmla="*/ 29 w 31"/>
                  <a:gd name="T3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8">
                    <a:moveTo>
                      <a:pt x="27" y="0"/>
                    </a:moveTo>
                    <a:cubicBezTo>
                      <a:pt x="5" y="0"/>
                      <a:pt x="5" y="0"/>
                      <a:pt x="5" y="0"/>
                    </a:cubicBezTo>
                    <a:cubicBezTo>
                      <a:pt x="2" y="0"/>
                      <a:pt x="0" y="2"/>
                      <a:pt x="0" y="4"/>
                    </a:cubicBezTo>
                    <a:cubicBezTo>
                      <a:pt x="0" y="44"/>
                      <a:pt x="0" y="44"/>
                      <a:pt x="0" y="44"/>
                    </a:cubicBezTo>
                    <a:cubicBezTo>
                      <a:pt x="0" y="46"/>
                      <a:pt x="2" y="48"/>
                      <a:pt x="5" y="48"/>
                    </a:cubicBezTo>
                    <a:cubicBezTo>
                      <a:pt x="27" y="48"/>
                      <a:pt x="27" y="48"/>
                      <a:pt x="27" y="48"/>
                    </a:cubicBezTo>
                    <a:cubicBezTo>
                      <a:pt x="29" y="48"/>
                      <a:pt x="31" y="46"/>
                      <a:pt x="31" y="44"/>
                    </a:cubicBezTo>
                    <a:cubicBezTo>
                      <a:pt x="31" y="4"/>
                      <a:pt x="31" y="4"/>
                      <a:pt x="31" y="4"/>
                    </a:cubicBezTo>
                    <a:cubicBezTo>
                      <a:pt x="31" y="2"/>
                      <a:pt x="29" y="0"/>
                      <a:pt x="27" y="0"/>
                    </a:cubicBezTo>
                    <a:close/>
                    <a:moveTo>
                      <a:pt x="29" y="44"/>
                    </a:moveTo>
                    <a:cubicBezTo>
                      <a:pt x="29" y="45"/>
                      <a:pt x="28" y="46"/>
                      <a:pt x="27" y="46"/>
                    </a:cubicBezTo>
                    <a:cubicBezTo>
                      <a:pt x="5" y="46"/>
                      <a:pt x="5" y="46"/>
                      <a:pt x="5" y="46"/>
                    </a:cubicBezTo>
                    <a:cubicBezTo>
                      <a:pt x="4" y="46"/>
                      <a:pt x="3" y="45"/>
                      <a:pt x="3" y="44"/>
                    </a:cubicBezTo>
                    <a:cubicBezTo>
                      <a:pt x="3" y="4"/>
                      <a:pt x="3" y="4"/>
                      <a:pt x="3" y="4"/>
                    </a:cubicBezTo>
                    <a:cubicBezTo>
                      <a:pt x="3" y="3"/>
                      <a:pt x="4" y="2"/>
                      <a:pt x="5" y="2"/>
                    </a:cubicBezTo>
                    <a:cubicBezTo>
                      <a:pt x="27" y="2"/>
                      <a:pt x="27" y="2"/>
                      <a:pt x="27" y="2"/>
                    </a:cubicBezTo>
                    <a:cubicBezTo>
                      <a:pt x="28" y="2"/>
                      <a:pt x="29" y="3"/>
                      <a:pt x="29" y="4"/>
                    </a:cubicBezTo>
                    <a:lnTo>
                      <a:pt x="2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0" name="Freeform 76"/>
              <p:cNvSpPr>
                <a:spLocks noEditPoints="1"/>
              </p:cNvSpPr>
              <p:nvPr/>
            </p:nvSpPr>
            <p:spPr bwMode="auto">
              <a:xfrm>
                <a:off x="7326313" y="3840163"/>
                <a:ext cx="84138" cy="123825"/>
              </a:xfrm>
              <a:custGeom>
                <a:avLst/>
                <a:gdLst>
                  <a:gd name="T0" fmla="*/ 21 w 22"/>
                  <a:gd name="T1" fmla="*/ 0 h 32"/>
                  <a:gd name="T2" fmla="*/ 1 w 22"/>
                  <a:gd name="T3" fmla="*/ 0 h 32"/>
                  <a:gd name="T4" fmla="*/ 0 w 22"/>
                  <a:gd name="T5" fmla="*/ 2 h 32"/>
                  <a:gd name="T6" fmla="*/ 0 w 22"/>
                  <a:gd name="T7" fmla="*/ 31 h 32"/>
                  <a:gd name="T8" fmla="*/ 1 w 22"/>
                  <a:gd name="T9" fmla="*/ 32 h 32"/>
                  <a:gd name="T10" fmla="*/ 11 w 22"/>
                  <a:gd name="T11" fmla="*/ 32 h 32"/>
                  <a:gd name="T12" fmla="*/ 21 w 22"/>
                  <a:gd name="T13" fmla="*/ 32 h 32"/>
                  <a:gd name="T14" fmla="*/ 22 w 22"/>
                  <a:gd name="T15" fmla="*/ 31 h 32"/>
                  <a:gd name="T16" fmla="*/ 22 w 22"/>
                  <a:gd name="T17" fmla="*/ 2 h 32"/>
                  <a:gd name="T18" fmla="*/ 21 w 22"/>
                  <a:gd name="T19" fmla="*/ 0 h 32"/>
                  <a:gd name="T20" fmla="*/ 20 w 22"/>
                  <a:gd name="T21" fmla="*/ 30 h 32"/>
                  <a:gd name="T22" fmla="*/ 2 w 22"/>
                  <a:gd name="T23" fmla="*/ 30 h 32"/>
                  <a:gd name="T24" fmla="*/ 2 w 22"/>
                  <a:gd name="T25" fmla="*/ 3 h 32"/>
                  <a:gd name="T26" fmla="*/ 20 w 22"/>
                  <a:gd name="T27" fmla="*/ 3 h 32"/>
                  <a:gd name="T28" fmla="*/ 20 w 22"/>
                  <a:gd name="T2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2">
                    <a:moveTo>
                      <a:pt x="21" y="0"/>
                    </a:moveTo>
                    <a:cubicBezTo>
                      <a:pt x="1" y="0"/>
                      <a:pt x="1" y="0"/>
                      <a:pt x="1" y="0"/>
                    </a:cubicBezTo>
                    <a:cubicBezTo>
                      <a:pt x="0" y="0"/>
                      <a:pt x="0" y="1"/>
                      <a:pt x="0" y="2"/>
                    </a:cubicBezTo>
                    <a:cubicBezTo>
                      <a:pt x="0" y="31"/>
                      <a:pt x="0" y="31"/>
                      <a:pt x="0" y="31"/>
                    </a:cubicBezTo>
                    <a:cubicBezTo>
                      <a:pt x="0" y="32"/>
                      <a:pt x="0" y="32"/>
                      <a:pt x="1" y="32"/>
                    </a:cubicBezTo>
                    <a:cubicBezTo>
                      <a:pt x="11" y="32"/>
                      <a:pt x="11" y="32"/>
                      <a:pt x="11" y="32"/>
                    </a:cubicBezTo>
                    <a:cubicBezTo>
                      <a:pt x="21" y="32"/>
                      <a:pt x="21" y="32"/>
                      <a:pt x="21" y="32"/>
                    </a:cubicBezTo>
                    <a:cubicBezTo>
                      <a:pt x="21" y="32"/>
                      <a:pt x="22" y="32"/>
                      <a:pt x="22" y="31"/>
                    </a:cubicBezTo>
                    <a:cubicBezTo>
                      <a:pt x="22" y="2"/>
                      <a:pt x="22" y="2"/>
                      <a:pt x="22" y="2"/>
                    </a:cubicBezTo>
                    <a:cubicBezTo>
                      <a:pt x="22" y="1"/>
                      <a:pt x="21" y="0"/>
                      <a:pt x="21" y="0"/>
                    </a:cubicBezTo>
                    <a:close/>
                    <a:moveTo>
                      <a:pt x="20" y="30"/>
                    </a:moveTo>
                    <a:cubicBezTo>
                      <a:pt x="2" y="30"/>
                      <a:pt x="2" y="30"/>
                      <a:pt x="2" y="30"/>
                    </a:cubicBezTo>
                    <a:cubicBezTo>
                      <a:pt x="2" y="3"/>
                      <a:pt x="2" y="3"/>
                      <a:pt x="2" y="3"/>
                    </a:cubicBezTo>
                    <a:cubicBezTo>
                      <a:pt x="20" y="3"/>
                      <a:pt x="20" y="3"/>
                      <a:pt x="20" y="3"/>
                    </a:cubicBezTo>
                    <a:lnTo>
                      <a:pt x="2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1" name="Oval 77"/>
              <p:cNvSpPr>
                <a:spLocks noChangeArrowheads="1"/>
              </p:cNvSpPr>
              <p:nvPr/>
            </p:nvSpPr>
            <p:spPr bwMode="auto">
              <a:xfrm>
                <a:off x="7356476" y="3971925"/>
                <a:ext cx="1905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2" name="Freeform 78"/>
              <p:cNvSpPr>
                <a:spLocks/>
              </p:cNvSpPr>
              <p:nvPr/>
            </p:nvSpPr>
            <p:spPr bwMode="auto">
              <a:xfrm>
                <a:off x="7116763" y="3725863"/>
                <a:ext cx="519113" cy="334963"/>
              </a:xfrm>
              <a:custGeom>
                <a:avLst/>
                <a:gdLst>
                  <a:gd name="T0" fmla="*/ 103 w 136"/>
                  <a:gd name="T1" fmla="*/ 87 h 87"/>
                  <a:gd name="T2" fmla="*/ 83 w 136"/>
                  <a:gd name="T3" fmla="*/ 87 h 87"/>
                  <a:gd name="T4" fmla="*/ 80 w 136"/>
                  <a:gd name="T5" fmla="*/ 85 h 87"/>
                  <a:gd name="T6" fmla="*/ 83 w 136"/>
                  <a:gd name="T7" fmla="*/ 82 h 87"/>
                  <a:gd name="T8" fmla="*/ 103 w 136"/>
                  <a:gd name="T9" fmla="*/ 82 h 87"/>
                  <a:gd name="T10" fmla="*/ 131 w 136"/>
                  <a:gd name="T11" fmla="*/ 55 h 87"/>
                  <a:gd name="T12" fmla="*/ 103 w 136"/>
                  <a:gd name="T13" fmla="*/ 27 h 87"/>
                  <a:gd name="T14" fmla="*/ 102 w 136"/>
                  <a:gd name="T15" fmla="*/ 27 h 87"/>
                  <a:gd name="T16" fmla="*/ 101 w 136"/>
                  <a:gd name="T17" fmla="*/ 27 h 87"/>
                  <a:gd name="T18" fmla="*/ 99 w 136"/>
                  <a:gd name="T19" fmla="*/ 26 h 87"/>
                  <a:gd name="T20" fmla="*/ 65 w 136"/>
                  <a:gd name="T21" fmla="*/ 6 h 87"/>
                  <a:gd name="T22" fmla="*/ 27 w 136"/>
                  <a:gd name="T23" fmla="*/ 36 h 87"/>
                  <a:gd name="T24" fmla="*/ 25 w 136"/>
                  <a:gd name="T25" fmla="*/ 38 h 87"/>
                  <a:gd name="T26" fmla="*/ 5 w 136"/>
                  <a:gd name="T27" fmla="*/ 60 h 87"/>
                  <a:gd name="T28" fmla="*/ 27 w 136"/>
                  <a:gd name="T29" fmla="*/ 82 h 87"/>
                  <a:gd name="T30" fmla="*/ 66 w 136"/>
                  <a:gd name="T31" fmla="*/ 82 h 87"/>
                  <a:gd name="T32" fmla="*/ 68 w 136"/>
                  <a:gd name="T33" fmla="*/ 85 h 87"/>
                  <a:gd name="T34" fmla="*/ 66 w 136"/>
                  <a:gd name="T35" fmla="*/ 87 h 87"/>
                  <a:gd name="T36" fmla="*/ 27 w 136"/>
                  <a:gd name="T37" fmla="*/ 87 h 87"/>
                  <a:gd name="T38" fmla="*/ 0 w 136"/>
                  <a:gd name="T39" fmla="*/ 60 h 87"/>
                  <a:gd name="T40" fmla="*/ 23 w 136"/>
                  <a:gd name="T41" fmla="*/ 34 h 87"/>
                  <a:gd name="T42" fmla="*/ 65 w 136"/>
                  <a:gd name="T43" fmla="*/ 0 h 87"/>
                  <a:gd name="T44" fmla="*/ 103 w 136"/>
                  <a:gd name="T45" fmla="*/ 22 h 87"/>
                  <a:gd name="T46" fmla="*/ 103 w 136"/>
                  <a:gd name="T47" fmla="*/ 22 h 87"/>
                  <a:gd name="T48" fmla="*/ 136 w 136"/>
                  <a:gd name="T49" fmla="*/ 55 h 87"/>
                  <a:gd name="T50" fmla="*/ 103 w 136"/>
                  <a:gd name="T5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7">
                    <a:moveTo>
                      <a:pt x="103" y="87"/>
                    </a:moveTo>
                    <a:cubicBezTo>
                      <a:pt x="83" y="87"/>
                      <a:pt x="83" y="87"/>
                      <a:pt x="83" y="87"/>
                    </a:cubicBezTo>
                    <a:cubicBezTo>
                      <a:pt x="81" y="87"/>
                      <a:pt x="80" y="86"/>
                      <a:pt x="80" y="85"/>
                    </a:cubicBezTo>
                    <a:cubicBezTo>
                      <a:pt x="80" y="83"/>
                      <a:pt x="81" y="82"/>
                      <a:pt x="83" y="82"/>
                    </a:cubicBezTo>
                    <a:cubicBezTo>
                      <a:pt x="103" y="82"/>
                      <a:pt x="103" y="82"/>
                      <a:pt x="103" y="82"/>
                    </a:cubicBezTo>
                    <a:cubicBezTo>
                      <a:pt x="118" y="82"/>
                      <a:pt x="131" y="70"/>
                      <a:pt x="131" y="55"/>
                    </a:cubicBezTo>
                    <a:cubicBezTo>
                      <a:pt x="131" y="40"/>
                      <a:pt x="118" y="27"/>
                      <a:pt x="103" y="27"/>
                    </a:cubicBezTo>
                    <a:cubicBezTo>
                      <a:pt x="103" y="27"/>
                      <a:pt x="102" y="27"/>
                      <a:pt x="102" y="27"/>
                    </a:cubicBezTo>
                    <a:cubicBezTo>
                      <a:pt x="101" y="27"/>
                      <a:pt x="101" y="27"/>
                      <a:pt x="101" y="27"/>
                    </a:cubicBezTo>
                    <a:cubicBezTo>
                      <a:pt x="100" y="28"/>
                      <a:pt x="99" y="27"/>
                      <a:pt x="99" y="26"/>
                    </a:cubicBezTo>
                    <a:cubicBezTo>
                      <a:pt x="92" y="13"/>
                      <a:pt x="79" y="6"/>
                      <a:pt x="65" y="6"/>
                    </a:cubicBezTo>
                    <a:cubicBezTo>
                      <a:pt x="47" y="6"/>
                      <a:pt x="31" y="19"/>
                      <a:pt x="27" y="36"/>
                    </a:cubicBezTo>
                    <a:cubicBezTo>
                      <a:pt x="27" y="38"/>
                      <a:pt x="26" y="38"/>
                      <a:pt x="25" y="38"/>
                    </a:cubicBezTo>
                    <a:cubicBezTo>
                      <a:pt x="14" y="39"/>
                      <a:pt x="5" y="49"/>
                      <a:pt x="5" y="60"/>
                    </a:cubicBezTo>
                    <a:cubicBezTo>
                      <a:pt x="5" y="72"/>
                      <a:pt x="15" y="82"/>
                      <a:pt x="27" y="82"/>
                    </a:cubicBezTo>
                    <a:cubicBezTo>
                      <a:pt x="66" y="82"/>
                      <a:pt x="66" y="82"/>
                      <a:pt x="66" y="82"/>
                    </a:cubicBezTo>
                    <a:cubicBezTo>
                      <a:pt x="67" y="82"/>
                      <a:pt x="68" y="83"/>
                      <a:pt x="68" y="85"/>
                    </a:cubicBezTo>
                    <a:cubicBezTo>
                      <a:pt x="68" y="86"/>
                      <a:pt x="67" y="87"/>
                      <a:pt x="66" y="87"/>
                    </a:cubicBezTo>
                    <a:cubicBezTo>
                      <a:pt x="27" y="87"/>
                      <a:pt x="27" y="87"/>
                      <a:pt x="27" y="87"/>
                    </a:cubicBezTo>
                    <a:cubicBezTo>
                      <a:pt x="12" y="87"/>
                      <a:pt x="0" y="75"/>
                      <a:pt x="0" y="60"/>
                    </a:cubicBezTo>
                    <a:cubicBezTo>
                      <a:pt x="0" y="47"/>
                      <a:pt x="10" y="35"/>
                      <a:pt x="23" y="34"/>
                    </a:cubicBezTo>
                    <a:cubicBezTo>
                      <a:pt x="27" y="14"/>
                      <a:pt x="45" y="0"/>
                      <a:pt x="65" y="0"/>
                    </a:cubicBezTo>
                    <a:cubicBezTo>
                      <a:pt x="81" y="0"/>
                      <a:pt x="95" y="9"/>
                      <a:pt x="103" y="22"/>
                    </a:cubicBezTo>
                    <a:cubicBezTo>
                      <a:pt x="103" y="22"/>
                      <a:pt x="103" y="22"/>
                      <a:pt x="103" y="22"/>
                    </a:cubicBezTo>
                    <a:cubicBezTo>
                      <a:pt x="121" y="22"/>
                      <a:pt x="136" y="37"/>
                      <a:pt x="136" y="55"/>
                    </a:cubicBezTo>
                    <a:cubicBezTo>
                      <a:pt x="136" y="73"/>
                      <a:pt x="121" y="87"/>
                      <a:pt x="10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3" name="Freeform 79"/>
              <p:cNvSpPr>
                <a:spLocks/>
              </p:cNvSpPr>
              <p:nvPr/>
            </p:nvSpPr>
            <p:spPr bwMode="auto">
              <a:xfrm>
                <a:off x="7407276" y="3771900"/>
                <a:ext cx="76200" cy="65088"/>
              </a:xfrm>
              <a:custGeom>
                <a:avLst/>
                <a:gdLst>
                  <a:gd name="T0" fmla="*/ 18 w 20"/>
                  <a:gd name="T1" fmla="*/ 17 h 17"/>
                  <a:gd name="T2" fmla="*/ 17 w 20"/>
                  <a:gd name="T3" fmla="*/ 17 h 17"/>
                  <a:gd name="T4" fmla="*/ 1 w 20"/>
                  <a:gd name="T5" fmla="*/ 3 h 17"/>
                  <a:gd name="T6" fmla="*/ 0 w 20"/>
                  <a:gd name="T7" fmla="*/ 1 h 17"/>
                  <a:gd name="T8" fmla="*/ 2 w 20"/>
                  <a:gd name="T9" fmla="*/ 0 h 17"/>
                  <a:gd name="T10" fmla="*/ 19 w 20"/>
                  <a:gd name="T11" fmla="*/ 15 h 17"/>
                  <a:gd name="T12" fmla="*/ 19 w 20"/>
                  <a:gd name="T13" fmla="*/ 17 h 17"/>
                  <a:gd name="T14" fmla="*/ 18 w 20"/>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8" y="17"/>
                    </a:moveTo>
                    <a:cubicBezTo>
                      <a:pt x="18" y="17"/>
                      <a:pt x="17" y="17"/>
                      <a:pt x="17" y="17"/>
                    </a:cubicBezTo>
                    <a:cubicBezTo>
                      <a:pt x="13" y="11"/>
                      <a:pt x="7" y="6"/>
                      <a:pt x="1" y="3"/>
                    </a:cubicBezTo>
                    <a:cubicBezTo>
                      <a:pt x="0" y="2"/>
                      <a:pt x="0" y="2"/>
                      <a:pt x="0" y="1"/>
                    </a:cubicBezTo>
                    <a:cubicBezTo>
                      <a:pt x="0" y="0"/>
                      <a:pt x="1" y="0"/>
                      <a:pt x="2" y="0"/>
                    </a:cubicBezTo>
                    <a:cubicBezTo>
                      <a:pt x="9" y="4"/>
                      <a:pt x="15" y="9"/>
                      <a:pt x="19" y="15"/>
                    </a:cubicBezTo>
                    <a:cubicBezTo>
                      <a:pt x="20" y="16"/>
                      <a:pt x="19" y="17"/>
                      <a:pt x="19" y="17"/>
                    </a:cubicBezTo>
                    <a:cubicBezTo>
                      <a:pt x="19" y="17"/>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4" name="Freeform 80"/>
              <p:cNvSpPr>
                <a:spLocks/>
              </p:cNvSpPr>
              <p:nvPr/>
            </p:nvSpPr>
            <p:spPr bwMode="auto">
              <a:xfrm>
                <a:off x="7502526" y="3844925"/>
                <a:ext cx="68263" cy="34925"/>
              </a:xfrm>
              <a:custGeom>
                <a:avLst/>
                <a:gdLst>
                  <a:gd name="T0" fmla="*/ 17 w 18"/>
                  <a:gd name="T1" fmla="*/ 9 h 9"/>
                  <a:gd name="T2" fmla="*/ 16 w 18"/>
                  <a:gd name="T3" fmla="*/ 9 h 9"/>
                  <a:gd name="T4" fmla="*/ 1 w 18"/>
                  <a:gd name="T5" fmla="*/ 2 h 9"/>
                  <a:gd name="T6" fmla="*/ 0 w 18"/>
                  <a:gd name="T7" fmla="*/ 1 h 9"/>
                  <a:gd name="T8" fmla="*/ 2 w 18"/>
                  <a:gd name="T9" fmla="*/ 0 h 9"/>
                  <a:gd name="T10" fmla="*/ 18 w 18"/>
                  <a:gd name="T11" fmla="*/ 7 h 9"/>
                  <a:gd name="T12" fmla="*/ 18 w 18"/>
                  <a:gd name="T13" fmla="*/ 9 h 9"/>
                  <a:gd name="T14" fmla="*/ 17 w 1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9">
                    <a:moveTo>
                      <a:pt x="17" y="9"/>
                    </a:moveTo>
                    <a:cubicBezTo>
                      <a:pt x="17" y="9"/>
                      <a:pt x="16" y="9"/>
                      <a:pt x="16" y="9"/>
                    </a:cubicBezTo>
                    <a:cubicBezTo>
                      <a:pt x="12" y="5"/>
                      <a:pt x="7" y="3"/>
                      <a:pt x="1" y="2"/>
                    </a:cubicBezTo>
                    <a:cubicBezTo>
                      <a:pt x="1" y="2"/>
                      <a:pt x="0" y="1"/>
                      <a:pt x="0" y="1"/>
                    </a:cubicBezTo>
                    <a:cubicBezTo>
                      <a:pt x="0" y="0"/>
                      <a:pt x="1" y="0"/>
                      <a:pt x="2" y="0"/>
                    </a:cubicBezTo>
                    <a:cubicBezTo>
                      <a:pt x="8" y="1"/>
                      <a:pt x="13" y="3"/>
                      <a:pt x="18" y="7"/>
                    </a:cubicBezTo>
                    <a:cubicBezTo>
                      <a:pt x="18" y="7"/>
                      <a:pt x="18" y="8"/>
                      <a:pt x="18" y="9"/>
                    </a:cubicBezTo>
                    <a:cubicBezTo>
                      <a:pt x="18" y="9"/>
                      <a:pt x="17" y="9"/>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5" name="Oval 81"/>
              <p:cNvSpPr>
                <a:spLocks noChangeArrowheads="1"/>
              </p:cNvSpPr>
              <p:nvPr/>
            </p:nvSpPr>
            <p:spPr bwMode="auto">
              <a:xfrm>
                <a:off x="7345363" y="4029075"/>
                <a:ext cx="42863"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6" name="Oval 82"/>
              <p:cNvSpPr>
                <a:spLocks noChangeArrowheads="1"/>
              </p:cNvSpPr>
              <p:nvPr/>
            </p:nvSpPr>
            <p:spPr bwMode="auto">
              <a:xfrm>
                <a:off x="7410451" y="4029075"/>
                <a:ext cx="41275"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7" name="Freeform 83"/>
              <p:cNvSpPr>
                <a:spLocks/>
              </p:cNvSpPr>
              <p:nvPr/>
            </p:nvSpPr>
            <p:spPr bwMode="auto">
              <a:xfrm>
                <a:off x="7394576" y="3663950"/>
                <a:ext cx="388938" cy="334963"/>
              </a:xfrm>
              <a:custGeom>
                <a:avLst/>
                <a:gdLst>
                  <a:gd name="T0" fmla="*/ 69 w 102"/>
                  <a:gd name="T1" fmla="*/ 22 h 87"/>
                  <a:gd name="T2" fmla="*/ 68 w 102"/>
                  <a:gd name="T3" fmla="*/ 22 h 87"/>
                  <a:gd name="T4" fmla="*/ 31 w 102"/>
                  <a:gd name="T5" fmla="*/ 0 h 87"/>
                  <a:gd name="T6" fmla="*/ 0 w 102"/>
                  <a:gd name="T7" fmla="*/ 13 h 87"/>
                  <a:gd name="T8" fmla="*/ 6 w 102"/>
                  <a:gd name="T9" fmla="*/ 15 h 87"/>
                  <a:gd name="T10" fmla="*/ 31 w 102"/>
                  <a:gd name="T11" fmla="*/ 5 h 87"/>
                  <a:gd name="T12" fmla="*/ 65 w 102"/>
                  <a:gd name="T13" fmla="*/ 26 h 87"/>
                  <a:gd name="T14" fmla="*/ 67 w 102"/>
                  <a:gd name="T15" fmla="*/ 27 h 87"/>
                  <a:gd name="T16" fmla="*/ 68 w 102"/>
                  <a:gd name="T17" fmla="*/ 27 h 87"/>
                  <a:gd name="T18" fmla="*/ 69 w 102"/>
                  <a:gd name="T19" fmla="*/ 27 h 87"/>
                  <a:gd name="T20" fmla="*/ 96 w 102"/>
                  <a:gd name="T21" fmla="*/ 55 h 87"/>
                  <a:gd name="T22" fmla="*/ 69 w 102"/>
                  <a:gd name="T23" fmla="*/ 82 h 87"/>
                  <a:gd name="T24" fmla="*/ 66 w 102"/>
                  <a:gd name="T25" fmla="*/ 82 h 87"/>
                  <a:gd name="T26" fmla="*/ 64 w 102"/>
                  <a:gd name="T27" fmla="*/ 87 h 87"/>
                  <a:gd name="T28" fmla="*/ 69 w 102"/>
                  <a:gd name="T29" fmla="*/ 87 h 87"/>
                  <a:gd name="T30" fmla="*/ 102 w 102"/>
                  <a:gd name="T31" fmla="*/ 55 h 87"/>
                  <a:gd name="T32" fmla="*/ 69 w 102"/>
                  <a:gd name="T33"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7">
                    <a:moveTo>
                      <a:pt x="69" y="22"/>
                    </a:moveTo>
                    <a:cubicBezTo>
                      <a:pt x="69" y="22"/>
                      <a:pt x="68" y="22"/>
                      <a:pt x="68" y="22"/>
                    </a:cubicBezTo>
                    <a:cubicBezTo>
                      <a:pt x="61" y="9"/>
                      <a:pt x="46" y="0"/>
                      <a:pt x="31" y="0"/>
                    </a:cubicBezTo>
                    <a:cubicBezTo>
                      <a:pt x="19" y="0"/>
                      <a:pt x="8" y="5"/>
                      <a:pt x="0" y="13"/>
                    </a:cubicBezTo>
                    <a:cubicBezTo>
                      <a:pt x="2" y="13"/>
                      <a:pt x="4" y="14"/>
                      <a:pt x="6" y="15"/>
                    </a:cubicBezTo>
                    <a:cubicBezTo>
                      <a:pt x="12" y="9"/>
                      <a:pt x="21" y="5"/>
                      <a:pt x="31" y="5"/>
                    </a:cubicBezTo>
                    <a:cubicBezTo>
                      <a:pt x="45" y="5"/>
                      <a:pt x="58" y="13"/>
                      <a:pt x="65" y="26"/>
                    </a:cubicBezTo>
                    <a:cubicBezTo>
                      <a:pt x="65" y="27"/>
                      <a:pt x="66" y="28"/>
                      <a:pt x="67" y="27"/>
                    </a:cubicBezTo>
                    <a:cubicBezTo>
                      <a:pt x="68" y="27"/>
                      <a:pt x="68" y="27"/>
                      <a:pt x="68" y="27"/>
                    </a:cubicBezTo>
                    <a:cubicBezTo>
                      <a:pt x="68" y="27"/>
                      <a:pt x="68" y="27"/>
                      <a:pt x="69" y="27"/>
                    </a:cubicBezTo>
                    <a:cubicBezTo>
                      <a:pt x="84" y="27"/>
                      <a:pt x="96" y="40"/>
                      <a:pt x="96" y="55"/>
                    </a:cubicBezTo>
                    <a:cubicBezTo>
                      <a:pt x="96" y="70"/>
                      <a:pt x="84" y="82"/>
                      <a:pt x="69" y="82"/>
                    </a:cubicBezTo>
                    <a:cubicBezTo>
                      <a:pt x="66" y="82"/>
                      <a:pt x="66" y="82"/>
                      <a:pt x="66" y="82"/>
                    </a:cubicBezTo>
                    <a:cubicBezTo>
                      <a:pt x="65" y="84"/>
                      <a:pt x="64" y="86"/>
                      <a:pt x="64" y="87"/>
                    </a:cubicBezTo>
                    <a:cubicBezTo>
                      <a:pt x="69" y="87"/>
                      <a:pt x="69" y="87"/>
                      <a:pt x="69" y="87"/>
                    </a:cubicBezTo>
                    <a:cubicBezTo>
                      <a:pt x="87" y="87"/>
                      <a:pt x="102" y="73"/>
                      <a:pt x="102" y="55"/>
                    </a:cubicBezTo>
                    <a:cubicBezTo>
                      <a:pt x="102" y="37"/>
                      <a:pt x="87" y="22"/>
                      <a:pt x="6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8" name="Oval 84"/>
              <p:cNvSpPr>
                <a:spLocks noChangeArrowheads="1"/>
              </p:cNvSpPr>
              <p:nvPr/>
            </p:nvSpPr>
            <p:spPr bwMode="auto">
              <a:xfrm>
                <a:off x="7635876" y="3971925"/>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69" name="Oval 85"/>
              <p:cNvSpPr>
                <a:spLocks noChangeArrowheads="1"/>
              </p:cNvSpPr>
              <p:nvPr/>
            </p:nvSpPr>
            <p:spPr bwMode="auto">
              <a:xfrm>
                <a:off x="7535863" y="4098925"/>
                <a:ext cx="42863"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grpSp>
        <p:grpSp>
          <p:nvGrpSpPr>
            <p:cNvPr id="148" name="组合 147"/>
            <p:cNvGrpSpPr/>
            <p:nvPr/>
          </p:nvGrpSpPr>
          <p:grpSpPr>
            <a:xfrm>
              <a:off x="9564633" y="5214271"/>
              <a:ext cx="648000" cy="481489"/>
              <a:chOff x="2301875" y="5953125"/>
              <a:chExt cx="525463" cy="349250"/>
            </a:xfrm>
            <a:solidFill>
              <a:srgbClr val="15B0E8"/>
            </a:solidFill>
          </p:grpSpPr>
          <p:sp>
            <p:nvSpPr>
              <p:cNvPr id="151" name="Freeform 47"/>
              <p:cNvSpPr>
                <a:spLocks/>
              </p:cNvSpPr>
              <p:nvPr/>
            </p:nvSpPr>
            <p:spPr bwMode="auto">
              <a:xfrm>
                <a:off x="2301875" y="5953125"/>
                <a:ext cx="525463" cy="338138"/>
              </a:xfrm>
              <a:custGeom>
                <a:avLst/>
                <a:gdLst>
                  <a:gd name="T0" fmla="*/ 104 w 137"/>
                  <a:gd name="T1" fmla="*/ 87 h 87"/>
                  <a:gd name="T2" fmla="*/ 83 w 137"/>
                  <a:gd name="T3" fmla="*/ 87 h 87"/>
                  <a:gd name="T4" fmla="*/ 81 w 137"/>
                  <a:gd name="T5" fmla="*/ 85 h 87"/>
                  <a:gd name="T6" fmla="*/ 83 w 137"/>
                  <a:gd name="T7" fmla="*/ 82 h 87"/>
                  <a:gd name="T8" fmla="*/ 104 w 137"/>
                  <a:gd name="T9" fmla="*/ 82 h 87"/>
                  <a:gd name="T10" fmla="*/ 131 w 137"/>
                  <a:gd name="T11" fmla="*/ 55 h 87"/>
                  <a:gd name="T12" fmla="*/ 104 w 137"/>
                  <a:gd name="T13" fmla="*/ 27 h 87"/>
                  <a:gd name="T14" fmla="*/ 103 w 137"/>
                  <a:gd name="T15" fmla="*/ 27 h 87"/>
                  <a:gd name="T16" fmla="*/ 102 w 137"/>
                  <a:gd name="T17" fmla="*/ 27 h 87"/>
                  <a:gd name="T18" fmla="*/ 100 w 137"/>
                  <a:gd name="T19" fmla="*/ 26 h 87"/>
                  <a:gd name="T20" fmla="*/ 66 w 137"/>
                  <a:gd name="T21" fmla="*/ 6 h 87"/>
                  <a:gd name="T22" fmla="*/ 28 w 137"/>
                  <a:gd name="T23" fmla="*/ 36 h 87"/>
                  <a:gd name="T24" fmla="*/ 26 w 137"/>
                  <a:gd name="T25" fmla="*/ 38 h 87"/>
                  <a:gd name="T26" fmla="*/ 6 w 137"/>
                  <a:gd name="T27" fmla="*/ 60 h 87"/>
                  <a:gd name="T28" fmla="*/ 28 w 137"/>
                  <a:gd name="T29" fmla="*/ 82 h 87"/>
                  <a:gd name="T30" fmla="*/ 67 w 137"/>
                  <a:gd name="T31" fmla="*/ 82 h 87"/>
                  <a:gd name="T32" fmla="*/ 69 w 137"/>
                  <a:gd name="T33" fmla="*/ 85 h 87"/>
                  <a:gd name="T34" fmla="*/ 67 w 137"/>
                  <a:gd name="T35" fmla="*/ 87 h 87"/>
                  <a:gd name="T36" fmla="*/ 28 w 137"/>
                  <a:gd name="T37" fmla="*/ 87 h 87"/>
                  <a:gd name="T38" fmla="*/ 0 w 137"/>
                  <a:gd name="T39" fmla="*/ 60 h 87"/>
                  <a:gd name="T40" fmla="*/ 24 w 137"/>
                  <a:gd name="T41" fmla="*/ 34 h 87"/>
                  <a:gd name="T42" fmla="*/ 66 w 137"/>
                  <a:gd name="T43" fmla="*/ 0 h 87"/>
                  <a:gd name="T44" fmla="*/ 103 w 137"/>
                  <a:gd name="T45" fmla="*/ 22 h 87"/>
                  <a:gd name="T46" fmla="*/ 104 w 137"/>
                  <a:gd name="T47" fmla="*/ 22 h 87"/>
                  <a:gd name="T48" fmla="*/ 137 w 137"/>
                  <a:gd name="T49" fmla="*/ 55 h 87"/>
                  <a:gd name="T50" fmla="*/ 104 w 137"/>
                  <a:gd name="T5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7">
                    <a:moveTo>
                      <a:pt x="104" y="87"/>
                    </a:moveTo>
                    <a:cubicBezTo>
                      <a:pt x="83" y="87"/>
                      <a:pt x="83" y="87"/>
                      <a:pt x="83" y="87"/>
                    </a:cubicBezTo>
                    <a:cubicBezTo>
                      <a:pt x="82" y="87"/>
                      <a:pt x="81" y="86"/>
                      <a:pt x="81" y="85"/>
                    </a:cubicBezTo>
                    <a:cubicBezTo>
                      <a:pt x="81" y="83"/>
                      <a:pt x="82" y="82"/>
                      <a:pt x="83" y="82"/>
                    </a:cubicBezTo>
                    <a:cubicBezTo>
                      <a:pt x="104" y="82"/>
                      <a:pt x="104" y="82"/>
                      <a:pt x="104" y="82"/>
                    </a:cubicBezTo>
                    <a:cubicBezTo>
                      <a:pt x="119" y="82"/>
                      <a:pt x="131" y="70"/>
                      <a:pt x="131" y="55"/>
                    </a:cubicBezTo>
                    <a:cubicBezTo>
                      <a:pt x="131" y="40"/>
                      <a:pt x="119" y="27"/>
                      <a:pt x="104" y="27"/>
                    </a:cubicBezTo>
                    <a:cubicBezTo>
                      <a:pt x="104" y="27"/>
                      <a:pt x="103" y="27"/>
                      <a:pt x="103" y="27"/>
                    </a:cubicBezTo>
                    <a:cubicBezTo>
                      <a:pt x="102" y="27"/>
                      <a:pt x="102" y="27"/>
                      <a:pt x="102" y="27"/>
                    </a:cubicBezTo>
                    <a:cubicBezTo>
                      <a:pt x="101" y="28"/>
                      <a:pt x="100" y="27"/>
                      <a:pt x="100" y="26"/>
                    </a:cubicBezTo>
                    <a:cubicBezTo>
                      <a:pt x="93" y="13"/>
                      <a:pt x="80" y="6"/>
                      <a:pt x="66" y="6"/>
                    </a:cubicBezTo>
                    <a:cubicBezTo>
                      <a:pt x="48" y="6"/>
                      <a:pt x="32" y="19"/>
                      <a:pt x="28" y="36"/>
                    </a:cubicBezTo>
                    <a:cubicBezTo>
                      <a:pt x="28" y="38"/>
                      <a:pt x="27" y="38"/>
                      <a:pt x="26" y="38"/>
                    </a:cubicBezTo>
                    <a:cubicBezTo>
                      <a:pt x="15" y="39"/>
                      <a:pt x="6" y="49"/>
                      <a:pt x="6" y="60"/>
                    </a:cubicBezTo>
                    <a:cubicBezTo>
                      <a:pt x="6" y="72"/>
                      <a:pt x="15" y="82"/>
                      <a:pt x="28" y="82"/>
                    </a:cubicBezTo>
                    <a:cubicBezTo>
                      <a:pt x="67" y="82"/>
                      <a:pt x="67" y="82"/>
                      <a:pt x="67" y="82"/>
                    </a:cubicBezTo>
                    <a:cubicBezTo>
                      <a:pt x="68" y="82"/>
                      <a:pt x="69" y="83"/>
                      <a:pt x="69" y="85"/>
                    </a:cubicBezTo>
                    <a:cubicBezTo>
                      <a:pt x="69" y="86"/>
                      <a:pt x="68" y="87"/>
                      <a:pt x="67" y="87"/>
                    </a:cubicBezTo>
                    <a:cubicBezTo>
                      <a:pt x="28" y="87"/>
                      <a:pt x="28" y="87"/>
                      <a:pt x="28" y="87"/>
                    </a:cubicBezTo>
                    <a:cubicBezTo>
                      <a:pt x="13" y="87"/>
                      <a:pt x="0" y="75"/>
                      <a:pt x="0" y="60"/>
                    </a:cubicBezTo>
                    <a:cubicBezTo>
                      <a:pt x="0" y="47"/>
                      <a:pt x="10" y="35"/>
                      <a:pt x="24" y="34"/>
                    </a:cubicBezTo>
                    <a:cubicBezTo>
                      <a:pt x="28" y="14"/>
                      <a:pt x="46" y="0"/>
                      <a:pt x="66" y="0"/>
                    </a:cubicBezTo>
                    <a:cubicBezTo>
                      <a:pt x="81" y="0"/>
                      <a:pt x="96" y="9"/>
                      <a:pt x="103" y="22"/>
                    </a:cubicBezTo>
                    <a:cubicBezTo>
                      <a:pt x="104" y="22"/>
                      <a:pt x="104" y="22"/>
                      <a:pt x="104" y="22"/>
                    </a:cubicBezTo>
                    <a:cubicBezTo>
                      <a:pt x="122" y="22"/>
                      <a:pt x="137" y="37"/>
                      <a:pt x="137" y="55"/>
                    </a:cubicBezTo>
                    <a:cubicBezTo>
                      <a:pt x="137" y="73"/>
                      <a:pt x="122" y="87"/>
                      <a:pt x="10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2" name="Freeform 48"/>
              <p:cNvSpPr>
                <a:spLocks/>
              </p:cNvSpPr>
              <p:nvPr/>
            </p:nvSpPr>
            <p:spPr bwMode="auto">
              <a:xfrm>
                <a:off x="2597150" y="6000750"/>
                <a:ext cx="73025" cy="65088"/>
              </a:xfrm>
              <a:custGeom>
                <a:avLst/>
                <a:gdLst>
                  <a:gd name="T0" fmla="*/ 18 w 19"/>
                  <a:gd name="T1" fmla="*/ 17 h 17"/>
                  <a:gd name="T2" fmla="*/ 17 w 19"/>
                  <a:gd name="T3" fmla="*/ 17 h 17"/>
                  <a:gd name="T4" fmla="*/ 0 w 19"/>
                  <a:gd name="T5" fmla="*/ 3 h 17"/>
                  <a:gd name="T6" fmla="*/ 0 w 19"/>
                  <a:gd name="T7" fmla="*/ 1 h 17"/>
                  <a:gd name="T8" fmla="*/ 1 w 19"/>
                  <a:gd name="T9" fmla="*/ 0 h 17"/>
                  <a:gd name="T10" fmla="*/ 19 w 19"/>
                  <a:gd name="T11" fmla="*/ 15 h 17"/>
                  <a:gd name="T12" fmla="*/ 19 w 19"/>
                  <a:gd name="T13" fmla="*/ 17 h 17"/>
                  <a:gd name="T14" fmla="*/ 18 w 1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8" y="17"/>
                    </a:moveTo>
                    <a:cubicBezTo>
                      <a:pt x="18" y="17"/>
                      <a:pt x="17" y="17"/>
                      <a:pt x="17" y="17"/>
                    </a:cubicBezTo>
                    <a:cubicBezTo>
                      <a:pt x="13" y="11"/>
                      <a:pt x="7" y="6"/>
                      <a:pt x="0" y="3"/>
                    </a:cubicBezTo>
                    <a:cubicBezTo>
                      <a:pt x="0" y="2"/>
                      <a:pt x="0" y="2"/>
                      <a:pt x="0" y="1"/>
                    </a:cubicBezTo>
                    <a:cubicBezTo>
                      <a:pt x="0" y="0"/>
                      <a:pt x="1" y="0"/>
                      <a:pt x="1" y="0"/>
                    </a:cubicBezTo>
                    <a:cubicBezTo>
                      <a:pt x="9" y="4"/>
                      <a:pt x="15" y="9"/>
                      <a:pt x="19" y="15"/>
                    </a:cubicBezTo>
                    <a:cubicBezTo>
                      <a:pt x="19" y="16"/>
                      <a:pt x="19" y="17"/>
                      <a:pt x="19" y="17"/>
                    </a:cubicBezTo>
                    <a:cubicBezTo>
                      <a:pt x="18" y="17"/>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3" name="Freeform 49"/>
              <p:cNvSpPr>
                <a:spLocks/>
              </p:cNvSpPr>
              <p:nvPr/>
            </p:nvSpPr>
            <p:spPr bwMode="auto">
              <a:xfrm>
                <a:off x="2693988" y="6073775"/>
                <a:ext cx="68263" cy="34925"/>
              </a:xfrm>
              <a:custGeom>
                <a:avLst/>
                <a:gdLst>
                  <a:gd name="T0" fmla="*/ 17 w 18"/>
                  <a:gd name="T1" fmla="*/ 9 h 9"/>
                  <a:gd name="T2" fmla="*/ 16 w 18"/>
                  <a:gd name="T3" fmla="*/ 9 h 9"/>
                  <a:gd name="T4" fmla="*/ 1 w 18"/>
                  <a:gd name="T5" fmla="*/ 2 h 9"/>
                  <a:gd name="T6" fmla="*/ 0 w 18"/>
                  <a:gd name="T7" fmla="*/ 1 h 9"/>
                  <a:gd name="T8" fmla="*/ 1 w 18"/>
                  <a:gd name="T9" fmla="*/ 0 h 9"/>
                  <a:gd name="T10" fmla="*/ 17 w 18"/>
                  <a:gd name="T11" fmla="*/ 7 h 9"/>
                  <a:gd name="T12" fmla="*/ 18 w 18"/>
                  <a:gd name="T13" fmla="*/ 9 h 9"/>
                  <a:gd name="T14" fmla="*/ 17 w 1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9">
                    <a:moveTo>
                      <a:pt x="17" y="9"/>
                    </a:moveTo>
                    <a:cubicBezTo>
                      <a:pt x="16" y="9"/>
                      <a:pt x="16" y="9"/>
                      <a:pt x="16" y="9"/>
                    </a:cubicBezTo>
                    <a:cubicBezTo>
                      <a:pt x="12" y="5"/>
                      <a:pt x="7" y="3"/>
                      <a:pt x="1" y="2"/>
                    </a:cubicBezTo>
                    <a:cubicBezTo>
                      <a:pt x="0" y="2"/>
                      <a:pt x="0" y="1"/>
                      <a:pt x="0" y="1"/>
                    </a:cubicBezTo>
                    <a:cubicBezTo>
                      <a:pt x="0" y="0"/>
                      <a:pt x="1" y="0"/>
                      <a:pt x="1" y="0"/>
                    </a:cubicBezTo>
                    <a:cubicBezTo>
                      <a:pt x="7" y="1"/>
                      <a:pt x="13" y="3"/>
                      <a:pt x="17" y="7"/>
                    </a:cubicBezTo>
                    <a:cubicBezTo>
                      <a:pt x="18" y="7"/>
                      <a:pt x="18" y="8"/>
                      <a:pt x="18" y="9"/>
                    </a:cubicBezTo>
                    <a:cubicBezTo>
                      <a:pt x="17" y="9"/>
                      <a:pt x="17" y="9"/>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4" name="Oval 50"/>
              <p:cNvSpPr>
                <a:spLocks noChangeArrowheads="1"/>
              </p:cNvSpPr>
              <p:nvPr/>
            </p:nvSpPr>
            <p:spPr bwMode="auto">
              <a:xfrm>
                <a:off x="2536825" y="6261100"/>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5" name="Oval 51"/>
              <p:cNvSpPr>
                <a:spLocks noChangeArrowheads="1"/>
              </p:cNvSpPr>
              <p:nvPr/>
            </p:nvSpPr>
            <p:spPr bwMode="auto">
              <a:xfrm>
                <a:off x="2601913" y="6261100"/>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6" name="Freeform 52"/>
              <p:cNvSpPr>
                <a:spLocks/>
              </p:cNvSpPr>
              <p:nvPr/>
            </p:nvSpPr>
            <p:spPr bwMode="auto">
              <a:xfrm>
                <a:off x="2459038" y="6097588"/>
                <a:ext cx="146050" cy="134938"/>
              </a:xfrm>
              <a:custGeom>
                <a:avLst/>
                <a:gdLst>
                  <a:gd name="T0" fmla="*/ 5 w 38"/>
                  <a:gd name="T1" fmla="*/ 13 h 35"/>
                  <a:gd name="T2" fmla="*/ 38 w 38"/>
                  <a:gd name="T3" fmla="*/ 33 h 35"/>
                  <a:gd name="T4" fmla="*/ 15 w 38"/>
                  <a:gd name="T5" fmla="*/ 11 h 35"/>
                  <a:gd name="T6" fmla="*/ 20 w 38"/>
                  <a:gd name="T7" fmla="*/ 10 h 35"/>
                  <a:gd name="T8" fmla="*/ 9 w 38"/>
                  <a:gd name="T9" fmla="*/ 0 h 35"/>
                  <a:gd name="T10" fmla="*/ 0 w 38"/>
                  <a:gd name="T11" fmla="*/ 15 h 35"/>
                  <a:gd name="T12" fmla="*/ 5 w 38"/>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5" y="13"/>
                    </a:moveTo>
                    <a:cubicBezTo>
                      <a:pt x="5" y="13"/>
                      <a:pt x="8" y="35"/>
                      <a:pt x="38" y="33"/>
                    </a:cubicBezTo>
                    <a:cubicBezTo>
                      <a:pt x="38" y="33"/>
                      <a:pt x="15" y="34"/>
                      <a:pt x="15" y="11"/>
                    </a:cubicBezTo>
                    <a:cubicBezTo>
                      <a:pt x="20" y="10"/>
                      <a:pt x="20" y="10"/>
                      <a:pt x="20" y="10"/>
                    </a:cubicBezTo>
                    <a:cubicBezTo>
                      <a:pt x="9" y="0"/>
                      <a:pt x="9" y="0"/>
                      <a:pt x="9" y="0"/>
                    </a:cubicBezTo>
                    <a:cubicBezTo>
                      <a:pt x="0" y="15"/>
                      <a:pt x="0" y="15"/>
                      <a:pt x="0" y="15"/>
                    </a:cubicBez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157" name="Freeform 53"/>
              <p:cNvSpPr>
                <a:spLocks/>
              </p:cNvSpPr>
              <p:nvPr/>
            </p:nvSpPr>
            <p:spPr bwMode="auto">
              <a:xfrm>
                <a:off x="2524125" y="6065838"/>
                <a:ext cx="146050" cy="136525"/>
              </a:xfrm>
              <a:custGeom>
                <a:avLst/>
                <a:gdLst>
                  <a:gd name="T0" fmla="*/ 33 w 38"/>
                  <a:gd name="T1" fmla="*/ 22 h 35"/>
                  <a:gd name="T2" fmla="*/ 0 w 38"/>
                  <a:gd name="T3" fmla="*/ 2 h 35"/>
                  <a:gd name="T4" fmla="*/ 23 w 38"/>
                  <a:gd name="T5" fmla="*/ 23 h 35"/>
                  <a:gd name="T6" fmla="*/ 18 w 38"/>
                  <a:gd name="T7" fmla="*/ 24 h 35"/>
                  <a:gd name="T8" fmla="*/ 29 w 38"/>
                  <a:gd name="T9" fmla="*/ 35 h 35"/>
                  <a:gd name="T10" fmla="*/ 38 w 38"/>
                  <a:gd name="T11" fmla="*/ 20 h 35"/>
                  <a:gd name="T12" fmla="*/ 33 w 38"/>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33" y="22"/>
                    </a:moveTo>
                    <a:cubicBezTo>
                      <a:pt x="33" y="22"/>
                      <a:pt x="30" y="0"/>
                      <a:pt x="0" y="2"/>
                    </a:cubicBezTo>
                    <a:cubicBezTo>
                      <a:pt x="0" y="2"/>
                      <a:pt x="23" y="1"/>
                      <a:pt x="23" y="23"/>
                    </a:cubicBezTo>
                    <a:cubicBezTo>
                      <a:pt x="18" y="24"/>
                      <a:pt x="18" y="24"/>
                      <a:pt x="18" y="24"/>
                    </a:cubicBezTo>
                    <a:cubicBezTo>
                      <a:pt x="29" y="35"/>
                      <a:pt x="29" y="35"/>
                      <a:pt x="29" y="35"/>
                    </a:cubicBezTo>
                    <a:cubicBezTo>
                      <a:pt x="38" y="20"/>
                      <a:pt x="38" y="20"/>
                      <a:pt x="38" y="20"/>
                    </a:cubicBezTo>
                    <a:lnTo>
                      <a:pt x="3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algn="ct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grpSp>
        <p:sp>
          <p:nvSpPr>
            <p:cNvPr id="149" name="文本框 148"/>
            <p:cNvSpPr txBox="1"/>
            <p:nvPr/>
          </p:nvSpPr>
          <p:spPr>
            <a:xfrm>
              <a:off x="8716449" y="4799882"/>
              <a:ext cx="1352429" cy="479605"/>
            </a:xfrm>
            <a:prstGeom prst="rect">
              <a:avLst/>
            </a:prstGeom>
            <a:noFill/>
          </p:spPr>
          <p:txBody>
            <a:bodyPr wrap="square" rtlCol="0">
              <a:noAutofit/>
            </a:bodyPr>
            <a:lstStyle/>
            <a:p>
              <a:pPr algn="ctr" defTabSz="914112" fontAlgn="ctr">
                <a:spcBef>
                  <a:spcPts val="0"/>
                </a:spcBef>
                <a:spcAft>
                  <a:spcPts val="0"/>
                </a:spcAft>
              </a:pPr>
              <a:r>
                <a:rPr lang="en-US" sz="800" b="1" dirty="0" smtClean="0">
                  <a:solidFill>
                    <a:prstClr val="black"/>
                  </a:solidFill>
                  <a:latin typeface="微软雅黑" panose="020B0503020204020204" pitchFamily="34" charset="-122"/>
                </a:rPr>
                <a:t>Online applications</a:t>
              </a:r>
              <a:endParaRPr lang="en-US" sz="800" b="1" dirty="0">
                <a:solidFill>
                  <a:prstClr val="black"/>
                </a:solidFill>
                <a:latin typeface="微软雅黑" panose="020B0503020204020204" pitchFamily="34" charset="-122"/>
                <a:ea typeface="微软雅黑"/>
              </a:endParaRPr>
            </a:p>
          </p:txBody>
        </p:sp>
        <p:sp>
          <p:nvSpPr>
            <p:cNvPr id="150" name="文本框 149"/>
            <p:cNvSpPr txBox="1"/>
            <p:nvPr/>
          </p:nvSpPr>
          <p:spPr>
            <a:xfrm>
              <a:off x="8332975" y="4140810"/>
              <a:ext cx="1189981" cy="539345"/>
            </a:xfrm>
            <a:prstGeom prst="rect">
              <a:avLst/>
            </a:prstGeom>
            <a:noFill/>
          </p:spPr>
          <p:txBody>
            <a:bodyPr wrap="square" rtlCol="0">
              <a:noAutofit/>
            </a:bodyPr>
            <a:lstStyle/>
            <a:p>
              <a:pPr algn="ctr" defTabSz="914112" fontAlgn="ctr">
                <a:spcBef>
                  <a:spcPts val="0"/>
                </a:spcBef>
                <a:spcAft>
                  <a:spcPts val="0"/>
                </a:spcAft>
              </a:pPr>
              <a:r>
                <a:rPr lang="en-US" sz="900" b="1" dirty="0" smtClean="0">
                  <a:solidFill>
                    <a:prstClr val="black"/>
                  </a:solidFill>
                  <a:latin typeface="微软雅黑" panose="020B0503020204020204" pitchFamily="34" charset="-122"/>
                </a:rPr>
                <a:t>HUAWEI</a:t>
              </a:r>
              <a:endParaRPr lang="en-US" altLang="zh-CN" sz="900" b="1" dirty="0" smtClean="0">
                <a:solidFill>
                  <a:prstClr val="black"/>
                </a:solidFill>
                <a:latin typeface="微软雅黑" panose="020B0503020204020204" pitchFamily="34" charset="-122"/>
                <a:ea typeface="微软雅黑"/>
              </a:endParaRPr>
            </a:p>
            <a:p>
              <a:pPr algn="ctr" defTabSz="914112" fontAlgn="ctr">
                <a:spcBef>
                  <a:spcPts val="0"/>
                </a:spcBef>
                <a:spcAft>
                  <a:spcPts val="0"/>
                </a:spcAft>
              </a:pPr>
              <a:r>
                <a:rPr lang="en-US" sz="900" b="1" dirty="0" smtClean="0">
                  <a:solidFill>
                    <a:prstClr val="black"/>
                  </a:solidFill>
                  <a:latin typeface="微软雅黑" panose="020B0503020204020204" pitchFamily="34" charset="-122"/>
                </a:rPr>
                <a:t>CLOUD</a:t>
              </a:r>
              <a:endParaRPr lang="en-US" sz="900" b="1" dirty="0">
                <a:solidFill>
                  <a:prstClr val="black"/>
                </a:solidFill>
                <a:latin typeface="微软雅黑" panose="020B0503020204020204" pitchFamily="34" charset="-122"/>
                <a:ea typeface="微软雅黑"/>
              </a:endParaRPr>
            </a:p>
          </p:txBody>
        </p:sp>
      </p:grpSp>
      <p:cxnSp>
        <p:nvCxnSpPr>
          <p:cNvPr id="170" name="直接箭头连接符 169"/>
          <p:cNvCxnSpPr>
            <a:stCxn id="254" idx="2"/>
            <a:endCxn id="172" idx="4"/>
          </p:cNvCxnSpPr>
          <p:nvPr/>
        </p:nvCxnSpPr>
        <p:spPr>
          <a:xfrm flipH="1">
            <a:off x="6646586" y="3742112"/>
            <a:ext cx="784313" cy="78927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54" idx="2"/>
            <a:endCxn id="146" idx="4"/>
          </p:cNvCxnSpPr>
          <p:nvPr/>
        </p:nvCxnSpPr>
        <p:spPr>
          <a:xfrm>
            <a:off x="7430899" y="3742112"/>
            <a:ext cx="2091094" cy="78396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Freeform 6"/>
          <p:cNvSpPr>
            <a:spLocks/>
          </p:cNvSpPr>
          <p:nvPr/>
        </p:nvSpPr>
        <p:spPr bwMode="auto">
          <a:xfrm>
            <a:off x="5828752" y="4442169"/>
            <a:ext cx="2148802" cy="1422987"/>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15875" cap="flat" cmpd="sng" algn="ctr">
            <a:solidFill>
              <a:schemeClr val="accent3">
                <a:lumMod val="75000"/>
              </a:schemeClr>
            </a:solidFill>
            <a:prstDash val="solid"/>
            <a:headEnd type="none" w="med" len="med"/>
            <a:tailEnd type="none" w="med" len="med"/>
          </a:ln>
          <a:effectLst/>
          <a:extLst/>
        </p:spPr>
        <p:txBody>
          <a:bodyPr vert="horz" wrap="square" lIns="121869" tIns="60934" rIns="121869" bIns="60934" numCol="1" rtlCol="0" anchor="ctr" anchorCtr="1" compatLnSpc="1">
            <a:noAutofit/>
          </a:bodyPr>
          <a:lstStyle/>
          <a:p>
            <a:pPr algn="ctr" defTabSz="1218631" fontAlgn="ctr">
              <a:spcBef>
                <a:spcPts val="0"/>
              </a:spcBef>
              <a:spcAft>
                <a:spcPts val="0"/>
              </a:spcAft>
              <a:defRPr/>
            </a:pPr>
            <a:endParaRPr lang="en-US" altLang="zh-CN" sz="1400" b="1" kern="0" dirty="0" smtClean="0">
              <a:solidFill>
                <a:srgbClr val="C00000"/>
              </a:solidFill>
              <a:latin typeface="微软雅黑" panose="020B0503020204020204" pitchFamily="34" charset="-122"/>
              <a:ea typeface="微软雅黑" panose="020B0503020204020204" pitchFamily="34" charset="-122"/>
              <a:sym typeface="Wingdings" pitchFamily="2" charset="2"/>
            </a:endParaRPr>
          </a:p>
          <a:p>
            <a:pPr algn="ctr" defTabSz="1218631" fontAlgn="ctr">
              <a:spcBef>
                <a:spcPts val="0"/>
              </a:spcBef>
              <a:spcAft>
                <a:spcPts val="0"/>
              </a:spcAft>
              <a:defRPr/>
            </a:pPr>
            <a:endParaRPr lang="en-US" altLang="zh-CN" sz="1400" b="1" kern="0" dirty="0">
              <a:solidFill>
                <a:srgbClr val="C00000"/>
              </a:solidFill>
              <a:latin typeface="微软雅黑" panose="020B0503020204020204" pitchFamily="34" charset="-122"/>
              <a:ea typeface="微软雅黑" panose="020B0503020204020204" pitchFamily="34" charset="-122"/>
              <a:sym typeface="Wingdings" pitchFamily="2" charset="2"/>
            </a:endParaRPr>
          </a:p>
        </p:txBody>
      </p:sp>
      <p:grpSp>
        <p:nvGrpSpPr>
          <p:cNvPr id="173" name="组合 172"/>
          <p:cNvGrpSpPr/>
          <p:nvPr/>
        </p:nvGrpSpPr>
        <p:grpSpPr>
          <a:xfrm>
            <a:off x="6081630" y="5413388"/>
            <a:ext cx="467628" cy="350480"/>
            <a:chOff x="1320800" y="873125"/>
            <a:chExt cx="557213" cy="414338"/>
          </a:xfrm>
          <a:solidFill>
            <a:srgbClr val="15B0E8"/>
          </a:solidFill>
        </p:grpSpPr>
        <p:sp>
          <p:nvSpPr>
            <p:cNvPr id="174"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75"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76"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77"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78"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79"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0"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1"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2"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3"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4"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5"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6"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7"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8"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89"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0"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1"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2"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3"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4"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5"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6"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7"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8"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199"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0"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grpSp>
      <p:grpSp>
        <p:nvGrpSpPr>
          <p:cNvPr id="201" name="组合 200"/>
          <p:cNvGrpSpPr/>
          <p:nvPr/>
        </p:nvGrpSpPr>
        <p:grpSpPr>
          <a:xfrm>
            <a:off x="6718397" y="5409217"/>
            <a:ext cx="468947" cy="349407"/>
            <a:chOff x="4241800" y="873125"/>
            <a:chExt cx="627062" cy="414338"/>
          </a:xfrm>
          <a:solidFill>
            <a:srgbClr val="15B0E8"/>
          </a:solidFill>
        </p:grpSpPr>
        <p:sp>
          <p:nvSpPr>
            <p:cNvPr id="202" name="Freeform 77"/>
            <p:cNvSpPr>
              <a:spLocks noEditPoints="1"/>
            </p:cNvSpPr>
            <p:nvPr/>
          </p:nvSpPr>
          <p:spPr bwMode="auto">
            <a:xfrm>
              <a:off x="4241800" y="873125"/>
              <a:ext cx="373062" cy="414338"/>
            </a:xfrm>
            <a:custGeom>
              <a:avLst/>
              <a:gdLst>
                <a:gd name="T0" fmla="*/ 311 w 440"/>
                <a:gd name="T1" fmla="*/ 162 h 488"/>
                <a:gd name="T2" fmla="*/ 311 w 440"/>
                <a:gd name="T3" fmla="*/ 68 h 488"/>
                <a:gd name="T4" fmla="*/ 137 w 440"/>
                <a:gd name="T5" fmla="*/ 360 h 488"/>
                <a:gd name="T6" fmla="*/ 137 w 440"/>
                <a:gd name="T7" fmla="*/ 463 h 488"/>
                <a:gd name="T8" fmla="*/ 311 w 440"/>
                <a:gd name="T9" fmla="*/ 250 h 488"/>
                <a:gd name="T10" fmla="*/ 311 w 440"/>
                <a:gd name="T11" fmla="*/ 167 h 488"/>
                <a:gd name="T12" fmla="*/ 372 w 440"/>
                <a:gd name="T13" fmla="*/ 176 h 488"/>
                <a:gd name="T14" fmla="*/ 326 w 440"/>
                <a:gd name="T15" fmla="*/ 169 h 488"/>
                <a:gd name="T16" fmla="*/ 372 w 440"/>
                <a:gd name="T17" fmla="*/ 171 h 488"/>
                <a:gd name="T18" fmla="*/ 372 w 440"/>
                <a:gd name="T19" fmla="*/ 83 h 488"/>
                <a:gd name="T20" fmla="*/ 421 w 440"/>
                <a:gd name="T21" fmla="*/ 179 h 488"/>
                <a:gd name="T22" fmla="*/ 421 w 440"/>
                <a:gd name="T23" fmla="*/ 95 h 488"/>
                <a:gd name="T24" fmla="*/ 387 w 440"/>
                <a:gd name="T25" fmla="*/ 337 h 488"/>
                <a:gd name="T26" fmla="*/ 387 w 440"/>
                <a:gd name="T27" fmla="*/ 420 h 488"/>
                <a:gd name="T28" fmla="*/ 326 w 440"/>
                <a:gd name="T29" fmla="*/ 342 h 488"/>
                <a:gd name="T30" fmla="*/ 326 w 440"/>
                <a:gd name="T31" fmla="*/ 430 h 488"/>
                <a:gd name="T32" fmla="*/ 311 w 440"/>
                <a:gd name="T33" fmla="*/ 344 h 488"/>
                <a:gd name="T34" fmla="*/ 246 w 440"/>
                <a:gd name="T35" fmla="*/ 350 h 488"/>
                <a:gd name="T36" fmla="*/ 372 w 440"/>
                <a:gd name="T37" fmla="*/ 333 h 488"/>
                <a:gd name="T38" fmla="*/ 372 w 440"/>
                <a:gd name="T39" fmla="*/ 256 h 488"/>
                <a:gd name="T40" fmla="*/ 421 w 440"/>
                <a:gd name="T41" fmla="*/ 256 h 488"/>
                <a:gd name="T42" fmla="*/ 387 w 440"/>
                <a:gd name="T43" fmla="*/ 256 h 488"/>
                <a:gd name="T44" fmla="*/ 421 w 440"/>
                <a:gd name="T45" fmla="*/ 251 h 488"/>
                <a:gd name="T46" fmla="*/ 421 w 440"/>
                <a:gd name="T47" fmla="*/ 184 h 488"/>
                <a:gd name="T48" fmla="*/ 246 w 440"/>
                <a:gd name="T49" fmla="*/ 255 h 488"/>
                <a:gd name="T50" fmla="*/ 246 w 440"/>
                <a:gd name="T51" fmla="*/ 345 h 488"/>
                <a:gd name="T52" fmla="*/ 137 w 440"/>
                <a:gd name="T53" fmla="*/ 254 h 488"/>
                <a:gd name="T54" fmla="*/ 137 w 440"/>
                <a:gd name="T55" fmla="*/ 355 h 488"/>
                <a:gd name="T56" fmla="*/ 231 w 440"/>
                <a:gd name="T57" fmla="*/ 155 h 488"/>
                <a:gd name="T58" fmla="*/ 137 w 440"/>
                <a:gd name="T59" fmla="*/ 140 h 488"/>
                <a:gd name="T60" fmla="*/ 231 w 440"/>
                <a:gd name="T61" fmla="*/ 49 h 488"/>
                <a:gd name="T62" fmla="*/ 137 w 440"/>
                <a:gd name="T63" fmla="*/ 26 h 488"/>
                <a:gd name="T64" fmla="*/ 128 w 440"/>
                <a:gd name="T65" fmla="*/ 488 h 488"/>
                <a:gd name="T66" fmla="*/ 428 w 440"/>
                <a:gd name="T67" fmla="*/ 438 h 488"/>
                <a:gd name="T68" fmla="*/ 440 w 440"/>
                <a:gd name="T69" fmla="*/ 85 h 488"/>
                <a:gd name="T70" fmla="*/ 246 w 440"/>
                <a:gd name="T71" fmla="*/ 27 h 488"/>
                <a:gd name="T72" fmla="*/ 136 w 440"/>
                <a:gd name="T73" fmla="*/ 1 h 488"/>
                <a:gd name="T74" fmla="*/ 14 w 440"/>
                <a:gd name="T75" fmla="*/ 12 h 488"/>
                <a:gd name="T76" fmla="*/ 26 w 440"/>
                <a:gd name="T77" fmla="*/ 354 h 488"/>
                <a:gd name="T78" fmla="*/ 38 w 440"/>
                <a:gd name="T79" fmla="*/ 24 h 488"/>
                <a:gd name="T80" fmla="*/ 113 w 440"/>
                <a:gd name="T81" fmla="*/ 463 h 488"/>
                <a:gd name="T82" fmla="*/ 38 w 440"/>
                <a:gd name="T83" fmla="*/ 425 h 488"/>
                <a:gd name="T84" fmla="*/ 1 w 440"/>
                <a:gd name="T85" fmla="*/ 403 h 488"/>
                <a:gd name="T86" fmla="*/ 26 w 440"/>
                <a:gd name="T8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1" y="68"/>
                  </a:moveTo>
                  <a:lnTo>
                    <a:pt x="311" y="68"/>
                  </a:lnTo>
                  <a:lnTo>
                    <a:pt x="311" y="162"/>
                  </a:lnTo>
                  <a:lnTo>
                    <a:pt x="246" y="152"/>
                  </a:lnTo>
                  <a:lnTo>
                    <a:pt x="246" y="52"/>
                  </a:lnTo>
                  <a:lnTo>
                    <a:pt x="311" y="68"/>
                  </a:lnTo>
                  <a:close/>
                  <a:moveTo>
                    <a:pt x="137" y="463"/>
                  </a:moveTo>
                  <a:lnTo>
                    <a:pt x="137" y="463"/>
                  </a:lnTo>
                  <a:lnTo>
                    <a:pt x="137" y="360"/>
                  </a:lnTo>
                  <a:lnTo>
                    <a:pt x="231" y="351"/>
                  </a:lnTo>
                  <a:lnTo>
                    <a:pt x="231" y="447"/>
                  </a:lnTo>
                  <a:lnTo>
                    <a:pt x="137" y="463"/>
                  </a:lnTo>
                  <a:lnTo>
                    <a:pt x="137" y="463"/>
                  </a:lnTo>
                  <a:close/>
                  <a:moveTo>
                    <a:pt x="311" y="250"/>
                  </a:moveTo>
                  <a:lnTo>
                    <a:pt x="311" y="250"/>
                  </a:lnTo>
                  <a:lnTo>
                    <a:pt x="246" y="250"/>
                  </a:lnTo>
                  <a:lnTo>
                    <a:pt x="246" y="157"/>
                  </a:lnTo>
                  <a:lnTo>
                    <a:pt x="311" y="167"/>
                  </a:lnTo>
                  <a:lnTo>
                    <a:pt x="311" y="250"/>
                  </a:lnTo>
                  <a:close/>
                  <a:moveTo>
                    <a:pt x="372" y="176"/>
                  </a:moveTo>
                  <a:lnTo>
                    <a:pt x="372" y="176"/>
                  </a:lnTo>
                  <a:lnTo>
                    <a:pt x="372" y="251"/>
                  </a:lnTo>
                  <a:lnTo>
                    <a:pt x="326" y="250"/>
                  </a:lnTo>
                  <a:lnTo>
                    <a:pt x="326" y="169"/>
                  </a:lnTo>
                  <a:lnTo>
                    <a:pt x="372" y="176"/>
                  </a:lnTo>
                  <a:close/>
                  <a:moveTo>
                    <a:pt x="372" y="171"/>
                  </a:moveTo>
                  <a:lnTo>
                    <a:pt x="372" y="171"/>
                  </a:lnTo>
                  <a:lnTo>
                    <a:pt x="326" y="164"/>
                  </a:lnTo>
                  <a:lnTo>
                    <a:pt x="326" y="72"/>
                  </a:lnTo>
                  <a:lnTo>
                    <a:pt x="372" y="83"/>
                  </a:lnTo>
                  <a:lnTo>
                    <a:pt x="372" y="171"/>
                  </a:lnTo>
                  <a:close/>
                  <a:moveTo>
                    <a:pt x="421" y="179"/>
                  </a:moveTo>
                  <a:lnTo>
                    <a:pt x="421" y="179"/>
                  </a:lnTo>
                  <a:lnTo>
                    <a:pt x="387" y="174"/>
                  </a:lnTo>
                  <a:lnTo>
                    <a:pt x="387" y="87"/>
                  </a:lnTo>
                  <a:lnTo>
                    <a:pt x="421" y="95"/>
                  </a:lnTo>
                  <a:lnTo>
                    <a:pt x="421" y="179"/>
                  </a:lnTo>
                  <a:close/>
                  <a:moveTo>
                    <a:pt x="387" y="337"/>
                  </a:moveTo>
                  <a:lnTo>
                    <a:pt x="387" y="337"/>
                  </a:lnTo>
                  <a:lnTo>
                    <a:pt x="421" y="334"/>
                  </a:lnTo>
                  <a:lnTo>
                    <a:pt x="421" y="414"/>
                  </a:lnTo>
                  <a:lnTo>
                    <a:pt x="387" y="420"/>
                  </a:lnTo>
                  <a:lnTo>
                    <a:pt x="387" y="337"/>
                  </a:lnTo>
                  <a:close/>
                  <a:moveTo>
                    <a:pt x="326" y="342"/>
                  </a:moveTo>
                  <a:lnTo>
                    <a:pt x="326" y="342"/>
                  </a:lnTo>
                  <a:lnTo>
                    <a:pt x="372" y="338"/>
                  </a:lnTo>
                  <a:lnTo>
                    <a:pt x="372" y="423"/>
                  </a:lnTo>
                  <a:lnTo>
                    <a:pt x="326" y="430"/>
                  </a:lnTo>
                  <a:lnTo>
                    <a:pt x="326" y="342"/>
                  </a:lnTo>
                  <a:close/>
                  <a:moveTo>
                    <a:pt x="311" y="344"/>
                  </a:moveTo>
                  <a:lnTo>
                    <a:pt x="311" y="344"/>
                  </a:lnTo>
                  <a:lnTo>
                    <a:pt x="311" y="433"/>
                  </a:lnTo>
                  <a:lnTo>
                    <a:pt x="246" y="444"/>
                  </a:lnTo>
                  <a:lnTo>
                    <a:pt x="246" y="350"/>
                  </a:lnTo>
                  <a:lnTo>
                    <a:pt x="311" y="344"/>
                  </a:lnTo>
                  <a:close/>
                  <a:moveTo>
                    <a:pt x="372" y="333"/>
                  </a:moveTo>
                  <a:lnTo>
                    <a:pt x="372" y="333"/>
                  </a:lnTo>
                  <a:lnTo>
                    <a:pt x="326" y="337"/>
                  </a:lnTo>
                  <a:lnTo>
                    <a:pt x="326" y="255"/>
                  </a:lnTo>
                  <a:lnTo>
                    <a:pt x="372" y="256"/>
                  </a:lnTo>
                  <a:lnTo>
                    <a:pt x="372" y="333"/>
                  </a:lnTo>
                  <a:close/>
                  <a:moveTo>
                    <a:pt x="421" y="256"/>
                  </a:moveTo>
                  <a:lnTo>
                    <a:pt x="421" y="256"/>
                  </a:lnTo>
                  <a:lnTo>
                    <a:pt x="421" y="329"/>
                  </a:lnTo>
                  <a:lnTo>
                    <a:pt x="387" y="332"/>
                  </a:lnTo>
                  <a:lnTo>
                    <a:pt x="387" y="256"/>
                  </a:lnTo>
                  <a:lnTo>
                    <a:pt x="421" y="256"/>
                  </a:lnTo>
                  <a:close/>
                  <a:moveTo>
                    <a:pt x="421" y="251"/>
                  </a:moveTo>
                  <a:lnTo>
                    <a:pt x="421" y="251"/>
                  </a:lnTo>
                  <a:lnTo>
                    <a:pt x="387" y="251"/>
                  </a:lnTo>
                  <a:lnTo>
                    <a:pt x="387" y="179"/>
                  </a:lnTo>
                  <a:lnTo>
                    <a:pt x="421" y="184"/>
                  </a:lnTo>
                  <a:lnTo>
                    <a:pt x="421" y="251"/>
                  </a:lnTo>
                  <a:close/>
                  <a:moveTo>
                    <a:pt x="246" y="255"/>
                  </a:moveTo>
                  <a:lnTo>
                    <a:pt x="246" y="255"/>
                  </a:lnTo>
                  <a:lnTo>
                    <a:pt x="311" y="255"/>
                  </a:lnTo>
                  <a:lnTo>
                    <a:pt x="311" y="339"/>
                  </a:lnTo>
                  <a:lnTo>
                    <a:pt x="246" y="345"/>
                  </a:lnTo>
                  <a:lnTo>
                    <a:pt x="246" y="255"/>
                  </a:lnTo>
                  <a:close/>
                  <a:moveTo>
                    <a:pt x="137" y="254"/>
                  </a:moveTo>
                  <a:lnTo>
                    <a:pt x="137" y="254"/>
                  </a:lnTo>
                  <a:lnTo>
                    <a:pt x="231" y="255"/>
                  </a:lnTo>
                  <a:lnTo>
                    <a:pt x="231" y="346"/>
                  </a:lnTo>
                  <a:lnTo>
                    <a:pt x="137" y="355"/>
                  </a:lnTo>
                  <a:lnTo>
                    <a:pt x="137" y="254"/>
                  </a:lnTo>
                  <a:close/>
                  <a:moveTo>
                    <a:pt x="231" y="155"/>
                  </a:moveTo>
                  <a:lnTo>
                    <a:pt x="231" y="155"/>
                  </a:lnTo>
                  <a:lnTo>
                    <a:pt x="231" y="250"/>
                  </a:lnTo>
                  <a:lnTo>
                    <a:pt x="137" y="249"/>
                  </a:lnTo>
                  <a:lnTo>
                    <a:pt x="137" y="140"/>
                  </a:lnTo>
                  <a:lnTo>
                    <a:pt x="231" y="155"/>
                  </a:lnTo>
                  <a:close/>
                  <a:moveTo>
                    <a:pt x="231" y="49"/>
                  </a:moveTo>
                  <a:lnTo>
                    <a:pt x="231" y="49"/>
                  </a:lnTo>
                  <a:lnTo>
                    <a:pt x="231" y="150"/>
                  </a:lnTo>
                  <a:lnTo>
                    <a:pt x="137" y="135"/>
                  </a:lnTo>
                  <a:lnTo>
                    <a:pt x="137" y="26"/>
                  </a:lnTo>
                  <a:lnTo>
                    <a:pt x="231" y="49"/>
                  </a:lnTo>
                  <a:close/>
                  <a:moveTo>
                    <a:pt x="128" y="488"/>
                  </a:moveTo>
                  <a:lnTo>
                    <a:pt x="128" y="488"/>
                  </a:lnTo>
                  <a:cubicBezTo>
                    <a:pt x="130" y="488"/>
                    <a:pt x="131" y="488"/>
                    <a:pt x="133" y="488"/>
                  </a:cubicBezTo>
                  <a:lnTo>
                    <a:pt x="134" y="488"/>
                  </a:lnTo>
                  <a:lnTo>
                    <a:pt x="428" y="438"/>
                  </a:lnTo>
                  <a:cubicBezTo>
                    <a:pt x="430" y="438"/>
                    <a:pt x="432" y="437"/>
                    <a:pt x="433" y="436"/>
                  </a:cubicBezTo>
                  <a:cubicBezTo>
                    <a:pt x="437" y="435"/>
                    <a:pt x="440" y="431"/>
                    <a:pt x="440" y="427"/>
                  </a:cubicBezTo>
                  <a:lnTo>
                    <a:pt x="440" y="85"/>
                  </a:lnTo>
                  <a:cubicBezTo>
                    <a:pt x="440" y="82"/>
                    <a:pt x="439" y="79"/>
                    <a:pt x="437" y="78"/>
                  </a:cubicBezTo>
                  <a:cubicBezTo>
                    <a:pt x="435" y="75"/>
                    <a:pt x="433" y="73"/>
                    <a:pt x="429" y="72"/>
                  </a:cubicBezTo>
                  <a:lnTo>
                    <a:pt x="246" y="27"/>
                  </a:lnTo>
                  <a:lnTo>
                    <a:pt x="246" y="26"/>
                  </a:lnTo>
                  <a:lnTo>
                    <a:pt x="243" y="26"/>
                  </a:lnTo>
                  <a:lnTo>
                    <a:pt x="136" y="1"/>
                  </a:lnTo>
                  <a:lnTo>
                    <a:pt x="133" y="0"/>
                  </a:lnTo>
                  <a:lnTo>
                    <a:pt x="26" y="0"/>
                  </a:lnTo>
                  <a:cubicBezTo>
                    <a:pt x="19" y="0"/>
                    <a:pt x="14" y="5"/>
                    <a:pt x="14" y="12"/>
                  </a:cubicBezTo>
                  <a:lnTo>
                    <a:pt x="14" y="306"/>
                  </a:lnTo>
                  <a:cubicBezTo>
                    <a:pt x="6" y="311"/>
                    <a:pt x="0" y="319"/>
                    <a:pt x="0" y="329"/>
                  </a:cubicBezTo>
                  <a:cubicBezTo>
                    <a:pt x="0" y="343"/>
                    <a:pt x="12" y="354"/>
                    <a:pt x="26" y="354"/>
                  </a:cubicBezTo>
                  <a:cubicBezTo>
                    <a:pt x="40" y="354"/>
                    <a:pt x="52" y="343"/>
                    <a:pt x="52" y="329"/>
                  </a:cubicBezTo>
                  <a:cubicBezTo>
                    <a:pt x="52" y="319"/>
                    <a:pt x="46" y="311"/>
                    <a:pt x="38" y="306"/>
                  </a:cubicBezTo>
                  <a:lnTo>
                    <a:pt x="38" y="24"/>
                  </a:lnTo>
                  <a:lnTo>
                    <a:pt x="113" y="24"/>
                  </a:lnTo>
                  <a:cubicBezTo>
                    <a:pt x="113" y="24"/>
                    <a:pt x="113" y="25"/>
                    <a:pt x="113" y="25"/>
                  </a:cubicBezTo>
                  <a:lnTo>
                    <a:pt x="113" y="463"/>
                  </a:lnTo>
                  <a:cubicBezTo>
                    <a:pt x="113" y="463"/>
                    <a:pt x="113" y="463"/>
                    <a:pt x="113" y="464"/>
                  </a:cubicBezTo>
                  <a:lnTo>
                    <a:pt x="38" y="464"/>
                  </a:lnTo>
                  <a:lnTo>
                    <a:pt x="38" y="425"/>
                  </a:lnTo>
                  <a:cubicBezTo>
                    <a:pt x="46" y="421"/>
                    <a:pt x="52" y="413"/>
                    <a:pt x="52" y="403"/>
                  </a:cubicBezTo>
                  <a:cubicBezTo>
                    <a:pt x="52" y="389"/>
                    <a:pt x="40" y="377"/>
                    <a:pt x="26" y="377"/>
                  </a:cubicBezTo>
                  <a:cubicBezTo>
                    <a:pt x="12" y="377"/>
                    <a:pt x="1" y="389"/>
                    <a:pt x="1" y="403"/>
                  </a:cubicBezTo>
                  <a:cubicBezTo>
                    <a:pt x="1" y="412"/>
                    <a:pt x="6" y="421"/>
                    <a:pt x="14" y="425"/>
                  </a:cubicBezTo>
                  <a:lnTo>
                    <a:pt x="14" y="476"/>
                  </a:lnTo>
                  <a:cubicBezTo>
                    <a:pt x="14" y="483"/>
                    <a:pt x="19" y="488"/>
                    <a:pt x="26" y="488"/>
                  </a:cubicBezTo>
                  <a:lnTo>
                    <a:pt x="125" y="488"/>
                  </a:lnTo>
                  <a:cubicBezTo>
                    <a:pt x="126" y="488"/>
                    <a:pt x="127" y="488"/>
                    <a:pt x="128" y="488"/>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3" name="Freeform 78"/>
            <p:cNvSpPr>
              <a:spLocks noEditPoints="1"/>
            </p:cNvSpPr>
            <p:nvPr/>
          </p:nvSpPr>
          <p:spPr bwMode="auto">
            <a:xfrm>
              <a:off x="4375150" y="923925"/>
              <a:ext cx="49212" cy="57150"/>
            </a:xfrm>
            <a:custGeom>
              <a:avLst/>
              <a:gdLst>
                <a:gd name="T0" fmla="*/ 9 w 58"/>
                <a:gd name="T1" fmla="*/ 14 h 67"/>
                <a:gd name="T2" fmla="*/ 9 w 58"/>
                <a:gd name="T3" fmla="*/ 14 h 67"/>
                <a:gd name="T4" fmla="*/ 10 w 58"/>
                <a:gd name="T5" fmla="*/ 10 h 67"/>
                <a:gd name="T6" fmla="*/ 47 w 58"/>
                <a:gd name="T7" fmla="*/ 20 h 67"/>
                <a:gd name="T8" fmla="*/ 48 w 58"/>
                <a:gd name="T9" fmla="*/ 23 h 67"/>
                <a:gd name="T10" fmla="*/ 48 w 58"/>
                <a:gd name="T11" fmla="*/ 54 h 67"/>
                <a:gd name="T12" fmla="*/ 48 w 58"/>
                <a:gd name="T13" fmla="*/ 57 h 67"/>
                <a:gd name="T14" fmla="*/ 10 w 58"/>
                <a:gd name="T15" fmla="*/ 53 h 67"/>
                <a:gd name="T16" fmla="*/ 9 w 58"/>
                <a:gd name="T17" fmla="*/ 48 h 67"/>
                <a:gd name="T18" fmla="*/ 9 w 58"/>
                <a:gd name="T19" fmla="*/ 14 h 67"/>
                <a:gd name="T20" fmla="*/ 9 w 58"/>
                <a:gd name="T21" fmla="*/ 63 h 67"/>
                <a:gd name="T22" fmla="*/ 9 w 58"/>
                <a:gd name="T23" fmla="*/ 63 h 67"/>
                <a:gd name="T24" fmla="*/ 48 w 58"/>
                <a:gd name="T25" fmla="*/ 67 h 67"/>
                <a:gd name="T26" fmla="*/ 48 w 58"/>
                <a:gd name="T27" fmla="*/ 67 h 67"/>
                <a:gd name="T28" fmla="*/ 58 w 58"/>
                <a:gd name="T29" fmla="*/ 54 h 67"/>
                <a:gd name="T30" fmla="*/ 58 w 58"/>
                <a:gd name="T31" fmla="*/ 23 h 67"/>
                <a:gd name="T32" fmla="*/ 49 w 58"/>
                <a:gd name="T33" fmla="*/ 10 h 67"/>
                <a:gd name="T34" fmla="*/ 11 w 58"/>
                <a:gd name="T35" fmla="*/ 0 h 67"/>
                <a:gd name="T36" fmla="*/ 9 w 58"/>
                <a:gd name="T37" fmla="*/ 0 h 67"/>
                <a:gd name="T38" fmla="*/ 0 w 58"/>
                <a:gd name="T39" fmla="*/ 14 h 67"/>
                <a:gd name="T40" fmla="*/ 0 w 58"/>
                <a:gd name="T41" fmla="*/ 48 h 67"/>
                <a:gd name="T42" fmla="*/ 2 w 58"/>
                <a:gd name="T43" fmla="*/ 57 h 67"/>
                <a:gd name="T44" fmla="*/ 9 w 58"/>
                <a:gd name="T45"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7">
                  <a:moveTo>
                    <a:pt x="9" y="14"/>
                  </a:moveTo>
                  <a:lnTo>
                    <a:pt x="9" y="14"/>
                  </a:lnTo>
                  <a:cubicBezTo>
                    <a:pt x="9" y="12"/>
                    <a:pt x="10" y="11"/>
                    <a:pt x="10" y="10"/>
                  </a:cubicBezTo>
                  <a:lnTo>
                    <a:pt x="47" y="20"/>
                  </a:lnTo>
                  <a:cubicBezTo>
                    <a:pt x="47" y="20"/>
                    <a:pt x="48" y="21"/>
                    <a:pt x="48" y="23"/>
                  </a:cubicBezTo>
                  <a:lnTo>
                    <a:pt x="48" y="54"/>
                  </a:lnTo>
                  <a:cubicBezTo>
                    <a:pt x="48" y="56"/>
                    <a:pt x="48" y="57"/>
                    <a:pt x="48" y="57"/>
                  </a:cubicBezTo>
                  <a:lnTo>
                    <a:pt x="10" y="53"/>
                  </a:lnTo>
                  <a:cubicBezTo>
                    <a:pt x="10" y="52"/>
                    <a:pt x="9" y="51"/>
                    <a:pt x="9" y="48"/>
                  </a:cubicBezTo>
                  <a:lnTo>
                    <a:pt x="9" y="14"/>
                  </a:lnTo>
                  <a:close/>
                  <a:moveTo>
                    <a:pt x="9" y="63"/>
                  </a:moveTo>
                  <a:lnTo>
                    <a:pt x="9" y="63"/>
                  </a:lnTo>
                  <a:lnTo>
                    <a:pt x="48" y="67"/>
                  </a:lnTo>
                  <a:lnTo>
                    <a:pt x="48" y="67"/>
                  </a:lnTo>
                  <a:cubicBezTo>
                    <a:pt x="54" y="67"/>
                    <a:pt x="58" y="61"/>
                    <a:pt x="58" y="54"/>
                  </a:cubicBezTo>
                  <a:lnTo>
                    <a:pt x="58" y="23"/>
                  </a:lnTo>
                  <a:cubicBezTo>
                    <a:pt x="58" y="17"/>
                    <a:pt x="54" y="11"/>
                    <a:pt x="49" y="10"/>
                  </a:cubicBezTo>
                  <a:lnTo>
                    <a:pt x="11" y="0"/>
                  </a:lnTo>
                  <a:lnTo>
                    <a:pt x="9" y="0"/>
                  </a:lnTo>
                  <a:cubicBezTo>
                    <a:pt x="4" y="0"/>
                    <a:pt x="0" y="6"/>
                    <a:pt x="0" y="14"/>
                  </a:cubicBezTo>
                  <a:lnTo>
                    <a:pt x="0" y="48"/>
                  </a:lnTo>
                  <a:cubicBezTo>
                    <a:pt x="0" y="52"/>
                    <a:pt x="0" y="55"/>
                    <a:pt x="2" y="57"/>
                  </a:cubicBezTo>
                  <a:cubicBezTo>
                    <a:pt x="3" y="61"/>
                    <a:pt x="7" y="62"/>
                    <a:pt x="9" y="63"/>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4" name="Freeform 79"/>
            <p:cNvSpPr>
              <a:spLocks noEditPoints="1"/>
            </p:cNvSpPr>
            <p:nvPr/>
          </p:nvSpPr>
          <p:spPr bwMode="auto">
            <a:xfrm>
              <a:off x="4459288" y="944563"/>
              <a:ext cx="41275" cy="49213"/>
            </a:xfrm>
            <a:custGeom>
              <a:avLst/>
              <a:gdLst>
                <a:gd name="T0" fmla="*/ 9 w 48"/>
                <a:gd name="T1" fmla="*/ 13 h 58"/>
                <a:gd name="T2" fmla="*/ 9 w 48"/>
                <a:gd name="T3" fmla="*/ 13 h 58"/>
                <a:gd name="T4" fmla="*/ 10 w 48"/>
                <a:gd name="T5" fmla="*/ 11 h 58"/>
                <a:gd name="T6" fmla="*/ 37 w 48"/>
                <a:gd name="T7" fmla="*/ 19 h 58"/>
                <a:gd name="T8" fmla="*/ 38 w 48"/>
                <a:gd name="T9" fmla="*/ 22 h 58"/>
                <a:gd name="T10" fmla="*/ 38 w 48"/>
                <a:gd name="T11" fmla="*/ 45 h 58"/>
                <a:gd name="T12" fmla="*/ 38 w 48"/>
                <a:gd name="T13" fmla="*/ 48 h 58"/>
                <a:gd name="T14" fmla="*/ 10 w 48"/>
                <a:gd name="T15" fmla="*/ 44 h 58"/>
                <a:gd name="T16" fmla="*/ 9 w 48"/>
                <a:gd name="T17" fmla="*/ 40 h 58"/>
                <a:gd name="T18" fmla="*/ 9 w 48"/>
                <a:gd name="T19" fmla="*/ 13 h 58"/>
                <a:gd name="T20" fmla="*/ 2 w 48"/>
                <a:gd name="T21" fmla="*/ 49 h 58"/>
                <a:gd name="T22" fmla="*/ 2 w 48"/>
                <a:gd name="T23" fmla="*/ 49 h 58"/>
                <a:gd name="T24" fmla="*/ 9 w 48"/>
                <a:gd name="T25" fmla="*/ 53 h 58"/>
                <a:gd name="T26" fmla="*/ 38 w 48"/>
                <a:gd name="T27" fmla="*/ 58 h 58"/>
                <a:gd name="T28" fmla="*/ 39 w 48"/>
                <a:gd name="T29" fmla="*/ 57 h 58"/>
                <a:gd name="T30" fmla="*/ 48 w 48"/>
                <a:gd name="T31" fmla="*/ 45 h 58"/>
                <a:gd name="T32" fmla="*/ 48 w 48"/>
                <a:gd name="T33" fmla="*/ 22 h 58"/>
                <a:gd name="T34" fmla="*/ 40 w 48"/>
                <a:gd name="T35" fmla="*/ 9 h 58"/>
                <a:gd name="T36" fmla="*/ 11 w 48"/>
                <a:gd name="T37" fmla="*/ 1 h 58"/>
                <a:gd name="T38" fmla="*/ 9 w 48"/>
                <a:gd name="T39" fmla="*/ 0 h 58"/>
                <a:gd name="T40" fmla="*/ 0 w 48"/>
                <a:gd name="T41" fmla="*/ 13 h 58"/>
                <a:gd name="T42" fmla="*/ 0 w 48"/>
                <a:gd name="T43" fmla="*/ 40 h 58"/>
                <a:gd name="T44" fmla="*/ 2 w 48"/>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9" y="13"/>
                  </a:moveTo>
                  <a:lnTo>
                    <a:pt x="9" y="13"/>
                  </a:lnTo>
                  <a:cubicBezTo>
                    <a:pt x="9" y="12"/>
                    <a:pt x="10" y="11"/>
                    <a:pt x="10" y="11"/>
                  </a:cubicBezTo>
                  <a:lnTo>
                    <a:pt x="37" y="19"/>
                  </a:lnTo>
                  <a:cubicBezTo>
                    <a:pt x="38" y="19"/>
                    <a:pt x="38" y="20"/>
                    <a:pt x="38" y="22"/>
                  </a:cubicBezTo>
                  <a:lnTo>
                    <a:pt x="38" y="45"/>
                  </a:lnTo>
                  <a:cubicBezTo>
                    <a:pt x="38" y="46"/>
                    <a:pt x="38" y="47"/>
                    <a:pt x="38" y="48"/>
                  </a:cubicBezTo>
                  <a:lnTo>
                    <a:pt x="10" y="44"/>
                  </a:lnTo>
                  <a:cubicBezTo>
                    <a:pt x="10" y="44"/>
                    <a:pt x="9" y="42"/>
                    <a:pt x="9" y="40"/>
                  </a:cubicBezTo>
                  <a:lnTo>
                    <a:pt x="9" y="13"/>
                  </a:lnTo>
                  <a:close/>
                  <a:moveTo>
                    <a:pt x="2" y="49"/>
                  </a:moveTo>
                  <a:lnTo>
                    <a:pt x="2" y="49"/>
                  </a:lnTo>
                  <a:cubicBezTo>
                    <a:pt x="4" y="52"/>
                    <a:pt x="6" y="53"/>
                    <a:pt x="9" y="53"/>
                  </a:cubicBezTo>
                  <a:lnTo>
                    <a:pt x="38" y="58"/>
                  </a:lnTo>
                  <a:lnTo>
                    <a:pt x="39" y="57"/>
                  </a:lnTo>
                  <a:cubicBezTo>
                    <a:pt x="44" y="57"/>
                    <a:pt x="48" y="52"/>
                    <a:pt x="48" y="45"/>
                  </a:cubicBezTo>
                  <a:lnTo>
                    <a:pt x="48" y="22"/>
                  </a:lnTo>
                  <a:cubicBezTo>
                    <a:pt x="48" y="15"/>
                    <a:pt x="44" y="10"/>
                    <a:pt x="40" y="9"/>
                  </a:cubicBezTo>
                  <a:lnTo>
                    <a:pt x="11" y="1"/>
                  </a:lnTo>
                  <a:lnTo>
                    <a:pt x="9" y="0"/>
                  </a:lnTo>
                  <a:cubicBezTo>
                    <a:pt x="4" y="0"/>
                    <a:pt x="0" y="6"/>
                    <a:pt x="0" y="13"/>
                  </a:cubicBezTo>
                  <a:lnTo>
                    <a:pt x="0" y="40"/>
                  </a:lnTo>
                  <a:cubicBezTo>
                    <a:pt x="0" y="43"/>
                    <a:pt x="0" y="46"/>
                    <a:pt x="2" y="4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5" name="Freeform 80"/>
            <p:cNvSpPr>
              <a:spLocks noEditPoints="1"/>
            </p:cNvSpPr>
            <p:nvPr/>
          </p:nvSpPr>
          <p:spPr bwMode="auto">
            <a:xfrm>
              <a:off x="4375150" y="1014413"/>
              <a:ext cx="49212" cy="52388"/>
            </a:xfrm>
            <a:custGeom>
              <a:avLst/>
              <a:gdLst>
                <a:gd name="T0" fmla="*/ 9 w 58"/>
                <a:gd name="T1" fmla="*/ 14 h 62"/>
                <a:gd name="T2" fmla="*/ 9 w 58"/>
                <a:gd name="T3" fmla="*/ 14 h 62"/>
                <a:gd name="T4" fmla="*/ 10 w 58"/>
                <a:gd name="T5" fmla="*/ 10 h 62"/>
                <a:gd name="T6" fmla="*/ 47 w 58"/>
                <a:gd name="T7" fmla="*/ 13 h 62"/>
                <a:gd name="T8" fmla="*/ 48 w 58"/>
                <a:gd name="T9" fmla="*/ 17 h 62"/>
                <a:gd name="T10" fmla="*/ 48 w 58"/>
                <a:gd name="T11" fmla="*/ 49 h 62"/>
                <a:gd name="T12" fmla="*/ 48 w 58"/>
                <a:gd name="T13" fmla="*/ 52 h 62"/>
                <a:gd name="T14" fmla="*/ 10 w 58"/>
                <a:gd name="T15" fmla="*/ 52 h 62"/>
                <a:gd name="T16" fmla="*/ 9 w 58"/>
                <a:gd name="T17" fmla="*/ 48 h 62"/>
                <a:gd name="T18" fmla="*/ 9 w 58"/>
                <a:gd name="T19" fmla="*/ 14 h 62"/>
                <a:gd name="T20" fmla="*/ 9 w 58"/>
                <a:gd name="T21" fmla="*/ 62 h 62"/>
                <a:gd name="T22" fmla="*/ 9 w 58"/>
                <a:gd name="T23" fmla="*/ 62 h 62"/>
                <a:gd name="T24" fmla="*/ 48 w 58"/>
                <a:gd name="T25" fmla="*/ 62 h 62"/>
                <a:gd name="T26" fmla="*/ 58 w 58"/>
                <a:gd name="T27" fmla="*/ 49 h 62"/>
                <a:gd name="T28" fmla="*/ 58 w 58"/>
                <a:gd name="T29" fmla="*/ 17 h 62"/>
                <a:gd name="T30" fmla="*/ 49 w 58"/>
                <a:gd name="T31" fmla="*/ 3 h 62"/>
                <a:gd name="T32" fmla="*/ 9 w 58"/>
                <a:gd name="T33" fmla="*/ 0 h 62"/>
                <a:gd name="T34" fmla="*/ 0 w 58"/>
                <a:gd name="T35" fmla="*/ 14 h 62"/>
                <a:gd name="T36" fmla="*/ 0 w 58"/>
                <a:gd name="T37" fmla="*/ 48 h 62"/>
                <a:gd name="T38" fmla="*/ 9 w 58"/>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9" y="14"/>
                  </a:moveTo>
                  <a:lnTo>
                    <a:pt x="9" y="14"/>
                  </a:lnTo>
                  <a:cubicBezTo>
                    <a:pt x="9" y="12"/>
                    <a:pt x="10" y="10"/>
                    <a:pt x="10" y="10"/>
                  </a:cubicBezTo>
                  <a:lnTo>
                    <a:pt x="47" y="13"/>
                  </a:lnTo>
                  <a:cubicBezTo>
                    <a:pt x="47" y="13"/>
                    <a:pt x="48" y="15"/>
                    <a:pt x="48" y="17"/>
                  </a:cubicBezTo>
                  <a:lnTo>
                    <a:pt x="48" y="49"/>
                  </a:lnTo>
                  <a:cubicBezTo>
                    <a:pt x="48" y="51"/>
                    <a:pt x="48" y="52"/>
                    <a:pt x="48" y="52"/>
                  </a:cubicBezTo>
                  <a:lnTo>
                    <a:pt x="10" y="52"/>
                  </a:lnTo>
                  <a:cubicBezTo>
                    <a:pt x="10" y="52"/>
                    <a:pt x="9" y="50"/>
                    <a:pt x="9" y="48"/>
                  </a:cubicBezTo>
                  <a:lnTo>
                    <a:pt x="9" y="14"/>
                  </a:lnTo>
                  <a:close/>
                  <a:moveTo>
                    <a:pt x="9" y="62"/>
                  </a:moveTo>
                  <a:lnTo>
                    <a:pt x="9" y="62"/>
                  </a:lnTo>
                  <a:lnTo>
                    <a:pt x="48" y="62"/>
                  </a:lnTo>
                  <a:cubicBezTo>
                    <a:pt x="54" y="61"/>
                    <a:pt x="58" y="56"/>
                    <a:pt x="58" y="49"/>
                  </a:cubicBezTo>
                  <a:lnTo>
                    <a:pt x="58" y="17"/>
                  </a:lnTo>
                  <a:cubicBezTo>
                    <a:pt x="58" y="10"/>
                    <a:pt x="54" y="4"/>
                    <a:pt x="49" y="3"/>
                  </a:cubicBezTo>
                  <a:lnTo>
                    <a:pt x="9" y="0"/>
                  </a:lnTo>
                  <a:cubicBezTo>
                    <a:pt x="4" y="0"/>
                    <a:pt x="0" y="6"/>
                    <a:pt x="0" y="14"/>
                  </a:cubicBezTo>
                  <a:lnTo>
                    <a:pt x="0" y="48"/>
                  </a:lnTo>
                  <a:cubicBezTo>
                    <a:pt x="0" y="56"/>
                    <a:pt x="4" y="62"/>
                    <a:pt x="9" y="62"/>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6" name="Freeform 81"/>
            <p:cNvSpPr>
              <a:spLocks noEditPoints="1"/>
            </p:cNvSpPr>
            <p:nvPr/>
          </p:nvSpPr>
          <p:spPr bwMode="auto">
            <a:xfrm>
              <a:off x="4459288" y="1023938"/>
              <a:ext cx="41275" cy="46038"/>
            </a:xfrm>
            <a:custGeom>
              <a:avLst/>
              <a:gdLst>
                <a:gd name="T0" fmla="*/ 9 w 48"/>
                <a:gd name="T1" fmla="*/ 12 h 54"/>
                <a:gd name="T2" fmla="*/ 9 w 48"/>
                <a:gd name="T3" fmla="*/ 12 h 54"/>
                <a:gd name="T4" fmla="*/ 10 w 48"/>
                <a:gd name="T5" fmla="*/ 10 h 54"/>
                <a:gd name="T6" fmla="*/ 37 w 48"/>
                <a:gd name="T7" fmla="*/ 14 h 54"/>
                <a:gd name="T8" fmla="*/ 38 w 48"/>
                <a:gd name="T9" fmla="*/ 16 h 54"/>
                <a:gd name="T10" fmla="*/ 38 w 48"/>
                <a:gd name="T11" fmla="*/ 42 h 54"/>
                <a:gd name="T12" fmla="*/ 38 w 48"/>
                <a:gd name="T13" fmla="*/ 44 h 54"/>
                <a:gd name="T14" fmla="*/ 10 w 48"/>
                <a:gd name="T15" fmla="*/ 44 h 54"/>
                <a:gd name="T16" fmla="*/ 9 w 48"/>
                <a:gd name="T17" fmla="*/ 41 h 54"/>
                <a:gd name="T18" fmla="*/ 9 w 48"/>
                <a:gd name="T19" fmla="*/ 12 h 54"/>
                <a:gd name="T20" fmla="*/ 10 w 48"/>
                <a:gd name="T21" fmla="*/ 54 h 54"/>
                <a:gd name="T22" fmla="*/ 10 w 48"/>
                <a:gd name="T23" fmla="*/ 54 h 54"/>
                <a:gd name="T24" fmla="*/ 38 w 48"/>
                <a:gd name="T25" fmla="*/ 54 h 54"/>
                <a:gd name="T26" fmla="*/ 48 w 48"/>
                <a:gd name="T27" fmla="*/ 42 h 54"/>
                <a:gd name="T28" fmla="*/ 48 w 48"/>
                <a:gd name="T29" fmla="*/ 16 h 54"/>
                <a:gd name="T30" fmla="*/ 39 w 48"/>
                <a:gd name="T31" fmla="*/ 4 h 54"/>
                <a:gd name="T32" fmla="*/ 9 w 48"/>
                <a:gd name="T33" fmla="*/ 0 h 54"/>
                <a:gd name="T34" fmla="*/ 0 w 48"/>
                <a:gd name="T35" fmla="*/ 12 h 54"/>
                <a:gd name="T36" fmla="*/ 0 w 48"/>
                <a:gd name="T37" fmla="*/ 41 h 54"/>
                <a:gd name="T38" fmla="*/ 10 w 48"/>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9" y="12"/>
                  </a:moveTo>
                  <a:lnTo>
                    <a:pt x="9" y="12"/>
                  </a:lnTo>
                  <a:cubicBezTo>
                    <a:pt x="9" y="11"/>
                    <a:pt x="10" y="10"/>
                    <a:pt x="10" y="10"/>
                  </a:cubicBezTo>
                  <a:lnTo>
                    <a:pt x="37" y="14"/>
                  </a:lnTo>
                  <a:cubicBezTo>
                    <a:pt x="38" y="14"/>
                    <a:pt x="38" y="15"/>
                    <a:pt x="38" y="16"/>
                  </a:cubicBezTo>
                  <a:lnTo>
                    <a:pt x="38" y="42"/>
                  </a:lnTo>
                  <a:cubicBezTo>
                    <a:pt x="38" y="43"/>
                    <a:pt x="38" y="44"/>
                    <a:pt x="38" y="44"/>
                  </a:cubicBezTo>
                  <a:lnTo>
                    <a:pt x="10" y="44"/>
                  </a:lnTo>
                  <a:cubicBezTo>
                    <a:pt x="10" y="43"/>
                    <a:pt x="9" y="42"/>
                    <a:pt x="9" y="41"/>
                  </a:cubicBezTo>
                  <a:lnTo>
                    <a:pt x="9" y="12"/>
                  </a:lnTo>
                  <a:close/>
                  <a:moveTo>
                    <a:pt x="10" y="54"/>
                  </a:moveTo>
                  <a:lnTo>
                    <a:pt x="10" y="54"/>
                  </a:lnTo>
                  <a:lnTo>
                    <a:pt x="38" y="54"/>
                  </a:lnTo>
                  <a:cubicBezTo>
                    <a:pt x="44" y="53"/>
                    <a:pt x="48" y="48"/>
                    <a:pt x="48" y="42"/>
                  </a:cubicBezTo>
                  <a:lnTo>
                    <a:pt x="48" y="16"/>
                  </a:lnTo>
                  <a:cubicBezTo>
                    <a:pt x="48" y="10"/>
                    <a:pt x="44" y="5"/>
                    <a:pt x="39" y="4"/>
                  </a:cubicBezTo>
                  <a:lnTo>
                    <a:pt x="9"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7" name="Freeform 82"/>
            <p:cNvSpPr>
              <a:spLocks noEditPoints="1"/>
            </p:cNvSpPr>
            <p:nvPr/>
          </p:nvSpPr>
          <p:spPr bwMode="auto">
            <a:xfrm>
              <a:off x="4375150" y="1104900"/>
              <a:ext cx="49212" cy="52388"/>
            </a:xfrm>
            <a:custGeom>
              <a:avLst/>
              <a:gdLst>
                <a:gd name="T0" fmla="*/ 48 w 58"/>
                <a:gd name="T1" fmla="*/ 47 h 62"/>
                <a:gd name="T2" fmla="*/ 48 w 58"/>
                <a:gd name="T3" fmla="*/ 47 h 62"/>
                <a:gd name="T4" fmla="*/ 48 w 58"/>
                <a:gd name="T5" fmla="*/ 50 h 62"/>
                <a:gd name="T6" fmla="*/ 10 w 58"/>
                <a:gd name="T7" fmla="*/ 52 h 62"/>
                <a:gd name="T8" fmla="*/ 9 w 58"/>
                <a:gd name="T9" fmla="*/ 48 h 62"/>
                <a:gd name="T10" fmla="*/ 9 w 58"/>
                <a:gd name="T11" fmla="*/ 14 h 62"/>
                <a:gd name="T12" fmla="*/ 10 w 58"/>
                <a:gd name="T13" fmla="*/ 10 h 62"/>
                <a:gd name="T14" fmla="*/ 47 w 58"/>
                <a:gd name="T15" fmla="*/ 11 h 62"/>
                <a:gd name="T16" fmla="*/ 48 w 58"/>
                <a:gd name="T17" fmla="*/ 14 h 62"/>
                <a:gd name="T18" fmla="*/ 48 w 58"/>
                <a:gd name="T19" fmla="*/ 47 h 62"/>
                <a:gd name="T20" fmla="*/ 48 w 58"/>
                <a:gd name="T21" fmla="*/ 1 h 62"/>
                <a:gd name="T22" fmla="*/ 48 w 58"/>
                <a:gd name="T23" fmla="*/ 1 h 62"/>
                <a:gd name="T24" fmla="*/ 9 w 58"/>
                <a:gd name="T25" fmla="*/ 0 h 62"/>
                <a:gd name="T26" fmla="*/ 0 w 58"/>
                <a:gd name="T27" fmla="*/ 14 h 62"/>
                <a:gd name="T28" fmla="*/ 0 w 58"/>
                <a:gd name="T29" fmla="*/ 48 h 62"/>
                <a:gd name="T30" fmla="*/ 9 w 58"/>
                <a:gd name="T31" fmla="*/ 62 h 62"/>
                <a:gd name="T32" fmla="*/ 48 w 58"/>
                <a:gd name="T33" fmla="*/ 60 h 62"/>
                <a:gd name="T34" fmla="*/ 58 w 58"/>
                <a:gd name="T35" fmla="*/ 47 h 62"/>
                <a:gd name="T36" fmla="*/ 58 w 58"/>
                <a:gd name="T37" fmla="*/ 14 h 62"/>
                <a:gd name="T38" fmla="*/ 48 w 58"/>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48" y="47"/>
                  </a:moveTo>
                  <a:lnTo>
                    <a:pt x="48" y="47"/>
                  </a:lnTo>
                  <a:cubicBezTo>
                    <a:pt x="48" y="49"/>
                    <a:pt x="48" y="50"/>
                    <a:pt x="48" y="50"/>
                  </a:cubicBezTo>
                  <a:lnTo>
                    <a:pt x="10" y="52"/>
                  </a:lnTo>
                  <a:cubicBezTo>
                    <a:pt x="10" y="52"/>
                    <a:pt x="9" y="50"/>
                    <a:pt x="9" y="48"/>
                  </a:cubicBezTo>
                  <a:lnTo>
                    <a:pt x="9" y="14"/>
                  </a:lnTo>
                  <a:cubicBezTo>
                    <a:pt x="9" y="12"/>
                    <a:pt x="10" y="11"/>
                    <a:pt x="10" y="10"/>
                  </a:cubicBezTo>
                  <a:lnTo>
                    <a:pt x="47" y="11"/>
                  </a:lnTo>
                  <a:cubicBezTo>
                    <a:pt x="47" y="11"/>
                    <a:pt x="48" y="12"/>
                    <a:pt x="48" y="14"/>
                  </a:cubicBezTo>
                  <a:lnTo>
                    <a:pt x="48" y="47"/>
                  </a:lnTo>
                  <a:close/>
                  <a:moveTo>
                    <a:pt x="48" y="1"/>
                  </a:moveTo>
                  <a:lnTo>
                    <a:pt x="48" y="1"/>
                  </a:lnTo>
                  <a:lnTo>
                    <a:pt x="9" y="0"/>
                  </a:lnTo>
                  <a:cubicBezTo>
                    <a:pt x="4" y="0"/>
                    <a:pt x="0" y="6"/>
                    <a:pt x="0" y="14"/>
                  </a:cubicBezTo>
                  <a:lnTo>
                    <a:pt x="0" y="48"/>
                  </a:lnTo>
                  <a:cubicBezTo>
                    <a:pt x="0" y="56"/>
                    <a:pt x="4" y="62"/>
                    <a:pt x="9" y="62"/>
                  </a:cubicBezTo>
                  <a:lnTo>
                    <a:pt x="48" y="60"/>
                  </a:lnTo>
                  <a:cubicBezTo>
                    <a:pt x="54" y="59"/>
                    <a:pt x="58" y="54"/>
                    <a:pt x="58" y="47"/>
                  </a:cubicBezTo>
                  <a:lnTo>
                    <a:pt x="58" y="14"/>
                  </a:lnTo>
                  <a:cubicBezTo>
                    <a:pt x="58" y="8"/>
                    <a:pt x="54" y="2"/>
                    <a:pt x="48" y="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8" name="Freeform 83"/>
            <p:cNvSpPr>
              <a:spLocks noEditPoints="1"/>
            </p:cNvSpPr>
            <p:nvPr/>
          </p:nvSpPr>
          <p:spPr bwMode="auto">
            <a:xfrm>
              <a:off x="4457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39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39" y="10"/>
                  </a:lnTo>
                  <a:cubicBezTo>
                    <a:pt x="40" y="11"/>
                    <a:pt x="40" y="11"/>
                    <a:pt x="40" y="12"/>
                  </a:cubicBezTo>
                  <a:lnTo>
                    <a:pt x="40" y="39"/>
                  </a:lnTo>
                  <a:cubicBezTo>
                    <a:pt x="40" y="40"/>
                    <a:pt x="40" y="41"/>
                    <a:pt x="40" y="41"/>
                  </a:cubicBezTo>
                  <a:lnTo>
                    <a:pt x="10" y="43"/>
                  </a:lnTo>
                  <a:close/>
                  <a:moveTo>
                    <a:pt x="41" y="0"/>
                  </a:moveTo>
                  <a:lnTo>
                    <a:pt x="41" y="0"/>
                  </a:lnTo>
                  <a:lnTo>
                    <a:pt x="9" y="0"/>
                  </a:lnTo>
                  <a:cubicBezTo>
                    <a:pt x="3" y="0"/>
                    <a:pt x="0" y="5"/>
                    <a:pt x="0" y="12"/>
                  </a:cubicBezTo>
                  <a:lnTo>
                    <a:pt x="0" y="40"/>
                  </a:lnTo>
                  <a:cubicBezTo>
                    <a:pt x="0" y="47"/>
                    <a:pt x="3" y="53"/>
                    <a:pt x="9" y="53"/>
                  </a:cubicBezTo>
                  <a:lnTo>
                    <a:pt x="41" y="50"/>
                  </a:lnTo>
                  <a:cubicBezTo>
                    <a:pt x="46" y="50"/>
                    <a:pt x="50" y="45"/>
                    <a:pt x="50" y="39"/>
                  </a:cubicBezTo>
                  <a:lnTo>
                    <a:pt x="50" y="12"/>
                  </a:lnTo>
                  <a:cubicBezTo>
                    <a:pt x="50" y="6"/>
                    <a:pt x="46" y="1"/>
                    <a:pt x="41"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09" name="Freeform 84"/>
            <p:cNvSpPr>
              <a:spLocks/>
            </p:cNvSpPr>
            <p:nvPr/>
          </p:nvSpPr>
          <p:spPr bwMode="auto">
            <a:xfrm>
              <a:off x="4371975" y="1193800"/>
              <a:ext cx="53975" cy="17463"/>
            </a:xfrm>
            <a:custGeom>
              <a:avLst/>
              <a:gdLst>
                <a:gd name="T0" fmla="*/ 6 w 64"/>
                <a:gd name="T1" fmla="*/ 21 h 21"/>
                <a:gd name="T2" fmla="*/ 6 w 64"/>
                <a:gd name="T3" fmla="*/ 21 h 21"/>
                <a:gd name="T4" fmla="*/ 6 w 64"/>
                <a:gd name="T5" fmla="*/ 21 h 21"/>
                <a:gd name="T6" fmla="*/ 58 w 64"/>
                <a:gd name="T7" fmla="*/ 16 h 21"/>
                <a:gd name="T8" fmla="*/ 64 w 64"/>
                <a:gd name="T9" fmla="*/ 7 h 21"/>
                <a:gd name="T10" fmla="*/ 58 w 64"/>
                <a:gd name="T11" fmla="*/ 0 h 21"/>
                <a:gd name="T12" fmla="*/ 6 w 64"/>
                <a:gd name="T13" fmla="*/ 5 h 21"/>
                <a:gd name="T14" fmla="*/ 0 w 64"/>
                <a:gd name="T15" fmla="*/ 13 h 21"/>
                <a:gd name="T16" fmla="*/ 6 w 6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1">
                  <a:moveTo>
                    <a:pt x="6" y="21"/>
                  </a:moveTo>
                  <a:lnTo>
                    <a:pt x="6" y="21"/>
                  </a:ln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0" name="Freeform 85"/>
            <p:cNvSpPr>
              <a:spLocks/>
            </p:cNvSpPr>
            <p:nvPr/>
          </p:nvSpPr>
          <p:spPr bwMode="auto">
            <a:xfrm>
              <a:off x="4371975" y="1217613"/>
              <a:ext cx="53975" cy="20638"/>
            </a:xfrm>
            <a:custGeom>
              <a:avLst/>
              <a:gdLst>
                <a:gd name="T0" fmla="*/ 58 w 64"/>
                <a:gd name="T1" fmla="*/ 0 h 23"/>
                <a:gd name="T2" fmla="*/ 58 w 64"/>
                <a:gd name="T3" fmla="*/ 0 h 23"/>
                <a:gd name="T4" fmla="*/ 6 w 64"/>
                <a:gd name="T5" fmla="*/ 7 h 23"/>
                <a:gd name="T6" fmla="*/ 0 w 64"/>
                <a:gd name="T7" fmla="*/ 15 h 23"/>
                <a:gd name="T8" fmla="*/ 6 w 64"/>
                <a:gd name="T9" fmla="*/ 23 h 23"/>
                <a:gd name="T10" fmla="*/ 6 w 64"/>
                <a:gd name="T11" fmla="*/ 23 h 23"/>
                <a:gd name="T12" fmla="*/ 58 w 64"/>
                <a:gd name="T13" fmla="*/ 16 h 23"/>
                <a:gd name="T14" fmla="*/ 64 w 64"/>
                <a:gd name="T15" fmla="*/ 8 h 23"/>
                <a:gd name="T16" fmla="*/ 58 w 6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8" y="0"/>
                  </a:moveTo>
                  <a:lnTo>
                    <a:pt x="58" y="0"/>
                  </a:lnTo>
                  <a:lnTo>
                    <a:pt x="6" y="7"/>
                  </a:lnTo>
                  <a:cubicBezTo>
                    <a:pt x="3" y="7"/>
                    <a:pt x="0" y="11"/>
                    <a:pt x="0" y="15"/>
                  </a:cubicBezTo>
                  <a:cubicBezTo>
                    <a:pt x="0" y="20"/>
                    <a:pt x="3" y="23"/>
                    <a:pt x="6" y="23"/>
                  </a:cubicBezTo>
                  <a:lnTo>
                    <a:pt x="6" y="23"/>
                  </a:lnTo>
                  <a:lnTo>
                    <a:pt x="58" y="16"/>
                  </a:lnTo>
                  <a:cubicBezTo>
                    <a:pt x="61" y="16"/>
                    <a:pt x="64" y="12"/>
                    <a:pt x="64" y="8"/>
                  </a:cubicBezTo>
                  <a:cubicBezTo>
                    <a:pt x="64" y="3"/>
                    <a:pt x="61" y="0"/>
                    <a:pt x="58"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1" name="Freeform 86"/>
            <p:cNvSpPr>
              <a:spLocks/>
            </p:cNvSpPr>
            <p:nvPr/>
          </p:nvSpPr>
          <p:spPr bwMode="auto">
            <a:xfrm>
              <a:off x="4457700" y="1185863"/>
              <a:ext cx="41275" cy="14288"/>
            </a:xfrm>
            <a:custGeom>
              <a:avLst/>
              <a:gdLst>
                <a:gd name="T0" fmla="*/ 5 w 49"/>
                <a:gd name="T1" fmla="*/ 16 h 16"/>
                <a:gd name="T2" fmla="*/ 5 w 49"/>
                <a:gd name="T3" fmla="*/ 16 h 16"/>
                <a:gd name="T4" fmla="*/ 5 w 49"/>
                <a:gd name="T5" fmla="*/ 16 h 16"/>
                <a:gd name="T6" fmla="*/ 45 w 49"/>
                <a:gd name="T7" fmla="*/ 12 h 16"/>
                <a:gd name="T8" fmla="*/ 49 w 49"/>
                <a:gd name="T9" fmla="*/ 6 h 16"/>
                <a:gd name="T10" fmla="*/ 45 w 49"/>
                <a:gd name="T11" fmla="*/ 0 h 16"/>
                <a:gd name="T12" fmla="*/ 5 w 49"/>
                <a:gd name="T13" fmla="*/ 4 h 16"/>
                <a:gd name="T14" fmla="*/ 0 w 49"/>
                <a:gd name="T15" fmla="*/ 10 h 16"/>
                <a:gd name="T16" fmla="*/ 5 w 4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6">
                  <a:moveTo>
                    <a:pt x="5" y="16"/>
                  </a:moveTo>
                  <a:lnTo>
                    <a:pt x="5" y="16"/>
                  </a:lnTo>
                  <a:lnTo>
                    <a:pt x="5" y="16"/>
                  </a:lnTo>
                  <a:lnTo>
                    <a:pt x="45" y="12"/>
                  </a:lnTo>
                  <a:cubicBezTo>
                    <a:pt x="47" y="12"/>
                    <a:pt x="49" y="9"/>
                    <a:pt x="49" y="6"/>
                  </a:cubicBezTo>
                  <a:cubicBezTo>
                    <a:pt x="49" y="3"/>
                    <a:pt x="47" y="0"/>
                    <a:pt x="45" y="0"/>
                  </a:cubicBezTo>
                  <a:lnTo>
                    <a:pt x="5" y="4"/>
                  </a:lnTo>
                  <a:cubicBezTo>
                    <a:pt x="2" y="4"/>
                    <a:pt x="0" y="7"/>
                    <a:pt x="0" y="10"/>
                  </a:cubicBezTo>
                  <a:cubicBezTo>
                    <a:pt x="0" y="14"/>
                    <a:pt x="2" y="16"/>
                    <a:pt x="5" y="1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2" name="Freeform 87"/>
            <p:cNvSpPr>
              <a:spLocks/>
            </p:cNvSpPr>
            <p:nvPr/>
          </p:nvSpPr>
          <p:spPr bwMode="auto">
            <a:xfrm>
              <a:off x="4457700" y="1204913"/>
              <a:ext cx="41275" cy="15875"/>
            </a:xfrm>
            <a:custGeom>
              <a:avLst/>
              <a:gdLst>
                <a:gd name="T0" fmla="*/ 44 w 49"/>
                <a:gd name="T1" fmla="*/ 0 h 18"/>
                <a:gd name="T2" fmla="*/ 44 w 49"/>
                <a:gd name="T3" fmla="*/ 0 h 18"/>
                <a:gd name="T4" fmla="*/ 44 w 49"/>
                <a:gd name="T5" fmla="*/ 0 h 18"/>
                <a:gd name="T6" fmla="*/ 5 w 49"/>
                <a:gd name="T7" fmla="*/ 6 h 18"/>
                <a:gd name="T8" fmla="*/ 0 w 49"/>
                <a:gd name="T9" fmla="*/ 12 h 18"/>
                <a:gd name="T10" fmla="*/ 5 w 49"/>
                <a:gd name="T11" fmla="*/ 18 h 18"/>
                <a:gd name="T12" fmla="*/ 5 w 49"/>
                <a:gd name="T13" fmla="*/ 18 h 18"/>
                <a:gd name="T14" fmla="*/ 45 w 49"/>
                <a:gd name="T15" fmla="*/ 12 h 18"/>
                <a:gd name="T16" fmla="*/ 49 w 49"/>
                <a:gd name="T17" fmla="*/ 6 h 18"/>
                <a:gd name="T18" fmla="*/ 44 w 49"/>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8">
                  <a:moveTo>
                    <a:pt x="44" y="0"/>
                  </a:moveTo>
                  <a:lnTo>
                    <a:pt x="44" y="0"/>
                  </a:lnTo>
                  <a:lnTo>
                    <a:pt x="44" y="0"/>
                  </a:lnTo>
                  <a:lnTo>
                    <a:pt x="5" y="6"/>
                  </a:lnTo>
                  <a:cubicBezTo>
                    <a:pt x="2" y="6"/>
                    <a:pt x="0" y="9"/>
                    <a:pt x="0" y="12"/>
                  </a:cubicBezTo>
                  <a:cubicBezTo>
                    <a:pt x="0" y="15"/>
                    <a:pt x="2" y="18"/>
                    <a:pt x="5" y="18"/>
                  </a:cubicBezTo>
                  <a:lnTo>
                    <a:pt x="5" y="18"/>
                  </a:lnTo>
                  <a:lnTo>
                    <a:pt x="45" y="12"/>
                  </a:lnTo>
                  <a:cubicBezTo>
                    <a:pt x="47" y="12"/>
                    <a:pt x="49" y="10"/>
                    <a:pt x="49" y="6"/>
                  </a:cubicBezTo>
                  <a:cubicBezTo>
                    <a:pt x="49" y="3"/>
                    <a:pt x="47" y="0"/>
                    <a:pt x="44"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3" name="Freeform 88"/>
            <p:cNvSpPr>
              <a:spLocks noEditPoints="1"/>
            </p:cNvSpPr>
            <p:nvPr/>
          </p:nvSpPr>
          <p:spPr bwMode="auto">
            <a:xfrm>
              <a:off x="4524375" y="960438"/>
              <a:ext cx="28575" cy="38100"/>
            </a:xfrm>
            <a:custGeom>
              <a:avLst/>
              <a:gdLst>
                <a:gd name="T0" fmla="*/ 7 w 34"/>
                <a:gd name="T1" fmla="*/ 12 h 45"/>
                <a:gd name="T2" fmla="*/ 7 w 34"/>
                <a:gd name="T3" fmla="*/ 12 h 45"/>
                <a:gd name="T4" fmla="*/ 8 w 34"/>
                <a:gd name="T5" fmla="*/ 8 h 45"/>
                <a:gd name="T6" fmla="*/ 25 w 34"/>
                <a:gd name="T7" fmla="*/ 14 h 45"/>
                <a:gd name="T8" fmla="*/ 26 w 34"/>
                <a:gd name="T9" fmla="*/ 18 h 45"/>
                <a:gd name="T10" fmla="*/ 26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6 w 34"/>
                <a:gd name="T27" fmla="*/ 45 h 45"/>
                <a:gd name="T28" fmla="*/ 27 w 34"/>
                <a:gd name="T29" fmla="*/ 45 h 45"/>
                <a:gd name="T30" fmla="*/ 34 w 34"/>
                <a:gd name="T31" fmla="*/ 34 h 45"/>
                <a:gd name="T32" fmla="*/ 34 w 34"/>
                <a:gd name="T33" fmla="*/ 18 h 45"/>
                <a:gd name="T34" fmla="*/ 27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6" y="16"/>
                    <a:pt x="26" y="18"/>
                  </a:cubicBezTo>
                  <a:lnTo>
                    <a:pt x="26" y="34"/>
                  </a:lnTo>
                  <a:cubicBezTo>
                    <a:pt x="26" y="36"/>
                    <a:pt x="26" y="37"/>
                    <a:pt x="26" y="37"/>
                  </a:cubicBezTo>
                  <a:lnTo>
                    <a:pt x="8" y="36"/>
                  </a:lnTo>
                  <a:cubicBezTo>
                    <a:pt x="8" y="35"/>
                    <a:pt x="7" y="34"/>
                    <a:pt x="7" y="31"/>
                  </a:cubicBezTo>
                  <a:lnTo>
                    <a:pt x="7" y="12"/>
                  </a:lnTo>
                  <a:close/>
                  <a:moveTo>
                    <a:pt x="1" y="39"/>
                  </a:moveTo>
                  <a:lnTo>
                    <a:pt x="1" y="39"/>
                  </a:lnTo>
                  <a:cubicBezTo>
                    <a:pt x="3" y="43"/>
                    <a:pt x="6" y="43"/>
                    <a:pt x="7" y="43"/>
                  </a:cubicBezTo>
                  <a:lnTo>
                    <a:pt x="26" y="45"/>
                  </a:lnTo>
                  <a:lnTo>
                    <a:pt x="27" y="45"/>
                  </a:lnTo>
                  <a:cubicBezTo>
                    <a:pt x="31" y="45"/>
                    <a:pt x="34" y="40"/>
                    <a:pt x="34" y="34"/>
                  </a:cubicBezTo>
                  <a:lnTo>
                    <a:pt x="34" y="18"/>
                  </a:lnTo>
                  <a:cubicBezTo>
                    <a:pt x="34" y="13"/>
                    <a:pt x="31" y="7"/>
                    <a:pt x="27" y="7"/>
                  </a:cubicBezTo>
                  <a:lnTo>
                    <a:pt x="8" y="0"/>
                  </a:lnTo>
                  <a:lnTo>
                    <a:pt x="7" y="0"/>
                  </a:lnTo>
                  <a:cubicBezTo>
                    <a:pt x="3" y="0"/>
                    <a:pt x="0" y="5"/>
                    <a:pt x="0" y="12"/>
                  </a:cubicBezTo>
                  <a:lnTo>
                    <a:pt x="0" y="31"/>
                  </a:lnTo>
                  <a:cubicBezTo>
                    <a:pt x="0" y="34"/>
                    <a:pt x="0" y="37"/>
                    <a:pt x="1" y="3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4" name="Freeform 89"/>
            <p:cNvSpPr>
              <a:spLocks noEditPoints="1"/>
            </p:cNvSpPr>
            <p:nvPr/>
          </p:nvSpPr>
          <p:spPr bwMode="auto">
            <a:xfrm>
              <a:off x="4524375" y="1033463"/>
              <a:ext cx="28575" cy="39688"/>
            </a:xfrm>
            <a:custGeom>
              <a:avLst/>
              <a:gdLst>
                <a:gd name="T0" fmla="*/ 7 w 34"/>
                <a:gd name="T1" fmla="*/ 12 h 47"/>
                <a:gd name="T2" fmla="*/ 7 w 34"/>
                <a:gd name="T3" fmla="*/ 12 h 47"/>
                <a:gd name="T4" fmla="*/ 8 w 34"/>
                <a:gd name="T5" fmla="*/ 8 h 47"/>
                <a:gd name="T6" fmla="*/ 25 w 34"/>
                <a:gd name="T7" fmla="*/ 12 h 47"/>
                <a:gd name="T8" fmla="*/ 26 w 34"/>
                <a:gd name="T9" fmla="*/ 16 h 47"/>
                <a:gd name="T10" fmla="*/ 26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5" y="13"/>
                    <a:pt x="26" y="14"/>
                    <a:pt x="26" y="16"/>
                  </a:cubicBezTo>
                  <a:lnTo>
                    <a:pt x="26" y="36"/>
                  </a:lnTo>
                  <a:cubicBezTo>
                    <a:pt x="26"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5" name="Freeform 90"/>
            <p:cNvSpPr>
              <a:spLocks noEditPoints="1"/>
            </p:cNvSpPr>
            <p:nvPr/>
          </p:nvSpPr>
          <p:spPr bwMode="auto">
            <a:xfrm>
              <a:off x="4522788" y="1108075"/>
              <a:ext cx="30162" cy="38100"/>
            </a:xfrm>
            <a:custGeom>
              <a:avLst/>
              <a:gdLst>
                <a:gd name="T0" fmla="*/ 8 w 35"/>
                <a:gd name="T1" fmla="*/ 11 h 45"/>
                <a:gd name="T2" fmla="*/ 8 w 35"/>
                <a:gd name="T3" fmla="*/ 11 h 45"/>
                <a:gd name="T4" fmla="*/ 8 w 35"/>
                <a:gd name="T5" fmla="*/ 7 h 45"/>
                <a:gd name="T6" fmla="*/ 27 w 35"/>
                <a:gd name="T7" fmla="*/ 8 h 45"/>
                <a:gd name="T8" fmla="*/ 28 w 35"/>
                <a:gd name="T9" fmla="*/ 11 h 45"/>
                <a:gd name="T10" fmla="*/ 28 w 35"/>
                <a:gd name="T11" fmla="*/ 33 h 45"/>
                <a:gd name="T12" fmla="*/ 27 w 35"/>
                <a:gd name="T13" fmla="*/ 36 h 45"/>
                <a:gd name="T14" fmla="*/ 8 w 35"/>
                <a:gd name="T15" fmla="*/ 38 h 45"/>
                <a:gd name="T16" fmla="*/ 8 w 35"/>
                <a:gd name="T17" fmla="*/ 34 h 45"/>
                <a:gd name="T18" fmla="*/ 8 w 35"/>
                <a:gd name="T19" fmla="*/ 11 h 45"/>
                <a:gd name="T20" fmla="*/ 7 w 35"/>
                <a:gd name="T21" fmla="*/ 45 h 45"/>
                <a:gd name="T22" fmla="*/ 7 w 35"/>
                <a:gd name="T23" fmla="*/ 45 h 45"/>
                <a:gd name="T24" fmla="*/ 29 w 35"/>
                <a:gd name="T25" fmla="*/ 43 h 45"/>
                <a:gd name="T26" fmla="*/ 35 w 35"/>
                <a:gd name="T27" fmla="*/ 33 h 45"/>
                <a:gd name="T28" fmla="*/ 35 w 35"/>
                <a:gd name="T29" fmla="*/ 11 h 45"/>
                <a:gd name="T30" fmla="*/ 29 w 35"/>
                <a:gd name="T31" fmla="*/ 1 h 45"/>
                <a:gd name="T32" fmla="*/ 8 w 35"/>
                <a:gd name="T33" fmla="*/ 0 h 45"/>
                <a:gd name="T34" fmla="*/ 7 w 35"/>
                <a:gd name="T35" fmla="*/ 0 h 45"/>
                <a:gd name="T36" fmla="*/ 0 w 35"/>
                <a:gd name="T37" fmla="*/ 11 h 45"/>
                <a:gd name="T38" fmla="*/ 0 w 35"/>
                <a:gd name="T39" fmla="*/ 34 h 45"/>
                <a:gd name="T40" fmla="*/ 7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8" y="11"/>
                  </a:moveTo>
                  <a:lnTo>
                    <a:pt x="8" y="11"/>
                  </a:lnTo>
                  <a:cubicBezTo>
                    <a:pt x="8" y="9"/>
                    <a:pt x="8" y="8"/>
                    <a:pt x="8" y="7"/>
                  </a:cubicBezTo>
                  <a:lnTo>
                    <a:pt x="27" y="8"/>
                  </a:lnTo>
                  <a:cubicBezTo>
                    <a:pt x="28" y="9"/>
                    <a:pt x="28" y="10"/>
                    <a:pt x="28" y="11"/>
                  </a:cubicBezTo>
                  <a:lnTo>
                    <a:pt x="28" y="33"/>
                  </a:lnTo>
                  <a:cubicBezTo>
                    <a:pt x="28" y="34"/>
                    <a:pt x="28" y="35"/>
                    <a:pt x="27" y="36"/>
                  </a:cubicBezTo>
                  <a:lnTo>
                    <a:pt x="8" y="38"/>
                  </a:lnTo>
                  <a:cubicBezTo>
                    <a:pt x="8" y="37"/>
                    <a:pt x="8" y="36"/>
                    <a:pt x="8" y="34"/>
                  </a:cubicBezTo>
                  <a:lnTo>
                    <a:pt x="8" y="11"/>
                  </a:lnTo>
                  <a:close/>
                  <a:moveTo>
                    <a:pt x="7" y="45"/>
                  </a:moveTo>
                  <a:lnTo>
                    <a:pt x="7" y="45"/>
                  </a:lnTo>
                  <a:lnTo>
                    <a:pt x="29" y="43"/>
                  </a:lnTo>
                  <a:cubicBezTo>
                    <a:pt x="33" y="43"/>
                    <a:pt x="35" y="38"/>
                    <a:pt x="35" y="33"/>
                  </a:cubicBezTo>
                  <a:lnTo>
                    <a:pt x="35" y="11"/>
                  </a:lnTo>
                  <a:cubicBezTo>
                    <a:pt x="35" y="7"/>
                    <a:pt x="33" y="1"/>
                    <a:pt x="29" y="1"/>
                  </a:cubicBezTo>
                  <a:lnTo>
                    <a:pt x="8" y="0"/>
                  </a:lnTo>
                  <a:lnTo>
                    <a:pt x="7" y="0"/>
                  </a:lnTo>
                  <a:cubicBezTo>
                    <a:pt x="3" y="0"/>
                    <a:pt x="0" y="4"/>
                    <a:pt x="0" y="11"/>
                  </a:cubicBezTo>
                  <a:lnTo>
                    <a:pt x="0" y="34"/>
                  </a:lnTo>
                  <a:cubicBezTo>
                    <a:pt x="0" y="41"/>
                    <a:pt x="3" y="45"/>
                    <a:pt x="7" y="45"/>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6" name="Freeform 91"/>
            <p:cNvSpPr>
              <a:spLocks/>
            </p:cNvSpPr>
            <p:nvPr/>
          </p:nvSpPr>
          <p:spPr bwMode="auto">
            <a:xfrm>
              <a:off x="4524375" y="1177925"/>
              <a:ext cx="26987" cy="12700"/>
            </a:xfrm>
            <a:custGeom>
              <a:avLst/>
              <a:gdLst>
                <a:gd name="T0" fmla="*/ 3 w 32"/>
                <a:gd name="T1" fmla="*/ 14 h 14"/>
                <a:gd name="T2" fmla="*/ 3 w 32"/>
                <a:gd name="T3" fmla="*/ 14 h 14"/>
                <a:gd name="T4" fmla="*/ 29 w 32"/>
                <a:gd name="T5" fmla="*/ 11 h 14"/>
                <a:gd name="T6" fmla="*/ 32 w 32"/>
                <a:gd name="T7" fmla="*/ 6 h 14"/>
                <a:gd name="T8" fmla="*/ 29 w 32"/>
                <a:gd name="T9" fmla="*/ 0 h 14"/>
                <a:gd name="T10" fmla="*/ 3 w 32"/>
                <a:gd name="T11" fmla="*/ 3 h 14"/>
                <a:gd name="T12" fmla="*/ 0 w 32"/>
                <a:gd name="T13" fmla="*/ 9 h 14"/>
                <a:gd name="T14" fmla="*/ 3 w 3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 y="14"/>
                  </a:moveTo>
                  <a:lnTo>
                    <a:pt x="3" y="14"/>
                  </a:lnTo>
                  <a:lnTo>
                    <a:pt x="29" y="11"/>
                  </a:lnTo>
                  <a:cubicBezTo>
                    <a:pt x="31" y="11"/>
                    <a:pt x="32" y="9"/>
                    <a:pt x="32" y="6"/>
                  </a:cubicBezTo>
                  <a:cubicBezTo>
                    <a:pt x="32" y="3"/>
                    <a:pt x="31" y="0"/>
                    <a:pt x="29"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7" name="Freeform 92"/>
            <p:cNvSpPr>
              <a:spLocks/>
            </p:cNvSpPr>
            <p:nvPr/>
          </p:nvSpPr>
          <p:spPr bwMode="auto">
            <a:xfrm>
              <a:off x="4524375" y="1196975"/>
              <a:ext cx="26987" cy="12700"/>
            </a:xfrm>
            <a:custGeom>
              <a:avLst/>
              <a:gdLst>
                <a:gd name="T0" fmla="*/ 29 w 32"/>
                <a:gd name="T1" fmla="*/ 0 h 15"/>
                <a:gd name="T2" fmla="*/ 29 w 32"/>
                <a:gd name="T3" fmla="*/ 0 h 15"/>
                <a:gd name="T4" fmla="*/ 3 w 32"/>
                <a:gd name="T5" fmla="*/ 4 h 15"/>
                <a:gd name="T6" fmla="*/ 0 w 32"/>
                <a:gd name="T7" fmla="*/ 9 h 15"/>
                <a:gd name="T8" fmla="*/ 3 w 32"/>
                <a:gd name="T9" fmla="*/ 15 h 15"/>
                <a:gd name="T10" fmla="*/ 3 w 32"/>
                <a:gd name="T11" fmla="*/ 15 h 15"/>
                <a:gd name="T12" fmla="*/ 29 w 32"/>
                <a:gd name="T13" fmla="*/ 11 h 15"/>
                <a:gd name="T14" fmla="*/ 32 w 32"/>
                <a:gd name="T15" fmla="*/ 5 h 15"/>
                <a:gd name="T16" fmla="*/ 29 w 3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5">
                  <a:moveTo>
                    <a:pt x="29" y="0"/>
                  </a:moveTo>
                  <a:lnTo>
                    <a:pt x="29" y="0"/>
                  </a:lnTo>
                  <a:lnTo>
                    <a:pt x="3" y="4"/>
                  </a:lnTo>
                  <a:cubicBezTo>
                    <a:pt x="1" y="4"/>
                    <a:pt x="0" y="6"/>
                    <a:pt x="0" y="9"/>
                  </a:cubicBezTo>
                  <a:cubicBezTo>
                    <a:pt x="0" y="13"/>
                    <a:pt x="1" y="15"/>
                    <a:pt x="3" y="15"/>
                  </a:cubicBezTo>
                  <a:lnTo>
                    <a:pt x="3" y="15"/>
                  </a:lnTo>
                  <a:lnTo>
                    <a:pt x="29" y="11"/>
                  </a:lnTo>
                  <a:cubicBezTo>
                    <a:pt x="31" y="11"/>
                    <a:pt x="32" y="8"/>
                    <a:pt x="32" y="5"/>
                  </a:cubicBezTo>
                  <a:cubicBezTo>
                    <a:pt x="32" y="2"/>
                    <a:pt x="31" y="0"/>
                    <a:pt x="29"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8" name="Freeform 93"/>
            <p:cNvSpPr>
              <a:spLocks/>
            </p:cNvSpPr>
            <p:nvPr/>
          </p:nvSpPr>
          <p:spPr bwMode="auto">
            <a:xfrm>
              <a:off x="4575175" y="1177925"/>
              <a:ext cx="17462"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1" y="8"/>
                    <a:pt x="22" y="6"/>
                    <a:pt x="22" y="4"/>
                  </a:cubicBezTo>
                  <a:cubicBezTo>
                    <a:pt x="22" y="2"/>
                    <a:pt x="21"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19" name="Freeform 94"/>
            <p:cNvSpPr>
              <a:spLocks/>
            </p:cNvSpPr>
            <p:nvPr/>
          </p:nvSpPr>
          <p:spPr bwMode="auto">
            <a:xfrm>
              <a:off x="4575175" y="1190625"/>
              <a:ext cx="17462"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1" y="8"/>
                    <a:pt x="22" y="6"/>
                    <a:pt x="22" y="4"/>
                  </a:cubicBezTo>
                  <a:cubicBezTo>
                    <a:pt x="22" y="2"/>
                    <a:pt x="21" y="0"/>
                    <a:pt x="20"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0" name="Freeform 95"/>
            <p:cNvSpPr>
              <a:spLocks noEditPoints="1"/>
            </p:cNvSpPr>
            <p:nvPr/>
          </p:nvSpPr>
          <p:spPr bwMode="auto">
            <a:xfrm>
              <a:off x="4575175" y="976313"/>
              <a:ext cx="19050" cy="26988"/>
            </a:xfrm>
            <a:custGeom>
              <a:avLst/>
              <a:gdLst>
                <a:gd name="T0" fmla="*/ 5 w 24"/>
                <a:gd name="T1" fmla="*/ 8 h 31"/>
                <a:gd name="T2" fmla="*/ 5 w 24"/>
                <a:gd name="T3" fmla="*/ 8 h 31"/>
                <a:gd name="T4" fmla="*/ 6 w 24"/>
                <a:gd name="T5" fmla="*/ 5 h 31"/>
                <a:gd name="T6" fmla="*/ 18 w 24"/>
                <a:gd name="T7" fmla="*/ 9 h 31"/>
                <a:gd name="T8" fmla="*/ 19 w 24"/>
                <a:gd name="T9" fmla="*/ 12 h 31"/>
                <a:gd name="T10" fmla="*/ 19 w 24"/>
                <a:gd name="T11" fmla="*/ 23 h 31"/>
                <a:gd name="T12" fmla="*/ 18 w 24"/>
                <a:gd name="T13" fmla="*/ 26 h 31"/>
                <a:gd name="T14" fmla="*/ 6 w 24"/>
                <a:gd name="T15" fmla="*/ 25 h 31"/>
                <a:gd name="T16" fmla="*/ 5 w 24"/>
                <a:gd name="T17" fmla="*/ 21 h 31"/>
                <a:gd name="T18" fmla="*/ 5 w 24"/>
                <a:gd name="T19" fmla="*/ 8 h 31"/>
                <a:gd name="T20" fmla="*/ 1 w 24"/>
                <a:gd name="T21" fmla="*/ 26 h 31"/>
                <a:gd name="T22" fmla="*/ 1 w 24"/>
                <a:gd name="T23" fmla="*/ 26 h 31"/>
                <a:gd name="T24" fmla="*/ 5 w 24"/>
                <a:gd name="T25" fmla="*/ 29 h 31"/>
                <a:gd name="T26" fmla="*/ 18 w 24"/>
                <a:gd name="T27" fmla="*/ 30 h 31"/>
                <a:gd name="T28" fmla="*/ 19 w 24"/>
                <a:gd name="T29" fmla="*/ 31 h 31"/>
                <a:gd name="T30" fmla="*/ 19 w 24"/>
                <a:gd name="T31" fmla="*/ 30 h 31"/>
                <a:gd name="T32" fmla="*/ 24 w 24"/>
                <a:gd name="T33" fmla="*/ 23 h 31"/>
                <a:gd name="T34" fmla="*/ 24 w 24"/>
                <a:gd name="T35" fmla="*/ 12 h 31"/>
                <a:gd name="T36" fmla="*/ 19 w 24"/>
                <a:gd name="T37" fmla="*/ 4 h 31"/>
                <a:gd name="T38" fmla="*/ 6 w 24"/>
                <a:gd name="T39" fmla="*/ 0 h 31"/>
                <a:gd name="T40" fmla="*/ 5 w 24"/>
                <a:gd name="T41" fmla="*/ 0 h 31"/>
                <a:gd name="T42" fmla="*/ 0 w 24"/>
                <a:gd name="T43" fmla="*/ 8 h 31"/>
                <a:gd name="T44" fmla="*/ 0 w 24"/>
                <a:gd name="T45" fmla="*/ 21 h 31"/>
                <a:gd name="T46" fmla="*/ 1 w 24"/>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31">
                  <a:moveTo>
                    <a:pt x="5" y="8"/>
                  </a:moveTo>
                  <a:lnTo>
                    <a:pt x="5" y="8"/>
                  </a:lnTo>
                  <a:cubicBezTo>
                    <a:pt x="5" y="7"/>
                    <a:pt x="6" y="6"/>
                    <a:pt x="6" y="5"/>
                  </a:cubicBezTo>
                  <a:lnTo>
                    <a:pt x="18" y="9"/>
                  </a:lnTo>
                  <a:cubicBezTo>
                    <a:pt x="18" y="9"/>
                    <a:pt x="19" y="10"/>
                    <a:pt x="19" y="12"/>
                  </a:cubicBezTo>
                  <a:lnTo>
                    <a:pt x="19" y="23"/>
                  </a:lnTo>
                  <a:cubicBezTo>
                    <a:pt x="19" y="24"/>
                    <a:pt x="18" y="25"/>
                    <a:pt x="18" y="26"/>
                  </a:cubicBezTo>
                  <a:lnTo>
                    <a:pt x="6" y="25"/>
                  </a:lnTo>
                  <a:cubicBezTo>
                    <a:pt x="6" y="24"/>
                    <a:pt x="5" y="23"/>
                    <a:pt x="5" y="21"/>
                  </a:cubicBezTo>
                  <a:lnTo>
                    <a:pt x="5" y="8"/>
                  </a:lnTo>
                  <a:close/>
                  <a:moveTo>
                    <a:pt x="1" y="26"/>
                  </a:moveTo>
                  <a:lnTo>
                    <a:pt x="1" y="26"/>
                  </a:lnTo>
                  <a:cubicBezTo>
                    <a:pt x="3" y="29"/>
                    <a:pt x="5" y="29"/>
                    <a:pt x="5" y="29"/>
                  </a:cubicBezTo>
                  <a:lnTo>
                    <a:pt x="18" y="30"/>
                  </a:lnTo>
                  <a:lnTo>
                    <a:pt x="19" y="31"/>
                  </a:lnTo>
                  <a:lnTo>
                    <a:pt x="19" y="30"/>
                  </a:lnTo>
                  <a:cubicBezTo>
                    <a:pt x="22" y="30"/>
                    <a:pt x="24" y="27"/>
                    <a:pt x="24" y="23"/>
                  </a:cubicBezTo>
                  <a:lnTo>
                    <a:pt x="24" y="12"/>
                  </a:lnTo>
                  <a:cubicBezTo>
                    <a:pt x="24" y="8"/>
                    <a:pt x="22" y="5"/>
                    <a:pt x="19" y="4"/>
                  </a:cubicBezTo>
                  <a:lnTo>
                    <a:pt x="6" y="0"/>
                  </a:lnTo>
                  <a:lnTo>
                    <a:pt x="5" y="0"/>
                  </a:lnTo>
                  <a:cubicBezTo>
                    <a:pt x="2" y="0"/>
                    <a:pt x="0" y="3"/>
                    <a:pt x="0" y="8"/>
                  </a:cubicBezTo>
                  <a:lnTo>
                    <a:pt x="0" y="21"/>
                  </a:lnTo>
                  <a:cubicBezTo>
                    <a:pt x="0" y="23"/>
                    <a:pt x="1" y="25"/>
                    <a:pt x="1" y="2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1" name="Freeform 96"/>
            <p:cNvSpPr>
              <a:spLocks noEditPoints="1"/>
            </p:cNvSpPr>
            <p:nvPr/>
          </p:nvSpPr>
          <p:spPr bwMode="auto">
            <a:xfrm>
              <a:off x="4575175" y="1047750"/>
              <a:ext cx="19050" cy="25400"/>
            </a:xfrm>
            <a:custGeom>
              <a:avLst/>
              <a:gdLst>
                <a:gd name="T0" fmla="*/ 5 w 22"/>
                <a:gd name="T1" fmla="*/ 7 h 30"/>
                <a:gd name="T2" fmla="*/ 5 w 22"/>
                <a:gd name="T3" fmla="*/ 7 h 30"/>
                <a:gd name="T4" fmla="*/ 5 w 22"/>
                <a:gd name="T5" fmla="*/ 5 h 30"/>
                <a:gd name="T6" fmla="*/ 16 w 22"/>
                <a:gd name="T7" fmla="*/ 8 h 30"/>
                <a:gd name="T8" fmla="*/ 17 w 22"/>
                <a:gd name="T9" fmla="*/ 10 h 30"/>
                <a:gd name="T10" fmla="*/ 17 w 22"/>
                <a:gd name="T11" fmla="*/ 23 h 30"/>
                <a:gd name="T12" fmla="*/ 16 w 22"/>
                <a:gd name="T13" fmla="*/ 25 h 30"/>
                <a:gd name="T14" fmla="*/ 5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5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5" y="5"/>
                  </a:cubicBezTo>
                  <a:lnTo>
                    <a:pt x="16" y="8"/>
                  </a:lnTo>
                  <a:cubicBezTo>
                    <a:pt x="16" y="8"/>
                    <a:pt x="17" y="9"/>
                    <a:pt x="17" y="10"/>
                  </a:cubicBezTo>
                  <a:lnTo>
                    <a:pt x="17" y="23"/>
                  </a:lnTo>
                  <a:cubicBezTo>
                    <a:pt x="17" y="24"/>
                    <a:pt x="17" y="24"/>
                    <a:pt x="16" y="25"/>
                  </a:cubicBezTo>
                  <a:lnTo>
                    <a:pt x="5" y="25"/>
                  </a:lnTo>
                  <a:cubicBezTo>
                    <a:pt x="5" y="24"/>
                    <a:pt x="5" y="24"/>
                    <a:pt x="5" y="22"/>
                  </a:cubicBezTo>
                  <a:lnTo>
                    <a:pt x="5" y="7"/>
                  </a:lnTo>
                  <a:close/>
                  <a:moveTo>
                    <a:pt x="5" y="30"/>
                  </a:moveTo>
                  <a:lnTo>
                    <a:pt x="5" y="30"/>
                  </a:lnTo>
                  <a:lnTo>
                    <a:pt x="17" y="30"/>
                  </a:lnTo>
                  <a:cubicBezTo>
                    <a:pt x="20" y="29"/>
                    <a:pt x="22" y="27"/>
                    <a:pt x="22" y="23"/>
                  </a:cubicBezTo>
                  <a:lnTo>
                    <a:pt x="22" y="10"/>
                  </a:lnTo>
                  <a:cubicBezTo>
                    <a:pt x="22" y="7"/>
                    <a:pt x="20" y="3"/>
                    <a:pt x="18" y="3"/>
                  </a:cubicBezTo>
                  <a:lnTo>
                    <a:pt x="5"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2" name="Freeform 97"/>
            <p:cNvSpPr>
              <a:spLocks noEditPoints="1"/>
            </p:cNvSpPr>
            <p:nvPr/>
          </p:nvSpPr>
          <p:spPr bwMode="auto">
            <a:xfrm>
              <a:off x="4575175" y="1111250"/>
              <a:ext cx="17462" cy="25400"/>
            </a:xfrm>
            <a:custGeom>
              <a:avLst/>
              <a:gdLst>
                <a:gd name="T0" fmla="*/ 5 w 22"/>
                <a:gd name="T1" fmla="*/ 8 h 30"/>
                <a:gd name="T2" fmla="*/ 5 w 22"/>
                <a:gd name="T3" fmla="*/ 8 h 30"/>
                <a:gd name="T4" fmla="*/ 5 w 22"/>
                <a:gd name="T5" fmla="*/ 5 h 30"/>
                <a:gd name="T6" fmla="*/ 17 w 22"/>
                <a:gd name="T7" fmla="*/ 6 h 30"/>
                <a:gd name="T8" fmla="*/ 17 w 22"/>
                <a:gd name="T9" fmla="*/ 8 h 30"/>
                <a:gd name="T10" fmla="*/ 17 w 22"/>
                <a:gd name="T11" fmla="*/ 22 h 30"/>
                <a:gd name="T12" fmla="*/ 17 w 22"/>
                <a:gd name="T13" fmla="*/ 24 h 30"/>
                <a:gd name="T14" fmla="*/ 5 w 22"/>
                <a:gd name="T15" fmla="*/ 25 h 30"/>
                <a:gd name="T16" fmla="*/ 5 w 22"/>
                <a:gd name="T17" fmla="*/ 23 h 30"/>
                <a:gd name="T18" fmla="*/ 5 w 22"/>
                <a:gd name="T19" fmla="*/ 8 h 30"/>
                <a:gd name="T20" fmla="*/ 4 w 22"/>
                <a:gd name="T21" fmla="*/ 30 h 30"/>
                <a:gd name="T22" fmla="*/ 4 w 22"/>
                <a:gd name="T23" fmla="*/ 30 h 30"/>
                <a:gd name="T24" fmla="*/ 18 w 22"/>
                <a:gd name="T25" fmla="*/ 28 h 30"/>
                <a:gd name="T26" fmla="*/ 22 w 22"/>
                <a:gd name="T27" fmla="*/ 22 h 30"/>
                <a:gd name="T28" fmla="*/ 22 w 22"/>
                <a:gd name="T29" fmla="*/ 8 h 30"/>
                <a:gd name="T30" fmla="*/ 18 w 22"/>
                <a:gd name="T31" fmla="*/ 1 h 30"/>
                <a:gd name="T32" fmla="*/ 5 w 22"/>
                <a:gd name="T33" fmla="*/ 0 h 30"/>
                <a:gd name="T34" fmla="*/ 4 w 22"/>
                <a:gd name="T35" fmla="*/ 0 h 30"/>
                <a:gd name="T36" fmla="*/ 0 w 22"/>
                <a:gd name="T37" fmla="*/ 8 h 30"/>
                <a:gd name="T38" fmla="*/ 0 w 22"/>
                <a:gd name="T39" fmla="*/ 23 h 30"/>
                <a:gd name="T40" fmla="*/ 4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8"/>
                  </a:moveTo>
                  <a:lnTo>
                    <a:pt x="5" y="8"/>
                  </a:lnTo>
                  <a:cubicBezTo>
                    <a:pt x="5" y="7"/>
                    <a:pt x="5" y="6"/>
                    <a:pt x="5" y="5"/>
                  </a:cubicBezTo>
                  <a:lnTo>
                    <a:pt x="17" y="6"/>
                  </a:lnTo>
                  <a:cubicBezTo>
                    <a:pt x="17" y="6"/>
                    <a:pt x="17" y="7"/>
                    <a:pt x="17" y="8"/>
                  </a:cubicBezTo>
                  <a:lnTo>
                    <a:pt x="17" y="22"/>
                  </a:lnTo>
                  <a:cubicBezTo>
                    <a:pt x="17" y="23"/>
                    <a:pt x="17" y="23"/>
                    <a:pt x="17" y="24"/>
                  </a:cubicBezTo>
                  <a:lnTo>
                    <a:pt x="5" y="25"/>
                  </a:lnTo>
                  <a:cubicBezTo>
                    <a:pt x="5" y="24"/>
                    <a:pt x="5" y="24"/>
                    <a:pt x="5" y="23"/>
                  </a:cubicBezTo>
                  <a:lnTo>
                    <a:pt x="5" y="8"/>
                  </a:lnTo>
                  <a:close/>
                  <a:moveTo>
                    <a:pt x="4" y="30"/>
                  </a:moveTo>
                  <a:lnTo>
                    <a:pt x="4" y="30"/>
                  </a:lnTo>
                  <a:lnTo>
                    <a:pt x="18" y="28"/>
                  </a:lnTo>
                  <a:cubicBezTo>
                    <a:pt x="21" y="28"/>
                    <a:pt x="22" y="25"/>
                    <a:pt x="22" y="22"/>
                  </a:cubicBezTo>
                  <a:lnTo>
                    <a:pt x="22" y="8"/>
                  </a:lnTo>
                  <a:cubicBezTo>
                    <a:pt x="22" y="5"/>
                    <a:pt x="21" y="1"/>
                    <a:pt x="18" y="1"/>
                  </a:cubicBezTo>
                  <a:lnTo>
                    <a:pt x="5" y="0"/>
                  </a:lnTo>
                  <a:lnTo>
                    <a:pt x="4" y="0"/>
                  </a:lnTo>
                  <a:cubicBezTo>
                    <a:pt x="1" y="0"/>
                    <a:pt x="0" y="3"/>
                    <a:pt x="0" y="8"/>
                  </a:cubicBezTo>
                  <a:lnTo>
                    <a:pt x="0" y="23"/>
                  </a:lnTo>
                  <a:cubicBezTo>
                    <a:pt x="0" y="27"/>
                    <a:pt x="2" y="30"/>
                    <a:pt x="4"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3" name="Freeform 98"/>
            <p:cNvSpPr>
              <a:spLocks noEditPoints="1"/>
            </p:cNvSpPr>
            <p:nvPr/>
          </p:nvSpPr>
          <p:spPr bwMode="auto">
            <a:xfrm>
              <a:off x="4762500" y="974725"/>
              <a:ext cx="106362" cy="106363"/>
            </a:xfrm>
            <a:custGeom>
              <a:avLst/>
              <a:gdLst>
                <a:gd name="T0" fmla="*/ 20 w 125"/>
                <a:gd name="T1" fmla="*/ 106 h 125"/>
                <a:gd name="T2" fmla="*/ 20 w 125"/>
                <a:gd name="T3" fmla="*/ 106 h 125"/>
                <a:gd name="T4" fmla="*/ 20 w 125"/>
                <a:gd name="T5" fmla="*/ 20 h 125"/>
                <a:gd name="T6" fmla="*/ 105 w 125"/>
                <a:gd name="T7" fmla="*/ 106 h 125"/>
                <a:gd name="T8" fmla="*/ 20 w 125"/>
                <a:gd name="T9" fmla="*/ 106 h 125"/>
                <a:gd name="T10" fmla="*/ 125 w 125"/>
                <a:gd name="T11" fmla="*/ 115 h 125"/>
                <a:gd name="T12" fmla="*/ 125 w 125"/>
                <a:gd name="T13" fmla="*/ 115 h 125"/>
                <a:gd name="T14" fmla="*/ 10 w 125"/>
                <a:gd name="T15" fmla="*/ 0 h 125"/>
                <a:gd name="T16" fmla="*/ 0 w 125"/>
                <a:gd name="T17" fmla="*/ 0 h 125"/>
                <a:gd name="T18" fmla="*/ 0 w 125"/>
                <a:gd name="T19" fmla="*/ 125 h 125"/>
                <a:gd name="T20" fmla="*/ 125 w 125"/>
                <a:gd name="T21" fmla="*/ 125 h 125"/>
                <a:gd name="T22" fmla="*/ 125 w 125"/>
                <a:gd name="T23"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25">
                  <a:moveTo>
                    <a:pt x="20" y="106"/>
                  </a:moveTo>
                  <a:lnTo>
                    <a:pt x="20" y="106"/>
                  </a:lnTo>
                  <a:lnTo>
                    <a:pt x="20" y="20"/>
                  </a:lnTo>
                  <a:cubicBezTo>
                    <a:pt x="64" y="25"/>
                    <a:pt x="100" y="61"/>
                    <a:pt x="105" y="106"/>
                  </a:cubicBezTo>
                  <a:lnTo>
                    <a:pt x="20" y="106"/>
                  </a:lnTo>
                  <a:close/>
                  <a:moveTo>
                    <a:pt x="125" y="115"/>
                  </a:moveTo>
                  <a:lnTo>
                    <a:pt x="125" y="115"/>
                  </a:lnTo>
                  <a:cubicBezTo>
                    <a:pt x="125" y="52"/>
                    <a:pt x="73" y="0"/>
                    <a:pt x="10" y="0"/>
                  </a:cubicBezTo>
                  <a:lnTo>
                    <a:pt x="0" y="0"/>
                  </a:lnTo>
                  <a:lnTo>
                    <a:pt x="0" y="125"/>
                  </a:lnTo>
                  <a:lnTo>
                    <a:pt x="125" y="125"/>
                  </a:lnTo>
                  <a:lnTo>
                    <a:pt x="125" y="115"/>
                  </a:ln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4" name="Freeform 99"/>
            <p:cNvSpPr>
              <a:spLocks noEditPoints="1"/>
            </p:cNvSpPr>
            <p:nvPr/>
          </p:nvSpPr>
          <p:spPr bwMode="auto">
            <a:xfrm>
              <a:off x="4640262" y="1004888"/>
              <a:ext cx="201612" cy="200025"/>
            </a:xfrm>
            <a:custGeom>
              <a:avLst/>
              <a:gdLst>
                <a:gd name="T0" fmla="*/ 105 w 237"/>
                <a:gd name="T1" fmla="*/ 25 h 235"/>
                <a:gd name="T2" fmla="*/ 105 w 237"/>
                <a:gd name="T3" fmla="*/ 25 h 235"/>
                <a:gd name="T4" fmla="*/ 105 w 237"/>
                <a:gd name="T5" fmla="*/ 52 h 235"/>
                <a:gd name="T6" fmla="*/ 51 w 237"/>
                <a:gd name="T7" fmla="*/ 52 h 235"/>
                <a:gd name="T8" fmla="*/ 105 w 237"/>
                <a:gd name="T9" fmla="*/ 25 h 235"/>
                <a:gd name="T10" fmla="*/ 212 w 237"/>
                <a:gd name="T11" fmla="*/ 130 h 235"/>
                <a:gd name="T12" fmla="*/ 212 w 237"/>
                <a:gd name="T13" fmla="*/ 130 h 235"/>
                <a:gd name="T14" fmla="*/ 117 w 237"/>
                <a:gd name="T15" fmla="*/ 211 h 235"/>
                <a:gd name="T16" fmla="*/ 54 w 237"/>
                <a:gd name="T17" fmla="*/ 186 h 235"/>
                <a:gd name="T18" fmla="*/ 122 w 237"/>
                <a:gd name="T19" fmla="*/ 130 h 235"/>
                <a:gd name="T20" fmla="*/ 212 w 237"/>
                <a:gd name="T21" fmla="*/ 130 h 235"/>
                <a:gd name="T22" fmla="*/ 72 w 237"/>
                <a:gd name="T23" fmla="*/ 139 h 235"/>
                <a:gd name="T24" fmla="*/ 72 w 237"/>
                <a:gd name="T25" fmla="*/ 139 h 235"/>
                <a:gd name="T26" fmla="*/ 38 w 237"/>
                <a:gd name="T27" fmla="*/ 167 h 235"/>
                <a:gd name="T28" fmla="*/ 27 w 237"/>
                <a:gd name="T29" fmla="*/ 139 h 235"/>
                <a:gd name="T30" fmla="*/ 72 w 237"/>
                <a:gd name="T31" fmla="*/ 139 h 235"/>
                <a:gd name="T32" fmla="*/ 105 w 237"/>
                <a:gd name="T33" fmla="*/ 103 h 235"/>
                <a:gd name="T34" fmla="*/ 105 w 237"/>
                <a:gd name="T35" fmla="*/ 103 h 235"/>
                <a:gd name="T36" fmla="*/ 105 w 237"/>
                <a:gd name="T37" fmla="*/ 112 h 235"/>
                <a:gd name="T38" fmla="*/ 90 w 237"/>
                <a:gd name="T39" fmla="*/ 124 h 235"/>
                <a:gd name="T40" fmla="*/ 25 w 237"/>
                <a:gd name="T41" fmla="*/ 124 h 235"/>
                <a:gd name="T42" fmla="*/ 24 w 237"/>
                <a:gd name="T43" fmla="*/ 118 h 235"/>
                <a:gd name="T44" fmla="*/ 26 w 237"/>
                <a:gd name="T45" fmla="*/ 103 h 235"/>
                <a:gd name="T46" fmla="*/ 105 w 237"/>
                <a:gd name="T47" fmla="*/ 103 h 235"/>
                <a:gd name="T48" fmla="*/ 39 w 237"/>
                <a:gd name="T49" fmla="*/ 67 h 235"/>
                <a:gd name="T50" fmla="*/ 39 w 237"/>
                <a:gd name="T51" fmla="*/ 67 h 235"/>
                <a:gd name="T52" fmla="*/ 105 w 237"/>
                <a:gd name="T53" fmla="*/ 67 h 235"/>
                <a:gd name="T54" fmla="*/ 105 w 237"/>
                <a:gd name="T55" fmla="*/ 88 h 235"/>
                <a:gd name="T56" fmla="*/ 29 w 237"/>
                <a:gd name="T57" fmla="*/ 88 h 235"/>
                <a:gd name="T58" fmla="*/ 39 w 237"/>
                <a:gd name="T59" fmla="*/ 67 h 235"/>
                <a:gd name="T60" fmla="*/ 26 w 237"/>
                <a:gd name="T61" fmla="*/ 192 h 235"/>
                <a:gd name="T62" fmla="*/ 26 w 237"/>
                <a:gd name="T63" fmla="*/ 192 h 235"/>
                <a:gd name="T64" fmla="*/ 27 w 237"/>
                <a:gd name="T65" fmla="*/ 193 h 235"/>
                <a:gd name="T66" fmla="*/ 117 w 237"/>
                <a:gd name="T67" fmla="*/ 235 h 235"/>
                <a:gd name="T68" fmla="*/ 237 w 237"/>
                <a:gd name="T69" fmla="*/ 118 h 235"/>
                <a:gd name="T70" fmla="*/ 237 w 237"/>
                <a:gd name="T71" fmla="*/ 105 h 235"/>
                <a:gd name="T72" fmla="*/ 130 w 237"/>
                <a:gd name="T73" fmla="*/ 105 h 235"/>
                <a:gd name="T74" fmla="*/ 130 w 237"/>
                <a:gd name="T75" fmla="*/ 0 h 235"/>
                <a:gd name="T76" fmla="*/ 117 w 237"/>
                <a:gd name="T77" fmla="*/ 0 h 235"/>
                <a:gd name="T78" fmla="*/ 0 w 237"/>
                <a:gd name="T79" fmla="*/ 118 h 235"/>
                <a:gd name="T80" fmla="*/ 26 w 237"/>
                <a:gd name="T81" fmla="*/ 192 h 235"/>
                <a:gd name="T82" fmla="*/ 26 w 237"/>
                <a:gd name="T83" fmla="*/ 1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235">
                  <a:moveTo>
                    <a:pt x="105" y="25"/>
                  </a:moveTo>
                  <a:lnTo>
                    <a:pt x="105" y="25"/>
                  </a:lnTo>
                  <a:lnTo>
                    <a:pt x="105" y="52"/>
                  </a:lnTo>
                  <a:lnTo>
                    <a:pt x="51" y="52"/>
                  </a:lnTo>
                  <a:cubicBezTo>
                    <a:pt x="65" y="38"/>
                    <a:pt x="84" y="28"/>
                    <a:pt x="105" y="25"/>
                  </a:cubicBezTo>
                  <a:close/>
                  <a:moveTo>
                    <a:pt x="212" y="130"/>
                  </a:moveTo>
                  <a:lnTo>
                    <a:pt x="212" y="130"/>
                  </a:lnTo>
                  <a:cubicBezTo>
                    <a:pt x="208" y="183"/>
                    <a:pt x="175" y="211"/>
                    <a:pt x="117" y="211"/>
                  </a:cubicBezTo>
                  <a:cubicBezTo>
                    <a:pt x="93" y="211"/>
                    <a:pt x="71" y="201"/>
                    <a:pt x="54" y="186"/>
                  </a:cubicBezTo>
                  <a:lnTo>
                    <a:pt x="122" y="130"/>
                  </a:lnTo>
                  <a:lnTo>
                    <a:pt x="212" y="130"/>
                  </a:lnTo>
                  <a:close/>
                  <a:moveTo>
                    <a:pt x="72" y="139"/>
                  </a:moveTo>
                  <a:lnTo>
                    <a:pt x="72" y="139"/>
                  </a:lnTo>
                  <a:lnTo>
                    <a:pt x="38" y="167"/>
                  </a:lnTo>
                  <a:cubicBezTo>
                    <a:pt x="33" y="158"/>
                    <a:pt x="29" y="149"/>
                    <a:pt x="27" y="139"/>
                  </a:cubicBezTo>
                  <a:lnTo>
                    <a:pt x="72" y="139"/>
                  </a:lnTo>
                  <a:close/>
                  <a:moveTo>
                    <a:pt x="105" y="103"/>
                  </a:moveTo>
                  <a:lnTo>
                    <a:pt x="105" y="103"/>
                  </a:lnTo>
                  <a:lnTo>
                    <a:pt x="105" y="112"/>
                  </a:lnTo>
                  <a:lnTo>
                    <a:pt x="90" y="124"/>
                  </a:lnTo>
                  <a:lnTo>
                    <a:pt x="25" y="124"/>
                  </a:lnTo>
                  <a:cubicBezTo>
                    <a:pt x="24" y="122"/>
                    <a:pt x="24" y="120"/>
                    <a:pt x="24" y="118"/>
                  </a:cubicBezTo>
                  <a:cubicBezTo>
                    <a:pt x="24" y="113"/>
                    <a:pt x="25" y="108"/>
                    <a:pt x="26" y="103"/>
                  </a:cubicBezTo>
                  <a:lnTo>
                    <a:pt x="105" y="103"/>
                  </a:lnTo>
                  <a:close/>
                  <a:moveTo>
                    <a:pt x="39" y="67"/>
                  </a:moveTo>
                  <a:lnTo>
                    <a:pt x="39" y="67"/>
                  </a:lnTo>
                  <a:lnTo>
                    <a:pt x="105" y="67"/>
                  </a:lnTo>
                  <a:lnTo>
                    <a:pt x="105" y="88"/>
                  </a:lnTo>
                  <a:lnTo>
                    <a:pt x="29" y="88"/>
                  </a:lnTo>
                  <a:cubicBezTo>
                    <a:pt x="32" y="81"/>
                    <a:pt x="35" y="74"/>
                    <a:pt x="39" y="67"/>
                  </a:cubicBezTo>
                  <a:close/>
                  <a:moveTo>
                    <a:pt x="26" y="192"/>
                  </a:moveTo>
                  <a:lnTo>
                    <a:pt x="26" y="192"/>
                  </a:lnTo>
                  <a:cubicBezTo>
                    <a:pt x="26" y="192"/>
                    <a:pt x="27" y="192"/>
                    <a:pt x="27" y="193"/>
                  </a:cubicBezTo>
                  <a:cubicBezTo>
                    <a:pt x="48" y="219"/>
                    <a:pt x="81" y="235"/>
                    <a:pt x="117" y="235"/>
                  </a:cubicBezTo>
                  <a:cubicBezTo>
                    <a:pt x="194" y="235"/>
                    <a:pt x="237" y="193"/>
                    <a:pt x="237" y="118"/>
                  </a:cubicBezTo>
                  <a:lnTo>
                    <a:pt x="237" y="105"/>
                  </a:lnTo>
                  <a:lnTo>
                    <a:pt x="130" y="105"/>
                  </a:lnTo>
                  <a:lnTo>
                    <a:pt x="130" y="0"/>
                  </a:lnTo>
                  <a:lnTo>
                    <a:pt x="117" y="0"/>
                  </a:lnTo>
                  <a:cubicBezTo>
                    <a:pt x="52" y="0"/>
                    <a:pt x="0" y="53"/>
                    <a:pt x="0" y="118"/>
                  </a:cubicBezTo>
                  <a:cubicBezTo>
                    <a:pt x="0" y="146"/>
                    <a:pt x="10" y="172"/>
                    <a:pt x="26" y="192"/>
                  </a:cubicBezTo>
                  <a:cubicBezTo>
                    <a:pt x="26" y="192"/>
                    <a:pt x="26" y="192"/>
                    <a:pt x="26" y="192"/>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grpSp>
      <p:grpSp>
        <p:nvGrpSpPr>
          <p:cNvPr id="225" name="组合 224"/>
          <p:cNvGrpSpPr>
            <a:grpSpLocks/>
          </p:cNvGrpSpPr>
          <p:nvPr/>
        </p:nvGrpSpPr>
        <p:grpSpPr>
          <a:xfrm>
            <a:off x="7281384" y="5407753"/>
            <a:ext cx="468947" cy="349407"/>
            <a:chOff x="5745162" y="873125"/>
            <a:chExt cx="576262" cy="414338"/>
          </a:xfrm>
          <a:solidFill>
            <a:srgbClr val="15B0E8"/>
          </a:solidFill>
        </p:grpSpPr>
        <p:sp>
          <p:nvSpPr>
            <p:cNvPr id="226" name="Freeform 100"/>
            <p:cNvSpPr>
              <a:spLocks noEditPoints="1"/>
            </p:cNvSpPr>
            <p:nvPr/>
          </p:nvSpPr>
          <p:spPr bwMode="auto">
            <a:xfrm>
              <a:off x="5745162" y="873125"/>
              <a:ext cx="374650" cy="414338"/>
            </a:xfrm>
            <a:custGeom>
              <a:avLst/>
              <a:gdLst>
                <a:gd name="T0" fmla="*/ 311 w 441"/>
                <a:gd name="T1" fmla="*/ 161 h 487"/>
                <a:gd name="T2" fmla="*/ 311 w 441"/>
                <a:gd name="T3" fmla="*/ 67 h 487"/>
                <a:gd name="T4" fmla="*/ 138 w 441"/>
                <a:gd name="T5" fmla="*/ 359 h 487"/>
                <a:gd name="T6" fmla="*/ 138 w 441"/>
                <a:gd name="T7" fmla="*/ 462 h 487"/>
                <a:gd name="T8" fmla="*/ 311 w 441"/>
                <a:gd name="T9" fmla="*/ 249 h 487"/>
                <a:gd name="T10" fmla="*/ 311 w 441"/>
                <a:gd name="T11" fmla="*/ 166 h 487"/>
                <a:gd name="T12" fmla="*/ 372 w 441"/>
                <a:gd name="T13" fmla="*/ 175 h 487"/>
                <a:gd name="T14" fmla="*/ 326 w 441"/>
                <a:gd name="T15" fmla="*/ 168 h 487"/>
                <a:gd name="T16" fmla="*/ 372 w 441"/>
                <a:gd name="T17" fmla="*/ 170 h 487"/>
                <a:gd name="T18" fmla="*/ 372 w 441"/>
                <a:gd name="T19" fmla="*/ 82 h 487"/>
                <a:gd name="T20" fmla="*/ 421 w 441"/>
                <a:gd name="T21" fmla="*/ 178 h 487"/>
                <a:gd name="T22" fmla="*/ 421 w 441"/>
                <a:gd name="T23" fmla="*/ 94 h 487"/>
                <a:gd name="T24" fmla="*/ 387 w 441"/>
                <a:gd name="T25" fmla="*/ 336 h 487"/>
                <a:gd name="T26" fmla="*/ 387 w 441"/>
                <a:gd name="T27" fmla="*/ 419 h 487"/>
                <a:gd name="T28" fmla="*/ 326 w 441"/>
                <a:gd name="T29" fmla="*/ 341 h 487"/>
                <a:gd name="T30" fmla="*/ 326 w 441"/>
                <a:gd name="T31" fmla="*/ 430 h 487"/>
                <a:gd name="T32" fmla="*/ 311 w 441"/>
                <a:gd name="T33" fmla="*/ 343 h 487"/>
                <a:gd name="T34" fmla="*/ 246 w 441"/>
                <a:gd name="T35" fmla="*/ 349 h 487"/>
                <a:gd name="T36" fmla="*/ 372 w 441"/>
                <a:gd name="T37" fmla="*/ 332 h 487"/>
                <a:gd name="T38" fmla="*/ 372 w 441"/>
                <a:gd name="T39" fmla="*/ 255 h 487"/>
                <a:gd name="T40" fmla="*/ 421 w 441"/>
                <a:gd name="T41" fmla="*/ 255 h 487"/>
                <a:gd name="T42" fmla="*/ 387 w 441"/>
                <a:gd name="T43" fmla="*/ 255 h 487"/>
                <a:gd name="T44" fmla="*/ 421 w 441"/>
                <a:gd name="T45" fmla="*/ 250 h 487"/>
                <a:gd name="T46" fmla="*/ 421 w 441"/>
                <a:gd name="T47" fmla="*/ 183 h 487"/>
                <a:gd name="T48" fmla="*/ 246 w 441"/>
                <a:gd name="T49" fmla="*/ 254 h 487"/>
                <a:gd name="T50" fmla="*/ 246 w 441"/>
                <a:gd name="T51" fmla="*/ 344 h 487"/>
                <a:gd name="T52" fmla="*/ 138 w 441"/>
                <a:gd name="T53" fmla="*/ 253 h 487"/>
                <a:gd name="T54" fmla="*/ 138 w 441"/>
                <a:gd name="T55" fmla="*/ 354 h 487"/>
                <a:gd name="T56" fmla="*/ 231 w 441"/>
                <a:gd name="T57" fmla="*/ 154 h 487"/>
                <a:gd name="T58" fmla="*/ 138 w 441"/>
                <a:gd name="T59" fmla="*/ 139 h 487"/>
                <a:gd name="T60" fmla="*/ 231 w 441"/>
                <a:gd name="T61" fmla="*/ 48 h 487"/>
                <a:gd name="T62" fmla="*/ 138 w 441"/>
                <a:gd name="T63" fmla="*/ 25 h 487"/>
                <a:gd name="T64" fmla="*/ 128 w 441"/>
                <a:gd name="T65" fmla="*/ 487 h 487"/>
                <a:gd name="T66" fmla="*/ 429 w 441"/>
                <a:gd name="T67" fmla="*/ 437 h 487"/>
                <a:gd name="T68" fmla="*/ 441 w 441"/>
                <a:gd name="T69" fmla="*/ 84 h 487"/>
                <a:gd name="T70" fmla="*/ 246 w 441"/>
                <a:gd name="T71" fmla="*/ 26 h 487"/>
                <a:gd name="T72" fmla="*/ 136 w 441"/>
                <a:gd name="T73" fmla="*/ 0 h 487"/>
                <a:gd name="T74" fmla="*/ 14 w 441"/>
                <a:gd name="T75" fmla="*/ 11 h 487"/>
                <a:gd name="T76" fmla="*/ 26 w 441"/>
                <a:gd name="T77" fmla="*/ 353 h 487"/>
                <a:gd name="T78" fmla="*/ 38 w 441"/>
                <a:gd name="T79" fmla="*/ 23 h 487"/>
                <a:gd name="T80" fmla="*/ 113 w 441"/>
                <a:gd name="T81" fmla="*/ 462 h 487"/>
                <a:gd name="T82" fmla="*/ 38 w 441"/>
                <a:gd name="T83" fmla="*/ 424 h 487"/>
                <a:gd name="T84" fmla="*/ 1 w 441"/>
                <a:gd name="T85" fmla="*/ 402 h 487"/>
                <a:gd name="T86" fmla="*/ 26 w 441"/>
                <a:gd name="T87" fmla="*/ 48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1" h="487">
                  <a:moveTo>
                    <a:pt x="311" y="67"/>
                  </a:moveTo>
                  <a:lnTo>
                    <a:pt x="311" y="67"/>
                  </a:lnTo>
                  <a:lnTo>
                    <a:pt x="311" y="161"/>
                  </a:lnTo>
                  <a:lnTo>
                    <a:pt x="246" y="151"/>
                  </a:lnTo>
                  <a:lnTo>
                    <a:pt x="246" y="51"/>
                  </a:lnTo>
                  <a:lnTo>
                    <a:pt x="311" y="67"/>
                  </a:lnTo>
                  <a:close/>
                  <a:moveTo>
                    <a:pt x="138" y="462"/>
                  </a:moveTo>
                  <a:lnTo>
                    <a:pt x="138" y="462"/>
                  </a:lnTo>
                  <a:lnTo>
                    <a:pt x="138" y="359"/>
                  </a:lnTo>
                  <a:lnTo>
                    <a:pt x="231" y="350"/>
                  </a:lnTo>
                  <a:lnTo>
                    <a:pt x="231" y="446"/>
                  </a:lnTo>
                  <a:lnTo>
                    <a:pt x="138" y="462"/>
                  </a:lnTo>
                  <a:lnTo>
                    <a:pt x="138" y="462"/>
                  </a:lnTo>
                  <a:close/>
                  <a:moveTo>
                    <a:pt x="311" y="249"/>
                  </a:moveTo>
                  <a:lnTo>
                    <a:pt x="311" y="249"/>
                  </a:lnTo>
                  <a:lnTo>
                    <a:pt x="246" y="249"/>
                  </a:lnTo>
                  <a:lnTo>
                    <a:pt x="246" y="156"/>
                  </a:lnTo>
                  <a:lnTo>
                    <a:pt x="311" y="166"/>
                  </a:lnTo>
                  <a:lnTo>
                    <a:pt x="311" y="249"/>
                  </a:lnTo>
                  <a:close/>
                  <a:moveTo>
                    <a:pt x="372" y="175"/>
                  </a:moveTo>
                  <a:lnTo>
                    <a:pt x="372" y="175"/>
                  </a:lnTo>
                  <a:lnTo>
                    <a:pt x="372" y="250"/>
                  </a:lnTo>
                  <a:lnTo>
                    <a:pt x="326" y="249"/>
                  </a:lnTo>
                  <a:lnTo>
                    <a:pt x="326" y="168"/>
                  </a:lnTo>
                  <a:lnTo>
                    <a:pt x="372" y="175"/>
                  </a:lnTo>
                  <a:close/>
                  <a:moveTo>
                    <a:pt x="372" y="170"/>
                  </a:moveTo>
                  <a:lnTo>
                    <a:pt x="372" y="170"/>
                  </a:lnTo>
                  <a:lnTo>
                    <a:pt x="326" y="163"/>
                  </a:lnTo>
                  <a:lnTo>
                    <a:pt x="326" y="71"/>
                  </a:lnTo>
                  <a:lnTo>
                    <a:pt x="372" y="82"/>
                  </a:lnTo>
                  <a:lnTo>
                    <a:pt x="372" y="170"/>
                  </a:lnTo>
                  <a:close/>
                  <a:moveTo>
                    <a:pt x="421" y="178"/>
                  </a:moveTo>
                  <a:lnTo>
                    <a:pt x="421" y="178"/>
                  </a:lnTo>
                  <a:lnTo>
                    <a:pt x="387" y="173"/>
                  </a:lnTo>
                  <a:lnTo>
                    <a:pt x="387" y="86"/>
                  </a:lnTo>
                  <a:lnTo>
                    <a:pt x="421" y="94"/>
                  </a:lnTo>
                  <a:lnTo>
                    <a:pt x="421" y="178"/>
                  </a:lnTo>
                  <a:close/>
                  <a:moveTo>
                    <a:pt x="387" y="336"/>
                  </a:moveTo>
                  <a:lnTo>
                    <a:pt x="387" y="336"/>
                  </a:lnTo>
                  <a:lnTo>
                    <a:pt x="421" y="333"/>
                  </a:lnTo>
                  <a:lnTo>
                    <a:pt x="421" y="413"/>
                  </a:lnTo>
                  <a:lnTo>
                    <a:pt x="387" y="419"/>
                  </a:lnTo>
                  <a:lnTo>
                    <a:pt x="387" y="336"/>
                  </a:lnTo>
                  <a:close/>
                  <a:moveTo>
                    <a:pt x="326" y="341"/>
                  </a:moveTo>
                  <a:lnTo>
                    <a:pt x="326" y="341"/>
                  </a:lnTo>
                  <a:lnTo>
                    <a:pt x="372" y="337"/>
                  </a:lnTo>
                  <a:lnTo>
                    <a:pt x="372" y="422"/>
                  </a:lnTo>
                  <a:lnTo>
                    <a:pt x="326" y="430"/>
                  </a:lnTo>
                  <a:lnTo>
                    <a:pt x="326" y="341"/>
                  </a:lnTo>
                  <a:close/>
                  <a:moveTo>
                    <a:pt x="311" y="343"/>
                  </a:moveTo>
                  <a:lnTo>
                    <a:pt x="311" y="343"/>
                  </a:lnTo>
                  <a:lnTo>
                    <a:pt x="311" y="432"/>
                  </a:lnTo>
                  <a:lnTo>
                    <a:pt x="246" y="443"/>
                  </a:lnTo>
                  <a:lnTo>
                    <a:pt x="246" y="349"/>
                  </a:lnTo>
                  <a:lnTo>
                    <a:pt x="311" y="343"/>
                  </a:lnTo>
                  <a:close/>
                  <a:moveTo>
                    <a:pt x="372" y="332"/>
                  </a:moveTo>
                  <a:lnTo>
                    <a:pt x="372" y="332"/>
                  </a:lnTo>
                  <a:lnTo>
                    <a:pt x="326" y="337"/>
                  </a:lnTo>
                  <a:lnTo>
                    <a:pt x="326" y="254"/>
                  </a:lnTo>
                  <a:lnTo>
                    <a:pt x="372" y="255"/>
                  </a:lnTo>
                  <a:lnTo>
                    <a:pt x="372" y="332"/>
                  </a:lnTo>
                  <a:close/>
                  <a:moveTo>
                    <a:pt x="421" y="255"/>
                  </a:moveTo>
                  <a:lnTo>
                    <a:pt x="421" y="255"/>
                  </a:lnTo>
                  <a:lnTo>
                    <a:pt x="421" y="328"/>
                  </a:lnTo>
                  <a:lnTo>
                    <a:pt x="387" y="331"/>
                  </a:lnTo>
                  <a:lnTo>
                    <a:pt x="387" y="255"/>
                  </a:lnTo>
                  <a:lnTo>
                    <a:pt x="421" y="255"/>
                  </a:lnTo>
                  <a:close/>
                  <a:moveTo>
                    <a:pt x="421" y="250"/>
                  </a:moveTo>
                  <a:lnTo>
                    <a:pt x="421" y="250"/>
                  </a:lnTo>
                  <a:lnTo>
                    <a:pt x="387" y="250"/>
                  </a:lnTo>
                  <a:lnTo>
                    <a:pt x="387" y="178"/>
                  </a:lnTo>
                  <a:lnTo>
                    <a:pt x="421" y="183"/>
                  </a:lnTo>
                  <a:lnTo>
                    <a:pt x="421" y="250"/>
                  </a:lnTo>
                  <a:close/>
                  <a:moveTo>
                    <a:pt x="246" y="254"/>
                  </a:moveTo>
                  <a:lnTo>
                    <a:pt x="246" y="254"/>
                  </a:lnTo>
                  <a:lnTo>
                    <a:pt x="311" y="254"/>
                  </a:lnTo>
                  <a:lnTo>
                    <a:pt x="311" y="338"/>
                  </a:lnTo>
                  <a:lnTo>
                    <a:pt x="246" y="344"/>
                  </a:lnTo>
                  <a:lnTo>
                    <a:pt x="246" y="254"/>
                  </a:lnTo>
                  <a:close/>
                  <a:moveTo>
                    <a:pt x="138" y="253"/>
                  </a:moveTo>
                  <a:lnTo>
                    <a:pt x="138" y="253"/>
                  </a:lnTo>
                  <a:lnTo>
                    <a:pt x="231" y="254"/>
                  </a:lnTo>
                  <a:lnTo>
                    <a:pt x="231" y="345"/>
                  </a:lnTo>
                  <a:lnTo>
                    <a:pt x="138" y="354"/>
                  </a:lnTo>
                  <a:lnTo>
                    <a:pt x="138" y="253"/>
                  </a:lnTo>
                  <a:close/>
                  <a:moveTo>
                    <a:pt x="231" y="154"/>
                  </a:moveTo>
                  <a:lnTo>
                    <a:pt x="231" y="154"/>
                  </a:lnTo>
                  <a:lnTo>
                    <a:pt x="231" y="249"/>
                  </a:lnTo>
                  <a:lnTo>
                    <a:pt x="138" y="248"/>
                  </a:lnTo>
                  <a:lnTo>
                    <a:pt x="138" y="139"/>
                  </a:lnTo>
                  <a:lnTo>
                    <a:pt x="231" y="154"/>
                  </a:lnTo>
                  <a:close/>
                  <a:moveTo>
                    <a:pt x="231" y="48"/>
                  </a:moveTo>
                  <a:lnTo>
                    <a:pt x="231" y="48"/>
                  </a:lnTo>
                  <a:lnTo>
                    <a:pt x="231" y="149"/>
                  </a:lnTo>
                  <a:lnTo>
                    <a:pt x="138" y="134"/>
                  </a:lnTo>
                  <a:lnTo>
                    <a:pt x="138" y="25"/>
                  </a:lnTo>
                  <a:lnTo>
                    <a:pt x="231" y="48"/>
                  </a:lnTo>
                  <a:close/>
                  <a:moveTo>
                    <a:pt x="128" y="487"/>
                  </a:moveTo>
                  <a:lnTo>
                    <a:pt x="128" y="487"/>
                  </a:lnTo>
                  <a:cubicBezTo>
                    <a:pt x="130" y="487"/>
                    <a:pt x="131" y="487"/>
                    <a:pt x="133" y="487"/>
                  </a:cubicBezTo>
                  <a:lnTo>
                    <a:pt x="134" y="487"/>
                  </a:lnTo>
                  <a:lnTo>
                    <a:pt x="429" y="437"/>
                  </a:lnTo>
                  <a:cubicBezTo>
                    <a:pt x="430" y="437"/>
                    <a:pt x="432" y="436"/>
                    <a:pt x="433" y="435"/>
                  </a:cubicBezTo>
                  <a:cubicBezTo>
                    <a:pt x="437" y="434"/>
                    <a:pt x="441" y="430"/>
                    <a:pt x="441" y="426"/>
                  </a:cubicBezTo>
                  <a:lnTo>
                    <a:pt x="441" y="84"/>
                  </a:lnTo>
                  <a:cubicBezTo>
                    <a:pt x="441" y="81"/>
                    <a:pt x="439" y="78"/>
                    <a:pt x="437" y="77"/>
                  </a:cubicBezTo>
                  <a:cubicBezTo>
                    <a:pt x="435" y="74"/>
                    <a:pt x="433" y="72"/>
                    <a:pt x="429" y="71"/>
                  </a:cubicBezTo>
                  <a:lnTo>
                    <a:pt x="246" y="26"/>
                  </a:lnTo>
                  <a:lnTo>
                    <a:pt x="246" y="25"/>
                  </a:lnTo>
                  <a:lnTo>
                    <a:pt x="243" y="25"/>
                  </a:lnTo>
                  <a:lnTo>
                    <a:pt x="136" y="0"/>
                  </a:lnTo>
                  <a:lnTo>
                    <a:pt x="133" y="0"/>
                  </a:lnTo>
                  <a:lnTo>
                    <a:pt x="26" y="0"/>
                  </a:lnTo>
                  <a:cubicBezTo>
                    <a:pt x="19" y="0"/>
                    <a:pt x="14" y="4"/>
                    <a:pt x="14" y="11"/>
                  </a:cubicBezTo>
                  <a:lnTo>
                    <a:pt x="14" y="305"/>
                  </a:lnTo>
                  <a:cubicBezTo>
                    <a:pt x="6" y="310"/>
                    <a:pt x="0" y="318"/>
                    <a:pt x="0" y="328"/>
                  </a:cubicBezTo>
                  <a:cubicBezTo>
                    <a:pt x="0" y="342"/>
                    <a:pt x="12" y="353"/>
                    <a:pt x="26" y="353"/>
                  </a:cubicBezTo>
                  <a:cubicBezTo>
                    <a:pt x="40" y="353"/>
                    <a:pt x="52" y="342"/>
                    <a:pt x="52" y="328"/>
                  </a:cubicBezTo>
                  <a:cubicBezTo>
                    <a:pt x="52" y="318"/>
                    <a:pt x="46" y="310"/>
                    <a:pt x="38" y="305"/>
                  </a:cubicBezTo>
                  <a:lnTo>
                    <a:pt x="38" y="23"/>
                  </a:lnTo>
                  <a:lnTo>
                    <a:pt x="113" y="23"/>
                  </a:lnTo>
                  <a:cubicBezTo>
                    <a:pt x="113" y="24"/>
                    <a:pt x="113" y="24"/>
                    <a:pt x="113" y="24"/>
                  </a:cubicBezTo>
                  <a:lnTo>
                    <a:pt x="113" y="462"/>
                  </a:lnTo>
                  <a:cubicBezTo>
                    <a:pt x="113" y="462"/>
                    <a:pt x="113" y="462"/>
                    <a:pt x="113" y="463"/>
                  </a:cubicBezTo>
                  <a:lnTo>
                    <a:pt x="38" y="463"/>
                  </a:lnTo>
                  <a:lnTo>
                    <a:pt x="38" y="424"/>
                  </a:lnTo>
                  <a:cubicBezTo>
                    <a:pt x="46" y="420"/>
                    <a:pt x="52" y="412"/>
                    <a:pt x="52" y="402"/>
                  </a:cubicBezTo>
                  <a:cubicBezTo>
                    <a:pt x="52" y="388"/>
                    <a:pt x="40" y="376"/>
                    <a:pt x="26" y="376"/>
                  </a:cubicBezTo>
                  <a:cubicBezTo>
                    <a:pt x="12" y="376"/>
                    <a:pt x="1" y="388"/>
                    <a:pt x="1" y="402"/>
                  </a:cubicBezTo>
                  <a:cubicBezTo>
                    <a:pt x="1" y="411"/>
                    <a:pt x="6" y="420"/>
                    <a:pt x="14" y="424"/>
                  </a:cubicBezTo>
                  <a:lnTo>
                    <a:pt x="14" y="475"/>
                  </a:lnTo>
                  <a:cubicBezTo>
                    <a:pt x="14" y="482"/>
                    <a:pt x="19" y="487"/>
                    <a:pt x="26" y="487"/>
                  </a:cubicBezTo>
                  <a:lnTo>
                    <a:pt x="125" y="487"/>
                  </a:lnTo>
                  <a:cubicBezTo>
                    <a:pt x="126" y="487"/>
                    <a:pt x="127" y="487"/>
                    <a:pt x="128" y="487"/>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7" name="Freeform 101"/>
            <p:cNvSpPr>
              <a:spLocks noEditPoints="1"/>
            </p:cNvSpPr>
            <p:nvPr/>
          </p:nvSpPr>
          <p:spPr bwMode="auto">
            <a:xfrm>
              <a:off x="5878512" y="923925"/>
              <a:ext cx="49212" cy="57150"/>
            </a:xfrm>
            <a:custGeom>
              <a:avLst/>
              <a:gdLst>
                <a:gd name="T0" fmla="*/ 10 w 58"/>
                <a:gd name="T1" fmla="*/ 14 h 67"/>
                <a:gd name="T2" fmla="*/ 10 w 58"/>
                <a:gd name="T3" fmla="*/ 14 h 67"/>
                <a:gd name="T4" fmla="*/ 10 w 58"/>
                <a:gd name="T5" fmla="*/ 10 h 67"/>
                <a:gd name="T6" fmla="*/ 47 w 58"/>
                <a:gd name="T7" fmla="*/ 20 h 67"/>
                <a:gd name="T8" fmla="*/ 48 w 58"/>
                <a:gd name="T9" fmla="*/ 23 h 67"/>
                <a:gd name="T10" fmla="*/ 48 w 58"/>
                <a:gd name="T11" fmla="*/ 54 h 67"/>
                <a:gd name="T12" fmla="*/ 48 w 58"/>
                <a:gd name="T13" fmla="*/ 57 h 67"/>
                <a:gd name="T14" fmla="*/ 10 w 58"/>
                <a:gd name="T15" fmla="*/ 53 h 67"/>
                <a:gd name="T16" fmla="*/ 10 w 58"/>
                <a:gd name="T17" fmla="*/ 48 h 67"/>
                <a:gd name="T18" fmla="*/ 10 w 58"/>
                <a:gd name="T19" fmla="*/ 14 h 67"/>
                <a:gd name="T20" fmla="*/ 9 w 58"/>
                <a:gd name="T21" fmla="*/ 63 h 67"/>
                <a:gd name="T22" fmla="*/ 9 w 58"/>
                <a:gd name="T23" fmla="*/ 63 h 67"/>
                <a:gd name="T24" fmla="*/ 48 w 58"/>
                <a:gd name="T25" fmla="*/ 67 h 67"/>
                <a:gd name="T26" fmla="*/ 48 w 58"/>
                <a:gd name="T27" fmla="*/ 67 h 67"/>
                <a:gd name="T28" fmla="*/ 58 w 58"/>
                <a:gd name="T29" fmla="*/ 54 h 67"/>
                <a:gd name="T30" fmla="*/ 58 w 58"/>
                <a:gd name="T31" fmla="*/ 23 h 67"/>
                <a:gd name="T32" fmla="*/ 49 w 58"/>
                <a:gd name="T33" fmla="*/ 10 h 67"/>
                <a:gd name="T34" fmla="*/ 11 w 58"/>
                <a:gd name="T35" fmla="*/ 0 h 67"/>
                <a:gd name="T36" fmla="*/ 9 w 58"/>
                <a:gd name="T37" fmla="*/ 0 h 67"/>
                <a:gd name="T38" fmla="*/ 0 w 58"/>
                <a:gd name="T39" fmla="*/ 14 h 67"/>
                <a:gd name="T40" fmla="*/ 0 w 58"/>
                <a:gd name="T41" fmla="*/ 48 h 67"/>
                <a:gd name="T42" fmla="*/ 2 w 58"/>
                <a:gd name="T43" fmla="*/ 57 h 67"/>
                <a:gd name="T44" fmla="*/ 9 w 58"/>
                <a:gd name="T45"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7">
                  <a:moveTo>
                    <a:pt x="10" y="14"/>
                  </a:moveTo>
                  <a:lnTo>
                    <a:pt x="10" y="14"/>
                  </a:lnTo>
                  <a:cubicBezTo>
                    <a:pt x="10" y="12"/>
                    <a:pt x="10" y="11"/>
                    <a:pt x="10" y="10"/>
                  </a:cubicBezTo>
                  <a:lnTo>
                    <a:pt x="47" y="20"/>
                  </a:lnTo>
                  <a:cubicBezTo>
                    <a:pt x="48" y="20"/>
                    <a:pt x="48" y="21"/>
                    <a:pt x="48" y="23"/>
                  </a:cubicBezTo>
                  <a:lnTo>
                    <a:pt x="48" y="54"/>
                  </a:lnTo>
                  <a:cubicBezTo>
                    <a:pt x="48" y="56"/>
                    <a:pt x="48" y="57"/>
                    <a:pt x="48" y="57"/>
                  </a:cubicBezTo>
                  <a:lnTo>
                    <a:pt x="10" y="53"/>
                  </a:lnTo>
                  <a:cubicBezTo>
                    <a:pt x="10" y="52"/>
                    <a:pt x="10" y="51"/>
                    <a:pt x="10" y="48"/>
                  </a:cubicBezTo>
                  <a:lnTo>
                    <a:pt x="10" y="14"/>
                  </a:lnTo>
                  <a:close/>
                  <a:moveTo>
                    <a:pt x="9" y="63"/>
                  </a:moveTo>
                  <a:lnTo>
                    <a:pt x="9" y="63"/>
                  </a:lnTo>
                  <a:lnTo>
                    <a:pt x="48" y="67"/>
                  </a:lnTo>
                  <a:lnTo>
                    <a:pt x="48" y="67"/>
                  </a:lnTo>
                  <a:cubicBezTo>
                    <a:pt x="54" y="67"/>
                    <a:pt x="58" y="61"/>
                    <a:pt x="58" y="54"/>
                  </a:cubicBezTo>
                  <a:lnTo>
                    <a:pt x="58" y="23"/>
                  </a:lnTo>
                  <a:cubicBezTo>
                    <a:pt x="58" y="16"/>
                    <a:pt x="54" y="11"/>
                    <a:pt x="49" y="10"/>
                  </a:cubicBezTo>
                  <a:lnTo>
                    <a:pt x="11" y="0"/>
                  </a:lnTo>
                  <a:lnTo>
                    <a:pt x="9" y="0"/>
                  </a:lnTo>
                  <a:cubicBezTo>
                    <a:pt x="4" y="0"/>
                    <a:pt x="0" y="6"/>
                    <a:pt x="0" y="14"/>
                  </a:cubicBezTo>
                  <a:lnTo>
                    <a:pt x="0" y="48"/>
                  </a:lnTo>
                  <a:cubicBezTo>
                    <a:pt x="0" y="52"/>
                    <a:pt x="0" y="55"/>
                    <a:pt x="2" y="57"/>
                  </a:cubicBezTo>
                  <a:cubicBezTo>
                    <a:pt x="3" y="61"/>
                    <a:pt x="6" y="63"/>
                    <a:pt x="9" y="63"/>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8" name="Freeform 102"/>
            <p:cNvSpPr>
              <a:spLocks noEditPoints="1"/>
            </p:cNvSpPr>
            <p:nvPr/>
          </p:nvSpPr>
          <p:spPr bwMode="auto">
            <a:xfrm>
              <a:off x="5962650" y="944563"/>
              <a:ext cx="41275" cy="49213"/>
            </a:xfrm>
            <a:custGeom>
              <a:avLst/>
              <a:gdLst>
                <a:gd name="T0" fmla="*/ 10 w 48"/>
                <a:gd name="T1" fmla="*/ 13 h 58"/>
                <a:gd name="T2" fmla="*/ 10 w 48"/>
                <a:gd name="T3" fmla="*/ 13 h 58"/>
                <a:gd name="T4" fmla="*/ 10 w 48"/>
                <a:gd name="T5" fmla="*/ 11 h 58"/>
                <a:gd name="T6" fmla="*/ 37 w 48"/>
                <a:gd name="T7" fmla="*/ 19 h 58"/>
                <a:gd name="T8" fmla="*/ 38 w 48"/>
                <a:gd name="T9" fmla="*/ 22 h 58"/>
                <a:gd name="T10" fmla="*/ 38 w 48"/>
                <a:gd name="T11" fmla="*/ 45 h 58"/>
                <a:gd name="T12" fmla="*/ 38 w 48"/>
                <a:gd name="T13" fmla="*/ 48 h 58"/>
                <a:gd name="T14" fmla="*/ 11 w 48"/>
                <a:gd name="T15" fmla="*/ 44 h 58"/>
                <a:gd name="T16" fmla="*/ 10 w 48"/>
                <a:gd name="T17" fmla="*/ 40 h 58"/>
                <a:gd name="T18" fmla="*/ 10 w 48"/>
                <a:gd name="T19" fmla="*/ 13 h 58"/>
                <a:gd name="T20" fmla="*/ 2 w 48"/>
                <a:gd name="T21" fmla="*/ 49 h 58"/>
                <a:gd name="T22" fmla="*/ 2 w 48"/>
                <a:gd name="T23" fmla="*/ 49 h 58"/>
                <a:gd name="T24" fmla="*/ 9 w 48"/>
                <a:gd name="T25" fmla="*/ 53 h 58"/>
                <a:gd name="T26" fmla="*/ 38 w 48"/>
                <a:gd name="T27" fmla="*/ 58 h 58"/>
                <a:gd name="T28" fmla="*/ 39 w 48"/>
                <a:gd name="T29" fmla="*/ 57 h 58"/>
                <a:gd name="T30" fmla="*/ 48 w 48"/>
                <a:gd name="T31" fmla="*/ 45 h 58"/>
                <a:gd name="T32" fmla="*/ 48 w 48"/>
                <a:gd name="T33" fmla="*/ 22 h 58"/>
                <a:gd name="T34" fmla="*/ 40 w 48"/>
                <a:gd name="T35" fmla="*/ 9 h 58"/>
                <a:gd name="T36" fmla="*/ 11 w 48"/>
                <a:gd name="T37" fmla="*/ 1 h 58"/>
                <a:gd name="T38" fmla="*/ 9 w 48"/>
                <a:gd name="T39" fmla="*/ 0 h 58"/>
                <a:gd name="T40" fmla="*/ 0 w 48"/>
                <a:gd name="T41" fmla="*/ 13 h 58"/>
                <a:gd name="T42" fmla="*/ 0 w 48"/>
                <a:gd name="T43" fmla="*/ 40 h 58"/>
                <a:gd name="T44" fmla="*/ 2 w 48"/>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10" y="13"/>
                  </a:moveTo>
                  <a:lnTo>
                    <a:pt x="10" y="13"/>
                  </a:lnTo>
                  <a:cubicBezTo>
                    <a:pt x="10" y="12"/>
                    <a:pt x="10" y="11"/>
                    <a:pt x="10" y="11"/>
                  </a:cubicBezTo>
                  <a:lnTo>
                    <a:pt x="37" y="19"/>
                  </a:lnTo>
                  <a:cubicBezTo>
                    <a:pt x="38" y="19"/>
                    <a:pt x="38" y="20"/>
                    <a:pt x="38" y="22"/>
                  </a:cubicBezTo>
                  <a:lnTo>
                    <a:pt x="38" y="45"/>
                  </a:lnTo>
                  <a:cubicBezTo>
                    <a:pt x="38"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8" y="52"/>
                    <a:pt x="48" y="45"/>
                  </a:cubicBezTo>
                  <a:lnTo>
                    <a:pt x="48" y="22"/>
                  </a:lnTo>
                  <a:cubicBezTo>
                    <a:pt x="48" y="15"/>
                    <a:pt x="44" y="10"/>
                    <a:pt x="40" y="9"/>
                  </a:cubicBezTo>
                  <a:lnTo>
                    <a:pt x="11" y="1"/>
                  </a:lnTo>
                  <a:lnTo>
                    <a:pt x="9" y="0"/>
                  </a:lnTo>
                  <a:cubicBezTo>
                    <a:pt x="4" y="0"/>
                    <a:pt x="0" y="6"/>
                    <a:pt x="0" y="13"/>
                  </a:cubicBezTo>
                  <a:lnTo>
                    <a:pt x="0" y="40"/>
                  </a:lnTo>
                  <a:cubicBezTo>
                    <a:pt x="0" y="43"/>
                    <a:pt x="0" y="46"/>
                    <a:pt x="2" y="4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29" name="Freeform 103"/>
            <p:cNvSpPr>
              <a:spLocks noEditPoints="1"/>
            </p:cNvSpPr>
            <p:nvPr/>
          </p:nvSpPr>
          <p:spPr bwMode="auto">
            <a:xfrm>
              <a:off x="5878512" y="1014413"/>
              <a:ext cx="49212" cy="52388"/>
            </a:xfrm>
            <a:custGeom>
              <a:avLst/>
              <a:gdLst>
                <a:gd name="T0" fmla="*/ 10 w 58"/>
                <a:gd name="T1" fmla="*/ 14 h 62"/>
                <a:gd name="T2" fmla="*/ 10 w 58"/>
                <a:gd name="T3" fmla="*/ 14 h 62"/>
                <a:gd name="T4" fmla="*/ 10 w 58"/>
                <a:gd name="T5" fmla="*/ 10 h 62"/>
                <a:gd name="T6" fmla="*/ 47 w 58"/>
                <a:gd name="T7" fmla="*/ 13 h 62"/>
                <a:gd name="T8" fmla="*/ 48 w 58"/>
                <a:gd name="T9" fmla="*/ 17 h 62"/>
                <a:gd name="T10" fmla="*/ 48 w 58"/>
                <a:gd name="T11" fmla="*/ 49 h 62"/>
                <a:gd name="T12" fmla="*/ 48 w 58"/>
                <a:gd name="T13" fmla="*/ 52 h 62"/>
                <a:gd name="T14" fmla="*/ 10 w 58"/>
                <a:gd name="T15" fmla="*/ 52 h 62"/>
                <a:gd name="T16" fmla="*/ 10 w 58"/>
                <a:gd name="T17" fmla="*/ 48 h 62"/>
                <a:gd name="T18" fmla="*/ 10 w 58"/>
                <a:gd name="T19" fmla="*/ 14 h 62"/>
                <a:gd name="T20" fmla="*/ 10 w 58"/>
                <a:gd name="T21" fmla="*/ 62 h 62"/>
                <a:gd name="T22" fmla="*/ 10 w 58"/>
                <a:gd name="T23" fmla="*/ 62 h 62"/>
                <a:gd name="T24" fmla="*/ 48 w 58"/>
                <a:gd name="T25" fmla="*/ 62 h 62"/>
                <a:gd name="T26" fmla="*/ 58 w 58"/>
                <a:gd name="T27" fmla="*/ 49 h 62"/>
                <a:gd name="T28" fmla="*/ 58 w 58"/>
                <a:gd name="T29" fmla="*/ 17 h 62"/>
                <a:gd name="T30" fmla="*/ 49 w 58"/>
                <a:gd name="T31" fmla="*/ 3 h 62"/>
                <a:gd name="T32" fmla="*/ 9 w 58"/>
                <a:gd name="T33" fmla="*/ 0 h 62"/>
                <a:gd name="T34" fmla="*/ 0 w 58"/>
                <a:gd name="T35" fmla="*/ 14 h 62"/>
                <a:gd name="T36" fmla="*/ 0 w 58"/>
                <a:gd name="T37" fmla="*/ 48 h 62"/>
                <a:gd name="T38" fmla="*/ 10 w 58"/>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10" y="14"/>
                  </a:moveTo>
                  <a:lnTo>
                    <a:pt x="10" y="14"/>
                  </a:lnTo>
                  <a:cubicBezTo>
                    <a:pt x="10" y="12"/>
                    <a:pt x="10" y="10"/>
                    <a:pt x="10" y="10"/>
                  </a:cubicBezTo>
                  <a:lnTo>
                    <a:pt x="47" y="13"/>
                  </a:lnTo>
                  <a:cubicBezTo>
                    <a:pt x="48" y="13"/>
                    <a:pt x="48" y="15"/>
                    <a:pt x="48" y="17"/>
                  </a:cubicBezTo>
                  <a:lnTo>
                    <a:pt x="48" y="49"/>
                  </a:lnTo>
                  <a:cubicBezTo>
                    <a:pt x="48" y="51"/>
                    <a:pt x="48" y="52"/>
                    <a:pt x="48" y="52"/>
                  </a:cubicBezTo>
                  <a:lnTo>
                    <a:pt x="10" y="52"/>
                  </a:lnTo>
                  <a:cubicBezTo>
                    <a:pt x="10" y="52"/>
                    <a:pt x="10" y="50"/>
                    <a:pt x="10" y="48"/>
                  </a:cubicBezTo>
                  <a:lnTo>
                    <a:pt x="10" y="14"/>
                  </a:lnTo>
                  <a:close/>
                  <a:moveTo>
                    <a:pt x="10" y="62"/>
                  </a:moveTo>
                  <a:lnTo>
                    <a:pt x="10" y="62"/>
                  </a:lnTo>
                  <a:lnTo>
                    <a:pt x="48" y="62"/>
                  </a:lnTo>
                  <a:cubicBezTo>
                    <a:pt x="54" y="61"/>
                    <a:pt x="58" y="56"/>
                    <a:pt x="58" y="49"/>
                  </a:cubicBezTo>
                  <a:lnTo>
                    <a:pt x="58" y="17"/>
                  </a:lnTo>
                  <a:cubicBezTo>
                    <a:pt x="58" y="10"/>
                    <a:pt x="54" y="4"/>
                    <a:pt x="49" y="3"/>
                  </a:cubicBezTo>
                  <a:lnTo>
                    <a:pt x="9"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0" name="Freeform 104"/>
            <p:cNvSpPr>
              <a:spLocks noEditPoints="1"/>
            </p:cNvSpPr>
            <p:nvPr/>
          </p:nvSpPr>
          <p:spPr bwMode="auto">
            <a:xfrm>
              <a:off x="5962650" y="1023938"/>
              <a:ext cx="41275" cy="46038"/>
            </a:xfrm>
            <a:custGeom>
              <a:avLst/>
              <a:gdLst>
                <a:gd name="T0" fmla="*/ 10 w 48"/>
                <a:gd name="T1" fmla="*/ 12 h 54"/>
                <a:gd name="T2" fmla="*/ 10 w 48"/>
                <a:gd name="T3" fmla="*/ 12 h 54"/>
                <a:gd name="T4" fmla="*/ 10 w 48"/>
                <a:gd name="T5" fmla="*/ 10 h 54"/>
                <a:gd name="T6" fmla="*/ 37 w 48"/>
                <a:gd name="T7" fmla="*/ 14 h 54"/>
                <a:gd name="T8" fmla="*/ 38 w 48"/>
                <a:gd name="T9" fmla="*/ 16 h 54"/>
                <a:gd name="T10" fmla="*/ 38 w 48"/>
                <a:gd name="T11" fmla="*/ 42 h 54"/>
                <a:gd name="T12" fmla="*/ 38 w 48"/>
                <a:gd name="T13" fmla="*/ 44 h 54"/>
                <a:gd name="T14" fmla="*/ 10 w 48"/>
                <a:gd name="T15" fmla="*/ 44 h 54"/>
                <a:gd name="T16" fmla="*/ 10 w 48"/>
                <a:gd name="T17" fmla="*/ 41 h 54"/>
                <a:gd name="T18" fmla="*/ 10 w 48"/>
                <a:gd name="T19" fmla="*/ 12 h 54"/>
                <a:gd name="T20" fmla="*/ 10 w 48"/>
                <a:gd name="T21" fmla="*/ 54 h 54"/>
                <a:gd name="T22" fmla="*/ 10 w 48"/>
                <a:gd name="T23" fmla="*/ 54 h 54"/>
                <a:gd name="T24" fmla="*/ 39 w 48"/>
                <a:gd name="T25" fmla="*/ 54 h 54"/>
                <a:gd name="T26" fmla="*/ 48 w 48"/>
                <a:gd name="T27" fmla="*/ 42 h 54"/>
                <a:gd name="T28" fmla="*/ 48 w 48"/>
                <a:gd name="T29" fmla="*/ 16 h 54"/>
                <a:gd name="T30" fmla="*/ 39 w 48"/>
                <a:gd name="T31" fmla="*/ 4 h 54"/>
                <a:gd name="T32" fmla="*/ 9 w 48"/>
                <a:gd name="T33" fmla="*/ 0 h 54"/>
                <a:gd name="T34" fmla="*/ 0 w 48"/>
                <a:gd name="T35" fmla="*/ 12 h 54"/>
                <a:gd name="T36" fmla="*/ 0 w 48"/>
                <a:gd name="T37" fmla="*/ 41 h 54"/>
                <a:gd name="T38" fmla="*/ 10 w 48"/>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10" y="12"/>
                  </a:moveTo>
                  <a:lnTo>
                    <a:pt x="10" y="12"/>
                  </a:lnTo>
                  <a:cubicBezTo>
                    <a:pt x="10" y="11"/>
                    <a:pt x="10" y="10"/>
                    <a:pt x="10" y="10"/>
                  </a:cubicBezTo>
                  <a:lnTo>
                    <a:pt x="37" y="14"/>
                  </a:lnTo>
                  <a:cubicBezTo>
                    <a:pt x="38" y="14"/>
                    <a:pt x="38" y="15"/>
                    <a:pt x="38" y="16"/>
                  </a:cubicBezTo>
                  <a:lnTo>
                    <a:pt x="38" y="42"/>
                  </a:lnTo>
                  <a:cubicBezTo>
                    <a:pt x="38" y="43"/>
                    <a:pt x="38" y="44"/>
                    <a:pt x="38" y="44"/>
                  </a:cubicBezTo>
                  <a:lnTo>
                    <a:pt x="10" y="44"/>
                  </a:lnTo>
                  <a:cubicBezTo>
                    <a:pt x="10" y="43"/>
                    <a:pt x="10" y="42"/>
                    <a:pt x="10" y="41"/>
                  </a:cubicBezTo>
                  <a:lnTo>
                    <a:pt x="10" y="12"/>
                  </a:lnTo>
                  <a:close/>
                  <a:moveTo>
                    <a:pt x="10" y="54"/>
                  </a:moveTo>
                  <a:lnTo>
                    <a:pt x="10" y="54"/>
                  </a:lnTo>
                  <a:lnTo>
                    <a:pt x="39" y="54"/>
                  </a:lnTo>
                  <a:cubicBezTo>
                    <a:pt x="44" y="53"/>
                    <a:pt x="48" y="48"/>
                    <a:pt x="48" y="42"/>
                  </a:cubicBezTo>
                  <a:lnTo>
                    <a:pt x="48" y="16"/>
                  </a:lnTo>
                  <a:cubicBezTo>
                    <a:pt x="48" y="10"/>
                    <a:pt x="44" y="5"/>
                    <a:pt x="39" y="4"/>
                  </a:cubicBezTo>
                  <a:lnTo>
                    <a:pt x="9"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1" name="Freeform 105"/>
            <p:cNvSpPr>
              <a:spLocks noEditPoints="1"/>
            </p:cNvSpPr>
            <p:nvPr/>
          </p:nvSpPr>
          <p:spPr bwMode="auto">
            <a:xfrm>
              <a:off x="5878512" y="1104900"/>
              <a:ext cx="49212" cy="52388"/>
            </a:xfrm>
            <a:custGeom>
              <a:avLst/>
              <a:gdLst>
                <a:gd name="T0" fmla="*/ 48 w 58"/>
                <a:gd name="T1" fmla="*/ 47 h 62"/>
                <a:gd name="T2" fmla="*/ 48 w 58"/>
                <a:gd name="T3" fmla="*/ 47 h 62"/>
                <a:gd name="T4" fmla="*/ 48 w 58"/>
                <a:gd name="T5" fmla="*/ 50 h 62"/>
                <a:gd name="T6" fmla="*/ 10 w 58"/>
                <a:gd name="T7" fmla="*/ 52 h 62"/>
                <a:gd name="T8" fmla="*/ 10 w 58"/>
                <a:gd name="T9" fmla="*/ 48 h 62"/>
                <a:gd name="T10" fmla="*/ 10 w 58"/>
                <a:gd name="T11" fmla="*/ 14 h 62"/>
                <a:gd name="T12" fmla="*/ 10 w 58"/>
                <a:gd name="T13" fmla="*/ 10 h 62"/>
                <a:gd name="T14" fmla="*/ 47 w 58"/>
                <a:gd name="T15" fmla="*/ 11 h 62"/>
                <a:gd name="T16" fmla="*/ 48 w 58"/>
                <a:gd name="T17" fmla="*/ 14 h 62"/>
                <a:gd name="T18" fmla="*/ 48 w 58"/>
                <a:gd name="T19" fmla="*/ 47 h 62"/>
                <a:gd name="T20" fmla="*/ 48 w 58"/>
                <a:gd name="T21" fmla="*/ 1 h 62"/>
                <a:gd name="T22" fmla="*/ 48 w 58"/>
                <a:gd name="T23" fmla="*/ 1 h 62"/>
                <a:gd name="T24" fmla="*/ 9 w 58"/>
                <a:gd name="T25" fmla="*/ 0 h 62"/>
                <a:gd name="T26" fmla="*/ 0 w 58"/>
                <a:gd name="T27" fmla="*/ 14 h 62"/>
                <a:gd name="T28" fmla="*/ 0 w 58"/>
                <a:gd name="T29" fmla="*/ 48 h 62"/>
                <a:gd name="T30" fmla="*/ 10 w 58"/>
                <a:gd name="T31" fmla="*/ 62 h 62"/>
                <a:gd name="T32" fmla="*/ 48 w 58"/>
                <a:gd name="T33" fmla="*/ 60 h 62"/>
                <a:gd name="T34" fmla="*/ 58 w 58"/>
                <a:gd name="T35" fmla="*/ 47 h 62"/>
                <a:gd name="T36" fmla="*/ 58 w 58"/>
                <a:gd name="T37" fmla="*/ 14 h 62"/>
                <a:gd name="T38" fmla="*/ 48 w 58"/>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48" y="47"/>
                  </a:moveTo>
                  <a:lnTo>
                    <a:pt x="48" y="47"/>
                  </a:lnTo>
                  <a:cubicBezTo>
                    <a:pt x="48" y="49"/>
                    <a:pt x="48" y="50"/>
                    <a:pt x="48" y="50"/>
                  </a:cubicBezTo>
                  <a:lnTo>
                    <a:pt x="10" y="52"/>
                  </a:lnTo>
                  <a:cubicBezTo>
                    <a:pt x="10" y="52"/>
                    <a:pt x="10" y="50"/>
                    <a:pt x="10" y="48"/>
                  </a:cubicBezTo>
                  <a:lnTo>
                    <a:pt x="10" y="14"/>
                  </a:lnTo>
                  <a:cubicBezTo>
                    <a:pt x="10" y="12"/>
                    <a:pt x="10" y="11"/>
                    <a:pt x="10" y="10"/>
                  </a:cubicBezTo>
                  <a:lnTo>
                    <a:pt x="47" y="11"/>
                  </a:lnTo>
                  <a:cubicBezTo>
                    <a:pt x="47" y="11"/>
                    <a:pt x="48" y="12"/>
                    <a:pt x="48" y="14"/>
                  </a:cubicBezTo>
                  <a:lnTo>
                    <a:pt x="48" y="47"/>
                  </a:lnTo>
                  <a:close/>
                  <a:moveTo>
                    <a:pt x="48" y="1"/>
                  </a:moveTo>
                  <a:lnTo>
                    <a:pt x="48" y="1"/>
                  </a:lnTo>
                  <a:lnTo>
                    <a:pt x="9" y="0"/>
                  </a:lnTo>
                  <a:cubicBezTo>
                    <a:pt x="4" y="0"/>
                    <a:pt x="0" y="6"/>
                    <a:pt x="0" y="14"/>
                  </a:cubicBezTo>
                  <a:lnTo>
                    <a:pt x="0" y="48"/>
                  </a:lnTo>
                  <a:cubicBezTo>
                    <a:pt x="0" y="56"/>
                    <a:pt x="4" y="62"/>
                    <a:pt x="10" y="62"/>
                  </a:cubicBezTo>
                  <a:lnTo>
                    <a:pt x="48" y="60"/>
                  </a:lnTo>
                  <a:cubicBezTo>
                    <a:pt x="54" y="59"/>
                    <a:pt x="58" y="54"/>
                    <a:pt x="58" y="47"/>
                  </a:cubicBezTo>
                  <a:lnTo>
                    <a:pt x="58" y="14"/>
                  </a:lnTo>
                  <a:cubicBezTo>
                    <a:pt x="58" y="8"/>
                    <a:pt x="54" y="2"/>
                    <a:pt x="48" y="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2" name="Freeform 106"/>
            <p:cNvSpPr>
              <a:spLocks noEditPoints="1"/>
            </p:cNvSpPr>
            <p:nvPr/>
          </p:nvSpPr>
          <p:spPr bwMode="auto">
            <a:xfrm>
              <a:off x="5961062"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39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39" y="10"/>
                  </a:lnTo>
                  <a:cubicBezTo>
                    <a:pt x="40" y="11"/>
                    <a:pt x="40" y="11"/>
                    <a:pt x="40" y="12"/>
                  </a:cubicBezTo>
                  <a:lnTo>
                    <a:pt x="40" y="39"/>
                  </a:lnTo>
                  <a:cubicBezTo>
                    <a:pt x="40" y="40"/>
                    <a:pt x="40" y="41"/>
                    <a:pt x="40" y="41"/>
                  </a:cubicBezTo>
                  <a:lnTo>
                    <a:pt x="10" y="43"/>
                  </a:lnTo>
                  <a:close/>
                  <a:moveTo>
                    <a:pt x="41" y="0"/>
                  </a:moveTo>
                  <a:lnTo>
                    <a:pt x="41" y="0"/>
                  </a:lnTo>
                  <a:lnTo>
                    <a:pt x="9" y="0"/>
                  </a:lnTo>
                  <a:cubicBezTo>
                    <a:pt x="3" y="0"/>
                    <a:pt x="0" y="5"/>
                    <a:pt x="0" y="12"/>
                  </a:cubicBezTo>
                  <a:lnTo>
                    <a:pt x="0" y="40"/>
                  </a:lnTo>
                  <a:cubicBezTo>
                    <a:pt x="0" y="47"/>
                    <a:pt x="4" y="53"/>
                    <a:pt x="9" y="53"/>
                  </a:cubicBezTo>
                  <a:lnTo>
                    <a:pt x="41" y="50"/>
                  </a:lnTo>
                  <a:cubicBezTo>
                    <a:pt x="46" y="50"/>
                    <a:pt x="50" y="45"/>
                    <a:pt x="50" y="39"/>
                  </a:cubicBezTo>
                  <a:lnTo>
                    <a:pt x="50" y="12"/>
                  </a:lnTo>
                  <a:cubicBezTo>
                    <a:pt x="50" y="6"/>
                    <a:pt x="46" y="1"/>
                    <a:pt x="41"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3" name="Freeform 107"/>
            <p:cNvSpPr>
              <a:spLocks/>
            </p:cNvSpPr>
            <p:nvPr/>
          </p:nvSpPr>
          <p:spPr bwMode="auto">
            <a:xfrm>
              <a:off x="5875337" y="1193800"/>
              <a:ext cx="53975" cy="17463"/>
            </a:xfrm>
            <a:custGeom>
              <a:avLst/>
              <a:gdLst>
                <a:gd name="T0" fmla="*/ 6 w 64"/>
                <a:gd name="T1" fmla="*/ 21 h 21"/>
                <a:gd name="T2" fmla="*/ 6 w 64"/>
                <a:gd name="T3" fmla="*/ 21 h 21"/>
                <a:gd name="T4" fmla="*/ 6 w 64"/>
                <a:gd name="T5" fmla="*/ 21 h 21"/>
                <a:gd name="T6" fmla="*/ 58 w 64"/>
                <a:gd name="T7" fmla="*/ 16 h 21"/>
                <a:gd name="T8" fmla="*/ 64 w 64"/>
                <a:gd name="T9" fmla="*/ 7 h 21"/>
                <a:gd name="T10" fmla="*/ 58 w 64"/>
                <a:gd name="T11" fmla="*/ 0 h 21"/>
                <a:gd name="T12" fmla="*/ 6 w 64"/>
                <a:gd name="T13" fmla="*/ 5 h 21"/>
                <a:gd name="T14" fmla="*/ 0 w 64"/>
                <a:gd name="T15" fmla="*/ 13 h 21"/>
                <a:gd name="T16" fmla="*/ 6 w 6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1">
                  <a:moveTo>
                    <a:pt x="6" y="21"/>
                  </a:moveTo>
                  <a:lnTo>
                    <a:pt x="6" y="21"/>
                  </a:ln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4" name="Freeform 108"/>
            <p:cNvSpPr>
              <a:spLocks/>
            </p:cNvSpPr>
            <p:nvPr/>
          </p:nvSpPr>
          <p:spPr bwMode="auto">
            <a:xfrm>
              <a:off x="5875337" y="1217613"/>
              <a:ext cx="53975" cy="20638"/>
            </a:xfrm>
            <a:custGeom>
              <a:avLst/>
              <a:gdLst>
                <a:gd name="T0" fmla="*/ 58 w 64"/>
                <a:gd name="T1" fmla="*/ 0 h 23"/>
                <a:gd name="T2" fmla="*/ 58 w 64"/>
                <a:gd name="T3" fmla="*/ 0 h 23"/>
                <a:gd name="T4" fmla="*/ 6 w 64"/>
                <a:gd name="T5" fmla="*/ 7 h 23"/>
                <a:gd name="T6" fmla="*/ 0 w 64"/>
                <a:gd name="T7" fmla="*/ 15 h 23"/>
                <a:gd name="T8" fmla="*/ 6 w 64"/>
                <a:gd name="T9" fmla="*/ 23 h 23"/>
                <a:gd name="T10" fmla="*/ 6 w 64"/>
                <a:gd name="T11" fmla="*/ 23 h 23"/>
                <a:gd name="T12" fmla="*/ 58 w 64"/>
                <a:gd name="T13" fmla="*/ 16 h 23"/>
                <a:gd name="T14" fmla="*/ 64 w 64"/>
                <a:gd name="T15" fmla="*/ 8 h 23"/>
                <a:gd name="T16" fmla="*/ 58 w 6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8" y="0"/>
                  </a:moveTo>
                  <a:lnTo>
                    <a:pt x="58" y="0"/>
                  </a:lnTo>
                  <a:lnTo>
                    <a:pt x="6" y="7"/>
                  </a:lnTo>
                  <a:cubicBezTo>
                    <a:pt x="3" y="7"/>
                    <a:pt x="0" y="11"/>
                    <a:pt x="0" y="15"/>
                  </a:cubicBezTo>
                  <a:cubicBezTo>
                    <a:pt x="0" y="20"/>
                    <a:pt x="3" y="23"/>
                    <a:pt x="6" y="23"/>
                  </a:cubicBezTo>
                  <a:lnTo>
                    <a:pt x="6" y="23"/>
                  </a:lnTo>
                  <a:lnTo>
                    <a:pt x="58" y="16"/>
                  </a:lnTo>
                  <a:cubicBezTo>
                    <a:pt x="61" y="16"/>
                    <a:pt x="64" y="12"/>
                    <a:pt x="64" y="8"/>
                  </a:cubicBezTo>
                  <a:cubicBezTo>
                    <a:pt x="64" y="3"/>
                    <a:pt x="61" y="0"/>
                    <a:pt x="58"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5" name="Freeform 109"/>
            <p:cNvSpPr>
              <a:spLocks/>
            </p:cNvSpPr>
            <p:nvPr/>
          </p:nvSpPr>
          <p:spPr bwMode="auto">
            <a:xfrm>
              <a:off x="5961062" y="1185863"/>
              <a:ext cx="42862" cy="14288"/>
            </a:xfrm>
            <a:custGeom>
              <a:avLst/>
              <a:gdLst>
                <a:gd name="T0" fmla="*/ 5 w 49"/>
                <a:gd name="T1" fmla="*/ 16 h 16"/>
                <a:gd name="T2" fmla="*/ 5 w 49"/>
                <a:gd name="T3" fmla="*/ 16 h 16"/>
                <a:gd name="T4" fmla="*/ 5 w 49"/>
                <a:gd name="T5" fmla="*/ 16 h 16"/>
                <a:gd name="T6" fmla="*/ 45 w 49"/>
                <a:gd name="T7" fmla="*/ 12 h 16"/>
                <a:gd name="T8" fmla="*/ 49 w 49"/>
                <a:gd name="T9" fmla="*/ 6 h 16"/>
                <a:gd name="T10" fmla="*/ 45 w 49"/>
                <a:gd name="T11" fmla="*/ 0 h 16"/>
                <a:gd name="T12" fmla="*/ 5 w 49"/>
                <a:gd name="T13" fmla="*/ 4 h 16"/>
                <a:gd name="T14" fmla="*/ 0 w 49"/>
                <a:gd name="T15" fmla="*/ 10 h 16"/>
                <a:gd name="T16" fmla="*/ 5 w 4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6">
                  <a:moveTo>
                    <a:pt x="5" y="16"/>
                  </a:moveTo>
                  <a:lnTo>
                    <a:pt x="5" y="16"/>
                  </a:lnTo>
                  <a:lnTo>
                    <a:pt x="5" y="16"/>
                  </a:lnTo>
                  <a:lnTo>
                    <a:pt x="45" y="12"/>
                  </a:lnTo>
                  <a:cubicBezTo>
                    <a:pt x="47" y="12"/>
                    <a:pt x="49" y="9"/>
                    <a:pt x="49" y="6"/>
                  </a:cubicBezTo>
                  <a:cubicBezTo>
                    <a:pt x="49" y="3"/>
                    <a:pt x="47" y="0"/>
                    <a:pt x="45" y="0"/>
                  </a:cubicBezTo>
                  <a:lnTo>
                    <a:pt x="5" y="4"/>
                  </a:lnTo>
                  <a:cubicBezTo>
                    <a:pt x="2" y="4"/>
                    <a:pt x="0" y="7"/>
                    <a:pt x="0" y="10"/>
                  </a:cubicBezTo>
                  <a:cubicBezTo>
                    <a:pt x="0" y="14"/>
                    <a:pt x="2" y="16"/>
                    <a:pt x="5" y="1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6" name="Freeform 110"/>
            <p:cNvSpPr>
              <a:spLocks/>
            </p:cNvSpPr>
            <p:nvPr/>
          </p:nvSpPr>
          <p:spPr bwMode="auto">
            <a:xfrm>
              <a:off x="5961062" y="1204913"/>
              <a:ext cx="42862" cy="15875"/>
            </a:xfrm>
            <a:custGeom>
              <a:avLst/>
              <a:gdLst>
                <a:gd name="T0" fmla="*/ 45 w 49"/>
                <a:gd name="T1" fmla="*/ 0 h 18"/>
                <a:gd name="T2" fmla="*/ 45 w 49"/>
                <a:gd name="T3" fmla="*/ 0 h 18"/>
                <a:gd name="T4" fmla="*/ 5 w 49"/>
                <a:gd name="T5" fmla="*/ 6 h 18"/>
                <a:gd name="T6" fmla="*/ 0 w 49"/>
                <a:gd name="T7" fmla="*/ 12 h 18"/>
                <a:gd name="T8" fmla="*/ 5 w 49"/>
                <a:gd name="T9" fmla="*/ 18 h 18"/>
                <a:gd name="T10" fmla="*/ 5 w 49"/>
                <a:gd name="T11" fmla="*/ 18 h 18"/>
                <a:gd name="T12" fmla="*/ 45 w 49"/>
                <a:gd name="T13" fmla="*/ 12 h 18"/>
                <a:gd name="T14" fmla="*/ 49 w 49"/>
                <a:gd name="T15" fmla="*/ 6 h 18"/>
                <a:gd name="T16" fmla="*/ 45 w 4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8">
                  <a:moveTo>
                    <a:pt x="45" y="0"/>
                  </a:moveTo>
                  <a:lnTo>
                    <a:pt x="45" y="0"/>
                  </a:lnTo>
                  <a:lnTo>
                    <a:pt x="5" y="6"/>
                  </a:lnTo>
                  <a:cubicBezTo>
                    <a:pt x="2" y="6"/>
                    <a:pt x="0" y="9"/>
                    <a:pt x="0" y="12"/>
                  </a:cubicBezTo>
                  <a:cubicBezTo>
                    <a:pt x="0" y="15"/>
                    <a:pt x="2" y="18"/>
                    <a:pt x="5" y="18"/>
                  </a:cubicBezTo>
                  <a:lnTo>
                    <a:pt x="5" y="18"/>
                  </a:lnTo>
                  <a:lnTo>
                    <a:pt x="45" y="12"/>
                  </a:lnTo>
                  <a:cubicBezTo>
                    <a:pt x="47" y="12"/>
                    <a:pt x="49" y="10"/>
                    <a:pt x="49" y="6"/>
                  </a:cubicBezTo>
                  <a:cubicBezTo>
                    <a:pt x="49" y="3"/>
                    <a:pt x="47" y="0"/>
                    <a:pt x="45"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7" name="Freeform 111"/>
            <p:cNvSpPr>
              <a:spLocks noEditPoints="1"/>
            </p:cNvSpPr>
            <p:nvPr/>
          </p:nvSpPr>
          <p:spPr bwMode="auto">
            <a:xfrm>
              <a:off x="6027737" y="960438"/>
              <a:ext cx="28575" cy="38100"/>
            </a:xfrm>
            <a:custGeom>
              <a:avLst/>
              <a:gdLst>
                <a:gd name="T0" fmla="*/ 7 w 34"/>
                <a:gd name="T1" fmla="*/ 12 h 45"/>
                <a:gd name="T2" fmla="*/ 7 w 34"/>
                <a:gd name="T3" fmla="*/ 12 h 45"/>
                <a:gd name="T4" fmla="*/ 8 w 34"/>
                <a:gd name="T5" fmla="*/ 8 h 45"/>
                <a:gd name="T6" fmla="*/ 25 w 34"/>
                <a:gd name="T7" fmla="*/ 14 h 45"/>
                <a:gd name="T8" fmla="*/ 26 w 34"/>
                <a:gd name="T9" fmla="*/ 18 h 45"/>
                <a:gd name="T10" fmla="*/ 26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7 w 34"/>
                <a:gd name="T27" fmla="*/ 43 h 45"/>
                <a:gd name="T28" fmla="*/ 26 w 34"/>
                <a:gd name="T29" fmla="*/ 45 h 45"/>
                <a:gd name="T30" fmla="*/ 27 w 34"/>
                <a:gd name="T31" fmla="*/ 45 h 45"/>
                <a:gd name="T32" fmla="*/ 34 w 34"/>
                <a:gd name="T33" fmla="*/ 34 h 45"/>
                <a:gd name="T34" fmla="*/ 34 w 34"/>
                <a:gd name="T35" fmla="*/ 18 h 45"/>
                <a:gd name="T36" fmla="*/ 27 w 34"/>
                <a:gd name="T37" fmla="*/ 7 h 45"/>
                <a:gd name="T38" fmla="*/ 8 w 34"/>
                <a:gd name="T39" fmla="*/ 0 h 45"/>
                <a:gd name="T40" fmla="*/ 7 w 34"/>
                <a:gd name="T41" fmla="*/ 0 h 45"/>
                <a:gd name="T42" fmla="*/ 0 w 34"/>
                <a:gd name="T43" fmla="*/ 12 h 45"/>
                <a:gd name="T44" fmla="*/ 0 w 34"/>
                <a:gd name="T45" fmla="*/ 31 h 45"/>
                <a:gd name="T46" fmla="*/ 1 w 34"/>
                <a:gd name="T4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5">
                  <a:moveTo>
                    <a:pt x="7" y="12"/>
                  </a:moveTo>
                  <a:lnTo>
                    <a:pt x="7" y="12"/>
                  </a:lnTo>
                  <a:cubicBezTo>
                    <a:pt x="7" y="10"/>
                    <a:pt x="8" y="9"/>
                    <a:pt x="8" y="8"/>
                  </a:cubicBezTo>
                  <a:lnTo>
                    <a:pt x="25" y="14"/>
                  </a:lnTo>
                  <a:cubicBezTo>
                    <a:pt x="25" y="14"/>
                    <a:pt x="26" y="15"/>
                    <a:pt x="26" y="18"/>
                  </a:cubicBezTo>
                  <a:lnTo>
                    <a:pt x="26" y="34"/>
                  </a:lnTo>
                  <a:cubicBezTo>
                    <a:pt x="26" y="36"/>
                    <a:pt x="26" y="37"/>
                    <a:pt x="26" y="37"/>
                  </a:cubicBezTo>
                  <a:lnTo>
                    <a:pt x="8" y="36"/>
                  </a:lnTo>
                  <a:cubicBezTo>
                    <a:pt x="8" y="35"/>
                    <a:pt x="7" y="34"/>
                    <a:pt x="7" y="31"/>
                  </a:cubicBezTo>
                  <a:lnTo>
                    <a:pt x="7" y="12"/>
                  </a:lnTo>
                  <a:close/>
                  <a:moveTo>
                    <a:pt x="1" y="39"/>
                  </a:moveTo>
                  <a:lnTo>
                    <a:pt x="1" y="39"/>
                  </a:lnTo>
                  <a:cubicBezTo>
                    <a:pt x="3" y="43"/>
                    <a:pt x="6" y="43"/>
                    <a:pt x="7" y="43"/>
                  </a:cubicBezTo>
                  <a:lnTo>
                    <a:pt x="7" y="43"/>
                  </a:lnTo>
                  <a:lnTo>
                    <a:pt x="26" y="45"/>
                  </a:lnTo>
                  <a:lnTo>
                    <a:pt x="27" y="45"/>
                  </a:lnTo>
                  <a:cubicBezTo>
                    <a:pt x="31" y="45"/>
                    <a:pt x="34" y="40"/>
                    <a:pt x="34" y="34"/>
                  </a:cubicBezTo>
                  <a:lnTo>
                    <a:pt x="34" y="18"/>
                  </a:lnTo>
                  <a:cubicBezTo>
                    <a:pt x="34" y="13"/>
                    <a:pt x="31" y="7"/>
                    <a:pt x="27" y="7"/>
                  </a:cubicBezTo>
                  <a:lnTo>
                    <a:pt x="8" y="0"/>
                  </a:lnTo>
                  <a:lnTo>
                    <a:pt x="7" y="0"/>
                  </a:lnTo>
                  <a:cubicBezTo>
                    <a:pt x="3" y="0"/>
                    <a:pt x="0" y="5"/>
                    <a:pt x="0" y="12"/>
                  </a:cubicBezTo>
                  <a:lnTo>
                    <a:pt x="0" y="31"/>
                  </a:lnTo>
                  <a:cubicBezTo>
                    <a:pt x="0" y="34"/>
                    <a:pt x="0" y="37"/>
                    <a:pt x="1" y="39"/>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8" name="Freeform 112"/>
            <p:cNvSpPr>
              <a:spLocks noEditPoints="1"/>
            </p:cNvSpPr>
            <p:nvPr/>
          </p:nvSpPr>
          <p:spPr bwMode="auto">
            <a:xfrm>
              <a:off x="6027737" y="1033463"/>
              <a:ext cx="28575" cy="39688"/>
            </a:xfrm>
            <a:custGeom>
              <a:avLst/>
              <a:gdLst>
                <a:gd name="T0" fmla="*/ 7 w 34"/>
                <a:gd name="T1" fmla="*/ 12 h 47"/>
                <a:gd name="T2" fmla="*/ 7 w 34"/>
                <a:gd name="T3" fmla="*/ 12 h 47"/>
                <a:gd name="T4" fmla="*/ 8 w 34"/>
                <a:gd name="T5" fmla="*/ 8 h 47"/>
                <a:gd name="T6" fmla="*/ 25 w 34"/>
                <a:gd name="T7" fmla="*/ 12 h 47"/>
                <a:gd name="T8" fmla="*/ 26 w 34"/>
                <a:gd name="T9" fmla="*/ 16 h 47"/>
                <a:gd name="T10" fmla="*/ 26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6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5" y="13"/>
                    <a:pt x="26" y="14"/>
                    <a:pt x="26" y="16"/>
                  </a:cubicBezTo>
                  <a:lnTo>
                    <a:pt x="26" y="36"/>
                  </a:lnTo>
                  <a:cubicBezTo>
                    <a:pt x="26" y="38"/>
                    <a:pt x="26" y="40"/>
                    <a:pt x="26" y="40"/>
                  </a:cubicBezTo>
                  <a:lnTo>
                    <a:pt x="8" y="40"/>
                  </a:lnTo>
                  <a:cubicBezTo>
                    <a:pt x="8" y="39"/>
                    <a:pt x="7" y="38"/>
                    <a:pt x="7" y="36"/>
                  </a:cubicBezTo>
                  <a:lnTo>
                    <a:pt x="7" y="12"/>
                  </a:lnTo>
                  <a:close/>
                  <a:moveTo>
                    <a:pt x="7" y="47"/>
                  </a:moveTo>
                  <a:lnTo>
                    <a:pt x="7" y="47"/>
                  </a:lnTo>
                  <a:lnTo>
                    <a:pt x="26"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39" name="Freeform 113"/>
            <p:cNvSpPr>
              <a:spLocks noEditPoints="1"/>
            </p:cNvSpPr>
            <p:nvPr/>
          </p:nvSpPr>
          <p:spPr bwMode="auto">
            <a:xfrm>
              <a:off x="6026150" y="1108075"/>
              <a:ext cx="30162" cy="38100"/>
            </a:xfrm>
            <a:custGeom>
              <a:avLst/>
              <a:gdLst>
                <a:gd name="T0" fmla="*/ 8 w 35"/>
                <a:gd name="T1" fmla="*/ 11 h 45"/>
                <a:gd name="T2" fmla="*/ 8 w 35"/>
                <a:gd name="T3" fmla="*/ 11 h 45"/>
                <a:gd name="T4" fmla="*/ 8 w 35"/>
                <a:gd name="T5" fmla="*/ 7 h 45"/>
                <a:gd name="T6" fmla="*/ 27 w 35"/>
                <a:gd name="T7" fmla="*/ 8 h 45"/>
                <a:gd name="T8" fmla="*/ 28 w 35"/>
                <a:gd name="T9" fmla="*/ 11 h 45"/>
                <a:gd name="T10" fmla="*/ 28 w 35"/>
                <a:gd name="T11" fmla="*/ 33 h 45"/>
                <a:gd name="T12" fmla="*/ 27 w 35"/>
                <a:gd name="T13" fmla="*/ 36 h 45"/>
                <a:gd name="T14" fmla="*/ 8 w 35"/>
                <a:gd name="T15" fmla="*/ 38 h 45"/>
                <a:gd name="T16" fmla="*/ 8 w 35"/>
                <a:gd name="T17" fmla="*/ 34 h 45"/>
                <a:gd name="T18" fmla="*/ 8 w 35"/>
                <a:gd name="T19" fmla="*/ 11 h 45"/>
                <a:gd name="T20" fmla="*/ 7 w 35"/>
                <a:gd name="T21" fmla="*/ 45 h 45"/>
                <a:gd name="T22" fmla="*/ 7 w 35"/>
                <a:gd name="T23" fmla="*/ 45 h 45"/>
                <a:gd name="T24" fmla="*/ 29 w 35"/>
                <a:gd name="T25" fmla="*/ 43 h 45"/>
                <a:gd name="T26" fmla="*/ 35 w 35"/>
                <a:gd name="T27" fmla="*/ 33 h 45"/>
                <a:gd name="T28" fmla="*/ 35 w 35"/>
                <a:gd name="T29" fmla="*/ 11 h 45"/>
                <a:gd name="T30" fmla="*/ 29 w 35"/>
                <a:gd name="T31" fmla="*/ 1 h 45"/>
                <a:gd name="T32" fmla="*/ 8 w 35"/>
                <a:gd name="T33" fmla="*/ 0 h 45"/>
                <a:gd name="T34" fmla="*/ 7 w 35"/>
                <a:gd name="T35" fmla="*/ 0 h 45"/>
                <a:gd name="T36" fmla="*/ 0 w 35"/>
                <a:gd name="T37" fmla="*/ 11 h 45"/>
                <a:gd name="T38" fmla="*/ 0 w 35"/>
                <a:gd name="T39" fmla="*/ 34 h 45"/>
                <a:gd name="T40" fmla="*/ 7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8" y="11"/>
                  </a:moveTo>
                  <a:lnTo>
                    <a:pt x="8" y="11"/>
                  </a:lnTo>
                  <a:cubicBezTo>
                    <a:pt x="8" y="9"/>
                    <a:pt x="8" y="8"/>
                    <a:pt x="8" y="7"/>
                  </a:cubicBezTo>
                  <a:lnTo>
                    <a:pt x="27" y="8"/>
                  </a:lnTo>
                  <a:cubicBezTo>
                    <a:pt x="28" y="9"/>
                    <a:pt x="28" y="10"/>
                    <a:pt x="28" y="11"/>
                  </a:cubicBezTo>
                  <a:lnTo>
                    <a:pt x="28" y="33"/>
                  </a:lnTo>
                  <a:cubicBezTo>
                    <a:pt x="28" y="34"/>
                    <a:pt x="28" y="35"/>
                    <a:pt x="27" y="36"/>
                  </a:cubicBezTo>
                  <a:lnTo>
                    <a:pt x="8" y="38"/>
                  </a:lnTo>
                  <a:cubicBezTo>
                    <a:pt x="8" y="37"/>
                    <a:pt x="8" y="36"/>
                    <a:pt x="8" y="34"/>
                  </a:cubicBezTo>
                  <a:lnTo>
                    <a:pt x="8" y="11"/>
                  </a:lnTo>
                  <a:close/>
                  <a:moveTo>
                    <a:pt x="7" y="45"/>
                  </a:moveTo>
                  <a:lnTo>
                    <a:pt x="7" y="45"/>
                  </a:lnTo>
                  <a:lnTo>
                    <a:pt x="29" y="43"/>
                  </a:lnTo>
                  <a:cubicBezTo>
                    <a:pt x="33" y="43"/>
                    <a:pt x="35" y="38"/>
                    <a:pt x="35" y="33"/>
                  </a:cubicBezTo>
                  <a:lnTo>
                    <a:pt x="35" y="11"/>
                  </a:lnTo>
                  <a:cubicBezTo>
                    <a:pt x="35" y="7"/>
                    <a:pt x="33" y="1"/>
                    <a:pt x="29" y="1"/>
                  </a:cubicBezTo>
                  <a:lnTo>
                    <a:pt x="8" y="0"/>
                  </a:lnTo>
                  <a:lnTo>
                    <a:pt x="7" y="0"/>
                  </a:lnTo>
                  <a:cubicBezTo>
                    <a:pt x="3" y="0"/>
                    <a:pt x="0" y="4"/>
                    <a:pt x="0" y="11"/>
                  </a:cubicBezTo>
                  <a:lnTo>
                    <a:pt x="0" y="34"/>
                  </a:lnTo>
                  <a:cubicBezTo>
                    <a:pt x="0" y="41"/>
                    <a:pt x="3" y="45"/>
                    <a:pt x="7" y="45"/>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0" name="Freeform 114"/>
            <p:cNvSpPr>
              <a:spLocks/>
            </p:cNvSpPr>
            <p:nvPr/>
          </p:nvSpPr>
          <p:spPr bwMode="auto">
            <a:xfrm>
              <a:off x="6027737" y="1177925"/>
              <a:ext cx="26987" cy="12700"/>
            </a:xfrm>
            <a:custGeom>
              <a:avLst/>
              <a:gdLst>
                <a:gd name="T0" fmla="*/ 3 w 32"/>
                <a:gd name="T1" fmla="*/ 14 h 14"/>
                <a:gd name="T2" fmla="*/ 3 w 32"/>
                <a:gd name="T3" fmla="*/ 14 h 14"/>
                <a:gd name="T4" fmla="*/ 3 w 32"/>
                <a:gd name="T5" fmla="*/ 14 h 14"/>
                <a:gd name="T6" fmla="*/ 29 w 32"/>
                <a:gd name="T7" fmla="*/ 11 h 14"/>
                <a:gd name="T8" fmla="*/ 32 w 32"/>
                <a:gd name="T9" fmla="*/ 6 h 14"/>
                <a:gd name="T10" fmla="*/ 29 w 32"/>
                <a:gd name="T11" fmla="*/ 0 h 14"/>
                <a:gd name="T12" fmla="*/ 3 w 32"/>
                <a:gd name="T13" fmla="*/ 3 h 14"/>
                <a:gd name="T14" fmla="*/ 0 w 32"/>
                <a:gd name="T15" fmla="*/ 9 h 14"/>
                <a:gd name="T16" fmla="*/ 3 w 32"/>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 y="14"/>
                  </a:moveTo>
                  <a:lnTo>
                    <a:pt x="3" y="14"/>
                  </a:lnTo>
                  <a:lnTo>
                    <a:pt x="3" y="14"/>
                  </a:lnTo>
                  <a:lnTo>
                    <a:pt x="29" y="11"/>
                  </a:lnTo>
                  <a:cubicBezTo>
                    <a:pt x="31" y="11"/>
                    <a:pt x="32" y="9"/>
                    <a:pt x="32" y="6"/>
                  </a:cubicBezTo>
                  <a:cubicBezTo>
                    <a:pt x="32" y="3"/>
                    <a:pt x="31" y="0"/>
                    <a:pt x="29"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1" name="Freeform 115"/>
            <p:cNvSpPr>
              <a:spLocks/>
            </p:cNvSpPr>
            <p:nvPr/>
          </p:nvSpPr>
          <p:spPr bwMode="auto">
            <a:xfrm>
              <a:off x="6027737" y="1196975"/>
              <a:ext cx="26987" cy="12700"/>
            </a:xfrm>
            <a:custGeom>
              <a:avLst/>
              <a:gdLst>
                <a:gd name="T0" fmla="*/ 29 w 32"/>
                <a:gd name="T1" fmla="*/ 0 h 15"/>
                <a:gd name="T2" fmla="*/ 29 w 32"/>
                <a:gd name="T3" fmla="*/ 0 h 15"/>
                <a:gd name="T4" fmla="*/ 3 w 32"/>
                <a:gd name="T5" fmla="*/ 4 h 15"/>
                <a:gd name="T6" fmla="*/ 0 w 32"/>
                <a:gd name="T7" fmla="*/ 9 h 15"/>
                <a:gd name="T8" fmla="*/ 3 w 32"/>
                <a:gd name="T9" fmla="*/ 15 h 15"/>
                <a:gd name="T10" fmla="*/ 3 w 32"/>
                <a:gd name="T11" fmla="*/ 15 h 15"/>
                <a:gd name="T12" fmla="*/ 29 w 32"/>
                <a:gd name="T13" fmla="*/ 11 h 15"/>
                <a:gd name="T14" fmla="*/ 32 w 32"/>
                <a:gd name="T15" fmla="*/ 5 h 15"/>
                <a:gd name="T16" fmla="*/ 29 w 3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5">
                  <a:moveTo>
                    <a:pt x="29" y="0"/>
                  </a:moveTo>
                  <a:lnTo>
                    <a:pt x="29" y="0"/>
                  </a:lnTo>
                  <a:lnTo>
                    <a:pt x="3" y="4"/>
                  </a:lnTo>
                  <a:cubicBezTo>
                    <a:pt x="1" y="4"/>
                    <a:pt x="0" y="6"/>
                    <a:pt x="0" y="9"/>
                  </a:cubicBezTo>
                  <a:cubicBezTo>
                    <a:pt x="0" y="13"/>
                    <a:pt x="1" y="15"/>
                    <a:pt x="3" y="15"/>
                  </a:cubicBezTo>
                  <a:lnTo>
                    <a:pt x="3" y="15"/>
                  </a:lnTo>
                  <a:lnTo>
                    <a:pt x="29" y="11"/>
                  </a:lnTo>
                  <a:cubicBezTo>
                    <a:pt x="31" y="11"/>
                    <a:pt x="32" y="8"/>
                    <a:pt x="32" y="5"/>
                  </a:cubicBezTo>
                  <a:cubicBezTo>
                    <a:pt x="32" y="2"/>
                    <a:pt x="31" y="0"/>
                    <a:pt x="29"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2" name="Freeform 116"/>
            <p:cNvSpPr>
              <a:spLocks/>
            </p:cNvSpPr>
            <p:nvPr/>
          </p:nvSpPr>
          <p:spPr bwMode="auto">
            <a:xfrm>
              <a:off x="6078537" y="1177925"/>
              <a:ext cx="17462"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1" y="8"/>
                    <a:pt x="22" y="6"/>
                    <a:pt x="22" y="4"/>
                  </a:cubicBezTo>
                  <a:cubicBezTo>
                    <a:pt x="22" y="2"/>
                    <a:pt x="21"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3" name="Freeform 117"/>
            <p:cNvSpPr>
              <a:spLocks/>
            </p:cNvSpPr>
            <p:nvPr/>
          </p:nvSpPr>
          <p:spPr bwMode="auto">
            <a:xfrm>
              <a:off x="6078537" y="1190625"/>
              <a:ext cx="17462"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0 w 22"/>
                <a:gd name="T11" fmla="*/ 8 h 11"/>
                <a:gd name="T12" fmla="*/ 22 w 22"/>
                <a:gd name="T13" fmla="*/ 4 h 11"/>
                <a:gd name="T14" fmla="*/ 20 w 2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20" y="0"/>
                  </a:moveTo>
                  <a:lnTo>
                    <a:pt x="20" y="0"/>
                  </a:lnTo>
                  <a:lnTo>
                    <a:pt x="2" y="3"/>
                  </a:lnTo>
                  <a:cubicBezTo>
                    <a:pt x="1" y="3"/>
                    <a:pt x="0" y="5"/>
                    <a:pt x="0" y="7"/>
                  </a:cubicBezTo>
                  <a:cubicBezTo>
                    <a:pt x="0" y="9"/>
                    <a:pt x="1" y="11"/>
                    <a:pt x="2" y="11"/>
                  </a:cubicBezTo>
                  <a:lnTo>
                    <a:pt x="20" y="8"/>
                  </a:lnTo>
                  <a:cubicBezTo>
                    <a:pt x="21" y="8"/>
                    <a:pt x="22" y="6"/>
                    <a:pt x="22" y="4"/>
                  </a:cubicBezTo>
                  <a:cubicBezTo>
                    <a:pt x="22" y="2"/>
                    <a:pt x="21" y="0"/>
                    <a:pt x="20" y="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4" name="Freeform 118"/>
            <p:cNvSpPr>
              <a:spLocks noEditPoints="1"/>
            </p:cNvSpPr>
            <p:nvPr/>
          </p:nvSpPr>
          <p:spPr bwMode="auto">
            <a:xfrm>
              <a:off x="6078537" y="976313"/>
              <a:ext cx="20637" cy="26988"/>
            </a:xfrm>
            <a:custGeom>
              <a:avLst/>
              <a:gdLst>
                <a:gd name="T0" fmla="*/ 5 w 24"/>
                <a:gd name="T1" fmla="*/ 8 h 31"/>
                <a:gd name="T2" fmla="*/ 5 w 24"/>
                <a:gd name="T3" fmla="*/ 8 h 31"/>
                <a:gd name="T4" fmla="*/ 6 w 24"/>
                <a:gd name="T5" fmla="*/ 5 h 31"/>
                <a:gd name="T6" fmla="*/ 18 w 24"/>
                <a:gd name="T7" fmla="*/ 9 h 31"/>
                <a:gd name="T8" fmla="*/ 19 w 24"/>
                <a:gd name="T9" fmla="*/ 12 h 31"/>
                <a:gd name="T10" fmla="*/ 19 w 24"/>
                <a:gd name="T11" fmla="*/ 23 h 31"/>
                <a:gd name="T12" fmla="*/ 18 w 24"/>
                <a:gd name="T13" fmla="*/ 26 h 31"/>
                <a:gd name="T14" fmla="*/ 6 w 24"/>
                <a:gd name="T15" fmla="*/ 24 h 31"/>
                <a:gd name="T16" fmla="*/ 5 w 24"/>
                <a:gd name="T17" fmla="*/ 21 h 31"/>
                <a:gd name="T18" fmla="*/ 5 w 24"/>
                <a:gd name="T19" fmla="*/ 8 h 31"/>
                <a:gd name="T20" fmla="*/ 1 w 24"/>
                <a:gd name="T21" fmla="*/ 26 h 31"/>
                <a:gd name="T22" fmla="*/ 1 w 24"/>
                <a:gd name="T23" fmla="*/ 26 h 31"/>
                <a:gd name="T24" fmla="*/ 5 w 24"/>
                <a:gd name="T25" fmla="*/ 29 h 31"/>
                <a:gd name="T26" fmla="*/ 5 w 24"/>
                <a:gd name="T27" fmla="*/ 29 h 31"/>
                <a:gd name="T28" fmla="*/ 18 w 24"/>
                <a:gd name="T29" fmla="*/ 30 h 31"/>
                <a:gd name="T30" fmla="*/ 19 w 24"/>
                <a:gd name="T31" fmla="*/ 31 h 31"/>
                <a:gd name="T32" fmla="*/ 19 w 24"/>
                <a:gd name="T33" fmla="*/ 30 h 31"/>
                <a:gd name="T34" fmla="*/ 24 w 24"/>
                <a:gd name="T35" fmla="*/ 23 h 31"/>
                <a:gd name="T36" fmla="*/ 24 w 24"/>
                <a:gd name="T37" fmla="*/ 12 h 31"/>
                <a:gd name="T38" fmla="*/ 19 w 24"/>
                <a:gd name="T39" fmla="*/ 4 h 31"/>
                <a:gd name="T40" fmla="*/ 6 w 24"/>
                <a:gd name="T41" fmla="*/ 0 h 31"/>
                <a:gd name="T42" fmla="*/ 5 w 24"/>
                <a:gd name="T43" fmla="*/ 0 h 31"/>
                <a:gd name="T44" fmla="*/ 0 w 24"/>
                <a:gd name="T45" fmla="*/ 8 h 31"/>
                <a:gd name="T46" fmla="*/ 0 w 24"/>
                <a:gd name="T47" fmla="*/ 21 h 31"/>
                <a:gd name="T48" fmla="*/ 1 w 24"/>
                <a:gd name="T49"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1">
                  <a:moveTo>
                    <a:pt x="5" y="8"/>
                  </a:moveTo>
                  <a:lnTo>
                    <a:pt x="5" y="8"/>
                  </a:lnTo>
                  <a:cubicBezTo>
                    <a:pt x="5" y="6"/>
                    <a:pt x="6" y="6"/>
                    <a:pt x="6" y="5"/>
                  </a:cubicBezTo>
                  <a:lnTo>
                    <a:pt x="18" y="9"/>
                  </a:lnTo>
                  <a:cubicBezTo>
                    <a:pt x="18" y="9"/>
                    <a:pt x="19" y="10"/>
                    <a:pt x="19" y="12"/>
                  </a:cubicBezTo>
                  <a:lnTo>
                    <a:pt x="19" y="23"/>
                  </a:lnTo>
                  <a:cubicBezTo>
                    <a:pt x="19" y="24"/>
                    <a:pt x="18" y="25"/>
                    <a:pt x="18" y="26"/>
                  </a:cubicBezTo>
                  <a:lnTo>
                    <a:pt x="6" y="24"/>
                  </a:lnTo>
                  <a:cubicBezTo>
                    <a:pt x="6" y="24"/>
                    <a:pt x="5" y="23"/>
                    <a:pt x="5" y="21"/>
                  </a:cubicBezTo>
                  <a:lnTo>
                    <a:pt x="5" y="8"/>
                  </a:lnTo>
                  <a:close/>
                  <a:moveTo>
                    <a:pt x="1" y="26"/>
                  </a:moveTo>
                  <a:lnTo>
                    <a:pt x="1" y="26"/>
                  </a:lnTo>
                  <a:cubicBezTo>
                    <a:pt x="2" y="29"/>
                    <a:pt x="4" y="29"/>
                    <a:pt x="5" y="29"/>
                  </a:cubicBezTo>
                  <a:lnTo>
                    <a:pt x="5" y="29"/>
                  </a:lnTo>
                  <a:lnTo>
                    <a:pt x="18" y="30"/>
                  </a:lnTo>
                  <a:lnTo>
                    <a:pt x="19" y="31"/>
                  </a:lnTo>
                  <a:lnTo>
                    <a:pt x="19" y="30"/>
                  </a:lnTo>
                  <a:cubicBezTo>
                    <a:pt x="22" y="30"/>
                    <a:pt x="24" y="27"/>
                    <a:pt x="24" y="23"/>
                  </a:cubicBezTo>
                  <a:lnTo>
                    <a:pt x="24" y="12"/>
                  </a:lnTo>
                  <a:cubicBezTo>
                    <a:pt x="24" y="8"/>
                    <a:pt x="22" y="5"/>
                    <a:pt x="19" y="4"/>
                  </a:cubicBezTo>
                  <a:lnTo>
                    <a:pt x="6" y="0"/>
                  </a:lnTo>
                  <a:lnTo>
                    <a:pt x="5" y="0"/>
                  </a:lnTo>
                  <a:cubicBezTo>
                    <a:pt x="2" y="0"/>
                    <a:pt x="0" y="3"/>
                    <a:pt x="0" y="8"/>
                  </a:cubicBezTo>
                  <a:lnTo>
                    <a:pt x="0" y="21"/>
                  </a:lnTo>
                  <a:cubicBezTo>
                    <a:pt x="0" y="23"/>
                    <a:pt x="1" y="25"/>
                    <a:pt x="1" y="26"/>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5" name="Freeform 119"/>
            <p:cNvSpPr>
              <a:spLocks noEditPoints="1"/>
            </p:cNvSpPr>
            <p:nvPr/>
          </p:nvSpPr>
          <p:spPr bwMode="auto">
            <a:xfrm>
              <a:off x="6078537" y="1047750"/>
              <a:ext cx="19050" cy="25400"/>
            </a:xfrm>
            <a:custGeom>
              <a:avLst/>
              <a:gdLst>
                <a:gd name="T0" fmla="*/ 5 w 22"/>
                <a:gd name="T1" fmla="*/ 7 h 30"/>
                <a:gd name="T2" fmla="*/ 5 w 22"/>
                <a:gd name="T3" fmla="*/ 7 h 30"/>
                <a:gd name="T4" fmla="*/ 5 w 22"/>
                <a:gd name="T5" fmla="*/ 5 h 30"/>
                <a:gd name="T6" fmla="*/ 16 w 22"/>
                <a:gd name="T7" fmla="*/ 8 h 30"/>
                <a:gd name="T8" fmla="*/ 17 w 22"/>
                <a:gd name="T9" fmla="*/ 10 h 30"/>
                <a:gd name="T10" fmla="*/ 17 w 22"/>
                <a:gd name="T11" fmla="*/ 23 h 30"/>
                <a:gd name="T12" fmla="*/ 17 w 22"/>
                <a:gd name="T13" fmla="*/ 25 h 30"/>
                <a:gd name="T14" fmla="*/ 5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5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5" y="5"/>
                  </a:cubicBezTo>
                  <a:lnTo>
                    <a:pt x="16" y="8"/>
                  </a:lnTo>
                  <a:cubicBezTo>
                    <a:pt x="16" y="8"/>
                    <a:pt x="17" y="9"/>
                    <a:pt x="17" y="10"/>
                  </a:cubicBezTo>
                  <a:lnTo>
                    <a:pt x="17" y="23"/>
                  </a:lnTo>
                  <a:cubicBezTo>
                    <a:pt x="17" y="24"/>
                    <a:pt x="17" y="24"/>
                    <a:pt x="17" y="25"/>
                  </a:cubicBezTo>
                  <a:lnTo>
                    <a:pt x="5"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5"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6" name="Freeform 120"/>
            <p:cNvSpPr>
              <a:spLocks noEditPoints="1"/>
            </p:cNvSpPr>
            <p:nvPr/>
          </p:nvSpPr>
          <p:spPr bwMode="auto">
            <a:xfrm>
              <a:off x="6078537" y="1111250"/>
              <a:ext cx="17462" cy="25400"/>
            </a:xfrm>
            <a:custGeom>
              <a:avLst/>
              <a:gdLst>
                <a:gd name="T0" fmla="*/ 5 w 22"/>
                <a:gd name="T1" fmla="*/ 8 h 30"/>
                <a:gd name="T2" fmla="*/ 5 w 22"/>
                <a:gd name="T3" fmla="*/ 8 h 30"/>
                <a:gd name="T4" fmla="*/ 5 w 22"/>
                <a:gd name="T5" fmla="*/ 5 h 30"/>
                <a:gd name="T6" fmla="*/ 17 w 22"/>
                <a:gd name="T7" fmla="*/ 6 h 30"/>
                <a:gd name="T8" fmla="*/ 18 w 22"/>
                <a:gd name="T9" fmla="*/ 8 h 30"/>
                <a:gd name="T10" fmla="*/ 18 w 22"/>
                <a:gd name="T11" fmla="*/ 22 h 30"/>
                <a:gd name="T12" fmla="*/ 17 w 22"/>
                <a:gd name="T13" fmla="*/ 24 h 30"/>
                <a:gd name="T14" fmla="*/ 5 w 22"/>
                <a:gd name="T15" fmla="*/ 25 h 30"/>
                <a:gd name="T16" fmla="*/ 5 w 22"/>
                <a:gd name="T17" fmla="*/ 22 h 30"/>
                <a:gd name="T18" fmla="*/ 5 w 22"/>
                <a:gd name="T19" fmla="*/ 8 h 30"/>
                <a:gd name="T20" fmla="*/ 4 w 22"/>
                <a:gd name="T21" fmla="*/ 30 h 30"/>
                <a:gd name="T22" fmla="*/ 4 w 22"/>
                <a:gd name="T23" fmla="*/ 30 h 30"/>
                <a:gd name="T24" fmla="*/ 18 w 22"/>
                <a:gd name="T25" fmla="*/ 28 h 30"/>
                <a:gd name="T26" fmla="*/ 22 w 22"/>
                <a:gd name="T27" fmla="*/ 22 h 30"/>
                <a:gd name="T28" fmla="*/ 22 w 22"/>
                <a:gd name="T29" fmla="*/ 8 h 30"/>
                <a:gd name="T30" fmla="*/ 18 w 22"/>
                <a:gd name="T31" fmla="*/ 1 h 30"/>
                <a:gd name="T32" fmla="*/ 5 w 22"/>
                <a:gd name="T33" fmla="*/ 0 h 30"/>
                <a:gd name="T34" fmla="*/ 4 w 22"/>
                <a:gd name="T35" fmla="*/ 0 h 30"/>
                <a:gd name="T36" fmla="*/ 0 w 22"/>
                <a:gd name="T37" fmla="*/ 8 h 30"/>
                <a:gd name="T38" fmla="*/ 0 w 22"/>
                <a:gd name="T39" fmla="*/ 22 h 30"/>
                <a:gd name="T40" fmla="*/ 4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8"/>
                  </a:moveTo>
                  <a:lnTo>
                    <a:pt x="5" y="8"/>
                  </a:lnTo>
                  <a:cubicBezTo>
                    <a:pt x="5" y="7"/>
                    <a:pt x="5" y="6"/>
                    <a:pt x="5" y="5"/>
                  </a:cubicBezTo>
                  <a:lnTo>
                    <a:pt x="17" y="6"/>
                  </a:lnTo>
                  <a:cubicBezTo>
                    <a:pt x="17" y="6"/>
                    <a:pt x="18" y="7"/>
                    <a:pt x="18" y="8"/>
                  </a:cubicBezTo>
                  <a:lnTo>
                    <a:pt x="18" y="22"/>
                  </a:lnTo>
                  <a:cubicBezTo>
                    <a:pt x="18" y="23"/>
                    <a:pt x="17" y="23"/>
                    <a:pt x="17" y="24"/>
                  </a:cubicBezTo>
                  <a:lnTo>
                    <a:pt x="5" y="25"/>
                  </a:lnTo>
                  <a:cubicBezTo>
                    <a:pt x="5" y="24"/>
                    <a:pt x="5" y="24"/>
                    <a:pt x="5" y="22"/>
                  </a:cubicBezTo>
                  <a:lnTo>
                    <a:pt x="5" y="8"/>
                  </a:lnTo>
                  <a:close/>
                  <a:moveTo>
                    <a:pt x="4" y="30"/>
                  </a:moveTo>
                  <a:lnTo>
                    <a:pt x="4" y="30"/>
                  </a:lnTo>
                  <a:lnTo>
                    <a:pt x="18" y="28"/>
                  </a:lnTo>
                  <a:cubicBezTo>
                    <a:pt x="21" y="28"/>
                    <a:pt x="22" y="25"/>
                    <a:pt x="22" y="22"/>
                  </a:cubicBezTo>
                  <a:lnTo>
                    <a:pt x="22" y="8"/>
                  </a:lnTo>
                  <a:cubicBezTo>
                    <a:pt x="22" y="5"/>
                    <a:pt x="21" y="1"/>
                    <a:pt x="18" y="1"/>
                  </a:cubicBezTo>
                  <a:lnTo>
                    <a:pt x="5" y="0"/>
                  </a:lnTo>
                  <a:lnTo>
                    <a:pt x="4" y="0"/>
                  </a:lnTo>
                  <a:cubicBezTo>
                    <a:pt x="1"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7" name="Freeform 121"/>
            <p:cNvSpPr>
              <a:spLocks noEditPoints="1"/>
            </p:cNvSpPr>
            <p:nvPr/>
          </p:nvSpPr>
          <p:spPr bwMode="auto">
            <a:xfrm>
              <a:off x="6164262" y="1008063"/>
              <a:ext cx="157162" cy="198438"/>
            </a:xfrm>
            <a:custGeom>
              <a:avLst/>
              <a:gdLst>
                <a:gd name="T0" fmla="*/ 160 w 185"/>
                <a:gd name="T1" fmla="*/ 118 h 233"/>
                <a:gd name="T2" fmla="*/ 160 w 185"/>
                <a:gd name="T3" fmla="*/ 118 h 233"/>
                <a:gd name="T4" fmla="*/ 160 w 185"/>
                <a:gd name="T5" fmla="*/ 150 h 233"/>
                <a:gd name="T6" fmla="*/ 139 w 185"/>
                <a:gd name="T7" fmla="*/ 150 h 233"/>
                <a:gd name="T8" fmla="*/ 139 w 185"/>
                <a:gd name="T9" fmla="*/ 155 h 233"/>
                <a:gd name="T10" fmla="*/ 160 w 185"/>
                <a:gd name="T11" fmla="*/ 155 h 233"/>
                <a:gd name="T12" fmla="*/ 160 w 185"/>
                <a:gd name="T13" fmla="*/ 163 h 233"/>
                <a:gd name="T14" fmla="*/ 139 w 185"/>
                <a:gd name="T15" fmla="*/ 163 h 233"/>
                <a:gd name="T16" fmla="*/ 139 w 185"/>
                <a:gd name="T17" fmla="*/ 168 h 233"/>
                <a:gd name="T18" fmla="*/ 160 w 185"/>
                <a:gd name="T19" fmla="*/ 168 h 233"/>
                <a:gd name="T20" fmla="*/ 160 w 185"/>
                <a:gd name="T21" fmla="*/ 175 h 233"/>
                <a:gd name="T22" fmla="*/ 139 w 185"/>
                <a:gd name="T23" fmla="*/ 175 h 233"/>
                <a:gd name="T24" fmla="*/ 139 w 185"/>
                <a:gd name="T25" fmla="*/ 180 h 233"/>
                <a:gd name="T26" fmla="*/ 160 w 185"/>
                <a:gd name="T27" fmla="*/ 180 h 233"/>
                <a:gd name="T28" fmla="*/ 160 w 185"/>
                <a:gd name="T29" fmla="*/ 188 h 233"/>
                <a:gd name="T30" fmla="*/ 139 w 185"/>
                <a:gd name="T31" fmla="*/ 188 h 233"/>
                <a:gd name="T32" fmla="*/ 139 w 185"/>
                <a:gd name="T33" fmla="*/ 193 h 233"/>
                <a:gd name="T34" fmla="*/ 160 w 185"/>
                <a:gd name="T35" fmla="*/ 193 h 233"/>
                <a:gd name="T36" fmla="*/ 160 w 185"/>
                <a:gd name="T37" fmla="*/ 208 h 233"/>
                <a:gd name="T38" fmla="*/ 24 w 185"/>
                <a:gd name="T39" fmla="*/ 208 h 233"/>
                <a:gd name="T40" fmla="*/ 24 w 185"/>
                <a:gd name="T41" fmla="*/ 193 h 233"/>
                <a:gd name="T42" fmla="*/ 44 w 185"/>
                <a:gd name="T43" fmla="*/ 193 h 233"/>
                <a:gd name="T44" fmla="*/ 44 w 185"/>
                <a:gd name="T45" fmla="*/ 188 h 233"/>
                <a:gd name="T46" fmla="*/ 24 w 185"/>
                <a:gd name="T47" fmla="*/ 188 h 233"/>
                <a:gd name="T48" fmla="*/ 24 w 185"/>
                <a:gd name="T49" fmla="*/ 180 h 233"/>
                <a:gd name="T50" fmla="*/ 44 w 185"/>
                <a:gd name="T51" fmla="*/ 180 h 233"/>
                <a:gd name="T52" fmla="*/ 44 w 185"/>
                <a:gd name="T53" fmla="*/ 175 h 233"/>
                <a:gd name="T54" fmla="*/ 24 w 185"/>
                <a:gd name="T55" fmla="*/ 175 h 233"/>
                <a:gd name="T56" fmla="*/ 24 w 185"/>
                <a:gd name="T57" fmla="*/ 168 h 233"/>
                <a:gd name="T58" fmla="*/ 44 w 185"/>
                <a:gd name="T59" fmla="*/ 168 h 233"/>
                <a:gd name="T60" fmla="*/ 44 w 185"/>
                <a:gd name="T61" fmla="*/ 163 h 233"/>
                <a:gd name="T62" fmla="*/ 24 w 185"/>
                <a:gd name="T63" fmla="*/ 163 h 233"/>
                <a:gd name="T64" fmla="*/ 24 w 185"/>
                <a:gd name="T65" fmla="*/ 155 h 233"/>
                <a:gd name="T66" fmla="*/ 44 w 185"/>
                <a:gd name="T67" fmla="*/ 155 h 233"/>
                <a:gd name="T68" fmla="*/ 44 w 185"/>
                <a:gd name="T69" fmla="*/ 150 h 233"/>
                <a:gd name="T70" fmla="*/ 24 w 185"/>
                <a:gd name="T71" fmla="*/ 150 h 233"/>
                <a:gd name="T72" fmla="*/ 24 w 185"/>
                <a:gd name="T73" fmla="*/ 118 h 233"/>
                <a:gd name="T74" fmla="*/ 160 w 185"/>
                <a:gd name="T75" fmla="*/ 118 h 233"/>
                <a:gd name="T76" fmla="*/ 62 w 185"/>
                <a:gd name="T77" fmla="*/ 48 h 233"/>
                <a:gd name="T78" fmla="*/ 62 w 185"/>
                <a:gd name="T79" fmla="*/ 48 h 233"/>
                <a:gd name="T80" fmla="*/ 85 w 185"/>
                <a:gd name="T81" fmla="*/ 24 h 233"/>
                <a:gd name="T82" fmla="*/ 99 w 185"/>
                <a:gd name="T83" fmla="*/ 24 h 233"/>
                <a:gd name="T84" fmla="*/ 122 w 185"/>
                <a:gd name="T85" fmla="*/ 48 h 233"/>
                <a:gd name="T86" fmla="*/ 122 w 185"/>
                <a:gd name="T87" fmla="*/ 93 h 233"/>
                <a:gd name="T88" fmla="*/ 62 w 185"/>
                <a:gd name="T89" fmla="*/ 93 h 233"/>
                <a:gd name="T90" fmla="*/ 62 w 185"/>
                <a:gd name="T91" fmla="*/ 48 h 233"/>
                <a:gd name="T92" fmla="*/ 22 w 185"/>
                <a:gd name="T93" fmla="*/ 233 h 233"/>
                <a:gd name="T94" fmla="*/ 22 w 185"/>
                <a:gd name="T95" fmla="*/ 233 h 233"/>
                <a:gd name="T96" fmla="*/ 162 w 185"/>
                <a:gd name="T97" fmla="*/ 233 h 233"/>
                <a:gd name="T98" fmla="*/ 185 w 185"/>
                <a:gd name="T99" fmla="*/ 211 h 233"/>
                <a:gd name="T100" fmla="*/ 185 w 185"/>
                <a:gd name="T101" fmla="*/ 115 h 233"/>
                <a:gd name="T102" fmla="*/ 162 w 185"/>
                <a:gd name="T103" fmla="*/ 93 h 233"/>
                <a:gd name="T104" fmla="*/ 147 w 185"/>
                <a:gd name="T105" fmla="*/ 93 h 233"/>
                <a:gd name="T106" fmla="*/ 147 w 185"/>
                <a:gd name="T107" fmla="*/ 48 h 233"/>
                <a:gd name="T108" fmla="*/ 99 w 185"/>
                <a:gd name="T109" fmla="*/ 0 h 233"/>
                <a:gd name="T110" fmla="*/ 85 w 185"/>
                <a:gd name="T111" fmla="*/ 0 h 233"/>
                <a:gd name="T112" fmla="*/ 37 w 185"/>
                <a:gd name="T113" fmla="*/ 48 h 233"/>
                <a:gd name="T114" fmla="*/ 37 w 185"/>
                <a:gd name="T115" fmla="*/ 93 h 233"/>
                <a:gd name="T116" fmla="*/ 22 w 185"/>
                <a:gd name="T117" fmla="*/ 93 h 233"/>
                <a:gd name="T118" fmla="*/ 0 w 185"/>
                <a:gd name="T119" fmla="*/ 115 h 233"/>
                <a:gd name="T120" fmla="*/ 0 w 185"/>
                <a:gd name="T121" fmla="*/ 211 h 233"/>
                <a:gd name="T122" fmla="*/ 22 w 185"/>
                <a:gd name="T123"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233">
                  <a:moveTo>
                    <a:pt x="160" y="118"/>
                  </a:moveTo>
                  <a:lnTo>
                    <a:pt x="160" y="118"/>
                  </a:lnTo>
                  <a:lnTo>
                    <a:pt x="160" y="150"/>
                  </a:lnTo>
                  <a:lnTo>
                    <a:pt x="139" y="150"/>
                  </a:lnTo>
                  <a:lnTo>
                    <a:pt x="139" y="155"/>
                  </a:lnTo>
                  <a:lnTo>
                    <a:pt x="160" y="155"/>
                  </a:lnTo>
                  <a:lnTo>
                    <a:pt x="160" y="163"/>
                  </a:lnTo>
                  <a:lnTo>
                    <a:pt x="139" y="163"/>
                  </a:lnTo>
                  <a:lnTo>
                    <a:pt x="139" y="168"/>
                  </a:lnTo>
                  <a:lnTo>
                    <a:pt x="160" y="168"/>
                  </a:lnTo>
                  <a:lnTo>
                    <a:pt x="160" y="175"/>
                  </a:lnTo>
                  <a:lnTo>
                    <a:pt x="139" y="175"/>
                  </a:lnTo>
                  <a:lnTo>
                    <a:pt x="139" y="180"/>
                  </a:lnTo>
                  <a:lnTo>
                    <a:pt x="160" y="180"/>
                  </a:lnTo>
                  <a:lnTo>
                    <a:pt x="160" y="188"/>
                  </a:lnTo>
                  <a:lnTo>
                    <a:pt x="139" y="188"/>
                  </a:lnTo>
                  <a:lnTo>
                    <a:pt x="139" y="193"/>
                  </a:lnTo>
                  <a:lnTo>
                    <a:pt x="160" y="193"/>
                  </a:lnTo>
                  <a:lnTo>
                    <a:pt x="160" y="208"/>
                  </a:lnTo>
                  <a:lnTo>
                    <a:pt x="24" y="208"/>
                  </a:lnTo>
                  <a:lnTo>
                    <a:pt x="24" y="193"/>
                  </a:lnTo>
                  <a:lnTo>
                    <a:pt x="44" y="193"/>
                  </a:lnTo>
                  <a:lnTo>
                    <a:pt x="44" y="188"/>
                  </a:lnTo>
                  <a:lnTo>
                    <a:pt x="24" y="188"/>
                  </a:lnTo>
                  <a:lnTo>
                    <a:pt x="24" y="180"/>
                  </a:lnTo>
                  <a:lnTo>
                    <a:pt x="44" y="180"/>
                  </a:lnTo>
                  <a:lnTo>
                    <a:pt x="44" y="175"/>
                  </a:lnTo>
                  <a:lnTo>
                    <a:pt x="24" y="175"/>
                  </a:lnTo>
                  <a:lnTo>
                    <a:pt x="24" y="168"/>
                  </a:lnTo>
                  <a:lnTo>
                    <a:pt x="44" y="168"/>
                  </a:lnTo>
                  <a:lnTo>
                    <a:pt x="44" y="163"/>
                  </a:lnTo>
                  <a:lnTo>
                    <a:pt x="24" y="163"/>
                  </a:lnTo>
                  <a:lnTo>
                    <a:pt x="24" y="155"/>
                  </a:lnTo>
                  <a:lnTo>
                    <a:pt x="44" y="155"/>
                  </a:lnTo>
                  <a:lnTo>
                    <a:pt x="44" y="150"/>
                  </a:lnTo>
                  <a:lnTo>
                    <a:pt x="24" y="150"/>
                  </a:lnTo>
                  <a:lnTo>
                    <a:pt x="24" y="118"/>
                  </a:lnTo>
                  <a:lnTo>
                    <a:pt x="160" y="118"/>
                  </a:lnTo>
                  <a:close/>
                  <a:moveTo>
                    <a:pt x="62" y="48"/>
                  </a:moveTo>
                  <a:lnTo>
                    <a:pt x="62" y="48"/>
                  </a:lnTo>
                  <a:cubicBezTo>
                    <a:pt x="62" y="35"/>
                    <a:pt x="73" y="24"/>
                    <a:pt x="85" y="24"/>
                  </a:cubicBezTo>
                  <a:lnTo>
                    <a:pt x="99" y="24"/>
                  </a:lnTo>
                  <a:cubicBezTo>
                    <a:pt x="112" y="24"/>
                    <a:pt x="122" y="35"/>
                    <a:pt x="122" y="48"/>
                  </a:cubicBezTo>
                  <a:lnTo>
                    <a:pt x="122" y="93"/>
                  </a:lnTo>
                  <a:lnTo>
                    <a:pt x="62" y="93"/>
                  </a:lnTo>
                  <a:lnTo>
                    <a:pt x="62" y="48"/>
                  </a:lnTo>
                  <a:close/>
                  <a:moveTo>
                    <a:pt x="22" y="233"/>
                  </a:moveTo>
                  <a:lnTo>
                    <a:pt x="22" y="233"/>
                  </a:lnTo>
                  <a:lnTo>
                    <a:pt x="162" y="233"/>
                  </a:lnTo>
                  <a:cubicBezTo>
                    <a:pt x="175" y="233"/>
                    <a:pt x="185" y="223"/>
                    <a:pt x="185" y="211"/>
                  </a:cubicBezTo>
                  <a:lnTo>
                    <a:pt x="185" y="115"/>
                  </a:lnTo>
                  <a:cubicBezTo>
                    <a:pt x="185" y="103"/>
                    <a:pt x="175" y="93"/>
                    <a:pt x="162" y="93"/>
                  </a:cubicBezTo>
                  <a:lnTo>
                    <a:pt x="147" y="93"/>
                  </a:lnTo>
                  <a:lnTo>
                    <a:pt x="147" y="48"/>
                  </a:lnTo>
                  <a:cubicBezTo>
                    <a:pt x="147" y="21"/>
                    <a:pt x="125" y="0"/>
                    <a:pt x="99" y="0"/>
                  </a:cubicBezTo>
                  <a:lnTo>
                    <a:pt x="85" y="0"/>
                  </a:lnTo>
                  <a:cubicBezTo>
                    <a:pt x="59" y="0"/>
                    <a:pt x="37" y="21"/>
                    <a:pt x="37" y="48"/>
                  </a:cubicBezTo>
                  <a:lnTo>
                    <a:pt x="37" y="93"/>
                  </a:lnTo>
                  <a:lnTo>
                    <a:pt x="22" y="93"/>
                  </a:lnTo>
                  <a:cubicBezTo>
                    <a:pt x="10" y="93"/>
                    <a:pt x="0" y="103"/>
                    <a:pt x="0" y="115"/>
                  </a:cubicBezTo>
                  <a:lnTo>
                    <a:pt x="0" y="211"/>
                  </a:lnTo>
                  <a:cubicBezTo>
                    <a:pt x="0" y="223"/>
                    <a:pt x="10" y="233"/>
                    <a:pt x="22" y="233"/>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sp>
          <p:nvSpPr>
            <p:cNvPr id="248" name="Freeform 122"/>
            <p:cNvSpPr>
              <a:spLocks/>
            </p:cNvSpPr>
            <p:nvPr/>
          </p:nvSpPr>
          <p:spPr bwMode="auto">
            <a:xfrm>
              <a:off x="6230937" y="1135063"/>
              <a:ext cx="23812" cy="33338"/>
            </a:xfrm>
            <a:custGeom>
              <a:avLst/>
              <a:gdLst>
                <a:gd name="T0" fmla="*/ 9 w 28"/>
                <a:gd name="T1" fmla="*/ 27 h 40"/>
                <a:gd name="T2" fmla="*/ 9 w 28"/>
                <a:gd name="T3" fmla="*/ 27 h 40"/>
                <a:gd name="T4" fmla="*/ 9 w 28"/>
                <a:gd name="T5" fmla="*/ 36 h 40"/>
                <a:gd name="T6" fmla="*/ 12 w 28"/>
                <a:gd name="T7" fmla="*/ 40 h 40"/>
                <a:gd name="T8" fmla="*/ 16 w 28"/>
                <a:gd name="T9" fmla="*/ 40 h 40"/>
                <a:gd name="T10" fmla="*/ 19 w 28"/>
                <a:gd name="T11" fmla="*/ 36 h 40"/>
                <a:gd name="T12" fmla="*/ 19 w 28"/>
                <a:gd name="T13" fmla="*/ 27 h 40"/>
                <a:gd name="T14" fmla="*/ 28 w 28"/>
                <a:gd name="T15" fmla="*/ 14 h 40"/>
                <a:gd name="T16" fmla="*/ 14 w 28"/>
                <a:gd name="T17" fmla="*/ 0 h 40"/>
                <a:gd name="T18" fmla="*/ 0 w 28"/>
                <a:gd name="T19" fmla="*/ 14 h 40"/>
                <a:gd name="T20" fmla="*/ 9 w 28"/>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0">
                  <a:moveTo>
                    <a:pt x="9" y="27"/>
                  </a:moveTo>
                  <a:lnTo>
                    <a:pt x="9" y="27"/>
                  </a:lnTo>
                  <a:lnTo>
                    <a:pt x="9" y="36"/>
                  </a:lnTo>
                  <a:cubicBezTo>
                    <a:pt x="9" y="38"/>
                    <a:pt x="10" y="40"/>
                    <a:pt x="12" y="40"/>
                  </a:cubicBezTo>
                  <a:lnTo>
                    <a:pt x="16" y="40"/>
                  </a:lnTo>
                  <a:cubicBezTo>
                    <a:pt x="18" y="40"/>
                    <a:pt x="19" y="38"/>
                    <a:pt x="19" y="36"/>
                  </a:cubicBezTo>
                  <a:lnTo>
                    <a:pt x="19" y="27"/>
                  </a:lnTo>
                  <a:cubicBezTo>
                    <a:pt x="24" y="25"/>
                    <a:pt x="28" y="20"/>
                    <a:pt x="28" y="14"/>
                  </a:cubicBezTo>
                  <a:cubicBezTo>
                    <a:pt x="28" y="6"/>
                    <a:pt x="22" y="0"/>
                    <a:pt x="14" y="0"/>
                  </a:cubicBezTo>
                  <a:cubicBezTo>
                    <a:pt x="6" y="0"/>
                    <a:pt x="0" y="6"/>
                    <a:pt x="0" y="14"/>
                  </a:cubicBezTo>
                  <a:cubicBezTo>
                    <a:pt x="0" y="20"/>
                    <a:pt x="4" y="25"/>
                    <a:pt x="9" y="27"/>
                  </a:cubicBezTo>
                  <a:close/>
                </a:path>
              </a:pathLst>
            </a:custGeom>
            <a:grpFill/>
            <a:ln w="0">
              <a:noFill/>
              <a:prstDash val="solid"/>
              <a:round/>
              <a:headEnd/>
              <a:tailEnd/>
            </a:ln>
          </p:spPr>
          <p:txBody>
            <a:bodyPr wrap="square">
              <a:noAutofit/>
            </a:bodyPr>
            <a:lstStyle/>
            <a:p>
              <a:pPr defTabSz="407495" fontAlgn="ctr">
                <a:spcBef>
                  <a:spcPts val="0"/>
                </a:spcBef>
                <a:spcAft>
                  <a:spcPts val="0"/>
                </a:spcAft>
                <a:defRPr/>
              </a:pPr>
              <a:endParaRPr lang="en-US" altLang="zh-CN" sz="2000" dirty="0">
                <a:solidFill>
                  <a:prstClr val="black"/>
                </a:solidFill>
                <a:latin typeface="微软雅黑" panose="020B0503020204020204" pitchFamily="34" charset="-122"/>
                <a:ea typeface="微软雅黑"/>
              </a:endParaRPr>
            </a:p>
          </p:txBody>
        </p:sp>
      </p:grpSp>
      <p:sp>
        <p:nvSpPr>
          <p:cNvPr id="249" name="文本框 248"/>
          <p:cNvSpPr txBox="1"/>
          <p:nvPr/>
        </p:nvSpPr>
        <p:spPr>
          <a:xfrm>
            <a:off x="6107960" y="5085184"/>
            <a:ext cx="922664" cy="507831"/>
          </a:xfrm>
          <a:prstGeom prst="rect">
            <a:avLst/>
          </a:prstGeom>
          <a:noFill/>
        </p:spPr>
        <p:txBody>
          <a:bodyPr wrap="square" rtlCol="0">
            <a:noAutofit/>
          </a:bodyPr>
          <a:lstStyle/>
          <a:p>
            <a:pPr algn="ctr" defTabSz="914112" fontAlgn="ctr">
              <a:spcBef>
                <a:spcPts val="0"/>
              </a:spcBef>
              <a:spcAft>
                <a:spcPts val="0"/>
              </a:spcAft>
            </a:pPr>
            <a:r>
              <a:rPr lang="en-US" sz="800" b="1" dirty="0" smtClean="0">
                <a:solidFill>
                  <a:prstClr val="black"/>
                </a:solidFill>
                <a:latin typeface="微软雅黑" panose="020B0503020204020204" pitchFamily="34" charset="-122"/>
              </a:rPr>
              <a:t>Core applications</a:t>
            </a:r>
            <a:endParaRPr lang="en-US" sz="800" b="1" dirty="0">
              <a:solidFill>
                <a:prstClr val="black"/>
              </a:solidFill>
              <a:latin typeface="微软雅黑" panose="020B0503020204020204" pitchFamily="34" charset="-122"/>
              <a:ea typeface="微软雅黑"/>
            </a:endParaRPr>
          </a:p>
        </p:txBody>
      </p:sp>
      <p:sp>
        <p:nvSpPr>
          <p:cNvPr id="250" name="文本框 249"/>
          <p:cNvSpPr txBox="1"/>
          <p:nvPr/>
        </p:nvSpPr>
        <p:spPr>
          <a:xfrm>
            <a:off x="6301130" y="4551418"/>
            <a:ext cx="861170" cy="577081"/>
          </a:xfrm>
          <a:prstGeom prst="rect">
            <a:avLst/>
          </a:prstGeom>
          <a:noFill/>
        </p:spPr>
        <p:txBody>
          <a:bodyPr wrap="square" rtlCol="0">
            <a:noAutofit/>
          </a:bodyPr>
          <a:lstStyle/>
          <a:p>
            <a:pPr algn="ctr" defTabSz="914112" fontAlgn="ctr">
              <a:spcBef>
                <a:spcPts val="0"/>
              </a:spcBef>
              <a:spcAft>
                <a:spcPts val="0"/>
              </a:spcAft>
            </a:pPr>
            <a:r>
              <a:rPr lang="en-US" sz="1000" b="1" dirty="0" smtClean="0">
                <a:solidFill>
                  <a:prstClr val="black"/>
                </a:solidFill>
                <a:latin typeface="微软雅黑" panose="020B0503020204020204" pitchFamily="34" charset="-122"/>
              </a:rPr>
              <a:t>HUAWEI</a:t>
            </a:r>
            <a:endParaRPr lang="en-US" altLang="zh-CN" sz="1000" b="1" dirty="0" smtClean="0">
              <a:solidFill>
                <a:prstClr val="black"/>
              </a:solidFill>
              <a:latin typeface="微软雅黑" panose="020B0503020204020204" pitchFamily="34" charset="-122"/>
              <a:ea typeface="微软雅黑"/>
            </a:endParaRPr>
          </a:p>
          <a:p>
            <a:pPr algn="ctr" defTabSz="914112" fontAlgn="ctr">
              <a:spcBef>
                <a:spcPts val="0"/>
              </a:spcBef>
              <a:spcAft>
                <a:spcPts val="0"/>
              </a:spcAft>
            </a:pPr>
            <a:r>
              <a:rPr lang="en-US" sz="1000" b="1" dirty="0" smtClean="0">
                <a:solidFill>
                  <a:prstClr val="black"/>
                </a:solidFill>
                <a:latin typeface="微软雅黑" panose="020B0503020204020204" pitchFamily="34" charset="-122"/>
              </a:rPr>
              <a:t>CLOUD Stack</a:t>
            </a:r>
            <a:endParaRPr lang="en-US" sz="1000" b="1" dirty="0">
              <a:solidFill>
                <a:prstClr val="black"/>
              </a:solidFill>
              <a:latin typeface="微软雅黑" panose="020B0503020204020204" pitchFamily="34" charset="-122"/>
              <a:ea typeface="微软雅黑"/>
            </a:endParaRPr>
          </a:p>
        </p:txBody>
      </p:sp>
      <p:sp>
        <p:nvSpPr>
          <p:cNvPr id="251" name="Freeform 6"/>
          <p:cNvSpPr>
            <a:spLocks/>
          </p:cNvSpPr>
          <p:nvPr/>
        </p:nvSpPr>
        <p:spPr bwMode="auto">
          <a:xfrm>
            <a:off x="10445551" y="3285965"/>
            <a:ext cx="849791" cy="602909"/>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15875" cap="flat" cmpd="sng" algn="ctr">
            <a:solidFill>
              <a:srgbClr val="0070C0"/>
            </a:solidFill>
            <a:prstDash val="solid"/>
            <a:headEnd type="none" w="med" len="med"/>
            <a:tailEnd type="none" w="med" len="med"/>
          </a:ln>
          <a:effectLst/>
          <a:extLst/>
        </p:spPr>
        <p:txBody>
          <a:bodyPr vert="horz" wrap="square" lIns="121869" tIns="60934" rIns="121869" bIns="60934" numCol="1" rtlCol="0" anchor="ctr" anchorCtr="1" compatLnSpc="1">
            <a:noAutofit/>
          </a:bodyPr>
          <a:lstStyle/>
          <a:p>
            <a:pPr algn="ctr" defTabSz="1218631" fontAlgn="ctr">
              <a:spcBef>
                <a:spcPts val="0"/>
              </a:spcBef>
              <a:spcAft>
                <a:spcPts val="0"/>
              </a:spcAft>
              <a:defRPr/>
            </a:pPr>
            <a:endParaRPr lang="en-US" altLang="zh-CN" sz="800" b="1" kern="0" dirty="0" smtClean="0">
              <a:solidFill>
                <a:prstClr val="black"/>
              </a:solidFill>
              <a:latin typeface="微软雅黑" panose="020B0503020204020204" pitchFamily="34" charset="-122"/>
              <a:ea typeface="微软雅黑" panose="020B0503020204020204" pitchFamily="34" charset="-122"/>
              <a:sym typeface="Wingdings" pitchFamily="2" charset="2"/>
            </a:endParaRPr>
          </a:p>
          <a:p>
            <a:pPr algn="ctr" defTabSz="1218631" fontAlgn="ctr">
              <a:spcBef>
                <a:spcPts val="0"/>
              </a:spcBef>
              <a:spcAft>
                <a:spcPts val="0"/>
              </a:spcAft>
              <a:defRPr/>
            </a:pPr>
            <a:r>
              <a:rPr lang="en-US" sz="800" b="1" dirty="0" smtClean="0">
                <a:solidFill>
                  <a:prstClr val="black"/>
                </a:solidFill>
                <a:latin typeface="微软雅黑" panose="020B0503020204020204" pitchFamily="34" charset="-122"/>
              </a:rPr>
              <a:t>Azure</a:t>
            </a:r>
            <a:endParaRPr lang="en-US" altLang="zh-CN" sz="800" b="1" kern="0" dirty="0">
              <a:solidFill>
                <a:prstClr val="black"/>
              </a:solidFill>
              <a:latin typeface="微软雅黑" panose="020B0503020204020204" pitchFamily="34" charset="-122"/>
              <a:ea typeface="微软雅黑" panose="020B0503020204020204" pitchFamily="34" charset="-122"/>
              <a:sym typeface="Wingdings" pitchFamily="2" charset="2"/>
            </a:endParaRPr>
          </a:p>
        </p:txBody>
      </p:sp>
      <p:cxnSp>
        <p:nvCxnSpPr>
          <p:cNvPr id="252" name="直接箭头连接符 251"/>
          <p:cNvCxnSpPr/>
          <p:nvPr/>
        </p:nvCxnSpPr>
        <p:spPr>
          <a:xfrm>
            <a:off x="8488126" y="3521900"/>
            <a:ext cx="3493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3" name="矩形 252"/>
          <p:cNvSpPr/>
          <p:nvPr/>
        </p:nvSpPr>
        <p:spPr>
          <a:xfrm>
            <a:off x="5637125" y="4108969"/>
            <a:ext cx="5776649" cy="2234868"/>
          </a:xfrm>
          <a:prstGeom prst="rect">
            <a:avLst/>
          </a:prstGeom>
          <a:noFill/>
          <a:ln w="158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fontAlgn="ctr">
              <a:spcBef>
                <a:spcPts val="0"/>
              </a:spcBef>
              <a:spcAft>
                <a:spcPts val="0"/>
              </a:spcAft>
            </a:pPr>
            <a:endParaRPr lang="en-US" sz="1600" dirty="0">
              <a:solidFill>
                <a:prstClr val="white"/>
              </a:solidFill>
              <a:latin typeface="微软雅黑" panose="020B0503020204020204" pitchFamily="34" charset="-122"/>
            </a:endParaRPr>
          </a:p>
        </p:txBody>
      </p:sp>
      <p:sp>
        <p:nvSpPr>
          <p:cNvPr id="254" name="圆角矩形 253"/>
          <p:cNvSpPr/>
          <p:nvPr/>
        </p:nvSpPr>
        <p:spPr>
          <a:xfrm>
            <a:off x="6383672" y="3036397"/>
            <a:ext cx="2094453" cy="705715"/>
          </a:xfrm>
          <a:prstGeom prst="roundRect">
            <a:avLst>
              <a:gd name="adj" fmla="val 7764"/>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fontAlgn="ctr">
              <a:spcBef>
                <a:spcPts val="0"/>
              </a:spcBef>
              <a:spcAft>
                <a:spcPts val="0"/>
              </a:spcAft>
            </a:pPr>
            <a:endParaRPr lang="en-US" sz="1600" dirty="0">
              <a:solidFill>
                <a:prstClr val="white"/>
              </a:solidFill>
              <a:latin typeface="微软雅黑" panose="020B0503020204020204" pitchFamily="34" charset="-122"/>
            </a:endParaRPr>
          </a:p>
        </p:txBody>
      </p:sp>
      <p:sp>
        <p:nvSpPr>
          <p:cNvPr id="255" name="Freeform 30"/>
          <p:cNvSpPr>
            <a:spLocks noEditPoints="1"/>
          </p:cNvSpPr>
          <p:nvPr/>
        </p:nvSpPr>
        <p:spPr bwMode="auto">
          <a:xfrm>
            <a:off x="6773459" y="3094218"/>
            <a:ext cx="1377502" cy="206771"/>
          </a:xfrm>
          <a:custGeom>
            <a:avLst/>
            <a:gdLst>
              <a:gd name="T0" fmla="*/ 1607 w 3045"/>
              <a:gd name="T1" fmla="*/ 446 h 620"/>
              <a:gd name="T2" fmla="*/ 1669 w 3045"/>
              <a:gd name="T3" fmla="*/ 567 h 620"/>
              <a:gd name="T4" fmla="*/ 1690 w 3045"/>
              <a:gd name="T5" fmla="*/ 620 h 620"/>
              <a:gd name="T6" fmla="*/ 1607 w 3045"/>
              <a:gd name="T7" fmla="*/ 151 h 620"/>
              <a:gd name="T8" fmla="*/ 1724 w 3045"/>
              <a:gd name="T9" fmla="*/ 390 h 620"/>
              <a:gd name="T10" fmla="*/ 1627 w 3045"/>
              <a:gd name="T11" fmla="*/ 393 h 620"/>
              <a:gd name="T12" fmla="*/ 1627 w 3045"/>
              <a:gd name="T13" fmla="*/ 204 h 620"/>
              <a:gd name="T14" fmla="*/ 477 w 3045"/>
              <a:gd name="T15" fmla="*/ 0 h 620"/>
              <a:gd name="T16" fmla="*/ 278 w 3045"/>
              <a:gd name="T17" fmla="*/ 25 h 620"/>
              <a:gd name="T18" fmla="*/ 82 w 3045"/>
              <a:gd name="T19" fmla="*/ 0 h 620"/>
              <a:gd name="T20" fmla="*/ 0 w 3045"/>
              <a:gd name="T21" fmla="*/ 444 h 620"/>
              <a:gd name="T22" fmla="*/ 107 w 3045"/>
              <a:gd name="T23" fmla="*/ 52 h 620"/>
              <a:gd name="T24" fmla="*/ 251 w 3045"/>
              <a:gd name="T25" fmla="*/ 444 h 620"/>
              <a:gd name="T26" fmla="*/ 359 w 3045"/>
              <a:gd name="T27" fmla="*/ 52 h 620"/>
              <a:gd name="T28" fmla="*/ 507 w 3045"/>
              <a:gd name="T29" fmla="*/ 444 h 620"/>
              <a:gd name="T30" fmla="*/ 477 w 3045"/>
              <a:gd name="T31" fmla="*/ 0 h 620"/>
              <a:gd name="T32" fmla="*/ 2212 w 3045"/>
              <a:gd name="T33" fmla="*/ 0 h 620"/>
              <a:gd name="T34" fmla="*/ 2130 w 3045"/>
              <a:gd name="T35" fmla="*/ 358 h 620"/>
              <a:gd name="T36" fmla="*/ 2355 w 3045"/>
              <a:gd name="T37" fmla="*/ 444 h 620"/>
              <a:gd name="T38" fmla="*/ 2437 w 3045"/>
              <a:gd name="T39" fmla="*/ 86 h 620"/>
              <a:gd name="T40" fmla="*/ 2384 w 3045"/>
              <a:gd name="T41" fmla="*/ 246 h 620"/>
              <a:gd name="T42" fmla="*/ 2237 w 3045"/>
              <a:gd name="T43" fmla="*/ 392 h 620"/>
              <a:gd name="T44" fmla="*/ 2183 w 3045"/>
              <a:gd name="T45" fmla="*/ 297 h 620"/>
              <a:gd name="T46" fmla="*/ 2330 w 3045"/>
              <a:gd name="T47" fmla="*/ 52 h 620"/>
              <a:gd name="T48" fmla="*/ 1995 w 3045"/>
              <a:gd name="T49" fmla="*/ 151 h 620"/>
              <a:gd name="T50" fmla="*/ 1826 w 3045"/>
              <a:gd name="T51" fmla="*/ 358 h 620"/>
              <a:gd name="T52" fmla="*/ 2029 w 3045"/>
              <a:gd name="T53" fmla="*/ 388 h 620"/>
              <a:gd name="T54" fmla="*/ 1878 w 3045"/>
              <a:gd name="T55" fmla="*/ 337 h 620"/>
              <a:gd name="T56" fmla="*/ 2080 w 3045"/>
              <a:gd name="T57" fmla="*/ 237 h 620"/>
              <a:gd name="T58" fmla="*/ 1878 w 3045"/>
              <a:gd name="T59" fmla="*/ 279 h 620"/>
              <a:gd name="T60" fmla="*/ 1974 w 3045"/>
              <a:gd name="T61" fmla="*/ 204 h 620"/>
              <a:gd name="T62" fmla="*/ 3045 w 3045"/>
              <a:gd name="T63" fmla="*/ 331 h 620"/>
              <a:gd name="T64" fmla="*/ 2876 w 3045"/>
              <a:gd name="T65" fmla="*/ 151 h 620"/>
              <a:gd name="T66" fmla="*/ 2876 w 3045"/>
              <a:gd name="T67" fmla="*/ 444 h 620"/>
              <a:gd name="T68" fmla="*/ 2939 w 3045"/>
              <a:gd name="T69" fmla="*/ 391 h 620"/>
              <a:gd name="T70" fmla="*/ 2842 w 3045"/>
              <a:gd name="T71" fmla="*/ 331 h 620"/>
              <a:gd name="T72" fmla="*/ 2897 w 3045"/>
              <a:gd name="T73" fmla="*/ 204 h 620"/>
              <a:gd name="T74" fmla="*/ 2993 w 3045"/>
              <a:gd name="T75" fmla="*/ 279 h 620"/>
              <a:gd name="T76" fmla="*/ 1081 w 3045"/>
              <a:gd name="T77" fmla="*/ 151 h 620"/>
              <a:gd name="T78" fmla="*/ 964 w 3045"/>
              <a:gd name="T79" fmla="*/ 444 h 620"/>
              <a:gd name="T80" fmla="*/ 1115 w 3045"/>
              <a:gd name="T81" fmla="*/ 258 h 620"/>
              <a:gd name="T82" fmla="*/ 1167 w 3045"/>
              <a:gd name="T83" fmla="*/ 237 h 620"/>
              <a:gd name="T84" fmla="*/ 2487 w 3045"/>
              <a:gd name="T85" fmla="*/ 151 h 620"/>
              <a:gd name="T86" fmla="*/ 2538 w 3045"/>
              <a:gd name="T87" fmla="*/ 204 h 620"/>
              <a:gd name="T88" fmla="*/ 2689 w 3045"/>
              <a:gd name="T89" fmla="*/ 444 h 620"/>
              <a:gd name="T90" fmla="*/ 2655 w 3045"/>
              <a:gd name="T91" fmla="*/ 151 h 620"/>
              <a:gd name="T92" fmla="*/ 609 w 3045"/>
              <a:gd name="T93" fmla="*/ 237 h 620"/>
              <a:gd name="T94" fmla="*/ 863 w 3045"/>
              <a:gd name="T95" fmla="*/ 444 h 620"/>
              <a:gd name="T96" fmla="*/ 811 w 3045"/>
              <a:gd name="T97" fmla="*/ 391 h 620"/>
              <a:gd name="T98" fmla="*/ 660 w 3045"/>
              <a:gd name="T99" fmla="*/ 258 h 620"/>
              <a:gd name="T100" fmla="*/ 811 w 3045"/>
              <a:gd name="T101" fmla="*/ 258 h 620"/>
              <a:gd name="T102" fmla="*/ 1302 w 3045"/>
              <a:gd name="T103" fmla="*/ 151 h 620"/>
              <a:gd name="T104" fmla="*/ 1302 w 3045"/>
              <a:gd name="T105" fmla="*/ 444 h 620"/>
              <a:gd name="T106" fmla="*/ 1385 w 3045"/>
              <a:gd name="T107" fmla="*/ 151 h 620"/>
              <a:gd name="T108" fmla="*/ 1268 w 3045"/>
              <a:gd name="T109" fmla="*/ 337 h 620"/>
              <a:gd name="T110" fmla="*/ 1365 w 3045"/>
              <a:gd name="T111" fmla="*/ 20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5" h="620">
                <a:moveTo>
                  <a:pt x="1520" y="237"/>
                </a:moveTo>
                <a:cubicBezTo>
                  <a:pt x="1520" y="360"/>
                  <a:pt x="1520" y="360"/>
                  <a:pt x="1520" y="360"/>
                </a:cubicBezTo>
                <a:cubicBezTo>
                  <a:pt x="1520" y="407"/>
                  <a:pt x="1559" y="446"/>
                  <a:pt x="1607" y="446"/>
                </a:cubicBezTo>
                <a:cubicBezTo>
                  <a:pt x="1724" y="446"/>
                  <a:pt x="1724" y="446"/>
                  <a:pt x="1724" y="446"/>
                </a:cubicBezTo>
                <a:cubicBezTo>
                  <a:pt x="1724" y="512"/>
                  <a:pt x="1724" y="512"/>
                  <a:pt x="1724" y="512"/>
                </a:cubicBezTo>
                <a:cubicBezTo>
                  <a:pt x="1724" y="542"/>
                  <a:pt x="1700" y="567"/>
                  <a:pt x="1669" y="567"/>
                </a:cubicBezTo>
                <a:cubicBezTo>
                  <a:pt x="1569" y="567"/>
                  <a:pt x="1569" y="567"/>
                  <a:pt x="1569" y="567"/>
                </a:cubicBezTo>
                <a:cubicBezTo>
                  <a:pt x="1569" y="620"/>
                  <a:pt x="1569" y="620"/>
                  <a:pt x="1569" y="620"/>
                </a:cubicBezTo>
                <a:cubicBezTo>
                  <a:pt x="1690" y="620"/>
                  <a:pt x="1690" y="620"/>
                  <a:pt x="1690" y="620"/>
                </a:cubicBezTo>
                <a:cubicBezTo>
                  <a:pt x="1738" y="620"/>
                  <a:pt x="1777" y="582"/>
                  <a:pt x="1777" y="534"/>
                </a:cubicBezTo>
                <a:cubicBezTo>
                  <a:pt x="1777" y="151"/>
                  <a:pt x="1777" y="151"/>
                  <a:pt x="1777" y="151"/>
                </a:cubicBezTo>
                <a:cubicBezTo>
                  <a:pt x="1607" y="151"/>
                  <a:pt x="1607" y="151"/>
                  <a:pt x="1607" y="151"/>
                </a:cubicBezTo>
                <a:cubicBezTo>
                  <a:pt x="1559" y="151"/>
                  <a:pt x="1520" y="190"/>
                  <a:pt x="1520" y="237"/>
                </a:cubicBezTo>
                <a:close/>
                <a:moveTo>
                  <a:pt x="1724" y="204"/>
                </a:moveTo>
                <a:cubicBezTo>
                  <a:pt x="1724" y="390"/>
                  <a:pt x="1724" y="390"/>
                  <a:pt x="1724" y="390"/>
                </a:cubicBezTo>
                <a:cubicBezTo>
                  <a:pt x="1724" y="390"/>
                  <a:pt x="1724" y="390"/>
                  <a:pt x="1724" y="390"/>
                </a:cubicBezTo>
                <a:cubicBezTo>
                  <a:pt x="1724" y="393"/>
                  <a:pt x="1724" y="393"/>
                  <a:pt x="1724" y="393"/>
                </a:cubicBezTo>
                <a:cubicBezTo>
                  <a:pt x="1627" y="393"/>
                  <a:pt x="1627" y="393"/>
                  <a:pt x="1627" y="393"/>
                </a:cubicBezTo>
                <a:cubicBezTo>
                  <a:pt x="1597" y="393"/>
                  <a:pt x="1572" y="368"/>
                  <a:pt x="1572" y="338"/>
                </a:cubicBezTo>
                <a:cubicBezTo>
                  <a:pt x="1572" y="259"/>
                  <a:pt x="1572" y="259"/>
                  <a:pt x="1572" y="259"/>
                </a:cubicBezTo>
                <a:cubicBezTo>
                  <a:pt x="1572" y="229"/>
                  <a:pt x="1597" y="204"/>
                  <a:pt x="1627" y="204"/>
                </a:cubicBezTo>
                <a:lnTo>
                  <a:pt x="1724" y="204"/>
                </a:lnTo>
                <a:close/>
                <a:moveTo>
                  <a:pt x="477" y="0"/>
                </a:moveTo>
                <a:cubicBezTo>
                  <a:pt x="477" y="0"/>
                  <a:pt x="477" y="0"/>
                  <a:pt x="477" y="0"/>
                </a:cubicBezTo>
                <a:cubicBezTo>
                  <a:pt x="334" y="0"/>
                  <a:pt x="334" y="0"/>
                  <a:pt x="334" y="0"/>
                </a:cubicBezTo>
                <a:cubicBezTo>
                  <a:pt x="334" y="0"/>
                  <a:pt x="334" y="0"/>
                  <a:pt x="334" y="0"/>
                </a:cubicBezTo>
                <a:cubicBezTo>
                  <a:pt x="312" y="1"/>
                  <a:pt x="292" y="10"/>
                  <a:pt x="278" y="25"/>
                </a:cubicBezTo>
                <a:cubicBezTo>
                  <a:pt x="263" y="10"/>
                  <a:pt x="243" y="1"/>
                  <a:pt x="221" y="0"/>
                </a:cubicBezTo>
                <a:cubicBezTo>
                  <a:pt x="221" y="0"/>
                  <a:pt x="221" y="0"/>
                  <a:pt x="221" y="0"/>
                </a:cubicBezTo>
                <a:cubicBezTo>
                  <a:pt x="82" y="0"/>
                  <a:pt x="82" y="0"/>
                  <a:pt x="82" y="0"/>
                </a:cubicBezTo>
                <a:cubicBezTo>
                  <a:pt x="82" y="0"/>
                  <a:pt x="82" y="0"/>
                  <a:pt x="82" y="0"/>
                </a:cubicBezTo>
                <a:cubicBezTo>
                  <a:pt x="36" y="2"/>
                  <a:pt x="0" y="40"/>
                  <a:pt x="0" y="86"/>
                </a:cubicBezTo>
                <a:cubicBezTo>
                  <a:pt x="0" y="444"/>
                  <a:pt x="0" y="444"/>
                  <a:pt x="0" y="444"/>
                </a:cubicBezTo>
                <a:cubicBezTo>
                  <a:pt x="53" y="444"/>
                  <a:pt x="53" y="444"/>
                  <a:pt x="53" y="444"/>
                </a:cubicBezTo>
                <a:cubicBezTo>
                  <a:pt x="53" y="106"/>
                  <a:pt x="53" y="106"/>
                  <a:pt x="53" y="106"/>
                </a:cubicBezTo>
                <a:cubicBezTo>
                  <a:pt x="53" y="76"/>
                  <a:pt x="77" y="52"/>
                  <a:pt x="107" y="52"/>
                </a:cubicBezTo>
                <a:cubicBezTo>
                  <a:pt x="196" y="52"/>
                  <a:pt x="196" y="52"/>
                  <a:pt x="196" y="52"/>
                </a:cubicBezTo>
                <a:cubicBezTo>
                  <a:pt x="226" y="52"/>
                  <a:pt x="251" y="76"/>
                  <a:pt x="251" y="106"/>
                </a:cubicBezTo>
                <a:cubicBezTo>
                  <a:pt x="251" y="444"/>
                  <a:pt x="251" y="444"/>
                  <a:pt x="251" y="444"/>
                </a:cubicBezTo>
                <a:cubicBezTo>
                  <a:pt x="305" y="444"/>
                  <a:pt x="305" y="444"/>
                  <a:pt x="305" y="444"/>
                </a:cubicBezTo>
                <a:cubicBezTo>
                  <a:pt x="305" y="106"/>
                  <a:pt x="305" y="106"/>
                  <a:pt x="305" y="106"/>
                </a:cubicBezTo>
                <a:cubicBezTo>
                  <a:pt x="305" y="76"/>
                  <a:pt x="329" y="52"/>
                  <a:pt x="359" y="52"/>
                </a:cubicBezTo>
                <a:cubicBezTo>
                  <a:pt x="452" y="52"/>
                  <a:pt x="452" y="52"/>
                  <a:pt x="452" y="52"/>
                </a:cubicBezTo>
                <a:cubicBezTo>
                  <a:pt x="482" y="52"/>
                  <a:pt x="507" y="76"/>
                  <a:pt x="507" y="106"/>
                </a:cubicBezTo>
                <a:cubicBezTo>
                  <a:pt x="507" y="444"/>
                  <a:pt x="507" y="444"/>
                  <a:pt x="507" y="444"/>
                </a:cubicBezTo>
                <a:cubicBezTo>
                  <a:pt x="559" y="444"/>
                  <a:pt x="559" y="444"/>
                  <a:pt x="559" y="444"/>
                </a:cubicBezTo>
                <a:cubicBezTo>
                  <a:pt x="559" y="86"/>
                  <a:pt x="559" y="86"/>
                  <a:pt x="559" y="86"/>
                </a:cubicBezTo>
                <a:cubicBezTo>
                  <a:pt x="559" y="40"/>
                  <a:pt x="523" y="2"/>
                  <a:pt x="477" y="0"/>
                </a:cubicBezTo>
                <a:close/>
                <a:moveTo>
                  <a:pt x="2355" y="0"/>
                </a:moveTo>
                <a:cubicBezTo>
                  <a:pt x="2355" y="0"/>
                  <a:pt x="2355" y="0"/>
                  <a:pt x="2355" y="0"/>
                </a:cubicBezTo>
                <a:cubicBezTo>
                  <a:pt x="2212" y="0"/>
                  <a:pt x="2212" y="0"/>
                  <a:pt x="2212" y="0"/>
                </a:cubicBezTo>
                <a:cubicBezTo>
                  <a:pt x="2212" y="0"/>
                  <a:pt x="2212" y="0"/>
                  <a:pt x="2212" y="0"/>
                </a:cubicBezTo>
                <a:cubicBezTo>
                  <a:pt x="2166" y="2"/>
                  <a:pt x="2130" y="40"/>
                  <a:pt x="2130" y="86"/>
                </a:cubicBezTo>
                <a:cubicBezTo>
                  <a:pt x="2130" y="358"/>
                  <a:pt x="2130" y="358"/>
                  <a:pt x="2130" y="358"/>
                </a:cubicBezTo>
                <a:cubicBezTo>
                  <a:pt x="2130" y="404"/>
                  <a:pt x="2166" y="442"/>
                  <a:pt x="2212" y="444"/>
                </a:cubicBezTo>
                <a:cubicBezTo>
                  <a:pt x="2212" y="444"/>
                  <a:pt x="2212" y="444"/>
                  <a:pt x="2212" y="444"/>
                </a:cubicBezTo>
                <a:cubicBezTo>
                  <a:pt x="2355" y="444"/>
                  <a:pt x="2355" y="444"/>
                  <a:pt x="2355" y="444"/>
                </a:cubicBezTo>
                <a:cubicBezTo>
                  <a:pt x="2355" y="444"/>
                  <a:pt x="2355" y="444"/>
                  <a:pt x="2355" y="444"/>
                </a:cubicBezTo>
                <a:cubicBezTo>
                  <a:pt x="2401" y="442"/>
                  <a:pt x="2437" y="404"/>
                  <a:pt x="2437" y="358"/>
                </a:cubicBezTo>
                <a:cubicBezTo>
                  <a:pt x="2437" y="86"/>
                  <a:pt x="2437" y="86"/>
                  <a:pt x="2437" y="86"/>
                </a:cubicBezTo>
                <a:cubicBezTo>
                  <a:pt x="2437" y="40"/>
                  <a:pt x="2401" y="2"/>
                  <a:pt x="2355" y="0"/>
                </a:cubicBezTo>
                <a:close/>
                <a:moveTo>
                  <a:pt x="2384" y="246"/>
                </a:moveTo>
                <a:cubicBezTo>
                  <a:pt x="2384" y="246"/>
                  <a:pt x="2384" y="246"/>
                  <a:pt x="2384" y="246"/>
                </a:cubicBezTo>
                <a:cubicBezTo>
                  <a:pt x="2384" y="338"/>
                  <a:pt x="2384" y="338"/>
                  <a:pt x="2384" y="338"/>
                </a:cubicBezTo>
                <a:cubicBezTo>
                  <a:pt x="2384" y="368"/>
                  <a:pt x="2360" y="392"/>
                  <a:pt x="2330" y="392"/>
                </a:cubicBezTo>
                <a:cubicBezTo>
                  <a:pt x="2237" y="392"/>
                  <a:pt x="2237" y="392"/>
                  <a:pt x="2237" y="392"/>
                </a:cubicBezTo>
                <a:cubicBezTo>
                  <a:pt x="2207" y="392"/>
                  <a:pt x="2183" y="368"/>
                  <a:pt x="2183" y="338"/>
                </a:cubicBezTo>
                <a:cubicBezTo>
                  <a:pt x="2183" y="297"/>
                  <a:pt x="2183" y="297"/>
                  <a:pt x="2183" y="297"/>
                </a:cubicBezTo>
                <a:cubicBezTo>
                  <a:pt x="2183" y="297"/>
                  <a:pt x="2183" y="297"/>
                  <a:pt x="2183" y="297"/>
                </a:cubicBezTo>
                <a:cubicBezTo>
                  <a:pt x="2183" y="106"/>
                  <a:pt x="2183" y="106"/>
                  <a:pt x="2183" y="106"/>
                </a:cubicBezTo>
                <a:cubicBezTo>
                  <a:pt x="2183" y="76"/>
                  <a:pt x="2207" y="52"/>
                  <a:pt x="2237" y="52"/>
                </a:cubicBezTo>
                <a:cubicBezTo>
                  <a:pt x="2330" y="52"/>
                  <a:pt x="2330" y="52"/>
                  <a:pt x="2330" y="52"/>
                </a:cubicBezTo>
                <a:cubicBezTo>
                  <a:pt x="2360" y="52"/>
                  <a:pt x="2384" y="76"/>
                  <a:pt x="2384" y="106"/>
                </a:cubicBezTo>
                <a:lnTo>
                  <a:pt x="2384" y="246"/>
                </a:lnTo>
                <a:close/>
                <a:moveTo>
                  <a:pt x="1995" y="151"/>
                </a:moveTo>
                <a:cubicBezTo>
                  <a:pt x="1912" y="151"/>
                  <a:pt x="1912" y="151"/>
                  <a:pt x="1912" y="151"/>
                </a:cubicBezTo>
                <a:cubicBezTo>
                  <a:pt x="1864" y="151"/>
                  <a:pt x="1826" y="189"/>
                  <a:pt x="1826" y="237"/>
                </a:cubicBezTo>
                <a:cubicBezTo>
                  <a:pt x="1826" y="358"/>
                  <a:pt x="1826" y="358"/>
                  <a:pt x="1826" y="358"/>
                </a:cubicBezTo>
                <a:cubicBezTo>
                  <a:pt x="1826" y="406"/>
                  <a:pt x="1864" y="444"/>
                  <a:pt x="1912" y="444"/>
                </a:cubicBezTo>
                <a:cubicBezTo>
                  <a:pt x="2029" y="444"/>
                  <a:pt x="2029" y="444"/>
                  <a:pt x="2029" y="444"/>
                </a:cubicBezTo>
                <a:cubicBezTo>
                  <a:pt x="2029" y="388"/>
                  <a:pt x="2029" y="388"/>
                  <a:pt x="2029" y="388"/>
                </a:cubicBezTo>
                <a:cubicBezTo>
                  <a:pt x="2023" y="390"/>
                  <a:pt x="1980" y="391"/>
                  <a:pt x="1974" y="391"/>
                </a:cubicBezTo>
                <a:cubicBezTo>
                  <a:pt x="1932" y="391"/>
                  <a:pt x="1932" y="391"/>
                  <a:pt x="1932" y="391"/>
                </a:cubicBezTo>
                <a:cubicBezTo>
                  <a:pt x="1902" y="391"/>
                  <a:pt x="1878" y="367"/>
                  <a:pt x="1878" y="337"/>
                </a:cubicBezTo>
                <a:cubicBezTo>
                  <a:pt x="1878" y="331"/>
                  <a:pt x="1878" y="331"/>
                  <a:pt x="1878" y="331"/>
                </a:cubicBezTo>
                <a:cubicBezTo>
                  <a:pt x="2080" y="331"/>
                  <a:pt x="2080" y="331"/>
                  <a:pt x="2080" y="331"/>
                </a:cubicBezTo>
                <a:cubicBezTo>
                  <a:pt x="2080" y="237"/>
                  <a:pt x="2080" y="237"/>
                  <a:pt x="2080" y="237"/>
                </a:cubicBezTo>
                <a:cubicBezTo>
                  <a:pt x="2080" y="189"/>
                  <a:pt x="2042" y="151"/>
                  <a:pt x="1995" y="151"/>
                </a:cubicBezTo>
                <a:close/>
                <a:moveTo>
                  <a:pt x="2029" y="279"/>
                </a:moveTo>
                <a:cubicBezTo>
                  <a:pt x="1878" y="279"/>
                  <a:pt x="1878" y="279"/>
                  <a:pt x="1878" y="279"/>
                </a:cubicBezTo>
                <a:cubicBezTo>
                  <a:pt x="1878" y="258"/>
                  <a:pt x="1878" y="258"/>
                  <a:pt x="1878" y="258"/>
                </a:cubicBezTo>
                <a:cubicBezTo>
                  <a:pt x="1878" y="228"/>
                  <a:pt x="1902" y="204"/>
                  <a:pt x="1932" y="204"/>
                </a:cubicBezTo>
                <a:cubicBezTo>
                  <a:pt x="1974" y="204"/>
                  <a:pt x="1974" y="204"/>
                  <a:pt x="1974" y="204"/>
                </a:cubicBezTo>
                <a:cubicBezTo>
                  <a:pt x="2004" y="204"/>
                  <a:pt x="2029" y="228"/>
                  <a:pt x="2029" y="258"/>
                </a:cubicBezTo>
                <a:lnTo>
                  <a:pt x="2029" y="279"/>
                </a:lnTo>
                <a:close/>
                <a:moveTo>
                  <a:pt x="3045" y="331"/>
                </a:moveTo>
                <a:cubicBezTo>
                  <a:pt x="3045" y="237"/>
                  <a:pt x="3045" y="237"/>
                  <a:pt x="3045" y="237"/>
                </a:cubicBezTo>
                <a:cubicBezTo>
                  <a:pt x="3045" y="189"/>
                  <a:pt x="3007" y="151"/>
                  <a:pt x="2959" y="151"/>
                </a:cubicBezTo>
                <a:cubicBezTo>
                  <a:pt x="2876" y="151"/>
                  <a:pt x="2876" y="151"/>
                  <a:pt x="2876" y="151"/>
                </a:cubicBezTo>
                <a:cubicBezTo>
                  <a:pt x="2829" y="151"/>
                  <a:pt x="2790" y="189"/>
                  <a:pt x="2790" y="237"/>
                </a:cubicBezTo>
                <a:cubicBezTo>
                  <a:pt x="2790" y="358"/>
                  <a:pt x="2790" y="358"/>
                  <a:pt x="2790" y="358"/>
                </a:cubicBezTo>
                <a:cubicBezTo>
                  <a:pt x="2790" y="406"/>
                  <a:pt x="2829" y="444"/>
                  <a:pt x="2876" y="444"/>
                </a:cubicBezTo>
                <a:cubicBezTo>
                  <a:pt x="2993" y="444"/>
                  <a:pt x="2993" y="444"/>
                  <a:pt x="2993" y="444"/>
                </a:cubicBezTo>
                <a:cubicBezTo>
                  <a:pt x="2993" y="388"/>
                  <a:pt x="2993" y="388"/>
                  <a:pt x="2993" y="388"/>
                </a:cubicBezTo>
                <a:cubicBezTo>
                  <a:pt x="2988" y="390"/>
                  <a:pt x="2945" y="391"/>
                  <a:pt x="2939" y="391"/>
                </a:cubicBezTo>
                <a:cubicBezTo>
                  <a:pt x="2897" y="391"/>
                  <a:pt x="2897" y="391"/>
                  <a:pt x="2897" y="391"/>
                </a:cubicBezTo>
                <a:cubicBezTo>
                  <a:pt x="2867" y="391"/>
                  <a:pt x="2842" y="367"/>
                  <a:pt x="2842" y="337"/>
                </a:cubicBezTo>
                <a:cubicBezTo>
                  <a:pt x="2842" y="331"/>
                  <a:pt x="2842" y="331"/>
                  <a:pt x="2842" y="331"/>
                </a:cubicBezTo>
                <a:lnTo>
                  <a:pt x="3045" y="331"/>
                </a:lnTo>
                <a:close/>
                <a:moveTo>
                  <a:pt x="2842" y="258"/>
                </a:moveTo>
                <a:cubicBezTo>
                  <a:pt x="2842" y="228"/>
                  <a:pt x="2867" y="204"/>
                  <a:pt x="2897" y="204"/>
                </a:cubicBezTo>
                <a:cubicBezTo>
                  <a:pt x="2939" y="204"/>
                  <a:pt x="2939" y="204"/>
                  <a:pt x="2939" y="204"/>
                </a:cubicBezTo>
                <a:cubicBezTo>
                  <a:pt x="2969" y="204"/>
                  <a:pt x="2993" y="228"/>
                  <a:pt x="2993" y="258"/>
                </a:cubicBezTo>
                <a:cubicBezTo>
                  <a:pt x="2993" y="279"/>
                  <a:pt x="2993" y="279"/>
                  <a:pt x="2993" y="279"/>
                </a:cubicBezTo>
                <a:cubicBezTo>
                  <a:pt x="2842" y="279"/>
                  <a:pt x="2842" y="279"/>
                  <a:pt x="2842" y="279"/>
                </a:cubicBezTo>
                <a:lnTo>
                  <a:pt x="2842" y="258"/>
                </a:lnTo>
                <a:close/>
                <a:moveTo>
                  <a:pt x="1081" y="151"/>
                </a:moveTo>
                <a:cubicBezTo>
                  <a:pt x="912" y="151"/>
                  <a:pt x="912" y="151"/>
                  <a:pt x="912" y="151"/>
                </a:cubicBezTo>
                <a:cubicBezTo>
                  <a:pt x="912" y="444"/>
                  <a:pt x="912" y="444"/>
                  <a:pt x="912" y="444"/>
                </a:cubicBezTo>
                <a:cubicBezTo>
                  <a:pt x="964" y="444"/>
                  <a:pt x="964" y="444"/>
                  <a:pt x="964" y="444"/>
                </a:cubicBezTo>
                <a:cubicBezTo>
                  <a:pt x="964" y="204"/>
                  <a:pt x="964" y="204"/>
                  <a:pt x="964" y="204"/>
                </a:cubicBezTo>
                <a:cubicBezTo>
                  <a:pt x="1061" y="204"/>
                  <a:pt x="1061" y="204"/>
                  <a:pt x="1061" y="204"/>
                </a:cubicBezTo>
                <a:cubicBezTo>
                  <a:pt x="1091" y="204"/>
                  <a:pt x="1115" y="228"/>
                  <a:pt x="1115" y="258"/>
                </a:cubicBezTo>
                <a:cubicBezTo>
                  <a:pt x="1115" y="444"/>
                  <a:pt x="1115" y="444"/>
                  <a:pt x="1115" y="444"/>
                </a:cubicBezTo>
                <a:cubicBezTo>
                  <a:pt x="1167" y="444"/>
                  <a:pt x="1167" y="444"/>
                  <a:pt x="1167" y="444"/>
                </a:cubicBezTo>
                <a:cubicBezTo>
                  <a:pt x="1167" y="237"/>
                  <a:pt x="1167" y="237"/>
                  <a:pt x="1167" y="237"/>
                </a:cubicBezTo>
                <a:cubicBezTo>
                  <a:pt x="1167" y="189"/>
                  <a:pt x="1129" y="151"/>
                  <a:pt x="1081" y="151"/>
                </a:cubicBezTo>
                <a:close/>
                <a:moveTo>
                  <a:pt x="2655" y="151"/>
                </a:moveTo>
                <a:cubicBezTo>
                  <a:pt x="2487" y="151"/>
                  <a:pt x="2487" y="151"/>
                  <a:pt x="2487" y="151"/>
                </a:cubicBezTo>
                <a:cubicBezTo>
                  <a:pt x="2487" y="444"/>
                  <a:pt x="2487" y="444"/>
                  <a:pt x="2487" y="444"/>
                </a:cubicBezTo>
                <a:cubicBezTo>
                  <a:pt x="2538" y="444"/>
                  <a:pt x="2538" y="444"/>
                  <a:pt x="2538" y="444"/>
                </a:cubicBezTo>
                <a:cubicBezTo>
                  <a:pt x="2538" y="204"/>
                  <a:pt x="2538" y="204"/>
                  <a:pt x="2538" y="204"/>
                </a:cubicBezTo>
                <a:cubicBezTo>
                  <a:pt x="2635" y="204"/>
                  <a:pt x="2635" y="204"/>
                  <a:pt x="2635" y="204"/>
                </a:cubicBezTo>
                <a:cubicBezTo>
                  <a:pt x="2665" y="204"/>
                  <a:pt x="2689" y="228"/>
                  <a:pt x="2689" y="258"/>
                </a:cubicBezTo>
                <a:cubicBezTo>
                  <a:pt x="2689" y="444"/>
                  <a:pt x="2689" y="444"/>
                  <a:pt x="2689" y="444"/>
                </a:cubicBezTo>
                <a:cubicBezTo>
                  <a:pt x="2741" y="444"/>
                  <a:pt x="2741" y="444"/>
                  <a:pt x="2741" y="444"/>
                </a:cubicBezTo>
                <a:cubicBezTo>
                  <a:pt x="2741" y="237"/>
                  <a:pt x="2741" y="237"/>
                  <a:pt x="2741" y="237"/>
                </a:cubicBezTo>
                <a:cubicBezTo>
                  <a:pt x="2741" y="189"/>
                  <a:pt x="2703" y="151"/>
                  <a:pt x="2655" y="151"/>
                </a:cubicBezTo>
                <a:close/>
                <a:moveTo>
                  <a:pt x="777" y="151"/>
                </a:moveTo>
                <a:cubicBezTo>
                  <a:pt x="694" y="151"/>
                  <a:pt x="694" y="151"/>
                  <a:pt x="694" y="151"/>
                </a:cubicBezTo>
                <a:cubicBezTo>
                  <a:pt x="647" y="151"/>
                  <a:pt x="609" y="189"/>
                  <a:pt x="609" y="237"/>
                </a:cubicBezTo>
                <a:cubicBezTo>
                  <a:pt x="609" y="358"/>
                  <a:pt x="609" y="358"/>
                  <a:pt x="609" y="358"/>
                </a:cubicBezTo>
                <a:cubicBezTo>
                  <a:pt x="609" y="406"/>
                  <a:pt x="647" y="444"/>
                  <a:pt x="694" y="444"/>
                </a:cubicBezTo>
                <a:cubicBezTo>
                  <a:pt x="863" y="444"/>
                  <a:pt x="863" y="444"/>
                  <a:pt x="863" y="444"/>
                </a:cubicBezTo>
                <a:cubicBezTo>
                  <a:pt x="863" y="237"/>
                  <a:pt x="863" y="237"/>
                  <a:pt x="863" y="237"/>
                </a:cubicBezTo>
                <a:cubicBezTo>
                  <a:pt x="863" y="189"/>
                  <a:pt x="825" y="151"/>
                  <a:pt x="777" y="151"/>
                </a:cubicBezTo>
                <a:close/>
                <a:moveTo>
                  <a:pt x="811" y="391"/>
                </a:moveTo>
                <a:cubicBezTo>
                  <a:pt x="715" y="391"/>
                  <a:pt x="715" y="391"/>
                  <a:pt x="715" y="391"/>
                </a:cubicBezTo>
                <a:cubicBezTo>
                  <a:pt x="685" y="391"/>
                  <a:pt x="660" y="367"/>
                  <a:pt x="660" y="337"/>
                </a:cubicBezTo>
                <a:cubicBezTo>
                  <a:pt x="660" y="258"/>
                  <a:pt x="660" y="258"/>
                  <a:pt x="660" y="258"/>
                </a:cubicBezTo>
                <a:cubicBezTo>
                  <a:pt x="660" y="228"/>
                  <a:pt x="685" y="204"/>
                  <a:pt x="715" y="204"/>
                </a:cubicBezTo>
                <a:cubicBezTo>
                  <a:pt x="757" y="204"/>
                  <a:pt x="757" y="204"/>
                  <a:pt x="757" y="204"/>
                </a:cubicBezTo>
                <a:cubicBezTo>
                  <a:pt x="787" y="204"/>
                  <a:pt x="811" y="228"/>
                  <a:pt x="811" y="258"/>
                </a:cubicBezTo>
                <a:lnTo>
                  <a:pt x="811" y="391"/>
                </a:lnTo>
                <a:close/>
                <a:moveTo>
                  <a:pt x="1385" y="151"/>
                </a:moveTo>
                <a:cubicBezTo>
                  <a:pt x="1302" y="151"/>
                  <a:pt x="1302" y="151"/>
                  <a:pt x="1302" y="151"/>
                </a:cubicBezTo>
                <a:cubicBezTo>
                  <a:pt x="1255" y="151"/>
                  <a:pt x="1216" y="189"/>
                  <a:pt x="1216" y="237"/>
                </a:cubicBezTo>
                <a:cubicBezTo>
                  <a:pt x="1216" y="358"/>
                  <a:pt x="1216" y="358"/>
                  <a:pt x="1216" y="358"/>
                </a:cubicBezTo>
                <a:cubicBezTo>
                  <a:pt x="1216" y="406"/>
                  <a:pt x="1255" y="444"/>
                  <a:pt x="1302" y="444"/>
                </a:cubicBezTo>
                <a:cubicBezTo>
                  <a:pt x="1471" y="444"/>
                  <a:pt x="1471" y="444"/>
                  <a:pt x="1471" y="444"/>
                </a:cubicBezTo>
                <a:cubicBezTo>
                  <a:pt x="1471" y="237"/>
                  <a:pt x="1471" y="237"/>
                  <a:pt x="1471" y="237"/>
                </a:cubicBezTo>
                <a:cubicBezTo>
                  <a:pt x="1471" y="189"/>
                  <a:pt x="1432" y="151"/>
                  <a:pt x="1385" y="151"/>
                </a:cubicBezTo>
                <a:close/>
                <a:moveTo>
                  <a:pt x="1419" y="391"/>
                </a:moveTo>
                <a:cubicBezTo>
                  <a:pt x="1322" y="391"/>
                  <a:pt x="1322" y="391"/>
                  <a:pt x="1322" y="391"/>
                </a:cubicBezTo>
                <a:cubicBezTo>
                  <a:pt x="1292" y="391"/>
                  <a:pt x="1268" y="367"/>
                  <a:pt x="1268" y="337"/>
                </a:cubicBezTo>
                <a:cubicBezTo>
                  <a:pt x="1268" y="258"/>
                  <a:pt x="1268" y="258"/>
                  <a:pt x="1268" y="258"/>
                </a:cubicBezTo>
                <a:cubicBezTo>
                  <a:pt x="1268" y="228"/>
                  <a:pt x="1292" y="204"/>
                  <a:pt x="1322" y="204"/>
                </a:cubicBezTo>
                <a:cubicBezTo>
                  <a:pt x="1365" y="204"/>
                  <a:pt x="1365" y="204"/>
                  <a:pt x="1365" y="204"/>
                </a:cubicBezTo>
                <a:cubicBezTo>
                  <a:pt x="1395" y="204"/>
                  <a:pt x="1419" y="228"/>
                  <a:pt x="1419" y="258"/>
                </a:cubicBezTo>
                <a:lnTo>
                  <a:pt x="1419" y="391"/>
                </a:lnTo>
                <a:close/>
              </a:path>
            </a:pathLst>
          </a:custGeom>
          <a:solidFill>
            <a:srgbClr val="00A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noAutofit/>
          </a:bodyPr>
          <a:lstStyle/>
          <a:p>
            <a:pPr defTabSz="914112" fontAlgn="ctr">
              <a:spcBef>
                <a:spcPts val="0"/>
              </a:spcBef>
              <a:spcAft>
                <a:spcPts val="0"/>
              </a:spcAft>
            </a:pPr>
            <a:endParaRPr lang="en-US" altLang="zh-CN" sz="1600" dirty="0">
              <a:solidFill>
                <a:prstClr val="black"/>
              </a:solidFill>
              <a:latin typeface="微软雅黑" panose="020B0503020204020204" pitchFamily="34" charset="-122"/>
              <a:ea typeface="微软雅黑"/>
            </a:endParaRPr>
          </a:p>
        </p:txBody>
      </p:sp>
      <p:sp>
        <p:nvSpPr>
          <p:cNvPr id="256" name="圆角矩形 255"/>
          <p:cNvSpPr/>
          <p:nvPr/>
        </p:nvSpPr>
        <p:spPr>
          <a:xfrm>
            <a:off x="6462688" y="3379419"/>
            <a:ext cx="916473" cy="27575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112" fontAlgn="ctr">
              <a:spcBef>
                <a:spcPts val="0"/>
              </a:spcBef>
              <a:spcAft>
                <a:spcPts val="0"/>
              </a:spcAft>
            </a:pPr>
            <a:r>
              <a:rPr lang="en-US" sz="800" b="1" dirty="0" smtClean="0">
                <a:solidFill>
                  <a:prstClr val="black"/>
                </a:solidFill>
                <a:latin typeface="微软雅黑" panose="020B0503020204020204" pitchFamily="34" charset="-122"/>
              </a:rPr>
              <a:t>Multi-cloud unified O&amp;M</a:t>
            </a:r>
            <a:endParaRPr lang="en-US" sz="800" b="1" dirty="0">
              <a:solidFill>
                <a:prstClr val="black"/>
              </a:solidFill>
              <a:latin typeface="微软雅黑" panose="020B0503020204020204" pitchFamily="34" charset="-122"/>
            </a:endParaRPr>
          </a:p>
        </p:txBody>
      </p:sp>
      <p:sp>
        <p:nvSpPr>
          <p:cNvPr id="257" name="圆角矩形 256"/>
          <p:cNvSpPr/>
          <p:nvPr/>
        </p:nvSpPr>
        <p:spPr>
          <a:xfrm>
            <a:off x="7495845" y="3379419"/>
            <a:ext cx="916473" cy="27575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112" fontAlgn="ctr">
              <a:spcBef>
                <a:spcPts val="0"/>
              </a:spcBef>
              <a:spcAft>
                <a:spcPts val="0"/>
              </a:spcAft>
            </a:pPr>
            <a:r>
              <a:rPr lang="en-US" sz="800" b="1" dirty="0" smtClean="0">
                <a:solidFill>
                  <a:prstClr val="black"/>
                </a:solidFill>
                <a:latin typeface="微软雅黑" panose="020B0503020204020204" pitchFamily="34" charset="-122"/>
              </a:rPr>
              <a:t>Multi-cloud unified operation</a:t>
            </a:r>
            <a:endParaRPr lang="en-US" sz="800" b="1" dirty="0">
              <a:solidFill>
                <a:prstClr val="black"/>
              </a:solidFill>
              <a:latin typeface="微软雅黑" panose="020B0503020204020204" pitchFamily="34" charset="-122"/>
            </a:endParaRPr>
          </a:p>
        </p:txBody>
      </p:sp>
      <p:sp>
        <p:nvSpPr>
          <p:cNvPr id="258" name="文本框 257"/>
          <p:cNvSpPr txBox="1"/>
          <p:nvPr/>
        </p:nvSpPr>
        <p:spPr>
          <a:xfrm>
            <a:off x="8683958" y="3052144"/>
            <a:ext cx="2611384" cy="577081"/>
          </a:xfrm>
          <a:prstGeom prst="rect">
            <a:avLst/>
          </a:prstGeom>
          <a:noFill/>
        </p:spPr>
        <p:txBody>
          <a:bodyPr wrap="square" rtlCol="0">
            <a:noAutofit/>
          </a:bodyPr>
          <a:lstStyle/>
          <a:p>
            <a:pPr defTabSz="914112" fontAlgn="ctr">
              <a:spcBef>
                <a:spcPts val="0"/>
              </a:spcBef>
              <a:spcAft>
                <a:spcPts val="0"/>
              </a:spcAft>
            </a:pPr>
            <a:r>
              <a:rPr lang="en-US" sz="1000" b="1" dirty="0" smtClean="0">
                <a:solidFill>
                  <a:prstClr val="black"/>
                </a:solidFill>
                <a:latin typeface="微软雅黑" panose="020B0503020204020204" pitchFamily="34" charset="-122"/>
              </a:rPr>
              <a:t>Management plane hybrid cloud</a:t>
            </a:r>
            <a:endParaRPr lang="en-US" sz="1000" b="1" dirty="0">
              <a:solidFill>
                <a:prstClr val="black"/>
              </a:solidFill>
              <a:latin typeface="微软雅黑" panose="020B0503020204020204" pitchFamily="34" charset="-122"/>
              <a:ea typeface="微软雅黑"/>
            </a:endParaRPr>
          </a:p>
        </p:txBody>
      </p:sp>
      <p:sp>
        <p:nvSpPr>
          <p:cNvPr id="259" name="文本框 258"/>
          <p:cNvSpPr txBox="1"/>
          <p:nvPr/>
        </p:nvSpPr>
        <p:spPr>
          <a:xfrm>
            <a:off x="5724137" y="5974822"/>
            <a:ext cx="2662557" cy="276891"/>
          </a:xfrm>
          <a:prstGeom prst="rect">
            <a:avLst/>
          </a:prstGeom>
          <a:noFill/>
        </p:spPr>
        <p:txBody>
          <a:bodyPr wrap="square" rtlCol="0">
            <a:noAutofit/>
          </a:bodyPr>
          <a:lstStyle/>
          <a:p>
            <a:pPr defTabSz="914112" fontAlgn="ctr">
              <a:spcBef>
                <a:spcPts val="0"/>
              </a:spcBef>
              <a:spcAft>
                <a:spcPts val="0"/>
              </a:spcAft>
            </a:pPr>
            <a:r>
              <a:rPr lang="en-US" sz="1100" b="1" dirty="0" smtClean="0">
                <a:solidFill>
                  <a:prstClr val="black"/>
                </a:solidFill>
                <a:latin typeface="微软雅黑" panose="020B0503020204020204" pitchFamily="34" charset="-122"/>
              </a:rPr>
              <a:t>Federated cloud</a:t>
            </a:r>
            <a:endParaRPr lang="en-US" sz="1100" b="1" dirty="0">
              <a:solidFill>
                <a:prstClr val="black"/>
              </a:solidFill>
              <a:latin typeface="微软雅黑" panose="020B0503020204020204" pitchFamily="34" charset="-122"/>
              <a:ea typeface="微软雅黑"/>
            </a:endParaRPr>
          </a:p>
        </p:txBody>
      </p:sp>
      <p:sp>
        <p:nvSpPr>
          <p:cNvPr id="260" name="圆角矩形 259"/>
          <p:cNvSpPr/>
          <p:nvPr/>
        </p:nvSpPr>
        <p:spPr>
          <a:xfrm>
            <a:off x="7107802" y="5133754"/>
            <a:ext cx="537107" cy="232062"/>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112" fontAlgn="ctr">
              <a:spcBef>
                <a:spcPts val="0"/>
              </a:spcBef>
              <a:spcAft>
                <a:spcPts val="0"/>
              </a:spcAft>
            </a:pPr>
            <a:r>
              <a:rPr lang="en-US" sz="700" b="1" dirty="0" smtClean="0">
                <a:solidFill>
                  <a:prstClr val="black"/>
                </a:solidFill>
                <a:latin typeface="微软雅黑" panose="020B0503020204020204" pitchFamily="34" charset="-122"/>
              </a:rPr>
              <a:t>Console</a:t>
            </a:r>
          </a:p>
          <a:p>
            <a:pPr algn="ctr" defTabSz="914112" fontAlgn="ctr">
              <a:spcBef>
                <a:spcPts val="0"/>
              </a:spcBef>
              <a:spcAft>
                <a:spcPts val="0"/>
              </a:spcAft>
            </a:pPr>
            <a:r>
              <a:rPr lang="en-US" sz="700" b="1" dirty="0" smtClean="0">
                <a:solidFill>
                  <a:prstClr val="black"/>
                </a:solidFill>
                <a:latin typeface="微软雅黑" panose="020B0503020204020204" pitchFamily="34" charset="-122"/>
              </a:rPr>
              <a:t>Proxy</a:t>
            </a:r>
            <a:endParaRPr lang="en-US" sz="700" b="1" dirty="0">
              <a:solidFill>
                <a:prstClr val="black"/>
              </a:solidFill>
              <a:latin typeface="微软雅黑" panose="020B0503020204020204" pitchFamily="34" charset="-122"/>
            </a:endParaRPr>
          </a:p>
        </p:txBody>
      </p:sp>
      <p:sp>
        <p:nvSpPr>
          <p:cNvPr id="261" name="圆角矩形 260"/>
          <p:cNvSpPr/>
          <p:nvPr/>
        </p:nvSpPr>
        <p:spPr>
          <a:xfrm>
            <a:off x="7098172" y="4863507"/>
            <a:ext cx="546736" cy="232062"/>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112" fontAlgn="ctr">
              <a:spcBef>
                <a:spcPts val="0"/>
              </a:spcBef>
              <a:spcAft>
                <a:spcPts val="0"/>
              </a:spcAft>
            </a:pPr>
            <a:r>
              <a:rPr lang="en-US" sz="700" b="1" dirty="0" smtClean="0">
                <a:solidFill>
                  <a:prstClr val="black"/>
                </a:solidFill>
                <a:latin typeface="微软雅黑" panose="020B0503020204020204" pitchFamily="34" charset="-122"/>
              </a:rPr>
              <a:t>IAM (IdP)</a:t>
            </a:r>
            <a:endParaRPr lang="en-US" sz="700" b="1" dirty="0">
              <a:solidFill>
                <a:prstClr val="black"/>
              </a:solidFill>
              <a:latin typeface="微软雅黑" panose="020B0503020204020204" pitchFamily="34" charset="-122"/>
            </a:endParaRPr>
          </a:p>
        </p:txBody>
      </p:sp>
      <p:sp>
        <p:nvSpPr>
          <p:cNvPr id="262" name="圆角矩形 261"/>
          <p:cNvSpPr/>
          <p:nvPr/>
        </p:nvSpPr>
        <p:spPr>
          <a:xfrm>
            <a:off x="9128480" y="4841760"/>
            <a:ext cx="515535" cy="232062"/>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fontAlgn="ctr">
              <a:spcBef>
                <a:spcPts val="0"/>
              </a:spcBef>
              <a:spcAft>
                <a:spcPts val="0"/>
              </a:spcAft>
            </a:pPr>
            <a:r>
              <a:rPr lang="en-US" sz="700" b="1" dirty="0" smtClean="0">
                <a:solidFill>
                  <a:prstClr val="black"/>
                </a:solidFill>
                <a:latin typeface="微软雅黑" panose="020B0503020204020204" pitchFamily="34" charset="-122"/>
              </a:rPr>
              <a:t>IAM (SP)</a:t>
            </a:r>
            <a:endParaRPr lang="en-US" sz="700" b="1" dirty="0">
              <a:solidFill>
                <a:prstClr val="black"/>
              </a:solidFill>
              <a:latin typeface="微软雅黑" panose="020B0503020204020204" pitchFamily="34" charset="-122"/>
            </a:endParaRPr>
          </a:p>
        </p:txBody>
      </p:sp>
      <p:cxnSp>
        <p:nvCxnSpPr>
          <p:cNvPr id="263" name="直接箭头连接符 262"/>
          <p:cNvCxnSpPr>
            <a:stCxn id="261" idx="3"/>
            <a:endCxn id="262" idx="1"/>
          </p:cNvCxnSpPr>
          <p:nvPr/>
        </p:nvCxnSpPr>
        <p:spPr>
          <a:xfrm flipV="1">
            <a:off x="7644909" y="4957791"/>
            <a:ext cx="1483571" cy="21747"/>
          </a:xfrm>
          <a:prstGeom prst="straightConnector1">
            <a:avLst/>
          </a:prstGeom>
          <a:ln w="1587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4" name="文本框 263"/>
          <p:cNvSpPr txBox="1"/>
          <p:nvPr/>
        </p:nvSpPr>
        <p:spPr>
          <a:xfrm>
            <a:off x="7764144" y="4650697"/>
            <a:ext cx="1000773" cy="369332"/>
          </a:xfrm>
          <a:prstGeom prst="rect">
            <a:avLst/>
          </a:prstGeom>
          <a:noFill/>
        </p:spPr>
        <p:txBody>
          <a:bodyPr wrap="square" rtlCol="0">
            <a:noAutofit/>
          </a:bodyPr>
          <a:lstStyle/>
          <a:p>
            <a:pPr algn="ctr" defTabSz="914112" fontAlgn="ctr">
              <a:spcBef>
                <a:spcPts val="0"/>
              </a:spcBef>
              <a:spcAft>
                <a:spcPts val="0"/>
              </a:spcAft>
            </a:pPr>
            <a:r>
              <a:rPr lang="en-US" sz="800" b="1" dirty="0" smtClean="0">
                <a:solidFill>
                  <a:srgbClr val="C00000"/>
                </a:solidFill>
                <a:latin typeface="微软雅黑" panose="020B0503020204020204" pitchFamily="34" charset="-122"/>
              </a:rPr>
              <a:t>Unified authentication</a:t>
            </a:r>
            <a:endParaRPr lang="en-US" sz="800" b="1" dirty="0">
              <a:solidFill>
                <a:srgbClr val="C00000"/>
              </a:solidFill>
              <a:latin typeface="微软雅黑" panose="020B0503020204020204" pitchFamily="34" charset="-122"/>
              <a:ea typeface="微软雅黑"/>
            </a:endParaRPr>
          </a:p>
        </p:txBody>
      </p:sp>
      <p:sp>
        <p:nvSpPr>
          <p:cNvPr id="265" name="文本框 264"/>
          <p:cNvSpPr txBox="1"/>
          <p:nvPr/>
        </p:nvSpPr>
        <p:spPr>
          <a:xfrm>
            <a:off x="8874887" y="5430196"/>
            <a:ext cx="833473" cy="507831"/>
          </a:xfrm>
          <a:prstGeom prst="rect">
            <a:avLst/>
          </a:prstGeom>
          <a:noFill/>
        </p:spPr>
        <p:txBody>
          <a:bodyPr wrap="square" rtlCol="0">
            <a:noAutofit/>
          </a:bodyPr>
          <a:lstStyle/>
          <a:p>
            <a:pPr defTabSz="914112" fontAlgn="ctr">
              <a:spcBef>
                <a:spcPts val="0"/>
              </a:spcBef>
              <a:spcAft>
                <a:spcPts val="0"/>
              </a:spcAft>
            </a:pPr>
            <a:r>
              <a:rPr lang="en-US" sz="800" b="1" dirty="0" smtClean="0">
                <a:solidFill>
                  <a:prstClr val="black"/>
                </a:solidFill>
                <a:latin typeface="微软雅黑" panose="020B0503020204020204" pitchFamily="34" charset="-122"/>
              </a:rPr>
              <a:t>100+ services</a:t>
            </a:r>
            <a:endParaRPr lang="en-US" sz="800" b="1" dirty="0">
              <a:solidFill>
                <a:prstClr val="black"/>
              </a:solidFill>
              <a:latin typeface="微软雅黑" panose="020B0503020204020204" pitchFamily="34" charset="-122"/>
              <a:ea typeface="微软雅黑"/>
            </a:endParaRPr>
          </a:p>
        </p:txBody>
      </p:sp>
      <p:sp>
        <p:nvSpPr>
          <p:cNvPr id="266" name="文本框 265"/>
          <p:cNvSpPr txBox="1"/>
          <p:nvPr/>
        </p:nvSpPr>
        <p:spPr>
          <a:xfrm>
            <a:off x="6972056" y="4075139"/>
            <a:ext cx="1711791" cy="629699"/>
          </a:xfrm>
          <a:prstGeom prst="rect">
            <a:avLst/>
          </a:prstGeom>
          <a:noFill/>
        </p:spPr>
        <p:txBody>
          <a:bodyPr wrap="square" rtlCol="0">
            <a:noAutofit/>
          </a:bodyPr>
          <a:lstStyle/>
          <a:p>
            <a:pPr defTabSz="914112" fontAlgn="ctr">
              <a:spcBef>
                <a:spcPts val="0"/>
              </a:spcBef>
              <a:spcAft>
                <a:spcPts val="0"/>
              </a:spcAft>
            </a:pPr>
            <a:r>
              <a:rPr lang="en-US" sz="800" b="1" dirty="0" smtClean="0">
                <a:solidFill>
                  <a:srgbClr val="C00000"/>
                </a:solidFill>
                <a:latin typeface="微软雅黑" panose="020B0503020204020204" pitchFamily="34" charset="-122"/>
              </a:rPr>
              <a:t>Unified VDC management</a:t>
            </a:r>
            <a:endParaRPr lang="en-US" altLang="zh-CN" sz="800" b="1" dirty="0" smtClean="0">
              <a:solidFill>
                <a:srgbClr val="C00000"/>
              </a:solidFill>
              <a:latin typeface="微软雅黑" panose="020B0503020204020204" pitchFamily="34" charset="-122"/>
              <a:ea typeface="微软雅黑"/>
            </a:endParaRPr>
          </a:p>
          <a:p>
            <a:pPr defTabSz="914112" fontAlgn="ctr">
              <a:spcBef>
                <a:spcPts val="0"/>
              </a:spcBef>
              <a:spcAft>
                <a:spcPts val="0"/>
              </a:spcAft>
            </a:pPr>
            <a:r>
              <a:rPr lang="en-US" sz="800" b="1" dirty="0" smtClean="0">
                <a:solidFill>
                  <a:srgbClr val="C00000"/>
                </a:solidFill>
                <a:latin typeface="微软雅黑" panose="020B0503020204020204" pitchFamily="34" charset="-122"/>
              </a:rPr>
              <a:t>Unified service catalog</a:t>
            </a:r>
            <a:endParaRPr lang="en-US" altLang="zh-CN" sz="800" b="1" dirty="0" smtClean="0">
              <a:solidFill>
                <a:srgbClr val="C00000"/>
              </a:solidFill>
              <a:latin typeface="微软雅黑" panose="020B0503020204020204" pitchFamily="34" charset="-122"/>
              <a:ea typeface="微软雅黑"/>
            </a:endParaRPr>
          </a:p>
          <a:p>
            <a:pPr defTabSz="914112" fontAlgn="ctr">
              <a:spcBef>
                <a:spcPts val="0"/>
              </a:spcBef>
              <a:spcAft>
                <a:spcPts val="0"/>
              </a:spcAft>
            </a:pPr>
            <a:r>
              <a:rPr lang="en-US" sz="800" b="1" dirty="0" smtClean="0">
                <a:solidFill>
                  <a:srgbClr val="C00000"/>
                </a:solidFill>
                <a:latin typeface="微软雅黑" panose="020B0503020204020204" pitchFamily="34" charset="-122"/>
              </a:rPr>
              <a:t>Unified metering</a:t>
            </a:r>
            <a:endParaRPr lang="en-US" altLang="zh-CN" sz="800" b="1" dirty="0" smtClean="0">
              <a:solidFill>
                <a:srgbClr val="C00000"/>
              </a:solidFill>
              <a:latin typeface="微软雅黑" panose="020B0503020204020204" pitchFamily="34" charset="-122"/>
              <a:ea typeface="微软雅黑"/>
            </a:endParaRPr>
          </a:p>
          <a:p>
            <a:pPr defTabSz="914112" fontAlgn="ctr">
              <a:spcBef>
                <a:spcPts val="0"/>
              </a:spcBef>
              <a:spcAft>
                <a:spcPts val="0"/>
              </a:spcAft>
            </a:pPr>
            <a:r>
              <a:rPr lang="en-US" sz="800" b="1" dirty="0" smtClean="0">
                <a:solidFill>
                  <a:srgbClr val="C00000"/>
                </a:solidFill>
                <a:latin typeface="微软雅黑" panose="020B0503020204020204" pitchFamily="34" charset="-122"/>
              </a:rPr>
              <a:t>Unified monitoring</a:t>
            </a:r>
            <a:endParaRPr lang="en-US" sz="800" b="1" dirty="0">
              <a:solidFill>
                <a:srgbClr val="C00000"/>
              </a:solidFill>
              <a:latin typeface="微软雅黑" panose="020B0503020204020204" pitchFamily="34" charset="-122"/>
              <a:ea typeface="微软雅黑"/>
            </a:endParaRPr>
          </a:p>
        </p:txBody>
      </p:sp>
      <p:sp>
        <p:nvSpPr>
          <p:cNvPr id="267" name="圆角矩形 266"/>
          <p:cNvSpPr/>
          <p:nvPr/>
        </p:nvSpPr>
        <p:spPr>
          <a:xfrm>
            <a:off x="8867292" y="3377941"/>
            <a:ext cx="677479" cy="27575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fontAlgn="ctr">
              <a:spcBef>
                <a:spcPts val="0"/>
              </a:spcBef>
              <a:spcAft>
                <a:spcPts val="0"/>
              </a:spcAft>
            </a:pPr>
            <a:r>
              <a:rPr lang="en-US" sz="800" b="1" dirty="0" smtClean="0">
                <a:solidFill>
                  <a:prstClr val="black"/>
                </a:solidFill>
                <a:latin typeface="微软雅黑" panose="020B0503020204020204" pitchFamily="34" charset="-122"/>
              </a:rPr>
              <a:t>HiCloud</a:t>
            </a:r>
            <a:endParaRPr lang="en-US" sz="800" b="1" dirty="0">
              <a:solidFill>
                <a:prstClr val="black"/>
              </a:solidFill>
              <a:latin typeface="微软雅黑" panose="020B0503020204020204" pitchFamily="34" charset="-122"/>
            </a:endParaRPr>
          </a:p>
        </p:txBody>
      </p:sp>
      <p:sp>
        <p:nvSpPr>
          <p:cNvPr id="268" name="矩形 267"/>
          <p:cNvSpPr/>
          <p:nvPr/>
        </p:nvSpPr>
        <p:spPr>
          <a:xfrm>
            <a:off x="8683974" y="3036397"/>
            <a:ext cx="2729800" cy="917383"/>
          </a:xfrm>
          <a:prstGeom prst="rect">
            <a:avLst/>
          </a:prstGeom>
          <a:noFill/>
          <a:ln w="158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fontAlgn="ctr">
              <a:spcBef>
                <a:spcPts val="0"/>
              </a:spcBef>
              <a:spcAft>
                <a:spcPts val="0"/>
              </a:spcAft>
            </a:pPr>
            <a:endParaRPr lang="en-US" sz="1600" dirty="0">
              <a:solidFill>
                <a:prstClr val="white"/>
              </a:solidFill>
              <a:latin typeface="微软雅黑" panose="020B0503020204020204" pitchFamily="34" charset="-122"/>
            </a:endParaRPr>
          </a:p>
        </p:txBody>
      </p:sp>
    </p:spTree>
    <p:extLst>
      <p:ext uri="{BB962C8B-B14F-4D97-AF65-F5344CB8AC3E}">
        <p14:creationId xmlns:p14="http://schemas.microsoft.com/office/powerpoint/2010/main" val="961142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Autofit/>
          </a:bodyPr>
          <a:lstStyle/>
          <a:p>
            <a:r>
              <a:rPr lang="en-US" altLang="zh-CN" dirty="0">
                <a:latin typeface="微软雅黑" panose="020B0503020204020204" pitchFamily="34" charset="-122"/>
              </a:rPr>
              <a:t>Intelligent O&amp;M</a:t>
            </a:r>
            <a:endParaRPr lang="zh-CN" altLang="en-US" dirty="0">
              <a:latin typeface="微软雅黑" panose="020B0503020204020204" pitchFamily="34" charset="-122"/>
            </a:endParaRPr>
          </a:p>
        </p:txBody>
      </p:sp>
      <p:cxnSp>
        <p:nvCxnSpPr>
          <p:cNvPr id="22" name="MH_Others_3"/>
          <p:cNvCxnSpPr/>
          <p:nvPr>
            <p:custDataLst>
              <p:tags r:id="rId1"/>
            </p:custDataLst>
          </p:nvPr>
        </p:nvCxnSpPr>
        <p:spPr>
          <a:xfrm flipH="1">
            <a:off x="5409060" y="1999942"/>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3" name="MH_Entry_1">
            <a:hlinkClick r:id="rId19" action="ppaction://hlinksldjump"/>
          </p:cNvPr>
          <p:cNvSpPr txBox="1">
            <a:spLocks noChangeArrowheads="1"/>
          </p:cNvSpPr>
          <p:nvPr>
            <p:custDataLst>
              <p:tags r:id="rId2"/>
            </p:custDataLst>
          </p:nvPr>
        </p:nvSpPr>
        <p:spPr bwMode="auto">
          <a:xfrm>
            <a:off x="6324654" y="1448381"/>
            <a:ext cx="3731786"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chemeClr val="bg1">
                    <a:lumMod val="65000"/>
                  </a:schemeClr>
                </a:solidFill>
                <a:latin typeface="微软雅黑" panose="020B0503020204020204" pitchFamily="34" charset="-122"/>
              </a:rPr>
              <a:t>One Cloud Multi-Pool</a:t>
            </a:r>
          </a:p>
        </p:txBody>
      </p:sp>
      <p:sp>
        <p:nvSpPr>
          <p:cNvPr id="24" name="MH_Others_4"/>
          <p:cNvSpPr/>
          <p:nvPr>
            <p:custDataLst>
              <p:tags r:id="rId3"/>
            </p:custDataLst>
          </p:nvPr>
        </p:nvSpPr>
        <p:spPr>
          <a:xfrm>
            <a:off x="5971202" y="1948646"/>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5" name="MH_Number_1">
            <a:hlinkClick r:id="rId19" action="ppaction://hlinksldjump"/>
          </p:cNvPr>
          <p:cNvSpPr/>
          <p:nvPr>
            <p:custDataLst>
              <p:tags r:id="rId4"/>
            </p:custDataLst>
          </p:nvPr>
        </p:nvSpPr>
        <p:spPr>
          <a:xfrm>
            <a:off x="4813522" y="171777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1</a:t>
            </a:r>
            <a:endParaRPr lang="zh-CN" altLang="en-US" sz="3200">
              <a:solidFill>
                <a:srgbClr val="FFFFFF"/>
              </a:solidFill>
              <a:latin typeface="微软雅黑" panose="020B0503020204020204" pitchFamily="34" charset="-122"/>
            </a:endParaRPr>
          </a:p>
        </p:txBody>
      </p:sp>
      <p:cxnSp>
        <p:nvCxnSpPr>
          <p:cNvPr id="26" name="MH_Others_5"/>
          <p:cNvCxnSpPr/>
          <p:nvPr>
            <p:custDataLst>
              <p:tags r:id="rId5"/>
            </p:custDataLst>
          </p:nvPr>
        </p:nvCxnSpPr>
        <p:spPr>
          <a:xfrm flipH="1">
            <a:off x="5409060" y="451811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27" name="MH_Entry_3">
            <a:hlinkClick r:id="rId19" action="ppaction://hlinksldjump"/>
          </p:cNvPr>
          <p:cNvSpPr txBox="1">
            <a:spLocks noChangeArrowheads="1"/>
          </p:cNvSpPr>
          <p:nvPr>
            <p:custDataLst>
              <p:tags r:id="rId6"/>
            </p:custDataLst>
          </p:nvPr>
        </p:nvSpPr>
        <p:spPr bwMode="auto">
          <a:xfrm>
            <a:off x="6322548" y="4054304"/>
            <a:ext cx="3137388"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dirty="0">
                <a:solidFill>
                  <a:srgbClr val="B2B2B2"/>
                </a:solidFill>
                <a:latin typeface="微软雅黑" panose="020B0503020204020204" pitchFamily="34" charset="-122"/>
              </a:rPr>
              <a:t>Hybrid Cloud</a:t>
            </a:r>
          </a:p>
        </p:txBody>
      </p:sp>
      <p:sp>
        <p:nvSpPr>
          <p:cNvPr id="28" name="MH_Others_6"/>
          <p:cNvSpPr/>
          <p:nvPr>
            <p:custDataLst>
              <p:tags r:id="rId7"/>
            </p:custDataLst>
          </p:nvPr>
        </p:nvSpPr>
        <p:spPr>
          <a:xfrm>
            <a:off x="5971202" y="446681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29" name="MH_Number_3">
            <a:hlinkClick r:id="rId19" action="ppaction://hlinksldjump"/>
          </p:cNvPr>
          <p:cNvSpPr/>
          <p:nvPr>
            <p:custDataLst>
              <p:tags r:id="rId8"/>
            </p:custDataLst>
          </p:nvPr>
        </p:nvSpPr>
        <p:spPr>
          <a:xfrm>
            <a:off x="4813522" y="423606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US" altLang="zh-CN" sz="3200" dirty="0">
                <a:solidFill>
                  <a:srgbClr val="FFFFFF"/>
                </a:solidFill>
                <a:latin typeface="微软雅黑" panose="020B0503020204020204" pitchFamily="34" charset="-122"/>
              </a:rPr>
              <a:t>3</a:t>
            </a:r>
            <a:endParaRPr lang="zh-CN" altLang="en-US" sz="3200">
              <a:solidFill>
                <a:srgbClr val="FFFFFF"/>
              </a:solidFill>
              <a:latin typeface="微软雅黑" panose="020B0503020204020204" pitchFamily="34" charset="-122"/>
            </a:endParaRPr>
          </a:p>
        </p:txBody>
      </p:sp>
      <p:cxnSp>
        <p:nvCxnSpPr>
          <p:cNvPr id="30" name="MH_Others_7"/>
          <p:cNvCxnSpPr/>
          <p:nvPr>
            <p:custDataLst>
              <p:tags r:id="rId9"/>
            </p:custDataLst>
          </p:nvPr>
        </p:nvCxnSpPr>
        <p:spPr>
          <a:xfrm>
            <a:off x="6041022" y="325746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1" name="MH_Entry_2">
            <a:hlinkClick r:id="rId19" action="ppaction://hlinksldjump"/>
          </p:cNvPr>
          <p:cNvSpPr txBox="1">
            <a:spLocks noChangeArrowheads="1"/>
          </p:cNvSpPr>
          <p:nvPr>
            <p:custDataLst>
              <p:tags r:id="rId10"/>
            </p:custDataLst>
          </p:nvPr>
        </p:nvSpPr>
        <p:spPr bwMode="auto">
          <a:xfrm flipH="1">
            <a:off x="1415480" y="2777126"/>
            <a:ext cx="4257300"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solidFill>
                  <a:srgbClr val="B2B2B2"/>
                </a:solidFill>
                <a:latin typeface="微软雅黑" panose="020B0503020204020204" pitchFamily="34" charset="-122"/>
              </a:rPr>
              <a:t>Unified Configuration Center</a:t>
            </a:r>
            <a:endParaRPr lang="en-US" altLang="zh-CN" sz="2400" dirty="0">
              <a:solidFill>
                <a:schemeClr val="bg1">
                  <a:lumMod val="50000"/>
                </a:schemeClr>
              </a:solidFill>
              <a:latin typeface="微软雅黑" panose="020B0503020204020204" pitchFamily="34" charset="-122"/>
              <a:ea typeface="+mn-ea"/>
            </a:endParaRPr>
          </a:p>
        </p:txBody>
      </p:sp>
      <p:sp>
        <p:nvSpPr>
          <p:cNvPr id="32" name="MH_Others_8"/>
          <p:cNvSpPr/>
          <p:nvPr>
            <p:custDataLst>
              <p:tags r:id="rId11"/>
            </p:custDataLst>
          </p:nvPr>
        </p:nvSpPr>
        <p:spPr>
          <a:xfrm>
            <a:off x="5973881" y="320616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3" name="MH_Number_2">
            <a:hlinkClick r:id="rId19" action="ppaction://hlinksldjump"/>
          </p:cNvPr>
          <p:cNvSpPr/>
          <p:nvPr>
            <p:custDataLst>
              <p:tags r:id="rId12"/>
            </p:custDataLst>
          </p:nvPr>
        </p:nvSpPr>
        <p:spPr>
          <a:xfrm flipH="1">
            <a:off x="6598656" y="2976921"/>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a:solidFill>
                  <a:srgbClr val="FFFFFF"/>
                </a:solidFill>
                <a:latin typeface="微软雅黑" panose="020B0503020204020204" pitchFamily="34" charset="-122"/>
              </a:rPr>
              <a:t>2</a:t>
            </a:r>
            <a:endParaRPr lang="zh-CN" altLang="en-US" sz="3200">
              <a:solidFill>
                <a:srgbClr val="FFFFFF"/>
              </a:solidFill>
              <a:latin typeface="微软雅黑" panose="020B0503020204020204" pitchFamily="34" charset="-122"/>
            </a:endParaRPr>
          </a:p>
        </p:txBody>
      </p:sp>
      <p:cxnSp>
        <p:nvCxnSpPr>
          <p:cNvPr id="34" name="MH_Others_7"/>
          <p:cNvCxnSpPr/>
          <p:nvPr>
            <p:custDataLst>
              <p:tags r:id="rId13"/>
            </p:custDataLst>
          </p:nvPr>
        </p:nvCxnSpPr>
        <p:spPr>
          <a:xfrm>
            <a:off x="6075994" y="5817151"/>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5" name="MH_Entry_2">
            <a:hlinkClick r:id="rId19" action="ppaction://hlinksldjump"/>
          </p:cNvPr>
          <p:cNvSpPr txBox="1">
            <a:spLocks noChangeArrowheads="1"/>
          </p:cNvSpPr>
          <p:nvPr>
            <p:custDataLst>
              <p:tags r:id="rId14"/>
            </p:custDataLst>
          </p:nvPr>
        </p:nvSpPr>
        <p:spPr bwMode="auto">
          <a:xfrm flipH="1">
            <a:off x="1127448" y="5336813"/>
            <a:ext cx="4545332" cy="9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20000"/>
              </a:lnSpc>
            </a:pPr>
            <a:r>
              <a:rPr lang="en-US" altLang="zh-CN" sz="2400" dirty="0">
                <a:latin typeface="微软雅黑" panose="020B0503020204020204" pitchFamily="34" charset="-122"/>
                <a:ea typeface="+mn-ea"/>
              </a:rPr>
              <a:t>Multi-Cloud Management</a:t>
            </a:r>
          </a:p>
        </p:txBody>
      </p:sp>
      <p:sp>
        <p:nvSpPr>
          <p:cNvPr id="36" name="MH_Others_8"/>
          <p:cNvSpPr/>
          <p:nvPr>
            <p:custDataLst>
              <p:tags r:id="rId15"/>
            </p:custDataLst>
          </p:nvPr>
        </p:nvSpPr>
        <p:spPr>
          <a:xfrm>
            <a:off x="5973881" y="5765855"/>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rgbClr val="FFFFFF"/>
              </a:solidFill>
              <a:latin typeface="微软雅黑" panose="020B0503020204020204" pitchFamily="34" charset="-122"/>
            </a:endParaRPr>
          </a:p>
        </p:txBody>
      </p:sp>
      <p:sp>
        <p:nvSpPr>
          <p:cNvPr id="37" name="MH_Number_2">
            <a:hlinkClick r:id="rId19" action="ppaction://hlinksldjump"/>
          </p:cNvPr>
          <p:cNvSpPr/>
          <p:nvPr>
            <p:custDataLst>
              <p:tags r:id="rId16"/>
            </p:custDataLst>
          </p:nvPr>
        </p:nvSpPr>
        <p:spPr>
          <a:xfrm flipH="1">
            <a:off x="6598656" y="5536608"/>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algn="ctr"/>
            <a:r>
              <a:rPr lang="en-US" altLang="zh-CN" sz="3200" dirty="0" smtClean="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117420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188640"/>
            <a:ext cx="8749672" cy="640800"/>
          </a:xfrm>
        </p:spPr>
        <p:txBody>
          <a:bodyPr>
            <a:noAutofit/>
          </a:bodyPr>
          <a:lstStyle/>
          <a:p>
            <a:r>
              <a:rPr lang="en-US" altLang="zh-CN" sz="3200" dirty="0">
                <a:latin typeface="微软雅黑" panose="020B0503020204020204" pitchFamily="34" charset="-122"/>
                <a:ea typeface="+mj-ea"/>
              </a:rPr>
              <a:t>Multi-Cloud </a:t>
            </a:r>
            <a:r>
              <a:rPr lang="en-US" altLang="zh-CN" sz="3200" dirty="0" smtClean="0">
                <a:latin typeface="微软雅黑" panose="020B0503020204020204" pitchFamily="34" charset="-122"/>
                <a:ea typeface="+mj-ea"/>
              </a:rPr>
              <a:t>Management </a:t>
            </a:r>
            <a:r>
              <a:rPr lang="en-US" altLang="zh-CN" sz="3200" dirty="0" smtClean="0">
                <a:latin typeface="微软雅黑" panose="020B0503020204020204" pitchFamily="34" charset="-122"/>
                <a:ea typeface="+mj-ea"/>
              </a:rPr>
              <a:t>- </a:t>
            </a:r>
            <a:r>
              <a:rPr lang="en-US" altLang="zh-CN" sz="3200" dirty="0">
                <a:latin typeface="微软雅黑" panose="020B0503020204020204" pitchFamily="34" charset="-122"/>
                <a:ea typeface="+mj-ea"/>
              </a:rPr>
              <a:t>Unified Multi-Cloud Monitoring</a:t>
            </a:r>
            <a:endParaRPr lang="zh-CN" altLang="en-US" sz="3200" dirty="0">
              <a:latin typeface="微软雅黑" panose="020B0503020204020204" pitchFamily="34" charset="-122"/>
              <a:ea typeface="+mj-ea"/>
            </a:endParaRPr>
          </a:p>
        </p:txBody>
      </p:sp>
      <p:sp>
        <p:nvSpPr>
          <p:cNvPr id="36" name="文本占位符 1"/>
          <p:cNvSpPr txBox="1">
            <a:spLocks/>
          </p:cNvSpPr>
          <p:nvPr/>
        </p:nvSpPr>
        <p:spPr>
          <a:xfrm>
            <a:off x="911424" y="1340904"/>
            <a:ext cx="10261140" cy="39243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nSpc>
                <a:spcPct val="130000"/>
              </a:lnSpc>
            </a:pPr>
            <a:r>
              <a:rPr lang="en-US" altLang="zh-CN" sz="1600" dirty="0">
                <a:latin typeface="+mn-ea"/>
              </a:rPr>
              <a:t>Multi-Cloud Monitoring is a unified O&amp;M monitoring function for provincial, municipal, and multi-cloud systems. It provides global cloud resource query and statistics.</a:t>
            </a:r>
          </a:p>
        </p:txBody>
      </p:sp>
      <p:grpSp>
        <p:nvGrpSpPr>
          <p:cNvPr id="85" name="组合 84"/>
          <p:cNvGrpSpPr/>
          <p:nvPr/>
        </p:nvGrpSpPr>
        <p:grpSpPr>
          <a:xfrm>
            <a:off x="1977997" y="2054624"/>
            <a:ext cx="9194567" cy="4079208"/>
            <a:chOff x="382063" y="1412777"/>
            <a:chExt cx="5961101" cy="2644667"/>
          </a:xfrm>
        </p:grpSpPr>
        <p:grpSp>
          <p:nvGrpSpPr>
            <p:cNvPr id="86" name="组合 84"/>
            <p:cNvGrpSpPr/>
            <p:nvPr/>
          </p:nvGrpSpPr>
          <p:grpSpPr>
            <a:xfrm>
              <a:off x="382063" y="1412777"/>
              <a:ext cx="5961101" cy="2644667"/>
              <a:chOff x="335448" y="1220761"/>
              <a:chExt cx="7202675" cy="4800529"/>
            </a:xfrm>
          </p:grpSpPr>
          <p:sp>
            <p:nvSpPr>
              <p:cNvPr id="88" name="云形标注 87"/>
              <p:cNvSpPr/>
              <p:nvPr/>
            </p:nvSpPr>
            <p:spPr bwMode="auto">
              <a:xfrm>
                <a:off x="2544268" y="1316767"/>
                <a:ext cx="4993855" cy="3264363"/>
              </a:xfrm>
              <a:prstGeom prst="cloudCallout">
                <a:avLst>
                  <a:gd name="adj1" fmla="val -43105"/>
                  <a:gd name="adj2" fmla="val 16072"/>
                </a:avLst>
              </a:prstGeom>
              <a:solidFill>
                <a:srgbClr val="71B8FF"/>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dirty="0">
                    <a:solidFill>
                      <a:srgbClr val="000000"/>
                    </a:solidFill>
                    <a:latin typeface="+mn-ea"/>
                  </a:rPr>
                  <a:t>	</a:t>
                </a:r>
                <a:endParaRPr lang="zh-CN" altLang="en-US" sz="700" dirty="0">
                  <a:solidFill>
                    <a:srgbClr val="000000"/>
                  </a:solidFill>
                  <a:latin typeface="+mn-ea"/>
                </a:endParaRPr>
              </a:p>
            </p:txBody>
          </p:sp>
          <p:sp>
            <p:nvSpPr>
              <p:cNvPr id="89" name="TextBox 87"/>
              <p:cNvSpPr txBox="1"/>
              <p:nvPr/>
            </p:nvSpPr>
            <p:spPr>
              <a:xfrm>
                <a:off x="3543760" y="2058531"/>
                <a:ext cx="2649864" cy="325980"/>
              </a:xfrm>
              <a:prstGeom prst="rect">
                <a:avLst/>
              </a:prstGeom>
              <a:noFill/>
            </p:spPr>
            <p:txBody>
              <a:bodyPr wrap="square" rtlCol="0">
                <a:noAutofit/>
              </a:bodyPr>
              <a:lstStyle/>
              <a:p>
                <a:pPr fontAlgn="ctr"/>
                <a:r>
                  <a:rPr lang="en-US" altLang="zh-CN" sz="1200" b="1" dirty="0">
                    <a:solidFill>
                      <a:srgbClr val="000000"/>
                    </a:solidFill>
                    <a:latin typeface="+mn-ea"/>
                    <a:ea typeface="+mn-ea"/>
                  </a:rPr>
                  <a:t>Provincial cloud (DC)</a:t>
                </a:r>
              </a:p>
            </p:txBody>
          </p:sp>
          <p:sp>
            <p:nvSpPr>
              <p:cNvPr id="90" name="云形标注 89"/>
              <p:cNvSpPr/>
              <p:nvPr/>
            </p:nvSpPr>
            <p:spPr bwMode="auto">
              <a:xfrm>
                <a:off x="431484" y="2660919"/>
                <a:ext cx="1536571" cy="672075"/>
              </a:xfrm>
              <a:prstGeom prst="cloudCallout">
                <a:avLst>
                  <a:gd name="adj1" fmla="val -43105"/>
                  <a:gd name="adj2" fmla="val 16072"/>
                </a:avLst>
              </a:prstGeom>
              <a:solidFill>
                <a:srgbClr val="A3D1FF"/>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b="1" dirty="0">
                    <a:solidFill>
                      <a:srgbClr val="000000"/>
                    </a:solidFill>
                    <a:latin typeface="+mn-ea"/>
                  </a:rPr>
                  <a:t>Yingtan municipal cloud</a:t>
                </a:r>
              </a:p>
            </p:txBody>
          </p:sp>
          <p:sp>
            <p:nvSpPr>
              <p:cNvPr id="91" name="云形标注 90"/>
              <p:cNvSpPr/>
              <p:nvPr/>
            </p:nvSpPr>
            <p:spPr bwMode="auto">
              <a:xfrm>
                <a:off x="335448" y="3717032"/>
                <a:ext cx="1536571" cy="672075"/>
              </a:xfrm>
              <a:prstGeom prst="cloudCallout">
                <a:avLst>
                  <a:gd name="adj1" fmla="val -43105"/>
                  <a:gd name="adj2" fmla="val 16072"/>
                </a:avLst>
              </a:prstGeom>
              <a:solidFill>
                <a:srgbClr val="92D050"/>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b="1" dirty="0">
                    <a:solidFill>
                      <a:srgbClr val="000000"/>
                    </a:solidFill>
                    <a:latin typeface="+mn-ea"/>
                  </a:rPr>
                  <a:t>Nanchang municipal cloud</a:t>
                </a:r>
              </a:p>
            </p:txBody>
          </p:sp>
          <p:sp>
            <p:nvSpPr>
              <p:cNvPr id="92" name="云形标注 91"/>
              <p:cNvSpPr/>
              <p:nvPr/>
            </p:nvSpPr>
            <p:spPr bwMode="auto">
              <a:xfrm>
                <a:off x="911662" y="4581131"/>
                <a:ext cx="1536571" cy="672075"/>
              </a:xfrm>
              <a:prstGeom prst="cloudCallout">
                <a:avLst>
                  <a:gd name="adj1" fmla="val -43105"/>
                  <a:gd name="adj2" fmla="val 16072"/>
                </a:avLst>
              </a:prstGeom>
              <a:solidFill>
                <a:srgbClr val="6699FF"/>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b="1" dirty="0">
                    <a:solidFill>
                      <a:srgbClr val="000000"/>
                    </a:solidFill>
                    <a:latin typeface="+mn-ea"/>
                  </a:rPr>
                  <a:t>Ji'an municipal cloud</a:t>
                </a:r>
              </a:p>
            </p:txBody>
          </p:sp>
          <p:sp>
            <p:nvSpPr>
              <p:cNvPr id="93" name="云形标注 92"/>
              <p:cNvSpPr/>
              <p:nvPr/>
            </p:nvSpPr>
            <p:spPr bwMode="auto">
              <a:xfrm>
                <a:off x="2064090" y="5304519"/>
                <a:ext cx="1536571" cy="672075"/>
              </a:xfrm>
              <a:prstGeom prst="cloudCallout">
                <a:avLst>
                  <a:gd name="adj1" fmla="val -43105"/>
                  <a:gd name="adj2" fmla="val 16072"/>
                </a:avLst>
              </a:prstGeom>
              <a:solidFill>
                <a:srgbClr val="0099CC"/>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b="1" dirty="0">
                    <a:solidFill>
                      <a:srgbClr val="000000"/>
                    </a:solidFill>
                    <a:latin typeface="+mn-ea"/>
                  </a:rPr>
                  <a:t>Ganzhou municipal cloud</a:t>
                </a:r>
              </a:p>
            </p:txBody>
          </p:sp>
          <p:sp>
            <p:nvSpPr>
              <p:cNvPr id="94" name="云形标注 93"/>
              <p:cNvSpPr/>
              <p:nvPr/>
            </p:nvSpPr>
            <p:spPr bwMode="auto">
              <a:xfrm>
                <a:off x="5809481" y="5157195"/>
                <a:ext cx="1536571" cy="672075"/>
              </a:xfrm>
              <a:prstGeom prst="cloudCallout">
                <a:avLst>
                  <a:gd name="adj1" fmla="val -43105"/>
                  <a:gd name="adj2" fmla="val 16072"/>
                </a:avLst>
              </a:prstGeom>
              <a:solidFill>
                <a:schemeClr val="bg2">
                  <a:lumMod val="60000"/>
                  <a:lumOff val="40000"/>
                </a:schemeClr>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defTabSz="877625">
                  <a:lnSpc>
                    <a:spcPct val="130000"/>
                  </a:lnSpc>
                </a:pPr>
                <a:r>
                  <a:rPr lang="en-US" altLang="zh-CN" sz="700" b="1" dirty="0">
                    <a:solidFill>
                      <a:srgbClr val="000000"/>
                    </a:solidFill>
                    <a:latin typeface="+mn-ea"/>
                  </a:rPr>
                  <a:t>Yichun municipal cloud</a:t>
                </a:r>
              </a:p>
            </p:txBody>
          </p:sp>
          <p:sp>
            <p:nvSpPr>
              <p:cNvPr id="95" name="云形标注 94"/>
              <p:cNvSpPr/>
              <p:nvPr/>
            </p:nvSpPr>
            <p:spPr bwMode="auto">
              <a:xfrm>
                <a:off x="3792732" y="5349215"/>
                <a:ext cx="1536571" cy="672075"/>
              </a:xfrm>
              <a:prstGeom prst="cloudCallout">
                <a:avLst>
                  <a:gd name="adj1" fmla="val -43105"/>
                  <a:gd name="adj2" fmla="val 16072"/>
                </a:avLst>
              </a:prstGeom>
              <a:solidFill>
                <a:schemeClr val="accent2">
                  <a:lumMod val="60000"/>
                  <a:lumOff val="40000"/>
                </a:schemeClr>
              </a:solidFill>
              <a:ln w="12700">
                <a:noFill/>
                <a:headEnd type="none" w="med" len="med"/>
                <a:tailEnd type="none" w="med" len="me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vert="horz" wrap="none" lIns="87805" tIns="43903" rIns="87805" bIns="43903" numCol="1" rtlCol="0" anchor="ctr" anchorCtr="0" compatLnSpc="1">
                <a:prstTxWarp prst="textNoShape">
                  <a:avLst/>
                </a:prstTxWarp>
                <a:noAutofit/>
              </a:bodyPr>
              <a:lstStyle/>
              <a:p>
                <a:pPr marL="328514" indent="-328514" algn="ctr" defTabSz="877625">
                  <a:lnSpc>
                    <a:spcPct val="130000"/>
                  </a:lnSpc>
                </a:pPr>
                <a:r>
                  <a:rPr lang="en-US" altLang="zh-CN" sz="700" dirty="0">
                    <a:solidFill>
                      <a:srgbClr val="000000"/>
                    </a:solidFill>
                    <a:latin typeface="+mn-ea"/>
                  </a:rPr>
                  <a:t>…</a:t>
                </a:r>
              </a:p>
            </p:txBody>
          </p:sp>
          <p:sp>
            <p:nvSpPr>
              <p:cNvPr id="96" name="左右箭头 95"/>
              <p:cNvSpPr/>
              <p:nvPr/>
            </p:nvSpPr>
            <p:spPr bwMode="auto">
              <a:xfrm rot="750193">
                <a:off x="1646476" y="3142851"/>
                <a:ext cx="927341" cy="207644"/>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97" name="左右箭头 96"/>
              <p:cNvSpPr/>
              <p:nvPr/>
            </p:nvSpPr>
            <p:spPr bwMode="auto">
              <a:xfrm>
                <a:off x="1775983" y="3813047"/>
                <a:ext cx="960357" cy="192023"/>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98" name="左右箭头 97"/>
              <p:cNvSpPr/>
              <p:nvPr/>
            </p:nvSpPr>
            <p:spPr bwMode="auto">
              <a:xfrm rot="19517110">
                <a:off x="2310009" y="4418803"/>
                <a:ext cx="1041854" cy="187579"/>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99" name="左右箭头 98"/>
              <p:cNvSpPr/>
              <p:nvPr/>
            </p:nvSpPr>
            <p:spPr bwMode="auto">
              <a:xfrm rot="18177744">
                <a:off x="3293571" y="4827986"/>
                <a:ext cx="897603" cy="213405"/>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100" name="左右箭头 99"/>
              <p:cNvSpPr/>
              <p:nvPr/>
            </p:nvSpPr>
            <p:spPr bwMode="auto">
              <a:xfrm rot="15770667">
                <a:off x="4417586" y="4866859"/>
                <a:ext cx="762820" cy="216011"/>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101" name="左右箭头 100"/>
              <p:cNvSpPr/>
              <p:nvPr/>
            </p:nvSpPr>
            <p:spPr bwMode="auto">
              <a:xfrm rot="12907731">
                <a:off x="5201811" y="4786107"/>
                <a:ext cx="984713" cy="202280"/>
              </a:xfrm>
              <a:prstGeom prst="lef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16" tIns="45708" rIns="91416" bIns="45708" numCol="1" rtlCol="0" anchor="ctr" anchorCtr="1" compatLnSpc="1">
                <a:prstTxWarp prst="textNoShape">
                  <a:avLst/>
                </a:prstTxWarp>
                <a:noAutofit/>
              </a:bodyPr>
              <a:lstStyle/>
              <a:p>
                <a:pPr algn="ctr" eaLnBrk="0" hangingPunct="0">
                  <a:spcBef>
                    <a:spcPts val="0"/>
                  </a:spcBef>
                </a:pPr>
                <a:endParaRPr lang="zh-CN" altLang="en-US" sz="1100" dirty="0">
                  <a:solidFill>
                    <a:srgbClr val="FFFFFF"/>
                  </a:solidFill>
                  <a:latin typeface="+mn-ea"/>
                  <a:ea typeface="+mn-ea"/>
                </a:endParaRPr>
              </a:p>
            </p:txBody>
          </p:sp>
          <p:sp>
            <p:nvSpPr>
              <p:cNvPr id="102" name="TextBox 134"/>
              <p:cNvSpPr txBox="1"/>
              <p:nvPr/>
            </p:nvSpPr>
            <p:spPr>
              <a:xfrm>
                <a:off x="4176875" y="2711054"/>
                <a:ext cx="1883171" cy="543301"/>
              </a:xfrm>
              <a:prstGeom prst="rect">
                <a:avLst/>
              </a:prstGeom>
              <a:solidFill>
                <a:srgbClr val="FFC000"/>
              </a:solidFill>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800" dirty="0">
                    <a:solidFill>
                      <a:srgbClr val="000000"/>
                    </a:solidFill>
                    <a:latin typeface="+mn-ea"/>
                  </a:rPr>
                  <a:t>Provincial dedicated cloud resource pool</a:t>
                </a:r>
              </a:p>
              <a:p>
                <a:pPr algn="ctr"/>
                <a:r>
                  <a:rPr lang="en-US" altLang="zh-CN" sz="800" dirty="0">
                    <a:solidFill>
                      <a:srgbClr val="000000"/>
                    </a:solidFill>
                    <a:latin typeface="+mn-ea"/>
                  </a:rPr>
                  <a:t>AZ </a:t>
                </a:r>
                <a:r>
                  <a:rPr lang="en-US" altLang="zh-CN" sz="800" dirty="0" smtClean="0">
                    <a:solidFill>
                      <a:srgbClr val="000000"/>
                    </a:solidFill>
                    <a:latin typeface="+mn-ea"/>
                  </a:rPr>
                  <a:t>3</a:t>
                </a:r>
              </a:p>
              <a:p>
                <a:pPr algn="ctr"/>
                <a:r>
                  <a:rPr lang="en-US" altLang="zh-CN" sz="800" dirty="0" smtClean="0">
                    <a:solidFill>
                      <a:srgbClr val="000000"/>
                    </a:solidFill>
                    <a:latin typeface="+mn-ea"/>
                  </a:rPr>
                  <a:t>...</a:t>
                </a:r>
                <a:endParaRPr lang="en-US" altLang="zh-CN" sz="800" dirty="0">
                  <a:solidFill>
                    <a:srgbClr val="000000"/>
                  </a:solidFill>
                  <a:latin typeface="+mn-ea"/>
                </a:endParaRPr>
              </a:p>
            </p:txBody>
          </p:sp>
          <p:sp>
            <p:nvSpPr>
              <p:cNvPr id="103" name="TextBox 135"/>
              <p:cNvSpPr txBox="1"/>
              <p:nvPr/>
            </p:nvSpPr>
            <p:spPr>
              <a:xfrm>
                <a:off x="2736339" y="3055118"/>
                <a:ext cx="1152428" cy="43464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en-US" altLang="zh-CN" sz="600" dirty="0">
                    <a:solidFill>
                      <a:srgbClr val="000000"/>
                    </a:solidFill>
                    <a:latin typeface="+mn-ea"/>
                  </a:rPr>
                  <a:t>Emergent service shared resource pool</a:t>
                </a:r>
              </a:p>
              <a:p>
                <a:pPr algn="ctr"/>
                <a:r>
                  <a:rPr lang="en-US" altLang="zh-CN" sz="600" dirty="0">
                    <a:solidFill>
                      <a:srgbClr val="000000"/>
                    </a:solidFill>
                    <a:latin typeface="+mn-ea"/>
                  </a:rPr>
                  <a:t>AZ 1</a:t>
                </a:r>
              </a:p>
            </p:txBody>
          </p:sp>
          <p:sp>
            <p:nvSpPr>
              <p:cNvPr id="104" name="TextBox 136"/>
              <p:cNvSpPr txBox="1"/>
              <p:nvPr/>
            </p:nvSpPr>
            <p:spPr>
              <a:xfrm>
                <a:off x="3984803" y="3650444"/>
                <a:ext cx="1040175" cy="38031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en-US" altLang="zh-CN" sz="500" dirty="0">
                    <a:solidFill>
                      <a:srgbClr val="000000"/>
                    </a:solidFill>
                    <a:latin typeface="+mn-ea"/>
                  </a:rPr>
                  <a:t>DR and backup service shared resource pool</a:t>
                </a:r>
              </a:p>
              <a:p>
                <a:pPr algn="ctr"/>
                <a:r>
                  <a:rPr lang="en-US" altLang="zh-CN" sz="500" dirty="0">
                    <a:solidFill>
                      <a:srgbClr val="000000"/>
                    </a:solidFill>
                    <a:latin typeface="+mn-ea"/>
                  </a:rPr>
                  <a:t>AZ 2</a:t>
                </a:r>
              </a:p>
            </p:txBody>
          </p:sp>
          <p:cxnSp>
            <p:nvCxnSpPr>
              <p:cNvPr id="105" name="直接连接符 104"/>
              <p:cNvCxnSpPr/>
              <p:nvPr/>
            </p:nvCxnSpPr>
            <p:spPr bwMode="auto">
              <a:xfrm>
                <a:off x="4080838" y="2660919"/>
                <a:ext cx="0" cy="960107"/>
              </a:xfrm>
              <a:prstGeom prst="line">
                <a:avLst/>
              </a:prstGeom>
              <a:noFill/>
              <a:ln w="9525" cap="flat" cmpd="sng" algn="ctr">
                <a:solidFill>
                  <a:schemeClr val="tx1"/>
                </a:solidFill>
                <a:prstDash val="solid"/>
                <a:round/>
                <a:headEnd type="none" w="med" len="med"/>
                <a:tailEnd type="none" w="med" len="med"/>
              </a:ln>
              <a:effectLst/>
            </p:spPr>
          </p:cxnSp>
          <p:cxnSp>
            <p:nvCxnSpPr>
              <p:cNvPr id="106" name="直接连接符 105"/>
              <p:cNvCxnSpPr>
                <a:stCxn id="103" idx="3"/>
              </p:cNvCxnSpPr>
              <p:nvPr/>
            </p:nvCxnSpPr>
            <p:spPr bwMode="auto">
              <a:xfrm>
                <a:off x="3888767" y="3272438"/>
                <a:ext cx="192072" cy="156564"/>
              </a:xfrm>
              <a:prstGeom prst="line">
                <a:avLst/>
              </a:prstGeom>
              <a:noFill/>
              <a:ln w="9525" cap="flat" cmpd="sng" algn="ctr">
                <a:solidFill>
                  <a:schemeClr val="tx1"/>
                </a:solidFill>
                <a:prstDash val="solid"/>
                <a:round/>
                <a:headEnd type="none" w="med" len="med"/>
                <a:tailEnd type="none" w="med" len="med"/>
              </a:ln>
              <a:effectLst/>
            </p:spPr>
          </p:cxnSp>
          <p:sp>
            <p:nvSpPr>
              <p:cNvPr id="107" name="圆角矩形 106"/>
              <p:cNvSpPr/>
              <p:nvPr/>
            </p:nvSpPr>
            <p:spPr bwMode="auto">
              <a:xfrm>
                <a:off x="3696696" y="1604803"/>
                <a:ext cx="2256272" cy="277249"/>
              </a:xfrm>
              <a:prstGeom prst="roundRect">
                <a:avLst/>
              </a:prstGeom>
              <a:solidFill>
                <a:srgbClr val="99CCFF"/>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fontAlgn="ctr" hangingPunct="0"/>
                <a:r>
                  <a:rPr lang="en-US" altLang="zh-CN" dirty="0">
                    <a:solidFill>
                      <a:srgbClr val="000000"/>
                    </a:solidFill>
                    <a:latin typeface="+mn-ea"/>
                  </a:rPr>
                  <a:t>OpenStack</a:t>
                </a:r>
              </a:p>
            </p:txBody>
          </p:sp>
          <p:sp>
            <p:nvSpPr>
              <p:cNvPr id="108" name="圆角矩形 107"/>
              <p:cNvSpPr/>
              <p:nvPr/>
            </p:nvSpPr>
            <p:spPr bwMode="auto">
              <a:xfrm>
                <a:off x="3953764" y="1220761"/>
                <a:ext cx="1632606" cy="291506"/>
              </a:xfrm>
              <a:prstGeom prst="roundRect">
                <a:avLst/>
              </a:prstGeom>
              <a:solidFill>
                <a:srgbClr val="99CCFF"/>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fontAlgn="ctr" hangingPunct="0"/>
                <a:r>
                  <a:rPr lang="en-US" altLang="zh-CN" sz="900" dirty="0">
                    <a:solidFill>
                      <a:srgbClr val="000000"/>
                    </a:solidFill>
                    <a:latin typeface="+mn-ea"/>
                  </a:rPr>
                  <a:t>Provincial ManageOne O&amp;M</a:t>
                </a:r>
              </a:p>
            </p:txBody>
          </p:sp>
          <p:sp>
            <p:nvSpPr>
              <p:cNvPr id="109" name="圆角矩形 108"/>
              <p:cNvSpPr/>
              <p:nvPr/>
            </p:nvSpPr>
            <p:spPr bwMode="auto">
              <a:xfrm>
                <a:off x="527521" y="2660919"/>
                <a:ext cx="1234744" cy="147323"/>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hangingPunct="0">
                  <a:lnSpc>
                    <a:spcPct val="130000"/>
                  </a:lnSpc>
                </a:pPr>
                <a:r>
                  <a:rPr lang="en-US" altLang="zh-CN" sz="600" b="1" dirty="0">
                    <a:solidFill>
                      <a:srgbClr val="000000"/>
                    </a:solidFill>
                    <a:latin typeface="+mn-ea"/>
                  </a:rPr>
                  <a:t>OpenStack</a:t>
                </a:r>
                <a:endParaRPr lang="zh-CN" altLang="en-US" sz="600" b="1" dirty="0">
                  <a:solidFill>
                    <a:srgbClr val="000000"/>
                  </a:solidFill>
                  <a:latin typeface="+mn-ea"/>
                </a:endParaRPr>
              </a:p>
            </p:txBody>
          </p:sp>
          <p:sp>
            <p:nvSpPr>
              <p:cNvPr id="110" name="圆角矩形 109"/>
              <p:cNvSpPr/>
              <p:nvPr/>
            </p:nvSpPr>
            <p:spPr bwMode="auto">
              <a:xfrm>
                <a:off x="527518" y="2468896"/>
                <a:ext cx="447547" cy="168452"/>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algn="ctr" defTabSz="877603" eaLnBrk="0" fontAlgn="ctr" hangingPunct="0"/>
                <a:r>
                  <a:rPr lang="en-US" altLang="zh-CN" sz="600" dirty="0">
                    <a:solidFill>
                      <a:srgbClr val="000000"/>
                    </a:solidFill>
                    <a:latin typeface="+mn-ea"/>
                  </a:rPr>
                  <a:t>City operation</a:t>
                </a:r>
              </a:p>
            </p:txBody>
          </p:sp>
          <p:sp>
            <p:nvSpPr>
              <p:cNvPr id="111" name="圆角矩形 110"/>
              <p:cNvSpPr/>
              <p:nvPr/>
            </p:nvSpPr>
            <p:spPr bwMode="auto">
              <a:xfrm>
                <a:off x="527521" y="3761730"/>
                <a:ext cx="1234744" cy="147323"/>
              </a:xfrm>
              <a:prstGeom prst="roundRect">
                <a:avLst/>
              </a:prstGeom>
              <a:solidFill>
                <a:srgbClr val="CCFF99"/>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hangingPunct="0">
                  <a:lnSpc>
                    <a:spcPct val="130000"/>
                  </a:lnSpc>
                </a:pPr>
                <a:r>
                  <a:rPr lang="en-US" altLang="zh-CN" sz="600" b="1" dirty="0">
                    <a:solidFill>
                      <a:srgbClr val="000000"/>
                    </a:solidFill>
                    <a:latin typeface="+mn-ea"/>
                  </a:rPr>
                  <a:t>OpenStack</a:t>
                </a:r>
                <a:endParaRPr lang="zh-CN" altLang="en-US" sz="600" b="1" dirty="0">
                  <a:solidFill>
                    <a:srgbClr val="000000"/>
                  </a:solidFill>
                  <a:latin typeface="+mn-ea"/>
                </a:endParaRPr>
              </a:p>
            </p:txBody>
          </p:sp>
          <p:sp>
            <p:nvSpPr>
              <p:cNvPr id="112" name="圆角矩形 111"/>
              <p:cNvSpPr/>
              <p:nvPr/>
            </p:nvSpPr>
            <p:spPr bwMode="auto">
              <a:xfrm>
                <a:off x="527518" y="3569711"/>
                <a:ext cx="576214" cy="155899"/>
              </a:xfrm>
              <a:prstGeom prst="roundRect">
                <a:avLst/>
              </a:prstGeom>
              <a:solidFill>
                <a:srgbClr val="CCFF99"/>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algn="ctr" defTabSz="877603" eaLnBrk="0" fontAlgn="ctr" hangingPunct="0"/>
                <a:r>
                  <a:rPr lang="en-US" altLang="zh-CN" sz="600" dirty="0">
                    <a:solidFill>
                      <a:srgbClr val="000000"/>
                    </a:solidFill>
                    <a:latin typeface="+mn-ea"/>
                  </a:rPr>
                  <a:t>City operation</a:t>
                </a:r>
              </a:p>
            </p:txBody>
          </p:sp>
          <p:sp>
            <p:nvSpPr>
              <p:cNvPr id="113" name="圆角矩形 112"/>
              <p:cNvSpPr/>
              <p:nvPr/>
            </p:nvSpPr>
            <p:spPr bwMode="auto">
              <a:xfrm>
                <a:off x="1181703" y="3569711"/>
                <a:ext cx="576214" cy="155899"/>
              </a:xfrm>
              <a:prstGeom prst="roundRect">
                <a:avLst/>
              </a:prstGeom>
              <a:solidFill>
                <a:srgbClr val="CCFF99"/>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defTabSz="877603" eaLnBrk="0" fontAlgn="ctr" hangingPunct="0"/>
                <a:r>
                  <a:rPr lang="en-US" altLang="zh-CN" sz="600" dirty="0">
                    <a:solidFill>
                      <a:srgbClr val="000000"/>
                    </a:solidFill>
                    <a:latin typeface="+mn-ea"/>
                  </a:rPr>
                  <a:t>City O&amp;M</a:t>
                </a:r>
              </a:p>
            </p:txBody>
          </p:sp>
          <p:sp>
            <p:nvSpPr>
              <p:cNvPr id="114" name="圆角矩形 113"/>
              <p:cNvSpPr/>
              <p:nvPr/>
            </p:nvSpPr>
            <p:spPr bwMode="auto">
              <a:xfrm>
                <a:off x="1058571" y="4617255"/>
                <a:ext cx="1234744" cy="147323"/>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hangingPunct="0">
                  <a:lnSpc>
                    <a:spcPct val="130000"/>
                  </a:lnSpc>
                </a:pPr>
                <a:r>
                  <a:rPr lang="en-US" altLang="zh-CN" sz="600" b="1" dirty="0">
                    <a:solidFill>
                      <a:srgbClr val="000000"/>
                    </a:solidFill>
                    <a:latin typeface="+mn-ea"/>
                  </a:rPr>
                  <a:t>OpenStack</a:t>
                </a:r>
                <a:endParaRPr lang="zh-CN" altLang="en-US" sz="600" b="1" dirty="0">
                  <a:solidFill>
                    <a:srgbClr val="000000"/>
                  </a:solidFill>
                  <a:latin typeface="+mn-ea"/>
                </a:endParaRPr>
              </a:p>
            </p:txBody>
          </p:sp>
          <p:sp>
            <p:nvSpPr>
              <p:cNvPr id="115" name="圆角矩形 114"/>
              <p:cNvSpPr/>
              <p:nvPr/>
            </p:nvSpPr>
            <p:spPr bwMode="auto">
              <a:xfrm>
                <a:off x="1058568" y="4425231"/>
                <a:ext cx="576214" cy="155899"/>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algn="ctr" defTabSz="877603" eaLnBrk="0" fontAlgn="ctr" hangingPunct="0"/>
                <a:r>
                  <a:rPr lang="en-US" altLang="zh-CN" sz="600" dirty="0">
                    <a:solidFill>
                      <a:srgbClr val="000000"/>
                    </a:solidFill>
                    <a:latin typeface="+mn-ea"/>
                  </a:rPr>
                  <a:t>City operation</a:t>
                </a:r>
              </a:p>
            </p:txBody>
          </p:sp>
          <p:sp>
            <p:nvSpPr>
              <p:cNvPr id="116" name="圆角矩形 115"/>
              <p:cNvSpPr/>
              <p:nvPr/>
            </p:nvSpPr>
            <p:spPr bwMode="auto">
              <a:xfrm>
                <a:off x="1712751" y="4425231"/>
                <a:ext cx="576214" cy="155899"/>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defTabSz="877603" eaLnBrk="0" fontAlgn="ctr" hangingPunct="0"/>
                <a:r>
                  <a:rPr lang="en-US" altLang="zh-CN" sz="600" dirty="0">
                    <a:solidFill>
                      <a:srgbClr val="000000"/>
                    </a:solidFill>
                    <a:latin typeface="+mn-ea"/>
                  </a:rPr>
                  <a:t>City O&amp;M</a:t>
                </a:r>
              </a:p>
            </p:txBody>
          </p:sp>
          <p:sp>
            <p:nvSpPr>
              <p:cNvPr id="117" name="圆角矩形 116"/>
              <p:cNvSpPr/>
              <p:nvPr/>
            </p:nvSpPr>
            <p:spPr bwMode="auto">
              <a:xfrm>
                <a:off x="2169168" y="5349215"/>
                <a:ext cx="1234744" cy="147323"/>
              </a:xfrm>
              <a:prstGeom prst="roundRect">
                <a:avLst/>
              </a:prstGeom>
              <a:solidFill>
                <a:srgbClr val="99CCFF"/>
              </a:solidFill>
              <a:ln w="15875">
                <a:solidFill>
                  <a:srgbClr val="7030A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hangingPunct="0">
                  <a:lnSpc>
                    <a:spcPct val="130000"/>
                  </a:lnSpc>
                </a:pPr>
                <a:r>
                  <a:rPr lang="en-US" altLang="zh-CN" sz="600" b="1" dirty="0">
                    <a:solidFill>
                      <a:srgbClr val="000000"/>
                    </a:solidFill>
                    <a:latin typeface="+mn-ea"/>
                  </a:rPr>
                  <a:t>OpenStack</a:t>
                </a:r>
                <a:endParaRPr lang="zh-CN" altLang="en-US" sz="600" b="1" dirty="0">
                  <a:solidFill>
                    <a:srgbClr val="000000"/>
                  </a:solidFill>
                  <a:latin typeface="+mn-ea"/>
                </a:endParaRPr>
              </a:p>
            </p:txBody>
          </p:sp>
          <p:sp>
            <p:nvSpPr>
              <p:cNvPr id="118" name="圆角矩形 117"/>
              <p:cNvSpPr/>
              <p:nvPr/>
            </p:nvSpPr>
            <p:spPr bwMode="auto">
              <a:xfrm>
                <a:off x="2169158" y="5157195"/>
                <a:ext cx="576214" cy="155899"/>
              </a:xfrm>
              <a:prstGeom prst="roundRect">
                <a:avLst/>
              </a:prstGeom>
              <a:solidFill>
                <a:srgbClr val="99CCFF"/>
              </a:solidFill>
              <a:ln w="15875">
                <a:solidFill>
                  <a:srgbClr val="7030A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algn="ctr" defTabSz="877603" eaLnBrk="0" fontAlgn="ctr" hangingPunct="0"/>
                <a:r>
                  <a:rPr lang="en-US" altLang="zh-CN" sz="600" dirty="0">
                    <a:solidFill>
                      <a:srgbClr val="000000"/>
                    </a:solidFill>
                    <a:latin typeface="+mn-ea"/>
                  </a:rPr>
                  <a:t>City operation</a:t>
                </a:r>
              </a:p>
            </p:txBody>
          </p:sp>
          <p:sp>
            <p:nvSpPr>
              <p:cNvPr id="119" name="圆角矩形 118"/>
              <p:cNvSpPr/>
              <p:nvPr/>
            </p:nvSpPr>
            <p:spPr bwMode="auto">
              <a:xfrm>
                <a:off x="2823342" y="5157195"/>
                <a:ext cx="576214" cy="155899"/>
              </a:xfrm>
              <a:prstGeom prst="roundRect">
                <a:avLst/>
              </a:prstGeom>
              <a:solidFill>
                <a:srgbClr val="99CCFF"/>
              </a:solidFill>
              <a:ln w="15875">
                <a:solidFill>
                  <a:srgbClr val="7030A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defTabSz="877603" eaLnBrk="0" hangingPunct="0">
                  <a:lnSpc>
                    <a:spcPct val="130000"/>
                  </a:lnSpc>
                </a:pPr>
                <a:r>
                  <a:rPr lang="en-US" altLang="zh-CN" sz="600" dirty="0">
                    <a:solidFill>
                      <a:srgbClr val="000000"/>
                    </a:solidFill>
                    <a:latin typeface="+mn-ea"/>
                  </a:rPr>
                  <a:t>City </a:t>
                </a:r>
                <a:r>
                  <a:rPr lang="en-US" altLang="zh-CN" sz="600" dirty="0" smtClean="0">
                    <a:solidFill>
                      <a:srgbClr val="000000"/>
                    </a:solidFill>
                    <a:latin typeface="+mn-ea"/>
                  </a:rPr>
                  <a:t>O&amp;M</a:t>
                </a:r>
                <a:endParaRPr lang="en-US" altLang="zh-CN" sz="600" dirty="0">
                  <a:solidFill>
                    <a:srgbClr val="000000"/>
                  </a:solidFill>
                  <a:latin typeface="+mn-ea"/>
                </a:endParaRPr>
              </a:p>
            </p:txBody>
          </p:sp>
          <p:sp>
            <p:nvSpPr>
              <p:cNvPr id="120" name="圆角矩形 119"/>
              <p:cNvSpPr/>
              <p:nvPr/>
            </p:nvSpPr>
            <p:spPr bwMode="auto">
              <a:xfrm>
                <a:off x="5983497" y="5189991"/>
                <a:ext cx="1234744" cy="147323"/>
              </a:xfrm>
              <a:prstGeom prst="roundRect">
                <a:avLst/>
              </a:prstGeom>
              <a:solidFill>
                <a:schemeClr val="bg1">
                  <a:lumMod val="85000"/>
                </a:schemeClr>
              </a:solidFill>
              <a:ln w="15875">
                <a:solidFill>
                  <a:schemeClr val="bg1">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hangingPunct="0">
                  <a:lnSpc>
                    <a:spcPct val="130000"/>
                  </a:lnSpc>
                </a:pPr>
                <a:r>
                  <a:rPr lang="en-US" altLang="zh-CN" sz="600" b="1" dirty="0">
                    <a:solidFill>
                      <a:srgbClr val="000000"/>
                    </a:solidFill>
                    <a:latin typeface="+mn-ea"/>
                  </a:rPr>
                  <a:t>OpenStack</a:t>
                </a:r>
                <a:endParaRPr lang="zh-CN" altLang="en-US" sz="600" b="1" dirty="0">
                  <a:solidFill>
                    <a:srgbClr val="000000"/>
                  </a:solidFill>
                  <a:latin typeface="+mn-ea"/>
                </a:endParaRPr>
              </a:p>
            </p:txBody>
          </p:sp>
          <p:sp>
            <p:nvSpPr>
              <p:cNvPr id="121" name="圆角矩形 120"/>
              <p:cNvSpPr/>
              <p:nvPr/>
            </p:nvSpPr>
            <p:spPr bwMode="auto">
              <a:xfrm>
                <a:off x="5983486" y="4997971"/>
                <a:ext cx="576214" cy="155899"/>
              </a:xfrm>
              <a:prstGeom prst="roundRect">
                <a:avLst/>
              </a:prstGeom>
              <a:solidFill>
                <a:schemeClr val="bg1">
                  <a:lumMod val="85000"/>
                </a:schemeClr>
              </a:solidFill>
              <a:ln w="15875">
                <a:solidFill>
                  <a:schemeClr val="bg1">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algn="ctr" defTabSz="877603" eaLnBrk="0" fontAlgn="ctr" hangingPunct="0"/>
                <a:r>
                  <a:rPr lang="en-US" altLang="zh-CN" sz="600" dirty="0">
                    <a:solidFill>
                      <a:srgbClr val="000000"/>
                    </a:solidFill>
                    <a:latin typeface="+mn-ea"/>
                  </a:rPr>
                  <a:t>City operation</a:t>
                </a:r>
              </a:p>
            </p:txBody>
          </p:sp>
          <p:sp>
            <p:nvSpPr>
              <p:cNvPr id="122" name="圆角矩形 121"/>
              <p:cNvSpPr/>
              <p:nvPr/>
            </p:nvSpPr>
            <p:spPr bwMode="auto">
              <a:xfrm>
                <a:off x="6637669" y="4997971"/>
                <a:ext cx="576214" cy="155899"/>
              </a:xfrm>
              <a:prstGeom prst="roundRect">
                <a:avLst/>
              </a:prstGeom>
              <a:solidFill>
                <a:schemeClr val="bg1">
                  <a:lumMod val="85000"/>
                </a:schemeClr>
              </a:solidFill>
              <a:ln w="15875">
                <a:solidFill>
                  <a:schemeClr val="bg1">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defTabSz="877603" eaLnBrk="0" fontAlgn="ctr" hangingPunct="0"/>
                <a:r>
                  <a:rPr lang="en-US" altLang="zh-CN" sz="600" dirty="0">
                    <a:solidFill>
                      <a:srgbClr val="000000"/>
                    </a:solidFill>
                    <a:latin typeface="+mn-ea"/>
                  </a:rPr>
                  <a:t>City O&amp;M</a:t>
                </a:r>
              </a:p>
            </p:txBody>
          </p:sp>
          <p:cxnSp>
            <p:nvCxnSpPr>
              <p:cNvPr id="123" name="肘形连接符 62"/>
              <p:cNvCxnSpPr>
                <a:stCxn id="102" idx="1"/>
              </p:cNvCxnSpPr>
              <p:nvPr/>
            </p:nvCxnSpPr>
            <p:spPr bwMode="auto">
              <a:xfrm flipH="1">
                <a:off x="4080838" y="2982705"/>
                <a:ext cx="96036" cy="11805"/>
              </a:xfrm>
              <a:prstGeom prst="straightConnector1">
                <a:avLst/>
              </a:prstGeom>
              <a:noFill/>
              <a:ln w="9525" cap="flat" cmpd="sng" algn="ctr">
                <a:solidFill>
                  <a:schemeClr val="tx1"/>
                </a:solidFill>
                <a:prstDash val="solid"/>
                <a:round/>
                <a:headEnd type="none" w="med" len="med"/>
                <a:tailEnd type="none" w="med" len="med"/>
              </a:ln>
              <a:effectLst/>
            </p:spPr>
          </p:cxnSp>
        </p:grpSp>
        <p:sp>
          <p:nvSpPr>
            <p:cNvPr id="87" name="圆角矩形 86"/>
            <p:cNvSpPr/>
            <p:nvPr/>
          </p:nvSpPr>
          <p:spPr bwMode="auto">
            <a:xfrm>
              <a:off x="1097395" y="2093852"/>
              <a:ext cx="370400" cy="92802"/>
            </a:xfrm>
            <a:prstGeom prst="roundRect">
              <a:avLst/>
            </a:prstGeom>
            <a:solidFill>
              <a:srgbClr val="99CCFF"/>
            </a:solidFill>
            <a:ln w="15875">
              <a:solidFill>
                <a:srgbClr val="00B05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7803" tIns="43902" rIns="87803" bIns="43902" numCol="1" rtlCol="0" anchor="ctr" anchorCtr="0" compatLnSpc="1">
              <a:prstTxWarp prst="textNoShape">
                <a:avLst/>
              </a:prstTxWarp>
              <a:noAutofit/>
            </a:bodyPr>
            <a:lstStyle/>
            <a:p>
              <a:pPr marL="328506" indent="-328506" defTabSz="877603" eaLnBrk="0" fontAlgn="ctr" hangingPunct="0"/>
              <a:r>
                <a:rPr lang="en-US" altLang="zh-CN" sz="600" dirty="0">
                  <a:solidFill>
                    <a:srgbClr val="000000"/>
                  </a:solidFill>
                  <a:latin typeface="+mn-ea"/>
                </a:rPr>
                <a:t>City O&amp;M</a:t>
              </a:r>
            </a:p>
          </p:txBody>
        </p:sp>
      </p:grpSp>
    </p:spTree>
    <p:extLst>
      <p:ext uri="{BB962C8B-B14F-4D97-AF65-F5344CB8AC3E}">
        <p14:creationId xmlns:p14="http://schemas.microsoft.com/office/powerpoint/2010/main" val="30344902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占位符 1"/>
          <p:cNvSpPr txBox="1">
            <a:spLocks/>
          </p:cNvSpPr>
          <p:nvPr/>
        </p:nvSpPr>
        <p:spPr>
          <a:xfrm>
            <a:off x="911424" y="1376772"/>
            <a:ext cx="10441160" cy="39243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en-US" altLang="zh-CN" sz="1400" dirty="0">
                <a:latin typeface="微软雅黑" panose="020B0503020204020204" pitchFamily="34" charset="-122"/>
              </a:rPr>
              <a:t>Have a good command of global resource usage and horizontal comparison and analysis of resource usage of multiple clouds</a:t>
            </a:r>
            <a:r>
              <a:rPr lang="en-US" altLang="zh-CN" sz="1400" dirty="0" smtClean="0">
                <a:latin typeface="微软雅黑" panose="020B0503020204020204" pitchFamily="34" charset="-122"/>
              </a:rPr>
              <a:t>.</a:t>
            </a:r>
            <a:endParaRPr lang="en-US" altLang="zh-CN" sz="1400" dirty="0">
              <a:latin typeface="微软雅黑" panose="020B0503020204020204" pitchFamily="34" charset="-122"/>
            </a:endParaRPr>
          </a:p>
        </p:txBody>
      </p:sp>
      <p:sp>
        <p:nvSpPr>
          <p:cNvPr id="7" name="标题 7"/>
          <p:cNvSpPr>
            <a:spLocks noGrp="1"/>
          </p:cNvSpPr>
          <p:nvPr>
            <p:ph type="title"/>
          </p:nvPr>
        </p:nvSpPr>
        <p:spPr>
          <a:xfrm>
            <a:off x="1594800" y="188640"/>
            <a:ext cx="8821680" cy="640800"/>
          </a:xfrm>
        </p:spPr>
        <p:txBody>
          <a:bodyPr>
            <a:noAutofit/>
          </a:bodyPr>
          <a:lstStyle/>
          <a:p>
            <a:r>
              <a:rPr lang="en-US" altLang="zh-CN" sz="3200" dirty="0">
                <a:latin typeface="微软雅黑" panose="020B0503020204020204" pitchFamily="34" charset="-122"/>
                <a:ea typeface="+mj-ea"/>
              </a:rPr>
              <a:t>Multi-Cloud </a:t>
            </a:r>
            <a:r>
              <a:rPr lang="en-US" altLang="zh-CN" sz="3200" dirty="0" smtClean="0">
                <a:latin typeface="微软雅黑" panose="020B0503020204020204" pitchFamily="34" charset="-122"/>
                <a:ea typeface="+mj-ea"/>
              </a:rPr>
              <a:t>Management </a:t>
            </a:r>
            <a:r>
              <a:rPr lang="en-US" altLang="zh-CN" sz="3200" dirty="0" smtClean="0">
                <a:latin typeface="微软雅黑" panose="020B0503020204020204" pitchFamily="34" charset="-122"/>
                <a:ea typeface="+mj-ea"/>
              </a:rPr>
              <a:t>- </a:t>
            </a:r>
            <a:r>
              <a:rPr lang="en-US" altLang="zh-CN" sz="3200" dirty="0">
                <a:latin typeface="微软雅黑" panose="020B0503020204020204" pitchFamily="34" charset="-122"/>
                <a:ea typeface="+mj-ea"/>
              </a:rPr>
              <a:t>Unified Multi-Cloud Monitoring</a:t>
            </a:r>
            <a:endParaRPr lang="zh-CN" altLang="en-US" sz="3200" dirty="0">
              <a:latin typeface="微软雅黑" panose="020B0503020204020204" pitchFamily="34" charset="-122"/>
              <a:ea typeface="+mj-ea"/>
            </a:endParaRPr>
          </a:p>
        </p:txBody>
      </p:sp>
      <p:pic>
        <p:nvPicPr>
          <p:cNvPr id="9" name="图片 8"/>
          <p:cNvPicPr>
            <a:picLocks noChangeAspect="1"/>
          </p:cNvPicPr>
          <p:nvPr/>
        </p:nvPicPr>
        <p:blipFill>
          <a:blip r:embed="rId3"/>
          <a:stretch>
            <a:fillRect/>
          </a:stretch>
        </p:blipFill>
        <p:spPr>
          <a:xfrm>
            <a:off x="1271464" y="2168860"/>
            <a:ext cx="7740859" cy="4119057"/>
          </a:xfrm>
          <a:prstGeom prst="rect">
            <a:avLst/>
          </a:prstGeom>
        </p:spPr>
      </p:pic>
    </p:spTree>
    <p:extLst>
      <p:ext uri="{BB962C8B-B14F-4D97-AF65-F5344CB8AC3E}">
        <p14:creationId xmlns:p14="http://schemas.microsoft.com/office/powerpoint/2010/main" val="16710042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 xmlns:a16="http://schemas.microsoft.com/office/drawing/2014/main" id="{7CF2E7F2-D082-47DE-B454-3B99F4A34F78}"/>
              </a:ext>
            </a:extLst>
          </p:cNvPr>
          <p:cNvSpPr>
            <a:spLocks noGrp="1"/>
          </p:cNvSpPr>
          <p:nvPr>
            <p:ph sz="quarter" idx="11"/>
          </p:nvPr>
        </p:nvSpPr>
        <p:spPr/>
        <p:txBody>
          <a:bodyPr>
            <a:noAutofit/>
          </a:bodyPr>
          <a:lstStyle/>
          <a:p>
            <a:r>
              <a:rPr lang="en-US" altLang="zh-CN" dirty="0"/>
              <a:t>ManageOne </a:t>
            </a:r>
            <a:r>
              <a:rPr lang="en-US" altLang="zh-CN" dirty="0" smtClean="0"/>
              <a:t>Overview</a:t>
            </a:r>
          </a:p>
          <a:p>
            <a:r>
              <a:rPr lang="en-US" altLang="zh-CN" dirty="0"/>
              <a:t>ManageOne Network </a:t>
            </a:r>
            <a:r>
              <a:rPr lang="en-US" altLang="zh-CN" dirty="0" smtClean="0"/>
              <a:t>Architecture</a:t>
            </a:r>
          </a:p>
          <a:p>
            <a:r>
              <a:rPr lang="en-US" altLang="zh-CN" dirty="0"/>
              <a:t>ManageOne Feature Description</a:t>
            </a:r>
          </a:p>
        </p:txBody>
      </p:sp>
    </p:spTree>
    <p:extLst>
      <p:ext uri="{BB962C8B-B14F-4D97-AF65-F5344CB8AC3E}">
        <p14:creationId xmlns:p14="http://schemas.microsoft.com/office/powerpoint/2010/main" val="338144652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Autofit/>
          </a:bodyPr>
          <a:lstStyle/>
          <a:p>
            <a:r>
              <a:rPr lang="en-US" altLang="zh-CN" dirty="0" smtClean="0"/>
              <a:t>True or False</a:t>
            </a:r>
            <a:endParaRPr lang="zh-CN" altLang="en-US" dirty="0" smtClean="0"/>
          </a:p>
          <a:p>
            <a:pPr marL="447675" lvl="1"/>
            <a:r>
              <a:rPr lang="en-US" altLang="zh-CN" dirty="0" smtClean="0">
                <a:latin typeface="+mn-ea"/>
              </a:rPr>
              <a:t>Services </a:t>
            </a:r>
            <a:r>
              <a:rPr lang="en-US" altLang="zh-CN" dirty="0">
                <a:latin typeface="+mn-ea"/>
              </a:rPr>
              <a:t>created by the </a:t>
            </a:r>
            <a:r>
              <a:rPr lang="en-US" altLang="zh-CN" dirty="0" smtClean="0">
                <a:latin typeface="+mn-ea"/>
              </a:rPr>
              <a:t>system administrator and </a:t>
            </a:r>
            <a:r>
              <a:rPr lang="en-US" altLang="zh-CN" dirty="0">
                <a:latin typeface="+mn-ea"/>
              </a:rPr>
              <a:t>organization administrator </a:t>
            </a:r>
            <a:r>
              <a:rPr lang="en-US" altLang="zh-CN" dirty="0" smtClean="0">
                <a:latin typeface="+mn-ea"/>
              </a:rPr>
              <a:t>are </a:t>
            </a:r>
            <a:r>
              <a:rPr lang="en-US" altLang="zh-CN" dirty="0">
                <a:latin typeface="+mn-ea"/>
              </a:rPr>
              <a:t>authorized </a:t>
            </a:r>
            <a:r>
              <a:rPr lang="en-US" altLang="zh-CN" dirty="0" smtClean="0">
                <a:latin typeface="+mn-ea"/>
              </a:rPr>
              <a:t>to the </a:t>
            </a:r>
            <a:r>
              <a:rPr lang="en-US" altLang="zh-CN" dirty="0">
                <a:latin typeface="+mn-ea"/>
              </a:rPr>
              <a:t>organization or specified VDCs in the organization</a:t>
            </a:r>
            <a:r>
              <a:rPr lang="en-US" altLang="zh-CN" dirty="0" smtClean="0">
                <a:latin typeface="+mn-ea"/>
              </a:rPr>
              <a:t>. </a:t>
            </a:r>
            <a:r>
              <a:rPr lang="en-US" altLang="zh-CN" dirty="0">
                <a:latin typeface="+mn-ea"/>
              </a:rPr>
              <a:t>(     </a:t>
            </a:r>
            <a:r>
              <a:rPr lang="en-US" altLang="zh-CN" dirty="0" smtClean="0">
                <a:latin typeface="+mn-ea"/>
              </a:rPr>
              <a:t>)</a:t>
            </a:r>
          </a:p>
          <a:p>
            <a:r>
              <a:rPr lang="en-US" altLang="zh-CN" dirty="0"/>
              <a:t>Multiple-Answer </a:t>
            </a:r>
            <a:r>
              <a:rPr lang="en-US" altLang="zh-CN" dirty="0" smtClean="0"/>
              <a:t>Question</a:t>
            </a:r>
            <a:endParaRPr lang="zh-CN" altLang="en-US" dirty="0" smtClean="0"/>
          </a:p>
          <a:p>
            <a:pPr marL="447675" lvl="1"/>
            <a:r>
              <a:rPr lang="en-US" altLang="zh-CN" dirty="0">
                <a:latin typeface="+mn-ea"/>
              </a:rPr>
              <a:t>A VDC is the encapsulation and boundary definition of the virtual resources used by a </a:t>
            </a:r>
            <a:r>
              <a:rPr lang="en-US" altLang="zh-CN" dirty="0" smtClean="0">
                <a:latin typeface="+mn-ea"/>
              </a:rPr>
              <a:t>department. </a:t>
            </a:r>
            <a:r>
              <a:rPr lang="en-US" altLang="zh-CN" dirty="0">
                <a:latin typeface="+mn-ea"/>
              </a:rPr>
              <a:t>It is a collection of virtual resources, including </a:t>
            </a:r>
            <a:r>
              <a:rPr lang="en-US" altLang="zh-CN" dirty="0" smtClean="0">
                <a:latin typeface="+mn-ea"/>
              </a:rPr>
              <a:t>(     )</a:t>
            </a:r>
          </a:p>
          <a:p>
            <a:pPr marL="447675" lvl="1"/>
            <a:r>
              <a:rPr lang="en-US" altLang="zh-CN" dirty="0" smtClean="0">
                <a:latin typeface="+mn-ea"/>
              </a:rPr>
              <a:t>A. Compute resources</a:t>
            </a:r>
          </a:p>
          <a:p>
            <a:pPr marL="447675" lvl="1"/>
            <a:r>
              <a:rPr lang="en-US" altLang="zh-CN" dirty="0" smtClean="0">
                <a:latin typeface="+mn-ea"/>
              </a:rPr>
              <a:t>B. Storage resources</a:t>
            </a:r>
            <a:endParaRPr lang="zh-CN" altLang="en-US" dirty="0" smtClean="0">
              <a:latin typeface="+mn-ea"/>
            </a:endParaRPr>
          </a:p>
          <a:p>
            <a:pPr marL="447675" lvl="1"/>
            <a:r>
              <a:rPr lang="en-US" altLang="zh-CN" dirty="0" smtClean="0">
                <a:latin typeface="+mn-ea"/>
              </a:rPr>
              <a:t>C. Network resources</a:t>
            </a:r>
          </a:p>
          <a:p>
            <a:pPr marL="447675" lvl="1"/>
            <a:r>
              <a:rPr lang="en-US" altLang="zh-CN" dirty="0" smtClean="0">
                <a:latin typeface="+mn-ea"/>
              </a:rPr>
              <a:t>D. Database resources</a:t>
            </a:r>
            <a:endParaRPr lang="zh-CN" altLang="en-US" dirty="0">
              <a:latin typeface="+mn-ea"/>
            </a:endParaRPr>
          </a:p>
        </p:txBody>
      </p:sp>
    </p:spTree>
    <p:extLst>
      <p:ext uri="{BB962C8B-B14F-4D97-AF65-F5344CB8AC3E}">
        <p14:creationId xmlns:p14="http://schemas.microsoft.com/office/powerpoint/2010/main" val="47199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r>
              <a:rPr lang="en-US" altLang="zh-CN" dirty="0">
                <a:latin typeface="+mj-ea"/>
                <a:ea typeface="+mj-ea"/>
              </a:rPr>
              <a:t>Huawei official </a:t>
            </a:r>
            <a:r>
              <a:rPr lang="en-US" altLang="zh-CN" dirty="0" smtClean="0">
                <a:latin typeface="+mj-ea"/>
                <a:ea typeface="+mj-ea"/>
              </a:rPr>
              <a:t>websites</a:t>
            </a:r>
          </a:p>
          <a:p>
            <a:pPr lvl="1"/>
            <a:r>
              <a:rPr lang="en-US" altLang="zh-CN" dirty="0" smtClean="0">
                <a:latin typeface="+mj-ea"/>
                <a:ea typeface="+mj-ea"/>
              </a:rPr>
              <a:t>Enterprise service: http://e.huawei.com/en/</a:t>
            </a:r>
          </a:p>
          <a:p>
            <a:pPr lvl="1"/>
            <a:r>
              <a:rPr lang="en-US" altLang="zh-CN" dirty="0" smtClean="0">
                <a:latin typeface="+mj-ea"/>
                <a:ea typeface="+mj-ea"/>
              </a:rPr>
              <a:t>Technical support: http://support.huawei.com/enterprise/en/cloud-computing/manageone-sc-pid-21270651?category=product-documentation</a:t>
            </a:r>
          </a:p>
          <a:p>
            <a:pPr lvl="1"/>
            <a:r>
              <a:rPr lang="en-US" altLang="zh-CN" dirty="0">
                <a:latin typeface="+mj-ea"/>
                <a:ea typeface="+mj-ea"/>
              </a:rPr>
              <a:t>Online learning</a:t>
            </a:r>
            <a:r>
              <a:rPr lang="en-US" altLang="zh-CN" dirty="0" smtClean="0">
                <a:latin typeface="+mj-ea"/>
                <a:ea typeface="+mj-ea"/>
              </a:rPr>
              <a:t>: http://learning.huawei.com/en/</a:t>
            </a:r>
          </a:p>
          <a:p>
            <a:r>
              <a:rPr lang="en-US" altLang="zh-CN" dirty="0">
                <a:latin typeface="+mj-ea"/>
                <a:ea typeface="+mj-ea"/>
              </a:rPr>
              <a:t>Documentation </a:t>
            </a:r>
            <a:r>
              <a:rPr lang="en-US" altLang="zh-CN" dirty="0" smtClean="0">
                <a:latin typeface="+mj-ea"/>
                <a:ea typeface="+mj-ea"/>
              </a:rPr>
              <a:t>tool</a:t>
            </a:r>
          </a:p>
          <a:p>
            <a:pPr lvl="1"/>
            <a:r>
              <a:rPr lang="en-US" altLang="zh-CN" dirty="0" smtClean="0">
                <a:latin typeface="+mj-ea"/>
                <a:ea typeface="+mj-ea"/>
              </a:rPr>
              <a:t>HedEx Lite</a:t>
            </a:r>
          </a:p>
          <a:p>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r>
              <a:rPr lang="en-US" altLang="zh-CN" dirty="0"/>
              <a:t>Huawei E-Learning website</a:t>
            </a:r>
            <a:r>
              <a:rPr lang="en-US" altLang="zh-CN" dirty="0" smtClean="0"/>
              <a:t>:</a:t>
            </a:r>
          </a:p>
          <a:p>
            <a:pPr lvl="1"/>
            <a:r>
              <a:rPr lang="en-US" altLang="zh-CN" dirty="0" smtClean="0">
                <a:latin typeface="+mn-ea"/>
              </a:rPr>
              <a:t>http://support.huawei.com/learning/Index!toTrainIndex</a:t>
            </a:r>
          </a:p>
          <a:p>
            <a:r>
              <a:rPr lang="en-US" altLang="zh-CN" dirty="0"/>
              <a:t>Huawei support </a:t>
            </a:r>
            <a:r>
              <a:rPr lang="en-US" altLang="zh-CN" dirty="0" smtClean="0"/>
              <a:t>cases:</a:t>
            </a:r>
          </a:p>
          <a:p>
            <a:pPr lvl="1"/>
            <a:r>
              <a:rPr lang="en-US" altLang="zh-CN" dirty="0" smtClean="0">
                <a:latin typeface="+mn-ea"/>
              </a:rPr>
              <a:t>http://support.huawei.com/enterprise/servicecenter?lang=en</a:t>
            </a:r>
            <a:endParaRPr lang="zh-CN" altLang="en-US" dirty="0" smtClean="0">
              <a:latin typeface="+mn-ea"/>
            </a:endParaRPr>
          </a:p>
          <a:p>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1901" y="224724"/>
            <a:ext cx="9940703" cy="720000"/>
          </a:xfrm>
        </p:spPr>
        <p:txBody>
          <a:bodyPr wrap="square">
            <a:noAutofit/>
          </a:bodyPr>
          <a:lstStyle/>
          <a:p>
            <a:pPr fontAlgn="ctr"/>
            <a:r>
              <a:rPr b="1" dirty="0">
                <a:latin typeface="微软雅黑" panose="020B0503020204020204" pitchFamily="34" charset="-122"/>
                <a:ea typeface="微软雅黑" panose="020B0503020204020204" pitchFamily="34" charset="-122"/>
              </a:rPr>
              <a:t>Evolution and Demands of Enterprise IT </a:t>
            </a:r>
            <a:r>
              <a:rPr b="1" dirty="0" smtClean="0">
                <a:latin typeface="微软雅黑" panose="020B0503020204020204" pitchFamily="34" charset="-122"/>
                <a:ea typeface="微软雅黑" panose="020B0503020204020204" pitchFamily="34" charset="-122"/>
              </a:rPr>
              <a:t>Cloud</a:t>
            </a:r>
            <a:r>
              <a:rPr lang="en-US" b="1" dirty="0" smtClean="0">
                <a:latin typeface="微软雅黑" panose="020B0503020204020204" pitchFamily="34" charset="-122"/>
                <a:ea typeface="微软雅黑" panose="020B0503020204020204" pitchFamily="34" charset="-122"/>
              </a:rPr>
              <a:t> Migration</a:t>
            </a:r>
            <a:endParaRPr lang="en-US"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979191" y="1228320"/>
            <a:ext cx="10409397" cy="4582946"/>
            <a:chOff x="599130" y="843340"/>
            <a:chExt cx="10516614" cy="4987575"/>
          </a:xfrm>
        </p:grpSpPr>
        <p:sp>
          <p:nvSpPr>
            <p:cNvPr id="5" name="五边形 4"/>
            <p:cNvSpPr/>
            <p:nvPr/>
          </p:nvSpPr>
          <p:spPr bwMode="auto">
            <a:xfrm>
              <a:off x="7933641" y="2861539"/>
              <a:ext cx="2728668" cy="376779"/>
            </a:xfrm>
            <a:prstGeom prst="homePlate">
              <a:avLst/>
            </a:prstGeom>
            <a:solidFill>
              <a:srgbClr val="777777"/>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sz="14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6" name="五边形 5"/>
            <p:cNvSpPr/>
            <p:nvPr/>
          </p:nvSpPr>
          <p:spPr bwMode="auto">
            <a:xfrm>
              <a:off x="5142779" y="2957974"/>
              <a:ext cx="2632907" cy="444277"/>
            </a:xfrm>
            <a:prstGeom prst="homePlate">
              <a:avLst/>
            </a:prstGeom>
            <a:solidFill>
              <a:srgbClr val="C0000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sz="14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 name="五边形 6"/>
            <p:cNvSpPr/>
            <p:nvPr/>
          </p:nvSpPr>
          <p:spPr bwMode="auto">
            <a:xfrm>
              <a:off x="698251" y="3200364"/>
              <a:ext cx="1546344" cy="444277"/>
            </a:xfrm>
            <a:prstGeom prst="homePlate">
              <a:avLst/>
            </a:prstGeom>
            <a:solidFill>
              <a:schemeClr val="bg1">
                <a:lumMod val="75000"/>
              </a:schemeClr>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8" name="五边形 7"/>
            <p:cNvSpPr/>
            <p:nvPr/>
          </p:nvSpPr>
          <p:spPr bwMode="auto">
            <a:xfrm>
              <a:off x="2364384" y="3091746"/>
              <a:ext cx="2658637" cy="444277"/>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sz="14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9" name="组合 146"/>
            <p:cNvGrpSpPr/>
            <p:nvPr/>
          </p:nvGrpSpPr>
          <p:grpSpPr>
            <a:xfrm>
              <a:off x="811713" y="2288841"/>
              <a:ext cx="565568" cy="456631"/>
              <a:chOff x="1216116" y="1419622"/>
              <a:chExt cx="475564" cy="504056"/>
            </a:xfrm>
            <a:solidFill>
              <a:schemeClr val="bg1">
                <a:lumMod val="85000"/>
              </a:schemeClr>
            </a:solidFill>
          </p:grpSpPr>
          <p:sp>
            <p:nvSpPr>
              <p:cNvPr id="142" name="圆角矩形 141"/>
              <p:cNvSpPr/>
              <p:nvPr/>
            </p:nvSpPr>
            <p:spPr bwMode="auto">
              <a:xfrm>
                <a:off x="1216116" y="1419622"/>
                <a:ext cx="144016" cy="504056"/>
              </a:xfrm>
              <a:prstGeom prst="roundRect">
                <a:avLst/>
              </a:prstGeom>
              <a:gr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3" name="圆角矩形 142"/>
              <p:cNvSpPr/>
              <p:nvPr/>
            </p:nvSpPr>
            <p:spPr bwMode="auto">
              <a:xfrm>
                <a:off x="1381890" y="1419622"/>
                <a:ext cx="144016" cy="504056"/>
              </a:xfrm>
              <a:prstGeom prst="roundRect">
                <a:avLst/>
              </a:prstGeom>
              <a:gr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4" name="圆角矩形 143"/>
              <p:cNvSpPr/>
              <p:nvPr/>
            </p:nvSpPr>
            <p:spPr bwMode="auto">
              <a:xfrm>
                <a:off x="1547664" y="1419622"/>
                <a:ext cx="144016" cy="504056"/>
              </a:xfrm>
              <a:prstGeom prst="roundRect">
                <a:avLst/>
              </a:prstGeom>
              <a:gr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0" name="组合 150"/>
            <p:cNvGrpSpPr/>
            <p:nvPr/>
          </p:nvGrpSpPr>
          <p:grpSpPr>
            <a:xfrm>
              <a:off x="811713" y="2727490"/>
              <a:ext cx="565568" cy="168220"/>
              <a:chOff x="1216116" y="1419622"/>
              <a:chExt cx="475564" cy="504056"/>
            </a:xfrm>
          </p:grpSpPr>
          <p:sp>
            <p:nvSpPr>
              <p:cNvPr id="139" name="圆角矩形 138"/>
              <p:cNvSpPr/>
              <p:nvPr/>
            </p:nvSpPr>
            <p:spPr bwMode="auto">
              <a:xfrm>
                <a:off x="1216116" y="1419622"/>
                <a:ext cx="144016" cy="504056"/>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0" name="圆角矩形 139"/>
              <p:cNvSpPr/>
              <p:nvPr/>
            </p:nvSpPr>
            <p:spPr bwMode="auto">
              <a:xfrm>
                <a:off x="1381890" y="1419622"/>
                <a:ext cx="144016" cy="504056"/>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1" name="圆角矩形 140"/>
              <p:cNvSpPr/>
              <p:nvPr/>
            </p:nvSpPr>
            <p:spPr bwMode="auto">
              <a:xfrm>
                <a:off x="1547664" y="1419622"/>
                <a:ext cx="144016" cy="504056"/>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1" name="组合 154"/>
            <p:cNvGrpSpPr/>
            <p:nvPr/>
          </p:nvGrpSpPr>
          <p:grpSpPr>
            <a:xfrm>
              <a:off x="1737184" y="4795686"/>
              <a:ext cx="678023" cy="649836"/>
              <a:chOff x="2669259" y="3421669"/>
              <a:chExt cx="514914" cy="512378"/>
            </a:xfrm>
          </p:grpSpPr>
          <p:sp>
            <p:nvSpPr>
              <p:cNvPr id="137" name="圆角矩形 136"/>
              <p:cNvSpPr/>
              <p:nvPr/>
            </p:nvSpPr>
            <p:spPr bwMode="auto">
              <a:xfrm>
                <a:off x="2669259" y="3421669"/>
                <a:ext cx="514914" cy="12908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8" name="圆角矩形 137"/>
              <p:cNvSpPr/>
              <p:nvPr/>
            </p:nvSpPr>
            <p:spPr bwMode="auto">
              <a:xfrm>
                <a:off x="2669259" y="3574007"/>
                <a:ext cx="514914" cy="36004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12" name="矩形 11"/>
            <p:cNvSpPr/>
            <p:nvPr/>
          </p:nvSpPr>
          <p:spPr bwMode="auto">
            <a:xfrm>
              <a:off x="1742042" y="4595913"/>
              <a:ext cx="202725" cy="179071"/>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600" b="1" dirty="0">
                  <a:solidFill>
                    <a:srgbClr val="000000"/>
                  </a:solidFill>
                  <a:latin typeface="微软雅黑" panose="020B0503020204020204" pitchFamily="34" charset="-122"/>
                  <a:ea typeface="微软雅黑" panose="020B0503020204020204" pitchFamily="34" charset="-122"/>
                  <a:cs typeface="Arial" pitchFamily="34" charset="0"/>
                </a:rPr>
                <a:t>VM</a:t>
              </a:r>
              <a:endParaRPr lang="en-US" altLang="zh-CN" sz="600" b="1" dirty="0">
                <a:solidFill>
                  <a:srgbClr val="000000"/>
                </a:solidFill>
                <a:latin typeface="微软雅黑" panose="020B0503020204020204" pitchFamily="34" charset="-122"/>
                <a:ea typeface="微软雅黑" pitchFamily="34" charset="-122"/>
                <a:cs typeface="Arial" pitchFamily="34" charset="0"/>
              </a:endParaRPr>
            </a:p>
          </p:txBody>
        </p:sp>
        <p:grpSp>
          <p:nvGrpSpPr>
            <p:cNvPr id="13" name="组合 158"/>
            <p:cNvGrpSpPr/>
            <p:nvPr/>
          </p:nvGrpSpPr>
          <p:grpSpPr>
            <a:xfrm>
              <a:off x="2866365" y="1919898"/>
              <a:ext cx="306183" cy="660509"/>
              <a:chOff x="3749379" y="1577225"/>
              <a:chExt cx="531998" cy="520793"/>
            </a:xfrm>
          </p:grpSpPr>
          <p:sp>
            <p:nvSpPr>
              <p:cNvPr id="135" name="圆角矩形 134"/>
              <p:cNvSpPr/>
              <p:nvPr/>
            </p:nvSpPr>
            <p:spPr bwMode="auto">
              <a:xfrm>
                <a:off x="3749379"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6" name="圆角矩形 135"/>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4" name="组合 161"/>
            <p:cNvGrpSpPr/>
            <p:nvPr/>
          </p:nvGrpSpPr>
          <p:grpSpPr>
            <a:xfrm>
              <a:off x="3217795" y="1919898"/>
              <a:ext cx="429052" cy="660509"/>
              <a:chOff x="3749379" y="1577225"/>
              <a:chExt cx="531998" cy="520793"/>
            </a:xfrm>
          </p:grpSpPr>
          <p:sp>
            <p:nvSpPr>
              <p:cNvPr id="133" name="圆角矩形 132"/>
              <p:cNvSpPr/>
              <p:nvPr/>
            </p:nvSpPr>
            <p:spPr bwMode="auto">
              <a:xfrm>
                <a:off x="3749379"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4" name="圆角矩形 133"/>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5" name="组合 164"/>
            <p:cNvGrpSpPr/>
            <p:nvPr/>
          </p:nvGrpSpPr>
          <p:grpSpPr>
            <a:xfrm>
              <a:off x="2916584" y="1931651"/>
              <a:ext cx="211229" cy="169701"/>
              <a:chOff x="4124725" y="3330985"/>
              <a:chExt cx="321630" cy="144016"/>
            </a:xfrm>
          </p:grpSpPr>
          <p:sp>
            <p:nvSpPr>
              <p:cNvPr id="131" name="矩形 130"/>
              <p:cNvSpPr/>
              <p:nvPr/>
            </p:nvSpPr>
            <p:spPr bwMode="auto">
              <a:xfrm>
                <a:off x="4124725"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2" name="矩形 131"/>
              <p:cNvSpPr/>
              <p:nvPr/>
            </p:nvSpPr>
            <p:spPr bwMode="auto">
              <a:xfrm>
                <a:off x="4302339"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16" name="矩形 15"/>
            <p:cNvSpPr/>
            <p:nvPr/>
          </p:nvSpPr>
          <p:spPr bwMode="auto">
            <a:xfrm>
              <a:off x="3254238" y="1950018"/>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7" name="矩形 16"/>
            <p:cNvSpPr/>
            <p:nvPr/>
          </p:nvSpPr>
          <p:spPr bwMode="auto">
            <a:xfrm>
              <a:off x="3370885" y="1950018"/>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8" name="矩形 17"/>
            <p:cNvSpPr/>
            <p:nvPr/>
          </p:nvSpPr>
          <p:spPr bwMode="auto">
            <a:xfrm>
              <a:off x="3487533" y="1950018"/>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9" name="圆角矩形 18"/>
            <p:cNvSpPr/>
            <p:nvPr/>
          </p:nvSpPr>
          <p:spPr bwMode="auto">
            <a:xfrm>
              <a:off x="2866365" y="1442522"/>
              <a:ext cx="1140397" cy="428721"/>
            </a:xfrm>
            <a:prstGeom prst="roundRect">
              <a:avLst/>
            </a:prstGeom>
            <a:solidFill>
              <a:srgbClr val="3BA0BB"/>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Unified resource management</a:t>
              </a:r>
              <a:endParaRPr lang="en-US" sz="7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20" name="组合 171"/>
            <p:cNvGrpSpPr/>
            <p:nvPr/>
          </p:nvGrpSpPr>
          <p:grpSpPr>
            <a:xfrm>
              <a:off x="3700579" y="1931651"/>
              <a:ext cx="306183" cy="660509"/>
              <a:chOff x="3749379" y="1577225"/>
              <a:chExt cx="531998" cy="520793"/>
            </a:xfrm>
          </p:grpSpPr>
          <p:sp>
            <p:nvSpPr>
              <p:cNvPr id="129" name="圆角矩形 128"/>
              <p:cNvSpPr/>
              <p:nvPr/>
            </p:nvSpPr>
            <p:spPr bwMode="auto">
              <a:xfrm>
                <a:off x="3749379"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30" name="圆角矩形 129"/>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1" name="组合 174"/>
            <p:cNvGrpSpPr/>
            <p:nvPr/>
          </p:nvGrpSpPr>
          <p:grpSpPr>
            <a:xfrm>
              <a:off x="3750797" y="1943404"/>
              <a:ext cx="211229" cy="169701"/>
              <a:chOff x="4124725" y="3330985"/>
              <a:chExt cx="321630" cy="144016"/>
            </a:xfrm>
          </p:grpSpPr>
          <p:sp>
            <p:nvSpPr>
              <p:cNvPr id="127" name="矩形 126"/>
              <p:cNvSpPr/>
              <p:nvPr/>
            </p:nvSpPr>
            <p:spPr bwMode="auto">
              <a:xfrm>
                <a:off x="4124725"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28" name="矩形 127"/>
              <p:cNvSpPr/>
              <p:nvPr/>
            </p:nvSpPr>
            <p:spPr bwMode="auto">
              <a:xfrm>
                <a:off x="4302339"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2" name="组合 177"/>
            <p:cNvGrpSpPr/>
            <p:nvPr/>
          </p:nvGrpSpPr>
          <p:grpSpPr>
            <a:xfrm>
              <a:off x="4856961" y="4884074"/>
              <a:ext cx="306183" cy="660509"/>
              <a:chOff x="3749379" y="1577225"/>
              <a:chExt cx="531998" cy="520793"/>
            </a:xfrm>
          </p:grpSpPr>
          <p:sp>
            <p:nvSpPr>
              <p:cNvPr id="125" name="圆角矩形 124"/>
              <p:cNvSpPr/>
              <p:nvPr/>
            </p:nvSpPr>
            <p:spPr bwMode="auto">
              <a:xfrm>
                <a:off x="3749379"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26" name="圆角矩形 125"/>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3" name="组合 180"/>
            <p:cNvGrpSpPr/>
            <p:nvPr/>
          </p:nvGrpSpPr>
          <p:grpSpPr>
            <a:xfrm>
              <a:off x="5208389" y="4884074"/>
              <a:ext cx="429052" cy="660509"/>
              <a:chOff x="3749379" y="1577225"/>
              <a:chExt cx="531998" cy="520793"/>
            </a:xfrm>
          </p:grpSpPr>
          <p:sp>
            <p:nvSpPr>
              <p:cNvPr id="123" name="圆角矩形 122"/>
              <p:cNvSpPr/>
              <p:nvPr/>
            </p:nvSpPr>
            <p:spPr bwMode="auto">
              <a:xfrm>
                <a:off x="3749379"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24" name="圆角矩形 123"/>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4" name="组合 183"/>
            <p:cNvGrpSpPr/>
            <p:nvPr/>
          </p:nvGrpSpPr>
          <p:grpSpPr>
            <a:xfrm>
              <a:off x="4907180" y="4895827"/>
              <a:ext cx="211229" cy="169701"/>
              <a:chOff x="4124725" y="3330985"/>
              <a:chExt cx="321630" cy="144016"/>
            </a:xfrm>
          </p:grpSpPr>
          <p:sp>
            <p:nvSpPr>
              <p:cNvPr id="121" name="矩形 120"/>
              <p:cNvSpPr/>
              <p:nvPr/>
            </p:nvSpPr>
            <p:spPr bwMode="auto">
              <a:xfrm>
                <a:off x="4124725"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22" name="矩形 121"/>
              <p:cNvSpPr/>
              <p:nvPr/>
            </p:nvSpPr>
            <p:spPr bwMode="auto">
              <a:xfrm>
                <a:off x="4302339"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25" name="矩形 24"/>
            <p:cNvSpPr/>
            <p:nvPr/>
          </p:nvSpPr>
          <p:spPr bwMode="auto">
            <a:xfrm>
              <a:off x="5244834" y="491419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6" name="矩形 25"/>
            <p:cNvSpPr/>
            <p:nvPr/>
          </p:nvSpPr>
          <p:spPr bwMode="auto">
            <a:xfrm>
              <a:off x="5361481" y="491419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 name="矩形 26"/>
            <p:cNvSpPr/>
            <p:nvPr/>
          </p:nvSpPr>
          <p:spPr bwMode="auto">
            <a:xfrm>
              <a:off x="5478129" y="491419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28" name="组合 189"/>
            <p:cNvGrpSpPr/>
            <p:nvPr/>
          </p:nvGrpSpPr>
          <p:grpSpPr>
            <a:xfrm>
              <a:off x="5691172" y="4895826"/>
              <a:ext cx="306184" cy="660507"/>
              <a:chOff x="3749377" y="1577226"/>
              <a:chExt cx="532000" cy="520792"/>
            </a:xfrm>
          </p:grpSpPr>
          <p:sp>
            <p:nvSpPr>
              <p:cNvPr id="119" name="圆角矩形 118"/>
              <p:cNvSpPr/>
              <p:nvPr/>
            </p:nvSpPr>
            <p:spPr bwMode="auto">
              <a:xfrm>
                <a:off x="3749377" y="1577226"/>
                <a:ext cx="531998" cy="36845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20" name="圆角矩形 119"/>
              <p:cNvSpPr/>
              <p:nvPr/>
            </p:nvSpPr>
            <p:spPr bwMode="auto">
              <a:xfrm>
                <a:off x="3749379"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9" name="组合 192"/>
            <p:cNvGrpSpPr/>
            <p:nvPr/>
          </p:nvGrpSpPr>
          <p:grpSpPr>
            <a:xfrm>
              <a:off x="5741393" y="4907580"/>
              <a:ext cx="211229" cy="169701"/>
              <a:chOff x="4124725" y="3330985"/>
              <a:chExt cx="321630" cy="144016"/>
            </a:xfrm>
          </p:grpSpPr>
          <p:sp>
            <p:nvSpPr>
              <p:cNvPr id="117" name="矩形 116"/>
              <p:cNvSpPr/>
              <p:nvPr/>
            </p:nvSpPr>
            <p:spPr bwMode="auto">
              <a:xfrm>
                <a:off x="4124725"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18" name="矩形 117"/>
              <p:cNvSpPr/>
              <p:nvPr/>
            </p:nvSpPr>
            <p:spPr bwMode="auto">
              <a:xfrm>
                <a:off x="4302339"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30" name="组合 195"/>
            <p:cNvGrpSpPr/>
            <p:nvPr/>
          </p:nvGrpSpPr>
          <p:grpSpPr>
            <a:xfrm>
              <a:off x="6450245" y="2139906"/>
              <a:ext cx="306183" cy="610495"/>
              <a:chOff x="3749379" y="1689158"/>
              <a:chExt cx="531998" cy="520793"/>
            </a:xfrm>
          </p:grpSpPr>
          <p:sp>
            <p:nvSpPr>
              <p:cNvPr id="115" name="圆角矩形 114"/>
              <p:cNvSpPr/>
              <p:nvPr/>
            </p:nvSpPr>
            <p:spPr bwMode="auto">
              <a:xfrm>
                <a:off x="3749379" y="1689158"/>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16" name="圆角矩形 115"/>
              <p:cNvSpPr/>
              <p:nvPr/>
            </p:nvSpPr>
            <p:spPr bwMode="auto">
              <a:xfrm>
                <a:off x="3749379" y="1841496"/>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31" name="组合 198"/>
            <p:cNvGrpSpPr/>
            <p:nvPr/>
          </p:nvGrpSpPr>
          <p:grpSpPr>
            <a:xfrm>
              <a:off x="6801675" y="2139907"/>
              <a:ext cx="429052" cy="610492"/>
              <a:chOff x="3749379" y="1689158"/>
              <a:chExt cx="531998" cy="520790"/>
            </a:xfrm>
          </p:grpSpPr>
          <p:sp>
            <p:nvSpPr>
              <p:cNvPr id="113" name="圆角矩形 112"/>
              <p:cNvSpPr/>
              <p:nvPr/>
            </p:nvSpPr>
            <p:spPr bwMode="auto">
              <a:xfrm>
                <a:off x="3749379" y="1689158"/>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14" name="圆角矩形 113"/>
              <p:cNvSpPr/>
              <p:nvPr/>
            </p:nvSpPr>
            <p:spPr bwMode="auto">
              <a:xfrm>
                <a:off x="3749379" y="184149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32" name="组合 201"/>
            <p:cNvGrpSpPr/>
            <p:nvPr/>
          </p:nvGrpSpPr>
          <p:grpSpPr>
            <a:xfrm>
              <a:off x="6500464" y="2151659"/>
              <a:ext cx="211229" cy="169701"/>
              <a:chOff x="4124725" y="3442336"/>
              <a:chExt cx="321630" cy="144016"/>
            </a:xfrm>
          </p:grpSpPr>
          <p:sp>
            <p:nvSpPr>
              <p:cNvPr id="111" name="矩形 110"/>
              <p:cNvSpPr/>
              <p:nvPr/>
            </p:nvSpPr>
            <p:spPr bwMode="auto">
              <a:xfrm>
                <a:off x="4124725" y="3442336"/>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12" name="矩形 111"/>
              <p:cNvSpPr/>
              <p:nvPr/>
            </p:nvSpPr>
            <p:spPr bwMode="auto">
              <a:xfrm>
                <a:off x="4302339" y="3442336"/>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33" name="矩形 32"/>
            <p:cNvSpPr/>
            <p:nvPr/>
          </p:nvSpPr>
          <p:spPr bwMode="auto">
            <a:xfrm>
              <a:off x="6838118" y="217002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4" name="矩形 33"/>
            <p:cNvSpPr/>
            <p:nvPr/>
          </p:nvSpPr>
          <p:spPr bwMode="auto">
            <a:xfrm>
              <a:off x="6954766" y="217002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5" name="矩形 34"/>
            <p:cNvSpPr/>
            <p:nvPr/>
          </p:nvSpPr>
          <p:spPr bwMode="auto">
            <a:xfrm>
              <a:off x="7071413" y="2170022"/>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36" name="组合 207"/>
            <p:cNvGrpSpPr/>
            <p:nvPr/>
          </p:nvGrpSpPr>
          <p:grpSpPr>
            <a:xfrm>
              <a:off x="7284460" y="2151660"/>
              <a:ext cx="306183" cy="610492"/>
              <a:chOff x="3749379" y="1689158"/>
              <a:chExt cx="531998" cy="520790"/>
            </a:xfrm>
          </p:grpSpPr>
          <p:sp>
            <p:nvSpPr>
              <p:cNvPr id="109" name="圆角矩形 108"/>
              <p:cNvSpPr/>
              <p:nvPr/>
            </p:nvSpPr>
            <p:spPr bwMode="auto">
              <a:xfrm>
                <a:off x="3749379" y="1689158"/>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10" name="圆角矩形 109"/>
              <p:cNvSpPr/>
              <p:nvPr/>
            </p:nvSpPr>
            <p:spPr bwMode="auto">
              <a:xfrm>
                <a:off x="3749379" y="184149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37" name="组合 210"/>
            <p:cNvGrpSpPr/>
            <p:nvPr/>
          </p:nvGrpSpPr>
          <p:grpSpPr>
            <a:xfrm>
              <a:off x="7334678" y="2163411"/>
              <a:ext cx="211229" cy="169701"/>
              <a:chOff x="4124725" y="3442336"/>
              <a:chExt cx="321630" cy="144016"/>
            </a:xfrm>
          </p:grpSpPr>
          <p:sp>
            <p:nvSpPr>
              <p:cNvPr id="107" name="矩形 106"/>
              <p:cNvSpPr/>
              <p:nvPr/>
            </p:nvSpPr>
            <p:spPr bwMode="auto">
              <a:xfrm>
                <a:off x="4124725" y="3442336"/>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8" name="矩形 107"/>
              <p:cNvSpPr/>
              <p:nvPr/>
            </p:nvSpPr>
            <p:spPr bwMode="auto">
              <a:xfrm>
                <a:off x="4302339" y="3442336"/>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38" name="圆角矩形 37"/>
            <p:cNvSpPr/>
            <p:nvPr/>
          </p:nvSpPr>
          <p:spPr bwMode="auto">
            <a:xfrm>
              <a:off x="6450245" y="1641761"/>
              <a:ext cx="1140399" cy="240501"/>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14" tIns="45707" rIns="91414" bIns="45707" numCol="1" rtlCol="0" anchor="ctr" anchorCtr="0" compatLnSpc="1">
              <a:prstTxWarp prst="textNoShape">
                <a:avLst/>
              </a:prstTxWarp>
              <a:noAutofit/>
            </a:bodyPr>
            <a:lstStyle/>
            <a:p>
              <a:pPr algn="ctr" defTabSz="914133"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PaaS</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sp>
          <p:nvSpPr>
            <p:cNvPr id="39" name="矩形 38"/>
            <p:cNvSpPr/>
            <p:nvPr/>
          </p:nvSpPr>
          <p:spPr bwMode="auto">
            <a:xfrm>
              <a:off x="1977262" y="4595913"/>
              <a:ext cx="202725" cy="179071"/>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600" b="1" dirty="0">
                  <a:solidFill>
                    <a:srgbClr val="000000"/>
                  </a:solidFill>
                  <a:latin typeface="微软雅黑" panose="020B0503020204020204" pitchFamily="34" charset="-122"/>
                  <a:ea typeface="微软雅黑" panose="020B0503020204020204" pitchFamily="34" charset="-122"/>
                  <a:cs typeface="Arial" pitchFamily="34" charset="0"/>
                </a:rPr>
                <a:t>VM</a:t>
              </a:r>
              <a:endParaRPr lang="en-US" altLang="zh-CN" sz="600" b="1" dirty="0">
                <a:solidFill>
                  <a:srgbClr val="000000"/>
                </a:solidFill>
                <a:latin typeface="微软雅黑" panose="020B0503020204020204" pitchFamily="34" charset="-122"/>
                <a:ea typeface="微软雅黑" pitchFamily="34" charset="-122"/>
                <a:cs typeface="Arial" pitchFamily="34" charset="0"/>
              </a:endParaRPr>
            </a:p>
          </p:txBody>
        </p:sp>
        <p:sp>
          <p:nvSpPr>
            <p:cNvPr id="40" name="矩形 39"/>
            <p:cNvSpPr/>
            <p:nvPr/>
          </p:nvSpPr>
          <p:spPr bwMode="auto">
            <a:xfrm>
              <a:off x="2212482" y="4595913"/>
              <a:ext cx="202725" cy="179071"/>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600" b="1" dirty="0">
                  <a:solidFill>
                    <a:srgbClr val="000000"/>
                  </a:solidFill>
                  <a:latin typeface="微软雅黑" panose="020B0503020204020204" pitchFamily="34" charset="-122"/>
                  <a:ea typeface="微软雅黑" panose="020B0503020204020204" pitchFamily="34" charset="-122"/>
                  <a:cs typeface="Arial" pitchFamily="34" charset="0"/>
                </a:rPr>
                <a:t>VM</a:t>
              </a:r>
              <a:endParaRPr lang="en-US" altLang="zh-CN" sz="600" b="1" dirty="0">
                <a:solidFill>
                  <a:srgbClr val="000000"/>
                </a:solidFill>
                <a:latin typeface="微软雅黑" panose="020B0503020204020204" pitchFamily="34" charset="-122"/>
                <a:ea typeface="微软雅黑" pitchFamily="34" charset="-122"/>
                <a:cs typeface="Arial" pitchFamily="34" charset="0"/>
              </a:endParaRPr>
            </a:p>
          </p:txBody>
        </p:sp>
        <p:sp>
          <p:nvSpPr>
            <p:cNvPr id="41" name="文本框 40"/>
            <p:cNvSpPr txBox="1"/>
            <p:nvPr/>
          </p:nvSpPr>
          <p:spPr>
            <a:xfrm>
              <a:off x="811712" y="1865729"/>
              <a:ext cx="673549" cy="468926"/>
            </a:xfrm>
            <a:prstGeom prst="rect">
              <a:avLst/>
            </a:prstGeom>
            <a:noFill/>
          </p:spPr>
          <p:txBody>
            <a:bodyPr wrap="square" lIns="121917" tIns="60958" rIns="121917" bIns="60958" rtlCol="0">
              <a:noAutofit/>
            </a:bodyPr>
            <a:lstStyle/>
            <a:p>
              <a:pPr fontAlgn="ctr"/>
              <a:r>
                <a:rPr sz="1000" dirty="0">
                  <a:solidFill>
                    <a:srgbClr val="FFFFFF"/>
                  </a:solidFill>
                  <a:latin typeface="微软雅黑" panose="020B0503020204020204" pitchFamily="34" charset="-122"/>
                  <a:ea typeface="微软雅黑" panose="020B0503020204020204" pitchFamily="34" charset="-122"/>
                  <a:cs typeface="Arial" pitchFamily="34" charset="0"/>
                </a:rPr>
                <a:t>Traditional IT</a:t>
              </a:r>
              <a:endParaRPr lang="en-US" altLang="zh-CN" sz="1000" dirty="0">
                <a:solidFill>
                  <a:srgbClr val="FFFFFF"/>
                </a:solidFill>
                <a:latin typeface="微软雅黑" panose="020B0503020204020204" pitchFamily="34" charset="-122"/>
                <a:ea typeface="微软雅黑" pitchFamily="34" charset="-122"/>
                <a:cs typeface="Arial" pitchFamily="34" charset="0"/>
              </a:endParaRPr>
            </a:p>
          </p:txBody>
        </p:sp>
        <p:sp>
          <p:nvSpPr>
            <p:cNvPr id="42" name="文本框 41"/>
            <p:cNvSpPr txBox="1"/>
            <p:nvPr/>
          </p:nvSpPr>
          <p:spPr>
            <a:xfrm>
              <a:off x="1600264" y="4067409"/>
              <a:ext cx="1617530" cy="368441"/>
            </a:xfrm>
            <a:prstGeom prst="rect">
              <a:avLst/>
            </a:prstGeom>
            <a:noFill/>
          </p:spPr>
          <p:txBody>
            <a:bodyPr wrap="square" lIns="121917" tIns="60958" rIns="121917" bIns="60958" rtlCol="0">
              <a:noAutofit/>
            </a:bodyPr>
            <a:lstStyle/>
            <a:p>
              <a:pPr fontAlgn="ctr"/>
              <a:r>
                <a:rPr sz="1100" b="1" dirty="0">
                  <a:solidFill>
                    <a:srgbClr val="990000"/>
                  </a:solidFill>
                  <a:latin typeface="微软雅黑" panose="020B0503020204020204" pitchFamily="34" charset="-122"/>
                  <a:ea typeface="微软雅黑" panose="020B0503020204020204" pitchFamily="34" charset="-122"/>
                  <a:cs typeface="Arial" pitchFamily="34" charset="0"/>
                </a:rPr>
                <a:t>1</a:t>
              </a:r>
              <a:r>
                <a:rPr sz="1100" b="1" dirty="0" smtClean="0">
                  <a:solidFill>
                    <a:srgbClr val="990000"/>
                  </a:solidFill>
                  <a:latin typeface="微软雅黑" panose="020B0503020204020204" pitchFamily="34" charset="-122"/>
                  <a:ea typeface="微软雅黑" panose="020B0503020204020204" pitchFamily="34" charset="-122"/>
                  <a:cs typeface="Arial" pitchFamily="34" charset="0"/>
                </a:rPr>
                <a:t>.</a:t>
              </a:r>
              <a:r>
                <a:rPr sz="1100" dirty="0" smtClean="0">
                  <a:solidFill>
                    <a:srgbClr val="990000"/>
                  </a:solidFill>
                  <a:latin typeface="微软雅黑" panose="020B0503020204020204" pitchFamily="34" charset="-122"/>
                  <a:ea typeface="微软雅黑" panose="020B0503020204020204" pitchFamily="34" charset="-122"/>
                  <a:cs typeface="Arial" pitchFamily="34" charset="0"/>
                </a:rPr>
                <a:t> </a:t>
              </a:r>
              <a:r>
                <a:rPr sz="1100" b="1" dirty="0">
                  <a:solidFill>
                    <a:srgbClr val="990000"/>
                  </a:solidFill>
                  <a:latin typeface="微软雅黑" panose="020B0503020204020204" pitchFamily="34" charset="-122"/>
                  <a:ea typeface="微软雅黑" panose="020B0503020204020204" pitchFamily="34" charset="-122"/>
                  <a:cs typeface="Arial" pitchFamily="34" charset="0"/>
                </a:rPr>
                <a:t>Virtualization</a:t>
              </a:r>
              <a:endParaRPr lang="en-US" altLang="zh-CN" sz="1100" dirty="0">
                <a:solidFill>
                  <a:srgbClr val="FFFFFF"/>
                </a:solidFill>
                <a:latin typeface="微软雅黑" panose="020B0503020204020204" pitchFamily="34" charset="-122"/>
                <a:ea typeface="微软雅黑" pitchFamily="34" charset="-122"/>
                <a:cs typeface="Arial" pitchFamily="34" charset="0"/>
              </a:endParaRPr>
            </a:p>
          </p:txBody>
        </p:sp>
        <p:sp>
          <p:nvSpPr>
            <p:cNvPr id="43" name="文本框 42"/>
            <p:cNvSpPr txBox="1"/>
            <p:nvPr/>
          </p:nvSpPr>
          <p:spPr>
            <a:xfrm>
              <a:off x="2766016" y="970476"/>
              <a:ext cx="2595465" cy="602906"/>
            </a:xfrm>
            <a:prstGeom prst="rect">
              <a:avLst/>
            </a:prstGeom>
            <a:noFill/>
          </p:spPr>
          <p:txBody>
            <a:bodyPr wrap="square" lIns="121917" tIns="60958" rIns="121917" bIns="60958" rtlCol="0">
              <a:noAutofit/>
            </a:bodyPr>
            <a:lstStyle/>
            <a:p>
              <a:pPr fontAlgn="ctr"/>
              <a:r>
                <a:rPr sz="1100" b="1" dirty="0">
                  <a:solidFill>
                    <a:srgbClr val="990000"/>
                  </a:solidFill>
                  <a:latin typeface="微软雅黑" panose="020B0503020204020204" pitchFamily="34" charset="-122"/>
                  <a:ea typeface="微软雅黑" panose="020B0503020204020204" pitchFamily="34" charset="-122"/>
                  <a:cs typeface="Arial" pitchFamily="34" charset="0"/>
                </a:rPr>
                <a:t>2. </a:t>
              </a:r>
              <a:r>
                <a:rPr sz="1100" b="1" dirty="0" smtClean="0">
                  <a:solidFill>
                    <a:srgbClr val="990000"/>
                  </a:solidFill>
                  <a:latin typeface="微软雅黑" panose="020B0503020204020204" pitchFamily="34" charset="-122"/>
                  <a:ea typeface="微软雅黑" panose="020B0503020204020204" pitchFamily="34" charset="-122"/>
                  <a:cs typeface="Arial" pitchFamily="34" charset="0"/>
                </a:rPr>
                <a:t>Converged </a:t>
              </a:r>
              <a:r>
                <a:rPr sz="1100" b="1" dirty="0">
                  <a:solidFill>
                    <a:srgbClr val="990000"/>
                  </a:solidFill>
                  <a:latin typeface="微软雅黑" panose="020B0503020204020204" pitchFamily="34" charset="-122"/>
                  <a:ea typeface="微软雅黑" panose="020B0503020204020204" pitchFamily="34" charset="-122"/>
                  <a:cs typeface="Arial" pitchFamily="34" charset="0"/>
                </a:rPr>
                <a:t>Resource Pool</a:t>
              </a:r>
              <a:endParaRPr lang="en-US" altLang="zh-CN" sz="1100" b="1" dirty="0">
                <a:solidFill>
                  <a:srgbClr val="990000"/>
                </a:solidFill>
                <a:latin typeface="微软雅黑" panose="020B0503020204020204" pitchFamily="34" charset="-122"/>
                <a:ea typeface="微软雅黑" pitchFamily="34" charset="-122"/>
                <a:cs typeface="Arial" pitchFamily="34" charset="0"/>
              </a:endParaRPr>
            </a:p>
          </p:txBody>
        </p:sp>
        <p:sp>
          <p:nvSpPr>
            <p:cNvPr id="44" name="圆角矩形 43"/>
            <p:cNvSpPr/>
            <p:nvPr/>
          </p:nvSpPr>
          <p:spPr bwMode="auto">
            <a:xfrm>
              <a:off x="6450245" y="1897926"/>
              <a:ext cx="1140397" cy="211505"/>
            </a:xfrm>
            <a:prstGeom prst="roundRect">
              <a:avLst/>
            </a:prstGeom>
            <a:solidFill>
              <a:srgbClr val="3BA0BB"/>
            </a:solidFill>
            <a:ln w="9525" cap="flat" cmpd="sng" algn="ctr">
              <a:noFill/>
              <a:prstDash val="solid"/>
              <a:round/>
              <a:headEnd type="none" w="med" len="med"/>
              <a:tailEnd type="none" w="med" len="med"/>
            </a:ln>
            <a:effectLst/>
          </p:spPr>
          <p:txBody>
            <a:bodyPr vert="horz" wrap="square" lIns="91414" tIns="45707" rIns="91414" bIns="45707" numCol="1" rtlCol="0" anchor="ctr" anchorCtr="0" compatLnSpc="1">
              <a:prstTxWarp prst="textNoShape">
                <a:avLst/>
              </a:prstTxWarp>
              <a:noAutofit/>
            </a:bodyPr>
            <a:lstStyle/>
            <a:p>
              <a:pPr algn="ctr" defTabSz="914133" fontAlgn="ctr">
                <a:buClr>
                  <a:srgbClr val="CC9900"/>
                </a:buClr>
              </a:pPr>
              <a:r>
                <a:rPr sz="700" dirty="0">
                  <a:solidFill>
                    <a:srgbClr val="FFFFFF"/>
                  </a:solidFill>
                  <a:latin typeface="微软雅黑" panose="020B0503020204020204" pitchFamily="34" charset="-122"/>
                  <a:ea typeface="微软雅黑" panose="020B0503020204020204" pitchFamily="34" charset="-122"/>
                  <a:cs typeface="Arial" pitchFamily="34" charset="0"/>
                </a:rPr>
                <a:t>Unified management</a:t>
              </a:r>
              <a:endParaRPr lang="en-US" altLang="zh-CN" sz="700" dirty="0">
                <a:solidFill>
                  <a:srgbClr val="000000"/>
                </a:solidFill>
                <a:latin typeface="微软雅黑" panose="020B0503020204020204" pitchFamily="34" charset="-122"/>
                <a:ea typeface="微软雅黑" pitchFamily="34" charset="-122"/>
                <a:cs typeface="Arial" pitchFamily="34" charset="0"/>
              </a:endParaRPr>
            </a:p>
          </p:txBody>
        </p:sp>
        <p:grpSp>
          <p:nvGrpSpPr>
            <p:cNvPr id="45" name="组合 220"/>
            <p:cNvGrpSpPr/>
            <p:nvPr/>
          </p:nvGrpSpPr>
          <p:grpSpPr>
            <a:xfrm>
              <a:off x="8585309" y="4698706"/>
              <a:ext cx="306184" cy="660509"/>
              <a:chOff x="4316282" y="1577225"/>
              <a:chExt cx="532000" cy="520793"/>
            </a:xfrm>
          </p:grpSpPr>
          <p:sp>
            <p:nvSpPr>
              <p:cNvPr id="105" name="圆角矩形 104"/>
              <p:cNvSpPr/>
              <p:nvPr/>
            </p:nvSpPr>
            <p:spPr bwMode="auto">
              <a:xfrm>
                <a:off x="4316284"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6" name="圆角矩形 105"/>
              <p:cNvSpPr/>
              <p:nvPr/>
            </p:nvSpPr>
            <p:spPr bwMode="auto">
              <a:xfrm>
                <a:off x="4316282"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46" name="组合 223"/>
            <p:cNvGrpSpPr/>
            <p:nvPr/>
          </p:nvGrpSpPr>
          <p:grpSpPr>
            <a:xfrm>
              <a:off x="8936741" y="4698706"/>
              <a:ext cx="429054" cy="660509"/>
              <a:chOff x="4153930" y="1577225"/>
              <a:chExt cx="532000" cy="520793"/>
            </a:xfrm>
          </p:grpSpPr>
          <p:sp>
            <p:nvSpPr>
              <p:cNvPr id="103" name="圆角矩形 102"/>
              <p:cNvSpPr/>
              <p:nvPr/>
            </p:nvSpPr>
            <p:spPr bwMode="auto">
              <a:xfrm>
                <a:off x="4153930"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4" name="圆角矩形 103"/>
              <p:cNvSpPr/>
              <p:nvPr/>
            </p:nvSpPr>
            <p:spPr bwMode="auto">
              <a:xfrm>
                <a:off x="4153932"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47" name="组合 226"/>
            <p:cNvGrpSpPr/>
            <p:nvPr/>
          </p:nvGrpSpPr>
          <p:grpSpPr>
            <a:xfrm>
              <a:off x="8635515" y="4710459"/>
              <a:ext cx="211229" cy="169701"/>
              <a:chOff x="4621498" y="3330985"/>
              <a:chExt cx="321630" cy="144016"/>
            </a:xfrm>
          </p:grpSpPr>
          <p:sp>
            <p:nvSpPr>
              <p:cNvPr id="101" name="矩形 100"/>
              <p:cNvSpPr/>
              <p:nvPr/>
            </p:nvSpPr>
            <p:spPr bwMode="auto">
              <a:xfrm>
                <a:off x="4621498"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2" name="矩形 101"/>
              <p:cNvSpPr/>
              <p:nvPr/>
            </p:nvSpPr>
            <p:spPr bwMode="auto">
              <a:xfrm>
                <a:off x="4799112"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48" name="矩形 47"/>
            <p:cNvSpPr/>
            <p:nvPr/>
          </p:nvSpPr>
          <p:spPr bwMode="auto">
            <a:xfrm>
              <a:off x="8973184" y="4728824"/>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49" name="矩形 48"/>
            <p:cNvSpPr/>
            <p:nvPr/>
          </p:nvSpPr>
          <p:spPr bwMode="auto">
            <a:xfrm>
              <a:off x="9089831" y="4728824"/>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0" name="矩形 49"/>
            <p:cNvSpPr/>
            <p:nvPr/>
          </p:nvSpPr>
          <p:spPr bwMode="auto">
            <a:xfrm>
              <a:off x="9206478" y="4728824"/>
              <a:ext cx="94581" cy="169701"/>
            </a:xfrm>
            <a:prstGeom prst="rect">
              <a:avLst/>
            </a:prstGeom>
            <a:solidFill>
              <a:srgbClr val="00B0F0"/>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51" name="组合 232"/>
            <p:cNvGrpSpPr/>
            <p:nvPr/>
          </p:nvGrpSpPr>
          <p:grpSpPr>
            <a:xfrm>
              <a:off x="9419523" y="4710459"/>
              <a:ext cx="306184" cy="660509"/>
              <a:chOff x="4316282" y="1577225"/>
              <a:chExt cx="532000" cy="520793"/>
            </a:xfrm>
          </p:grpSpPr>
          <p:sp>
            <p:nvSpPr>
              <p:cNvPr id="99" name="圆角矩形 98"/>
              <p:cNvSpPr/>
              <p:nvPr/>
            </p:nvSpPr>
            <p:spPr bwMode="auto">
              <a:xfrm>
                <a:off x="4316284" y="1577225"/>
                <a:ext cx="531998" cy="368455"/>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0" name="圆角矩形 99"/>
              <p:cNvSpPr/>
              <p:nvPr/>
            </p:nvSpPr>
            <p:spPr bwMode="auto">
              <a:xfrm>
                <a:off x="4316282" y="1729563"/>
                <a:ext cx="531998" cy="36845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52" name="组合 235"/>
            <p:cNvGrpSpPr/>
            <p:nvPr/>
          </p:nvGrpSpPr>
          <p:grpSpPr>
            <a:xfrm>
              <a:off x="9469741" y="4722212"/>
              <a:ext cx="211222" cy="169701"/>
              <a:chOff x="4621530" y="3330985"/>
              <a:chExt cx="321620" cy="144016"/>
            </a:xfrm>
          </p:grpSpPr>
          <p:sp>
            <p:nvSpPr>
              <p:cNvPr id="97" name="矩形 96"/>
              <p:cNvSpPr/>
              <p:nvPr/>
            </p:nvSpPr>
            <p:spPr bwMode="auto">
              <a:xfrm>
                <a:off x="4621530"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8" name="矩形 97"/>
              <p:cNvSpPr/>
              <p:nvPr/>
            </p:nvSpPr>
            <p:spPr bwMode="auto">
              <a:xfrm>
                <a:off x="4799134" y="3330985"/>
                <a:ext cx="144016" cy="144016"/>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53" name="圆角矩形 52"/>
            <p:cNvSpPr/>
            <p:nvPr/>
          </p:nvSpPr>
          <p:spPr bwMode="auto">
            <a:xfrm>
              <a:off x="8567225" y="4456728"/>
              <a:ext cx="1140397" cy="211505"/>
            </a:xfrm>
            <a:prstGeom prst="roundRect">
              <a:avLst/>
            </a:prstGeom>
            <a:solidFill>
              <a:srgbClr val="3BA0BB"/>
            </a:solidFill>
            <a:ln w="9525" cap="flat" cmpd="sng" algn="ctr">
              <a:noFill/>
              <a:prstDash val="solid"/>
              <a:round/>
              <a:headEnd type="none" w="med" len="med"/>
              <a:tailEnd type="none" w="med" len="med"/>
            </a:ln>
            <a:effectLst/>
          </p:spPr>
          <p:txBody>
            <a:bodyPr vert="horz" wrap="square" lIns="91414" tIns="45707" rIns="91414" bIns="45707" numCol="1" rtlCol="0" anchor="ctr" anchorCtr="0" compatLnSpc="1">
              <a:prstTxWarp prst="textNoShape">
                <a:avLst/>
              </a:prstTxWarp>
              <a:noAutofit/>
            </a:bodyPr>
            <a:lstStyle/>
            <a:p>
              <a:pPr algn="ctr" defTabSz="914133" fontAlgn="ctr">
                <a:buClr>
                  <a:srgbClr val="CC9900"/>
                </a:buClr>
              </a:pPr>
              <a:r>
                <a:rPr sz="700" dirty="0">
                  <a:solidFill>
                    <a:srgbClr val="FFFFFF"/>
                  </a:solidFill>
                  <a:latin typeface="微软雅黑" panose="020B0503020204020204" pitchFamily="34" charset="-122"/>
                  <a:ea typeface="微软雅黑" panose="020B0503020204020204" pitchFamily="34" charset="-122"/>
                  <a:cs typeface="Arial" pitchFamily="34" charset="0"/>
                </a:rPr>
                <a:t>Unified management</a:t>
              </a:r>
              <a:endParaRPr lang="en-US" altLang="zh-CN" sz="700" dirty="0">
                <a:solidFill>
                  <a:srgbClr val="000000"/>
                </a:solidFill>
                <a:latin typeface="微软雅黑" panose="020B0503020204020204" pitchFamily="34" charset="-122"/>
                <a:ea typeface="微软雅黑" pitchFamily="34" charset="-122"/>
                <a:cs typeface="Arial" pitchFamily="34" charset="0"/>
              </a:endParaRPr>
            </a:p>
          </p:txBody>
        </p:sp>
        <p:sp>
          <p:nvSpPr>
            <p:cNvPr id="54" name="矩形 53"/>
            <p:cNvSpPr/>
            <p:nvPr/>
          </p:nvSpPr>
          <p:spPr>
            <a:xfrm>
              <a:off x="6334912" y="843340"/>
              <a:ext cx="2601829" cy="602909"/>
            </a:xfrm>
            <a:prstGeom prst="rect">
              <a:avLst/>
            </a:prstGeom>
            <a:noFill/>
          </p:spPr>
          <p:txBody>
            <a:bodyPr wrap="square" lIns="121917" tIns="60958" rIns="121917" bIns="60958" rtlCol="0">
              <a:noAutofit/>
            </a:bodyPr>
            <a:lstStyle/>
            <a:p>
              <a:pPr fontAlgn="ctr"/>
              <a:r>
                <a:rPr sz="1050" b="1" dirty="0">
                  <a:solidFill>
                    <a:srgbClr val="990000"/>
                  </a:solidFill>
                  <a:latin typeface="微软雅黑" panose="020B0503020204020204" pitchFamily="34" charset="-122"/>
                  <a:ea typeface="微软雅黑" panose="020B0503020204020204" pitchFamily="34" charset="-122"/>
                  <a:cs typeface="Arial" pitchFamily="34" charset="0"/>
                </a:rPr>
                <a:t>4. </a:t>
              </a:r>
              <a:r>
                <a:rPr sz="1050" b="1" dirty="0" smtClean="0">
                  <a:solidFill>
                    <a:srgbClr val="990000"/>
                  </a:solidFill>
                  <a:latin typeface="微软雅黑" panose="020B0503020204020204" pitchFamily="34" charset="-122"/>
                  <a:ea typeface="微软雅黑" panose="020B0503020204020204" pitchFamily="34" charset="-122"/>
                  <a:cs typeface="Arial" pitchFamily="34" charset="0"/>
                </a:rPr>
                <a:t>Agile </a:t>
              </a:r>
              <a:r>
                <a:rPr sz="1050" b="1" dirty="0">
                  <a:solidFill>
                    <a:srgbClr val="990000"/>
                  </a:solidFill>
                  <a:latin typeface="微软雅黑" panose="020B0503020204020204" pitchFamily="34" charset="-122"/>
                  <a:ea typeface="微软雅黑" panose="020B0503020204020204" pitchFamily="34" charset="-122"/>
                  <a:cs typeface="Arial" pitchFamily="34" charset="0"/>
                </a:rPr>
                <a:t>Service Innovation</a:t>
              </a:r>
              <a:endParaRPr lang="en-US" sz="1050" b="1" dirty="0">
                <a:solidFill>
                  <a:srgbClr val="990000"/>
                </a:solidFill>
                <a:latin typeface="微软雅黑" panose="020B0503020204020204" pitchFamily="34" charset="-122"/>
                <a:ea typeface="微软雅黑" panose="020B0503020204020204" pitchFamily="34" charset="-122"/>
                <a:cs typeface="Arial" pitchFamily="34" charset="0"/>
              </a:endParaRPr>
            </a:p>
          </p:txBody>
        </p:sp>
        <p:grpSp>
          <p:nvGrpSpPr>
            <p:cNvPr id="55" name="组合 240"/>
            <p:cNvGrpSpPr/>
            <p:nvPr/>
          </p:nvGrpSpPr>
          <p:grpSpPr>
            <a:xfrm>
              <a:off x="8585311" y="3945445"/>
              <a:ext cx="1140417" cy="480811"/>
              <a:chOff x="7980132" y="2996345"/>
              <a:chExt cx="599150" cy="379106"/>
            </a:xfrm>
          </p:grpSpPr>
          <p:sp>
            <p:nvSpPr>
              <p:cNvPr id="95" name="圆角矩形 94"/>
              <p:cNvSpPr/>
              <p:nvPr/>
            </p:nvSpPr>
            <p:spPr bwMode="auto">
              <a:xfrm>
                <a:off x="7986280" y="2996345"/>
                <a:ext cx="593002" cy="220753"/>
              </a:xfrm>
              <a:prstGeom prst="round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noAutofit/>
              </a:bodyPr>
              <a:lstStyle/>
              <a:p>
                <a:pPr algn="ctr" defTabSz="914133"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Business Data Analysis</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sp>
            <p:nvSpPr>
              <p:cNvPr id="96" name="圆角矩形 95"/>
              <p:cNvSpPr/>
              <p:nvPr/>
            </p:nvSpPr>
            <p:spPr bwMode="auto">
              <a:xfrm>
                <a:off x="7980132" y="3225271"/>
                <a:ext cx="593002" cy="150180"/>
              </a:xfrm>
              <a:prstGeom prst="roundRect">
                <a:avLst/>
              </a:prstGeom>
              <a:solidFill>
                <a:srgbClr val="FFC000"/>
              </a:solidFill>
              <a:ln w="9525" cap="flat" cmpd="sng" algn="ctr">
                <a:no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noAutofit/>
              </a:bodyPr>
              <a:lstStyle/>
              <a:p>
                <a:pPr algn="ctr" defTabSz="914133" fontAlgn="ctr">
                  <a:buClr>
                    <a:srgbClr val="CC9900"/>
                  </a:buClr>
                </a:pPr>
                <a:r>
                  <a:rPr sz="700" b="1" dirty="0">
                    <a:solidFill>
                      <a:srgbClr val="FFFFFF"/>
                    </a:solidFill>
                    <a:latin typeface="微软雅黑" panose="020B0503020204020204" pitchFamily="34" charset="-122"/>
                    <a:ea typeface="微软雅黑" panose="020B0503020204020204" pitchFamily="34" charset="-122"/>
                    <a:cs typeface="Arial" pitchFamily="34" charset="0"/>
                  </a:rPr>
                  <a:t>PaaS</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grpSp>
        <p:sp>
          <p:nvSpPr>
            <p:cNvPr id="56" name="文本框 55"/>
            <p:cNvSpPr txBox="1"/>
            <p:nvPr/>
          </p:nvSpPr>
          <p:spPr>
            <a:xfrm>
              <a:off x="8435238" y="3463348"/>
              <a:ext cx="2680320" cy="602909"/>
            </a:xfrm>
            <a:prstGeom prst="rect">
              <a:avLst/>
            </a:prstGeom>
            <a:noFill/>
          </p:spPr>
          <p:txBody>
            <a:bodyPr wrap="square" lIns="121917" tIns="60958" rIns="121917" bIns="60958" rtlCol="0">
              <a:noAutofit/>
            </a:bodyPr>
            <a:lstStyle>
              <a:defPPr>
                <a:defRPr lang="zh-CN"/>
              </a:defPPr>
              <a:lvl1pPr>
                <a:defRPr sz="1400" b="1">
                  <a:solidFill>
                    <a:srgbClr val="990000"/>
                  </a:solidFill>
                  <a:latin typeface="微软雅黑" pitchFamily="34" charset="-122"/>
                  <a:ea typeface="微软雅黑" pitchFamily="34" charset="-122"/>
                </a:defRPr>
              </a:lvl1pPr>
            </a:lstStyle>
            <a:p>
              <a:pPr fontAlgn="ctr"/>
              <a:r>
                <a:rPr sz="1100" b="1" dirty="0">
                  <a:cs typeface="Arial" pitchFamily="34" charset="0"/>
                </a:rPr>
                <a:t>5. </a:t>
              </a:r>
              <a:r>
                <a:rPr sz="1100" b="1" dirty="0" smtClean="0">
                  <a:cs typeface="Arial" pitchFamily="34" charset="0"/>
                </a:rPr>
                <a:t>Data </a:t>
              </a:r>
              <a:r>
                <a:rPr sz="1100" b="1" dirty="0">
                  <a:cs typeface="Arial" pitchFamily="34" charset="0"/>
                </a:rPr>
                <a:t>Integration and Intelligent Analysis</a:t>
              </a:r>
              <a:endParaRPr lang="en-US" sz="1100" b="1" dirty="0">
                <a:cs typeface="Arial" pitchFamily="34" charset="0"/>
              </a:endParaRPr>
            </a:p>
          </p:txBody>
        </p:sp>
        <p:sp>
          <p:nvSpPr>
            <p:cNvPr id="57" name="矩形 56"/>
            <p:cNvSpPr/>
            <p:nvPr/>
          </p:nvSpPr>
          <p:spPr bwMode="auto">
            <a:xfrm>
              <a:off x="6459232" y="1284546"/>
              <a:ext cx="337655" cy="353009"/>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DB</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sp>
          <p:nvSpPr>
            <p:cNvPr id="58" name="矩形 57"/>
            <p:cNvSpPr/>
            <p:nvPr/>
          </p:nvSpPr>
          <p:spPr bwMode="auto">
            <a:xfrm>
              <a:off x="6821518" y="1293973"/>
              <a:ext cx="458766" cy="336472"/>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700" b="1" dirty="0">
                  <a:solidFill>
                    <a:srgbClr val="FFFFFF"/>
                  </a:solidFill>
                  <a:latin typeface="微软雅黑" panose="020B0503020204020204" pitchFamily="34" charset="-122"/>
                  <a:ea typeface="微软雅黑" panose="020B0503020204020204" pitchFamily="34" charset="-122"/>
                  <a:cs typeface="Arial" pitchFamily="34" charset="0"/>
                </a:rPr>
                <a:t>Message bus</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sp>
          <p:nvSpPr>
            <p:cNvPr id="59" name="矩形 58"/>
            <p:cNvSpPr/>
            <p:nvPr/>
          </p:nvSpPr>
          <p:spPr bwMode="auto">
            <a:xfrm>
              <a:off x="7334678" y="1293974"/>
              <a:ext cx="233644" cy="327537"/>
            </a:xfrm>
            <a:prstGeom prst="rect">
              <a:avLst/>
            </a:prstGeom>
            <a:solidFill>
              <a:srgbClr val="00B0F0"/>
            </a:solidFill>
            <a:ln w="9525" cap="flat" cmpd="sng" algn="ctr">
              <a:noFill/>
              <a:prstDash val="solid"/>
              <a:round/>
              <a:headEnd type="none" w="med" len="med"/>
              <a:tailEnd type="none" w="med" len="med"/>
            </a:ln>
            <a:effectLst/>
          </p:spPr>
          <p:txBody>
            <a:bodyPr vert="horz" wrap="square" lIns="0" tIns="45707" rIns="0" bIns="45707" numCol="1" rtlCol="0" anchor="ctr" anchorCtr="0" compatLnSpc="1">
              <a:prstTxWarp prst="textNoShape">
                <a:avLst/>
              </a:prstTxWarp>
              <a:noAutofit/>
            </a:bodyPr>
            <a:lstStyle/>
            <a:p>
              <a:pPr algn="ctr" defTabSz="914133" fontAlgn="ctr">
                <a:buClr>
                  <a:srgbClr val="CC9900"/>
                </a:buClr>
              </a:pPr>
              <a:r>
                <a:rPr sz="700" b="1" dirty="0">
                  <a:solidFill>
                    <a:srgbClr val="FFFFFF"/>
                  </a:solidFill>
                  <a:latin typeface="微软雅黑" panose="020B0503020204020204" pitchFamily="34" charset="-122"/>
                  <a:ea typeface="微软雅黑" panose="020B0503020204020204" pitchFamily="34" charset="-122"/>
                  <a:cs typeface="Arial" pitchFamily="34" charset="0"/>
                </a:rPr>
                <a:t>...</a:t>
              </a:r>
              <a:endParaRPr lang="en-US" altLang="zh-CN" sz="700" b="1" dirty="0">
                <a:solidFill>
                  <a:srgbClr val="000000"/>
                </a:solidFill>
                <a:latin typeface="微软雅黑" panose="020B0503020204020204" pitchFamily="34" charset="-122"/>
                <a:ea typeface="微软雅黑" pitchFamily="34" charset="-122"/>
                <a:cs typeface="Arial" pitchFamily="34" charset="0"/>
              </a:endParaRPr>
            </a:p>
          </p:txBody>
        </p:sp>
        <p:sp>
          <p:nvSpPr>
            <p:cNvPr id="60" name="文本框 59"/>
            <p:cNvSpPr txBox="1"/>
            <p:nvPr/>
          </p:nvSpPr>
          <p:spPr>
            <a:xfrm>
              <a:off x="4807935" y="3731899"/>
              <a:ext cx="1692529" cy="368441"/>
            </a:xfrm>
            <a:prstGeom prst="rect">
              <a:avLst/>
            </a:prstGeom>
            <a:noFill/>
          </p:spPr>
          <p:txBody>
            <a:bodyPr wrap="square" lIns="121917" tIns="60958" rIns="121917" bIns="60958" rtlCol="0">
              <a:noAutofit/>
            </a:bodyPr>
            <a:lstStyle>
              <a:defPPr>
                <a:defRPr lang="zh-CN"/>
              </a:defPPr>
              <a:lvl1pPr>
                <a:defRPr sz="1400" b="1">
                  <a:solidFill>
                    <a:srgbClr val="990000"/>
                  </a:solidFill>
                  <a:latin typeface="微软雅黑" pitchFamily="34" charset="-122"/>
                  <a:ea typeface="微软雅黑" pitchFamily="34" charset="-122"/>
                </a:defRPr>
              </a:lvl1pPr>
            </a:lstStyle>
            <a:p>
              <a:pPr fontAlgn="ctr"/>
              <a:r>
                <a:rPr sz="1100" b="1" dirty="0">
                  <a:cs typeface="Arial" pitchFamily="34" charset="0"/>
                </a:rPr>
                <a:t>3. </a:t>
              </a:r>
              <a:r>
                <a:rPr sz="1100" b="1" dirty="0" smtClean="0">
                  <a:cs typeface="Arial" pitchFamily="34" charset="0"/>
                </a:rPr>
                <a:t>Automation</a:t>
              </a:r>
              <a:endParaRPr lang="en-US" sz="1100" b="1" dirty="0">
                <a:cs typeface="Arial" pitchFamily="34" charset="0"/>
              </a:endParaRPr>
            </a:p>
          </p:txBody>
        </p:sp>
        <p:sp>
          <p:nvSpPr>
            <p:cNvPr id="61" name="圆角矩形 60"/>
            <p:cNvSpPr/>
            <p:nvPr/>
          </p:nvSpPr>
          <p:spPr bwMode="auto">
            <a:xfrm>
              <a:off x="4743545" y="4384498"/>
              <a:ext cx="1369301" cy="456093"/>
            </a:xfrm>
            <a:prstGeom prst="roundRect">
              <a:avLst/>
            </a:prstGeom>
            <a:solidFill>
              <a:srgbClr val="3BA0BB"/>
            </a:solidFill>
            <a:ln w="9525" cap="flat" cmpd="sng" algn="ctr">
              <a:noFill/>
              <a:prstDash val="solid"/>
              <a:round/>
              <a:headEnd type="none" w="med" len="med"/>
              <a:tailEnd type="none" w="med" len="med"/>
            </a:ln>
            <a:effectLst/>
          </p:spPr>
          <p:txBody>
            <a:bodyPr vert="horz" wrap="square" lIns="36000" tIns="45707" rIns="36000" bIns="45707" numCol="1" rtlCol="0" anchor="ctr" anchorCtr="0" compatLnSpc="1">
              <a:prstTxWarp prst="textNoShape">
                <a:avLst/>
              </a:prstTxWarp>
              <a:noAutofit/>
            </a:bodyPr>
            <a:lstStyle/>
            <a:p>
              <a:pPr algn="ctr"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Automatic orchestration</a:t>
              </a:r>
              <a:endParaRPr lang="en-US" altLang="zh-CN" sz="700" b="1" dirty="0" smtClean="0">
                <a:solidFill>
                  <a:srgbClr val="000000"/>
                </a:solidFill>
                <a:latin typeface="微软雅黑" panose="020B0503020204020204" pitchFamily="34" charset="-122"/>
                <a:ea typeface="微软雅黑" pitchFamily="34" charset="-122"/>
                <a:cs typeface="Arial" pitchFamily="34" charset="0"/>
              </a:endParaRPr>
            </a:p>
            <a:p>
              <a:pPr algn="ctr" defTabSz="914133" fontAlgn="ctr">
                <a:buClr>
                  <a:srgbClr val="CC9900"/>
                </a:buClr>
              </a:pPr>
              <a:r>
                <a:rPr sz="700" b="1" dirty="0">
                  <a:solidFill>
                    <a:srgbClr val="000000"/>
                  </a:solidFill>
                  <a:latin typeface="微软雅黑" panose="020B0503020204020204" pitchFamily="34" charset="-122"/>
                  <a:ea typeface="微软雅黑" panose="020B0503020204020204" pitchFamily="34" charset="-122"/>
                  <a:cs typeface="Arial" pitchFamily="34" charset="0"/>
                </a:rPr>
                <a:t>+Service-oriented unified management</a:t>
              </a:r>
              <a:endParaRPr lang="en-US" sz="7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pic>
          <p:nvPicPr>
            <p:cNvPr id="62" name="Picture 2" descr="C:\Users\w00257498.CHINA\AppData\Roaming\eSpace_Desktop\UserData\w00257498\imagefiles\72C1992E-7C11-48FE-95D2-6B989DE6F719.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6904" y="4623363"/>
              <a:ext cx="316727" cy="272093"/>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339"/>
            <p:cNvSpPr>
              <a:spLocks/>
            </p:cNvSpPr>
            <p:nvPr/>
          </p:nvSpPr>
          <p:spPr bwMode="auto">
            <a:xfrm>
              <a:off x="4911159" y="4101984"/>
              <a:ext cx="413652" cy="203627"/>
            </a:xfrm>
            <a:custGeom>
              <a:avLst/>
              <a:gdLst>
                <a:gd name="T0" fmla="*/ 210 w 449"/>
                <a:gd name="T1" fmla="*/ 0 h 298"/>
                <a:gd name="T2" fmla="*/ 232 w 449"/>
                <a:gd name="T3" fmla="*/ 2 h 298"/>
                <a:gd name="T4" fmla="*/ 251 w 449"/>
                <a:gd name="T5" fmla="*/ 7 h 298"/>
                <a:gd name="T6" fmla="*/ 270 w 449"/>
                <a:gd name="T7" fmla="*/ 14 h 298"/>
                <a:gd name="T8" fmla="*/ 287 w 449"/>
                <a:gd name="T9" fmla="*/ 23 h 298"/>
                <a:gd name="T10" fmla="*/ 303 w 449"/>
                <a:gd name="T11" fmla="*/ 36 h 298"/>
                <a:gd name="T12" fmla="*/ 317 w 449"/>
                <a:gd name="T13" fmla="*/ 51 h 298"/>
                <a:gd name="T14" fmla="*/ 328 w 449"/>
                <a:gd name="T15" fmla="*/ 68 h 298"/>
                <a:gd name="T16" fmla="*/ 337 w 449"/>
                <a:gd name="T17" fmla="*/ 86 h 298"/>
                <a:gd name="T18" fmla="*/ 343 w 449"/>
                <a:gd name="T19" fmla="*/ 86 h 298"/>
                <a:gd name="T20" fmla="*/ 353 w 449"/>
                <a:gd name="T21" fmla="*/ 86 h 298"/>
                <a:gd name="T22" fmla="*/ 374 w 449"/>
                <a:gd name="T23" fmla="*/ 90 h 298"/>
                <a:gd name="T24" fmla="*/ 394 w 449"/>
                <a:gd name="T25" fmla="*/ 98 h 298"/>
                <a:gd name="T26" fmla="*/ 411 w 449"/>
                <a:gd name="T27" fmla="*/ 109 h 298"/>
                <a:gd name="T28" fmla="*/ 425 w 449"/>
                <a:gd name="T29" fmla="*/ 124 h 298"/>
                <a:gd name="T30" fmla="*/ 437 w 449"/>
                <a:gd name="T31" fmla="*/ 141 h 298"/>
                <a:gd name="T32" fmla="*/ 444 w 449"/>
                <a:gd name="T33" fmla="*/ 160 h 298"/>
                <a:gd name="T34" fmla="*/ 449 w 449"/>
                <a:gd name="T35" fmla="*/ 181 h 298"/>
                <a:gd name="T36" fmla="*/ 449 w 449"/>
                <a:gd name="T37" fmla="*/ 192 h 298"/>
                <a:gd name="T38" fmla="*/ 447 w 449"/>
                <a:gd name="T39" fmla="*/ 214 h 298"/>
                <a:gd name="T40" fmla="*/ 441 w 449"/>
                <a:gd name="T41" fmla="*/ 234 h 298"/>
                <a:gd name="T42" fmla="*/ 431 w 449"/>
                <a:gd name="T43" fmla="*/ 252 h 298"/>
                <a:gd name="T44" fmla="*/ 417 w 449"/>
                <a:gd name="T45" fmla="*/ 268 h 298"/>
                <a:gd name="T46" fmla="*/ 401 w 449"/>
                <a:gd name="T47" fmla="*/ 280 h 298"/>
                <a:gd name="T48" fmla="*/ 383 w 449"/>
                <a:gd name="T49" fmla="*/ 291 h 298"/>
                <a:gd name="T50" fmla="*/ 364 w 449"/>
                <a:gd name="T51" fmla="*/ 297 h 298"/>
                <a:gd name="T52" fmla="*/ 343 w 449"/>
                <a:gd name="T53" fmla="*/ 298 h 298"/>
                <a:gd name="T54" fmla="*/ 88 w 449"/>
                <a:gd name="T55" fmla="*/ 298 h 298"/>
                <a:gd name="T56" fmla="*/ 71 w 449"/>
                <a:gd name="T57" fmla="*/ 297 h 298"/>
                <a:gd name="T58" fmla="*/ 54 w 449"/>
                <a:gd name="T59" fmla="*/ 292 h 298"/>
                <a:gd name="T60" fmla="*/ 39 w 449"/>
                <a:gd name="T61" fmla="*/ 284 h 298"/>
                <a:gd name="T62" fmla="*/ 26 w 449"/>
                <a:gd name="T63" fmla="*/ 272 h 298"/>
                <a:gd name="T64" fmla="*/ 14 w 449"/>
                <a:gd name="T65" fmla="*/ 260 h 298"/>
                <a:gd name="T66" fmla="*/ 7 w 449"/>
                <a:gd name="T67" fmla="*/ 244 h 298"/>
                <a:gd name="T68" fmla="*/ 2 w 449"/>
                <a:gd name="T69" fmla="*/ 228 h 298"/>
                <a:gd name="T70" fmla="*/ 0 w 449"/>
                <a:gd name="T71" fmla="*/ 210 h 298"/>
                <a:gd name="T72" fmla="*/ 0 w 449"/>
                <a:gd name="T73" fmla="*/ 202 h 298"/>
                <a:gd name="T74" fmla="*/ 3 w 449"/>
                <a:gd name="T75" fmla="*/ 186 h 298"/>
                <a:gd name="T76" fmla="*/ 9 w 449"/>
                <a:gd name="T77" fmla="*/ 172 h 298"/>
                <a:gd name="T78" fmla="*/ 21 w 449"/>
                <a:gd name="T79" fmla="*/ 152 h 298"/>
                <a:gd name="T80" fmla="*/ 45 w 449"/>
                <a:gd name="T81" fmla="*/ 133 h 298"/>
                <a:gd name="T82" fmla="*/ 59 w 449"/>
                <a:gd name="T83" fmla="*/ 126 h 298"/>
                <a:gd name="T84" fmla="*/ 74 w 449"/>
                <a:gd name="T85" fmla="*/ 122 h 298"/>
                <a:gd name="T86" fmla="*/ 76 w 449"/>
                <a:gd name="T87" fmla="*/ 109 h 298"/>
                <a:gd name="T88" fmla="*/ 83 w 449"/>
                <a:gd name="T89" fmla="*/ 86 h 298"/>
                <a:gd name="T90" fmla="*/ 95 w 449"/>
                <a:gd name="T91" fmla="*/ 63 h 298"/>
                <a:gd name="T92" fmla="*/ 110 w 449"/>
                <a:gd name="T93" fmla="*/ 44 h 298"/>
                <a:gd name="T94" fmla="*/ 128 w 449"/>
                <a:gd name="T95" fmla="*/ 28 h 298"/>
                <a:gd name="T96" fmla="*/ 149 w 449"/>
                <a:gd name="T97" fmla="*/ 14 h 298"/>
                <a:gd name="T98" fmla="*/ 172 w 449"/>
                <a:gd name="T99" fmla="*/ 5 h 298"/>
                <a:gd name="T100" fmla="*/ 197 w 449"/>
                <a:gd name="T101" fmla="*/ 1 h 298"/>
                <a:gd name="T102" fmla="*/ 210 w 449"/>
                <a:gd name="T10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9" h="298">
                  <a:moveTo>
                    <a:pt x="210" y="0"/>
                  </a:moveTo>
                  <a:lnTo>
                    <a:pt x="210" y="0"/>
                  </a:lnTo>
                  <a:lnTo>
                    <a:pt x="220" y="1"/>
                  </a:lnTo>
                  <a:lnTo>
                    <a:pt x="232" y="2"/>
                  </a:lnTo>
                  <a:lnTo>
                    <a:pt x="242" y="4"/>
                  </a:lnTo>
                  <a:lnTo>
                    <a:pt x="251" y="7"/>
                  </a:lnTo>
                  <a:lnTo>
                    <a:pt x="261" y="10"/>
                  </a:lnTo>
                  <a:lnTo>
                    <a:pt x="270" y="14"/>
                  </a:lnTo>
                  <a:lnTo>
                    <a:pt x="279" y="19"/>
                  </a:lnTo>
                  <a:lnTo>
                    <a:pt x="287" y="23"/>
                  </a:lnTo>
                  <a:lnTo>
                    <a:pt x="295" y="30"/>
                  </a:lnTo>
                  <a:lnTo>
                    <a:pt x="303" y="36"/>
                  </a:lnTo>
                  <a:lnTo>
                    <a:pt x="310" y="44"/>
                  </a:lnTo>
                  <a:lnTo>
                    <a:pt x="317" y="51"/>
                  </a:lnTo>
                  <a:lnTo>
                    <a:pt x="322" y="59"/>
                  </a:lnTo>
                  <a:lnTo>
                    <a:pt x="328" y="68"/>
                  </a:lnTo>
                  <a:lnTo>
                    <a:pt x="332" y="77"/>
                  </a:lnTo>
                  <a:lnTo>
                    <a:pt x="337" y="86"/>
                  </a:lnTo>
                  <a:lnTo>
                    <a:pt x="337" y="86"/>
                  </a:lnTo>
                  <a:lnTo>
                    <a:pt x="343" y="86"/>
                  </a:lnTo>
                  <a:lnTo>
                    <a:pt x="343" y="86"/>
                  </a:lnTo>
                  <a:lnTo>
                    <a:pt x="353" y="86"/>
                  </a:lnTo>
                  <a:lnTo>
                    <a:pt x="364" y="88"/>
                  </a:lnTo>
                  <a:lnTo>
                    <a:pt x="374" y="90"/>
                  </a:lnTo>
                  <a:lnTo>
                    <a:pt x="383" y="94"/>
                  </a:lnTo>
                  <a:lnTo>
                    <a:pt x="394" y="98"/>
                  </a:lnTo>
                  <a:lnTo>
                    <a:pt x="401" y="104"/>
                  </a:lnTo>
                  <a:lnTo>
                    <a:pt x="411" y="109"/>
                  </a:lnTo>
                  <a:lnTo>
                    <a:pt x="417" y="116"/>
                  </a:lnTo>
                  <a:lnTo>
                    <a:pt x="425" y="124"/>
                  </a:lnTo>
                  <a:lnTo>
                    <a:pt x="431" y="132"/>
                  </a:lnTo>
                  <a:lnTo>
                    <a:pt x="437" y="141"/>
                  </a:lnTo>
                  <a:lnTo>
                    <a:pt x="441" y="150"/>
                  </a:lnTo>
                  <a:lnTo>
                    <a:pt x="444" y="160"/>
                  </a:lnTo>
                  <a:lnTo>
                    <a:pt x="447" y="171"/>
                  </a:lnTo>
                  <a:lnTo>
                    <a:pt x="449" y="181"/>
                  </a:lnTo>
                  <a:lnTo>
                    <a:pt x="449" y="192"/>
                  </a:lnTo>
                  <a:lnTo>
                    <a:pt x="449" y="192"/>
                  </a:lnTo>
                  <a:lnTo>
                    <a:pt x="449" y="203"/>
                  </a:lnTo>
                  <a:lnTo>
                    <a:pt x="447" y="214"/>
                  </a:lnTo>
                  <a:lnTo>
                    <a:pt x="444" y="224"/>
                  </a:lnTo>
                  <a:lnTo>
                    <a:pt x="441" y="234"/>
                  </a:lnTo>
                  <a:lnTo>
                    <a:pt x="437" y="243"/>
                  </a:lnTo>
                  <a:lnTo>
                    <a:pt x="431" y="252"/>
                  </a:lnTo>
                  <a:lnTo>
                    <a:pt x="425" y="260"/>
                  </a:lnTo>
                  <a:lnTo>
                    <a:pt x="417" y="268"/>
                  </a:lnTo>
                  <a:lnTo>
                    <a:pt x="411" y="275"/>
                  </a:lnTo>
                  <a:lnTo>
                    <a:pt x="401" y="280"/>
                  </a:lnTo>
                  <a:lnTo>
                    <a:pt x="394" y="286"/>
                  </a:lnTo>
                  <a:lnTo>
                    <a:pt x="383" y="291"/>
                  </a:lnTo>
                  <a:lnTo>
                    <a:pt x="374" y="294"/>
                  </a:lnTo>
                  <a:lnTo>
                    <a:pt x="364" y="297"/>
                  </a:lnTo>
                  <a:lnTo>
                    <a:pt x="353" y="298"/>
                  </a:lnTo>
                  <a:lnTo>
                    <a:pt x="343" y="298"/>
                  </a:lnTo>
                  <a:lnTo>
                    <a:pt x="88" y="298"/>
                  </a:lnTo>
                  <a:lnTo>
                    <a:pt x="88" y="298"/>
                  </a:lnTo>
                  <a:lnTo>
                    <a:pt x="79" y="298"/>
                  </a:lnTo>
                  <a:lnTo>
                    <a:pt x="71" y="297"/>
                  </a:lnTo>
                  <a:lnTo>
                    <a:pt x="62" y="295"/>
                  </a:lnTo>
                  <a:lnTo>
                    <a:pt x="54" y="292"/>
                  </a:lnTo>
                  <a:lnTo>
                    <a:pt x="46" y="288"/>
                  </a:lnTo>
                  <a:lnTo>
                    <a:pt x="39" y="284"/>
                  </a:lnTo>
                  <a:lnTo>
                    <a:pt x="33" y="279"/>
                  </a:lnTo>
                  <a:lnTo>
                    <a:pt x="26" y="272"/>
                  </a:lnTo>
                  <a:lnTo>
                    <a:pt x="20" y="267"/>
                  </a:lnTo>
                  <a:lnTo>
                    <a:pt x="14" y="260"/>
                  </a:lnTo>
                  <a:lnTo>
                    <a:pt x="10" y="252"/>
                  </a:lnTo>
                  <a:lnTo>
                    <a:pt x="7" y="244"/>
                  </a:lnTo>
                  <a:lnTo>
                    <a:pt x="3" y="236"/>
                  </a:lnTo>
                  <a:lnTo>
                    <a:pt x="2" y="228"/>
                  </a:lnTo>
                  <a:lnTo>
                    <a:pt x="0" y="219"/>
                  </a:lnTo>
                  <a:lnTo>
                    <a:pt x="0" y="210"/>
                  </a:lnTo>
                  <a:lnTo>
                    <a:pt x="0" y="210"/>
                  </a:lnTo>
                  <a:lnTo>
                    <a:pt x="0" y="202"/>
                  </a:lnTo>
                  <a:lnTo>
                    <a:pt x="1" y="194"/>
                  </a:lnTo>
                  <a:lnTo>
                    <a:pt x="3" y="186"/>
                  </a:lnTo>
                  <a:lnTo>
                    <a:pt x="5" y="179"/>
                  </a:lnTo>
                  <a:lnTo>
                    <a:pt x="9" y="172"/>
                  </a:lnTo>
                  <a:lnTo>
                    <a:pt x="12" y="165"/>
                  </a:lnTo>
                  <a:lnTo>
                    <a:pt x="21" y="152"/>
                  </a:lnTo>
                  <a:lnTo>
                    <a:pt x="31" y="141"/>
                  </a:lnTo>
                  <a:lnTo>
                    <a:pt x="45" y="133"/>
                  </a:lnTo>
                  <a:lnTo>
                    <a:pt x="52" y="129"/>
                  </a:lnTo>
                  <a:lnTo>
                    <a:pt x="59" y="126"/>
                  </a:lnTo>
                  <a:lnTo>
                    <a:pt x="67" y="124"/>
                  </a:lnTo>
                  <a:lnTo>
                    <a:pt x="74" y="122"/>
                  </a:lnTo>
                  <a:lnTo>
                    <a:pt x="74" y="122"/>
                  </a:lnTo>
                  <a:lnTo>
                    <a:pt x="76" y="109"/>
                  </a:lnTo>
                  <a:lnTo>
                    <a:pt x="79" y="97"/>
                  </a:lnTo>
                  <a:lnTo>
                    <a:pt x="83" y="86"/>
                  </a:lnTo>
                  <a:lnTo>
                    <a:pt x="88" y="74"/>
                  </a:lnTo>
                  <a:lnTo>
                    <a:pt x="95" y="63"/>
                  </a:lnTo>
                  <a:lnTo>
                    <a:pt x="102" y="53"/>
                  </a:lnTo>
                  <a:lnTo>
                    <a:pt x="110" y="44"/>
                  </a:lnTo>
                  <a:lnTo>
                    <a:pt x="119" y="36"/>
                  </a:lnTo>
                  <a:lnTo>
                    <a:pt x="128" y="28"/>
                  </a:lnTo>
                  <a:lnTo>
                    <a:pt x="138" y="20"/>
                  </a:lnTo>
                  <a:lnTo>
                    <a:pt x="149" y="14"/>
                  </a:lnTo>
                  <a:lnTo>
                    <a:pt x="160" y="10"/>
                  </a:lnTo>
                  <a:lnTo>
                    <a:pt x="172" y="5"/>
                  </a:lnTo>
                  <a:lnTo>
                    <a:pt x="184" y="2"/>
                  </a:lnTo>
                  <a:lnTo>
                    <a:pt x="197" y="1"/>
                  </a:lnTo>
                  <a:lnTo>
                    <a:pt x="210" y="0"/>
                  </a:lnTo>
                  <a:lnTo>
                    <a:pt x="210" y="0"/>
                  </a:lnTo>
                  <a:close/>
                </a:path>
              </a:pathLst>
            </a:custGeom>
            <a:solidFill>
              <a:srgbClr val="2A80B9"/>
            </a:solidFill>
            <a:ln>
              <a:noFill/>
            </a:ln>
            <a:extLst/>
          </p:spPr>
          <p:txBody>
            <a:bodyPr vert="horz" wrap="square" lIns="0" tIns="57553" rIns="0" bIns="57553" numCol="1" anchor="ctr" anchorCtr="0" compatLnSpc="1">
              <a:prstTxWarp prst="textNoShape">
                <a:avLst/>
              </a:prstTxWarp>
              <a:noAutofit/>
            </a:bodyPr>
            <a:lstStyle/>
            <a:p>
              <a:pPr algn="ctr" fontAlgn="ctr"/>
              <a:r>
                <a:rPr sz="1000" dirty="0">
                  <a:solidFill>
                    <a:srgbClr val="FFFFFF"/>
                  </a:solidFill>
                  <a:latin typeface="微软雅黑" panose="020B0503020204020204" pitchFamily="34" charset="-122"/>
                  <a:ea typeface="微软雅黑" panose="020B0503020204020204" pitchFamily="34" charset="-122"/>
                  <a:cs typeface="Arial" pitchFamily="34" charset="0"/>
                </a:rPr>
                <a:t>VDC</a:t>
              </a:r>
              <a:endParaRPr lang="en-US" altLang="zh-CN" sz="1000" dirty="0">
                <a:solidFill>
                  <a:srgbClr val="FFFFFF"/>
                </a:solidFill>
                <a:latin typeface="微软雅黑" panose="020B0503020204020204" pitchFamily="34" charset="-122"/>
                <a:ea typeface="微软雅黑" pitchFamily="34" charset="-122"/>
                <a:cs typeface="Arial" pitchFamily="34" charset="0"/>
              </a:endParaRPr>
            </a:p>
          </p:txBody>
        </p:sp>
        <p:pic>
          <p:nvPicPr>
            <p:cNvPr id="64" name="Picture 91" descr="C:\Users\Administrator\Desktop\未标题-4-01.png"/>
            <p:cNvPicPr>
              <a:picLocks noChangeAspect="1" noChangeArrowheads="1"/>
            </p:cNvPicPr>
            <p:nvPr/>
          </p:nvPicPr>
          <p:blipFill>
            <a:blip r:embed="rId4" cstate="print"/>
            <a:srcRect/>
            <a:stretch>
              <a:fillRect/>
            </a:stretch>
          </p:blipFill>
          <p:spPr bwMode="auto">
            <a:xfrm>
              <a:off x="7072764" y="2801869"/>
              <a:ext cx="188905" cy="294816"/>
            </a:xfrm>
            <a:prstGeom prst="rect">
              <a:avLst/>
            </a:prstGeom>
            <a:noFill/>
          </p:spPr>
        </p:pic>
        <p:pic>
          <p:nvPicPr>
            <p:cNvPr id="65" name="Picture 91" descr="C:\Users\Administrator\Desktop\未标题-4-01.png"/>
            <p:cNvPicPr>
              <a:picLocks noChangeAspect="1" noChangeArrowheads="1"/>
            </p:cNvPicPr>
            <p:nvPr/>
          </p:nvPicPr>
          <p:blipFill>
            <a:blip r:embed="rId4" cstate="print"/>
            <a:srcRect/>
            <a:stretch>
              <a:fillRect/>
            </a:stretch>
          </p:blipFill>
          <p:spPr bwMode="auto">
            <a:xfrm>
              <a:off x="4319292" y="2984521"/>
              <a:ext cx="188905" cy="294816"/>
            </a:xfrm>
            <a:prstGeom prst="rect">
              <a:avLst/>
            </a:prstGeom>
            <a:noFill/>
          </p:spPr>
        </p:pic>
        <p:pic>
          <p:nvPicPr>
            <p:cNvPr id="66" name="Picture 91" descr="C:\Users\Administrator\Desktop\未标题-4-01.png"/>
            <p:cNvPicPr>
              <a:picLocks noChangeAspect="1" noChangeArrowheads="1"/>
            </p:cNvPicPr>
            <p:nvPr/>
          </p:nvPicPr>
          <p:blipFill>
            <a:blip r:embed="rId4" cstate="print"/>
            <a:srcRect/>
            <a:stretch>
              <a:fillRect/>
            </a:stretch>
          </p:blipFill>
          <p:spPr bwMode="auto">
            <a:xfrm>
              <a:off x="1150758" y="3044585"/>
              <a:ext cx="188905" cy="294816"/>
            </a:xfrm>
            <a:prstGeom prst="rect">
              <a:avLst/>
            </a:prstGeom>
            <a:noFill/>
          </p:spPr>
        </p:pic>
        <p:sp>
          <p:nvSpPr>
            <p:cNvPr id="67" name="文本框 66"/>
            <p:cNvSpPr txBox="1"/>
            <p:nvPr/>
          </p:nvSpPr>
          <p:spPr>
            <a:xfrm>
              <a:off x="2605929" y="4323643"/>
              <a:ext cx="1744261" cy="1507272"/>
            </a:xfrm>
            <a:prstGeom prst="rect">
              <a:avLst/>
            </a:prstGeom>
            <a:noFill/>
          </p:spPr>
          <p:txBody>
            <a:bodyPr wrap="square" lIns="121917" tIns="60958" rIns="121917" bIns="60958" rtlCol="0">
              <a:noAutofit/>
            </a:bodyPr>
            <a:lstStyle/>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Service system virtualization deployment</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Improved device utilization</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Simplified O&amp;M</a:t>
              </a:r>
              <a:endParaRPr lang="en-US" altLang="zh-CN" dirty="0">
                <a:solidFill>
                  <a:srgbClr val="000000"/>
                </a:solidFill>
                <a:latin typeface="微软雅黑" panose="020B0503020204020204" pitchFamily="34" charset="-122"/>
                <a:ea typeface="微软雅黑" pitchFamily="34" charset="-122"/>
                <a:cs typeface="Arial" pitchFamily="34" charset="0"/>
              </a:endParaRPr>
            </a:p>
          </p:txBody>
        </p:sp>
        <p:sp>
          <p:nvSpPr>
            <p:cNvPr id="68" name="文本框 67"/>
            <p:cNvSpPr txBox="1"/>
            <p:nvPr/>
          </p:nvSpPr>
          <p:spPr>
            <a:xfrm>
              <a:off x="4083223" y="1289923"/>
              <a:ext cx="1757532" cy="1909212"/>
            </a:xfrm>
            <a:prstGeom prst="rect">
              <a:avLst/>
            </a:prstGeom>
            <a:noFill/>
          </p:spPr>
          <p:txBody>
            <a:bodyPr wrap="square" lIns="121917" tIns="60958" rIns="121917" bIns="60958" rtlCol="0">
              <a:noAutofit/>
            </a:bodyPr>
            <a:lstStyle/>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Multiple virtualization service silos integrated into a pool</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Unified management</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Sharing</a:t>
              </a:r>
              <a:endParaRPr lang="en-US" altLang="zh-CN" dirty="0">
                <a:solidFill>
                  <a:srgbClr val="000000"/>
                </a:solidFill>
                <a:latin typeface="微软雅黑" panose="020B0503020204020204" pitchFamily="34" charset="-122"/>
                <a:ea typeface="微软雅黑" pitchFamily="34" charset="-122"/>
                <a:cs typeface="Arial" pitchFamily="34" charset="0"/>
              </a:endParaRPr>
            </a:p>
          </p:txBody>
        </p:sp>
        <p:sp>
          <p:nvSpPr>
            <p:cNvPr id="69" name="文本框 68"/>
            <p:cNvSpPr txBox="1"/>
            <p:nvPr/>
          </p:nvSpPr>
          <p:spPr>
            <a:xfrm>
              <a:off x="1350042" y="1878284"/>
              <a:ext cx="1345479" cy="1741738"/>
            </a:xfrm>
            <a:prstGeom prst="rect">
              <a:avLst/>
            </a:prstGeom>
            <a:noFill/>
          </p:spPr>
          <p:txBody>
            <a:bodyPr wrap="square" lIns="121917" tIns="60958" rIns="121917" bIns="60958" rtlCol="0">
              <a:noAutofit/>
            </a:bodyPr>
            <a:lstStyle/>
            <a:p>
              <a:pPr fontAlgn="ctr"/>
              <a:r>
                <a:rPr sz="1050" dirty="0">
                  <a:solidFill>
                    <a:srgbClr val="000000"/>
                  </a:solidFill>
                  <a:latin typeface="微软雅黑" panose="020B0503020204020204" pitchFamily="34" charset="-122"/>
                  <a:ea typeface="微软雅黑" panose="020B0503020204020204" pitchFamily="34" charset="-122"/>
                  <a:cs typeface="Arial" pitchFamily="34" charset="0"/>
                </a:rPr>
                <a:t>Physical machine-based deployment, low device utilization, and low energy efficiency</a:t>
              </a:r>
              <a:endParaRPr lang="en-US" altLang="zh-CN" sz="1050" dirty="0">
                <a:solidFill>
                  <a:srgbClr val="000000"/>
                </a:solidFill>
                <a:latin typeface="微软雅黑" panose="020B0503020204020204" pitchFamily="34" charset="-122"/>
                <a:ea typeface="微软雅黑" pitchFamily="34" charset="-122"/>
                <a:cs typeface="Arial" pitchFamily="34" charset="0"/>
              </a:endParaRPr>
            </a:p>
          </p:txBody>
        </p:sp>
        <p:sp>
          <p:nvSpPr>
            <p:cNvPr id="70" name="文本框 69"/>
            <p:cNvSpPr txBox="1"/>
            <p:nvPr/>
          </p:nvSpPr>
          <p:spPr>
            <a:xfrm>
              <a:off x="6301437" y="3773426"/>
              <a:ext cx="2111736" cy="1709771"/>
            </a:xfrm>
            <a:prstGeom prst="rect">
              <a:avLst/>
            </a:prstGeom>
            <a:noFill/>
          </p:spPr>
          <p:txBody>
            <a:bodyPr wrap="square" lIns="121917" tIns="60958" rIns="121917" bIns="60958" rtlCol="0">
              <a:noAutofit/>
            </a:bodyPr>
            <a:lstStyle/>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IT transformation from resource management to service-oriented operation</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Responsibility division between the IT platform department and IT use department</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IT management efficiency improvement with automation technologies</a:t>
              </a:r>
              <a:endParaRPr lang="en-US" altLang="zh-CN" dirty="0">
                <a:solidFill>
                  <a:srgbClr val="000000"/>
                </a:solidFill>
                <a:latin typeface="微软雅黑" panose="020B0503020204020204" pitchFamily="34" charset="-122"/>
                <a:ea typeface="微软雅黑" pitchFamily="34" charset="-122"/>
                <a:cs typeface="Arial" pitchFamily="34" charset="0"/>
              </a:endParaRPr>
            </a:p>
          </p:txBody>
        </p:sp>
        <p:sp>
          <p:nvSpPr>
            <p:cNvPr id="71" name="文本框 70"/>
            <p:cNvSpPr txBox="1"/>
            <p:nvPr/>
          </p:nvSpPr>
          <p:spPr>
            <a:xfrm>
              <a:off x="7567972" y="1069204"/>
              <a:ext cx="2089982" cy="2051566"/>
            </a:xfrm>
            <a:prstGeom prst="rect">
              <a:avLst/>
            </a:prstGeom>
            <a:noFill/>
          </p:spPr>
          <p:txBody>
            <a:bodyPr wrap="square" lIns="121917" tIns="60958" rIns="121917" bIns="60958" rtlCol="0">
              <a:noAutofit/>
            </a:bodyPr>
            <a:lstStyle/>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PaaS-based enterprise IT architecture optimization</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DevOps-based rapid service innovation</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Development and testing cloud construction</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Throughput growth and tides of Internet services</a:t>
              </a:r>
              <a:endParaRPr lang="en-US" altLang="zh-CN" dirty="0" smtClean="0">
                <a:solidFill>
                  <a:srgbClr val="000000"/>
                </a:solidFill>
                <a:latin typeface="微软雅黑" panose="020B0503020204020204" pitchFamily="34" charset="-122"/>
                <a:ea typeface="微软雅黑" pitchFamily="34" charset="-122"/>
                <a:cs typeface="Arial" pitchFamily="34" charset="0"/>
              </a:endParaRPr>
            </a:p>
            <a:p>
              <a:pPr marL="228594" indent="-228594" fontAlgn="ctr">
                <a:spcBef>
                  <a:spcPts val="0"/>
                </a:spcBef>
                <a:buSzPct val="70000"/>
                <a:buFont typeface="Wingdings" panose="05000000000000000000" pitchFamily="2" charset="2"/>
                <a:buChar char="l"/>
              </a:pPr>
              <a:r>
                <a:rPr dirty="0">
                  <a:solidFill>
                    <a:srgbClr val="000000"/>
                  </a:solidFill>
                  <a:latin typeface="微软雅黑" panose="020B0503020204020204" pitchFamily="34" charset="-122"/>
                  <a:ea typeface="微软雅黑" panose="020B0503020204020204" pitchFamily="34" charset="-122"/>
                  <a:cs typeface="Arial" pitchFamily="34" charset="0"/>
                </a:rPr>
                <a:t>Rapid rollout of new services</a:t>
              </a:r>
              <a:endParaRPr lang="en-US" altLang="zh-CN" dirty="0">
                <a:solidFill>
                  <a:srgbClr val="000000"/>
                </a:solidFill>
                <a:latin typeface="微软雅黑" panose="020B0503020204020204" pitchFamily="34" charset="-122"/>
                <a:ea typeface="微软雅黑" pitchFamily="34" charset="-122"/>
                <a:cs typeface="Arial" pitchFamily="34" charset="0"/>
              </a:endParaRPr>
            </a:p>
          </p:txBody>
        </p:sp>
        <p:sp>
          <p:nvSpPr>
            <p:cNvPr id="72" name="文本框 71"/>
            <p:cNvSpPr txBox="1"/>
            <p:nvPr/>
          </p:nvSpPr>
          <p:spPr>
            <a:xfrm>
              <a:off x="9759827" y="3888760"/>
              <a:ext cx="1355731" cy="1220512"/>
            </a:xfrm>
            <a:prstGeom prst="rect">
              <a:avLst/>
            </a:prstGeom>
            <a:noFill/>
          </p:spPr>
          <p:txBody>
            <a:bodyPr wrap="square" lIns="121917" tIns="60958" rIns="121917" bIns="60958" rtlCol="0">
              <a:noAutofit/>
            </a:bodyPr>
            <a:lstStyle>
              <a:defPPr>
                <a:defRPr lang="en-US"/>
              </a:defPPr>
              <a:lvl1pPr marL="171450" indent="-171450">
                <a:buFont typeface="Arial" panose="020B0604020202020204" pitchFamily="34" charset="0"/>
                <a:buChar char="•"/>
                <a:defRPr sz="900">
                  <a:solidFill>
                    <a:schemeClr val="tx1"/>
                  </a:solidFill>
                  <a:latin typeface="微软雅黑" panose="020B0503020204020204" pitchFamily="34" charset="-122"/>
                  <a:ea typeface="微软雅黑" panose="020B0503020204020204" pitchFamily="34" charset="-122"/>
                </a:defRPr>
              </a:lvl1pPr>
            </a:lstStyle>
            <a:p>
              <a:pPr fontAlgn="ctr">
                <a:spcBef>
                  <a:spcPts val="0"/>
                </a:spcBef>
                <a:buSzPct val="70000"/>
                <a:buFont typeface="Wingdings" panose="05000000000000000000" pitchFamily="2" charset="2"/>
                <a:buChar char="l"/>
              </a:pPr>
              <a:r>
                <a:rPr sz="1000" dirty="0">
                  <a:solidFill>
                    <a:srgbClr val="000000"/>
                  </a:solidFill>
                  <a:cs typeface="Arial" pitchFamily="34" charset="0"/>
                </a:rPr>
                <a:t>Massive service data accumulation</a:t>
              </a:r>
              <a:endParaRPr lang="en-US" altLang="zh-CN" sz="1000" dirty="0" smtClean="0">
                <a:solidFill>
                  <a:srgbClr val="000000"/>
                </a:solidFill>
                <a:cs typeface="Arial" pitchFamily="34" charset="0"/>
              </a:endParaRPr>
            </a:p>
            <a:p>
              <a:pPr fontAlgn="ctr">
                <a:spcBef>
                  <a:spcPts val="0"/>
                </a:spcBef>
                <a:buSzPct val="70000"/>
                <a:buFont typeface="Wingdings" panose="05000000000000000000" pitchFamily="2" charset="2"/>
                <a:buChar char="l"/>
              </a:pPr>
              <a:r>
                <a:rPr sz="1000" dirty="0">
                  <a:solidFill>
                    <a:srgbClr val="000000"/>
                  </a:solidFill>
                  <a:cs typeface="Arial" pitchFamily="34" charset="0"/>
                </a:rPr>
                <a:t>Data mining–based new value-added service application development</a:t>
              </a:r>
              <a:endParaRPr lang="en-US" altLang="zh-CN" sz="1000" dirty="0">
                <a:solidFill>
                  <a:srgbClr val="000000"/>
                </a:solidFill>
                <a:cs typeface="Arial" pitchFamily="34" charset="0"/>
              </a:endParaRPr>
            </a:p>
          </p:txBody>
        </p:sp>
        <p:sp>
          <p:nvSpPr>
            <p:cNvPr id="73" name="圆角矩形 72"/>
            <p:cNvSpPr/>
            <p:nvPr/>
          </p:nvSpPr>
          <p:spPr bwMode="auto">
            <a:xfrm>
              <a:off x="6253407" y="888446"/>
              <a:ext cx="3395560" cy="1933257"/>
            </a:xfrm>
            <a:prstGeom prst="roundRect">
              <a:avLst>
                <a:gd name="adj" fmla="val 7901"/>
              </a:avLst>
            </a:prstGeom>
            <a:noFill/>
            <a:ln w="9525" cap="flat" cmpd="sng" algn="ctr">
              <a:solidFill>
                <a:srgbClr val="00B0F0"/>
              </a:solidFill>
              <a:prstDash val="sysDash"/>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74" name="文本框 73"/>
            <p:cNvSpPr txBox="1"/>
            <p:nvPr/>
          </p:nvSpPr>
          <p:spPr>
            <a:xfrm>
              <a:off x="2483242" y="3055810"/>
              <a:ext cx="2151942" cy="435431"/>
            </a:xfrm>
            <a:prstGeom prst="rect">
              <a:avLst/>
            </a:prstGeom>
            <a:noFill/>
          </p:spPr>
          <p:txBody>
            <a:bodyPr wrap="square" lIns="121917" tIns="60958" rIns="121917" bIns="60958" rtlCol="0">
              <a:noAutofit/>
            </a:bodyPr>
            <a:lstStyle/>
            <a:p>
              <a:pPr fontAlgn="ctr"/>
              <a:r>
                <a:rPr b="1" dirty="0">
                  <a:solidFill>
                    <a:srgbClr val="FFFFFF"/>
                  </a:solidFill>
                  <a:latin typeface="微软雅黑" panose="020B0503020204020204" pitchFamily="34" charset="-122"/>
                  <a:ea typeface="微软雅黑" panose="020B0503020204020204" pitchFamily="34" charset="-122"/>
                  <a:cs typeface="Arial" pitchFamily="34" charset="0"/>
                </a:rPr>
                <a:t>Cost Reduction</a:t>
              </a:r>
              <a:endParaRPr lang="en-US"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75" name="文本框 74"/>
            <p:cNvSpPr txBox="1"/>
            <p:nvPr/>
          </p:nvSpPr>
          <p:spPr>
            <a:xfrm>
              <a:off x="5244834" y="2933515"/>
              <a:ext cx="2362427" cy="435431"/>
            </a:xfrm>
            <a:prstGeom prst="rect">
              <a:avLst/>
            </a:prstGeom>
            <a:noFill/>
          </p:spPr>
          <p:txBody>
            <a:bodyPr wrap="square" lIns="121917" tIns="60958" rIns="121917" bIns="60958" rtlCol="0">
              <a:noAutofit/>
            </a:bodyPr>
            <a:lstStyle/>
            <a:p>
              <a:pPr fontAlgn="ctr"/>
              <a:r>
                <a:rPr b="1" dirty="0">
                  <a:solidFill>
                    <a:srgbClr val="FFFFFF"/>
                  </a:solidFill>
                  <a:latin typeface="微软雅黑" panose="020B0503020204020204" pitchFamily="34" charset="-122"/>
                  <a:ea typeface="微软雅黑" panose="020B0503020204020204" pitchFamily="34" charset="-122"/>
                  <a:cs typeface="Arial" pitchFamily="34" charset="0"/>
                </a:rPr>
                <a:t>Service Innovation</a:t>
              </a:r>
              <a:endParaRPr lang="en-US" altLang="zh-CN" b="1" dirty="0">
                <a:solidFill>
                  <a:srgbClr val="FFFFFF"/>
                </a:solidFill>
                <a:latin typeface="微软雅黑" panose="020B0503020204020204" pitchFamily="34" charset="-122"/>
                <a:ea typeface="微软雅黑" pitchFamily="34" charset="-122"/>
                <a:cs typeface="Arial" pitchFamily="34" charset="0"/>
              </a:endParaRPr>
            </a:p>
          </p:txBody>
        </p:sp>
        <p:sp>
          <p:nvSpPr>
            <p:cNvPr id="76" name="文本框 75"/>
            <p:cNvSpPr txBox="1"/>
            <p:nvPr/>
          </p:nvSpPr>
          <p:spPr>
            <a:xfrm>
              <a:off x="8259038" y="2876512"/>
              <a:ext cx="2403270" cy="283441"/>
            </a:xfrm>
            <a:prstGeom prst="rect">
              <a:avLst/>
            </a:prstGeom>
            <a:noFill/>
          </p:spPr>
          <p:txBody>
            <a:bodyPr wrap="square" lIns="121917" tIns="60958" rIns="121917" bIns="60958" rtlCol="0">
              <a:noAutofit/>
            </a:bodyPr>
            <a:lstStyle/>
            <a:p>
              <a:pPr fontAlgn="ctr"/>
              <a:r>
                <a:rPr b="1" dirty="0">
                  <a:solidFill>
                    <a:srgbClr val="FFFFFF"/>
                  </a:solidFill>
                  <a:latin typeface="微软雅黑" panose="020B0503020204020204" pitchFamily="34" charset="-122"/>
                  <a:ea typeface="微软雅黑" panose="020B0503020204020204" pitchFamily="34" charset="-122"/>
                  <a:cs typeface="Arial" pitchFamily="34" charset="0"/>
                </a:rPr>
                <a:t>Data Monetization</a:t>
              </a:r>
              <a:endParaRPr lang="en-US" b="1" dirty="0">
                <a:solidFill>
                  <a:srgbClr val="FFFFFF"/>
                </a:solidFill>
                <a:latin typeface="微软雅黑" panose="020B0503020204020204" pitchFamily="34" charset="-122"/>
                <a:ea typeface="微软雅黑" panose="020B0503020204020204" pitchFamily="34" charset="-122"/>
                <a:cs typeface="Arial" pitchFamily="34" charset="0"/>
              </a:endParaRPr>
            </a:p>
          </p:txBody>
        </p:sp>
        <p:pic>
          <p:nvPicPr>
            <p:cNvPr id="77" name="Picture 90" descr="C:\Users\Administrator\Desktop\未标题-4-02.png"/>
            <p:cNvPicPr>
              <a:picLocks noChangeAspect="1" noChangeArrowheads="1"/>
            </p:cNvPicPr>
            <p:nvPr/>
          </p:nvPicPr>
          <p:blipFill>
            <a:blip r:embed="rId5" cstate="print"/>
            <a:srcRect/>
            <a:stretch>
              <a:fillRect/>
            </a:stretch>
          </p:blipFill>
          <p:spPr bwMode="auto">
            <a:xfrm>
              <a:off x="5278923" y="3279336"/>
              <a:ext cx="188905" cy="294816"/>
            </a:xfrm>
            <a:prstGeom prst="rect">
              <a:avLst/>
            </a:prstGeom>
            <a:noFill/>
          </p:spPr>
        </p:pic>
        <p:pic>
          <p:nvPicPr>
            <p:cNvPr id="78" name="Picture 90" descr="C:\Users\Administrator\Desktop\未标题-4-02.png"/>
            <p:cNvPicPr>
              <a:picLocks noChangeAspect="1" noChangeArrowheads="1"/>
            </p:cNvPicPr>
            <p:nvPr/>
          </p:nvPicPr>
          <p:blipFill>
            <a:blip r:embed="rId5" cstate="print"/>
            <a:srcRect/>
            <a:stretch>
              <a:fillRect/>
            </a:stretch>
          </p:blipFill>
          <p:spPr bwMode="auto">
            <a:xfrm>
              <a:off x="8447458" y="3096684"/>
              <a:ext cx="188905" cy="294816"/>
            </a:xfrm>
            <a:prstGeom prst="rect">
              <a:avLst/>
            </a:prstGeom>
            <a:noFill/>
          </p:spPr>
        </p:pic>
        <p:pic>
          <p:nvPicPr>
            <p:cNvPr id="79" name="Picture 90" descr="C:\Users\Administrator\Desktop\未标题-4-02.png"/>
            <p:cNvPicPr>
              <a:picLocks noChangeAspect="1" noChangeArrowheads="1"/>
            </p:cNvPicPr>
            <p:nvPr/>
          </p:nvPicPr>
          <p:blipFill>
            <a:blip r:embed="rId5" cstate="print"/>
            <a:srcRect/>
            <a:stretch>
              <a:fillRect/>
            </a:stretch>
          </p:blipFill>
          <p:spPr bwMode="auto">
            <a:xfrm>
              <a:off x="2574656" y="3441151"/>
              <a:ext cx="188905" cy="294816"/>
            </a:xfrm>
            <a:prstGeom prst="rect">
              <a:avLst/>
            </a:prstGeom>
            <a:noFill/>
          </p:spPr>
        </p:pic>
        <p:cxnSp>
          <p:nvCxnSpPr>
            <p:cNvPr id="80" name="直接连接符 79"/>
            <p:cNvCxnSpPr/>
            <p:nvPr/>
          </p:nvCxnSpPr>
          <p:spPr bwMode="auto">
            <a:xfrm>
              <a:off x="633595" y="3685739"/>
              <a:ext cx="1737479" cy="0"/>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1" name="直接连接符 80"/>
            <p:cNvCxnSpPr/>
            <p:nvPr/>
          </p:nvCxnSpPr>
          <p:spPr bwMode="auto">
            <a:xfrm>
              <a:off x="2417350" y="3573531"/>
              <a:ext cx="2538689" cy="0"/>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2" name="直接连接符 81"/>
            <p:cNvCxnSpPr/>
            <p:nvPr/>
          </p:nvCxnSpPr>
          <p:spPr bwMode="auto">
            <a:xfrm>
              <a:off x="5142780" y="3446561"/>
              <a:ext cx="2538689" cy="0"/>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3" name="直接连接符 82"/>
            <p:cNvCxnSpPr/>
            <p:nvPr/>
          </p:nvCxnSpPr>
          <p:spPr bwMode="auto">
            <a:xfrm flipV="1">
              <a:off x="2357645" y="3574152"/>
              <a:ext cx="81879" cy="70285"/>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4" name="直接连接符 83"/>
            <p:cNvCxnSpPr/>
            <p:nvPr/>
          </p:nvCxnSpPr>
          <p:spPr bwMode="auto">
            <a:xfrm flipV="1">
              <a:off x="5024292" y="3460030"/>
              <a:ext cx="81879" cy="70285"/>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5" name="直接连接符 84"/>
            <p:cNvCxnSpPr/>
            <p:nvPr/>
          </p:nvCxnSpPr>
          <p:spPr bwMode="auto">
            <a:xfrm flipV="1">
              <a:off x="7755737" y="3352218"/>
              <a:ext cx="81879" cy="70285"/>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cxnSp>
          <p:nvCxnSpPr>
            <p:cNvPr id="86" name="直接连接符 85"/>
            <p:cNvCxnSpPr/>
            <p:nvPr/>
          </p:nvCxnSpPr>
          <p:spPr bwMode="auto">
            <a:xfrm>
              <a:off x="7895892" y="3339401"/>
              <a:ext cx="2538689" cy="0"/>
            </a:xfrm>
            <a:prstGeom prst="line">
              <a:avLst/>
            </a:prstGeom>
            <a:noFill/>
            <a:ln w="12700" cap="flat" cmpd="sng" algn="ctr">
              <a:solidFill>
                <a:schemeClr val="tx1">
                  <a:lumMod val="75000"/>
                  <a:lumOff val="25000"/>
                </a:schemeClr>
              </a:solidFill>
              <a:prstDash val="dash"/>
              <a:round/>
              <a:headEnd type="none" w="med" len="med"/>
              <a:tailEnd type="none" w="med" len="med"/>
            </a:ln>
            <a:effectLst/>
          </p:spPr>
        </p:cxnSp>
        <p:sp>
          <p:nvSpPr>
            <p:cNvPr id="87" name="矩形 86"/>
            <p:cNvSpPr/>
            <p:nvPr/>
          </p:nvSpPr>
          <p:spPr>
            <a:xfrm>
              <a:off x="5109371" y="5081470"/>
              <a:ext cx="630325" cy="468926"/>
            </a:xfrm>
            <a:prstGeom prst="rect">
              <a:avLst/>
            </a:prstGeom>
          </p:spPr>
          <p:txBody>
            <a:bodyPr wrap="square" lIns="121917" tIns="60958" rIns="121917" bIns="60958">
              <a:noAutofit/>
            </a:bodyPr>
            <a:lstStyle/>
            <a:p>
              <a:pPr algn="ctr" fontAlgn="ctr"/>
              <a:r>
                <a:rPr sz="700" dirty="0">
                  <a:solidFill>
                    <a:srgbClr val="FFFFFF"/>
                  </a:solidFill>
                  <a:latin typeface="微软雅黑" panose="020B0503020204020204" pitchFamily="34" charset="-122"/>
                  <a:ea typeface="微软雅黑" panose="020B0503020204020204" pitchFamily="34" charset="-122"/>
                  <a:cs typeface="Arial" pitchFamily="34" charset="0"/>
                </a:rPr>
                <a:t>PaaS</a:t>
              </a:r>
              <a:endParaRPr lang="en-US" sz="700" dirty="0" smtClean="0">
                <a:solidFill>
                  <a:srgbClr val="FFFFFF"/>
                </a:solidFill>
                <a:latin typeface="微软雅黑" panose="020B0503020204020204" pitchFamily="34" charset="-122"/>
                <a:ea typeface="微软雅黑" panose="020B0503020204020204" pitchFamily="34" charset="-122"/>
                <a:cs typeface="Arial" pitchFamily="34" charset="0"/>
              </a:endParaRPr>
            </a:p>
            <a:p>
              <a:pPr algn="ctr" fontAlgn="ctr"/>
              <a:r>
                <a:rPr sz="700" dirty="0">
                  <a:solidFill>
                    <a:srgbClr val="FFFFFF"/>
                  </a:solidFill>
                  <a:latin typeface="微软雅黑" panose="020B0503020204020204" pitchFamily="34" charset="-122"/>
                  <a:ea typeface="微软雅黑" panose="020B0503020204020204" pitchFamily="34" charset="-122"/>
                  <a:cs typeface="Arial" pitchFamily="34" charset="0"/>
                </a:rPr>
                <a:t>Resource pool</a:t>
              </a:r>
              <a:endParaRPr lang="en-US" sz="700"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88" name="矩形 87"/>
            <p:cNvSpPr/>
            <p:nvPr/>
          </p:nvSpPr>
          <p:spPr>
            <a:xfrm>
              <a:off x="4698456" y="5096671"/>
              <a:ext cx="627741" cy="468926"/>
            </a:xfrm>
            <a:prstGeom prst="rect">
              <a:avLst/>
            </a:prstGeom>
          </p:spPr>
          <p:txBody>
            <a:bodyPr wrap="square" lIns="121917" tIns="60958" rIns="121917" bIns="60958">
              <a:noAutofit/>
            </a:bodyPr>
            <a:lstStyle/>
            <a:p>
              <a:pPr algn="ctr" fontAlgn="ctr"/>
              <a:r>
                <a:rPr sz="500" dirty="0">
                  <a:solidFill>
                    <a:srgbClr val="FFFFFF"/>
                  </a:solidFill>
                  <a:latin typeface="微软雅黑" panose="020B0503020204020204" pitchFamily="34" charset="-122"/>
                  <a:ea typeface="微软雅黑" panose="020B0503020204020204" pitchFamily="34" charset="-122"/>
                  <a:cs typeface="Arial" pitchFamily="34" charset="0"/>
                </a:rPr>
                <a:t>IaaS</a:t>
              </a:r>
              <a:endParaRPr lang="en-US" altLang="zh-CN" sz="500" dirty="0" smtClean="0">
                <a:solidFill>
                  <a:srgbClr val="FFFFFF"/>
                </a:solidFill>
                <a:latin typeface="微软雅黑" panose="020B0503020204020204" pitchFamily="34" charset="-122"/>
                <a:ea typeface="微软雅黑" pitchFamily="34" charset="-122"/>
                <a:cs typeface="Arial" pitchFamily="34" charset="0"/>
              </a:endParaRPr>
            </a:p>
            <a:p>
              <a:pPr algn="ctr" fontAlgn="ctr"/>
              <a:r>
                <a:rPr sz="500" dirty="0">
                  <a:solidFill>
                    <a:srgbClr val="FFFFFF"/>
                  </a:solidFill>
                  <a:latin typeface="微软雅黑" panose="020B0503020204020204" pitchFamily="34" charset="-122"/>
                  <a:ea typeface="微软雅黑" panose="020B0503020204020204" pitchFamily="34" charset="-122"/>
                  <a:cs typeface="Arial" pitchFamily="34" charset="0"/>
                </a:rPr>
                <a:t>Resource pool</a:t>
              </a:r>
              <a:endParaRPr lang="en-US" sz="500"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89" name="文本框 88"/>
            <p:cNvSpPr txBox="1"/>
            <p:nvPr/>
          </p:nvSpPr>
          <p:spPr>
            <a:xfrm>
              <a:off x="599130" y="2371472"/>
              <a:ext cx="974503" cy="602906"/>
            </a:xfrm>
            <a:prstGeom prst="rect">
              <a:avLst/>
            </a:prstGeom>
            <a:noFill/>
          </p:spPr>
          <p:txBody>
            <a:bodyPr wrap="square" lIns="121917" tIns="60958" rIns="121917" bIns="60958" rtlCol="0">
              <a:noAutofit/>
            </a:bodyPr>
            <a:lstStyle/>
            <a:p>
              <a:pPr algn="ctr" fontAlgn="ctr"/>
              <a:r>
                <a:rPr sz="900" b="1" dirty="0">
                  <a:solidFill>
                    <a:srgbClr val="990000"/>
                  </a:solidFill>
                  <a:latin typeface="微软雅黑" panose="020B0503020204020204" pitchFamily="34" charset="-122"/>
                  <a:ea typeface="微软雅黑" panose="020B0503020204020204" pitchFamily="34" charset="-122"/>
                  <a:cs typeface="Arial" pitchFamily="34" charset="0"/>
                </a:rPr>
                <a:t>Traditional silo</a:t>
              </a:r>
              <a:endParaRPr lang="en-US" altLang="zh-CN" sz="800" dirty="0">
                <a:solidFill>
                  <a:srgbClr val="FFFFFF"/>
                </a:solidFill>
                <a:latin typeface="微软雅黑" panose="020B0503020204020204" pitchFamily="34" charset="-122"/>
                <a:ea typeface="微软雅黑" pitchFamily="34" charset="-122"/>
                <a:cs typeface="Arial" pitchFamily="34" charset="0"/>
              </a:endParaRPr>
            </a:p>
          </p:txBody>
        </p:sp>
        <p:sp>
          <p:nvSpPr>
            <p:cNvPr id="90" name="Freeform 339"/>
            <p:cNvSpPr>
              <a:spLocks/>
            </p:cNvSpPr>
            <p:nvPr/>
          </p:nvSpPr>
          <p:spPr bwMode="auto">
            <a:xfrm>
              <a:off x="5413469" y="4101984"/>
              <a:ext cx="413652" cy="203627"/>
            </a:xfrm>
            <a:custGeom>
              <a:avLst/>
              <a:gdLst>
                <a:gd name="T0" fmla="*/ 210 w 449"/>
                <a:gd name="T1" fmla="*/ 0 h 298"/>
                <a:gd name="T2" fmla="*/ 232 w 449"/>
                <a:gd name="T3" fmla="*/ 2 h 298"/>
                <a:gd name="T4" fmla="*/ 251 w 449"/>
                <a:gd name="T5" fmla="*/ 7 h 298"/>
                <a:gd name="T6" fmla="*/ 270 w 449"/>
                <a:gd name="T7" fmla="*/ 14 h 298"/>
                <a:gd name="T8" fmla="*/ 287 w 449"/>
                <a:gd name="T9" fmla="*/ 23 h 298"/>
                <a:gd name="T10" fmla="*/ 303 w 449"/>
                <a:gd name="T11" fmla="*/ 36 h 298"/>
                <a:gd name="T12" fmla="*/ 317 w 449"/>
                <a:gd name="T13" fmla="*/ 51 h 298"/>
                <a:gd name="T14" fmla="*/ 328 w 449"/>
                <a:gd name="T15" fmla="*/ 68 h 298"/>
                <a:gd name="T16" fmla="*/ 337 w 449"/>
                <a:gd name="T17" fmla="*/ 86 h 298"/>
                <a:gd name="T18" fmla="*/ 343 w 449"/>
                <a:gd name="T19" fmla="*/ 86 h 298"/>
                <a:gd name="T20" fmla="*/ 353 w 449"/>
                <a:gd name="T21" fmla="*/ 86 h 298"/>
                <a:gd name="T22" fmla="*/ 374 w 449"/>
                <a:gd name="T23" fmla="*/ 90 h 298"/>
                <a:gd name="T24" fmla="*/ 394 w 449"/>
                <a:gd name="T25" fmla="*/ 98 h 298"/>
                <a:gd name="T26" fmla="*/ 411 w 449"/>
                <a:gd name="T27" fmla="*/ 109 h 298"/>
                <a:gd name="T28" fmla="*/ 425 w 449"/>
                <a:gd name="T29" fmla="*/ 124 h 298"/>
                <a:gd name="T30" fmla="*/ 437 w 449"/>
                <a:gd name="T31" fmla="*/ 141 h 298"/>
                <a:gd name="T32" fmla="*/ 444 w 449"/>
                <a:gd name="T33" fmla="*/ 160 h 298"/>
                <a:gd name="T34" fmla="*/ 449 w 449"/>
                <a:gd name="T35" fmla="*/ 181 h 298"/>
                <a:gd name="T36" fmla="*/ 449 w 449"/>
                <a:gd name="T37" fmla="*/ 192 h 298"/>
                <a:gd name="T38" fmla="*/ 447 w 449"/>
                <a:gd name="T39" fmla="*/ 214 h 298"/>
                <a:gd name="T40" fmla="*/ 441 w 449"/>
                <a:gd name="T41" fmla="*/ 234 h 298"/>
                <a:gd name="T42" fmla="*/ 431 w 449"/>
                <a:gd name="T43" fmla="*/ 252 h 298"/>
                <a:gd name="T44" fmla="*/ 417 w 449"/>
                <a:gd name="T45" fmla="*/ 268 h 298"/>
                <a:gd name="T46" fmla="*/ 401 w 449"/>
                <a:gd name="T47" fmla="*/ 280 h 298"/>
                <a:gd name="T48" fmla="*/ 383 w 449"/>
                <a:gd name="T49" fmla="*/ 291 h 298"/>
                <a:gd name="T50" fmla="*/ 364 w 449"/>
                <a:gd name="T51" fmla="*/ 297 h 298"/>
                <a:gd name="T52" fmla="*/ 343 w 449"/>
                <a:gd name="T53" fmla="*/ 298 h 298"/>
                <a:gd name="T54" fmla="*/ 88 w 449"/>
                <a:gd name="T55" fmla="*/ 298 h 298"/>
                <a:gd name="T56" fmla="*/ 71 w 449"/>
                <a:gd name="T57" fmla="*/ 297 h 298"/>
                <a:gd name="T58" fmla="*/ 54 w 449"/>
                <a:gd name="T59" fmla="*/ 292 h 298"/>
                <a:gd name="T60" fmla="*/ 39 w 449"/>
                <a:gd name="T61" fmla="*/ 284 h 298"/>
                <a:gd name="T62" fmla="*/ 26 w 449"/>
                <a:gd name="T63" fmla="*/ 272 h 298"/>
                <a:gd name="T64" fmla="*/ 14 w 449"/>
                <a:gd name="T65" fmla="*/ 260 h 298"/>
                <a:gd name="T66" fmla="*/ 7 w 449"/>
                <a:gd name="T67" fmla="*/ 244 h 298"/>
                <a:gd name="T68" fmla="*/ 2 w 449"/>
                <a:gd name="T69" fmla="*/ 228 h 298"/>
                <a:gd name="T70" fmla="*/ 0 w 449"/>
                <a:gd name="T71" fmla="*/ 210 h 298"/>
                <a:gd name="T72" fmla="*/ 0 w 449"/>
                <a:gd name="T73" fmla="*/ 202 h 298"/>
                <a:gd name="T74" fmla="*/ 3 w 449"/>
                <a:gd name="T75" fmla="*/ 186 h 298"/>
                <a:gd name="T76" fmla="*/ 9 w 449"/>
                <a:gd name="T77" fmla="*/ 172 h 298"/>
                <a:gd name="T78" fmla="*/ 21 w 449"/>
                <a:gd name="T79" fmla="*/ 152 h 298"/>
                <a:gd name="T80" fmla="*/ 45 w 449"/>
                <a:gd name="T81" fmla="*/ 133 h 298"/>
                <a:gd name="T82" fmla="*/ 59 w 449"/>
                <a:gd name="T83" fmla="*/ 126 h 298"/>
                <a:gd name="T84" fmla="*/ 74 w 449"/>
                <a:gd name="T85" fmla="*/ 122 h 298"/>
                <a:gd name="T86" fmla="*/ 76 w 449"/>
                <a:gd name="T87" fmla="*/ 109 h 298"/>
                <a:gd name="T88" fmla="*/ 83 w 449"/>
                <a:gd name="T89" fmla="*/ 86 h 298"/>
                <a:gd name="T90" fmla="*/ 95 w 449"/>
                <a:gd name="T91" fmla="*/ 63 h 298"/>
                <a:gd name="T92" fmla="*/ 110 w 449"/>
                <a:gd name="T93" fmla="*/ 44 h 298"/>
                <a:gd name="T94" fmla="*/ 128 w 449"/>
                <a:gd name="T95" fmla="*/ 28 h 298"/>
                <a:gd name="T96" fmla="*/ 149 w 449"/>
                <a:gd name="T97" fmla="*/ 14 h 298"/>
                <a:gd name="T98" fmla="*/ 172 w 449"/>
                <a:gd name="T99" fmla="*/ 5 h 298"/>
                <a:gd name="T100" fmla="*/ 197 w 449"/>
                <a:gd name="T101" fmla="*/ 1 h 298"/>
                <a:gd name="T102" fmla="*/ 210 w 449"/>
                <a:gd name="T10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9" h="298">
                  <a:moveTo>
                    <a:pt x="210" y="0"/>
                  </a:moveTo>
                  <a:lnTo>
                    <a:pt x="210" y="0"/>
                  </a:lnTo>
                  <a:lnTo>
                    <a:pt x="220" y="1"/>
                  </a:lnTo>
                  <a:lnTo>
                    <a:pt x="232" y="2"/>
                  </a:lnTo>
                  <a:lnTo>
                    <a:pt x="242" y="4"/>
                  </a:lnTo>
                  <a:lnTo>
                    <a:pt x="251" y="7"/>
                  </a:lnTo>
                  <a:lnTo>
                    <a:pt x="261" y="10"/>
                  </a:lnTo>
                  <a:lnTo>
                    <a:pt x="270" y="14"/>
                  </a:lnTo>
                  <a:lnTo>
                    <a:pt x="279" y="19"/>
                  </a:lnTo>
                  <a:lnTo>
                    <a:pt x="287" y="23"/>
                  </a:lnTo>
                  <a:lnTo>
                    <a:pt x="295" y="30"/>
                  </a:lnTo>
                  <a:lnTo>
                    <a:pt x="303" y="36"/>
                  </a:lnTo>
                  <a:lnTo>
                    <a:pt x="310" y="44"/>
                  </a:lnTo>
                  <a:lnTo>
                    <a:pt x="317" y="51"/>
                  </a:lnTo>
                  <a:lnTo>
                    <a:pt x="322" y="59"/>
                  </a:lnTo>
                  <a:lnTo>
                    <a:pt x="328" y="68"/>
                  </a:lnTo>
                  <a:lnTo>
                    <a:pt x="332" y="77"/>
                  </a:lnTo>
                  <a:lnTo>
                    <a:pt x="337" y="86"/>
                  </a:lnTo>
                  <a:lnTo>
                    <a:pt x="337" y="86"/>
                  </a:lnTo>
                  <a:lnTo>
                    <a:pt x="343" y="86"/>
                  </a:lnTo>
                  <a:lnTo>
                    <a:pt x="343" y="86"/>
                  </a:lnTo>
                  <a:lnTo>
                    <a:pt x="353" y="86"/>
                  </a:lnTo>
                  <a:lnTo>
                    <a:pt x="364" y="88"/>
                  </a:lnTo>
                  <a:lnTo>
                    <a:pt x="374" y="90"/>
                  </a:lnTo>
                  <a:lnTo>
                    <a:pt x="383" y="94"/>
                  </a:lnTo>
                  <a:lnTo>
                    <a:pt x="394" y="98"/>
                  </a:lnTo>
                  <a:lnTo>
                    <a:pt x="401" y="104"/>
                  </a:lnTo>
                  <a:lnTo>
                    <a:pt x="411" y="109"/>
                  </a:lnTo>
                  <a:lnTo>
                    <a:pt x="417" y="116"/>
                  </a:lnTo>
                  <a:lnTo>
                    <a:pt x="425" y="124"/>
                  </a:lnTo>
                  <a:lnTo>
                    <a:pt x="431" y="132"/>
                  </a:lnTo>
                  <a:lnTo>
                    <a:pt x="437" y="141"/>
                  </a:lnTo>
                  <a:lnTo>
                    <a:pt x="441" y="150"/>
                  </a:lnTo>
                  <a:lnTo>
                    <a:pt x="444" y="160"/>
                  </a:lnTo>
                  <a:lnTo>
                    <a:pt x="447" y="171"/>
                  </a:lnTo>
                  <a:lnTo>
                    <a:pt x="449" y="181"/>
                  </a:lnTo>
                  <a:lnTo>
                    <a:pt x="449" y="192"/>
                  </a:lnTo>
                  <a:lnTo>
                    <a:pt x="449" y="192"/>
                  </a:lnTo>
                  <a:lnTo>
                    <a:pt x="449" y="203"/>
                  </a:lnTo>
                  <a:lnTo>
                    <a:pt x="447" y="214"/>
                  </a:lnTo>
                  <a:lnTo>
                    <a:pt x="444" y="224"/>
                  </a:lnTo>
                  <a:lnTo>
                    <a:pt x="441" y="234"/>
                  </a:lnTo>
                  <a:lnTo>
                    <a:pt x="437" y="243"/>
                  </a:lnTo>
                  <a:lnTo>
                    <a:pt x="431" y="252"/>
                  </a:lnTo>
                  <a:lnTo>
                    <a:pt x="425" y="260"/>
                  </a:lnTo>
                  <a:lnTo>
                    <a:pt x="417" y="268"/>
                  </a:lnTo>
                  <a:lnTo>
                    <a:pt x="411" y="275"/>
                  </a:lnTo>
                  <a:lnTo>
                    <a:pt x="401" y="280"/>
                  </a:lnTo>
                  <a:lnTo>
                    <a:pt x="394" y="286"/>
                  </a:lnTo>
                  <a:lnTo>
                    <a:pt x="383" y="291"/>
                  </a:lnTo>
                  <a:lnTo>
                    <a:pt x="374" y="294"/>
                  </a:lnTo>
                  <a:lnTo>
                    <a:pt x="364" y="297"/>
                  </a:lnTo>
                  <a:lnTo>
                    <a:pt x="353" y="298"/>
                  </a:lnTo>
                  <a:lnTo>
                    <a:pt x="343" y="298"/>
                  </a:lnTo>
                  <a:lnTo>
                    <a:pt x="88" y="298"/>
                  </a:lnTo>
                  <a:lnTo>
                    <a:pt x="88" y="298"/>
                  </a:lnTo>
                  <a:lnTo>
                    <a:pt x="79" y="298"/>
                  </a:lnTo>
                  <a:lnTo>
                    <a:pt x="71" y="297"/>
                  </a:lnTo>
                  <a:lnTo>
                    <a:pt x="62" y="295"/>
                  </a:lnTo>
                  <a:lnTo>
                    <a:pt x="54" y="292"/>
                  </a:lnTo>
                  <a:lnTo>
                    <a:pt x="46" y="288"/>
                  </a:lnTo>
                  <a:lnTo>
                    <a:pt x="39" y="284"/>
                  </a:lnTo>
                  <a:lnTo>
                    <a:pt x="33" y="279"/>
                  </a:lnTo>
                  <a:lnTo>
                    <a:pt x="26" y="272"/>
                  </a:lnTo>
                  <a:lnTo>
                    <a:pt x="20" y="267"/>
                  </a:lnTo>
                  <a:lnTo>
                    <a:pt x="14" y="260"/>
                  </a:lnTo>
                  <a:lnTo>
                    <a:pt x="10" y="252"/>
                  </a:lnTo>
                  <a:lnTo>
                    <a:pt x="7" y="244"/>
                  </a:lnTo>
                  <a:lnTo>
                    <a:pt x="3" y="236"/>
                  </a:lnTo>
                  <a:lnTo>
                    <a:pt x="2" y="228"/>
                  </a:lnTo>
                  <a:lnTo>
                    <a:pt x="0" y="219"/>
                  </a:lnTo>
                  <a:lnTo>
                    <a:pt x="0" y="210"/>
                  </a:lnTo>
                  <a:lnTo>
                    <a:pt x="0" y="210"/>
                  </a:lnTo>
                  <a:lnTo>
                    <a:pt x="0" y="202"/>
                  </a:lnTo>
                  <a:lnTo>
                    <a:pt x="1" y="194"/>
                  </a:lnTo>
                  <a:lnTo>
                    <a:pt x="3" y="186"/>
                  </a:lnTo>
                  <a:lnTo>
                    <a:pt x="5" y="179"/>
                  </a:lnTo>
                  <a:lnTo>
                    <a:pt x="9" y="172"/>
                  </a:lnTo>
                  <a:lnTo>
                    <a:pt x="12" y="165"/>
                  </a:lnTo>
                  <a:lnTo>
                    <a:pt x="21" y="152"/>
                  </a:lnTo>
                  <a:lnTo>
                    <a:pt x="31" y="141"/>
                  </a:lnTo>
                  <a:lnTo>
                    <a:pt x="45" y="133"/>
                  </a:lnTo>
                  <a:lnTo>
                    <a:pt x="52" y="129"/>
                  </a:lnTo>
                  <a:lnTo>
                    <a:pt x="59" y="126"/>
                  </a:lnTo>
                  <a:lnTo>
                    <a:pt x="67" y="124"/>
                  </a:lnTo>
                  <a:lnTo>
                    <a:pt x="74" y="122"/>
                  </a:lnTo>
                  <a:lnTo>
                    <a:pt x="74" y="122"/>
                  </a:lnTo>
                  <a:lnTo>
                    <a:pt x="76" y="109"/>
                  </a:lnTo>
                  <a:lnTo>
                    <a:pt x="79" y="97"/>
                  </a:lnTo>
                  <a:lnTo>
                    <a:pt x="83" y="86"/>
                  </a:lnTo>
                  <a:lnTo>
                    <a:pt x="88" y="74"/>
                  </a:lnTo>
                  <a:lnTo>
                    <a:pt x="95" y="63"/>
                  </a:lnTo>
                  <a:lnTo>
                    <a:pt x="102" y="53"/>
                  </a:lnTo>
                  <a:lnTo>
                    <a:pt x="110" y="44"/>
                  </a:lnTo>
                  <a:lnTo>
                    <a:pt x="119" y="36"/>
                  </a:lnTo>
                  <a:lnTo>
                    <a:pt x="128" y="28"/>
                  </a:lnTo>
                  <a:lnTo>
                    <a:pt x="138" y="20"/>
                  </a:lnTo>
                  <a:lnTo>
                    <a:pt x="149" y="14"/>
                  </a:lnTo>
                  <a:lnTo>
                    <a:pt x="160" y="10"/>
                  </a:lnTo>
                  <a:lnTo>
                    <a:pt x="172" y="5"/>
                  </a:lnTo>
                  <a:lnTo>
                    <a:pt x="184" y="2"/>
                  </a:lnTo>
                  <a:lnTo>
                    <a:pt x="197" y="1"/>
                  </a:lnTo>
                  <a:lnTo>
                    <a:pt x="210" y="0"/>
                  </a:lnTo>
                  <a:lnTo>
                    <a:pt x="210" y="0"/>
                  </a:lnTo>
                  <a:close/>
                </a:path>
              </a:pathLst>
            </a:custGeom>
            <a:solidFill>
              <a:srgbClr val="2A80B9"/>
            </a:solidFill>
            <a:ln>
              <a:noFill/>
            </a:ln>
            <a:extLst/>
          </p:spPr>
          <p:txBody>
            <a:bodyPr vert="horz" wrap="square" lIns="0" tIns="57553" rIns="0" bIns="57553" numCol="1" anchor="ctr" anchorCtr="0" compatLnSpc="1">
              <a:prstTxWarp prst="textNoShape">
                <a:avLst/>
              </a:prstTxWarp>
              <a:noAutofit/>
            </a:bodyPr>
            <a:lstStyle/>
            <a:p>
              <a:pPr algn="ctr" fontAlgn="ctr"/>
              <a:r>
                <a:rPr sz="1000" dirty="0">
                  <a:solidFill>
                    <a:srgbClr val="FFFFFF"/>
                  </a:solidFill>
                  <a:latin typeface="微软雅黑" panose="020B0503020204020204" pitchFamily="34" charset="-122"/>
                  <a:ea typeface="微软雅黑" panose="020B0503020204020204" pitchFamily="34" charset="-122"/>
                  <a:cs typeface="Arial" pitchFamily="34" charset="0"/>
                </a:rPr>
                <a:t>VDC</a:t>
              </a:r>
              <a:endParaRPr lang="en-US" altLang="zh-CN" sz="1000" dirty="0">
                <a:solidFill>
                  <a:srgbClr val="FFFFFF"/>
                </a:solidFill>
                <a:latin typeface="微软雅黑" panose="020B0503020204020204" pitchFamily="34" charset="-122"/>
                <a:ea typeface="微软雅黑" pitchFamily="34" charset="-122"/>
                <a:cs typeface="Arial" pitchFamily="34" charset="0"/>
              </a:endParaRPr>
            </a:p>
          </p:txBody>
        </p:sp>
        <p:sp>
          <p:nvSpPr>
            <p:cNvPr id="91" name="圆角矩形 90"/>
            <p:cNvSpPr/>
            <p:nvPr/>
          </p:nvSpPr>
          <p:spPr bwMode="auto">
            <a:xfrm>
              <a:off x="2601629" y="960624"/>
              <a:ext cx="3230140" cy="1933257"/>
            </a:xfrm>
            <a:prstGeom prst="roundRect">
              <a:avLst>
                <a:gd name="adj" fmla="val 7901"/>
              </a:avLst>
            </a:prstGeom>
            <a:noFill/>
            <a:ln w="9525" cap="flat" cmpd="sng" algn="ctr">
              <a:solidFill>
                <a:srgbClr val="00B0F0"/>
              </a:solidFill>
              <a:prstDash val="sysDash"/>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2" name="圆角矩形 91"/>
            <p:cNvSpPr/>
            <p:nvPr/>
          </p:nvSpPr>
          <p:spPr bwMode="auto">
            <a:xfrm>
              <a:off x="1485261" y="3888761"/>
              <a:ext cx="2707821" cy="1746431"/>
            </a:xfrm>
            <a:prstGeom prst="roundRect">
              <a:avLst>
                <a:gd name="adj" fmla="val 7901"/>
              </a:avLst>
            </a:prstGeom>
            <a:noFill/>
            <a:ln w="9525" cap="flat" cmpd="sng" algn="ctr">
              <a:solidFill>
                <a:srgbClr val="00B0F0"/>
              </a:solidFill>
              <a:prstDash val="sysDash"/>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3" name="圆角矩形 92"/>
            <p:cNvSpPr/>
            <p:nvPr/>
          </p:nvSpPr>
          <p:spPr bwMode="auto">
            <a:xfrm>
              <a:off x="4526216" y="3685740"/>
              <a:ext cx="3844287" cy="1933257"/>
            </a:xfrm>
            <a:prstGeom prst="roundRect">
              <a:avLst>
                <a:gd name="adj" fmla="val 7901"/>
              </a:avLst>
            </a:prstGeom>
            <a:noFill/>
            <a:ln w="9525" cap="flat" cmpd="sng" algn="ctr">
              <a:solidFill>
                <a:srgbClr val="00B0F0"/>
              </a:solidFill>
              <a:prstDash val="sysDash"/>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4" name="圆角矩形 93"/>
            <p:cNvSpPr/>
            <p:nvPr/>
          </p:nvSpPr>
          <p:spPr bwMode="auto">
            <a:xfrm>
              <a:off x="8435239" y="3490098"/>
              <a:ext cx="2680505" cy="1993100"/>
            </a:xfrm>
            <a:prstGeom prst="roundRect">
              <a:avLst>
                <a:gd name="adj" fmla="val 7901"/>
              </a:avLst>
            </a:prstGeom>
            <a:noFill/>
            <a:ln w="9525" cap="flat" cmpd="sng" algn="ctr">
              <a:solidFill>
                <a:srgbClr val="00B0F0"/>
              </a:solidFill>
              <a:prstDash val="sysDash"/>
              <a:round/>
              <a:headEnd type="none" w="med" len="med"/>
              <a:tailEnd type="none" w="med" len="med"/>
            </a:ln>
            <a:effectLst/>
          </p:spPr>
          <p:txBody>
            <a:bodyPr vert="horz" wrap="square" lIns="91414" tIns="45707" rIns="91414" bIns="45707" numCol="1" rtlCol="0" anchor="t" anchorCtr="0" compatLnSpc="1">
              <a:prstTxWarp prst="textNoShape">
                <a:avLst/>
              </a:prstTxWarp>
              <a:noAutofit/>
            </a:bodyPr>
            <a:lstStyle/>
            <a:p>
              <a:pPr defTabSz="914133" fontAlgn="ctr">
                <a:buClr>
                  <a:srgbClr val="CC9900"/>
                </a:buClr>
                <a:buFont typeface="Wingdings" pitchFamily="2" charset="2"/>
                <a:buChar char="n"/>
              </a:pPr>
              <a:endParaRPr lang="en-US" altLang="zh-CN" b="1"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145" name="文本框 144"/>
          <p:cNvSpPr txBox="1"/>
          <p:nvPr/>
        </p:nvSpPr>
        <p:spPr>
          <a:xfrm>
            <a:off x="1189606" y="5693859"/>
            <a:ext cx="10198798" cy="626819"/>
          </a:xfrm>
          <a:prstGeom prst="rect">
            <a:avLst/>
          </a:prstGeom>
          <a:solidFill>
            <a:schemeClr val="accent6">
              <a:lumMod val="40000"/>
              <a:lumOff val="60000"/>
            </a:schemeClr>
          </a:solidFill>
        </p:spPr>
        <p:txBody>
          <a:bodyPr wrap="square" lIns="121903" tIns="60952" rIns="121903" bIns="60952">
            <a:noAutofit/>
          </a:bodyPr>
          <a:lstStyle>
            <a:defPPr>
              <a:defRPr lang="zh-CN"/>
            </a:defPPr>
            <a:lvl1pPr algn="ctr">
              <a:defRPr sz="1799" b="1">
                <a:latin typeface="华文细黑" pitchFamily="2" charset="-122"/>
                <a:ea typeface="华文细黑" pitchFamily="2" charset="-122"/>
              </a:defRPr>
            </a:lvl1pPr>
          </a:lstStyle>
          <a:p>
            <a:pPr algn="l" fontAlgn="ctr"/>
            <a:r>
              <a:rPr sz="1200" dirty="0">
                <a:latin typeface="微软雅黑" panose="020B0503020204020204" pitchFamily="34" charset="-122"/>
                <a:ea typeface="微软雅黑" panose="020B0503020204020204" pitchFamily="34" charset="-122"/>
                <a:cs typeface="Arial" pitchFamily="34" charset="0"/>
              </a:rPr>
              <a:t>As a unified platform for customers to use, manage, and operate their cloud resource pools, ManageOne needs to consider the coexistence of existing and new IT </a:t>
            </a:r>
            <a:r>
              <a:rPr sz="1200" dirty="0" smtClean="0">
                <a:latin typeface="微软雅黑" panose="020B0503020204020204" pitchFamily="34" charset="-122"/>
                <a:ea typeface="微软雅黑" panose="020B0503020204020204" pitchFamily="34" charset="-122"/>
                <a:cs typeface="Arial" pitchFamily="34" charset="0"/>
              </a:rPr>
              <a:t>infrastructure </a:t>
            </a:r>
            <a:r>
              <a:rPr sz="1200" dirty="0">
                <a:latin typeface="微软雅黑" panose="020B0503020204020204" pitchFamily="34" charset="-122"/>
                <a:ea typeface="微软雅黑" panose="020B0503020204020204" pitchFamily="34" charset="-122"/>
                <a:cs typeface="Arial" pitchFamily="34" charset="0"/>
              </a:rPr>
              <a:t>and different operation modes during enterprise </a:t>
            </a:r>
            <a:r>
              <a:rPr sz="1200" dirty="0" smtClean="0">
                <a:latin typeface="微软雅黑" panose="020B0503020204020204" pitchFamily="34" charset="-122"/>
                <a:ea typeface="微软雅黑" panose="020B0503020204020204" pitchFamily="34" charset="-122"/>
                <a:cs typeface="Arial" pitchFamily="34" charset="0"/>
              </a:rPr>
              <a:t>IT</a:t>
            </a:r>
            <a:r>
              <a:rPr lang="en-US" sz="1200" dirty="0" smtClean="0">
                <a:latin typeface="微软雅黑" panose="020B0503020204020204" pitchFamily="34" charset="-122"/>
                <a:ea typeface="微软雅黑" panose="020B0503020204020204" pitchFamily="34" charset="-122"/>
                <a:cs typeface="Arial" pitchFamily="34" charset="0"/>
              </a:rPr>
              <a:t> cloud migration</a:t>
            </a:r>
            <a:r>
              <a:rPr sz="1200" dirty="0" smtClean="0">
                <a:latin typeface="微软雅黑" panose="020B0503020204020204" pitchFamily="34" charset="-122"/>
                <a:ea typeface="微软雅黑" panose="020B0503020204020204" pitchFamily="34" charset="-122"/>
                <a:cs typeface="Arial" pitchFamily="34" charset="0"/>
              </a:rPr>
              <a:t>.</a:t>
            </a:r>
            <a:endParaRPr lang="en-US" sz="1200" dirty="0">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416853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410400"/>
            <a:ext cx="10333848" cy="640800"/>
          </a:xfrm>
        </p:spPr>
        <p:txBody>
          <a:bodyPr>
            <a:noAutofit/>
          </a:bodyPr>
          <a:lstStyle/>
          <a:p>
            <a:pPr fontAlgn="ctr"/>
            <a:r>
              <a:rPr lang="en-US" altLang="zh-CN" sz="3600" dirty="0">
                <a:latin typeface="微软雅黑" panose="020B0503020204020204" pitchFamily="34" charset="-122"/>
                <a:ea typeface="微软雅黑" panose="020B0503020204020204" pitchFamily="34" charset="-122"/>
              </a:rPr>
              <a:t>Trends of Cloud Data Center Management</a:t>
            </a:r>
            <a:endParaRPr lang="zh-CN" altLang="en-US" dirty="0">
              <a:latin typeface="微软雅黑" panose="020B0503020204020204" pitchFamily="34" charset="-122"/>
              <a:ea typeface="微软雅黑" panose="020B0503020204020204" pitchFamily="34" charset="-122"/>
            </a:endParaRPr>
          </a:p>
        </p:txBody>
      </p:sp>
      <p:sp>
        <p:nvSpPr>
          <p:cNvPr id="61" name="矩形 60"/>
          <p:cNvSpPr/>
          <p:nvPr/>
        </p:nvSpPr>
        <p:spPr>
          <a:xfrm>
            <a:off x="1067373" y="1454232"/>
            <a:ext cx="10339070" cy="216000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62" name="任意多边形 61"/>
          <p:cNvSpPr/>
          <p:nvPr/>
        </p:nvSpPr>
        <p:spPr>
          <a:xfrm>
            <a:off x="1214507" y="1273207"/>
            <a:ext cx="5715561" cy="535613"/>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gradFill rotWithShape="1">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325780" tIns="47555" rIns="325780" bIns="47555" numCol="1" spcCol="1270" anchor="ctr" anchorCtr="0">
            <a:noAutofit/>
          </a:bodyPr>
          <a:lstStyle/>
          <a:p>
            <a:pPr fontAlgn="ctr"/>
            <a:r>
              <a:rPr lang="en-US" altLang="zh-CN" sz="1600" b="1" dirty="0">
                <a:latin typeface="微软雅黑" panose="020B0503020204020204" pitchFamily="34" charset="-122"/>
                <a:ea typeface="微软雅黑" panose="020B0503020204020204" pitchFamily="34" charset="-122"/>
              </a:rPr>
              <a:t>Trend 1: Enterprise multi-cloud management.</a:t>
            </a:r>
            <a:endParaRPr lang="en-US" altLang="zh-CN" sz="1600" b="1" kern="0" dirty="0">
              <a:latin typeface="微软雅黑" panose="020B0503020204020204" pitchFamily="34" charset="-122"/>
              <a:ea typeface="微软雅黑" panose="020B0503020204020204" pitchFamily="34" charset="-122"/>
            </a:endParaRPr>
          </a:p>
        </p:txBody>
      </p:sp>
      <p:sp>
        <p:nvSpPr>
          <p:cNvPr id="63" name="矩形 62"/>
          <p:cNvSpPr/>
          <p:nvPr/>
        </p:nvSpPr>
        <p:spPr>
          <a:xfrm>
            <a:off x="1067373" y="4219393"/>
            <a:ext cx="10339070" cy="21600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p:spPr>
        <p:txBody>
          <a:bodyPr>
            <a:noAutofit/>
          </a:bodyPr>
          <a:lstStyle/>
          <a:p>
            <a:pPr fontAlgn="ctr"/>
            <a:endParaRPr lang="zh-CN" altLang="en-US">
              <a:latin typeface="微软雅黑" panose="020B0503020204020204" pitchFamily="34" charset="-122"/>
              <a:ea typeface="微软雅黑" panose="020B0503020204020204" pitchFamily="34" charset="-122"/>
            </a:endParaRPr>
          </a:p>
        </p:txBody>
      </p:sp>
      <p:sp>
        <p:nvSpPr>
          <p:cNvPr id="64" name="任意多边形 63"/>
          <p:cNvSpPr/>
          <p:nvPr/>
        </p:nvSpPr>
        <p:spPr>
          <a:xfrm>
            <a:off x="1214506" y="3862295"/>
            <a:ext cx="5715562" cy="538813"/>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gradFill rotWithShape="1">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325780" tIns="47555" rIns="325780" bIns="47555" numCol="1" spcCol="1270" anchor="ctr" anchorCtr="0">
            <a:noAutofit/>
          </a:bodyPr>
          <a:lstStyle/>
          <a:p>
            <a:pPr lvl="0" defTabSz="1466850" fontAlgn="ctr">
              <a:lnSpc>
                <a:spcPct val="90000"/>
              </a:lnSpc>
              <a:spcBef>
                <a:spcPct val="0"/>
              </a:spcBef>
              <a:spcAft>
                <a:spcPct val="35000"/>
              </a:spcAft>
            </a:pPr>
            <a:r>
              <a:rPr lang="en-US" altLang="zh-CN" sz="1600" b="1" kern="0" dirty="0" smtClean="0">
                <a:solidFill>
                  <a:prstClr val="black"/>
                </a:solidFill>
                <a:latin typeface="微软雅黑" panose="020B0503020204020204" pitchFamily="34" charset="-122"/>
                <a:ea typeface="微软雅黑" panose="020B0503020204020204" pitchFamily="34" charset="-122"/>
              </a:rPr>
              <a:t>Trend 2: The private cloud has entered the implementation phase, which focuses on O&amp;M.</a:t>
            </a:r>
            <a:endParaRPr lang="zh-CN" altLang="en-US" sz="1600" b="1" kern="0" dirty="0">
              <a:solidFill>
                <a:prstClr val="black"/>
              </a:solidFill>
              <a:latin typeface="微软雅黑" panose="020B0503020204020204" pitchFamily="34" charset="-122"/>
              <a:ea typeface="微软雅黑" panose="020B0503020204020204" pitchFamily="34" charset="-122"/>
            </a:endParaRPr>
          </a:p>
        </p:txBody>
      </p:sp>
      <p:pic>
        <p:nvPicPr>
          <p:cNvPr id="65" name="Picture 2"/>
          <p:cNvPicPr>
            <a:picLocks noChangeAspect="1" noChangeArrowheads="1"/>
          </p:cNvPicPr>
          <p:nvPr/>
        </p:nvPicPr>
        <p:blipFill>
          <a:blip r:embed="rId3" cstate="print"/>
          <a:srcRect/>
          <a:stretch>
            <a:fillRect/>
          </a:stretch>
        </p:blipFill>
        <p:spPr bwMode="auto">
          <a:xfrm>
            <a:off x="1271843" y="2085267"/>
            <a:ext cx="4352478" cy="1440000"/>
          </a:xfrm>
          <a:prstGeom prst="rect">
            <a:avLst/>
          </a:prstGeom>
          <a:noFill/>
          <a:ln w="9525">
            <a:noFill/>
            <a:miter lim="800000"/>
            <a:headEnd/>
            <a:tailEnd/>
          </a:ln>
        </p:spPr>
      </p:pic>
      <p:pic>
        <p:nvPicPr>
          <p:cNvPr id="66" name="Picture 3"/>
          <p:cNvPicPr preferRelativeResize="0">
            <a:picLocks noChangeArrowheads="1"/>
          </p:cNvPicPr>
          <p:nvPr/>
        </p:nvPicPr>
        <p:blipFill>
          <a:blip r:embed="rId4" cstate="print"/>
          <a:srcRect/>
          <a:stretch>
            <a:fillRect/>
          </a:stretch>
        </p:blipFill>
        <p:spPr bwMode="auto">
          <a:xfrm>
            <a:off x="5786593" y="2085267"/>
            <a:ext cx="5619850" cy="1440000"/>
          </a:xfrm>
          <a:prstGeom prst="rect">
            <a:avLst/>
          </a:prstGeom>
          <a:noFill/>
          <a:ln w="9525">
            <a:noFill/>
            <a:miter lim="800000"/>
            <a:headEnd/>
            <a:tailEnd/>
          </a:ln>
        </p:spPr>
      </p:pic>
      <p:sp>
        <p:nvSpPr>
          <p:cNvPr id="69" name="TextBox 4"/>
          <p:cNvSpPr txBox="1"/>
          <p:nvPr/>
        </p:nvSpPr>
        <p:spPr>
          <a:xfrm>
            <a:off x="7032104" y="1500851"/>
            <a:ext cx="4158314" cy="461665"/>
          </a:xfrm>
          <a:prstGeom prst="rect">
            <a:avLst/>
          </a:prstGeom>
          <a:noFill/>
        </p:spPr>
        <p:txBody>
          <a:bodyPr wrap="square" rtlCol="0">
            <a:noAutofit/>
          </a:bodyPr>
          <a:lstStyle/>
          <a:p>
            <a:pPr fontAlgn="ctr">
              <a:buNone/>
            </a:pPr>
            <a:r>
              <a:rPr lang="en-US" altLang="zh-CN" sz="1100" b="1" dirty="0">
                <a:solidFill>
                  <a:srgbClr val="C00000"/>
                </a:solidFill>
                <a:latin typeface="微软雅黑" panose="020B0503020204020204" pitchFamily="34" charset="-122"/>
                <a:ea typeface="微软雅黑" panose="020B0503020204020204" pitchFamily="34" charset="-122"/>
              </a:rPr>
              <a:t>Multi-cloud management, especially the hybrid cloud, becomes a new growth point.</a:t>
            </a:r>
          </a:p>
        </p:txBody>
      </p:sp>
      <p:sp>
        <p:nvSpPr>
          <p:cNvPr id="70" name="TextBox 8"/>
          <p:cNvSpPr txBox="1"/>
          <p:nvPr/>
        </p:nvSpPr>
        <p:spPr>
          <a:xfrm>
            <a:off x="7032104" y="4186825"/>
            <a:ext cx="4464496" cy="646331"/>
          </a:xfrm>
          <a:prstGeom prst="rect">
            <a:avLst/>
          </a:prstGeom>
          <a:noFill/>
        </p:spPr>
        <p:txBody>
          <a:bodyPr wrap="square" rtlCol="0">
            <a:noAutofit/>
          </a:bodyPr>
          <a:lstStyle/>
          <a:p>
            <a:pPr fontAlgn="ctr"/>
            <a:r>
              <a:rPr lang="en-US" altLang="zh-CN" sz="1100" b="1" dirty="0">
                <a:solidFill>
                  <a:srgbClr val="C00000"/>
                </a:solidFill>
                <a:latin typeface="微软雅黑" panose="020B0503020204020204" pitchFamily="34" charset="-122"/>
                <a:ea typeface="微软雅黑" panose="020B0503020204020204" pitchFamily="34" charset="-122"/>
              </a:rPr>
              <a:t>Key factors of </a:t>
            </a:r>
            <a:r>
              <a:rPr lang="en-US" altLang="zh-CN" sz="1100" b="1" dirty="0" smtClean="0">
                <a:solidFill>
                  <a:srgbClr val="C00000"/>
                </a:solidFill>
                <a:latin typeface="微软雅黑" panose="020B0503020204020204" pitchFamily="34" charset="-122"/>
                <a:ea typeface="微软雅黑" panose="020B0503020204020204" pitchFamily="34" charset="-122"/>
              </a:rPr>
              <a:t>private cloud implementation </a:t>
            </a:r>
            <a:r>
              <a:rPr lang="en-US" altLang="zh-CN" sz="1100" b="1" dirty="0">
                <a:solidFill>
                  <a:srgbClr val="C00000"/>
                </a:solidFill>
                <a:latin typeface="微软雅黑" panose="020B0503020204020204" pitchFamily="34" charset="-122"/>
                <a:ea typeface="微软雅黑" panose="020B0503020204020204" pitchFamily="34" charset="-122"/>
              </a:rPr>
              <a:t>are cloud management and organization adaptation, especially operation and O&amp;M management.</a:t>
            </a:r>
          </a:p>
        </p:txBody>
      </p:sp>
      <p:pic>
        <p:nvPicPr>
          <p:cNvPr id="2" name="图片 1"/>
          <p:cNvPicPr>
            <a:picLocks noChangeAspect="1"/>
          </p:cNvPicPr>
          <p:nvPr/>
        </p:nvPicPr>
        <p:blipFill>
          <a:blip r:embed="rId5"/>
          <a:stretch>
            <a:fillRect/>
          </a:stretch>
        </p:blipFill>
        <p:spPr>
          <a:xfrm>
            <a:off x="1067373" y="4545124"/>
            <a:ext cx="4038251" cy="1793795"/>
          </a:xfrm>
          <a:prstGeom prst="rect">
            <a:avLst/>
          </a:prstGeom>
        </p:spPr>
      </p:pic>
      <p:sp>
        <p:nvSpPr>
          <p:cNvPr id="71" name="矩形 70"/>
          <p:cNvSpPr/>
          <p:nvPr/>
        </p:nvSpPr>
        <p:spPr>
          <a:xfrm>
            <a:off x="3629427" y="6013386"/>
            <a:ext cx="2324675" cy="276999"/>
          </a:xfrm>
          <a:prstGeom prst="rect">
            <a:avLst/>
          </a:prstGeom>
        </p:spPr>
        <p:txBody>
          <a:bodyPr wrap="none">
            <a:noAutofit/>
          </a:bodyPr>
          <a:lstStyle/>
          <a:p>
            <a:pPr fontAlgn="ctr"/>
            <a:r>
              <a:rPr lang="en-US" altLang="zh-CN" sz="1200" b="1" dirty="0" smtClean="0">
                <a:latin typeface="微软雅黑" panose="020B0503020204020204" pitchFamily="34" charset="-122"/>
                <a:ea typeface="微软雅黑" pitchFamily="34" charset="-122"/>
              </a:rPr>
              <a:t>Driving force of private cloud</a:t>
            </a:r>
            <a:endParaRPr lang="zh-CN" altLang="en-US" sz="1200" b="1" dirty="0">
              <a:latin typeface="微软雅黑" panose="020B0503020204020204" pitchFamily="34" charset="-122"/>
              <a:ea typeface="微软雅黑" pitchFamily="34" charset="-122"/>
            </a:endParaRPr>
          </a:p>
        </p:txBody>
      </p:sp>
      <p:pic>
        <p:nvPicPr>
          <p:cNvPr id="3" name="图片 2"/>
          <p:cNvPicPr>
            <a:picLocks noChangeAspect="1"/>
          </p:cNvPicPr>
          <p:nvPr/>
        </p:nvPicPr>
        <p:blipFill>
          <a:blip r:embed="rId6"/>
          <a:stretch>
            <a:fillRect/>
          </a:stretch>
        </p:blipFill>
        <p:spPr>
          <a:xfrm>
            <a:off x="5977335" y="4758206"/>
            <a:ext cx="5303242" cy="1576046"/>
          </a:xfrm>
          <a:prstGeom prst="rect">
            <a:avLst/>
          </a:prstGeom>
        </p:spPr>
      </p:pic>
      <p:sp>
        <p:nvSpPr>
          <p:cNvPr id="72" name="矩形 71"/>
          <p:cNvSpPr/>
          <p:nvPr/>
        </p:nvSpPr>
        <p:spPr>
          <a:xfrm>
            <a:off x="9195631" y="5661248"/>
            <a:ext cx="2196435" cy="276999"/>
          </a:xfrm>
          <a:prstGeom prst="rect">
            <a:avLst/>
          </a:prstGeom>
        </p:spPr>
        <p:txBody>
          <a:bodyPr wrap="none">
            <a:noAutofit/>
          </a:bodyPr>
          <a:lstStyle/>
          <a:p>
            <a:pPr fontAlgn="ctr"/>
            <a:r>
              <a:rPr lang="en-US" altLang="zh-CN" sz="1100" b="1" dirty="0" smtClean="0">
                <a:latin typeface="微软雅黑" panose="020B0503020204020204" pitchFamily="34" charset="-122"/>
                <a:ea typeface="微软雅黑" panose="020B0503020204020204" pitchFamily="34" charset="-122"/>
              </a:rPr>
              <a:t>Challenges to private cloud</a:t>
            </a:r>
            <a:endParaRPr lang="zh-CN" altLang="en-US" sz="1100" b="1" i="1" dirty="0">
              <a:latin typeface="微软雅黑" panose="020B0503020204020204" pitchFamily="34" charset="-122"/>
              <a:ea typeface="微软雅黑" pitchFamily="34" charset="-122"/>
            </a:endParaRPr>
          </a:p>
        </p:txBody>
      </p:sp>
    </p:spTree>
    <p:extLst>
      <p:ext uri="{BB962C8B-B14F-4D97-AF65-F5344CB8AC3E}">
        <p14:creationId xmlns:p14="http://schemas.microsoft.com/office/powerpoint/2010/main" val="219075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Autofit/>
          </a:bodyPr>
          <a:lstStyle/>
          <a:p>
            <a:pPr fontAlgn="ctr"/>
            <a:r>
              <a:rPr lang="en-US" altLang="zh-CN" sz="3600" dirty="0" smtClean="0">
                <a:latin typeface="微软雅黑" panose="020B0503020204020204" pitchFamily="34" charset="-122"/>
                <a:ea typeface="微软雅黑" panose="020B0503020204020204" pitchFamily="34" charset="-122"/>
              </a:rPr>
              <a:t>Cloud Management Concepts of Huawei</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8641"/>
          <a:stretch/>
        </p:blipFill>
        <p:spPr>
          <a:xfrm>
            <a:off x="8688288" y="1544922"/>
            <a:ext cx="2520000" cy="167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p:cNvSpPr txBox="1"/>
          <p:nvPr/>
        </p:nvSpPr>
        <p:spPr>
          <a:xfrm>
            <a:off x="1127446" y="4120776"/>
            <a:ext cx="2916325" cy="1477291"/>
          </a:xfrm>
          <a:prstGeom prst="rect">
            <a:avLst/>
          </a:prstGeom>
          <a:noFill/>
        </p:spPr>
        <p:txBody>
          <a:bodyPr wrap="square" lIns="91404" tIns="45702" rIns="91404" bIns="45702" rtlCol="0">
            <a:noAutofit/>
          </a:bodyPr>
          <a:lstStyle/>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Diverse Cloud Services</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Multi-Level VDCs</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Metering &amp; Charging</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Application Orchestration</a:t>
            </a:r>
          </a:p>
          <a:p>
            <a:pPr fontAlgn="ctr">
              <a:spcBef>
                <a:spcPts val="600"/>
              </a:spcBef>
              <a:buSzPct val="70000"/>
            </a:pPr>
            <a:endParaRPr lang="en-US" altLang="zh-CN" sz="1400" dirty="0" smtClean="0">
              <a:latin typeface="微软雅黑" panose="020B0503020204020204" pitchFamily="34" charset="-122"/>
              <a:ea typeface="微软雅黑" panose="020B0503020204020204" pitchFamily="34" charset="-122"/>
            </a:endParaRPr>
          </a:p>
        </p:txBody>
      </p:sp>
      <p:sp>
        <p:nvSpPr>
          <p:cNvPr id="8" name="文本框 7"/>
          <p:cNvSpPr txBox="1"/>
          <p:nvPr/>
        </p:nvSpPr>
        <p:spPr>
          <a:xfrm>
            <a:off x="4907866" y="4120776"/>
            <a:ext cx="2736305" cy="1184903"/>
          </a:xfrm>
          <a:prstGeom prst="rect">
            <a:avLst/>
          </a:prstGeom>
          <a:noFill/>
        </p:spPr>
        <p:txBody>
          <a:bodyPr wrap="square" lIns="91404" tIns="45702" rIns="91404" bIns="45702" rtlCol="0">
            <a:noAutofit/>
          </a:bodyPr>
          <a:lstStyle/>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Unified Monitoring</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Intelligent Fault Locating</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Visualized O&amp;M</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Automated O&amp;M</a:t>
            </a:r>
          </a:p>
        </p:txBody>
      </p:sp>
      <p:sp>
        <p:nvSpPr>
          <p:cNvPr id="9" name="文本框 8"/>
          <p:cNvSpPr txBox="1"/>
          <p:nvPr/>
        </p:nvSpPr>
        <p:spPr>
          <a:xfrm>
            <a:off x="8310106" y="4120776"/>
            <a:ext cx="3276364" cy="1400347"/>
          </a:xfrm>
          <a:prstGeom prst="rect">
            <a:avLst/>
          </a:prstGeom>
          <a:noFill/>
        </p:spPr>
        <p:txBody>
          <a:bodyPr wrap="square" lIns="91404" tIns="45702" rIns="91404" bIns="45702" rtlCol="0">
            <a:noAutofit/>
          </a:bodyPr>
          <a:lstStyle/>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One Cloud Multi-Pool</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Unified Configuration Operation Center</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Hybrid Cloud</a:t>
            </a:r>
          </a:p>
          <a:p>
            <a:pPr marL="252000" indent="-252000" fontAlgn="ctr">
              <a:spcBef>
                <a:spcPts val="600"/>
              </a:spcBef>
              <a:buSzPct val="70000"/>
              <a:buFont typeface="Wingdings" panose="05000000000000000000" pitchFamily="2" charset="2"/>
              <a:buChar char="l"/>
            </a:pPr>
            <a:r>
              <a:rPr lang="en-US" altLang="zh-CN" sz="1400" dirty="0">
                <a:latin typeface="微软雅黑" panose="020B0503020204020204" pitchFamily="34" charset="-122"/>
                <a:ea typeface="微软雅黑" pitchFamily="34" charset="-122"/>
              </a:rPr>
              <a:t>Unified Multi-Cloud Monitoring</a:t>
            </a:r>
          </a:p>
        </p:txBody>
      </p:sp>
      <p:pic>
        <p:nvPicPr>
          <p:cNvPr id="10" name="图片 9"/>
          <p:cNvPicPr>
            <a:picLocks/>
          </p:cNvPicPr>
          <p:nvPr/>
        </p:nvPicPr>
        <p:blipFill rotWithShape="1">
          <a:blip r:embed="rId4" cstate="print">
            <a:extLst>
              <a:ext uri="{28A0092B-C50C-407E-A947-70E740481C1C}">
                <a14:useLocalDpi xmlns:a14="http://schemas.microsoft.com/office/drawing/2010/main" val="0"/>
              </a:ext>
            </a:extLst>
          </a:blip>
          <a:srcRect l="4885" r="6931"/>
          <a:stretch/>
        </p:blipFill>
        <p:spPr>
          <a:xfrm>
            <a:off x="1127447" y="1544922"/>
            <a:ext cx="2520000" cy="167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868" y="1548099"/>
            <a:ext cx="2520000" cy="1682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0"/>
          <p:cNvSpPr txBox="1"/>
          <p:nvPr/>
        </p:nvSpPr>
        <p:spPr>
          <a:xfrm>
            <a:off x="4907868" y="3531495"/>
            <a:ext cx="2520000" cy="369168"/>
          </a:xfrm>
          <a:prstGeom prst="rect">
            <a:avLst/>
          </a:prstGeom>
          <a:noFill/>
        </p:spPr>
        <p:txBody>
          <a:bodyPr wrap="square" lIns="91278" tIns="45639" rIns="91278" bIns="45639" rtlCol="0">
            <a:noAutofit/>
          </a:bodyPr>
          <a:lstStyle/>
          <a:p>
            <a:pPr algn="ctr" fontAlgn="ctr"/>
            <a:r>
              <a:rPr lang="en-US" altLang="zh-CN" sz="1800" b="1" dirty="0" smtClean="0">
                <a:solidFill>
                  <a:srgbClr val="990000"/>
                </a:solidFill>
                <a:latin typeface="微软雅黑" panose="020B0503020204020204" pitchFamily="34" charset="-122"/>
                <a:ea typeface="微软雅黑" panose="020B0503020204020204" pitchFamily="34" charset="-122"/>
              </a:rPr>
              <a:t>Intelligent O&amp;M</a:t>
            </a:r>
            <a:endParaRPr lang="zh-CN" altLang="en-US" sz="1800" b="1" dirty="0">
              <a:latin typeface="微软雅黑" panose="020B0503020204020204" pitchFamily="34" charset="-122"/>
              <a:ea typeface="微软雅黑" panose="020B0503020204020204" pitchFamily="34" charset="-122"/>
            </a:endParaRPr>
          </a:p>
        </p:txBody>
      </p:sp>
      <p:sp>
        <p:nvSpPr>
          <p:cNvPr id="14" name="TextBox 14"/>
          <p:cNvSpPr txBox="1"/>
          <p:nvPr/>
        </p:nvSpPr>
        <p:spPr>
          <a:xfrm>
            <a:off x="8688288" y="3392996"/>
            <a:ext cx="2520000" cy="646167"/>
          </a:xfrm>
          <a:prstGeom prst="rect">
            <a:avLst/>
          </a:prstGeom>
          <a:noFill/>
        </p:spPr>
        <p:txBody>
          <a:bodyPr wrap="square" lIns="91278" tIns="45639" rIns="91278" bIns="45639" rtlCol="0">
            <a:noAutofit/>
          </a:bodyPr>
          <a:lstStyle/>
          <a:p>
            <a:pPr algn="ctr" fontAlgn="ctr"/>
            <a:r>
              <a:rPr lang="en-US" altLang="zh-CN" sz="1800" b="1" dirty="0" smtClean="0">
                <a:solidFill>
                  <a:srgbClr val="990000"/>
                </a:solidFill>
                <a:latin typeface="微软雅黑" panose="020B0503020204020204" pitchFamily="34" charset="-122"/>
                <a:ea typeface="微软雅黑" panose="020B0503020204020204" pitchFamily="34" charset="-122"/>
              </a:rPr>
              <a:t>Centralized Management</a:t>
            </a:r>
            <a:endParaRPr lang="zh-CN" altLang="en-US" sz="1800" b="1" dirty="0">
              <a:latin typeface="微软雅黑" panose="020B0503020204020204" pitchFamily="34" charset="-122"/>
              <a:ea typeface="微软雅黑" panose="020B0503020204020204" pitchFamily="34" charset="-122"/>
            </a:endParaRPr>
          </a:p>
        </p:txBody>
      </p:sp>
      <p:sp>
        <p:nvSpPr>
          <p:cNvPr id="15" name="TextBox 6"/>
          <p:cNvSpPr txBox="1"/>
          <p:nvPr/>
        </p:nvSpPr>
        <p:spPr>
          <a:xfrm>
            <a:off x="1127447" y="3393002"/>
            <a:ext cx="2520000" cy="646155"/>
          </a:xfrm>
          <a:prstGeom prst="rect">
            <a:avLst/>
          </a:prstGeom>
          <a:noFill/>
        </p:spPr>
        <p:txBody>
          <a:bodyPr wrap="square" lIns="91265" tIns="45633" rIns="91265" bIns="45633" rtlCol="0">
            <a:noAutofit/>
          </a:bodyPr>
          <a:lstStyle/>
          <a:p>
            <a:pPr algn="ctr" fontAlgn="ctr"/>
            <a:r>
              <a:rPr lang="en-US" altLang="zh-CN" sz="1800" b="1" dirty="0" smtClean="0">
                <a:solidFill>
                  <a:srgbClr val="990000"/>
                </a:solidFill>
                <a:latin typeface="微软雅黑" panose="020B0503020204020204" pitchFamily="34" charset="-122"/>
                <a:ea typeface="微软雅黑" panose="020B0503020204020204" pitchFamily="34" charset="-122"/>
              </a:rPr>
              <a:t>Fine-grained Operations</a:t>
            </a:r>
            <a:endParaRPr lang="zh-CN" altLang="en-US" sz="1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889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0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0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0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0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11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1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1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1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2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2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2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2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12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2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3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3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3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3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3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1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2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2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2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2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3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4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4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4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4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5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6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6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6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6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7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8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8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8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8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0.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2.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4.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3"/>
</p:tagLst>
</file>

<file path=ppt/tags/tag95.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6.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NUMBER"/>
  <p:tag name="ID" val="545283"/>
  <p:tag name="MH_ORDER" val="3"/>
</p:tagLst>
</file>

<file path=ppt/tags/tag97.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ags/tag98.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ENTRY"/>
  <p:tag name="ID" val="545283"/>
  <p:tag name="MH_ORDER" val="2"/>
</p:tagLst>
</file>

<file path=ppt/tags/tag99.xml><?xml version="1.0" encoding="utf-8"?>
<p:tagLst xmlns:a="http://schemas.openxmlformats.org/drawingml/2006/main" xmlns:r="http://schemas.openxmlformats.org/officeDocument/2006/relationships" xmlns:p="http://schemas.openxmlformats.org/presentationml/2006/main">
  <p:tag name="MH" val="20180602121333"/>
  <p:tag name="MH_LIBRARY" val="CONTENTS"/>
  <p:tag name="MH_TYPE" val="OTHERS"/>
  <p:tag name="ID" val="545283"/>
</p:tagLst>
</file>

<file path=ppt/theme/theme1.xml><?xml version="1.0" encoding="utf-8"?>
<a:theme xmlns:a="http://schemas.openxmlformats.org/drawingml/2006/main" name="培训与认证部-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文档" ma:contentTypeID="0x010100CC226774B8D87F4D92D9D1F6859ED44E" ma:contentTypeVersion="0" ma:contentTypeDescription="新建文档。" ma:contentTypeScope="" ma:versionID="15bce46875ac2ce7cb7e987677f92eb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AE3093B-232B-4C15-AB25-7F1FBE134870}">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E17BD8AE-C614-4C71-A6E9-9364E002D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71364</TotalTime>
  <Words>6039</Words>
  <Application>Microsoft Office PowerPoint</Application>
  <PresentationFormat>宽屏</PresentationFormat>
  <Paragraphs>1257</Paragraphs>
  <Slides>69</Slides>
  <Notes>69</Notes>
  <HiddenSlides>1</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81" baseType="lpstr">
      <vt:lpstr>Huawei Script Regular</vt:lpstr>
      <vt:lpstr>黑体</vt:lpstr>
      <vt:lpstr>宋体</vt:lpstr>
      <vt:lpstr>微软雅黑</vt:lpstr>
      <vt:lpstr>Arial</vt:lpstr>
      <vt:lpstr>Calibri</vt:lpstr>
      <vt:lpstr>FrutigerNext LT Light</vt:lpstr>
      <vt:lpstr>FrutigerNext LT Medium</vt:lpstr>
      <vt:lpstr>FrutigerNext LT Regular</vt:lpstr>
      <vt:lpstr>Wingdings</vt:lpstr>
      <vt:lpstr>培训与认证部-母版</vt:lpstr>
      <vt:lpstr>Visio</vt:lpstr>
      <vt:lpstr>PowerPoint 演示文稿</vt:lpstr>
      <vt:lpstr>Huawei ManageOne Solution</vt:lpstr>
      <vt:lpstr>PowerPoint 演示文稿</vt:lpstr>
      <vt:lpstr>PowerPoint 演示文稿</vt:lpstr>
      <vt:lpstr>PowerPoint 演示文稿</vt:lpstr>
      <vt:lpstr>Challenges to DC Management</vt:lpstr>
      <vt:lpstr>Evolution and Demands of Enterprise IT Cloud Migration</vt:lpstr>
      <vt:lpstr>Trends of Cloud Data Center Management</vt:lpstr>
      <vt:lpstr>Cloud Management Concepts of Huawei</vt:lpstr>
      <vt:lpstr>PowerPoint 演示文稿</vt:lpstr>
      <vt:lpstr>ManageOne Functional Architecture</vt:lpstr>
      <vt:lpstr>Typical Networking Schemes of ManageOne</vt:lpstr>
      <vt:lpstr>ManageOne Deployment Modes</vt:lpstr>
      <vt:lpstr>PowerPoint 演示文稿</vt:lpstr>
      <vt:lpstr>Fine-grained Operations</vt:lpstr>
      <vt:lpstr>Fine-grained Operations</vt:lpstr>
      <vt:lpstr>Various Cloud Services</vt:lpstr>
      <vt:lpstr>Various Cloud Services — Unified Operation</vt:lpstr>
      <vt:lpstr>Fine-grained Operations</vt:lpstr>
      <vt:lpstr>Multi-Level VDCs</vt:lpstr>
      <vt:lpstr>Multi-Level VDCs - Roles and Scenarios in the Operation Field</vt:lpstr>
      <vt:lpstr>Multi-Level VDCs - Operation Organization Division</vt:lpstr>
      <vt:lpstr>Multi-Level VDCs - Multi-Level Approval</vt:lpstr>
      <vt:lpstr>Multi-Level VDCs - VDC Metering</vt:lpstr>
      <vt:lpstr>Multi-Level VDCs - VDC Logs</vt:lpstr>
      <vt:lpstr>Multi-Level VDCs - VDC Self O&amp;M</vt:lpstr>
      <vt:lpstr>Multi-Level VDCs - Agent Maintenance by Administrators</vt:lpstr>
      <vt:lpstr>Fine-grained Operations</vt:lpstr>
      <vt:lpstr>Application and Automation - Application Orchestration (vAPP)</vt:lpstr>
      <vt:lpstr>Application and Automation - Offline Service Customization</vt:lpstr>
      <vt:lpstr>Application and Automation - Unified Certificate Management</vt:lpstr>
      <vt:lpstr>PowerPoint 演示文稿</vt:lpstr>
      <vt:lpstr>Intelligent O&amp;M</vt:lpstr>
      <vt:lpstr>Intelligent O&amp;M</vt:lpstr>
      <vt:lpstr>Unified Monitoring</vt:lpstr>
      <vt:lpstr>Unified Monitoring - Physical Device Monitoring</vt:lpstr>
      <vt:lpstr>Unified Monitoring - Resource Pool Monitoring</vt:lpstr>
      <vt:lpstr>Unified Monitoring - Resource Pool Monitoring</vt:lpstr>
      <vt:lpstr>Unified Monitoring - Big Data Resource Pool Monitoring </vt:lpstr>
      <vt:lpstr>Unified Monitoring - Big Data Resource Pool Monitoring </vt:lpstr>
      <vt:lpstr>Unified Monitoring - Cloud Resource Monitoring </vt:lpstr>
      <vt:lpstr>Unified Monitoring - VDC Monitoring </vt:lpstr>
      <vt:lpstr>Unified Monitoring - Tenants' Big Data Application Monitoring </vt:lpstr>
      <vt:lpstr>Intelligent O&amp;M</vt:lpstr>
      <vt:lpstr>Intelligent Fault Locating - Alarm  Management</vt:lpstr>
      <vt:lpstr>Intelligent Fault Locating - Alarm  Management</vt:lpstr>
      <vt:lpstr>Intelligent Fault Locating - Unified Scenario-based Troubleshooting</vt:lpstr>
      <vt:lpstr>Intelligent Fault Locating - Log-assisted Fault Demarcation and Locating</vt:lpstr>
      <vt:lpstr>Intelligent O&amp;M</vt:lpstr>
      <vt:lpstr>Visualized O&amp;M - Preconfigured Scenario-based Dashboards</vt:lpstr>
      <vt:lpstr>Visualized O&amp;M - Flexible Customization of Dashboards</vt:lpstr>
      <vt:lpstr>PowerPoint 演示文稿</vt:lpstr>
      <vt:lpstr>Intelligent O&amp;M</vt:lpstr>
      <vt:lpstr>One Cloud Multi-Pool</vt:lpstr>
      <vt:lpstr>One Cloud Multi-Pool</vt:lpstr>
      <vt:lpstr>Intelligent O&amp;M</vt:lpstr>
      <vt:lpstr>Unified Configuration Center - Unified O&amp;M GUI</vt:lpstr>
      <vt:lpstr>Unified Configuration Center - O&amp;M Maps</vt:lpstr>
      <vt:lpstr>Unified Configuration Center - Scenario-based Configuration</vt:lpstr>
      <vt:lpstr>Intelligent O&amp;M</vt:lpstr>
      <vt:lpstr>Hybrid Cloud - Overall Architecture</vt:lpstr>
      <vt:lpstr>Intelligent O&amp;M</vt:lpstr>
      <vt:lpstr>Multi-Cloud Management - Unified Multi-Cloud Monitoring</vt:lpstr>
      <vt:lpstr>Multi-Cloud Management - Unified Multi-Cloud Monitoring</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zhangyuezjhw</cp:lastModifiedBy>
  <cp:revision>2593</cp:revision>
  <dcterms:created xsi:type="dcterms:W3CDTF">2003-08-21T06:48:56Z</dcterms:created>
  <dcterms:modified xsi:type="dcterms:W3CDTF">2019-06-11T06:31:41Z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(3)PxUSnPNnn4z8EolLOUYjHVLGjDK5C0zzjZjQjXS/3Q7iAQQcrPgLcErnJtYPFPBcqXvAXQ9h
NQnQXxYfG955AedBTSokGPt2gYZAa6yk7CQBn1Q/hasfyQmsRHNe9tUB8LnXYDgxztuYl6jI
VeZ0lczlUN5s9fQyqBX27Iyn6XCExI801KI2Irb0tlme1k9UyvET80EZXf6TWiZ12GfOCFSQ
jmYRLmN6+FrYRsEaCe</vt:lpwstr>
  </property>
  <property fmtid="{D5CDD505-2E9C-101B-9397-08002B2CF9AE}" pid="18" name="_2015_ms_pID_7253431">
    <vt:lpwstr>k04TeukKrMeBt/4W0MgRzt7hyz1radoVn32Yx6slzFCJZJnx2dpyHJ
BjELuvN3RLJ/UTGXJhJmIeTjuhz17EmwpIME9P2glza4vAoQYmzdgV2KxvTdpl+tJWieEtOO
AFstYutG9Z2wHWX6Kw+fdFcfZVzjrGqxk2mPauFnSot/XU64OIb1mwL5DIcqxiXk7roPnuPI
MrV52u78QvJ1FOpse45uAWwG44cswd0ntx1M</vt:lpwstr>
  </property>
  <property fmtid="{D5CDD505-2E9C-101B-9397-08002B2CF9AE}" pid="19" name="_2015_ms_pID_7253432">
    <vt:lpwstr>gCoZX9cD9231LO2uWKWAYtOI1DeFxRewmKV/
YrNgrM8L/3/X4YqxwIWtGLadTMxBAFP2co9wduU9fSjnrTz+uTE=</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1557716058</vt:lpwstr>
  </property>
</Properties>
</file>