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65" r:id="rId4"/>
  </p:sldMasterIdLst>
  <p:notesMasterIdLst>
    <p:notesMasterId r:id="rId52"/>
  </p:notesMasterIdLst>
  <p:handoutMasterIdLst>
    <p:handoutMasterId r:id="rId53"/>
  </p:handoutMasterIdLst>
  <p:sldIdLst>
    <p:sldId id="256" r:id="rId5"/>
    <p:sldId id="257" r:id="rId6"/>
    <p:sldId id="258" r:id="rId7"/>
    <p:sldId id="259" r:id="rId8"/>
    <p:sldId id="260" r:id="rId9"/>
    <p:sldId id="261" r:id="rId10"/>
    <p:sldId id="304"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8" r:id="rId37"/>
    <p:sldId id="289" r:id="rId38"/>
    <p:sldId id="301" r:id="rId39"/>
    <p:sldId id="302" r:id="rId40"/>
    <p:sldId id="290" r:id="rId41"/>
    <p:sldId id="291" r:id="rId42"/>
    <p:sldId id="292" r:id="rId43"/>
    <p:sldId id="303" r:id="rId44"/>
    <p:sldId id="294" r:id="rId45"/>
    <p:sldId id="295" r:id="rId46"/>
    <p:sldId id="296" r:id="rId47"/>
    <p:sldId id="297" r:id="rId48"/>
    <p:sldId id="298" r:id="rId49"/>
    <p:sldId id="299" r:id="rId50"/>
    <p:sldId id="300" r:id="rId51"/>
  </p:sldIdLst>
  <p:sldSz cx="12192000" cy="6858000"/>
  <p:notesSz cx="7099300" cy="10234613"/>
  <p:defaultTextStyle>
    <a:defPPr>
      <a:defRPr lang="zh-CN"/>
    </a:defPPr>
    <a:lvl1pPr algn="l" rtl="0" fontAlgn="t">
      <a:spcBef>
        <a:spcPct val="0"/>
      </a:spcBef>
      <a:spcAft>
        <a:spcPct val="0"/>
      </a:spcAft>
      <a:defRPr sz="1000" kern="1200">
        <a:solidFill>
          <a:schemeClr val="tx1"/>
        </a:solidFill>
        <a:latin typeface="FrutigerNext LT Regular" pitchFamily="34" charset="0"/>
        <a:ea typeface="宋体" charset="-122"/>
        <a:cs typeface="+mn-cs"/>
      </a:defRPr>
    </a:lvl1pPr>
    <a:lvl2pPr marL="457200" algn="l" rtl="0" fontAlgn="t">
      <a:spcBef>
        <a:spcPct val="0"/>
      </a:spcBef>
      <a:spcAft>
        <a:spcPct val="0"/>
      </a:spcAft>
      <a:defRPr sz="1000" kern="1200">
        <a:solidFill>
          <a:schemeClr val="tx1"/>
        </a:solidFill>
        <a:latin typeface="FrutigerNext LT Regular" pitchFamily="34" charset="0"/>
        <a:ea typeface="宋体" charset="-122"/>
        <a:cs typeface="+mn-cs"/>
      </a:defRPr>
    </a:lvl2pPr>
    <a:lvl3pPr marL="914400" algn="l" rtl="0" fontAlgn="t">
      <a:spcBef>
        <a:spcPct val="0"/>
      </a:spcBef>
      <a:spcAft>
        <a:spcPct val="0"/>
      </a:spcAft>
      <a:defRPr sz="1000" kern="1200">
        <a:solidFill>
          <a:schemeClr val="tx1"/>
        </a:solidFill>
        <a:latin typeface="FrutigerNext LT Regular" pitchFamily="34" charset="0"/>
        <a:ea typeface="宋体" charset="-122"/>
        <a:cs typeface="+mn-cs"/>
      </a:defRPr>
    </a:lvl3pPr>
    <a:lvl4pPr marL="1371600" algn="l" rtl="0" fontAlgn="t">
      <a:spcBef>
        <a:spcPct val="0"/>
      </a:spcBef>
      <a:spcAft>
        <a:spcPct val="0"/>
      </a:spcAft>
      <a:defRPr sz="1000" kern="1200">
        <a:solidFill>
          <a:schemeClr val="tx1"/>
        </a:solidFill>
        <a:latin typeface="FrutigerNext LT Regular" pitchFamily="34" charset="0"/>
        <a:ea typeface="宋体" charset="-122"/>
        <a:cs typeface="+mn-cs"/>
      </a:defRPr>
    </a:lvl4pPr>
    <a:lvl5pPr marL="1828800" algn="l" rtl="0" fontAlgn="t">
      <a:spcBef>
        <a:spcPct val="0"/>
      </a:spcBef>
      <a:spcAft>
        <a:spcPct val="0"/>
      </a:spcAft>
      <a:defRPr sz="1000" kern="1200">
        <a:solidFill>
          <a:schemeClr val="tx1"/>
        </a:solidFill>
        <a:latin typeface="FrutigerNext LT Regular" pitchFamily="34" charset="0"/>
        <a:ea typeface="宋体" charset="-122"/>
        <a:cs typeface="+mn-cs"/>
      </a:defRPr>
    </a:lvl5pPr>
    <a:lvl6pPr marL="2286000" algn="l" defTabSz="914400" rtl="0" eaLnBrk="1" latinLnBrk="0" hangingPunct="1">
      <a:defRPr sz="1000" kern="1200">
        <a:solidFill>
          <a:schemeClr val="tx1"/>
        </a:solidFill>
        <a:latin typeface="FrutigerNext LT Regular" pitchFamily="34" charset="0"/>
        <a:ea typeface="宋体" charset="-122"/>
        <a:cs typeface="+mn-cs"/>
      </a:defRPr>
    </a:lvl6pPr>
    <a:lvl7pPr marL="2743200" algn="l" defTabSz="914400" rtl="0" eaLnBrk="1" latinLnBrk="0" hangingPunct="1">
      <a:defRPr sz="1000" kern="1200">
        <a:solidFill>
          <a:schemeClr val="tx1"/>
        </a:solidFill>
        <a:latin typeface="FrutigerNext LT Regular" pitchFamily="34" charset="0"/>
        <a:ea typeface="宋体" charset="-122"/>
        <a:cs typeface="+mn-cs"/>
      </a:defRPr>
    </a:lvl7pPr>
    <a:lvl8pPr marL="3200400" algn="l" defTabSz="914400" rtl="0" eaLnBrk="1" latinLnBrk="0" hangingPunct="1">
      <a:defRPr sz="1000" kern="1200">
        <a:solidFill>
          <a:schemeClr val="tx1"/>
        </a:solidFill>
        <a:latin typeface="FrutigerNext LT Regular" pitchFamily="34" charset="0"/>
        <a:ea typeface="宋体" charset="-122"/>
        <a:cs typeface="+mn-cs"/>
      </a:defRPr>
    </a:lvl8pPr>
    <a:lvl9pPr marL="3657600" algn="l" defTabSz="914400" rtl="0" eaLnBrk="1" latinLnBrk="0" hangingPunct="1">
      <a:defRPr sz="1000" kern="1200">
        <a:solidFill>
          <a:schemeClr val="tx1"/>
        </a:solidFill>
        <a:latin typeface="FrutigerNext LT Regular" pitchFamily="34" charset="0"/>
        <a:ea typeface="宋体" charset="-122"/>
        <a:cs typeface="+mn-cs"/>
      </a:defRPr>
    </a:lvl9pPr>
  </p:defaultTextStyle>
  <p:extLst>
    <p:ext uri="{EFAFB233-063F-42B5-8137-9DF3F51BA10A}">
      <p15:sldGuideLst xmlns:p15="http://schemas.microsoft.com/office/powerpoint/2012/main">
        <p15:guide id="1" pos="3817" userDrawn="1">
          <p15:clr>
            <a:srgbClr val="A4A3A4"/>
          </p15:clr>
        </p15:guide>
        <p15:guide id="2" pos="642" userDrawn="1">
          <p15:clr>
            <a:srgbClr val="A4A3A4"/>
          </p15:clr>
        </p15:guide>
        <p15:guide id="3" pos="7242" userDrawn="1">
          <p15:clr>
            <a:srgbClr val="A4A3A4"/>
          </p15:clr>
        </p15:guide>
        <p15:guide id="4" orient="horz" pos="890" userDrawn="1">
          <p15:clr>
            <a:srgbClr val="A4A3A4"/>
          </p15:clr>
        </p15:guide>
        <p15:guide id="5" orient="horz" pos="3906"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pos="3203" userDrawn="1">
          <p15:clr>
            <a:srgbClr val="A4A3A4"/>
          </p15:clr>
        </p15:guide>
        <p15:guide id="2" orient="horz" pos="479">
          <p15:clr>
            <a:srgbClr val="A4A3A4"/>
          </p15:clr>
        </p15:guide>
        <p15:guide id="3" pos="2440">
          <p15:clr>
            <a:srgbClr val="A4A3A4"/>
          </p15:clr>
        </p15:guide>
        <p15:guide id="4" pos="444">
          <p15:clr>
            <a:srgbClr val="A4A3A4"/>
          </p15:clr>
        </p15:guide>
        <p15:guide id="5" pos="40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280246" initials="w" lastIdx="13" clrIdx="0"/>
  <p:cmAuthor id="1" name="huangwenyong" initials="h"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909"/>
    <a:srgbClr val="CF6B63"/>
    <a:srgbClr val="E7CCC7"/>
    <a:srgbClr val="FFC1C1"/>
    <a:srgbClr val="EE0000"/>
    <a:srgbClr val="54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0670" autoAdjust="0"/>
  </p:normalViewPr>
  <p:slideViewPr>
    <p:cSldViewPr showGuides="1">
      <p:cViewPr varScale="1">
        <p:scale>
          <a:sx n="65" d="100"/>
          <a:sy n="65" d="100"/>
        </p:scale>
        <p:origin x="432" y="52"/>
      </p:cViewPr>
      <p:guideLst>
        <p:guide pos="3817"/>
        <p:guide pos="642"/>
        <p:guide pos="7242"/>
        <p:guide orient="horz" pos="890"/>
        <p:guide orient="horz" pos="3906"/>
        <p:guide orient="horz" pos="2341"/>
      </p:guideLst>
    </p:cSldViewPr>
  </p:slideViewPr>
  <p:notesTextViewPr>
    <p:cViewPr>
      <p:scale>
        <a:sx n="75" d="100"/>
        <a:sy n="75" d="100"/>
      </p:scale>
      <p:origin x="0" y="0"/>
    </p:cViewPr>
  </p:notesTextViewPr>
  <p:sorterViewPr>
    <p:cViewPr>
      <p:scale>
        <a:sx n="66" d="100"/>
        <a:sy n="66" d="100"/>
      </p:scale>
      <p:origin x="0" y="3576"/>
    </p:cViewPr>
  </p:sorterViewPr>
  <p:notesViewPr>
    <p:cSldViewPr showGuides="1">
      <p:cViewPr>
        <p:scale>
          <a:sx n="95" d="100"/>
          <a:sy n="95" d="100"/>
        </p:scale>
        <p:origin x="2868" y="-402"/>
      </p:cViewPr>
      <p:guideLst>
        <p:guide orient="horz" pos="3203"/>
        <p:guide orient="horz" pos="479"/>
        <p:guide pos="2440"/>
        <p:guide pos="444"/>
        <p:guide pos="402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3"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lvl1pPr algn="r" defTabSz="968375" fontAlgn="base">
              <a:defRPr sz="1300">
                <a:latin typeface="Arial" charset="0"/>
                <a:ea typeface="宋体" pitchFamily="2" charset="-122"/>
              </a:defRPr>
            </a:lvl1pPr>
          </a:lstStyle>
          <a:p>
            <a:pPr>
              <a:defRPr/>
            </a:pPr>
            <a:endParaRPr lang="en-US" altLang="zh-CN"/>
          </a:p>
        </p:txBody>
      </p:sp>
      <p:sp>
        <p:nvSpPr>
          <p:cNvPr id="512004"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defTabSz="968375" fontAlgn="base">
              <a:defRPr sz="1300">
                <a:latin typeface="Arial" charset="0"/>
                <a:ea typeface="宋体" pitchFamily="2" charset="-122"/>
              </a:defRPr>
            </a:lvl1pPr>
          </a:lstStyle>
          <a:p>
            <a:pPr>
              <a:defRPr/>
            </a:pPr>
            <a:endParaRPr lang="en-US" altLang="zh-CN"/>
          </a:p>
        </p:txBody>
      </p:sp>
      <p:sp>
        <p:nvSpPr>
          <p:cNvPr id="512005"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6791" tIns="48396" rIns="96791" bIns="48396" numCol="1" anchor="b" anchorCtr="0" compatLnSpc="1">
            <a:prstTxWarp prst="textNoShape">
              <a:avLst/>
            </a:prstTxWarp>
          </a:bodyPr>
          <a:lstStyle>
            <a:lvl1pPr algn="r" defTabSz="968375" fontAlgn="base">
              <a:defRPr sz="1300">
                <a:latin typeface="Arial" charset="0"/>
                <a:ea typeface="宋体" pitchFamily="2" charset="-122"/>
              </a:defRPr>
            </a:lvl1pPr>
          </a:lstStyle>
          <a:p>
            <a:pPr>
              <a:defRPr/>
            </a:pPr>
            <a:fld id="{DFB0E886-5559-4133-9D2D-4B2631545D0E}" type="slidenum">
              <a:rPr lang="en-US" altLang="zh-CN"/>
              <a:pPr>
                <a:defRPr/>
              </a:pPr>
              <a:t>‹#›</a:t>
            </a:fld>
            <a:endParaRPr lang="en-US" altLang="zh-CN"/>
          </a:p>
        </p:txBody>
      </p:sp>
    </p:spTree>
    <p:extLst>
      <p:ext uri="{BB962C8B-B14F-4D97-AF65-F5344CB8AC3E}">
        <p14:creationId xmlns:p14="http://schemas.microsoft.com/office/powerpoint/2010/main" val="2894744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4"/>
          <p:cNvSpPr>
            <a:spLocks noGrp="1" noRot="1" noChangeAspect="1" noChangeArrowheads="1" noTextEdit="1"/>
          </p:cNvSpPr>
          <p:nvPr>
            <p:ph type="sldImg" idx="2"/>
          </p:nvPr>
        </p:nvSpPr>
        <p:spPr bwMode="auto">
          <a:xfrm>
            <a:off x="139700" y="768350"/>
            <a:ext cx="6823075" cy="38385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860925"/>
            <a:ext cx="5676900" cy="4605338"/>
          </a:xfrm>
          <a:prstGeom prst="rect">
            <a:avLst/>
          </a:prstGeom>
          <a:noFill/>
          <a:ln w="9525">
            <a:noFill/>
            <a:miter lim="800000"/>
            <a:headEnd/>
            <a:tailEnd/>
          </a:ln>
          <a:effectLst/>
        </p:spPr>
        <p:txBody>
          <a:bodyPr vert="horz" wrap="square" lIns="96791" tIns="48396" rIns="96791" bIns="48396" numCol="1" anchor="t" anchorCtr="0" compatLnSpc="1">
            <a:prstTxWarp prst="textNoShape">
              <a:avLst/>
            </a:prstTxWarp>
          </a:bodyPr>
          <a:lstStyle/>
          <a:p>
            <a:pPr lvl="0"/>
            <a:r>
              <a:rPr lang="en-US" altLang="zh-CN" noProof="0" dirty="0"/>
              <a:t>Click here to add content</a:t>
            </a:r>
          </a:p>
          <a:p>
            <a:pPr lvl="1"/>
            <a:r>
              <a:rPr lang="en-US" altLang="zh-CN" noProof="0" dirty="0"/>
              <a:t>Click here to add content</a:t>
            </a:r>
          </a:p>
          <a:p>
            <a:pPr lvl="2"/>
            <a:r>
              <a:rPr lang="en-US" altLang="zh-CN" noProof="0" dirty="0"/>
              <a:t>Click here to add content</a:t>
            </a:r>
          </a:p>
        </p:txBody>
      </p:sp>
    </p:spTree>
    <p:extLst>
      <p:ext uri="{BB962C8B-B14F-4D97-AF65-F5344CB8AC3E}">
        <p14:creationId xmlns:p14="http://schemas.microsoft.com/office/powerpoint/2010/main" val="688167284"/>
      </p:ext>
    </p:extLst>
  </p:cSld>
  <p:clrMap bg1="lt1" tx1="dk1" bg2="lt2" tx2="dk2" accent1="accent1" accent2="accent2" accent3="accent3" accent4="accent4" accent5="accent5" accent6="accent6" hlink="hlink" folHlink="folHlink"/>
  <p:hf hdr="0" dt="0"/>
  <p:notesStyle>
    <a:lvl1pPr marL="180975" indent="-180975" algn="l" rtl="0" eaLnBrk="0" fontAlgn="base" hangingPunct="1">
      <a:lnSpc>
        <a:spcPct val="125000"/>
      </a:lnSpc>
      <a:spcBef>
        <a:spcPct val="0"/>
      </a:spcBef>
      <a:spcAft>
        <a:spcPts val="600"/>
      </a:spcAft>
      <a:buSzPct val="60000"/>
      <a:buFont typeface="Wingdings" pitchFamily="2" charset="2"/>
      <a:buChar char="l"/>
      <a:defRPr sz="1100" kern="1200">
        <a:solidFill>
          <a:schemeClr val="tx1"/>
        </a:solidFill>
        <a:latin typeface="FrutigerNext LT Regular" pitchFamily="34" charset="0"/>
        <a:ea typeface="华文细黑" pitchFamily="2" charset="-122"/>
        <a:cs typeface="+mn-cs"/>
      </a:defRPr>
    </a:lvl1pPr>
    <a:lvl2pPr marL="541338" indent="-180975" algn="l" rtl="0" eaLnBrk="0" fontAlgn="base" hangingPunct="1">
      <a:lnSpc>
        <a:spcPct val="125000"/>
      </a:lnSpc>
      <a:spcBef>
        <a:spcPct val="0"/>
      </a:spcBef>
      <a:spcAft>
        <a:spcPts val="600"/>
      </a:spcAft>
      <a:buSzPct val="50000"/>
      <a:buFont typeface="Wingdings" pitchFamily="2" charset="2"/>
      <a:buChar char="p"/>
      <a:defRPr sz="1100" kern="1200">
        <a:solidFill>
          <a:schemeClr val="tx1"/>
        </a:solidFill>
        <a:latin typeface="FrutigerNext LT Regular" pitchFamily="34" charset="0"/>
        <a:ea typeface="华文细黑" pitchFamily="2" charset="-122"/>
        <a:cs typeface="+mn-cs"/>
      </a:defRPr>
    </a:lvl2pPr>
    <a:lvl3pPr marL="895350" indent="-174625" algn="l" rtl="0" eaLnBrk="0" fontAlgn="base" hangingPunct="1">
      <a:lnSpc>
        <a:spcPct val="125000"/>
      </a:lnSpc>
      <a:spcBef>
        <a:spcPct val="0"/>
      </a:spcBef>
      <a:spcAft>
        <a:spcPts val="600"/>
      </a:spcAft>
      <a:buSzPct val="50000"/>
      <a:buFont typeface="Wingdings" pitchFamily="2" charset="2"/>
      <a:buChar char="n"/>
      <a:defRPr sz="1100" kern="1200">
        <a:solidFill>
          <a:schemeClr val="tx1"/>
        </a:solidFill>
        <a:latin typeface="FrutigerNext LT Regular" pitchFamily="34" charset="0"/>
        <a:ea typeface="华文细黑" pitchFamily="2" charset="-122"/>
        <a:cs typeface="+mn-cs"/>
      </a:defRPr>
    </a:lvl3pPr>
    <a:lvl4pPr marL="16002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4pPr>
    <a:lvl5pPr marL="2057400" indent="-228600" algn="just" rtl="0" eaLnBrk="0" fontAlgn="base" hangingPunct="0">
      <a:spcBef>
        <a:spcPct val="30000"/>
      </a:spcBef>
      <a:spcAft>
        <a:spcPct val="0"/>
      </a:spcAft>
      <a:defRPr sz="1100" kern="1200">
        <a:solidFill>
          <a:schemeClr val="tx1"/>
        </a:solidFill>
        <a:latin typeface="FrutigerNext LT Regular" pitchFamily="34"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en-US" altLang="zh-CN">
              <a:latin typeface="FrutigerNext LT Regular"/>
            </a:endParaRPr>
          </a:p>
        </p:txBody>
      </p:sp>
    </p:spTree>
    <p:extLst>
      <p:ext uri="{BB962C8B-B14F-4D97-AF65-F5344CB8AC3E}">
        <p14:creationId xmlns:p14="http://schemas.microsoft.com/office/powerpoint/2010/main" val="408421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59447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138362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latin typeface="FrutigerNext LT Regular"/>
              </a:rPr>
              <a:t>By now,</a:t>
            </a:r>
            <a:r>
              <a:rPr lang="en-US" altLang="zh-CN" baseline="0" dirty="0" smtClean="0">
                <a:latin typeface="FrutigerNext LT Regular"/>
              </a:rPr>
              <a:t> the OpenStack project covers common service types at the </a:t>
            </a:r>
            <a:r>
              <a:rPr lang="en-US" altLang="zh-CN" baseline="0" dirty="0" err="1" smtClean="0">
                <a:latin typeface="FrutigerNext LT Regular"/>
              </a:rPr>
              <a:t>IaaS</a:t>
            </a:r>
            <a:r>
              <a:rPr lang="en-US" altLang="zh-CN" baseline="0" dirty="0" smtClean="0">
                <a:latin typeface="FrutigerNext LT Regular"/>
              </a:rPr>
              <a:t> layer, part of system management and automation services, and some important </a:t>
            </a:r>
            <a:r>
              <a:rPr lang="en-US" altLang="zh-CN" baseline="0" dirty="0" err="1" smtClean="0">
                <a:latin typeface="FrutigerNext LT Regular"/>
              </a:rPr>
              <a:t>IaaS</a:t>
            </a:r>
            <a:r>
              <a:rPr lang="en-US" altLang="zh-CN" baseline="0" dirty="0" smtClean="0">
                <a:latin typeface="FrutigerNext LT Regular"/>
              </a:rPr>
              <a:t>+ services.</a:t>
            </a:r>
            <a:endParaRPr lang="zh-CN" altLang="en-US" dirty="0">
              <a:latin typeface="FrutigerNext LT Regular"/>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121908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419396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1521932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984028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1674" y="4860925"/>
            <a:ext cx="5692775" cy="5373688"/>
          </a:xfrm>
        </p:spPr>
        <p:txBody>
          <a:bodyPr/>
          <a:lstStyle/>
          <a:p>
            <a:pPr lvl="0"/>
            <a:r>
              <a:rPr lang="en-US" altLang="zh-CN" smtClean="0"/>
              <a:t>A user refers to a person or program that can access system services using Keystone. Users are authenticated by Keystone using their credentials, such as their passwords and API keys.</a:t>
            </a:r>
            <a:endParaRPr lang="zh-CN" altLang="zh-CN" smtClean="0"/>
          </a:p>
          <a:p>
            <a:pPr lvl="0"/>
            <a:r>
              <a:rPr lang="en-US" altLang="zh-CN" smtClean="0"/>
              <a:t>A tenant is a collection of resources that can be accessed in each service. For example, a tenant can be machines in Nova, image storage in Swift and Glance, and network resources in Quantum. Users are always bound to certain tenants by default.</a:t>
            </a:r>
            <a:endParaRPr lang="zh-CN" altLang="zh-CN" smtClean="0"/>
          </a:p>
          <a:p>
            <a:pPr lvl="0"/>
            <a:r>
              <a:rPr lang="en-US" altLang="zh-CN" smtClean="0"/>
              <a:t>A role indicates resource rights that a group of users can access, such as VMs in Nova and images in Glance. Users can be added to any global or tenant's role. For a global role, the role permission of a user is applicable to all tenants, that is, the user can execute the rights specified by the role on all tenants. For a tenant's role, the user can execute the rights specified by the role on only the tenant.</a:t>
            </a:r>
            <a:endParaRPr lang="zh-CN" altLang="zh-CN" smtClean="0"/>
          </a:p>
          <a:p>
            <a:pPr lvl="0">
              <a:lnSpc>
                <a:spcPct val="100000"/>
              </a:lnSpc>
            </a:pPr>
            <a:r>
              <a:rPr lang="en-US" altLang="zh-CN" smtClean="0"/>
              <a:t>A service can be Nova, Glance, and Swift. According to the preceding definitions (user, tenant, and role), a service can be used to check whether the current user has the rights to access the service resources. If a user attempts to access a service of its tenants, the user must know whether the service exists and how to access it. In this case, different names are used to indicate different services. The role mentioned above can be bound to a service. For example, if the administrator rights are required for Swift to create an object, it is not necessary to access Nova as an administrator for the same role. To achieve this goal, we should create two independent administrators roles. One is bound to Swift, and the other is bound to Nova. In this way, the administrator access to Swift does not affect Nova and other services.</a:t>
            </a:r>
          </a:p>
          <a:p>
            <a:pPr lvl="0"/>
            <a:r>
              <a:rPr lang="en-US" altLang="zh-CN" smtClean="0"/>
              <a:t>An endpoint can be understood as an access point of a service. If you want to access a service, you must know its endpoint. Keystone contains an endpoint template that provides endpoints of all existing services. You can see the endpoint template in the conf folder during Keystone installation.</a:t>
            </a:r>
            <a:endParaRPr lang="zh-CN" altLang="zh-CN" dirty="0" smtClean="0"/>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407399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en-US" dirty="0">
              <a:latin typeface="FrutigerNext LT Regular"/>
            </a:endParaRPr>
          </a:p>
        </p:txBody>
      </p:sp>
    </p:spTree>
    <p:extLst>
      <p:ext uri="{BB962C8B-B14F-4D97-AF65-F5344CB8AC3E}">
        <p14:creationId xmlns:p14="http://schemas.microsoft.com/office/powerpoint/2010/main" val="2273302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dirty="0">
              <a:latin typeface="FrutigerNext LT Regular"/>
            </a:endParaRPr>
          </a:p>
        </p:txBody>
      </p:sp>
    </p:spTree>
    <p:extLst>
      <p:ext uri="{BB962C8B-B14F-4D97-AF65-F5344CB8AC3E}">
        <p14:creationId xmlns:p14="http://schemas.microsoft.com/office/powerpoint/2010/main" val="199915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latin typeface="FrutigerNext LT Regular"/>
              </a:rPr>
              <a:t>Functions</a:t>
            </a:r>
            <a:r>
              <a:rPr lang="en-US" baseline="0" dirty="0" smtClean="0">
                <a:latin typeface="FrutigerNext LT Regular"/>
              </a:rPr>
              <a:t> and features:</a:t>
            </a:r>
          </a:p>
          <a:p>
            <a:r>
              <a:rPr lang="en-US" baseline="0" dirty="0" smtClean="0">
                <a:latin typeface="FrutigerNext LT Regular"/>
              </a:rPr>
              <a:t>Instance lifecycle management</a:t>
            </a:r>
          </a:p>
          <a:p>
            <a:r>
              <a:rPr lang="en-US" baseline="0" dirty="0" smtClean="0">
                <a:latin typeface="FrutigerNext LT Regular"/>
              </a:rPr>
              <a:t>Compute resource management</a:t>
            </a:r>
          </a:p>
          <a:p>
            <a:r>
              <a:rPr lang="en-US" baseline="0" dirty="0" smtClean="0">
                <a:latin typeface="FrutigerNext LT Regular"/>
              </a:rPr>
              <a:t>Network and authorization management</a:t>
            </a:r>
          </a:p>
          <a:p>
            <a:r>
              <a:rPr lang="en-US" baseline="0" dirty="0" smtClean="0">
                <a:latin typeface="FrutigerNext LT Regular"/>
              </a:rPr>
              <a:t>REST APIs</a:t>
            </a:r>
          </a:p>
          <a:p>
            <a:r>
              <a:rPr lang="en-US" baseline="0" dirty="0" smtClean="0">
                <a:latin typeface="FrutigerNext LT Regular"/>
              </a:rPr>
              <a:t>Asynchronous continuous communication</a:t>
            </a:r>
          </a:p>
          <a:p>
            <a:r>
              <a:rPr lang="en-US" baseline="0" dirty="0" smtClean="0">
                <a:latin typeface="FrutigerNext LT Regular"/>
              </a:rPr>
              <a:t>Supports various hosts: </a:t>
            </a:r>
            <a:r>
              <a:rPr lang="en-US" altLang="zh-CN" dirty="0" err="1" smtClean="0">
                <a:latin typeface="FrutigerNext LT Regular"/>
              </a:rPr>
              <a:t>Xen</a:t>
            </a:r>
            <a:r>
              <a:rPr lang="en-US" altLang="zh-CN" dirty="0" smtClean="0">
                <a:latin typeface="FrutigerNext LT Regular"/>
              </a:rPr>
              <a:t>,</a:t>
            </a:r>
            <a:r>
              <a:rPr lang="en-US" altLang="zh-CN" baseline="0" dirty="0" smtClean="0">
                <a:latin typeface="FrutigerNext LT Regular"/>
              </a:rPr>
              <a:t> </a:t>
            </a:r>
            <a:r>
              <a:rPr lang="en-US" altLang="zh-CN" dirty="0" err="1" smtClean="0">
                <a:latin typeface="FrutigerNext LT Regular"/>
              </a:rPr>
              <a:t>XenServer</a:t>
            </a:r>
            <a:r>
              <a:rPr lang="en-US" altLang="zh-CN" dirty="0" smtClean="0">
                <a:latin typeface="FrutigerNext LT Regular"/>
              </a:rPr>
              <a:t>/</a:t>
            </a:r>
            <a:r>
              <a:rPr lang="en-US" altLang="zh-CN" dirty="0" err="1" smtClean="0">
                <a:latin typeface="FrutigerNext LT Regular"/>
              </a:rPr>
              <a:t>XCP</a:t>
            </a:r>
            <a:r>
              <a:rPr lang="en-US" altLang="zh-CN" dirty="0" smtClean="0">
                <a:latin typeface="FrutigerNext LT Regular"/>
              </a:rPr>
              <a:t>,</a:t>
            </a:r>
            <a:r>
              <a:rPr lang="en-US" altLang="zh-CN" baseline="0" dirty="0" smtClean="0">
                <a:latin typeface="FrutigerNext LT Regular"/>
              </a:rPr>
              <a:t> </a:t>
            </a:r>
            <a:r>
              <a:rPr lang="en-US" altLang="zh-CN" dirty="0" err="1" smtClean="0">
                <a:latin typeface="FrutigerNext LT Regular"/>
              </a:rPr>
              <a:t>KVM</a:t>
            </a:r>
            <a:r>
              <a:rPr lang="en-US" altLang="zh-CN" dirty="0" smtClean="0">
                <a:latin typeface="FrutigerNext LT Regular"/>
              </a:rPr>
              <a:t>,</a:t>
            </a:r>
            <a:r>
              <a:rPr lang="en-US" altLang="zh-CN" baseline="0" dirty="0" smtClean="0">
                <a:latin typeface="FrutigerNext LT Regular"/>
              </a:rPr>
              <a:t> </a:t>
            </a:r>
            <a:r>
              <a:rPr lang="en-US" altLang="zh-CN" dirty="0" err="1" smtClean="0">
                <a:latin typeface="FrutigerNext LT Regular"/>
              </a:rPr>
              <a:t>UML</a:t>
            </a:r>
            <a:r>
              <a:rPr lang="en-US" altLang="zh-CN" dirty="0" smtClean="0">
                <a:latin typeface="FrutigerNext LT Regular"/>
              </a:rPr>
              <a:t>,</a:t>
            </a:r>
            <a:r>
              <a:rPr lang="en-US" altLang="zh-CN" baseline="0" dirty="0" smtClean="0">
                <a:latin typeface="FrutigerNext LT Regular"/>
              </a:rPr>
              <a:t> </a:t>
            </a:r>
            <a:r>
              <a:rPr lang="en-US" altLang="zh-CN" dirty="0" smtClean="0">
                <a:latin typeface="FrutigerNext LT Regular"/>
              </a:rPr>
              <a:t>VMware </a:t>
            </a:r>
            <a:r>
              <a:rPr lang="en-US" altLang="zh-CN" dirty="0" err="1" smtClean="0">
                <a:latin typeface="FrutigerNext LT Regular"/>
              </a:rPr>
              <a:t>vSphere</a:t>
            </a:r>
            <a:r>
              <a:rPr lang="en-US" altLang="zh-CN" dirty="0" smtClean="0">
                <a:latin typeface="FrutigerNext LT Regular"/>
              </a:rPr>
              <a:t>,</a:t>
            </a:r>
            <a:r>
              <a:rPr lang="en-US" altLang="zh-CN" baseline="0" dirty="0" smtClean="0">
                <a:latin typeface="FrutigerNext LT Regular"/>
              </a:rPr>
              <a:t> and </a:t>
            </a:r>
            <a:r>
              <a:rPr lang="en-US" altLang="zh-CN" dirty="0" smtClean="0">
                <a:latin typeface="FrutigerNext LT Regular"/>
              </a:rPr>
              <a:t>Hyper-V</a:t>
            </a:r>
            <a:endParaRPr lang="en-US" dirty="0">
              <a:latin typeface="FrutigerNext LT Regular"/>
            </a:endParaRPr>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362215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42875" y="760413"/>
            <a:ext cx="6818313" cy="3836987"/>
          </a:xfrm>
        </p:spPr>
      </p:sp>
    </p:spTree>
    <p:extLst>
      <p:ext uri="{BB962C8B-B14F-4D97-AF65-F5344CB8AC3E}">
        <p14:creationId xmlns:p14="http://schemas.microsoft.com/office/powerpoint/2010/main" val="1594753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01675" y="4860925"/>
            <a:ext cx="5676900" cy="5373688"/>
          </a:xfrm>
        </p:spPr>
        <p:txBody>
          <a:bodyPr/>
          <a:lstStyle/>
          <a:p>
            <a:pPr lvl="0"/>
            <a:r>
              <a:rPr lang="en-US" altLang="zh-CN" dirty="0" smtClean="0"/>
              <a:t>The API server provides an interface for the cloud infrastructure to interact with the outside. It is the only channel for external users to manage the cloud. The API of each </a:t>
            </a:r>
            <a:r>
              <a:rPr lang="en-US" altLang="zh-CN" dirty="0" err="1" smtClean="0"/>
              <a:t>EC2</a:t>
            </a:r>
            <a:r>
              <a:rPr lang="en-US" altLang="zh-CN" dirty="0" smtClean="0"/>
              <a:t> is invoked using the web service, and then the API server sends the request to the target object in the cloud through the message queue for processing. As a substitute for </a:t>
            </a:r>
            <a:r>
              <a:rPr lang="en-US" altLang="zh-CN" dirty="0" err="1" smtClean="0"/>
              <a:t>EC2</a:t>
            </a:r>
            <a:r>
              <a:rPr lang="en-US" altLang="zh-CN" dirty="0" smtClean="0"/>
              <a:t>-API, the native API of OpenStack, which is called "OpenStack API", can also be used.</a:t>
            </a:r>
            <a:endParaRPr lang="zh-CN" altLang="zh-CN" dirty="0" smtClean="0"/>
          </a:p>
          <a:p>
            <a:pPr lvl="0"/>
            <a:r>
              <a:rPr lang="en-US" altLang="zh-CN" dirty="0" smtClean="0"/>
              <a:t>OpenStack uses the message queue for communication based on the Advanced Message Queuing Protocol (</a:t>
            </a:r>
            <a:r>
              <a:rPr lang="en-US" altLang="zh-CN" dirty="0" err="1" smtClean="0"/>
              <a:t>AMQP</a:t>
            </a:r>
            <a:r>
              <a:rPr lang="en-US" altLang="zh-CN" dirty="0" smtClean="0"/>
              <a:t>). Nova asynchronously invokes the request response. After the request is received, Nova triggers a callback immediately. Because of asynchronous communication, no action of users is set to the waiting status for a long time of period. For example, the process of starting an instance or uploading an image is time-consuming. The API invocation waits for the returned result without affecting other operations. This asynchronous communication plays an important role in making the system efficient.</a:t>
            </a:r>
            <a:endParaRPr lang="zh-CN" altLang="zh-CN" dirty="0" smtClean="0"/>
          </a:p>
          <a:p>
            <a:pPr lvl="0"/>
            <a:r>
              <a:rPr lang="en-US" altLang="zh-CN" dirty="0" smtClean="0"/>
              <a:t>The scheduler invokes the nova-API to the target. The scheduler runs as the daemon process named nova-schedule and selects a computing server from the available resource pool according to the scheduling algorithm. Many factors may affect the scheduling result, such as the load, memory, distance between sub-nodes, and CPU architecture. Nova-scheduler uses the pluggable architecture.</a:t>
            </a:r>
            <a:endParaRPr lang="zh-CN" altLang="zh-CN" dirty="0" smtClean="0"/>
          </a:p>
          <a:p>
            <a:pPr lvl="0"/>
            <a:r>
              <a:rPr lang="en-US" altLang="zh-CN" dirty="0" smtClean="0"/>
              <a:t>The main task of nova-compute is to manage the full life cycle of the instance. Nova-compute receives and executes the request through the message queue, and performs various operations on the instance. In a typical production environment, many nova-computes are deployed. According to the scheduling algorithm, an instance can be deployed on any available nova-compute.</a:t>
            </a:r>
            <a:endParaRPr lang="zh-CN" altLang="zh-CN" dirty="0"/>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1574555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en-US">
              <a:latin typeface="FrutigerNext LT Regular"/>
            </a:endParaRPr>
          </a:p>
        </p:txBody>
      </p:sp>
    </p:spTree>
    <p:extLst>
      <p:ext uri="{BB962C8B-B14F-4D97-AF65-F5344CB8AC3E}">
        <p14:creationId xmlns:p14="http://schemas.microsoft.com/office/powerpoint/2010/main" val="2227275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4120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480569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207140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en-US">
              <a:latin typeface="FrutigerNext LT Regular"/>
            </a:endParaRPr>
          </a:p>
        </p:txBody>
      </p:sp>
    </p:spTree>
    <p:extLst>
      <p:ext uri="{BB962C8B-B14F-4D97-AF65-F5344CB8AC3E}">
        <p14:creationId xmlns:p14="http://schemas.microsoft.com/office/powerpoint/2010/main" val="2635749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3944091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Objective: In metering, Ceilometer aims to provide unified resource usage data collection function for upper-layer charging, settlement, and monitoring applications.</a:t>
            </a:r>
            <a:endParaRPr lang="zh-CN" altLang="zh-CN" smtClean="0"/>
          </a:p>
          <a:p>
            <a:endParaRPr lang="en-US" dirty="0"/>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3814357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r>
              <a:rPr lang="en-US" altLang="zh-CN" sz="1100" kern="1200" dirty="0" smtClean="0">
                <a:solidFill>
                  <a:schemeClr val="tx1"/>
                </a:solidFill>
                <a:latin typeface="FrutigerNext LT Regular"/>
                <a:ea typeface="华文细黑" pitchFamily="2" charset="-122"/>
                <a:cs typeface="+mn-cs"/>
              </a:rPr>
              <a:t>Glance has two versions of REST APIs:</a:t>
            </a:r>
            <a:r>
              <a:rPr lang="en-US" altLang="zh-CN" sz="1100" kern="1200" baseline="0" dirty="0" smtClean="0">
                <a:solidFill>
                  <a:schemeClr val="tx1"/>
                </a:solidFill>
                <a:latin typeface="FrutigerNext LT Regular"/>
                <a:ea typeface="华文细黑" pitchFamily="2" charset="-122"/>
                <a:cs typeface="+mn-cs"/>
              </a:rPr>
              <a:t> </a:t>
            </a:r>
            <a:r>
              <a:rPr lang="en-US" altLang="zh-CN" sz="1100" kern="1200" dirty="0" smtClean="0">
                <a:solidFill>
                  <a:schemeClr val="tx1"/>
                </a:solidFill>
                <a:latin typeface="FrutigerNext LT Regular"/>
                <a:ea typeface="华文细黑" pitchFamily="2" charset="-122"/>
                <a:cs typeface="+mn-cs"/>
              </a:rPr>
              <a:t>REST API V1 and V2. The two versions are different from each other.</a:t>
            </a:r>
            <a:endParaRPr lang="zh-CN" altLang="zh-CN" sz="105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REST API V1 provides only basic image and member operation functions: Create, delete, and download an</a:t>
            </a:r>
            <a:r>
              <a:rPr lang="en-US" altLang="zh-CN" sz="1100" kern="1200" baseline="0" dirty="0" smtClean="0">
                <a:solidFill>
                  <a:schemeClr val="tx1"/>
                </a:solidFill>
                <a:latin typeface="FrutigerNext LT Regular"/>
                <a:ea typeface="华文细黑" pitchFamily="2" charset="-122"/>
                <a:cs typeface="+mn-cs"/>
              </a:rPr>
              <a:t> image; Query</a:t>
            </a:r>
            <a:r>
              <a:rPr lang="en-US" altLang="zh-CN" sz="1100" kern="1200" dirty="0" smtClean="0">
                <a:solidFill>
                  <a:schemeClr val="tx1"/>
                </a:solidFill>
                <a:latin typeface="FrutigerNext LT Regular"/>
                <a:ea typeface="华文细黑" pitchFamily="2" charset="-122"/>
                <a:cs typeface="+mn-cs"/>
              </a:rPr>
              <a:t> and update the list and detailed information; Create, delete, and list tenant members.</a:t>
            </a:r>
            <a:endParaRPr lang="zh-CN" altLang="zh-CN" sz="105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REST API V2</a:t>
            </a:r>
            <a:r>
              <a:rPr lang="en-US" altLang="zh-CN" sz="1100" kern="1200" baseline="0" dirty="0" smtClean="0">
                <a:solidFill>
                  <a:schemeClr val="tx1"/>
                </a:solidFill>
                <a:latin typeface="FrutigerNext LT Regular"/>
                <a:ea typeface="华文细黑" pitchFamily="2" charset="-122"/>
                <a:cs typeface="+mn-cs"/>
              </a:rPr>
              <a:t> supports all functions of V1 and the following functions:</a:t>
            </a:r>
            <a:endParaRPr lang="zh-CN" altLang="zh-CN" sz="1050" kern="1200" dirty="0" smtClean="0">
              <a:solidFill>
                <a:schemeClr val="tx1"/>
              </a:solidFill>
              <a:latin typeface="FrutigerNext LT Regular"/>
              <a:ea typeface="华文细黑" pitchFamily="2" charset="-122"/>
              <a:cs typeface="+mn-cs"/>
            </a:endParaRPr>
          </a:p>
          <a:p>
            <a:pPr lvl="1" fontAlgn="base"/>
            <a:r>
              <a:rPr lang="en-US" altLang="zh-CN" sz="1100" kern="1200" dirty="0" smtClean="0">
                <a:solidFill>
                  <a:schemeClr val="tx1"/>
                </a:solidFill>
                <a:latin typeface="FrutigerNext LT Regular"/>
                <a:ea typeface="华文细黑" pitchFamily="2" charset="-122"/>
                <a:cs typeface="+mn-cs"/>
              </a:rPr>
              <a:t>Add, delete, and modify an</a:t>
            </a:r>
            <a:r>
              <a:rPr lang="en-US" altLang="zh-CN" sz="1100" kern="1200" baseline="0" dirty="0" smtClean="0">
                <a:solidFill>
                  <a:schemeClr val="tx1"/>
                </a:solidFill>
                <a:latin typeface="FrutigerNext LT Regular"/>
                <a:ea typeface="华文细黑" pitchFamily="2" charset="-122"/>
                <a:cs typeface="+mn-cs"/>
              </a:rPr>
              <a:t> image </a:t>
            </a:r>
            <a:r>
              <a:rPr lang="en-US" altLang="zh-CN" sz="1100" kern="1200" dirty="0" smtClean="0">
                <a:solidFill>
                  <a:schemeClr val="tx1"/>
                </a:solidFill>
                <a:latin typeface="FrutigerNext LT Regular"/>
                <a:ea typeface="华文细黑" pitchFamily="2" charset="-122"/>
                <a:cs typeface="+mn-cs"/>
              </a:rPr>
              <a:t>location.</a:t>
            </a:r>
            <a:endParaRPr lang="zh-CN" altLang="zh-CN" sz="1050" kern="1200" dirty="0" smtClean="0">
              <a:solidFill>
                <a:schemeClr val="tx1"/>
              </a:solidFill>
              <a:latin typeface="FrutigerNext LT Regular"/>
              <a:ea typeface="华文细黑" pitchFamily="2" charset="-122"/>
              <a:cs typeface="+mn-cs"/>
            </a:endParaRPr>
          </a:p>
          <a:p>
            <a:pPr lvl="1" fontAlgn="base"/>
            <a:r>
              <a:rPr lang="en-US" altLang="zh-CN" sz="1100" kern="1200" dirty="0" smtClean="0">
                <a:solidFill>
                  <a:schemeClr val="tx1"/>
                </a:solidFill>
                <a:latin typeface="FrutigerNext LT Regular"/>
                <a:ea typeface="华文细黑" pitchFamily="2" charset="-122"/>
                <a:cs typeface="+mn-cs"/>
              </a:rPr>
              <a:t>Perform</a:t>
            </a:r>
            <a:r>
              <a:rPr lang="en-US" altLang="zh-CN" sz="1100" kern="1200" baseline="0" dirty="0" smtClean="0">
                <a:solidFill>
                  <a:schemeClr val="tx1"/>
                </a:solidFill>
                <a:latin typeface="FrutigerNext LT Regular"/>
                <a:ea typeface="华文细黑" pitchFamily="2" charset="-122"/>
                <a:cs typeface="+mn-cs"/>
              </a:rPr>
              <a:t> operations on the </a:t>
            </a:r>
            <a:r>
              <a:rPr lang="en-US" altLang="zh-CN" sz="1100" kern="1200" dirty="0" smtClean="0">
                <a:solidFill>
                  <a:schemeClr val="tx1"/>
                </a:solidFill>
                <a:latin typeface="FrutigerNext LT Regular"/>
                <a:ea typeface="华文细黑" pitchFamily="2" charset="-122"/>
                <a:cs typeface="+mn-cs"/>
              </a:rPr>
              <a:t>metadata  namespace.</a:t>
            </a:r>
            <a:endParaRPr lang="zh-CN" altLang="zh-CN" sz="1050" kern="1200" dirty="0" smtClean="0">
              <a:solidFill>
                <a:schemeClr val="tx1"/>
              </a:solidFill>
              <a:latin typeface="FrutigerNext LT Regular"/>
              <a:ea typeface="华文细黑" pitchFamily="2" charset="-122"/>
              <a:cs typeface="+mn-cs"/>
            </a:endParaRPr>
          </a:p>
          <a:p>
            <a:pPr lvl="1" fontAlgn="base"/>
            <a:r>
              <a:rPr lang="en-US" altLang="zh-CN" sz="1100" kern="1200" dirty="0" smtClean="0">
                <a:solidFill>
                  <a:schemeClr val="tx1"/>
                </a:solidFill>
                <a:latin typeface="FrutigerNext LT Regular"/>
                <a:ea typeface="华文细黑" pitchFamily="2" charset="-122"/>
                <a:cs typeface="+mn-cs"/>
              </a:rPr>
              <a:t>Perform operations</a:t>
            </a:r>
            <a:r>
              <a:rPr lang="en-US" altLang="zh-CN" sz="1100" kern="1200" baseline="0" dirty="0" smtClean="0">
                <a:solidFill>
                  <a:schemeClr val="tx1"/>
                </a:solidFill>
                <a:latin typeface="FrutigerNext LT Regular"/>
                <a:ea typeface="华文细黑" pitchFamily="2" charset="-122"/>
                <a:cs typeface="+mn-cs"/>
              </a:rPr>
              <a:t> on the </a:t>
            </a:r>
            <a:r>
              <a:rPr lang="en-US" altLang="zh-CN" sz="1100" kern="1200" dirty="0" smtClean="0">
                <a:solidFill>
                  <a:schemeClr val="tx1"/>
                </a:solidFill>
                <a:latin typeface="FrutigerNext LT Regular"/>
                <a:ea typeface="华文细黑" pitchFamily="2" charset="-122"/>
                <a:cs typeface="+mn-cs"/>
              </a:rPr>
              <a:t>image tag.</a:t>
            </a:r>
            <a:endParaRPr lang="zh-CN" altLang="zh-CN" sz="105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Both REST API V1 and V2 support the image store.</a:t>
            </a:r>
            <a:endParaRPr lang="zh-CN" altLang="zh-CN" sz="105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By default, Glance </a:t>
            </a:r>
            <a:r>
              <a:rPr lang="en-US" altLang="zh-CN" sz="1100" kern="1200" dirty="0" err="1" smtClean="0">
                <a:solidFill>
                  <a:schemeClr val="tx1"/>
                </a:solidFill>
                <a:latin typeface="FrutigerNext LT Regular"/>
                <a:ea typeface="华文细黑" pitchFamily="2" charset="-122"/>
                <a:cs typeface="+mn-cs"/>
              </a:rPr>
              <a:t>Cli</a:t>
            </a:r>
            <a:r>
              <a:rPr lang="en-US" altLang="zh-CN" sz="1100" kern="1200" dirty="0" smtClean="0">
                <a:solidFill>
                  <a:schemeClr val="tx1"/>
                </a:solidFill>
                <a:latin typeface="FrutigerNext LT Regular"/>
                <a:ea typeface="华文细黑" pitchFamily="2" charset="-122"/>
                <a:cs typeface="+mn-cs"/>
              </a:rPr>
              <a:t> and Horizon use the REST API V1.</a:t>
            </a:r>
            <a:endParaRPr lang="zh-CN" altLang="zh-CN" sz="1050" kern="1200" dirty="0">
              <a:solidFill>
                <a:schemeClr val="tx1"/>
              </a:solidFill>
              <a:latin typeface="FrutigerNext LT Regular"/>
              <a:ea typeface="华文细黑" pitchFamily="2" charset="-122"/>
              <a:cs typeface="+mn-cs"/>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206860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latin typeface="FrutigerNext LT Regular"/>
              </a:rPr>
              <a:t>Th</a:t>
            </a:r>
            <a:r>
              <a:rPr lang="en-US" altLang="zh-CN" baseline="0" dirty="0" smtClean="0">
                <a:latin typeface="FrutigerNext LT Regular"/>
              </a:rPr>
              <a:t>e principle and implementation of Glance are easier and more direct than other components.</a:t>
            </a:r>
          </a:p>
          <a:p>
            <a:r>
              <a:rPr lang="en-US" altLang="zh-CN" baseline="0" dirty="0" smtClean="0">
                <a:latin typeface="FrutigerNext LT Regular"/>
              </a:rPr>
              <a:t>Image management in multiple data centers</a:t>
            </a:r>
          </a:p>
          <a:p>
            <a:r>
              <a:rPr lang="en-US" altLang="zh-CN" baseline="0" dirty="0" smtClean="0">
                <a:latin typeface="FrutigerNext LT Regular"/>
              </a:rPr>
              <a:t>Unified service interface and private and open images</a:t>
            </a:r>
          </a:p>
          <a:p>
            <a:r>
              <a:rPr lang="en-US" altLang="zh-CN" baseline="0" dirty="0" smtClean="0">
                <a:latin typeface="FrutigerNext LT Regular"/>
              </a:rPr>
              <a:t>Supports multiple storage </a:t>
            </a:r>
            <a:r>
              <a:rPr lang="en-US" altLang="zh-CN" baseline="0" dirty="0" err="1" smtClean="0">
                <a:latin typeface="FrutigerNext LT Regular"/>
              </a:rPr>
              <a:t>backends</a:t>
            </a:r>
            <a:r>
              <a:rPr lang="en-US" altLang="zh-CN" baseline="0" dirty="0" smtClean="0">
                <a:latin typeface="FrutigerNext LT Regular"/>
              </a:rPr>
              <a:t> through the driver and supports isolation of image storage space between tenants (only Swift).</a:t>
            </a:r>
          </a:p>
          <a:p>
            <a:r>
              <a:rPr lang="en-US" altLang="zh-CN" baseline="0" dirty="0" smtClean="0">
                <a:latin typeface="FrutigerNext LT Regular"/>
              </a:rPr>
              <a:t>Supports comprehensive image formats.</a:t>
            </a:r>
          </a:p>
          <a:p>
            <a:r>
              <a:rPr lang="en-US" altLang="zh-CN" baseline="0" dirty="0" smtClean="0">
                <a:latin typeface="FrutigerNext LT Regular"/>
              </a:rPr>
              <a:t>New features such as local cache of images, multiple data center (MDC) replication, multiple locations, </a:t>
            </a:r>
            <a:r>
              <a:rPr lang="en-US" altLang="zh-CN" baseline="0" dirty="0" err="1" smtClean="0">
                <a:latin typeface="FrutigerNext LT Regular"/>
              </a:rPr>
              <a:t>inremental</a:t>
            </a:r>
            <a:r>
              <a:rPr lang="en-US" altLang="zh-CN" baseline="0" dirty="0" smtClean="0">
                <a:latin typeface="FrutigerNext LT Regular"/>
              </a:rPr>
              <a:t> images, and Cinder-Volume backend simplify image management during large-scale MDC deployment, improve the storage space usage and </a:t>
            </a:r>
            <a:r>
              <a:rPr lang="en-US" altLang="zh-CN" baseline="0" dirty="0" err="1" smtClean="0">
                <a:latin typeface="FrutigerNext LT Regular"/>
              </a:rPr>
              <a:t>VM</a:t>
            </a:r>
            <a:r>
              <a:rPr lang="en-US" altLang="zh-CN" baseline="0" dirty="0" smtClean="0">
                <a:latin typeface="FrutigerNext LT Regular"/>
              </a:rPr>
              <a:t> provisioning efficiency, and support image backup.</a:t>
            </a:r>
          </a:p>
          <a:p>
            <a:endParaRPr lang="en-US" altLang="zh-CN" dirty="0">
              <a:latin typeface="FrutigerNext LT Regular"/>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162513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1582827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latin typeface="FrutigerNext LT Regular"/>
              </a:rPr>
              <a:t>This project is developed based on Python. It uses the Apache 2.0 license</a:t>
            </a:r>
            <a:r>
              <a:rPr lang="en-US" altLang="zh-CN" baseline="0" dirty="0" smtClean="0">
                <a:latin typeface="FrutigerNext LT Regular"/>
              </a:rPr>
              <a:t> and can be used to develop commercial systems.</a:t>
            </a:r>
            <a:endParaRPr lang="en-US" dirty="0">
              <a:latin typeface="FrutigerNext LT Regular"/>
            </a:endParaRPr>
          </a:p>
          <a:p>
            <a:endParaRPr lang="en-US" dirty="0">
              <a:latin typeface="FrutigerNext LT Regular"/>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1745794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1968239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3157188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r>
              <a:rPr lang="en-US" altLang="zh-CN" sz="1100" kern="1200" dirty="0" smtClean="0">
                <a:solidFill>
                  <a:schemeClr val="tx1"/>
                </a:solidFill>
                <a:latin typeface="FrutigerNext LT Regular"/>
                <a:ea typeface="华文细黑" pitchFamily="2" charset="-122"/>
                <a:cs typeface="+mn-cs"/>
              </a:rPr>
              <a:t>The FusionSphere cloud platform solution is constructed based on OpenStack community. With the OpenStack </a:t>
            </a:r>
            <a:r>
              <a:rPr lang="en-US" altLang="zh-CN" sz="1100" kern="1200" dirty="0" err="1" smtClean="0">
                <a:solidFill>
                  <a:schemeClr val="tx1"/>
                </a:solidFill>
                <a:latin typeface="FrutigerNext LT Regular"/>
                <a:ea typeface="华文细黑" pitchFamily="2" charset="-122"/>
                <a:cs typeface="+mn-cs"/>
              </a:rPr>
              <a:t>plugin</a:t>
            </a:r>
            <a:r>
              <a:rPr lang="en-US" altLang="zh-CN" sz="1100" kern="1200" dirty="0" smtClean="0">
                <a:solidFill>
                  <a:schemeClr val="tx1"/>
                </a:solidFill>
                <a:latin typeface="FrutigerNext LT Regular"/>
                <a:ea typeface="华文细黑" pitchFamily="2" charset="-122"/>
                <a:cs typeface="+mn-cs"/>
              </a:rPr>
              <a:t> mechanism, FusionCompute, </a:t>
            </a:r>
            <a:r>
              <a:rPr lang="en-US" altLang="zh-CN" sz="1100" kern="1200" dirty="0" err="1" smtClean="0">
                <a:solidFill>
                  <a:schemeClr val="tx1"/>
                </a:solidFill>
                <a:latin typeface="FrutigerNext LT Regular"/>
                <a:ea typeface="华文细黑" pitchFamily="2" charset="-122"/>
                <a:cs typeface="+mn-cs"/>
              </a:rPr>
              <a:t>FusionStorage</a:t>
            </a:r>
            <a:r>
              <a:rPr lang="en-US" altLang="zh-CN" sz="1100" kern="1200" dirty="0" smtClean="0">
                <a:solidFill>
                  <a:schemeClr val="tx1"/>
                </a:solidFill>
                <a:latin typeface="FrutigerNext LT Regular"/>
                <a:ea typeface="华文细黑" pitchFamily="2" charset="-122"/>
                <a:cs typeface="+mn-cs"/>
              </a:rPr>
              <a:t>, and FusionNetwork </a:t>
            </a:r>
            <a:r>
              <a:rPr lang="en-US" altLang="zh-CN" sz="1100" kern="1200" dirty="0" err="1" smtClean="0">
                <a:solidFill>
                  <a:schemeClr val="tx1"/>
                </a:solidFill>
                <a:latin typeface="FrutigerNext LT Regular"/>
                <a:ea typeface="华文细黑" pitchFamily="2" charset="-122"/>
                <a:cs typeface="+mn-cs"/>
              </a:rPr>
              <a:t>plugins</a:t>
            </a:r>
            <a:r>
              <a:rPr lang="en-US" altLang="zh-CN" sz="1100" kern="1200" dirty="0" smtClean="0">
                <a:solidFill>
                  <a:schemeClr val="tx1"/>
                </a:solidFill>
                <a:latin typeface="FrutigerNext LT Regular"/>
                <a:ea typeface="华文细黑" pitchFamily="2" charset="-122"/>
                <a:cs typeface="+mn-cs"/>
              </a:rPr>
              <a:t> can seamlessly interconnect with native OpenStack. FusionSphere is an OpenStack-based commercial cloud platform.</a:t>
            </a:r>
            <a:endParaRPr lang="zh-CN" altLang="zh-CN" sz="1100" kern="1200" dirty="0">
              <a:solidFill>
                <a:schemeClr val="tx1"/>
              </a:solidFill>
              <a:latin typeface="FrutigerNext LT Regular"/>
              <a:ea typeface="华文细黑" pitchFamily="2" charset="-122"/>
              <a:cs typeface="+mn-cs"/>
            </a:endParaRPr>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1265832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30150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endParaRPr lang="zh-CN" altLang="zh-CN" sz="1100" kern="1200" dirty="0">
              <a:solidFill>
                <a:schemeClr val="tx1"/>
              </a:solidFill>
              <a:latin typeface="FrutigerNext LT Regular"/>
              <a:ea typeface="华文细黑" pitchFamily="2" charset="-122"/>
              <a:cs typeface="+mn-cs"/>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3605774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endParaRPr lang="zh-CN" altLang="zh-CN" sz="1100" kern="1200" dirty="0">
              <a:solidFill>
                <a:schemeClr val="tx1"/>
              </a:solidFill>
              <a:latin typeface="FrutigerNext LT Regular"/>
              <a:ea typeface="华文细黑" pitchFamily="2" charset="-122"/>
              <a:cs typeface="+mn-cs"/>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521128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r>
              <a:rPr lang="en-US" altLang="zh-CN" dirty="0" smtClean="0">
                <a:latin typeface="FrutigerNext LT Regular"/>
              </a:rPr>
              <a:t>This slide focuses on the fact that </a:t>
            </a:r>
            <a:r>
              <a:rPr lang="en-US" altLang="zh-CN" i="0" dirty="0" smtClean="0">
                <a:latin typeface="FrutigerNext LT Regular"/>
              </a:rPr>
              <a:t>FusionSphere</a:t>
            </a:r>
            <a:r>
              <a:rPr lang="en-US" altLang="zh-CN" dirty="0" smtClean="0">
                <a:latin typeface="FrutigerNext LT Regular"/>
              </a:rPr>
              <a:t> is developed based on standard </a:t>
            </a:r>
            <a:r>
              <a:rPr lang="en-US" altLang="zh-CN" i="0" dirty="0" smtClean="0">
                <a:latin typeface="FrutigerNext LT Regular"/>
              </a:rPr>
              <a:t>OpenStack</a:t>
            </a:r>
            <a:r>
              <a:rPr lang="en-US" altLang="zh-CN" dirty="0" smtClean="0">
                <a:latin typeface="FrutigerNext LT Regular"/>
              </a:rPr>
              <a:t> APIs. It is open and compatible with all </a:t>
            </a:r>
            <a:r>
              <a:rPr lang="en-US" altLang="zh-CN" i="0" dirty="0" smtClean="0">
                <a:latin typeface="FrutigerNext LT Regular"/>
              </a:rPr>
              <a:t>OpenStack</a:t>
            </a:r>
            <a:r>
              <a:rPr lang="en-US" altLang="zh-CN" dirty="0" smtClean="0">
                <a:latin typeface="FrutigerNext LT Regular"/>
              </a:rPr>
              <a:t>-based products, rather than a closed commercial solution.  </a:t>
            </a:r>
            <a:endParaRPr lang="zh-CN" altLang="zh-CN" sz="1100" kern="1200" dirty="0">
              <a:solidFill>
                <a:schemeClr val="tx1"/>
              </a:solidFill>
              <a:latin typeface="FrutigerNext LT Regular"/>
              <a:ea typeface="华文细黑" pitchFamily="2" charset="-122"/>
              <a:cs typeface="+mn-cs"/>
            </a:endParaRPr>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3674616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27196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1826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3310874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51591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16985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139700" y="768350"/>
            <a:ext cx="6823075" cy="3838575"/>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72874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765229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smtClean="0"/>
              <a:t>Answers:</a:t>
            </a:r>
          </a:p>
          <a:p>
            <a:pPr lvl="1"/>
            <a:r>
              <a:rPr lang="en-US" altLang="zh-CN" smtClean="0"/>
              <a:t>1.T</a:t>
            </a:r>
          </a:p>
          <a:p>
            <a:pPr lvl="1"/>
            <a:r>
              <a:rPr lang="en-US" altLang="zh-CN" smtClean="0"/>
              <a:t>2.ACD</a:t>
            </a:r>
          </a:p>
          <a:p>
            <a:pPr lvl="1"/>
            <a:endParaRPr lang="en-US" altLang="zh-CN" smtClean="0"/>
          </a:p>
          <a:p>
            <a:pPr lvl="1"/>
            <a:endParaRPr lang="zh-CN" altLang="en-US" dirty="0"/>
          </a:p>
        </p:txBody>
      </p:sp>
      <p:sp>
        <p:nvSpPr>
          <p:cNvPr id="5" name="幻灯片图像占位符 4"/>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2919385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3052432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18881787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39700" y="768350"/>
            <a:ext cx="6823075" cy="3838575"/>
          </a:xfrm>
          <a:prstGeom prst="rect">
            <a:avLst/>
          </a:prstGeom>
        </p:spPr>
      </p:sp>
      <p:sp>
        <p:nvSpPr>
          <p:cNvPr id="134147" name="Rectangle 3"/>
          <p:cNvSpPr>
            <a:spLocks noGrp="1" noChangeArrowheads="1"/>
          </p:cNvSpPr>
          <p:nvPr>
            <p:ph type="body" idx="1"/>
          </p:nvPr>
        </p:nvSpPr>
        <p:spPr>
          <a:noFill/>
          <a:ln w="9525">
            <a:noFill/>
            <a:miter lim="800000"/>
          </a:ln>
        </p:spPr>
        <p:txBody>
          <a:bodyPr vert="horz" wrap="square" lIns="96791" tIns="48396" rIns="96791" bIns="48396" numCol="1" anchor="t" anchorCtr="0" compatLnSpc="1">
            <a:prstTxWarp prst="textNoShape">
              <a:avLst/>
            </a:prstTxWarp>
            <a:noAutofit/>
          </a:bodyPr>
          <a:lstStyle/>
          <a:p>
            <a:pPr>
              <a:defRPr/>
            </a:pPr>
            <a:endParaRPr lang="zh-CN" altLang="zh-CN">
              <a:latin typeface="FrutigerNext LT Regular"/>
            </a:endParaRPr>
          </a:p>
        </p:txBody>
      </p:sp>
    </p:spTree>
    <p:extLst>
      <p:ext uri="{BB962C8B-B14F-4D97-AF65-F5344CB8AC3E}">
        <p14:creationId xmlns:p14="http://schemas.microsoft.com/office/powerpoint/2010/main" val="207663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normAutofit/>
          </a:bodyPr>
          <a:lstStyle/>
          <a:p>
            <a:endParaRPr lang="zh-CN" altLang="en-US">
              <a:latin typeface="FrutigerNext LT Regular"/>
            </a:endParaRPr>
          </a:p>
        </p:txBody>
      </p:sp>
    </p:spTree>
    <p:extLst>
      <p:ext uri="{BB962C8B-B14F-4D97-AF65-F5344CB8AC3E}">
        <p14:creationId xmlns:p14="http://schemas.microsoft.com/office/powerpoint/2010/main" val="238303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OpenStack is an open-source cloud computing management platform project. It consists of several main components. OpenStack supports almost all types of cloud environments and aims to provide a rich, standard, manageable, and scalable cloud computing management platform. OpenStack provides the Infrastructure as a Service (IaaS) solution through various complementary services, each of which provides an API for integration.</a:t>
            </a:r>
            <a:endParaRPr lang="zh-CN" altLang="zh-CN" smtClean="0"/>
          </a:p>
          <a:p>
            <a:pPr lvl="0"/>
            <a:r>
              <a:rPr lang="en-US" altLang="zh-CN" smtClean="0"/>
              <a:t>OpenStack is an open-source project aimed at providing software for constructing and managing public and private clouds. The OpenStack community has more than 130 enterprises and 1350 developers. These organizations and individuals use OpenStack as the general frontend for IaaS resources. The primary object of OpenStack is to simplify the cloud deployment process and provide high scalability.</a:t>
            </a:r>
            <a:endParaRPr lang="zh-CN" altLang="zh-CN" smtClean="0"/>
          </a:p>
          <a:p>
            <a:pPr lvl="0"/>
            <a:r>
              <a:rPr lang="en-US" altLang="zh-CN" smtClean="0"/>
              <a:t>Five open-source protocols (BSD, Apache, GPL, LGPL, MIT)</a:t>
            </a:r>
            <a:endParaRPr lang="zh-CN" altLang="zh-CN" smtClean="0"/>
          </a:p>
          <a:p>
            <a:r>
              <a:rPr lang="en-US" altLang="zh-CN" smtClean="0"/>
              <a:t>BSD</a:t>
            </a:r>
            <a:r>
              <a:rPr lang="zh-CN" altLang="en-US" smtClean="0"/>
              <a:t> </a:t>
            </a:r>
            <a:r>
              <a:rPr lang="en-US" altLang="zh-CN" smtClean="0"/>
              <a:t>open-source protocol(original BSD license and free BSD license)</a:t>
            </a:r>
            <a:endParaRPr lang="zh-CN" altLang="en-US" smtClean="0"/>
          </a:p>
          <a:p>
            <a:pPr lvl="0"/>
            <a:r>
              <a:rPr lang="en-US" altLang="zh-CN" smtClean="0"/>
              <a:t>Apache License is a protocol used by the famous non-profit open-source organization Apache. Similar with BSD, Apache License encourages code sharing, respects copyright of the original author, allows code modification and re-release (as open-source or commercial software).</a:t>
            </a:r>
          </a:p>
          <a:p>
            <a:pPr lvl="0"/>
            <a:r>
              <a:rPr lang="en-US" altLang="zh-CN" smtClean="0"/>
              <a:t>Apache License is also a friendly license for commercial applications. Users can modify code as required and release or sell them as open-source or commercial products.</a:t>
            </a:r>
            <a:endParaRPr lang="zh-CN" altLang="zh-CN" dirty="0"/>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357839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zh-CN" altLang="zh-CN" dirty="0"/>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342349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23075" cy="3838575"/>
          </a:xfrm>
        </p:spPr>
      </p:sp>
      <p:sp>
        <p:nvSpPr>
          <p:cNvPr id="3" name="备注占位符 2"/>
          <p:cNvSpPr>
            <a:spLocks noGrp="1"/>
          </p:cNvSpPr>
          <p:nvPr>
            <p:ph type="body" idx="1"/>
          </p:nvPr>
        </p:nvSpPr>
        <p:spPr/>
        <p:txBody>
          <a:bodyPr/>
          <a:lstStyle/>
          <a:p>
            <a:endParaRPr lang="zh-CN" altLang="en-US">
              <a:latin typeface="FrutigerNext LT Regular"/>
            </a:endParaRPr>
          </a:p>
        </p:txBody>
      </p:sp>
    </p:spTree>
    <p:extLst>
      <p:ext uri="{BB962C8B-B14F-4D97-AF65-F5344CB8AC3E}">
        <p14:creationId xmlns:p14="http://schemas.microsoft.com/office/powerpoint/2010/main" val="383014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fontAlgn="base"/>
            <a:r>
              <a:rPr lang="en-US" altLang="zh-CN" sz="1100" kern="1200" dirty="0" smtClean="0">
                <a:solidFill>
                  <a:schemeClr val="tx1"/>
                </a:solidFill>
                <a:latin typeface="FrutigerNext LT Regular"/>
                <a:ea typeface="华文细黑" pitchFamily="2" charset="-122"/>
                <a:cs typeface="+mn-cs"/>
              </a:rPr>
              <a:t>Nebula computing platform of NASA</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The following large-scale hardware vendors</a:t>
            </a:r>
            <a:r>
              <a:rPr lang="en-US" altLang="zh-CN" sz="1100" kern="1200" baseline="0" dirty="0" smtClean="0">
                <a:solidFill>
                  <a:schemeClr val="tx1"/>
                </a:solidFill>
                <a:latin typeface="FrutigerNext LT Regular"/>
                <a:ea typeface="华文细黑" pitchFamily="2" charset="-122"/>
                <a:cs typeface="+mn-cs"/>
              </a:rPr>
              <a:t> support OpenStack: </a:t>
            </a:r>
            <a:r>
              <a:rPr lang="en-US" altLang="zh-CN" sz="1100" kern="1200" dirty="0" smtClean="0">
                <a:solidFill>
                  <a:schemeClr val="tx1"/>
                </a:solidFill>
                <a:latin typeface="FrutigerNext LT Regular"/>
                <a:ea typeface="华文细黑" pitchFamily="2" charset="-122"/>
                <a:cs typeface="+mn-cs"/>
              </a:rPr>
              <a:t>IBM, AMD, Intel, and Dell.</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In October 2010,</a:t>
            </a:r>
            <a:r>
              <a:rPr lang="en-US" altLang="zh-CN" sz="1100" kern="1200" baseline="0" dirty="0" smtClean="0">
                <a:solidFill>
                  <a:schemeClr val="tx1"/>
                </a:solidFill>
                <a:latin typeface="FrutigerNext LT Regular"/>
                <a:ea typeface="华文细黑" pitchFamily="2" charset="-122"/>
                <a:cs typeface="+mn-cs"/>
              </a:rPr>
              <a:t> </a:t>
            </a:r>
            <a:r>
              <a:rPr lang="en-US" altLang="zh-CN" sz="1100" kern="1200" dirty="0" smtClean="0">
                <a:solidFill>
                  <a:schemeClr val="tx1"/>
                </a:solidFill>
                <a:latin typeface="FrutigerNext LT Regular"/>
                <a:ea typeface="华文细黑" pitchFamily="2" charset="-122"/>
                <a:cs typeface="+mn-cs"/>
              </a:rPr>
              <a:t>Microsoft announced</a:t>
            </a:r>
            <a:r>
              <a:rPr lang="en-US" altLang="zh-CN" sz="1100" kern="1200" baseline="0" dirty="0" smtClean="0">
                <a:solidFill>
                  <a:schemeClr val="tx1"/>
                </a:solidFill>
                <a:latin typeface="FrutigerNext LT Regular"/>
                <a:ea typeface="华文细黑" pitchFamily="2" charset="-122"/>
                <a:cs typeface="+mn-cs"/>
              </a:rPr>
              <a:t> to support </a:t>
            </a:r>
            <a:r>
              <a:rPr lang="en-US" altLang="zh-CN" sz="1100" kern="1200" dirty="0" smtClean="0">
                <a:solidFill>
                  <a:schemeClr val="tx1"/>
                </a:solidFill>
                <a:latin typeface="FrutigerNext LT Regular"/>
                <a:ea typeface="华文细黑" pitchFamily="2" charset="-122"/>
                <a:cs typeface="+mn-cs"/>
              </a:rPr>
              <a:t>the integration of OpenStack and Windows Server 2008 R2.</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In February 2011, Cisco officially joined the OpenStack project,</a:t>
            </a:r>
            <a:r>
              <a:rPr lang="en-US" altLang="zh-CN" sz="1100" kern="1200" baseline="0" dirty="0" smtClean="0">
                <a:solidFill>
                  <a:schemeClr val="tx1"/>
                </a:solidFill>
                <a:latin typeface="FrutigerNext LT Regular"/>
                <a:ea typeface="华文细黑" pitchFamily="2" charset="-122"/>
                <a:cs typeface="+mn-cs"/>
              </a:rPr>
              <a:t> focusing</a:t>
            </a:r>
            <a:r>
              <a:rPr lang="en-US" altLang="zh-CN" sz="1100" kern="1200" dirty="0" smtClean="0">
                <a:solidFill>
                  <a:schemeClr val="tx1"/>
                </a:solidFill>
                <a:latin typeface="FrutigerNext LT Regular"/>
                <a:ea typeface="华文细黑" pitchFamily="2" charset="-122"/>
                <a:cs typeface="+mn-cs"/>
              </a:rPr>
              <a:t> on development of OpenStack network services.</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err="1" smtClean="0">
                <a:solidFill>
                  <a:schemeClr val="tx1"/>
                </a:solidFill>
                <a:latin typeface="FrutigerNext LT Regular"/>
                <a:ea typeface="华文细黑" pitchFamily="2" charset="-122"/>
                <a:cs typeface="+mn-cs"/>
              </a:rPr>
              <a:t>Ubuntu</a:t>
            </a:r>
            <a:r>
              <a:rPr lang="en-US" altLang="zh-CN" sz="1100" kern="1200" dirty="0" smtClean="0">
                <a:solidFill>
                  <a:schemeClr val="tx1"/>
                </a:solidFill>
                <a:latin typeface="FrutigerNext LT Regular"/>
                <a:ea typeface="华文细黑" pitchFamily="2" charset="-122"/>
                <a:cs typeface="+mn-cs"/>
              </a:rPr>
              <a:t> will develop cloud network plans focusing on stacks in future.</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In April 2012, IBM announced to join the OpenStack project and serve as a major sponsor.</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In October 2012, the </a:t>
            </a:r>
            <a:r>
              <a:rPr lang="en-US" altLang="zh-CN" sz="1100" kern="1200" dirty="0" err="1" smtClean="0">
                <a:solidFill>
                  <a:schemeClr val="tx1"/>
                </a:solidFill>
                <a:latin typeface="FrutigerNext LT Regular"/>
                <a:ea typeface="华文细黑" pitchFamily="2" charset="-122"/>
                <a:cs typeface="+mn-cs"/>
              </a:rPr>
              <a:t>Viacloud</a:t>
            </a:r>
            <a:r>
              <a:rPr lang="en-US" altLang="zh-CN" sz="1100" kern="1200" dirty="0" smtClean="0">
                <a:solidFill>
                  <a:schemeClr val="tx1"/>
                </a:solidFill>
                <a:latin typeface="FrutigerNext LT Regular"/>
                <a:ea typeface="华文细黑" pitchFamily="2" charset="-122"/>
                <a:cs typeface="+mn-cs"/>
              </a:rPr>
              <a:t> interconnection cloud platform joined the OpenStack project to develop OpenStack-based public and private cloud platforms.</a:t>
            </a:r>
            <a:endParaRPr lang="zh-CN" altLang="zh-CN" sz="1100" kern="1200" dirty="0" smtClean="0">
              <a:solidFill>
                <a:schemeClr val="tx1"/>
              </a:solidFill>
              <a:latin typeface="FrutigerNext LT Regular"/>
              <a:ea typeface="华文细黑" pitchFamily="2" charset="-122"/>
              <a:cs typeface="+mn-cs"/>
            </a:endParaRPr>
          </a:p>
          <a:p>
            <a:pPr lvl="0" fontAlgn="base"/>
            <a:r>
              <a:rPr lang="en-US" altLang="zh-CN" sz="1100" kern="1200" dirty="0" smtClean="0">
                <a:solidFill>
                  <a:schemeClr val="tx1"/>
                </a:solidFill>
                <a:latin typeface="FrutigerNext LT Regular"/>
                <a:ea typeface="华文细黑" pitchFamily="2" charset="-122"/>
                <a:cs typeface="+mn-cs"/>
              </a:rPr>
              <a:t>In 2013, IBM announced to provide OpenStack-based</a:t>
            </a:r>
            <a:r>
              <a:rPr lang="en-US" altLang="zh-CN" sz="1100" kern="1200" baseline="0" dirty="0" smtClean="0">
                <a:solidFill>
                  <a:schemeClr val="tx1"/>
                </a:solidFill>
                <a:latin typeface="FrutigerNext LT Regular"/>
                <a:ea typeface="华文细黑" pitchFamily="2" charset="-122"/>
                <a:cs typeface="+mn-cs"/>
              </a:rPr>
              <a:t> </a:t>
            </a:r>
            <a:r>
              <a:rPr lang="en-US" altLang="zh-CN" sz="1100" kern="1200" dirty="0" smtClean="0">
                <a:solidFill>
                  <a:schemeClr val="tx1"/>
                </a:solidFill>
                <a:latin typeface="FrutigerNext LT Regular"/>
                <a:ea typeface="华文细黑" pitchFamily="2" charset="-122"/>
                <a:cs typeface="+mn-cs"/>
              </a:rPr>
              <a:t>private cloud services and related applications in the IBM Pulse conference.</a:t>
            </a:r>
            <a:endParaRPr lang="zh-CN" altLang="zh-CN" sz="1100" kern="1200" dirty="0" smtClean="0">
              <a:solidFill>
                <a:schemeClr val="tx1"/>
              </a:solidFill>
              <a:latin typeface="FrutigerNext LT Regular"/>
              <a:ea typeface="华文细黑" pitchFamily="2" charset="-122"/>
              <a:cs typeface="+mn-cs"/>
            </a:endParaRPr>
          </a:p>
          <a:p>
            <a:endParaRPr lang="zh-CN" altLang="en-US" dirty="0">
              <a:latin typeface="FrutigerNext LT Regular"/>
            </a:endParaRPr>
          </a:p>
          <a:p>
            <a:endParaRPr lang="zh-CN" altLang="en-US" dirty="0">
              <a:latin typeface="FrutigerNext LT Regular"/>
            </a:endParaRPr>
          </a:p>
          <a:p>
            <a:endParaRPr lang="en-US" dirty="0">
              <a:latin typeface="FrutigerNext LT Regular"/>
            </a:endParaRPr>
          </a:p>
        </p:txBody>
      </p:sp>
      <p:sp>
        <p:nvSpPr>
          <p:cNvPr id="4" name="幻灯片图像占位符 3"/>
          <p:cNvSpPr>
            <a:spLocks noGrp="1" noRot="1" noChangeAspect="1"/>
          </p:cNvSpPr>
          <p:nvPr>
            <p:ph type="sldImg"/>
          </p:nvPr>
        </p:nvSpPr>
        <p:spPr>
          <a:xfrm>
            <a:off x="139700" y="768350"/>
            <a:ext cx="6823075" cy="3838575"/>
          </a:xfrm>
        </p:spPr>
      </p:sp>
    </p:spTree>
    <p:extLst>
      <p:ext uri="{BB962C8B-B14F-4D97-AF65-F5344CB8AC3E}">
        <p14:creationId xmlns:p14="http://schemas.microsoft.com/office/powerpoint/2010/main" val="90169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Title">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84"/>
            <a:ext cx="12192000" cy="71097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base" hangingPunct="0">
              <a:spcBef>
                <a:spcPct val="0"/>
              </a:spcBef>
              <a:spcAft>
                <a:spcPct val="0"/>
              </a:spcAft>
              <a:defRPr lang="zh-CN" altLang="en-US" sz="4300" b="1" kern="1200" dirty="0">
                <a:solidFill>
                  <a:srgbClr val="0070C0"/>
                </a:solidFill>
                <a:latin typeface="+mn-ea"/>
                <a:ea typeface="+mn-ea"/>
                <a:cs typeface="Arial" panose="020B0604020202020204" pitchFamily="34" charset="0"/>
              </a:defRPr>
            </a:lvl1pPr>
          </a:lstStyle>
          <a:p>
            <a:r>
              <a:rPr lang="en-US" altLang="zh-CN" dirty="0" smtClean="0"/>
              <a:t>Click to Edit Title</a:t>
            </a:r>
            <a:endParaRPr lang="zh-CN" altLang="en-US" dirty="0"/>
          </a:p>
        </p:txBody>
      </p:sp>
      <p:sp>
        <p:nvSpPr>
          <p:cNvPr id="30"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base" hangingPunct="0">
              <a:spcBef>
                <a:spcPct val="0"/>
              </a:spcBef>
              <a:spcAft>
                <a:spcPct val="0"/>
              </a:spcAft>
              <a:buNone/>
              <a:defRPr lang="zh-CN" altLang="en-US" sz="2000" kern="1200" dirty="0" smtClean="0">
                <a:solidFill>
                  <a:srgbClr val="0070C0"/>
                </a:solidFill>
                <a:latin typeface="+mn-ea"/>
                <a:ea typeface="+mn-ea"/>
                <a:cs typeface="Arial" panose="020B0604020202020204" pitchFamily="34" charset="0"/>
              </a:defRPr>
            </a:lvl1pPr>
          </a:lstStyle>
          <a:p>
            <a:pPr lvl="0"/>
            <a:r>
              <a:rPr lang="en-US" altLang="zh-CN" dirty="0" smtClean="0"/>
              <a:t>Click to Edit Title</a:t>
            </a:r>
            <a:endParaRPr lang="zh-CN" altLang="en-US" dirty="0" smtClean="0"/>
          </a:p>
        </p:txBody>
      </p:sp>
      <p:sp>
        <p:nvSpPr>
          <p:cNvPr id="9" name="Rectangle 54"/>
          <p:cNvSpPr>
            <a:spLocks noChangeArrowheads="1"/>
          </p:cNvSpPr>
          <p:nvPr/>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2073909481"/>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4#Recommendations(Optional)">
    <p:spTree>
      <p:nvGrpSpPr>
        <p:cNvPr id="1" name=""/>
        <p:cNvGrpSpPr/>
        <p:nvPr/>
      </p:nvGrpSpPr>
      <p:grpSpPr>
        <a:xfrm>
          <a:off x="0" y="0"/>
          <a:ext cx="0" cy="0"/>
          <a:chOff x="0" y="0"/>
          <a:chExt cx="0" cy="0"/>
        </a:xfrm>
      </p:grpSpPr>
      <p:sp>
        <p:nvSpPr>
          <p:cNvPr id="6" name="文本占位符 6"/>
          <p:cNvSpPr>
            <a:spLocks noGrp="1"/>
          </p:cNvSpPr>
          <p:nvPr>
            <p:ph type="body" sz="quarter" idx="10"/>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stStyle>
          <a:p>
            <a:pPr lvl="0"/>
            <a:r>
              <a:rPr lang="zh-CN" altLang="en-US" smtClean="0"/>
              <a:t>单击此处编辑母版文本样式</a:t>
            </a:r>
          </a:p>
        </p:txBody>
      </p:sp>
      <p:sp>
        <p:nvSpPr>
          <p:cNvPr id="8" name="TextBox 10">
            <a:extLst>
              <a:ext uri="{FF2B5EF4-FFF2-40B4-BE49-F238E27FC236}">
                <a16:creationId xmlns:a16="http://schemas.microsoft.com/office/drawing/2014/main" xmlns="" id="{18ED692C-39CB-4AC0-81F6-D21CDD086EE4}"/>
              </a:ext>
            </a:extLst>
          </p:cNvPr>
          <p:cNvSpPr txBox="1"/>
          <p:nvPr/>
        </p:nvSpPr>
        <p:spPr bwMode="auto">
          <a:xfrm>
            <a:off x="1559496"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Recommendations</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p:nvGrpSpPr>
        <p:grpSpPr>
          <a:xfrm>
            <a:off x="515380" y="456929"/>
            <a:ext cx="461963" cy="485190"/>
            <a:chOff x="-779463" y="1835151"/>
            <a:chExt cx="1136650" cy="1193799"/>
          </a:xfrm>
          <a:solidFill>
            <a:schemeClr val="bg1"/>
          </a:solidFill>
        </p:grpSpPr>
        <p:sp>
          <p:nvSpPr>
            <p:cNvPr id="12"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0" name="Freeform 6"/>
          <p:cNvSpPr>
            <a:spLocks/>
          </p:cNvSpPr>
          <p:nvPr userDrawn="1"/>
        </p:nvSpPr>
        <p:spPr bwMode="auto">
          <a:xfrm>
            <a:off x="6023992" y="296368"/>
            <a:ext cx="6156536"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1" name="Freeform 11"/>
          <p:cNvSpPr>
            <a:spLocks/>
          </p:cNvSpPr>
          <p:nvPr userDrawn="1"/>
        </p:nvSpPr>
        <p:spPr bwMode="auto">
          <a:xfrm>
            <a:off x="587997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34328326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5#Thank You">
    <p:spTree>
      <p:nvGrpSpPr>
        <p:cNvPr id="1" name=""/>
        <p:cNvGrpSpPr/>
        <p:nvPr/>
      </p:nvGrpSpPr>
      <p:grpSpPr>
        <a:xfrm>
          <a:off x="0" y="0"/>
          <a:ext cx="0" cy="0"/>
          <a:chOff x="0" y="0"/>
          <a:chExt cx="0" cy="0"/>
        </a:xfrm>
      </p:grpSpPr>
      <p:pic>
        <p:nvPicPr>
          <p:cNvPr id="7" name="Picture 2" descr="D:\201207257配图\培训\shutterstock_24222490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7896" b="10658"/>
          <a:stretch/>
        </p:blipFill>
        <p:spPr bwMode="auto">
          <a:xfrm>
            <a:off x="0" y="0"/>
            <a:ext cx="12193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bwMode="auto">
          <a:xfrm>
            <a:off x="-24680" y="-8620"/>
            <a:ext cx="12240000" cy="6876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smtClean="0">
              <a:ln>
                <a:noFill/>
              </a:ln>
              <a:solidFill>
                <a:schemeClr val="tx1"/>
              </a:solidFill>
              <a:effectLst/>
              <a:latin typeface="+mn-ea"/>
              <a:ea typeface="+mn-ea"/>
            </a:endParaRPr>
          </a:p>
        </p:txBody>
      </p:sp>
      <p:grpSp>
        <p:nvGrpSpPr>
          <p:cNvPr id="4" name="组合 3"/>
          <p:cNvGrpSpPr/>
          <p:nvPr/>
        </p:nvGrpSpPr>
        <p:grpSpPr>
          <a:xfrm>
            <a:off x="4106469" y="2676330"/>
            <a:ext cx="3971726" cy="1543241"/>
            <a:chOff x="4698555" y="2537610"/>
            <a:chExt cx="3971726" cy="1543241"/>
          </a:xfrm>
        </p:grpSpPr>
        <p:sp>
          <p:nvSpPr>
            <p:cNvPr id="5" name="Text Box 9">
              <a:extLst>
                <a:ext uri="{FF2B5EF4-FFF2-40B4-BE49-F238E27FC236}">
                  <a16:creationId xmlns:a16="http://schemas.microsoft.com/office/drawing/2014/main" xmlns="" id="{9D36E720-0E25-41AB-8346-B547D8B86001}"/>
                </a:ext>
              </a:extLst>
            </p:cNvPr>
            <p:cNvSpPr txBox="1">
              <a:spLocks noChangeArrowheads="1"/>
            </p:cNvSpPr>
            <p:nvPr/>
          </p:nvSpPr>
          <p:spPr bwMode="auto">
            <a:xfrm>
              <a:off x="4698555" y="3447730"/>
              <a:ext cx="3971726" cy="633121"/>
            </a:xfrm>
            <a:prstGeom prst="rect">
              <a:avLst/>
            </a:prstGeom>
            <a:noFill/>
            <a:ln w="9525">
              <a:noFill/>
              <a:miter lim="800000"/>
              <a:headEnd/>
              <a:tailEnd/>
            </a:ln>
          </p:spPr>
          <p:txBody>
            <a:bodyPr wrap="none" lIns="78358" tIns="39179" rIns="78358" bIns="39179">
              <a:spAutoFit/>
            </a:bodyPr>
            <a:lstStyle>
              <a:defPPr>
                <a:defRPr lang="zh-CN"/>
              </a:defPPr>
              <a:lvl1pPr defTabSz="784225" eaLnBrk="0" hangingPunct="0">
                <a:buSzPct val="100000"/>
                <a:defRPr sz="3600">
                  <a:solidFill>
                    <a:schemeClr val="bg1"/>
                  </a:solidFill>
                  <a:effectLst>
                    <a:outerShdw blurRad="38100" dist="38100" dir="2700000" algn="tl">
                      <a:srgbClr val="000000">
                        <a:alpha val="43137"/>
                      </a:srgbClr>
                    </a:outerShdw>
                  </a:effectLst>
                  <a:latin typeface="+mn-ea"/>
                  <a:ea typeface="+mn-ea"/>
                  <a:cs typeface="Arial" panose="020B0604020202020204" pitchFamily="34" charset="0"/>
                </a:defRPr>
              </a:lvl1pPr>
            </a:lstStyle>
            <a:p>
              <a:pPr lvl="0"/>
              <a:r>
                <a:rPr lang="zh-CN" altLang="zh-CN" dirty="0">
                  <a:sym typeface="FrutigerNext LT Regular" pitchFamily="34" charset="0"/>
                </a:rPr>
                <a:t>www.huawei.com</a:t>
              </a:r>
            </a:p>
          </p:txBody>
        </p:sp>
        <p:sp>
          <p:nvSpPr>
            <p:cNvPr id="6" name="Text Box 8">
              <a:extLst>
                <a:ext uri="{FF2B5EF4-FFF2-40B4-BE49-F238E27FC236}">
                  <a16:creationId xmlns:a16="http://schemas.microsoft.com/office/drawing/2014/main" xmlns="" id="{11ED55EC-FD16-4B98-B04D-4605D3C0D784}"/>
                </a:ext>
              </a:extLst>
            </p:cNvPr>
            <p:cNvSpPr txBox="1">
              <a:spLocks noChangeArrowheads="1"/>
            </p:cNvSpPr>
            <p:nvPr/>
          </p:nvSpPr>
          <p:spPr bwMode="auto">
            <a:xfrm>
              <a:off x="4891281" y="2537610"/>
              <a:ext cx="3593610" cy="910120"/>
            </a:xfrm>
            <a:prstGeom prst="rect">
              <a:avLst/>
            </a:prstGeom>
            <a:noFill/>
            <a:ln w="9525">
              <a:noFill/>
              <a:miter lim="800000"/>
              <a:headEnd/>
              <a:tailEnd/>
            </a:ln>
          </p:spPr>
          <p:txBody>
            <a:bodyPr wrap="none" lIns="78358" tIns="39179" rIns="78358" bIns="39179">
              <a:spAutoFit/>
            </a:bodyPr>
            <a:lstStyle>
              <a:defPPr>
                <a:defRPr lang="zh-CN"/>
              </a:defPPr>
              <a:lvl1pPr defTabSz="784225" eaLnBrk="0" fontAlgn="base" hangingPunct="0">
                <a:buSzPct val="100000"/>
                <a:defRPr sz="5400">
                  <a:solidFill>
                    <a:schemeClr val="bg1"/>
                  </a:solidFill>
                  <a:effectLst>
                    <a:outerShdw blurRad="38100" dist="38100" dir="2700000" algn="tl">
                      <a:srgbClr val="000000">
                        <a:alpha val="43137"/>
                      </a:srgbClr>
                    </a:outerShdw>
                  </a:effectLst>
                  <a:latin typeface="+mn-ea"/>
                  <a:ea typeface="+mn-ea"/>
                </a:defRPr>
              </a:lvl1pPr>
            </a:lstStyle>
            <a:p>
              <a:pPr lvl="0"/>
              <a:r>
                <a:rPr lang="en-US" altLang="zh-CN" dirty="0" smtClean="0">
                  <a:sym typeface="FrutigerNext LT Regular" pitchFamily="34" charset="0"/>
                </a:rPr>
                <a:t>Thank You</a:t>
              </a:r>
              <a:endParaRPr lang="zh-CN" altLang="zh-CN" dirty="0">
                <a:sym typeface="FrutigerNext LT Regular" pitchFamily="34" charset="0"/>
              </a:endParaRPr>
            </a:p>
          </p:txBody>
        </p:sp>
      </p:grpSp>
    </p:spTree>
    <p:extLst>
      <p:ext uri="{BB962C8B-B14F-4D97-AF65-F5344CB8AC3E}">
        <p14:creationId xmlns:p14="http://schemas.microsoft.com/office/powerpoint/2010/main" val="17478748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1#Revision Record">
    <p:spTree>
      <p:nvGrpSpPr>
        <p:cNvPr id="1" name=""/>
        <p:cNvGrpSpPr/>
        <p:nvPr/>
      </p:nvGrpSpPr>
      <p:grpSpPr>
        <a:xfrm>
          <a:off x="0" y="0"/>
          <a:ext cx="0" cy="0"/>
          <a:chOff x="0" y="0"/>
          <a:chExt cx="0" cy="0"/>
        </a:xfrm>
      </p:grpSpPr>
      <p:graphicFrame>
        <p:nvGraphicFramePr>
          <p:cNvPr id="17" name="Group 3"/>
          <p:cNvGraphicFramePr>
            <a:graphicFrameLocks noGrp="1"/>
          </p:cNvGraphicFramePr>
          <p:nvPr userDrawn="1">
            <p:extLst>
              <p:ext uri="{D42A27DB-BD31-4B8C-83A1-F6EECF244321}">
                <p14:modId xmlns:p14="http://schemas.microsoft.com/office/powerpoint/2010/main" val="960577232"/>
              </p:ext>
            </p:extLst>
          </p:nvPr>
        </p:nvGraphicFramePr>
        <p:xfrm>
          <a:off x="1007533" y="1417639"/>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Course Code</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Product</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Product Version</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FrutigerNext LT Regular" pitchFamily="34" charset="0"/>
                          <a:ea typeface="华文细黑"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8" name="Group 21"/>
          <p:cNvGraphicFramePr>
            <a:graphicFrameLocks noGrp="1"/>
          </p:cNvGraphicFramePr>
          <p:nvPr userDrawn="1">
            <p:extLst>
              <p:ext uri="{D42A27DB-BD31-4B8C-83A1-F6EECF244321}">
                <p14:modId xmlns:p14="http://schemas.microsoft.com/office/powerpoint/2010/main" val="3762034757"/>
              </p:ext>
            </p:extLst>
          </p:nvPr>
        </p:nvGraphicFramePr>
        <p:xfrm>
          <a:off x="1007533" y="2931086"/>
          <a:ext cx="10464800" cy="2993838"/>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69361">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Author/ID</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Date</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Reviewer/ID</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New</a:t>
                      </a:r>
                      <a:r>
                        <a:rPr kumimoji="1" lang="zh-CN" altLang="zh-CN" sz="1600" b="1" i="0" u="none" strike="noStrike" cap="none" normalizeH="0" baseline="0" dirty="0">
                          <a:ln>
                            <a:noFill/>
                          </a:ln>
                          <a:solidFill>
                            <a:schemeClr val="tx1"/>
                          </a:solidFill>
                          <a:effectLst/>
                          <a:latin typeface="FrutigerNext LT Regular" pitchFamily="34" charset="0"/>
                          <a:ea typeface="华文细黑" pitchFamily="2" charset="-122"/>
                        </a:rPr>
                        <a:t>/</a:t>
                      </a:r>
                      <a:r>
                        <a:rPr kumimoji="1" lang="en-US" altLang="zh-CN" sz="1600" b="1" i="0" u="none" strike="noStrike" cap="none" normalizeH="0" baseline="0" dirty="0">
                          <a:ln>
                            <a:noFill/>
                          </a:ln>
                          <a:solidFill>
                            <a:schemeClr val="tx1"/>
                          </a:solidFill>
                          <a:effectLst/>
                          <a:latin typeface="FrutigerNext LT Regular" pitchFamily="34" charset="0"/>
                          <a:ea typeface="华文细黑" pitchFamily="2" charset="-122"/>
                        </a:rPr>
                        <a:t> Update</a:t>
                      </a:r>
                      <a:endParaRPr kumimoji="1" lang="zh-CN" altLang="en-US" sz="1600" b="1" i="0" u="none" strike="noStrike" cap="none" normalizeH="0" baseline="0" dirty="0">
                        <a:ln>
                          <a:noFill/>
                        </a:ln>
                        <a:solidFill>
                          <a:schemeClr val="tx1"/>
                        </a:solidFill>
                        <a:effectLst/>
                        <a:latin typeface="FrutigerNext LT Regular" pitchFamily="34" charset="0"/>
                        <a:ea typeface="华文细黑"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97409">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1767">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1767">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1767">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1767">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FrutigerNext LT Regular" pitchFamily="34" charset="0"/>
                        <a:ea typeface="华文细黑"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35" name="文本占位符 7"/>
          <p:cNvSpPr>
            <a:spLocks noGrp="1"/>
          </p:cNvSpPr>
          <p:nvPr>
            <p:ph type="body" sz="quarter" idx="17" hasCustomPrompt="1"/>
          </p:nvPr>
        </p:nvSpPr>
        <p:spPr>
          <a:xfrm>
            <a:off x="1007534" y="1988841"/>
            <a:ext cx="3024237"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88841"/>
            <a:ext cx="2110008"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3" y="1988841"/>
            <a:ext cx="2880403"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X.X</a:t>
            </a:r>
          </a:p>
        </p:txBody>
      </p:sp>
      <p:sp>
        <p:nvSpPr>
          <p:cNvPr id="38" name="文本占位符 7"/>
          <p:cNvSpPr>
            <a:spLocks noGrp="1"/>
          </p:cNvSpPr>
          <p:nvPr>
            <p:ph type="body" sz="quarter" idx="20" hasCustomPrompt="1"/>
          </p:nvPr>
        </p:nvSpPr>
        <p:spPr>
          <a:xfrm>
            <a:off x="9120336" y="1988841"/>
            <a:ext cx="2351997" cy="504887"/>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X.X</a:t>
            </a:r>
          </a:p>
        </p:txBody>
      </p:sp>
      <p:sp>
        <p:nvSpPr>
          <p:cNvPr id="43" name="文本占位符 7"/>
          <p:cNvSpPr>
            <a:spLocks noGrp="1"/>
          </p:cNvSpPr>
          <p:nvPr>
            <p:ph type="body" sz="quarter" idx="13" hasCustomPrompt="1"/>
          </p:nvPr>
        </p:nvSpPr>
        <p:spPr>
          <a:xfrm>
            <a:off x="1007533" y="3527217"/>
            <a:ext cx="3071881" cy="461626"/>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Author/ID</a:t>
            </a:r>
          </a:p>
        </p:txBody>
      </p:sp>
      <p:sp>
        <p:nvSpPr>
          <p:cNvPr id="44" name="文本占位符 7"/>
          <p:cNvSpPr>
            <a:spLocks noGrp="1"/>
          </p:cNvSpPr>
          <p:nvPr>
            <p:ph type="body" sz="quarter" idx="14" hasCustomPrompt="1"/>
          </p:nvPr>
        </p:nvSpPr>
        <p:spPr>
          <a:xfrm>
            <a:off x="4079776" y="3527217"/>
            <a:ext cx="2160157" cy="461626"/>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2015.01.25</a:t>
            </a:r>
            <a:endParaRPr lang="zh-CN" altLang="en-US" dirty="0"/>
          </a:p>
        </p:txBody>
      </p:sp>
      <p:sp>
        <p:nvSpPr>
          <p:cNvPr id="45" name="文本占位符 7"/>
          <p:cNvSpPr>
            <a:spLocks noGrp="1"/>
          </p:cNvSpPr>
          <p:nvPr>
            <p:ph type="body" sz="quarter" idx="15" hasCustomPrompt="1"/>
          </p:nvPr>
        </p:nvSpPr>
        <p:spPr>
          <a:xfrm>
            <a:off x="6239933" y="3527217"/>
            <a:ext cx="2928408" cy="461626"/>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Reviewer/ID</a:t>
            </a:r>
          </a:p>
        </p:txBody>
      </p:sp>
      <p:sp>
        <p:nvSpPr>
          <p:cNvPr id="46" name="文本占位符 7"/>
          <p:cNvSpPr>
            <a:spLocks noGrp="1"/>
          </p:cNvSpPr>
          <p:nvPr>
            <p:ph type="body" sz="quarter" idx="16" hasCustomPrompt="1"/>
          </p:nvPr>
        </p:nvSpPr>
        <p:spPr>
          <a:xfrm>
            <a:off x="9168341" y="3527217"/>
            <a:ext cx="2303992" cy="461626"/>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Type</a:t>
            </a:r>
            <a:endParaRPr lang="zh-CN" altLang="en-US" dirty="0"/>
          </a:p>
        </p:txBody>
      </p:sp>
      <p:sp>
        <p:nvSpPr>
          <p:cNvPr id="63" name="Rectangle 2"/>
          <p:cNvSpPr>
            <a:spLocks noChangeArrowheads="1"/>
          </p:cNvSpPr>
          <p:nvPr userDrawn="1"/>
        </p:nvSpPr>
        <p:spPr bwMode="auto">
          <a:xfrm>
            <a:off x="902715" y="551415"/>
            <a:ext cx="9402233" cy="479425"/>
          </a:xfrm>
          <a:prstGeom prst="rect">
            <a:avLst/>
          </a:prstGeom>
          <a:noFill/>
          <a:ln w="9525">
            <a:noFill/>
            <a:miter lim="800000"/>
            <a:headEnd/>
            <a:tailEnd/>
          </a:ln>
        </p:spPr>
        <p:txBody>
          <a:bodyPr lIns="78258" tIns="39127" rIns="78258" bIns="39127" anchor="ctr"/>
          <a:lstStyle/>
          <a:p>
            <a:pPr defTabSz="801688" fontAlgn="base"/>
            <a:r>
              <a:rPr lang="en-US" altLang="zh-CN" sz="3500" b="1" dirty="0">
                <a:solidFill>
                  <a:schemeClr val="tx1">
                    <a:lumMod val="85000"/>
                    <a:lumOff val="15000"/>
                  </a:schemeClr>
                </a:solidFill>
                <a:latin typeface="微软雅黑" panose="020B0503020204020204" pitchFamily="34" charset="-122"/>
                <a:ea typeface="微软雅黑" panose="020B0503020204020204" pitchFamily="34" charset="-122"/>
              </a:rPr>
              <a:t>Revision Record</a:t>
            </a:r>
            <a:endParaRPr lang="zh-CN" altLang="en-US" sz="35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 Box 58"/>
          <p:cNvSpPr txBox="1">
            <a:spLocks noChangeArrowheads="1"/>
          </p:cNvSpPr>
          <p:nvPr userDrawn="1"/>
        </p:nvSpPr>
        <p:spPr bwMode="auto">
          <a:xfrm>
            <a:off x="7596167" y="529516"/>
            <a:ext cx="4188465" cy="523220"/>
          </a:xfrm>
          <a:prstGeom prst="rect">
            <a:avLst/>
          </a:prstGeom>
          <a:noFill/>
          <a:ln w="9525" algn="ctr">
            <a:noFill/>
            <a:miter lim="800000"/>
            <a:headEnd/>
            <a:tailEnd/>
          </a:ln>
        </p:spPr>
        <p:txBody>
          <a:bodyPr wrap="square">
            <a:spAutoFit/>
          </a:bodyPr>
          <a:lstStyle/>
          <a:p>
            <a:pPr>
              <a:spcBef>
                <a:spcPct val="50000"/>
              </a:spcBef>
            </a:pPr>
            <a:r>
              <a:rPr lang="en-US" altLang="zh-CN" sz="2800" dirty="0">
                <a:solidFill>
                  <a:schemeClr val="bg2">
                    <a:lumMod val="50000"/>
                  </a:schemeClr>
                </a:solidFill>
                <a:latin typeface="微软雅黑" panose="020B0503020204020204" pitchFamily="34" charset="-122"/>
                <a:ea typeface="微软雅黑" panose="020B0503020204020204" pitchFamily="34" charset="-122"/>
              </a:rPr>
              <a:t>Do Not Print this Page</a:t>
            </a:r>
            <a:endParaRPr lang="zh-CN" altLang="en-US" sz="28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1" name="文本占位符 7"/>
          <p:cNvSpPr>
            <a:spLocks noGrp="1"/>
          </p:cNvSpPr>
          <p:nvPr>
            <p:ph type="body" sz="quarter" idx="21" hasCustomPrompt="1"/>
          </p:nvPr>
        </p:nvSpPr>
        <p:spPr>
          <a:xfrm>
            <a:off x="1007435" y="4013343"/>
            <a:ext cx="3071881" cy="458115"/>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Author/ID</a:t>
            </a:r>
          </a:p>
        </p:txBody>
      </p:sp>
      <p:sp>
        <p:nvSpPr>
          <p:cNvPr id="52" name="文本占位符 7"/>
          <p:cNvSpPr>
            <a:spLocks noGrp="1"/>
          </p:cNvSpPr>
          <p:nvPr>
            <p:ph type="body" sz="quarter" idx="22" hasCustomPrompt="1"/>
          </p:nvPr>
        </p:nvSpPr>
        <p:spPr>
          <a:xfrm>
            <a:off x="4079678" y="4013343"/>
            <a:ext cx="2160157" cy="458115"/>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2015.01.25</a:t>
            </a:r>
            <a:endParaRPr lang="zh-CN" altLang="en-US" dirty="0"/>
          </a:p>
        </p:txBody>
      </p:sp>
      <p:sp>
        <p:nvSpPr>
          <p:cNvPr id="53" name="文本占位符 7"/>
          <p:cNvSpPr>
            <a:spLocks noGrp="1"/>
          </p:cNvSpPr>
          <p:nvPr>
            <p:ph type="body" sz="quarter" idx="23" hasCustomPrompt="1"/>
          </p:nvPr>
        </p:nvSpPr>
        <p:spPr>
          <a:xfrm>
            <a:off x="6239835" y="4013343"/>
            <a:ext cx="2928408" cy="458115"/>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Reviewer/ID</a:t>
            </a:r>
          </a:p>
        </p:txBody>
      </p:sp>
      <p:sp>
        <p:nvSpPr>
          <p:cNvPr id="54" name="文本占位符 7"/>
          <p:cNvSpPr>
            <a:spLocks noGrp="1"/>
          </p:cNvSpPr>
          <p:nvPr>
            <p:ph type="body" sz="quarter" idx="24" hasCustomPrompt="1"/>
          </p:nvPr>
        </p:nvSpPr>
        <p:spPr>
          <a:xfrm>
            <a:off x="9168243" y="4013343"/>
            <a:ext cx="2303992" cy="458115"/>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Type</a:t>
            </a:r>
            <a:endParaRPr lang="zh-CN" altLang="en-US" dirty="0"/>
          </a:p>
        </p:txBody>
      </p:sp>
      <p:sp>
        <p:nvSpPr>
          <p:cNvPr id="55" name="文本占位符 7"/>
          <p:cNvSpPr>
            <a:spLocks noGrp="1"/>
          </p:cNvSpPr>
          <p:nvPr>
            <p:ph type="body" sz="quarter" idx="25" hasCustomPrompt="1"/>
          </p:nvPr>
        </p:nvSpPr>
        <p:spPr>
          <a:xfrm>
            <a:off x="1007797" y="4490361"/>
            <a:ext cx="3071881" cy="461624"/>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Author/ID</a:t>
            </a:r>
          </a:p>
        </p:txBody>
      </p:sp>
      <p:sp>
        <p:nvSpPr>
          <p:cNvPr id="56" name="文本占位符 7"/>
          <p:cNvSpPr>
            <a:spLocks noGrp="1"/>
          </p:cNvSpPr>
          <p:nvPr>
            <p:ph type="body" sz="quarter" idx="26" hasCustomPrompt="1"/>
          </p:nvPr>
        </p:nvSpPr>
        <p:spPr>
          <a:xfrm>
            <a:off x="4080040" y="4490361"/>
            <a:ext cx="2160157" cy="462385"/>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2015.01.25</a:t>
            </a:r>
            <a:endParaRPr lang="zh-CN" altLang="en-US" dirty="0"/>
          </a:p>
        </p:txBody>
      </p:sp>
      <p:sp>
        <p:nvSpPr>
          <p:cNvPr id="57" name="文本占位符 7"/>
          <p:cNvSpPr>
            <a:spLocks noGrp="1"/>
          </p:cNvSpPr>
          <p:nvPr>
            <p:ph type="body" sz="quarter" idx="27" hasCustomPrompt="1"/>
          </p:nvPr>
        </p:nvSpPr>
        <p:spPr>
          <a:xfrm>
            <a:off x="6240197" y="4490361"/>
            <a:ext cx="2928408" cy="462385"/>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Reviewer/ID</a:t>
            </a:r>
          </a:p>
        </p:txBody>
      </p:sp>
      <p:sp>
        <p:nvSpPr>
          <p:cNvPr id="58" name="文本占位符 7"/>
          <p:cNvSpPr>
            <a:spLocks noGrp="1"/>
          </p:cNvSpPr>
          <p:nvPr>
            <p:ph type="body" sz="quarter" idx="28" hasCustomPrompt="1"/>
          </p:nvPr>
        </p:nvSpPr>
        <p:spPr>
          <a:xfrm>
            <a:off x="9168605" y="4490361"/>
            <a:ext cx="2303992" cy="462385"/>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Type</a:t>
            </a:r>
            <a:endParaRPr lang="zh-CN" altLang="en-US" dirty="0"/>
          </a:p>
        </p:txBody>
      </p:sp>
      <p:sp>
        <p:nvSpPr>
          <p:cNvPr id="59" name="文本占位符 7"/>
          <p:cNvSpPr>
            <a:spLocks noGrp="1"/>
          </p:cNvSpPr>
          <p:nvPr>
            <p:ph type="body" sz="quarter" idx="29" hasCustomPrompt="1"/>
          </p:nvPr>
        </p:nvSpPr>
        <p:spPr>
          <a:xfrm>
            <a:off x="1007435" y="4967522"/>
            <a:ext cx="3071881" cy="452516"/>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Author/ID</a:t>
            </a:r>
          </a:p>
        </p:txBody>
      </p:sp>
      <p:sp>
        <p:nvSpPr>
          <p:cNvPr id="60" name="文本占位符 7"/>
          <p:cNvSpPr>
            <a:spLocks noGrp="1"/>
          </p:cNvSpPr>
          <p:nvPr>
            <p:ph type="body" sz="quarter" idx="30" hasCustomPrompt="1"/>
          </p:nvPr>
        </p:nvSpPr>
        <p:spPr>
          <a:xfrm>
            <a:off x="4079678" y="4967522"/>
            <a:ext cx="2160157" cy="452516"/>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2015.01.25</a:t>
            </a:r>
            <a:endParaRPr lang="zh-CN" altLang="en-US" dirty="0"/>
          </a:p>
        </p:txBody>
      </p:sp>
      <p:sp>
        <p:nvSpPr>
          <p:cNvPr id="61" name="文本占位符 7"/>
          <p:cNvSpPr>
            <a:spLocks noGrp="1"/>
          </p:cNvSpPr>
          <p:nvPr>
            <p:ph type="body" sz="quarter" idx="31" hasCustomPrompt="1"/>
          </p:nvPr>
        </p:nvSpPr>
        <p:spPr>
          <a:xfrm>
            <a:off x="6239835" y="4967522"/>
            <a:ext cx="2928408" cy="452516"/>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Reviewer/ID</a:t>
            </a:r>
          </a:p>
        </p:txBody>
      </p:sp>
      <p:sp>
        <p:nvSpPr>
          <p:cNvPr id="62" name="文本占位符 7"/>
          <p:cNvSpPr>
            <a:spLocks noGrp="1"/>
          </p:cNvSpPr>
          <p:nvPr>
            <p:ph type="body" sz="quarter" idx="32" hasCustomPrompt="1"/>
          </p:nvPr>
        </p:nvSpPr>
        <p:spPr>
          <a:xfrm>
            <a:off x="9168243" y="4967522"/>
            <a:ext cx="2303992" cy="452516"/>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Type</a:t>
            </a:r>
            <a:endParaRPr lang="zh-CN" altLang="en-US" dirty="0"/>
          </a:p>
        </p:txBody>
      </p:sp>
      <p:sp>
        <p:nvSpPr>
          <p:cNvPr id="85" name="文本占位符 7"/>
          <p:cNvSpPr>
            <a:spLocks noGrp="1"/>
          </p:cNvSpPr>
          <p:nvPr>
            <p:ph type="body" sz="quarter" idx="33" hasCustomPrompt="1"/>
          </p:nvPr>
        </p:nvSpPr>
        <p:spPr>
          <a:xfrm>
            <a:off x="1007435" y="5453504"/>
            <a:ext cx="3071881" cy="477850"/>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Author/ID</a:t>
            </a:r>
          </a:p>
        </p:txBody>
      </p:sp>
      <p:sp>
        <p:nvSpPr>
          <p:cNvPr id="86" name="文本占位符 7"/>
          <p:cNvSpPr>
            <a:spLocks noGrp="1"/>
          </p:cNvSpPr>
          <p:nvPr>
            <p:ph type="body" sz="quarter" idx="34" hasCustomPrompt="1"/>
          </p:nvPr>
        </p:nvSpPr>
        <p:spPr>
          <a:xfrm>
            <a:off x="4079678" y="5453504"/>
            <a:ext cx="2160157" cy="477850"/>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2015.01.25</a:t>
            </a:r>
            <a:endParaRPr lang="zh-CN" altLang="en-US" dirty="0"/>
          </a:p>
        </p:txBody>
      </p:sp>
      <p:sp>
        <p:nvSpPr>
          <p:cNvPr id="87" name="文本占位符 7"/>
          <p:cNvSpPr>
            <a:spLocks noGrp="1"/>
          </p:cNvSpPr>
          <p:nvPr>
            <p:ph type="body" sz="quarter" idx="35" hasCustomPrompt="1"/>
          </p:nvPr>
        </p:nvSpPr>
        <p:spPr>
          <a:xfrm>
            <a:off x="6239835" y="5453504"/>
            <a:ext cx="2928408" cy="477850"/>
          </a:xfrm>
          <a:prstGeom prst="rect">
            <a:avLst/>
          </a:prstGeom>
        </p:spPr>
        <p:txBody>
          <a:bodyPr anchor="ctr"/>
          <a:lstStyle>
            <a:lvl1pPr marL="0" marR="0" indent="0" algn="ctr" defTabSz="914400" rtl="0" eaLnBrk="1" fontAlgn="base" latinLnBrk="0" hangingPunct="1">
              <a:lnSpc>
                <a:spcPct val="100000"/>
              </a:lnSpc>
              <a:spcBef>
                <a:spcPct val="30000"/>
              </a:spcBef>
              <a:spcAft>
                <a:spcPct val="0"/>
              </a:spcAft>
              <a:buClr>
                <a:srgbClr val="808080"/>
              </a:buClr>
              <a:buSzPct val="60000"/>
              <a:buFont typeface="Wingdings" pitchFamily="2" charset="2"/>
              <a:buNone/>
              <a:tabLst/>
              <a:defRPr sz="1600">
                <a:latin typeface="微软雅黑" panose="020B0503020204020204" pitchFamily="34" charset="-122"/>
                <a:ea typeface="微软雅黑" panose="020B0503020204020204" pitchFamily="34" charset="-122"/>
              </a:defRPr>
            </a:lvl1pPr>
          </a:lstStyle>
          <a:p>
            <a:pPr lvl="0"/>
            <a:r>
              <a:rPr lang="en-US" altLang="zh-CN" dirty="0"/>
              <a:t>Reviewer/ID</a:t>
            </a:r>
          </a:p>
        </p:txBody>
      </p:sp>
      <p:sp>
        <p:nvSpPr>
          <p:cNvPr id="88" name="文本占位符 7"/>
          <p:cNvSpPr>
            <a:spLocks noGrp="1"/>
          </p:cNvSpPr>
          <p:nvPr>
            <p:ph type="body" sz="quarter" idx="36" hasCustomPrompt="1"/>
          </p:nvPr>
        </p:nvSpPr>
        <p:spPr>
          <a:xfrm>
            <a:off x="9168243" y="5453504"/>
            <a:ext cx="2303992" cy="477850"/>
          </a:xfrm>
          <a:prstGeom prst="rect">
            <a:avLst/>
          </a:prstGeom>
        </p:spPr>
        <p:txBody>
          <a:bodyPr anchor="ctr"/>
          <a:lstStyle>
            <a:lvl1pPr algn="ctr">
              <a:lnSpc>
                <a:spcPct val="100000"/>
              </a:lnSpc>
              <a:buNone/>
              <a:defRPr sz="1600">
                <a:latin typeface="微软雅黑" panose="020B0503020204020204" pitchFamily="34" charset="-122"/>
                <a:ea typeface="微软雅黑" panose="020B0503020204020204" pitchFamily="34"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32169094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Foreword">
    <p:bg>
      <p:bgRef idx="1001">
        <a:schemeClr val="bg1"/>
      </p:bgRef>
    </p:bg>
    <p:spTree>
      <p:nvGrpSpPr>
        <p:cNvPr id="1" name=""/>
        <p:cNvGrpSpPr/>
        <p:nvPr/>
      </p:nvGrpSpPr>
      <p:grpSpPr>
        <a:xfrm>
          <a:off x="0" y="0"/>
          <a:ext cx="0" cy="0"/>
          <a:chOff x="0" y="0"/>
          <a:chExt cx="0" cy="0"/>
        </a:xfrm>
      </p:grpSpPr>
      <p:sp>
        <p:nvSpPr>
          <p:cNvPr id="8" name="文本占位符 6"/>
          <p:cNvSpPr>
            <a:spLocks noGrp="1"/>
          </p:cNvSpPr>
          <p:nvPr>
            <p:ph type="body" sz="quarter" idx="10" hasCustomPrompt="1"/>
          </p:nvPr>
        </p:nvSpPr>
        <p:spPr>
          <a:xfrm>
            <a:off x="912284" y="1233488"/>
            <a:ext cx="10558800" cy="4679788"/>
          </a:xfrm>
          <a:prstGeom prst="rect">
            <a:avLst/>
          </a:prstGeom>
        </p:spPr>
        <p:txBody>
          <a:bodyPr/>
          <a:lstStyle>
            <a:lvl1pPr algn="just" eaLnBrk="1" hangingPunct="1">
              <a:defRPr>
                <a:latin typeface="+mn-ea"/>
                <a:ea typeface="+mn-ea"/>
                <a:cs typeface="Arial" panose="020B0604020202020204" pitchFamily="34" charset="0"/>
              </a:defRPr>
            </a:lvl1pPr>
            <a:lvl5pPr>
              <a:buNone/>
              <a:defRPr/>
            </a:lvl5pPr>
          </a:lstStyle>
          <a:p>
            <a:pPr eaLnBrk="1" hangingPunct="1"/>
            <a:r>
              <a:rPr lang="en-US" altLang="zh-CN" dirty="0" smtClean="0"/>
              <a:t>The chapter describes ...</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Foreword</a:t>
            </a:r>
            <a:endParaRPr lang="zh-CN" altLang="en-US" dirty="0"/>
          </a:p>
        </p:txBody>
      </p:sp>
      <p:sp>
        <p:nvSpPr>
          <p:cNvPr id="9"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p:nvGrpSpPr>
        <p:grpSpPr>
          <a:xfrm>
            <a:off x="335360" y="498828"/>
            <a:ext cx="628158" cy="459460"/>
            <a:chOff x="3275013" y="1363663"/>
            <a:chExt cx="5645150" cy="4129087"/>
          </a:xfrm>
          <a:solidFill>
            <a:schemeClr val="bg1"/>
          </a:solidFill>
        </p:grpSpPr>
        <p:sp>
          <p:nvSpPr>
            <p:cNvPr id="12"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7" name="Freeform 6"/>
          <p:cNvSpPr>
            <a:spLocks/>
          </p:cNvSpPr>
          <p:nvPr/>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368970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Objectives">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912284" y="1233487"/>
            <a:ext cx="10558800" cy="4680000"/>
          </a:xfrm>
          <a:prstGeom prst="rect">
            <a:avLst/>
          </a:prstGeom>
        </p:spPr>
        <p:txBody>
          <a:bodyPr/>
          <a:lstStyle>
            <a:lvl1pPr marL="301618" marR="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kumimoji="0" lang="zh-CN" altLang="en-US" sz="2200" b="0" i="0" u="none" strike="noStrike" kern="0" cap="none" spc="0" normalizeH="0" baseline="0" noProof="0"/>
            </a:lvl1pPr>
            <a:lvl2pPr algn="just" eaLnBrk="1" hangingPunct="1">
              <a:defRPr>
                <a:latin typeface="+mn-ea"/>
                <a:ea typeface="+mn-ea"/>
                <a:cs typeface="Arial" panose="020B0604020202020204" pitchFamily="34" charset="0"/>
              </a:defRPr>
            </a:lvl2pPr>
            <a:lvl3pPr algn="just" eaLnBrk="1" hangingPunct="1">
              <a:defRPr>
                <a:latin typeface="+mn-ea"/>
                <a:ea typeface="+mn-ea"/>
                <a:cs typeface="Arial" panose="020B0604020202020204" pitchFamily="34" charset="0"/>
              </a:defRPr>
            </a:lvl3pPr>
            <a:lvl4pPr algn="just" eaLnBrk="1" hangingPunct="1">
              <a:defRPr>
                <a:latin typeface="+mn-ea"/>
                <a:ea typeface="+mn-ea"/>
                <a:cs typeface="Arial" panose="020B0604020202020204" pitchFamily="34" charset="0"/>
              </a:defRPr>
            </a:lvl4pPr>
            <a:lvl5pPr algn="just" eaLnBrk="1" hangingPunct="1">
              <a:defRPr>
                <a:latin typeface="+mn-ea"/>
                <a:ea typeface="+mn-ea"/>
                <a:cs typeface="Arial" panose="020B0604020202020204" pitchFamily="34" charset="0"/>
              </a:defRPr>
            </a:lvl5pPr>
          </a:lstStyle>
          <a:p>
            <a:pPr marL="301618" marR="0" lvl="0" indent="-301618" algn="l" defTabSz="801668" rtl="0" eaLnBrk="0" fontAlgn="base" latinLnBrk="0" hangingPunct="0">
              <a:lnSpc>
                <a:spcPct val="140000"/>
              </a:lnSpc>
              <a:spcBef>
                <a:spcPct val="30000"/>
              </a:spcBef>
              <a:spcAft>
                <a:spcPct val="0"/>
              </a:spcAft>
              <a:buClr>
                <a:srgbClr val="808080"/>
              </a:buClr>
              <a:buSzPct val="6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kumimoji="0" lang="zh-CN" altLang="en-US" sz="2200" b="0" i="0" u="none" strike="noStrike" kern="0" cap="none" spc="0" normalizeH="0" baseline="0" noProof="0" dirty="0" smtClean="0">
              <a:ln>
                <a:noFill/>
              </a:ln>
              <a:solidFill>
                <a:srgbClr val="000000"/>
              </a:solidFill>
              <a:effectLst/>
              <a:uLnTx/>
              <a:uFillTx/>
              <a:latin typeface="+mn-lt"/>
              <a:ea typeface="+mn-ea"/>
              <a:cs typeface="+mn-cs"/>
            </a:endParaRP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TextBox 10">
            <a:extLst>
              <a:ext uri="{FF2B5EF4-FFF2-40B4-BE49-F238E27FC236}">
                <a16:creationId xmlns:a16="http://schemas.microsoft.com/office/drawing/2014/main" xmlns="" id="{18ED692C-39CB-4AC0-81F6-D21CDD086EE4}"/>
              </a:ext>
            </a:extLst>
          </p:cNvPr>
          <p:cNvSpPr txBox="1"/>
          <p:nvPr/>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Objectives</a:t>
            </a:r>
            <a:endParaRPr lang="en-US" altLang="zh-CN" dirty="0"/>
          </a:p>
        </p:txBody>
      </p:sp>
      <p:sp>
        <p:nvSpPr>
          <p:cNvPr id="8"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p:nvGrpSpPr>
        <p:grpSpPr>
          <a:xfrm>
            <a:off x="443372" y="440668"/>
            <a:ext cx="533970" cy="533470"/>
            <a:chOff x="2960687" y="4865687"/>
            <a:chExt cx="1698626" cy="1697038"/>
          </a:xfrm>
          <a:solidFill>
            <a:schemeClr val="bg1"/>
          </a:solidFill>
        </p:grpSpPr>
        <p:sp>
          <p:nvSpPr>
            <p:cNvPr id="1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9" name="Freeform 6"/>
          <p:cNvSpPr>
            <a:spLocks/>
          </p:cNvSpPr>
          <p:nvPr/>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0" name="Freeform 11"/>
          <p:cNvSpPr>
            <a:spLocks/>
          </p:cNvSpPr>
          <p:nvPr/>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1847112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Contents">
    <p:spTree>
      <p:nvGrpSpPr>
        <p:cNvPr id="1" name=""/>
        <p:cNvGrpSpPr/>
        <p:nvPr/>
      </p:nvGrpSpPr>
      <p:grpSpPr>
        <a:xfrm>
          <a:off x="0" y="0"/>
          <a:ext cx="0" cy="0"/>
          <a:chOff x="0" y="0"/>
          <a:chExt cx="0" cy="0"/>
        </a:xfrm>
      </p:grpSpPr>
      <p:sp>
        <p:nvSpPr>
          <p:cNvPr id="6" name="TextBox 10">
            <a:extLst>
              <a:ext uri="{FF2B5EF4-FFF2-40B4-BE49-F238E27FC236}">
                <a16:creationId xmlns:a16="http://schemas.microsoft.com/office/drawing/2014/main" xmlns="" id="{18ED692C-39CB-4AC0-81F6-D21CDD086EE4}"/>
              </a:ext>
            </a:extLst>
          </p:cNvPr>
          <p:cNvSpPr txBox="1"/>
          <p:nvPr/>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hangingPunct="0"/>
            <a:r>
              <a:rPr lang="en-US" altLang="zh-CN" sz="3500" b="1" kern="1200" dirty="0" smtClean="0">
                <a:solidFill>
                  <a:schemeClr val="tx1">
                    <a:lumMod val="75000"/>
                    <a:lumOff val="25000"/>
                  </a:schemeClr>
                </a:solidFill>
                <a:latin typeface="+mn-ea"/>
                <a:ea typeface="+mn-ea"/>
                <a:cs typeface="Arial" pitchFamily="34" charset="0"/>
              </a:rPr>
              <a:t>Contents</a:t>
            </a:r>
            <a:endParaRPr lang="en-US" altLang="zh-CN" sz="3500" b="1" kern="1200" dirty="0">
              <a:solidFill>
                <a:schemeClr val="tx1">
                  <a:lumMod val="75000"/>
                  <a:lumOff val="25000"/>
                </a:schemeClr>
              </a:solidFill>
              <a:latin typeface="+mn-ea"/>
              <a:ea typeface="+mn-ea"/>
              <a:cs typeface="Arial" pitchFamily="34" charset="0"/>
            </a:endParaRPr>
          </a:p>
        </p:txBody>
      </p:sp>
      <p:sp>
        <p:nvSpPr>
          <p:cNvPr id="7"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p:nvGrpSpPr>
        <p:grpSpPr>
          <a:xfrm>
            <a:off x="587388" y="515379"/>
            <a:ext cx="358335" cy="426359"/>
            <a:chOff x="3295650" y="230188"/>
            <a:chExt cx="936625" cy="1114426"/>
          </a:xfrm>
          <a:solidFill>
            <a:schemeClr val="bg1"/>
          </a:solidFill>
        </p:grpSpPr>
        <p:sp>
          <p:nvSpPr>
            <p:cNvPr id="11"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4"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5"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6"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7"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8" name="文本占位符 6"/>
          <p:cNvSpPr>
            <a:spLocks noGrp="1"/>
          </p:cNvSpPr>
          <p:nvPr>
            <p:ph type="body" sz="quarter" idx="10" hasCustomPrompt="1"/>
          </p:nvPr>
        </p:nvSpPr>
        <p:spPr>
          <a:xfrm>
            <a:off x="912285" y="1233488"/>
            <a:ext cx="10560048"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457200" marR="0" indent="-457200" algn="l" defTabSz="801668" rtl="0" eaLnBrk="0" fontAlgn="base" latinLnBrk="0" hangingPunct="0">
              <a:lnSpc>
                <a:spcPct val="140000"/>
              </a:lnSpc>
              <a:spcBef>
                <a:spcPct val="30000"/>
              </a:spcBef>
              <a:spcAft>
                <a:spcPct val="0"/>
              </a:spcAft>
              <a:buClr>
                <a:schemeClr val="tx1"/>
              </a:buClr>
              <a:buSzPct val="100000"/>
              <a:buFont typeface="+mj-lt"/>
              <a:buAutoNum type="arabicPeriod"/>
              <a:tabLst/>
              <a:defRPr lang="zh-CN" altLang="en-US" sz="2200" baseline="0" dirty="0">
                <a:solidFill>
                  <a:schemeClr val="tx1"/>
                </a:solidFill>
                <a:latin typeface="+mn-lt"/>
                <a:ea typeface="+mn-ea"/>
                <a:cs typeface="+mn-cs"/>
              </a:defRPr>
            </a:lvl1pPr>
          </a:lstStyle>
          <a:p>
            <a:r>
              <a:rPr lang="en-US" altLang="zh-CN" dirty="0" smtClean="0"/>
              <a:t>Item 1</a:t>
            </a:r>
            <a:endParaRPr lang="zh-CN" altLang="en-US" dirty="0"/>
          </a:p>
        </p:txBody>
      </p:sp>
      <p:sp>
        <p:nvSpPr>
          <p:cNvPr id="29" name="Freeform 6"/>
          <p:cNvSpPr>
            <a:spLocks/>
          </p:cNvSpPr>
          <p:nvPr/>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30" name="Freeform 11"/>
          <p:cNvSpPr>
            <a:spLocks/>
          </p:cNvSpPr>
          <p:nvPr/>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2286678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Title and Content">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912285" y="1233488"/>
            <a:ext cx="10560048" cy="4680000"/>
          </a:xfrm>
          <a:prstGeom prst="rect">
            <a:avLst/>
          </a:prstGeom>
        </p:spPr>
        <p:txBody>
          <a:bodyPr/>
          <a:lstStyle>
            <a:lvl1pPr algn="just">
              <a:defRPr>
                <a:latin typeface="+mn-ea"/>
                <a:ea typeface="+mn-ea"/>
                <a:cs typeface="Arial" panose="020B0604020202020204" pitchFamily="34" charset="0"/>
              </a:defRPr>
            </a:lvl1pPr>
          </a:lstStyle>
          <a:p>
            <a:r>
              <a:rPr lang="en-US" altLang="zh-CN" dirty="0" smtClean="0"/>
              <a:t>Click here to edit</a:t>
            </a:r>
            <a:endParaRPr lang="zh-CN" altLang="en-US" dirty="0"/>
          </a:p>
        </p:txBody>
      </p:sp>
      <p:sp>
        <p:nvSpPr>
          <p:cNvPr id="6"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7"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8" name="组合 7"/>
          <p:cNvGrpSpPr/>
          <p:nvPr/>
        </p:nvGrpSpPr>
        <p:grpSpPr>
          <a:xfrm>
            <a:off x="587388" y="505779"/>
            <a:ext cx="374708" cy="445558"/>
            <a:chOff x="-1647825" y="2492375"/>
            <a:chExt cx="1947863" cy="2316163"/>
          </a:xfrm>
          <a:solidFill>
            <a:schemeClr val="bg1"/>
          </a:solidFill>
        </p:grpSpPr>
        <p:sp>
          <p:nvSpPr>
            <p:cNvPr id="9"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0"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1"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extLst>
      <p:ext uri="{BB962C8B-B14F-4D97-AF65-F5344CB8AC3E}">
        <p14:creationId xmlns:p14="http://schemas.microsoft.com/office/powerpoint/2010/main" val="1230919553"/>
      </p:ext>
    </p:extLst>
  </p:cSld>
  <p:clrMapOvr>
    <a:masterClrMapping/>
  </p:clrMapOvr>
  <p:timing>
    <p:tnLst>
      <p:par>
        <p:cTn id="1" dur="indefinite" restart="never" nodeType="tmRoot"/>
      </p:par>
    </p:tnLst>
  </p:timing>
  <p:hf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8#Title Only">
    <p:spTree>
      <p:nvGrpSpPr>
        <p:cNvPr id="1" name=""/>
        <p:cNvGrpSpPr/>
        <p:nvPr/>
      </p:nvGrpSpPr>
      <p:grpSpPr>
        <a:xfrm>
          <a:off x="0" y="0"/>
          <a:ext cx="0" cy="0"/>
          <a:chOff x="0" y="0"/>
          <a:chExt cx="0" cy="0"/>
        </a:xfrm>
      </p:grpSpPr>
      <p:sp>
        <p:nvSpPr>
          <p:cNvPr id="10"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1"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ea typeface="宋体" pitchFamily="2" charset="-122"/>
            </a:endParaRPr>
          </a:p>
        </p:txBody>
      </p:sp>
      <p:sp>
        <p:nvSpPr>
          <p:cNvPr id="12" name="Freeform 12"/>
          <p:cNvSpPr>
            <a:spLocks noEditPoints="1"/>
          </p:cNvSpPr>
          <p:nvPr/>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文本占位符 29"/>
          <p:cNvSpPr>
            <a:spLocks noGrp="1"/>
          </p:cNvSpPr>
          <p:nvPr>
            <p:ph type="body" sz="quarter" idx="12" hasCustomPrompt="1"/>
          </p:nvPr>
        </p:nvSpPr>
        <p:spPr>
          <a:xfrm>
            <a:off x="1595500" y="410400"/>
            <a:ext cx="9831600" cy="639559"/>
          </a:xfrm>
          <a:noFill/>
          <a:ln w="9525">
            <a:noFill/>
            <a:miter lim="800000"/>
            <a:headEnd/>
            <a:tailEnd/>
          </a:ln>
        </p:spPr>
        <p:txBody>
          <a:bodyPr wrap="square" lIns="99980" tIns="49987" rIns="99980" bIns="49987" rtlCol="0" anchor="t">
            <a:spAutoFit/>
          </a:bodyPr>
          <a:lstStyle>
            <a:lvl1pPr marL="0" indent="0" algn="l">
              <a:lnSpc>
                <a:spcPct val="100000"/>
              </a:lnSpc>
              <a:buNone/>
              <a:defRPr lang="zh-CN" altLang="en-US" sz="3500" b="1" kern="1200" dirty="0">
                <a:solidFill>
                  <a:schemeClr val="tx1">
                    <a:lumMod val="75000"/>
                    <a:lumOff val="25000"/>
                  </a:schemeClr>
                </a:solidFill>
                <a:latin typeface="+mn-ea"/>
                <a:cs typeface="Arial" pitchFamily="34" charset="0"/>
              </a:defRPr>
            </a:lvl1pPr>
          </a:lstStyle>
          <a:p>
            <a:pPr lvl="0" defTabSz="1001624" eaLnBrk="0" fontAlgn="t" hangingPunct="0">
              <a:spcBef>
                <a:spcPct val="0"/>
              </a:spcBef>
            </a:pPr>
            <a:r>
              <a:rPr lang="en-US" altLang="zh-CN" sz="3500" b="1" kern="1200" dirty="0" smtClean="0">
                <a:solidFill>
                  <a:schemeClr val="tx1">
                    <a:lumMod val="75000"/>
                    <a:lumOff val="25000"/>
                  </a:schemeClr>
                </a:solidFill>
                <a:latin typeface="+mn-ea"/>
                <a:ea typeface="+mn-ea"/>
                <a:cs typeface="Arial" pitchFamily="34" charset="0"/>
              </a:rPr>
              <a:t>Title</a:t>
            </a:r>
            <a:endParaRPr lang="zh-CN" altLang="en-US" sz="3500" b="1" kern="1200" dirty="0">
              <a:solidFill>
                <a:schemeClr val="tx1">
                  <a:lumMod val="75000"/>
                  <a:lumOff val="25000"/>
                </a:schemeClr>
              </a:solidFill>
              <a:latin typeface="+mn-ea"/>
              <a:ea typeface="+mn-ea"/>
              <a:cs typeface="Arial" pitchFamily="34" charset="0"/>
            </a:endParaRPr>
          </a:p>
        </p:txBody>
      </p:sp>
    </p:spTree>
    <p:extLst>
      <p:ext uri="{BB962C8B-B14F-4D97-AF65-F5344CB8AC3E}">
        <p14:creationId xmlns:p14="http://schemas.microsoft.com/office/powerpoint/2010/main" val="2922567080"/>
      </p:ext>
    </p:extLst>
  </p:cSld>
  <p:clrMapOvr>
    <a:masterClrMapping/>
  </p:clrMapOvr>
  <p:timing>
    <p:tnLst>
      <p:par>
        <p:cTn id="1" dur="indefinite" restart="never" nodeType="tmRoot"/>
      </p:par>
    </p:tnLst>
  </p:timing>
  <p:hf hdr="0" ftr="0" dt="0"/>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0#Quiz">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912285" y="1233487"/>
            <a:ext cx="10560049" cy="4680000"/>
          </a:xfrm>
          <a:prstGeom prst="rect">
            <a:avLst/>
          </a:prstGeom>
        </p:spPr>
        <p:txBody>
          <a:bodyPr/>
          <a:lstStyle>
            <a:lvl1pPr marL="457200" marR="0" indent="-457200" algn="just" defTabSz="801688" rtl="0" eaLnBrk="1" fontAlgn="base" latinLnBrk="0" hangingPunct="1">
              <a:lnSpc>
                <a:spcPct val="140000"/>
              </a:lnSpc>
              <a:spcBef>
                <a:spcPct val="30000"/>
              </a:spcBef>
              <a:spcAft>
                <a:spcPct val="0"/>
              </a:spcAft>
              <a:buClr>
                <a:srgbClr val="808080"/>
              </a:buClr>
              <a:buSzPct val="100000"/>
              <a:buFont typeface="+mj-lt"/>
              <a:buAutoNum type="arabicPeriod"/>
              <a:tabLst/>
              <a:defRPr sz="2000">
                <a:latin typeface="+mn-ea"/>
                <a:ea typeface="+mn-ea"/>
                <a:cs typeface="Arial" panose="020B0604020202020204" pitchFamily="34" charset="0"/>
              </a:defRPr>
            </a:lvl1pPr>
            <a:lvl2pPr marL="401637" indent="0" algn="just">
              <a:buSzPct val="100000"/>
              <a:buFont typeface="+mj-lt"/>
              <a:buNone/>
              <a:defRPr sz="1800"/>
            </a:lvl2pPr>
            <a:lvl3pPr>
              <a:defRPr/>
            </a:lvl3pPr>
            <a:lvl5pPr>
              <a:buNone/>
              <a:defRPr/>
            </a:lvl5pPr>
          </a:lstStyle>
          <a:p>
            <a:r>
              <a:rPr lang="en-US" altLang="zh-CN" dirty="0" smtClean="0"/>
              <a:t>Question description.</a:t>
            </a:r>
            <a:endParaRPr lang="en-US" altLang="zh-CN" dirty="0"/>
          </a:p>
        </p:txBody>
      </p:sp>
      <p:sp>
        <p:nvSpPr>
          <p:cNvPr id="5" name="TextBox 10">
            <a:extLst>
              <a:ext uri="{FF2B5EF4-FFF2-40B4-BE49-F238E27FC236}">
                <a16:creationId xmlns:a16="http://schemas.microsoft.com/office/drawing/2014/main" xmlns="" id="{18ED692C-39CB-4AC0-81F6-D21CDD086EE4}"/>
              </a:ext>
            </a:extLst>
          </p:cNvPr>
          <p:cNvSpPr txBox="1"/>
          <p:nvPr/>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a:r>
              <a:rPr lang="en-US" altLang="zh-CN" dirty="0" smtClean="0"/>
              <a:t>Quiz</a:t>
            </a:r>
            <a:endParaRPr lang="en-US" altLang="zh-CN" dirty="0"/>
          </a:p>
        </p:txBody>
      </p:sp>
      <p:sp>
        <p:nvSpPr>
          <p:cNvPr id="8"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9"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0" name="组合 9"/>
          <p:cNvGrpSpPr/>
          <p:nvPr/>
        </p:nvGrpSpPr>
        <p:grpSpPr>
          <a:xfrm>
            <a:off x="479376" y="424270"/>
            <a:ext cx="495619" cy="592462"/>
            <a:chOff x="5554662" y="2422526"/>
            <a:chExt cx="690564" cy="825500"/>
          </a:xfrm>
          <a:solidFill>
            <a:schemeClr val="bg1"/>
          </a:solidFill>
        </p:grpSpPr>
        <p:sp>
          <p:nvSpPr>
            <p:cNvPr id="11"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2"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6"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7"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8"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9"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0"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1"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2"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23"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24" name="Freeform 6"/>
          <p:cNvSpPr>
            <a:spLocks/>
          </p:cNvSpPr>
          <p:nvPr/>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25" name="Freeform 11"/>
          <p:cNvSpPr>
            <a:spLocks/>
          </p:cNvSpPr>
          <p:nvPr/>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5426189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2#Summary">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xmlns="" id="{18ED692C-39CB-4AC0-81F6-D21CDD086EE4}"/>
              </a:ext>
            </a:extLst>
          </p:cNvPr>
          <p:cNvSpPr txBox="1"/>
          <p:nvPr/>
        </p:nvSpPr>
        <p:spPr bwMode="auto">
          <a:xfrm>
            <a:off x="1559496"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Summary</a:t>
            </a:r>
            <a:endParaRPr lang="en-US" altLang="zh-CN" sz="3500" b="1" kern="1200" dirty="0">
              <a:solidFill>
                <a:schemeClr val="tx1">
                  <a:lumMod val="75000"/>
                  <a:lumOff val="25000"/>
                </a:schemeClr>
              </a:solidFill>
              <a:latin typeface="+mn-ea"/>
              <a:ea typeface="+mn-ea"/>
              <a:cs typeface="Arial" pitchFamily="34" charset="0"/>
            </a:endParaRPr>
          </a:p>
        </p:txBody>
      </p:sp>
      <p:sp>
        <p:nvSpPr>
          <p:cNvPr id="9"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p:nvGrpSpPr>
        <p:grpSpPr>
          <a:xfrm>
            <a:off x="515380" y="490848"/>
            <a:ext cx="470694" cy="475421"/>
            <a:chOff x="5540375" y="2868613"/>
            <a:chExt cx="1106488" cy="1117600"/>
          </a:xfrm>
          <a:solidFill>
            <a:schemeClr val="bg1"/>
          </a:solidFill>
        </p:grpSpPr>
        <p:sp>
          <p:nvSpPr>
            <p:cNvPr id="12"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4" name="文本占位符 6"/>
          <p:cNvSpPr>
            <a:spLocks noGrp="1"/>
          </p:cNvSpPr>
          <p:nvPr>
            <p:ph type="body" sz="quarter" idx="11" hasCustomPrompt="1"/>
          </p:nvPr>
        </p:nvSpPr>
        <p:spPr>
          <a:xfrm>
            <a:off x="911424" y="1232756"/>
            <a:ext cx="10560049" cy="4680000"/>
          </a:xfrm>
        </p:spPr>
        <p:txBody>
          <a:bodyPr/>
          <a:lstStyle>
            <a:lvl1pPr algn="just">
              <a:defRPr>
                <a:latin typeface="+mn-ea"/>
                <a:ea typeface="+mn-ea"/>
                <a:cs typeface="Arial" panose="020B0604020202020204" pitchFamily="34" charset="0"/>
              </a:defRPr>
            </a:lvl1pPr>
            <a:lvl5pPr>
              <a:buNone/>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7" name="Freeform 6"/>
          <p:cNvSpPr>
            <a:spLocks/>
          </p:cNvSpPr>
          <p:nvPr userDrawn="1"/>
        </p:nvSpPr>
        <p:spPr bwMode="auto">
          <a:xfrm>
            <a:off x="3971764" y="296368"/>
            <a:ext cx="8208764"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8" name="Freeform 11"/>
          <p:cNvSpPr>
            <a:spLocks/>
          </p:cNvSpPr>
          <p:nvPr userDrawn="1"/>
        </p:nvSpPr>
        <p:spPr bwMode="auto">
          <a:xfrm>
            <a:off x="3848619"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2906738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5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More Information(Optional)">
    <p:spTree>
      <p:nvGrpSpPr>
        <p:cNvPr id="1" name=""/>
        <p:cNvGrpSpPr/>
        <p:nvPr/>
      </p:nvGrpSpPr>
      <p:grpSpPr>
        <a:xfrm>
          <a:off x="0" y="0"/>
          <a:ext cx="0" cy="0"/>
          <a:chOff x="0" y="0"/>
          <a:chExt cx="0" cy="0"/>
        </a:xfrm>
      </p:grpSpPr>
      <p:sp>
        <p:nvSpPr>
          <p:cNvPr id="9" name="文本占位符 6"/>
          <p:cNvSpPr>
            <a:spLocks noGrp="1"/>
          </p:cNvSpPr>
          <p:nvPr>
            <p:ph type="body" sz="quarter" idx="10" hasCustomPrompt="1"/>
          </p:nvPr>
        </p:nvSpPr>
        <p:spPr>
          <a:xfrm>
            <a:off x="912285" y="1233487"/>
            <a:ext cx="10560049" cy="4680000"/>
          </a:xfrm>
          <a:prstGeom prst="rect">
            <a:avLst/>
          </a:prstGeom>
        </p:spPr>
        <p:txBody>
          <a:bodyPr/>
          <a:lstStyle>
            <a:lvl1pPr algn="just">
              <a:defRPr>
                <a:latin typeface="+mn-ea"/>
                <a:ea typeface="+mn-ea"/>
                <a:cs typeface="Arial" panose="020B0604020202020204" pitchFamily="34" charset="0"/>
              </a:defRPr>
            </a:lvl1pPr>
            <a:lvl5pPr>
              <a:buNone/>
              <a:defRPr/>
            </a:lvl5pPr>
          </a:lstStyle>
          <a:p>
            <a:r>
              <a:rPr lang="en-US" altLang="zh-CN" dirty="0" smtClean="0"/>
              <a:t>More information for trainees</a:t>
            </a:r>
            <a:endParaRPr lang="zh-CN" altLang="en-US" dirty="0"/>
          </a:p>
        </p:txBody>
      </p:sp>
      <p:sp>
        <p:nvSpPr>
          <p:cNvPr id="5" name="TextBox 10">
            <a:extLst>
              <a:ext uri="{FF2B5EF4-FFF2-40B4-BE49-F238E27FC236}">
                <a16:creationId xmlns:a16="http://schemas.microsoft.com/office/drawing/2014/main" xmlns="" id="{18ED692C-39CB-4AC0-81F6-D21CDD086EE4}"/>
              </a:ext>
            </a:extLst>
          </p:cNvPr>
          <p:cNvSpPr txBox="1"/>
          <p:nvPr/>
        </p:nvSpPr>
        <p:spPr bwMode="auto">
          <a:xfrm>
            <a:off x="1559496"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t" hangingPunct="0">
              <a:spcBef>
                <a:spcPct val="0"/>
              </a:spcBef>
              <a:spcAft>
                <a:spcPct val="0"/>
              </a:spcAft>
            </a:pPr>
            <a:r>
              <a:rPr lang="en-US" altLang="zh-CN" sz="3500" b="1" kern="1200" dirty="0" smtClean="0">
                <a:solidFill>
                  <a:schemeClr val="tx1">
                    <a:lumMod val="75000"/>
                    <a:lumOff val="25000"/>
                  </a:schemeClr>
                </a:solidFill>
                <a:latin typeface="+mn-ea"/>
                <a:ea typeface="+mn-ea"/>
                <a:cs typeface="Arial" pitchFamily="34" charset="0"/>
              </a:rPr>
              <a:t>More Information</a:t>
            </a:r>
            <a:endParaRPr lang="en-US" altLang="zh-CN" sz="3500" b="1" kern="1200" dirty="0">
              <a:solidFill>
                <a:schemeClr val="tx1">
                  <a:lumMod val="75000"/>
                  <a:lumOff val="25000"/>
                </a:schemeClr>
              </a:solidFill>
              <a:latin typeface="+mn-ea"/>
              <a:ea typeface="+mn-ea"/>
              <a:cs typeface="Arial" pitchFamily="34" charset="0"/>
            </a:endParaRPr>
          </a:p>
        </p:txBody>
      </p:sp>
      <p:sp>
        <p:nvSpPr>
          <p:cNvPr id="6" name="Freeform 9"/>
          <p:cNvSpPr>
            <a:spLocks/>
          </p:cNvSpPr>
          <p:nvPr/>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0" name="Freeform 11"/>
          <p:cNvSpPr>
            <a:spLocks/>
          </p:cNvSpPr>
          <p:nvPr/>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grpSp>
        <p:nvGrpSpPr>
          <p:cNvPr id="11" name="组合 10"/>
          <p:cNvGrpSpPr/>
          <p:nvPr/>
        </p:nvGrpSpPr>
        <p:grpSpPr>
          <a:xfrm>
            <a:off x="479376" y="480268"/>
            <a:ext cx="496581" cy="496581"/>
            <a:chOff x="4485904" y="3429000"/>
            <a:chExt cx="2003425" cy="2003425"/>
          </a:xfrm>
          <a:solidFill>
            <a:schemeClr val="bg1"/>
          </a:solidFill>
        </p:grpSpPr>
        <p:sp>
          <p:nvSpPr>
            <p:cNvPr id="12"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3"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4"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sp>
          <p:nvSpPr>
            <p:cNvPr id="15"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a typeface="+mn-ea"/>
              </a:endParaRPr>
            </a:p>
          </p:txBody>
        </p:sp>
      </p:grpSp>
      <p:sp>
        <p:nvSpPr>
          <p:cNvPr id="18" name="Freeform 6"/>
          <p:cNvSpPr>
            <a:spLocks/>
          </p:cNvSpPr>
          <p:nvPr userDrawn="1"/>
        </p:nvSpPr>
        <p:spPr bwMode="auto">
          <a:xfrm>
            <a:off x="5879976" y="296368"/>
            <a:ext cx="6300552"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
        <p:nvSpPr>
          <p:cNvPr id="19" name="Freeform 11"/>
          <p:cNvSpPr>
            <a:spLocks/>
          </p:cNvSpPr>
          <p:nvPr userDrawn="1"/>
        </p:nvSpPr>
        <p:spPr bwMode="auto">
          <a:xfrm>
            <a:off x="571862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a:latin typeface="+mn-ea"/>
              <a:ea typeface="+mn-ea"/>
            </a:endParaRPr>
          </a:p>
        </p:txBody>
      </p:sp>
    </p:spTree>
    <p:extLst>
      <p:ext uri="{BB962C8B-B14F-4D97-AF65-F5344CB8AC3E}">
        <p14:creationId xmlns:p14="http://schemas.microsoft.com/office/powerpoint/2010/main" val="17993984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7" name="Rectangle 6"/>
          <p:cNvSpPr>
            <a:spLocks noGrp="1" noChangeArrowheads="1"/>
          </p:cNvSpPr>
          <p:nvPr>
            <p:ph type="title"/>
          </p:nvPr>
        </p:nvSpPr>
        <p:spPr bwMode="auto">
          <a:xfrm>
            <a:off x="911424" y="262036"/>
            <a:ext cx="106023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9" name="Rectangle 57"/>
          <p:cNvSpPr>
            <a:spLocks noGrp="1" noChangeArrowheads="1"/>
          </p:cNvSpPr>
          <p:nvPr>
            <p:ph type="body" idx="1"/>
          </p:nvPr>
        </p:nvSpPr>
        <p:spPr bwMode="auto">
          <a:xfrm>
            <a:off x="911425" y="1249461"/>
            <a:ext cx="10572749" cy="504867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Rectangle 69"/>
          <p:cNvSpPr>
            <a:spLocks noChangeArrowheads="1"/>
          </p:cNvSpPr>
          <p:nvPr/>
        </p:nvSpPr>
        <p:spPr bwMode="auto">
          <a:xfrm>
            <a:off x="119336" y="6500581"/>
            <a:ext cx="704672"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n-ea"/>
                <a:cs typeface="Arial" pitchFamily="34" charset="0"/>
              </a:rPr>
              <a:t>Page</a:t>
            </a:r>
            <a:r>
              <a:rPr lang="en-US" altLang="zh-CN" sz="1200" baseline="0" dirty="0">
                <a:latin typeface="+mj-lt"/>
                <a:ea typeface="+mn-ea"/>
                <a:cs typeface="Arial" pitchFamily="34" charset="0"/>
              </a:rPr>
              <a:t> </a:t>
            </a:r>
            <a:fld id="{2F2CF7F5-F178-4429-B6CA-28062DF31937}" type="slidenum">
              <a:rPr lang="en-US" altLang="zh-CN" sz="1200" smtClean="0">
                <a:latin typeface="+mj-lt"/>
                <a:ea typeface="+mn-ea"/>
                <a:cs typeface="Arial" pitchFamily="34" charset="0"/>
              </a:rPr>
              <a:pPr defTabSz="801668" eaLnBrk="0" fontAlgn="base" hangingPunct="0">
                <a:defRPr/>
              </a:pPr>
              <a:t>‹#›</a:t>
            </a:fld>
            <a:endParaRPr lang="en-US" altLang="zh-CN" sz="1200" dirty="0">
              <a:latin typeface="+mj-lt"/>
              <a:ea typeface="+mn-ea"/>
              <a:cs typeface="Arial" pitchFamily="34" charset="0"/>
            </a:endParaRPr>
          </a:p>
        </p:txBody>
      </p:sp>
      <p:sp>
        <p:nvSpPr>
          <p:cNvPr id="11" name="Rectangle 54"/>
          <p:cNvSpPr>
            <a:spLocks noChangeArrowheads="1"/>
          </p:cNvSpPr>
          <p:nvPr/>
        </p:nvSpPr>
        <p:spPr bwMode="auto">
          <a:xfrm>
            <a:off x="947428" y="6500581"/>
            <a:ext cx="51748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mj-lt"/>
                <a:ea typeface="MS PGothic" pitchFamily="34" charset="-128"/>
                <a:cs typeface="Arial" pitchFamily="34" charset="0"/>
              </a:rPr>
              <a:t>Copyright © </a:t>
            </a:r>
            <a:r>
              <a:rPr lang="en-US" altLang="zh-CN" sz="1200" dirty="0" smtClean="0">
                <a:latin typeface="+mj-lt"/>
                <a:ea typeface="MS PGothic" pitchFamily="34" charset="-128"/>
                <a:cs typeface="Arial" pitchFamily="34" charset="0"/>
              </a:rPr>
              <a:t>2019 </a:t>
            </a:r>
            <a:r>
              <a:rPr lang="en-US" altLang="zh-CN" sz="1200" dirty="0">
                <a:latin typeface="+mj-lt"/>
                <a:ea typeface="MS PGothic" pitchFamily="34" charset="-128"/>
                <a:cs typeface="Arial" pitchFamily="34" charset="0"/>
              </a:rPr>
              <a:t>Huawei Technologies Co., Ltd. All rights reserved. </a:t>
            </a:r>
          </a:p>
        </p:txBody>
      </p:sp>
    </p:spTree>
    <p:extLst>
      <p:ext uri="{BB962C8B-B14F-4D97-AF65-F5344CB8AC3E}">
        <p14:creationId xmlns:p14="http://schemas.microsoft.com/office/powerpoint/2010/main" val="90394255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2" r:id="rId5"/>
    <p:sldLayoutId id="2147483873" r:id="rId6"/>
    <p:sldLayoutId id="2147483875" r:id="rId7"/>
    <p:sldLayoutId id="2147483877" r:id="rId8"/>
    <p:sldLayoutId id="2147483878" r:id="rId9"/>
    <p:sldLayoutId id="2147483879" r:id="rId10"/>
    <p:sldLayoutId id="2147483880" r:id="rId11"/>
    <p:sldLayoutId id="2147483881" r:id="rId12"/>
  </p:sldLayoutIdLst>
  <p:timing>
    <p:tnLst>
      <p:par>
        <p:cTn id="1" dur="indefinite" restart="never" nodeType="tmRoot"/>
      </p:par>
    </p:tnLst>
  </p:timing>
  <p:hf hdr="0" ftr="0" dt="0"/>
  <p:txStyles>
    <p:titleStyle>
      <a:lvl1pPr algn="l" defTabSz="801688" rtl="0" eaLnBrk="1" fontAlgn="base" hangingPunct="1">
        <a:spcBef>
          <a:spcPct val="0"/>
        </a:spcBef>
        <a:spcAft>
          <a:spcPct val="0"/>
        </a:spcAft>
        <a:defRPr sz="3500" b="0">
          <a:solidFill>
            <a:schemeClr val="tx1">
              <a:lumMod val="75000"/>
              <a:lumOff val="25000"/>
            </a:schemeClr>
          </a:solidFill>
          <a:latin typeface="+mn-lt"/>
          <a:ea typeface="+mj-ea"/>
          <a:cs typeface="+mj-cs"/>
        </a:defRPr>
      </a:lvl1pPr>
      <a:lvl2pPr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2pPr>
      <a:lvl3pPr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3pPr>
      <a:lvl4pPr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4pPr>
      <a:lvl5pPr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5pPr>
      <a:lvl6pPr marL="457200"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6pPr>
      <a:lvl7pPr marL="914400"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7pPr>
      <a:lvl8pPr marL="1371600"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8pPr>
      <a:lvl9pPr marL="1828800" algn="l" defTabSz="801688" rtl="0" eaLnBrk="1" fontAlgn="base" hangingPunct="1">
        <a:spcBef>
          <a:spcPct val="0"/>
        </a:spcBef>
        <a:spcAft>
          <a:spcPct val="0"/>
        </a:spcAft>
        <a:defRPr sz="3500">
          <a:solidFill>
            <a:srgbClr val="990000"/>
          </a:solidFill>
          <a:latin typeface="FrutigerNext LT Medium" pitchFamily="34" charset="0"/>
          <a:ea typeface="黑体" pitchFamily="2" charset="-122"/>
        </a:defRPr>
      </a:lvl9pPr>
    </p:titleStyle>
    <p:body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lt"/>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77">
          <p15:clr>
            <a:srgbClr val="F26B43"/>
          </p15:clr>
        </p15:guide>
        <p15:guide id="2" orient="horz" pos="4020">
          <p15:clr>
            <a:srgbClr val="F26B43"/>
          </p15:clr>
        </p15:guide>
        <p15:guide id="0" pos="635" userDrawn="1">
          <p15:clr>
            <a:srgbClr val="F26B43"/>
          </p15:clr>
        </p15:guide>
        <p15:guide id="3" pos="3840" userDrawn="1">
          <p15:clr>
            <a:srgbClr val="F26B43"/>
          </p15:clr>
        </p15:guide>
        <p15:guide id="4" pos="7227" userDrawn="1">
          <p15:clr>
            <a:srgbClr val="F26B43"/>
          </p15:clr>
        </p15:guide>
        <p15:guide id="5" orient="horz" pos="867" userDrawn="1">
          <p15:clr>
            <a:srgbClr val="F26B43"/>
          </p15:clr>
        </p15:guide>
        <p15:guide id="6" orient="horz" pos="3929" userDrawn="1">
          <p15:clr>
            <a:srgbClr val="F26B43"/>
          </p15:clr>
        </p15:guide>
        <p15:guide id="7" orient="horz" pos="23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2.jpe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jpeg"/><Relationship Id="rId25" Type="http://schemas.openxmlformats.org/officeDocument/2006/relationships/image" Target="../media/image61.png"/><Relationship Id="rId2" Type="http://schemas.openxmlformats.org/officeDocument/2006/relationships/notesSlide" Target="../notesSlides/notesSlide37.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0.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59.jpe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hyperlink" Target="http://www.google.com.hk/url?url=http://www.linux-kvm.org/&amp;rct=j&amp;frm=1&amp;q=&amp;esrc=s&amp;sa=U&amp;ei=iE6gU5KiN6fN7AaK9IEg&amp;ved=0CBsQ9QEwAw&amp;usg=AFQjCNEcG0kaM29w8aA2eEA7jl2tm3Jy5g" TargetMode="External"/><Relationship Id="rId27"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73.jpeg"/><Relationship Id="rId5" Type="http://schemas.openxmlformats.org/officeDocument/2006/relationships/image" Target="../media/image72.png"/><Relationship Id="rId4" Type="http://schemas.openxmlformats.org/officeDocument/2006/relationships/image" Target="../media/image7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e.huawei.com/en/"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hyperlink" Target="http://learning.huawei.com/en/" TargetMode="External"/><Relationship Id="rId4" Type="http://schemas.openxmlformats.org/officeDocument/2006/relationships/hyperlink" Target="http://support.huawei.com/enterprise/en/cloud-computing/fusionsphere-openstack-pid-2110052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upport.huawei.com/learning/en/newindex.html"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hyperlink" Target="http://support.huawei.com/enterprise/servicecenter?lang=en"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8.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本占位符 8"/>
          <p:cNvSpPr>
            <a:spLocks noGrp="1"/>
          </p:cNvSpPr>
          <p:nvPr>
            <p:ph type="body" sz="quarter" idx="17"/>
          </p:nvPr>
        </p:nvSpPr>
        <p:spPr/>
        <p:txBody>
          <a:bodyPr wrap="square">
            <a:noAutofit/>
          </a:bodyPr>
          <a:lstStyle/>
          <a:p>
            <a:pPr fontAlgn="ctr"/>
            <a:r>
              <a:rPr lang="en-US" altLang="zh-CN" sz="1400" dirty="0"/>
              <a:t>HCDCA114</a:t>
            </a:r>
          </a:p>
        </p:txBody>
      </p:sp>
      <p:sp>
        <p:nvSpPr>
          <p:cNvPr id="10" name="文本占位符 9"/>
          <p:cNvSpPr>
            <a:spLocks noGrp="1"/>
          </p:cNvSpPr>
          <p:nvPr>
            <p:ph type="body" sz="quarter" idx="18"/>
          </p:nvPr>
        </p:nvSpPr>
        <p:spPr/>
        <p:txBody>
          <a:bodyPr wrap="square">
            <a:noAutofit/>
          </a:bodyPr>
          <a:lstStyle/>
          <a:p>
            <a:pPr fontAlgn="ctr"/>
            <a:r>
              <a:rPr lang="en-US" altLang="zh-CN" sz="1400" dirty="0" smtClean="0"/>
              <a:t>HCNA-DC</a:t>
            </a:r>
            <a:endParaRPr lang="en-US" altLang="zh-CN" sz="1400" dirty="0"/>
          </a:p>
        </p:txBody>
      </p:sp>
      <p:sp>
        <p:nvSpPr>
          <p:cNvPr id="30" name="文本占位符 29"/>
          <p:cNvSpPr>
            <a:spLocks noGrp="1"/>
          </p:cNvSpPr>
          <p:nvPr>
            <p:ph type="body" sz="quarter" idx="19"/>
          </p:nvPr>
        </p:nvSpPr>
        <p:spPr/>
        <p:txBody>
          <a:bodyPr wrap="square">
            <a:noAutofit/>
          </a:bodyPr>
          <a:lstStyle/>
          <a:p>
            <a:pPr fontAlgn="ctr"/>
            <a:r>
              <a:rPr lang="en-US" altLang="zh-CN" sz="1400" dirty="0" smtClean="0"/>
              <a:t>V1R6</a:t>
            </a:r>
            <a:endParaRPr lang="en-US" altLang="zh-CN" sz="1400" dirty="0"/>
          </a:p>
        </p:txBody>
      </p:sp>
      <p:sp>
        <p:nvSpPr>
          <p:cNvPr id="52" name="文本占位符 51"/>
          <p:cNvSpPr>
            <a:spLocks noGrp="1"/>
          </p:cNvSpPr>
          <p:nvPr>
            <p:ph type="body" sz="quarter" idx="20"/>
          </p:nvPr>
        </p:nvSpPr>
        <p:spPr/>
        <p:txBody>
          <a:bodyPr wrap="square">
            <a:noAutofit/>
          </a:bodyPr>
          <a:lstStyle/>
          <a:p>
            <a:pPr fontAlgn="ctr"/>
            <a:r>
              <a:rPr lang="en-US" altLang="zh-CN" sz="1400" dirty="0" smtClean="0"/>
              <a:t>1.00</a:t>
            </a:r>
            <a:endParaRPr lang="en-US" altLang="zh-CN" sz="1400" dirty="0"/>
          </a:p>
        </p:txBody>
      </p:sp>
      <p:sp>
        <p:nvSpPr>
          <p:cNvPr id="3" name="文本占位符 2"/>
          <p:cNvSpPr>
            <a:spLocks noGrp="1"/>
          </p:cNvSpPr>
          <p:nvPr>
            <p:ph type="body" sz="quarter" idx="13"/>
          </p:nvPr>
        </p:nvSpPr>
        <p:spPr/>
        <p:txBody>
          <a:bodyPr wrap="square" lIns="0" rIns="0">
            <a:noAutofit/>
          </a:bodyPr>
          <a:lstStyle/>
          <a:p>
            <a:pPr fontAlgn="ctr"/>
            <a:r>
              <a:rPr lang="en-US" altLang="zh-CN" sz="1400" dirty="0" smtClean="0"/>
              <a:t>Zhou </a:t>
            </a:r>
            <a:r>
              <a:rPr lang="en-US" altLang="zh-CN" sz="1400" dirty="0" err="1" smtClean="0"/>
              <a:t>Shengli</a:t>
            </a:r>
            <a:r>
              <a:rPr lang="en-US" altLang="zh-CN" sz="1400" dirty="0" smtClean="0"/>
              <a:t>/WX201803</a:t>
            </a:r>
            <a:endParaRPr lang="en-US" altLang="zh-CN" sz="1400" dirty="0"/>
          </a:p>
        </p:txBody>
      </p:sp>
      <p:sp>
        <p:nvSpPr>
          <p:cNvPr id="4" name="文本占位符 3"/>
          <p:cNvSpPr>
            <a:spLocks noGrp="1"/>
          </p:cNvSpPr>
          <p:nvPr>
            <p:ph type="body" sz="quarter" idx="14"/>
          </p:nvPr>
        </p:nvSpPr>
        <p:spPr/>
        <p:txBody>
          <a:bodyPr wrap="square" lIns="0" rIns="0">
            <a:noAutofit/>
          </a:bodyPr>
          <a:lstStyle/>
          <a:p>
            <a:pPr fontAlgn="ctr"/>
            <a:r>
              <a:rPr lang="en-US" altLang="zh-CN" sz="1400" dirty="0" smtClean="0"/>
              <a:t>2017.8.28</a:t>
            </a:r>
            <a:endParaRPr lang="en-US" altLang="zh-CN" sz="1400" dirty="0"/>
          </a:p>
        </p:txBody>
      </p:sp>
      <p:sp>
        <p:nvSpPr>
          <p:cNvPr id="5" name="文本占位符 4"/>
          <p:cNvSpPr>
            <a:spLocks noGrp="1"/>
          </p:cNvSpPr>
          <p:nvPr>
            <p:ph type="body" sz="quarter" idx="15"/>
          </p:nvPr>
        </p:nvSpPr>
        <p:spPr/>
        <p:txBody>
          <a:bodyPr wrap="square" lIns="0" rIns="0">
            <a:noAutofit/>
          </a:bodyPr>
          <a:lstStyle/>
          <a:p>
            <a:pPr fontAlgn="ctr"/>
            <a:r>
              <a:rPr lang="en-US" altLang="zh-CN" sz="1400" dirty="0" smtClean="0"/>
              <a:t>Liu </a:t>
            </a:r>
            <a:r>
              <a:rPr lang="en-US" altLang="zh-CN" sz="1400" dirty="0" err="1" smtClean="0"/>
              <a:t>Lican</a:t>
            </a:r>
            <a:r>
              <a:rPr lang="en-US" altLang="zh-CN" sz="1400" dirty="0" smtClean="0"/>
              <a:t>/00180730</a:t>
            </a:r>
            <a:endParaRPr lang="en-US" altLang="zh-CN" sz="1400" dirty="0"/>
          </a:p>
        </p:txBody>
      </p:sp>
      <p:sp>
        <p:nvSpPr>
          <p:cNvPr id="6" name="文本占位符 5"/>
          <p:cNvSpPr>
            <a:spLocks noGrp="1"/>
          </p:cNvSpPr>
          <p:nvPr>
            <p:ph type="body" sz="quarter" idx="16"/>
          </p:nvPr>
        </p:nvSpPr>
        <p:spPr/>
        <p:txBody>
          <a:bodyPr wrap="square" lIns="0" rIns="0">
            <a:noAutofit/>
          </a:bodyPr>
          <a:lstStyle/>
          <a:p>
            <a:pPr fontAlgn="ctr"/>
            <a:r>
              <a:rPr lang="en-US" altLang="zh-CN" sz="1400" smtClean="0"/>
              <a:t>New</a:t>
            </a:r>
            <a:endParaRPr lang="en-US" altLang="zh-CN" sz="1400" dirty="0"/>
          </a:p>
        </p:txBody>
      </p:sp>
      <p:sp>
        <p:nvSpPr>
          <p:cNvPr id="33" name="文本占位符 32"/>
          <p:cNvSpPr>
            <a:spLocks noGrp="1"/>
          </p:cNvSpPr>
          <p:nvPr>
            <p:ph type="body" sz="quarter" idx="21"/>
          </p:nvPr>
        </p:nvSpPr>
        <p:spPr/>
        <p:txBody>
          <a:bodyPr wrap="square" lIns="0" rIns="0">
            <a:noAutofit/>
          </a:bodyPr>
          <a:lstStyle/>
          <a:p>
            <a:pPr fontAlgn="ctr"/>
            <a:r>
              <a:rPr lang="en-US" altLang="zh-CN" sz="1400" dirty="0" smtClean="0"/>
              <a:t>Zhang Yue/WX635169</a:t>
            </a:r>
            <a:endParaRPr lang="zh-CN" altLang="en-US" sz="1400" dirty="0"/>
          </a:p>
        </p:txBody>
      </p:sp>
      <p:sp>
        <p:nvSpPr>
          <p:cNvPr id="34" name="文本占位符 33"/>
          <p:cNvSpPr>
            <a:spLocks noGrp="1"/>
          </p:cNvSpPr>
          <p:nvPr>
            <p:ph type="body" sz="quarter" idx="22"/>
          </p:nvPr>
        </p:nvSpPr>
        <p:spPr/>
        <p:txBody>
          <a:bodyPr wrap="square" lIns="0" rIns="0">
            <a:noAutofit/>
          </a:bodyPr>
          <a:lstStyle/>
          <a:p>
            <a:pPr fontAlgn="ctr"/>
            <a:r>
              <a:rPr lang="en-US" altLang="zh-CN" sz="1400" dirty="0" smtClean="0"/>
              <a:t>2019.3.19</a:t>
            </a:r>
            <a:endParaRPr lang="zh-CN" altLang="en-US" sz="1400" dirty="0"/>
          </a:p>
        </p:txBody>
      </p:sp>
      <p:sp>
        <p:nvSpPr>
          <p:cNvPr id="35" name="文本占位符 34"/>
          <p:cNvSpPr>
            <a:spLocks noGrp="1"/>
          </p:cNvSpPr>
          <p:nvPr>
            <p:ph type="body" sz="quarter" idx="23"/>
          </p:nvPr>
        </p:nvSpPr>
        <p:spPr/>
        <p:txBody>
          <a:bodyPr wrap="square" lIns="0" rIns="0">
            <a:noAutofit/>
          </a:bodyPr>
          <a:lstStyle/>
          <a:p>
            <a:pPr fontAlgn="ctr"/>
            <a:r>
              <a:rPr lang="en-US" altLang="zh-CN" sz="1400" dirty="0"/>
              <a:t>Liu </a:t>
            </a:r>
            <a:r>
              <a:rPr lang="en-US" altLang="zh-CN" sz="1400" dirty="0" err="1" smtClean="0"/>
              <a:t>Lican</a:t>
            </a:r>
            <a:r>
              <a:rPr lang="en-US" altLang="zh-CN" sz="1400" dirty="0" smtClean="0"/>
              <a:t>/00180730</a:t>
            </a:r>
            <a:endParaRPr lang="en-US" altLang="zh-CN" sz="1400" dirty="0"/>
          </a:p>
        </p:txBody>
      </p:sp>
      <p:sp>
        <p:nvSpPr>
          <p:cNvPr id="36" name="文本占位符 35"/>
          <p:cNvSpPr>
            <a:spLocks noGrp="1"/>
          </p:cNvSpPr>
          <p:nvPr>
            <p:ph type="body" sz="quarter" idx="24"/>
          </p:nvPr>
        </p:nvSpPr>
        <p:spPr/>
        <p:txBody>
          <a:bodyPr wrap="square" lIns="0" rIns="0">
            <a:noAutofit/>
          </a:bodyPr>
          <a:lstStyle/>
          <a:p>
            <a:pPr fontAlgn="ctr"/>
            <a:endParaRPr lang="zh-CN" altLang="en-US" sz="1400" dirty="0"/>
          </a:p>
        </p:txBody>
      </p:sp>
      <p:sp>
        <p:nvSpPr>
          <p:cNvPr id="37" name="文本占位符 36"/>
          <p:cNvSpPr>
            <a:spLocks noGrp="1"/>
          </p:cNvSpPr>
          <p:nvPr>
            <p:ph type="body" sz="quarter" idx="25"/>
          </p:nvPr>
        </p:nvSpPr>
        <p:spPr/>
        <p:txBody>
          <a:bodyPr wrap="square" lIns="0" rIns="0">
            <a:noAutofit/>
          </a:bodyPr>
          <a:lstStyle/>
          <a:p>
            <a:pPr fontAlgn="ctr"/>
            <a:endParaRPr lang="zh-CN" altLang="en-US" sz="1400"/>
          </a:p>
        </p:txBody>
      </p:sp>
      <p:sp>
        <p:nvSpPr>
          <p:cNvPr id="38" name="文本占位符 37"/>
          <p:cNvSpPr>
            <a:spLocks noGrp="1"/>
          </p:cNvSpPr>
          <p:nvPr>
            <p:ph type="body" sz="quarter" idx="26"/>
          </p:nvPr>
        </p:nvSpPr>
        <p:spPr/>
        <p:txBody>
          <a:bodyPr wrap="square" lIns="0" rIns="0">
            <a:noAutofit/>
          </a:bodyPr>
          <a:lstStyle/>
          <a:p>
            <a:pPr fontAlgn="ctr"/>
            <a:endParaRPr lang="zh-CN" altLang="en-US" sz="1400"/>
          </a:p>
        </p:txBody>
      </p:sp>
      <p:sp>
        <p:nvSpPr>
          <p:cNvPr id="39" name="文本占位符 38"/>
          <p:cNvSpPr>
            <a:spLocks noGrp="1"/>
          </p:cNvSpPr>
          <p:nvPr>
            <p:ph type="body" sz="quarter" idx="27"/>
          </p:nvPr>
        </p:nvSpPr>
        <p:spPr/>
        <p:txBody>
          <a:bodyPr wrap="square" lIns="0" rIns="0">
            <a:noAutofit/>
          </a:bodyPr>
          <a:lstStyle/>
          <a:p>
            <a:pPr fontAlgn="ctr"/>
            <a:endParaRPr lang="zh-CN" altLang="en-US" sz="1400"/>
          </a:p>
        </p:txBody>
      </p:sp>
      <p:sp>
        <p:nvSpPr>
          <p:cNvPr id="40" name="文本占位符 39"/>
          <p:cNvSpPr>
            <a:spLocks noGrp="1"/>
          </p:cNvSpPr>
          <p:nvPr>
            <p:ph type="body" sz="quarter" idx="28"/>
          </p:nvPr>
        </p:nvSpPr>
        <p:spPr/>
        <p:txBody>
          <a:bodyPr wrap="square" lIns="0" rIns="0">
            <a:noAutofit/>
          </a:bodyPr>
          <a:lstStyle/>
          <a:p>
            <a:pPr fontAlgn="ctr"/>
            <a:endParaRPr lang="zh-CN" altLang="en-US" sz="1400" dirty="0"/>
          </a:p>
        </p:txBody>
      </p:sp>
      <p:sp>
        <p:nvSpPr>
          <p:cNvPr id="41" name="文本占位符 40"/>
          <p:cNvSpPr>
            <a:spLocks noGrp="1"/>
          </p:cNvSpPr>
          <p:nvPr>
            <p:ph type="body" sz="quarter" idx="29"/>
          </p:nvPr>
        </p:nvSpPr>
        <p:spPr/>
        <p:txBody>
          <a:bodyPr wrap="square" lIns="0" rIns="0">
            <a:noAutofit/>
          </a:bodyPr>
          <a:lstStyle/>
          <a:p>
            <a:pPr fontAlgn="ctr"/>
            <a:endParaRPr lang="zh-CN" altLang="en-US" sz="1400"/>
          </a:p>
        </p:txBody>
      </p:sp>
      <p:sp>
        <p:nvSpPr>
          <p:cNvPr id="42" name="文本占位符 41"/>
          <p:cNvSpPr>
            <a:spLocks noGrp="1"/>
          </p:cNvSpPr>
          <p:nvPr>
            <p:ph type="body" sz="quarter" idx="30"/>
          </p:nvPr>
        </p:nvSpPr>
        <p:spPr/>
        <p:txBody>
          <a:bodyPr wrap="square" lIns="0" rIns="0">
            <a:noAutofit/>
          </a:bodyPr>
          <a:lstStyle/>
          <a:p>
            <a:pPr fontAlgn="ctr"/>
            <a:endParaRPr lang="zh-CN" altLang="en-US" sz="1400"/>
          </a:p>
        </p:txBody>
      </p:sp>
      <p:sp>
        <p:nvSpPr>
          <p:cNvPr id="43" name="文本占位符 42"/>
          <p:cNvSpPr>
            <a:spLocks noGrp="1"/>
          </p:cNvSpPr>
          <p:nvPr>
            <p:ph type="body" sz="quarter" idx="31"/>
          </p:nvPr>
        </p:nvSpPr>
        <p:spPr/>
        <p:txBody>
          <a:bodyPr wrap="square" lIns="0" rIns="0">
            <a:noAutofit/>
          </a:bodyPr>
          <a:lstStyle/>
          <a:p>
            <a:pPr fontAlgn="ctr"/>
            <a:endParaRPr lang="zh-CN" altLang="en-US" sz="1400"/>
          </a:p>
        </p:txBody>
      </p:sp>
      <p:sp>
        <p:nvSpPr>
          <p:cNvPr id="44" name="文本占位符 43"/>
          <p:cNvSpPr>
            <a:spLocks noGrp="1"/>
          </p:cNvSpPr>
          <p:nvPr>
            <p:ph type="body" sz="quarter" idx="32"/>
          </p:nvPr>
        </p:nvSpPr>
        <p:spPr/>
        <p:txBody>
          <a:bodyPr wrap="square" lIns="0" rIns="0">
            <a:noAutofit/>
          </a:bodyPr>
          <a:lstStyle/>
          <a:p>
            <a:pPr fontAlgn="ctr"/>
            <a:endParaRPr lang="zh-CN" altLang="en-US" sz="1400"/>
          </a:p>
        </p:txBody>
      </p:sp>
      <p:sp>
        <p:nvSpPr>
          <p:cNvPr id="45" name="文本占位符 44"/>
          <p:cNvSpPr>
            <a:spLocks noGrp="1"/>
          </p:cNvSpPr>
          <p:nvPr>
            <p:ph type="body" sz="quarter" idx="33"/>
          </p:nvPr>
        </p:nvSpPr>
        <p:spPr/>
        <p:txBody>
          <a:bodyPr wrap="square" lIns="0" rIns="0">
            <a:noAutofit/>
          </a:bodyPr>
          <a:lstStyle/>
          <a:p>
            <a:pPr fontAlgn="ctr"/>
            <a:endParaRPr lang="zh-CN" altLang="en-US" sz="1400"/>
          </a:p>
        </p:txBody>
      </p:sp>
      <p:sp>
        <p:nvSpPr>
          <p:cNvPr id="46" name="文本占位符 45"/>
          <p:cNvSpPr>
            <a:spLocks noGrp="1"/>
          </p:cNvSpPr>
          <p:nvPr>
            <p:ph type="body" sz="quarter" idx="34"/>
          </p:nvPr>
        </p:nvSpPr>
        <p:spPr/>
        <p:txBody>
          <a:bodyPr wrap="square" lIns="0" rIns="0">
            <a:noAutofit/>
          </a:bodyPr>
          <a:lstStyle/>
          <a:p>
            <a:pPr fontAlgn="ctr"/>
            <a:endParaRPr lang="zh-CN" altLang="en-US" sz="1400"/>
          </a:p>
        </p:txBody>
      </p:sp>
      <p:sp>
        <p:nvSpPr>
          <p:cNvPr id="47" name="文本占位符 46"/>
          <p:cNvSpPr>
            <a:spLocks noGrp="1"/>
          </p:cNvSpPr>
          <p:nvPr>
            <p:ph type="body" sz="quarter" idx="35"/>
          </p:nvPr>
        </p:nvSpPr>
        <p:spPr/>
        <p:txBody>
          <a:bodyPr wrap="square" lIns="0" rIns="0">
            <a:noAutofit/>
          </a:bodyPr>
          <a:lstStyle/>
          <a:p>
            <a:pPr fontAlgn="ctr"/>
            <a:endParaRPr lang="zh-CN" altLang="en-US" sz="1400"/>
          </a:p>
        </p:txBody>
      </p:sp>
      <p:sp>
        <p:nvSpPr>
          <p:cNvPr id="48" name="文本占位符 47"/>
          <p:cNvSpPr>
            <a:spLocks noGrp="1"/>
          </p:cNvSpPr>
          <p:nvPr>
            <p:ph type="body" sz="quarter" idx="36"/>
          </p:nvPr>
        </p:nvSpPr>
        <p:spPr/>
        <p:txBody>
          <a:bodyPr wrap="square" lIns="0" rIns="0">
            <a:noAutofit/>
          </a:bodyPr>
          <a:lstStyle/>
          <a:p>
            <a:pPr fontAlgn="ctr"/>
            <a:endParaRPr lang="zh-CN" altLang="en-US" sz="1400"/>
          </a:p>
        </p:txBody>
      </p:sp>
    </p:spTree>
    <p:extLst>
      <p:ext uri="{BB962C8B-B14F-4D97-AF65-F5344CB8AC3E}">
        <p14:creationId xmlns:p14="http://schemas.microsoft.com/office/powerpoint/2010/main" val="28395050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269280"/>
            <a:ext cx="10464270" cy="4680000"/>
          </a:xfrm>
        </p:spPr>
        <p:txBody>
          <a:bodyPr wrap="square">
            <a:noAutofit/>
          </a:bodyPr>
          <a:lstStyle/>
          <a:p>
            <a:pPr fontAlgn="ct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is an ideal foundation for enterprise-level private clouds and will necessarily become a new-generation cloud operating system (OS) kernel. However, it is not a complete cloud OS. </a:t>
            </a:r>
          </a:p>
          <a:p>
            <a:pPr fontAlgn="ctr"/>
            <a:r>
              <a:rPr lang="en-US" altLang="zh-CN" sz="1400" dirty="0">
                <a:latin typeface="微软雅黑" panose="020B0503020204020204" pitchFamily="34" charset="-122"/>
                <a:ea typeface="微软雅黑" panose="020B0503020204020204" pitchFamily="34" charset="-122"/>
              </a:rPr>
              <a:t>At present, </a:t>
            </a: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faces challenges in several key areas. To deal with these challenges, </a:t>
            </a: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is delivered in robust enterprise-level products. These products provided in the industry support technical support, quick installation, and routine management. Without vendors providing these products, </a:t>
            </a: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would never be widely used. </a:t>
            </a:r>
          </a:p>
          <a:p>
            <a:pPr fontAlgn="ct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is not MySQL. It is similar to Linux kernel which needs a complete OS to run. What does enterprise-level </a:t>
            </a: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exactly need? There are six key factors as follows:</a:t>
            </a:r>
          </a:p>
          <a:p>
            <a:pPr lvl="1" indent="-338138" fontAlgn="ctr"/>
            <a:r>
              <a:rPr lang="en-US" altLang="zh-CN" sz="1200" dirty="0">
                <a:latin typeface="微软雅黑" panose="020B0503020204020204" pitchFamily="34" charset="-122"/>
                <a:ea typeface="微软雅黑" panose="020B0503020204020204" pitchFamily="34" charset="-122"/>
              </a:rPr>
              <a:t>API availability of 99.999% and scalable control plane</a:t>
            </a:r>
          </a:p>
          <a:p>
            <a:pPr lvl="1" indent="-338138" fontAlgn="ctr"/>
            <a:r>
              <a:rPr lang="en-US" altLang="zh-CN" sz="1200" dirty="0">
                <a:latin typeface="微软雅黑" panose="020B0503020204020204" pitchFamily="34" charset="-122"/>
                <a:ea typeface="微软雅黑" panose="020B0503020204020204" pitchFamily="34" charset="-122"/>
              </a:rPr>
              <a:t>Robust management and security model</a:t>
            </a:r>
          </a:p>
          <a:p>
            <a:pPr lvl="1" indent="-338138" fontAlgn="ctr"/>
            <a:r>
              <a:rPr lang="en-US" altLang="zh-CN" sz="1200" dirty="0">
                <a:latin typeface="微软雅黑" panose="020B0503020204020204" pitchFamily="34" charset="-122"/>
                <a:ea typeface="微软雅黑" panose="020B0503020204020204" pitchFamily="34" charset="-122"/>
              </a:rPr>
              <a:t>Open architecture</a:t>
            </a:r>
          </a:p>
          <a:p>
            <a:pPr lvl="1" indent="-338138" fontAlgn="ctr"/>
            <a:r>
              <a:rPr lang="en-US" altLang="zh-CN" sz="1200" dirty="0">
                <a:latin typeface="微软雅黑" panose="020B0503020204020204" pitchFamily="34" charset="-122"/>
                <a:ea typeface="微软雅黑" panose="020B0503020204020204" pitchFamily="34" charset="-122"/>
              </a:rPr>
              <a:t>Hybrid cloud compatibility</a:t>
            </a:r>
          </a:p>
          <a:p>
            <a:pPr lvl="1" indent="-338138" fontAlgn="ctr"/>
            <a:r>
              <a:rPr lang="en-US" altLang="zh-CN" sz="1200" dirty="0">
                <a:latin typeface="微软雅黑" panose="020B0503020204020204" pitchFamily="34" charset="-122"/>
                <a:ea typeface="微软雅黑" panose="020B0503020204020204" pitchFamily="34" charset="-122"/>
              </a:rPr>
              <a:t>Scalable resilient architecture</a:t>
            </a:r>
          </a:p>
          <a:p>
            <a:pPr lvl="1" indent="-338138" fontAlgn="ctr"/>
            <a:r>
              <a:rPr lang="en-US" altLang="zh-CN" sz="1200" dirty="0">
                <a:latin typeface="微软雅黑" panose="020B0503020204020204" pitchFamily="34" charset="-122"/>
                <a:ea typeface="微软雅黑" panose="020B0503020204020204" pitchFamily="34" charset="-122"/>
              </a:rPr>
              <a:t>Comprehensive support and services</a:t>
            </a:r>
          </a:p>
          <a:p>
            <a:pPr fontAlgn="ctr"/>
            <a:endParaRPr lang="en-US" sz="14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Enterprise-Level OpenStack Requirements</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771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08063" y="1233488"/>
            <a:ext cx="10464270" cy="4680000"/>
          </a:xfrm>
        </p:spPr>
        <p:txBody>
          <a:bodyPr wrap="square">
            <a:noAutofit/>
          </a:bodyPr>
          <a:lstStyle/>
          <a:p>
            <a:pPr fontAlgn="ctr"/>
            <a:r>
              <a:rPr lang="en-US" altLang="zh-CN" dirty="0" smtClean="0">
                <a:solidFill>
                  <a:schemeClr val="bg1">
                    <a:lumMod val="50000"/>
                  </a:schemeClr>
                </a:solidFill>
              </a:rPr>
              <a:t>OpenStack Background</a:t>
            </a:r>
          </a:p>
          <a:p>
            <a:pPr fontAlgn="ctr"/>
            <a:r>
              <a:rPr lang="en-US" altLang="zh-CN" b="1" dirty="0" smtClean="0"/>
              <a:t>OpenStack System Architecture</a:t>
            </a:r>
          </a:p>
          <a:p>
            <a:pPr fontAlgn="ctr"/>
            <a:r>
              <a:rPr lang="en-US" altLang="zh-CN" dirty="0" smtClean="0">
                <a:solidFill>
                  <a:schemeClr val="bg1">
                    <a:lumMod val="50000"/>
                  </a:schemeClr>
                </a:solidFill>
              </a:rPr>
              <a:t>Functions and Features of OpenStack</a:t>
            </a:r>
          </a:p>
          <a:p>
            <a:pPr fontAlgn="ctr"/>
            <a:r>
              <a:rPr lang="en-US" altLang="zh-CN" dirty="0" smtClean="0">
                <a:solidFill>
                  <a:schemeClr val="bg1">
                    <a:lumMod val="50000"/>
                  </a:schemeClr>
                </a:solidFill>
              </a:rPr>
              <a:t>Huawei </a:t>
            </a:r>
            <a:r>
              <a:rPr lang="en-US" altLang="zh-CN" dirty="0" err="1" smtClean="0">
                <a:solidFill>
                  <a:schemeClr val="bg1">
                    <a:lumMod val="50000"/>
                  </a:schemeClr>
                </a:solidFill>
              </a:rPr>
              <a:t>FusionSphere</a:t>
            </a:r>
            <a:r>
              <a:rPr lang="en-US" altLang="zh-CN" dirty="0" smtClean="0">
                <a:solidFill>
                  <a:schemeClr val="bg1">
                    <a:lumMod val="50000"/>
                  </a:schemeClr>
                </a:solidFill>
              </a:rPr>
              <a:t> OpenStack Enhancements</a:t>
            </a:r>
            <a:endParaRPr lang="en-US" altLang="zh-CN" dirty="0">
              <a:solidFill>
                <a:schemeClr val="bg1">
                  <a:lumMod val="50000"/>
                </a:schemeClr>
              </a:solidFill>
            </a:endParaRPr>
          </a:p>
        </p:txBody>
      </p:sp>
    </p:spTree>
    <p:extLst>
      <p:ext uri="{BB962C8B-B14F-4D97-AF65-F5344CB8AC3E}">
        <p14:creationId xmlns:p14="http://schemas.microsoft.com/office/powerpoint/2010/main" val="20315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OpenStack Layers</a:t>
            </a:r>
            <a:endParaRPr lang="en-US" altLang="zh-CN" b="1" dirty="0">
              <a:latin typeface="微软雅黑" panose="020B0503020204020204" pitchFamily="34" charset="-122"/>
              <a:ea typeface="微软雅黑" panose="020B0503020204020204" pitchFamily="34" charset="-122"/>
            </a:endParaRPr>
          </a:p>
        </p:txBody>
      </p:sp>
      <p:grpSp>
        <p:nvGrpSpPr>
          <p:cNvPr id="43" name="Group 2">
            <a:extLst>
              <a:ext uri="{FF2B5EF4-FFF2-40B4-BE49-F238E27FC236}">
                <a16:creationId xmlns:p14="http://schemas.microsoft.com/office/powerpoint/2010/main" xmlns:p15="http://schemas.microsoft.com/office/powerpoint/2012/main" xmlns="" xmlns:a16="http://schemas.microsoft.com/office/drawing/2014/main" id="{44E922B7-199E-49CF-B55A-3E4DD37C5594}"/>
              </a:ext>
            </a:extLst>
          </p:cNvPr>
          <p:cNvGrpSpPr/>
          <p:nvPr/>
        </p:nvGrpSpPr>
        <p:grpSpPr>
          <a:xfrm>
            <a:off x="2174234" y="1869609"/>
            <a:ext cx="7954017" cy="4116062"/>
            <a:chOff x="-339580" y="2060848"/>
            <a:chExt cx="9667209" cy="4116062"/>
          </a:xfrm>
        </p:grpSpPr>
        <p:sp>
          <p:nvSpPr>
            <p:cNvPr id="44" name="矩形 43">
              <a:extLst>
                <a:ext uri="{FF2B5EF4-FFF2-40B4-BE49-F238E27FC236}">
                  <a16:creationId xmlns:p14="http://schemas.microsoft.com/office/powerpoint/2010/main" xmlns:p15="http://schemas.microsoft.com/office/powerpoint/2012/main" xmlns="" xmlns:a16="http://schemas.microsoft.com/office/drawing/2014/main" id="{AE0D545E-A2E9-4355-9022-AAC8E95E5D31}"/>
                </a:ext>
              </a:extLst>
            </p:cNvPr>
            <p:cNvSpPr/>
            <p:nvPr/>
          </p:nvSpPr>
          <p:spPr bwMode="auto">
            <a:xfrm>
              <a:off x="1403350" y="3797573"/>
              <a:ext cx="1152525"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45" name="TextBox 75">
              <a:extLst>
                <a:ext uri="{FF2B5EF4-FFF2-40B4-BE49-F238E27FC236}">
                  <a16:creationId xmlns:p14="http://schemas.microsoft.com/office/powerpoint/2010/main" xmlns:p15="http://schemas.microsoft.com/office/powerpoint/2012/main" xmlns="" xmlns:a16="http://schemas.microsoft.com/office/drawing/2014/main" id="{F80A34CC-7F07-4E23-A681-6239131A78DB}"/>
                </a:ext>
              </a:extLst>
            </p:cNvPr>
            <p:cNvSpPr txBox="1"/>
            <p:nvPr/>
          </p:nvSpPr>
          <p:spPr>
            <a:xfrm>
              <a:off x="1495044" y="3915168"/>
              <a:ext cx="1006872"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Nova</a:t>
              </a:r>
            </a:p>
          </p:txBody>
        </p:sp>
        <p:sp>
          <p:nvSpPr>
            <p:cNvPr id="46" name="矩形 45">
              <a:extLst>
                <a:ext uri="{FF2B5EF4-FFF2-40B4-BE49-F238E27FC236}">
                  <a16:creationId xmlns:p14="http://schemas.microsoft.com/office/powerpoint/2010/main" xmlns:p15="http://schemas.microsoft.com/office/powerpoint/2012/main" xmlns="" xmlns:a16="http://schemas.microsoft.com/office/drawing/2014/main" id="{8925BC5C-FC7C-459D-8719-A654641F5E1B}"/>
                </a:ext>
              </a:extLst>
            </p:cNvPr>
            <p:cNvSpPr/>
            <p:nvPr/>
          </p:nvSpPr>
          <p:spPr bwMode="auto">
            <a:xfrm>
              <a:off x="3995738" y="3797573"/>
              <a:ext cx="1152525"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47" name="TextBox 79">
              <a:extLst>
                <a:ext uri="{FF2B5EF4-FFF2-40B4-BE49-F238E27FC236}">
                  <a16:creationId xmlns:p14="http://schemas.microsoft.com/office/powerpoint/2010/main" xmlns:p15="http://schemas.microsoft.com/office/powerpoint/2012/main" xmlns="" xmlns:a16="http://schemas.microsoft.com/office/drawing/2014/main" id="{A5D2B928-DC0E-434F-9FC0-ADE34B4AB211}"/>
                </a:ext>
              </a:extLst>
            </p:cNvPr>
            <p:cNvSpPr txBox="1"/>
            <p:nvPr/>
          </p:nvSpPr>
          <p:spPr>
            <a:xfrm>
              <a:off x="4033056" y="3915168"/>
              <a:ext cx="1031014"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Cinder</a:t>
              </a:r>
            </a:p>
          </p:txBody>
        </p:sp>
        <p:sp>
          <p:nvSpPr>
            <p:cNvPr id="48" name="矩形 47">
              <a:extLst>
                <a:ext uri="{FF2B5EF4-FFF2-40B4-BE49-F238E27FC236}">
                  <a16:creationId xmlns:p14="http://schemas.microsoft.com/office/powerpoint/2010/main" xmlns:p15="http://schemas.microsoft.com/office/powerpoint/2012/main" xmlns="" xmlns:a16="http://schemas.microsoft.com/office/drawing/2014/main" id="{FC194E95-18B1-41F2-9168-EC61EE51CA9C}"/>
                </a:ext>
              </a:extLst>
            </p:cNvPr>
            <p:cNvSpPr/>
            <p:nvPr/>
          </p:nvSpPr>
          <p:spPr bwMode="auto">
            <a:xfrm>
              <a:off x="5292725" y="3797573"/>
              <a:ext cx="1150938"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49" name="TextBox 81">
              <a:extLst>
                <a:ext uri="{FF2B5EF4-FFF2-40B4-BE49-F238E27FC236}">
                  <a16:creationId xmlns:p14="http://schemas.microsoft.com/office/powerpoint/2010/main" xmlns:p15="http://schemas.microsoft.com/office/powerpoint/2012/main" xmlns="" xmlns:a16="http://schemas.microsoft.com/office/drawing/2014/main" id="{86B671AE-EC49-4CBF-B789-CC9467D7D153}"/>
                </a:ext>
              </a:extLst>
            </p:cNvPr>
            <p:cNvSpPr txBox="1"/>
            <p:nvPr/>
          </p:nvSpPr>
          <p:spPr>
            <a:xfrm>
              <a:off x="5259317" y="3915168"/>
              <a:ext cx="1201872" cy="307777"/>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Neutron</a:t>
              </a:r>
            </a:p>
          </p:txBody>
        </p:sp>
        <p:sp>
          <p:nvSpPr>
            <p:cNvPr id="50" name="矩形 49">
              <a:extLst>
                <a:ext uri="{FF2B5EF4-FFF2-40B4-BE49-F238E27FC236}">
                  <a16:creationId xmlns:p14="http://schemas.microsoft.com/office/powerpoint/2010/main" xmlns:p15="http://schemas.microsoft.com/office/powerpoint/2012/main" xmlns="" xmlns:a16="http://schemas.microsoft.com/office/drawing/2014/main" id="{5D4A8974-EA08-46EA-8DA4-37D9E1C45356}"/>
                </a:ext>
              </a:extLst>
            </p:cNvPr>
            <p:cNvSpPr/>
            <p:nvPr/>
          </p:nvSpPr>
          <p:spPr bwMode="auto">
            <a:xfrm>
              <a:off x="2700338" y="3797573"/>
              <a:ext cx="1150937"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51" name="TextBox 83">
              <a:extLst>
                <a:ext uri="{FF2B5EF4-FFF2-40B4-BE49-F238E27FC236}">
                  <a16:creationId xmlns:p14="http://schemas.microsoft.com/office/powerpoint/2010/main" xmlns:p15="http://schemas.microsoft.com/office/powerpoint/2012/main" xmlns="" xmlns:a16="http://schemas.microsoft.com/office/drawing/2014/main" id="{84D77C8E-8F85-4DF3-ABFC-1D3C0BF7A104}"/>
                </a:ext>
              </a:extLst>
            </p:cNvPr>
            <p:cNvSpPr txBox="1"/>
            <p:nvPr/>
          </p:nvSpPr>
          <p:spPr>
            <a:xfrm>
              <a:off x="2771271" y="3915168"/>
              <a:ext cx="1009071"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Glance</a:t>
              </a:r>
            </a:p>
          </p:txBody>
        </p:sp>
        <p:sp>
          <p:nvSpPr>
            <p:cNvPr id="52" name="矩形 51">
              <a:extLst>
                <a:ext uri="{FF2B5EF4-FFF2-40B4-BE49-F238E27FC236}">
                  <a16:creationId xmlns:p14="http://schemas.microsoft.com/office/powerpoint/2010/main" xmlns:p15="http://schemas.microsoft.com/office/powerpoint/2012/main" xmlns="" xmlns:a16="http://schemas.microsoft.com/office/drawing/2014/main" id="{A0A7EBE1-9843-4734-963A-E49FB2F73D6D}"/>
                </a:ext>
              </a:extLst>
            </p:cNvPr>
            <p:cNvSpPr/>
            <p:nvPr/>
          </p:nvSpPr>
          <p:spPr bwMode="auto">
            <a:xfrm>
              <a:off x="4211638" y="4653235"/>
              <a:ext cx="1152525" cy="574675"/>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53" name="TextBox 86">
              <a:extLst>
                <a:ext uri="{FF2B5EF4-FFF2-40B4-BE49-F238E27FC236}">
                  <a16:creationId xmlns:p14="http://schemas.microsoft.com/office/powerpoint/2010/main" xmlns:p15="http://schemas.microsoft.com/office/powerpoint/2012/main" xmlns="" xmlns:a16="http://schemas.microsoft.com/office/drawing/2014/main" id="{F1DA5C3D-F7F2-4F20-821A-A62702E9898A}"/>
                </a:ext>
              </a:extLst>
            </p:cNvPr>
            <p:cNvSpPr txBox="1"/>
            <p:nvPr/>
          </p:nvSpPr>
          <p:spPr>
            <a:xfrm>
              <a:off x="4164331" y="4770787"/>
              <a:ext cx="1316247" cy="523220"/>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Keystone</a:t>
              </a:r>
            </a:p>
          </p:txBody>
        </p:sp>
        <p:sp>
          <p:nvSpPr>
            <p:cNvPr id="54" name="矩形 53">
              <a:extLst>
                <a:ext uri="{FF2B5EF4-FFF2-40B4-BE49-F238E27FC236}">
                  <a16:creationId xmlns:p14="http://schemas.microsoft.com/office/powerpoint/2010/main" xmlns:p15="http://schemas.microsoft.com/office/powerpoint/2012/main" xmlns="" xmlns:a16="http://schemas.microsoft.com/office/drawing/2014/main" id="{67CD90A7-D936-4AF1-8BE5-CDCAC648A9A4}"/>
                </a:ext>
              </a:extLst>
            </p:cNvPr>
            <p:cNvSpPr/>
            <p:nvPr/>
          </p:nvSpPr>
          <p:spPr bwMode="auto">
            <a:xfrm>
              <a:off x="7885113" y="2060848"/>
              <a:ext cx="1150937" cy="31670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800" b="1" dirty="0">
                <a:latin typeface="微软雅黑" panose="020B0503020204020204" pitchFamily="34" charset="-122"/>
                <a:ea typeface="微软雅黑" panose="020B0503020204020204" pitchFamily="34" charset="-122"/>
              </a:endParaRPr>
            </a:p>
          </p:txBody>
        </p:sp>
        <p:sp>
          <p:nvSpPr>
            <p:cNvPr id="55" name="TextBox 89">
              <a:extLst>
                <a:ext uri="{FF2B5EF4-FFF2-40B4-BE49-F238E27FC236}">
                  <a16:creationId xmlns:p14="http://schemas.microsoft.com/office/powerpoint/2010/main" xmlns:p15="http://schemas.microsoft.com/office/powerpoint/2012/main" xmlns="" xmlns:a16="http://schemas.microsoft.com/office/drawing/2014/main" id="{9CCCC937-F8EB-4179-A4A6-2A62ABA646B7}"/>
                </a:ext>
              </a:extLst>
            </p:cNvPr>
            <p:cNvSpPr txBox="1"/>
            <p:nvPr/>
          </p:nvSpPr>
          <p:spPr>
            <a:xfrm>
              <a:off x="7930317" y="3576932"/>
              <a:ext cx="1103413" cy="523220"/>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Horizon</a:t>
              </a:r>
            </a:p>
          </p:txBody>
        </p:sp>
        <p:sp>
          <p:nvSpPr>
            <p:cNvPr id="56" name="矩形 55">
              <a:extLst>
                <a:ext uri="{FF2B5EF4-FFF2-40B4-BE49-F238E27FC236}">
                  <a16:creationId xmlns:p14="http://schemas.microsoft.com/office/powerpoint/2010/main" xmlns:p15="http://schemas.microsoft.com/office/powerpoint/2012/main" xmlns="" xmlns:a16="http://schemas.microsoft.com/office/drawing/2014/main" id="{9532AB75-6576-4230-AF24-C4FD0B88D9B9}"/>
                </a:ext>
              </a:extLst>
            </p:cNvPr>
            <p:cNvSpPr/>
            <p:nvPr/>
          </p:nvSpPr>
          <p:spPr bwMode="auto">
            <a:xfrm>
              <a:off x="4787900" y="2924448"/>
              <a:ext cx="1152525"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57" name="TextBox 91">
              <a:extLst>
                <a:ext uri="{FF2B5EF4-FFF2-40B4-BE49-F238E27FC236}">
                  <a16:creationId xmlns:p14="http://schemas.microsoft.com/office/powerpoint/2010/main" xmlns:p15="http://schemas.microsoft.com/office/powerpoint/2012/main" xmlns="" xmlns:a16="http://schemas.microsoft.com/office/drawing/2014/main" id="{10533E2C-A22C-4814-B441-81D96F447928}"/>
                </a:ext>
              </a:extLst>
            </p:cNvPr>
            <p:cNvSpPr txBox="1"/>
            <p:nvPr/>
          </p:nvSpPr>
          <p:spPr>
            <a:xfrm>
              <a:off x="4931931" y="3053478"/>
              <a:ext cx="864463"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Heat</a:t>
              </a:r>
            </a:p>
          </p:txBody>
        </p:sp>
        <p:sp>
          <p:nvSpPr>
            <p:cNvPr id="58" name="矩形 57">
              <a:extLst>
                <a:ext uri="{FF2B5EF4-FFF2-40B4-BE49-F238E27FC236}">
                  <a16:creationId xmlns:p14="http://schemas.microsoft.com/office/powerpoint/2010/main" xmlns:p15="http://schemas.microsoft.com/office/powerpoint/2012/main" xmlns="" xmlns:a16="http://schemas.microsoft.com/office/drawing/2014/main" id="{E7987644-1ACD-4D40-BB53-1D1C1F2365DD}"/>
                </a:ext>
              </a:extLst>
            </p:cNvPr>
            <p:cNvSpPr/>
            <p:nvPr/>
          </p:nvSpPr>
          <p:spPr bwMode="auto">
            <a:xfrm>
              <a:off x="5219700" y="2060848"/>
              <a:ext cx="1152525"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59" name="TextBox 93">
              <a:extLst>
                <a:ext uri="{FF2B5EF4-FFF2-40B4-BE49-F238E27FC236}">
                  <a16:creationId xmlns:p14="http://schemas.microsoft.com/office/powerpoint/2010/main" xmlns:p15="http://schemas.microsoft.com/office/powerpoint/2012/main" xmlns="" xmlns:a16="http://schemas.microsoft.com/office/drawing/2014/main" id="{D484645B-34B1-45EE-9301-AE1AD0B7F0B0}"/>
                </a:ext>
              </a:extLst>
            </p:cNvPr>
            <p:cNvSpPr txBox="1"/>
            <p:nvPr/>
          </p:nvSpPr>
          <p:spPr>
            <a:xfrm>
              <a:off x="5292221" y="2201496"/>
              <a:ext cx="1009071"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Swift</a:t>
              </a:r>
            </a:p>
          </p:txBody>
        </p:sp>
        <p:sp>
          <p:nvSpPr>
            <p:cNvPr id="60" name="矩形 59">
              <a:extLst>
                <a:ext uri="{FF2B5EF4-FFF2-40B4-BE49-F238E27FC236}">
                  <a16:creationId xmlns:p14="http://schemas.microsoft.com/office/powerpoint/2010/main" xmlns:p15="http://schemas.microsoft.com/office/powerpoint/2012/main" xmlns="" xmlns:a16="http://schemas.microsoft.com/office/drawing/2014/main" id="{B63A13C0-680F-4950-BF74-DB89545B3B39}"/>
                </a:ext>
              </a:extLst>
            </p:cNvPr>
            <p:cNvSpPr/>
            <p:nvPr/>
          </p:nvSpPr>
          <p:spPr bwMode="auto">
            <a:xfrm>
              <a:off x="3248478" y="2924448"/>
              <a:ext cx="1323522"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61" name="TextBox 95">
              <a:extLst>
                <a:ext uri="{FF2B5EF4-FFF2-40B4-BE49-F238E27FC236}">
                  <a16:creationId xmlns:p14="http://schemas.microsoft.com/office/powerpoint/2010/main" xmlns:p15="http://schemas.microsoft.com/office/powerpoint/2012/main" xmlns="" xmlns:a16="http://schemas.microsoft.com/office/drawing/2014/main" id="{43FC696D-227C-4F7A-B4E6-2A8F5A884897}"/>
                </a:ext>
              </a:extLst>
            </p:cNvPr>
            <p:cNvSpPr txBox="1"/>
            <p:nvPr/>
          </p:nvSpPr>
          <p:spPr>
            <a:xfrm>
              <a:off x="3205736" y="3053478"/>
              <a:ext cx="1438740"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Ceilometer</a:t>
              </a:r>
            </a:p>
          </p:txBody>
        </p:sp>
        <p:sp>
          <p:nvSpPr>
            <p:cNvPr id="62" name="矩形 61">
              <a:extLst>
                <a:ext uri="{FF2B5EF4-FFF2-40B4-BE49-F238E27FC236}">
                  <a16:creationId xmlns:p14="http://schemas.microsoft.com/office/powerpoint/2010/main" xmlns:p15="http://schemas.microsoft.com/office/powerpoint/2012/main" xmlns="" xmlns:a16="http://schemas.microsoft.com/office/drawing/2014/main" id="{C1648A34-7B2A-4467-AFB6-16CC88640410}"/>
                </a:ext>
              </a:extLst>
            </p:cNvPr>
            <p:cNvSpPr/>
            <p:nvPr/>
          </p:nvSpPr>
          <p:spPr bwMode="auto">
            <a:xfrm>
              <a:off x="3851275" y="2060848"/>
              <a:ext cx="1152525"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63" name="TextBox 97">
              <a:extLst>
                <a:ext uri="{FF2B5EF4-FFF2-40B4-BE49-F238E27FC236}">
                  <a16:creationId xmlns:p14="http://schemas.microsoft.com/office/powerpoint/2010/main" xmlns:p15="http://schemas.microsoft.com/office/powerpoint/2012/main" xmlns="" xmlns:a16="http://schemas.microsoft.com/office/drawing/2014/main" id="{A0348175-1A80-4F94-AE63-C92B4EB7D262}"/>
                </a:ext>
              </a:extLst>
            </p:cNvPr>
            <p:cNvSpPr txBox="1"/>
            <p:nvPr/>
          </p:nvSpPr>
          <p:spPr>
            <a:xfrm>
              <a:off x="3922861" y="2196426"/>
              <a:ext cx="1009070"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Sahara</a:t>
              </a:r>
            </a:p>
          </p:txBody>
        </p:sp>
        <p:sp>
          <p:nvSpPr>
            <p:cNvPr id="64" name="矩形 63">
              <a:extLst>
                <a:ext uri="{FF2B5EF4-FFF2-40B4-BE49-F238E27FC236}">
                  <a16:creationId xmlns:p14="http://schemas.microsoft.com/office/powerpoint/2010/main" xmlns:p15="http://schemas.microsoft.com/office/powerpoint/2012/main" xmlns="" xmlns:a16="http://schemas.microsoft.com/office/drawing/2014/main" id="{BC70D1DA-6ADE-4A0A-8E2B-B477D7D00434}"/>
                </a:ext>
              </a:extLst>
            </p:cNvPr>
            <p:cNvSpPr/>
            <p:nvPr/>
          </p:nvSpPr>
          <p:spPr bwMode="auto">
            <a:xfrm>
              <a:off x="2484438" y="2060848"/>
              <a:ext cx="1150937"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65" name="TextBox 99">
              <a:extLst>
                <a:ext uri="{FF2B5EF4-FFF2-40B4-BE49-F238E27FC236}">
                  <a16:creationId xmlns:p14="http://schemas.microsoft.com/office/powerpoint/2010/main" xmlns:p15="http://schemas.microsoft.com/office/powerpoint/2012/main" xmlns="" xmlns:a16="http://schemas.microsoft.com/office/drawing/2014/main" id="{F72FEDEC-DAD9-4F80-9EA4-2B2793E96708}"/>
                </a:ext>
              </a:extLst>
            </p:cNvPr>
            <p:cNvSpPr txBox="1"/>
            <p:nvPr/>
          </p:nvSpPr>
          <p:spPr>
            <a:xfrm>
              <a:off x="2410801" y="2214378"/>
              <a:ext cx="1225185"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Trove</a:t>
              </a:r>
            </a:p>
          </p:txBody>
        </p:sp>
        <p:cxnSp>
          <p:nvCxnSpPr>
            <p:cNvPr id="66" name="直接连接符 65">
              <a:extLst>
                <a:ext uri="{FF2B5EF4-FFF2-40B4-BE49-F238E27FC236}">
                  <a16:creationId xmlns:p14="http://schemas.microsoft.com/office/powerpoint/2010/main" xmlns:p15="http://schemas.microsoft.com/office/powerpoint/2012/main" xmlns="" xmlns:a16="http://schemas.microsoft.com/office/drawing/2014/main" id="{B205C3A6-EAE8-4F26-A65B-657B21871B90}"/>
                </a:ext>
              </a:extLst>
            </p:cNvPr>
            <p:cNvCxnSpPr/>
            <p:nvPr/>
          </p:nvCxnSpPr>
          <p:spPr bwMode="auto">
            <a:xfrm>
              <a:off x="1547813" y="2779985"/>
              <a:ext cx="6264275" cy="0"/>
            </a:xfrm>
            <a:prstGeom prst="line">
              <a:avLst/>
            </a:prstGeom>
            <a:ln w="25400">
              <a:solidFill>
                <a:schemeClr val="bg2">
                  <a:lumMod val="75000"/>
                </a:schemeClr>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p14="http://schemas.microsoft.com/office/powerpoint/2010/main" xmlns:p15="http://schemas.microsoft.com/office/powerpoint/2012/main" xmlns="" xmlns:a16="http://schemas.microsoft.com/office/drawing/2014/main" id="{008965E9-5E92-40F1-9D3B-0563F10BCA16}"/>
                </a:ext>
              </a:extLst>
            </p:cNvPr>
            <p:cNvCxnSpPr/>
            <p:nvPr/>
          </p:nvCxnSpPr>
          <p:spPr bwMode="auto">
            <a:xfrm>
              <a:off x="1403350" y="3645173"/>
              <a:ext cx="6264275" cy="0"/>
            </a:xfrm>
            <a:prstGeom prst="line">
              <a:avLst/>
            </a:prstGeom>
            <a:ln w="25400">
              <a:solidFill>
                <a:schemeClr val="bg2">
                  <a:lumMod val="75000"/>
                </a:schemeClr>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p14="http://schemas.microsoft.com/office/powerpoint/2010/main" xmlns:p15="http://schemas.microsoft.com/office/powerpoint/2012/main" xmlns="" xmlns:a16="http://schemas.microsoft.com/office/drawing/2014/main" id="{08D6A7D4-60BE-419B-96BD-443E839E120C}"/>
                </a:ext>
              </a:extLst>
            </p:cNvPr>
            <p:cNvCxnSpPr/>
            <p:nvPr/>
          </p:nvCxnSpPr>
          <p:spPr bwMode="auto">
            <a:xfrm>
              <a:off x="1403350" y="4508773"/>
              <a:ext cx="6264275" cy="0"/>
            </a:xfrm>
            <a:prstGeom prst="line">
              <a:avLst/>
            </a:prstGeom>
            <a:ln w="25400">
              <a:solidFill>
                <a:schemeClr val="bg2">
                  <a:lumMod val="75000"/>
                </a:schemeClr>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69" name="椭圆 68">
              <a:extLst>
                <a:ext uri="{FF2B5EF4-FFF2-40B4-BE49-F238E27FC236}">
                  <a16:creationId xmlns:p14="http://schemas.microsoft.com/office/powerpoint/2010/main" xmlns:p15="http://schemas.microsoft.com/office/powerpoint/2012/main" xmlns="" xmlns:a16="http://schemas.microsoft.com/office/drawing/2014/main" id="{BB301B20-77FC-4F94-A55D-8D3F305DF4EC}"/>
                </a:ext>
              </a:extLst>
            </p:cNvPr>
            <p:cNvSpPr/>
            <p:nvPr/>
          </p:nvSpPr>
          <p:spPr bwMode="auto">
            <a:xfrm>
              <a:off x="2051050" y="4724673"/>
              <a:ext cx="1800225" cy="431800"/>
            </a:xfrm>
            <a:prstGeom prst="ellipse">
              <a:avLst/>
            </a:prstGeom>
            <a:solidFill>
              <a:schemeClr val="accent1">
                <a:lumMod val="60000"/>
                <a:lumOff val="40000"/>
              </a:schemeClr>
            </a:solidFill>
            <a:ln>
              <a:solidFill>
                <a:schemeClr val="bg2">
                  <a:lumMod val="75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70" name="TextBox 104">
              <a:extLst>
                <a:ext uri="{FF2B5EF4-FFF2-40B4-BE49-F238E27FC236}">
                  <a16:creationId xmlns:p14="http://schemas.microsoft.com/office/powerpoint/2010/main" xmlns:p15="http://schemas.microsoft.com/office/powerpoint/2012/main" xmlns="" xmlns:a16="http://schemas.microsoft.com/office/drawing/2014/main" id="{CA00662B-745C-4A29-9D93-C5C55E17622D}"/>
                </a:ext>
              </a:extLst>
            </p:cNvPr>
            <p:cNvSpPr txBox="1"/>
            <p:nvPr/>
          </p:nvSpPr>
          <p:spPr>
            <a:xfrm>
              <a:off x="2339399" y="4777407"/>
              <a:ext cx="1295977" cy="523220"/>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Database</a:t>
              </a:r>
            </a:p>
          </p:txBody>
        </p:sp>
        <p:sp>
          <p:nvSpPr>
            <p:cNvPr id="71" name="椭圆 70">
              <a:extLst>
                <a:ext uri="{FF2B5EF4-FFF2-40B4-BE49-F238E27FC236}">
                  <a16:creationId xmlns:p14="http://schemas.microsoft.com/office/powerpoint/2010/main" xmlns:p15="http://schemas.microsoft.com/office/powerpoint/2012/main" xmlns="" xmlns:a16="http://schemas.microsoft.com/office/drawing/2014/main" id="{4DAD1A33-A5EA-4F6F-92D0-F2767A810BDE}"/>
                </a:ext>
              </a:extLst>
            </p:cNvPr>
            <p:cNvSpPr/>
            <p:nvPr/>
          </p:nvSpPr>
          <p:spPr bwMode="auto">
            <a:xfrm>
              <a:off x="5724525" y="4724673"/>
              <a:ext cx="1800225" cy="431800"/>
            </a:xfrm>
            <a:prstGeom prst="ellipse">
              <a:avLst/>
            </a:prstGeom>
            <a:solidFill>
              <a:schemeClr val="accent1">
                <a:lumMod val="60000"/>
                <a:lumOff val="40000"/>
              </a:schemeClr>
            </a:solidFill>
            <a:ln>
              <a:solidFill>
                <a:schemeClr val="bg2">
                  <a:lumMod val="75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72" name="TextBox 106">
              <a:extLst>
                <a:ext uri="{FF2B5EF4-FFF2-40B4-BE49-F238E27FC236}">
                  <a16:creationId xmlns:p14="http://schemas.microsoft.com/office/powerpoint/2010/main" xmlns:p15="http://schemas.microsoft.com/office/powerpoint/2012/main" xmlns="" xmlns:a16="http://schemas.microsoft.com/office/drawing/2014/main" id="{6B5D0B16-624F-426D-B902-C523EB9478B9}"/>
                </a:ext>
              </a:extLst>
            </p:cNvPr>
            <p:cNvSpPr txBox="1"/>
            <p:nvPr/>
          </p:nvSpPr>
          <p:spPr>
            <a:xfrm>
              <a:off x="5795098" y="4685737"/>
              <a:ext cx="1730516" cy="518678"/>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Message Queue</a:t>
              </a:r>
            </a:p>
          </p:txBody>
        </p:sp>
        <p:sp>
          <p:nvSpPr>
            <p:cNvPr id="73" name="TextBox 107">
              <a:extLst>
                <a:ext uri="{FF2B5EF4-FFF2-40B4-BE49-F238E27FC236}">
                  <a16:creationId xmlns:p14="http://schemas.microsoft.com/office/powerpoint/2010/main" xmlns:p15="http://schemas.microsoft.com/office/powerpoint/2012/main" xmlns="" xmlns:a16="http://schemas.microsoft.com/office/drawing/2014/main" id="{234E344F-763F-44B9-A0F9-E69D7CC3C221}"/>
                </a:ext>
              </a:extLst>
            </p:cNvPr>
            <p:cNvSpPr txBox="1"/>
            <p:nvPr/>
          </p:nvSpPr>
          <p:spPr>
            <a:xfrm>
              <a:off x="-219777" y="4724673"/>
              <a:ext cx="1730517" cy="732252"/>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Public infrastructure components</a:t>
              </a:r>
            </a:p>
          </p:txBody>
        </p:sp>
        <p:sp>
          <p:nvSpPr>
            <p:cNvPr id="74" name="TextBox 108">
              <a:extLst>
                <a:ext uri="{FF2B5EF4-FFF2-40B4-BE49-F238E27FC236}">
                  <a16:creationId xmlns:p14="http://schemas.microsoft.com/office/powerpoint/2010/main" xmlns:p15="http://schemas.microsoft.com/office/powerpoint/2012/main" xmlns="" xmlns:a16="http://schemas.microsoft.com/office/drawing/2014/main" id="{FD540177-E68C-4617-943D-E783F5EEC001}"/>
                </a:ext>
              </a:extLst>
            </p:cNvPr>
            <p:cNvSpPr txBox="1"/>
            <p:nvPr/>
          </p:nvSpPr>
          <p:spPr>
            <a:xfrm>
              <a:off x="-167789" y="3932510"/>
              <a:ext cx="1575317" cy="523220"/>
            </a:xfrm>
            <a:prstGeom prst="rect">
              <a:avLst/>
            </a:prstGeom>
            <a:noFill/>
          </p:spPr>
          <p:txBody>
            <a:bodyPr wrap="square">
              <a:noAutofit/>
            </a:bodyPr>
            <a:lstStyle/>
            <a:p>
              <a:pPr algn="ctr" fontAlgn="ctr">
                <a:defRPr/>
              </a:pPr>
              <a:r>
                <a:rPr lang="en-US" altLang="zh-CN" sz="1400" b="1" dirty="0" err="1">
                  <a:latin typeface="微软雅黑" panose="020B0503020204020204" pitchFamily="34" charset="-122"/>
                  <a:ea typeface="微软雅黑" panose="020B0503020204020204" pitchFamily="34" charset="-122"/>
                </a:rPr>
                <a:t>IaaS</a:t>
              </a:r>
              <a:r>
                <a:rPr lang="en-US" altLang="zh-CN" sz="1400" b="1" dirty="0">
                  <a:latin typeface="微软雅黑" panose="020B0503020204020204" pitchFamily="34" charset="-122"/>
                  <a:ea typeface="微软雅黑" panose="020B0503020204020204" pitchFamily="34" charset="-122"/>
                </a:rPr>
                <a:t> services</a:t>
              </a:r>
            </a:p>
          </p:txBody>
        </p:sp>
        <p:sp>
          <p:nvSpPr>
            <p:cNvPr id="75" name="TextBox 109">
              <a:extLst>
                <a:ext uri="{FF2B5EF4-FFF2-40B4-BE49-F238E27FC236}">
                  <a16:creationId xmlns:p14="http://schemas.microsoft.com/office/powerpoint/2010/main" xmlns:p15="http://schemas.microsoft.com/office/powerpoint/2012/main" xmlns="" xmlns:a16="http://schemas.microsoft.com/office/drawing/2014/main" id="{40F8949F-5430-42D5-9039-37DD80F8C373}"/>
                </a:ext>
              </a:extLst>
            </p:cNvPr>
            <p:cNvSpPr txBox="1"/>
            <p:nvPr/>
          </p:nvSpPr>
          <p:spPr>
            <a:xfrm>
              <a:off x="-339580" y="2869010"/>
              <a:ext cx="2032719" cy="646331"/>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System management</a:t>
              </a:r>
            </a:p>
            <a:p>
              <a:pPr algn="ctr" fontAlgn="ctr">
                <a:defRPr/>
              </a:pPr>
              <a:r>
                <a:rPr lang="en-US" altLang="zh-CN" sz="1400" b="1" dirty="0">
                  <a:latin typeface="微软雅黑" panose="020B0503020204020204" pitchFamily="34" charset="-122"/>
                  <a:ea typeface="微软雅黑" panose="020B0503020204020204" pitchFamily="34" charset="-122"/>
                </a:rPr>
                <a:t>and automation</a:t>
              </a:r>
            </a:p>
          </p:txBody>
        </p:sp>
        <p:sp>
          <p:nvSpPr>
            <p:cNvPr id="76" name="TextBox 110">
              <a:extLst>
                <a:ext uri="{FF2B5EF4-FFF2-40B4-BE49-F238E27FC236}">
                  <a16:creationId xmlns:p14="http://schemas.microsoft.com/office/powerpoint/2010/main" xmlns:p15="http://schemas.microsoft.com/office/powerpoint/2012/main" xmlns="" xmlns:a16="http://schemas.microsoft.com/office/drawing/2014/main" id="{1999A484-40ED-47AE-8EFB-3ADF6B8088BD}"/>
                </a:ext>
              </a:extLst>
            </p:cNvPr>
            <p:cNvSpPr txBox="1"/>
            <p:nvPr/>
          </p:nvSpPr>
          <p:spPr>
            <a:xfrm>
              <a:off x="-167789" y="2122760"/>
              <a:ext cx="1730517" cy="305105"/>
            </a:xfrm>
            <a:prstGeom prst="rect">
              <a:avLst/>
            </a:prstGeom>
            <a:noFill/>
          </p:spPr>
          <p:txBody>
            <a:bodyPr wrap="square">
              <a:noAutofit/>
            </a:bodyPr>
            <a:lstStyle/>
            <a:p>
              <a:pPr algn="ctr" fontAlgn="ctr">
                <a:defRPr/>
              </a:pPr>
              <a:r>
                <a:rPr lang="en-US" altLang="zh-CN" sz="1400" b="1" dirty="0" err="1">
                  <a:latin typeface="微软雅黑" panose="020B0503020204020204" pitchFamily="34" charset="-122"/>
                  <a:ea typeface="微软雅黑" panose="020B0503020204020204" pitchFamily="34" charset="-122"/>
                </a:rPr>
                <a:t>IaaS</a:t>
              </a:r>
              <a:r>
                <a:rPr lang="en-US" altLang="zh-CN" sz="1400" b="1" dirty="0">
                  <a:latin typeface="微软雅黑" panose="020B0503020204020204" pitchFamily="34" charset="-122"/>
                  <a:ea typeface="微软雅黑" panose="020B0503020204020204" pitchFamily="34" charset="-122"/>
                </a:rPr>
                <a:t>+ services</a:t>
              </a:r>
            </a:p>
          </p:txBody>
        </p:sp>
        <p:sp>
          <p:nvSpPr>
            <p:cNvPr id="77" name="TextBox 112">
              <a:extLst>
                <a:ext uri="{FF2B5EF4-FFF2-40B4-BE49-F238E27FC236}">
                  <a16:creationId xmlns:p14="http://schemas.microsoft.com/office/powerpoint/2010/main" xmlns:p15="http://schemas.microsoft.com/office/powerpoint/2012/main" xmlns="" xmlns:a16="http://schemas.microsoft.com/office/drawing/2014/main" id="{B50B1ECF-8856-42F2-A63D-473B5DB0D42E}"/>
                </a:ext>
              </a:extLst>
            </p:cNvPr>
            <p:cNvSpPr txBox="1"/>
            <p:nvPr/>
          </p:nvSpPr>
          <p:spPr>
            <a:xfrm>
              <a:off x="7645486" y="5231085"/>
              <a:ext cx="1682143" cy="94582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Graphical</a:t>
              </a:r>
            </a:p>
            <a:p>
              <a:pPr algn="ctr" fontAlgn="ctr">
                <a:defRPr/>
              </a:pPr>
              <a:r>
                <a:rPr lang="en-US" altLang="zh-CN" sz="1400" b="1" dirty="0">
                  <a:latin typeface="微软雅黑" panose="020B0503020204020204" pitchFamily="34" charset="-122"/>
                  <a:ea typeface="微软雅黑" panose="020B0503020204020204" pitchFamily="34" charset="-122"/>
                </a:rPr>
                <a:t>man-machine interface</a:t>
              </a:r>
            </a:p>
          </p:txBody>
        </p:sp>
        <p:sp>
          <p:nvSpPr>
            <p:cNvPr id="78" name="TextBox 39">
              <a:extLst>
                <a:ext uri="{FF2B5EF4-FFF2-40B4-BE49-F238E27FC236}">
                  <a16:creationId xmlns:p14="http://schemas.microsoft.com/office/powerpoint/2010/main" xmlns:p15="http://schemas.microsoft.com/office/powerpoint/2012/main" xmlns="" xmlns:a16="http://schemas.microsoft.com/office/drawing/2014/main" id="{2C19AEEC-7A56-4D47-89E2-B3930C933FF5}"/>
                </a:ext>
              </a:extLst>
            </p:cNvPr>
            <p:cNvSpPr txBox="1">
              <a:spLocks noChangeArrowheads="1"/>
            </p:cNvSpPr>
            <p:nvPr/>
          </p:nvSpPr>
          <p:spPr bwMode="auto">
            <a:xfrm>
              <a:off x="6227294" y="2132285"/>
              <a:ext cx="937562" cy="305105"/>
            </a:xfrm>
            <a:prstGeom prst="rect">
              <a:avLst/>
            </a:prstGeom>
            <a:noFill/>
            <a:ln w="9525">
              <a:noFill/>
              <a:miter lim="800000"/>
            </a:ln>
          </p:spPr>
          <p:txBody>
            <a:bodyPr wrap="square">
              <a:noAutofit/>
            </a:bodyPr>
            <a:lstStyle/>
            <a:p>
              <a:pPr algn="ctr" fontAlgn="ctr"/>
              <a:r>
                <a:rPr lang="en-US" altLang="zh-CN" sz="1400" b="1" dirty="0">
                  <a:latin typeface="微软雅黑" panose="020B0503020204020204" pitchFamily="34" charset="-122"/>
                  <a:ea typeface="微软雅黑" panose="020B0503020204020204" pitchFamily="34" charset="-122"/>
                </a:rPr>
                <a:t>...</a:t>
              </a:r>
            </a:p>
          </p:txBody>
        </p:sp>
        <p:sp>
          <p:nvSpPr>
            <p:cNvPr id="79" name="TextBox 40">
              <a:extLst>
                <a:ext uri="{FF2B5EF4-FFF2-40B4-BE49-F238E27FC236}">
                  <a16:creationId xmlns:p14="http://schemas.microsoft.com/office/powerpoint/2010/main" xmlns:p15="http://schemas.microsoft.com/office/powerpoint/2012/main" xmlns="" xmlns:a16="http://schemas.microsoft.com/office/drawing/2014/main" id="{630AAE8C-BD35-447F-832B-44F23024B9EA}"/>
                </a:ext>
              </a:extLst>
            </p:cNvPr>
            <p:cNvSpPr txBox="1">
              <a:spLocks noChangeArrowheads="1"/>
            </p:cNvSpPr>
            <p:nvPr/>
          </p:nvSpPr>
          <p:spPr bwMode="auto">
            <a:xfrm>
              <a:off x="5866932" y="2995885"/>
              <a:ext cx="937561" cy="305105"/>
            </a:xfrm>
            <a:prstGeom prst="rect">
              <a:avLst/>
            </a:prstGeom>
            <a:noFill/>
            <a:ln w="9525">
              <a:noFill/>
              <a:miter lim="800000"/>
            </a:ln>
          </p:spPr>
          <p:txBody>
            <a:bodyPr wrap="square">
              <a:noAutofit/>
            </a:bodyPr>
            <a:lstStyle/>
            <a:p>
              <a:pPr algn="ctr" fontAlgn="ctr"/>
              <a:r>
                <a:rPr lang="en-US" altLang="zh-CN" sz="1400" b="1" dirty="0">
                  <a:latin typeface="微软雅黑" panose="020B0503020204020204" pitchFamily="34" charset="-122"/>
                  <a:ea typeface="微软雅黑" panose="020B0503020204020204" pitchFamily="34" charset="-122"/>
                </a:rPr>
                <a:t>...</a:t>
              </a:r>
            </a:p>
          </p:txBody>
        </p:sp>
        <p:sp>
          <p:nvSpPr>
            <p:cNvPr id="80" name="矩形 79">
              <a:extLst>
                <a:ext uri="{FF2B5EF4-FFF2-40B4-BE49-F238E27FC236}">
                  <a16:creationId xmlns:p14="http://schemas.microsoft.com/office/powerpoint/2010/main" xmlns:p15="http://schemas.microsoft.com/office/powerpoint/2012/main" xmlns="" xmlns:a16="http://schemas.microsoft.com/office/drawing/2014/main" id="{E14D86C3-7D76-4576-BE49-15F131B1332B}"/>
                </a:ext>
              </a:extLst>
            </p:cNvPr>
            <p:cNvSpPr/>
            <p:nvPr/>
          </p:nvSpPr>
          <p:spPr bwMode="auto">
            <a:xfrm>
              <a:off x="6588125" y="3788048"/>
              <a:ext cx="1152525" cy="576262"/>
            </a:xfrm>
            <a:prstGeom prst="rect">
              <a:avLst/>
            </a:prstGeom>
            <a:solidFill>
              <a:srgbClr val="4BD0FF"/>
            </a:solidFill>
            <a:ln>
              <a:solidFill>
                <a:schemeClr val="tx1">
                  <a:lumMod val="50000"/>
                  <a:lumOff val="5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eaLnBrk="1" fontAlgn="ctr" hangingPunct="1">
                <a:buClr>
                  <a:srgbClr val="CC9900"/>
                </a:buClr>
                <a:defRPr/>
              </a:pPr>
              <a:endParaRPr lang="en-US" altLang="zh-CN" sz="1400" b="1" dirty="0">
                <a:latin typeface="微软雅黑" panose="020B0503020204020204" pitchFamily="34" charset="-122"/>
                <a:ea typeface="微软雅黑" panose="020B0503020204020204" pitchFamily="34" charset="-122"/>
              </a:endParaRPr>
            </a:p>
          </p:txBody>
        </p:sp>
        <p:sp>
          <p:nvSpPr>
            <p:cNvPr id="81" name="TextBox 116">
              <a:extLst>
                <a:ext uri="{FF2B5EF4-FFF2-40B4-BE49-F238E27FC236}">
                  <a16:creationId xmlns:p14="http://schemas.microsoft.com/office/powerpoint/2010/main" xmlns:p15="http://schemas.microsoft.com/office/powerpoint/2012/main" xmlns="" xmlns:a16="http://schemas.microsoft.com/office/drawing/2014/main" id="{A643BBAF-66E9-4597-9E08-4F0A09CFA295}"/>
                </a:ext>
              </a:extLst>
            </p:cNvPr>
            <p:cNvSpPr txBox="1"/>
            <p:nvPr/>
          </p:nvSpPr>
          <p:spPr>
            <a:xfrm>
              <a:off x="6659061" y="3915168"/>
              <a:ext cx="1009070" cy="305105"/>
            </a:xfrm>
            <a:prstGeom prst="rect">
              <a:avLst/>
            </a:prstGeom>
            <a:noFill/>
          </p:spPr>
          <p:txBody>
            <a:bodyPr wrap="square">
              <a:noAutofit/>
            </a:bodyPr>
            <a:lstStyle/>
            <a:p>
              <a:pPr algn="ctr" fontAlgn="ctr">
                <a:defRPr/>
              </a:pPr>
              <a:r>
                <a:rPr lang="en-US" altLang="zh-CN" sz="1400" b="1" dirty="0">
                  <a:latin typeface="微软雅黑" panose="020B0503020204020204" pitchFamily="34" charset="-122"/>
                  <a:ea typeface="微软雅黑" panose="020B0503020204020204" pitchFamily="34" charset="-122"/>
                </a:rPr>
                <a:t>Ironic</a:t>
              </a:r>
            </a:p>
          </p:txBody>
        </p:sp>
      </p:grpSp>
    </p:spTree>
    <p:extLst>
      <p:ext uri="{BB962C8B-B14F-4D97-AF65-F5344CB8AC3E}">
        <p14:creationId xmlns:p14="http://schemas.microsoft.com/office/powerpoint/2010/main" val="379828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2862587813"/>
              </p:ext>
            </p:extLst>
          </p:nvPr>
        </p:nvGraphicFramePr>
        <p:xfrm>
          <a:off x="2179075" y="1484784"/>
          <a:ext cx="7833849" cy="4570794"/>
        </p:xfrm>
        <a:graphic>
          <a:graphicData uri="http://schemas.openxmlformats.org/drawingml/2006/table">
            <a:tbl>
              <a:tblPr/>
              <a:tblGrid>
                <a:gridCol w="1540661">
                  <a:extLst>
                    <a:ext uri="{9D8B030D-6E8A-4147-A177-3AD203B41FA5}">
                      <a16:colId xmlns:p14="http://schemas.microsoft.com/office/powerpoint/2010/main" xmlns:p15="http://schemas.microsoft.com/office/powerpoint/2012/main" xmlns="" xmlns:a16="http://schemas.microsoft.com/office/drawing/2014/main" val="20000"/>
                    </a:ext>
                  </a:extLst>
                </a:gridCol>
                <a:gridCol w="1224136"/>
                <a:gridCol w="5069052"/>
              </a:tblGrid>
              <a:tr h="269718">
                <a:tc>
                  <a:txBody>
                    <a:bodyPr/>
                    <a:lstStyle/>
                    <a:p>
                      <a:pPr algn="ctr"/>
                      <a:r>
                        <a:rPr lang="zh-CN" altLang="en-US" sz="1000" b="1" dirty="0">
                          <a:latin typeface="微软雅黑" panose="020B0503020204020204" pitchFamily="34" charset="-122"/>
                          <a:ea typeface="微软雅黑" panose="020B0503020204020204" pitchFamily="34" charset="-122"/>
                        </a:rPr>
                        <a:t>Service</a:t>
                      </a: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000" b="1" dirty="0" smtClean="0">
                          <a:latin typeface="微软雅黑" panose="020B0503020204020204" pitchFamily="34" charset="-122"/>
                          <a:ea typeface="微软雅黑" panose="020B0503020204020204" pitchFamily="34" charset="-122"/>
                        </a:rPr>
                        <a:t>P</a:t>
                      </a:r>
                      <a:r>
                        <a:rPr lang="zh-CN" altLang="en-US" sz="1000" b="1" dirty="0" smtClean="0">
                          <a:latin typeface="微软雅黑" panose="020B0503020204020204" pitchFamily="34" charset="-122"/>
                          <a:ea typeface="微软雅黑" panose="020B0503020204020204" pitchFamily="34" charset="-122"/>
                        </a:rPr>
                        <a:t>roject </a:t>
                      </a:r>
                      <a:r>
                        <a:rPr lang="en-US" altLang="zh-CN" sz="1000" b="1" dirty="0" smtClean="0">
                          <a:latin typeface="微软雅黑" panose="020B0503020204020204" pitchFamily="34" charset="-122"/>
                          <a:ea typeface="微软雅黑" panose="020B0503020204020204" pitchFamily="34" charset="-122"/>
                        </a:rPr>
                        <a:t>N</a:t>
                      </a:r>
                      <a:r>
                        <a:rPr lang="zh-CN" altLang="en-US" sz="1000" b="1" dirty="0" smtClean="0">
                          <a:latin typeface="微软雅黑" panose="020B0503020204020204" pitchFamily="34" charset="-122"/>
                          <a:ea typeface="微软雅黑" panose="020B0503020204020204" pitchFamily="34" charset="-122"/>
                        </a:rPr>
                        <a:t>ame</a:t>
                      </a:r>
                      <a:endParaRPr lang="zh-CN" altLang="en-US" sz="1000" b="1"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zh-CN" altLang="en-US" sz="1000" b="1" dirty="0">
                          <a:latin typeface="微软雅黑" panose="020B0503020204020204" pitchFamily="34" charset="-122"/>
                          <a:ea typeface="微软雅黑" panose="020B0503020204020204" pitchFamily="34" charset="-122"/>
                        </a:rPr>
                        <a:t>Description</a:t>
                      </a: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p14="http://schemas.microsoft.com/office/powerpoint/2010/main" xmlns:p15="http://schemas.microsoft.com/office/powerpoint/2012/main" xmlns="" xmlns:a16="http://schemas.microsoft.com/office/drawing/2014/main" val="10000"/>
                  </a:ext>
                </a:extLst>
              </a:tr>
              <a:tr h="500050">
                <a:tc>
                  <a:txBody>
                    <a:bodyPr/>
                    <a:lstStyle/>
                    <a:p>
                      <a:r>
                        <a:rPr lang="zh-CN" altLang="en-US" sz="1000" dirty="0">
                          <a:latin typeface="微软雅黑" panose="020B0503020204020204" pitchFamily="34" charset="-122"/>
                          <a:ea typeface="微软雅黑" panose="020B0503020204020204" pitchFamily="34" charset="-122"/>
                        </a:rPr>
                        <a:t>Console</a:t>
                      </a: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latin typeface="微软雅黑" panose="020B0503020204020204" pitchFamily="34" charset="-122"/>
                          <a:ea typeface="微软雅黑" panose="020B0503020204020204" pitchFamily="34" charset="-122"/>
                        </a:rPr>
                        <a:t>Horizon</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000" dirty="0">
                          <a:latin typeface="微软雅黑" panose="020B0503020204020204" pitchFamily="34" charset="-122"/>
                          <a:ea typeface="微软雅黑" panose="020B0503020204020204" pitchFamily="34" charset="-122"/>
                        </a:rPr>
                        <a:t>A user </a:t>
                      </a:r>
                      <a:r>
                        <a:rPr lang="en-US" altLang="zh-CN" sz="1000" dirty="0" smtClean="0">
                          <a:latin typeface="微软雅黑" panose="020B0503020204020204" pitchFamily="34" charset="-122"/>
                          <a:ea typeface="微软雅黑" panose="020B0503020204020204" pitchFamily="34" charset="-122"/>
                        </a:rPr>
                        <a:t>can </a:t>
                      </a:r>
                      <a:r>
                        <a:rPr lang="zh-CN" altLang="en-US" sz="1000" dirty="0" smtClean="0">
                          <a:latin typeface="微软雅黑" panose="020B0503020204020204" pitchFamily="34" charset="-122"/>
                          <a:ea typeface="微软雅黑" panose="020B0503020204020204" pitchFamily="34" charset="-122"/>
                        </a:rPr>
                        <a:t>use </a:t>
                      </a:r>
                      <a:r>
                        <a:rPr lang="en-US" altLang="zh-CN" sz="1000" dirty="0" smtClean="0">
                          <a:latin typeface="微软雅黑" panose="020B0503020204020204" pitchFamily="34" charset="-122"/>
                          <a:ea typeface="微软雅黑" panose="020B0503020204020204" pitchFamily="34" charset="-122"/>
                        </a:rPr>
                        <a:t>Horizon to interact with various</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OpenStack </a:t>
                      </a:r>
                      <a:r>
                        <a:rPr lang="zh-CN" altLang="en-US" sz="1000" dirty="0" smtClean="0">
                          <a:latin typeface="微软雅黑" panose="020B0503020204020204" pitchFamily="34" charset="-122"/>
                          <a:ea typeface="微软雅黑" panose="020B0503020204020204" pitchFamily="34" charset="-122"/>
                        </a:rPr>
                        <a:t>services</a:t>
                      </a:r>
                      <a:r>
                        <a:rPr lang="zh-CN" altLang="en-US" sz="1000" dirty="0">
                          <a:latin typeface="微软雅黑" panose="020B0503020204020204" pitchFamily="34" charset="-122"/>
                          <a:ea typeface="微软雅黑" panose="020B0503020204020204" pitchFamily="34" charset="-122"/>
                        </a:rPr>
                        <a:t>, such as </a:t>
                      </a:r>
                      <a:r>
                        <a:rPr lang="zh-CN" altLang="en-US" sz="1000" dirty="0" smtClean="0">
                          <a:latin typeface="微软雅黑" panose="020B0503020204020204" pitchFamily="34" charset="-122"/>
                          <a:ea typeface="微软雅黑" panose="020B0503020204020204" pitchFamily="34" charset="-122"/>
                        </a:rPr>
                        <a:t>starting </a:t>
                      </a:r>
                      <a:r>
                        <a:rPr lang="en-US" altLang="zh-CN" sz="1000" dirty="0" err="1" smtClean="0">
                          <a:latin typeface="微软雅黑" panose="020B0503020204020204" pitchFamily="34" charset="-122"/>
                          <a:ea typeface="微软雅黑" panose="020B0503020204020204" pitchFamily="34" charset="-122"/>
                        </a:rPr>
                        <a:t>VM</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instances, </a:t>
                      </a:r>
                      <a:r>
                        <a:rPr lang="zh-CN" altLang="en-US" sz="1000" dirty="0" smtClean="0">
                          <a:latin typeface="微软雅黑" panose="020B0503020204020204" pitchFamily="34" charset="-122"/>
                          <a:ea typeface="微软雅黑" panose="020B0503020204020204" pitchFamily="34" charset="-122"/>
                        </a:rPr>
                        <a:t>a</a:t>
                      </a:r>
                      <a:r>
                        <a:rPr lang="en-US" altLang="zh-CN" sz="1000" dirty="0" err="1" smtClean="0">
                          <a:latin typeface="微软雅黑" panose="020B0503020204020204" pitchFamily="34" charset="-122"/>
                          <a:ea typeface="微软雅黑" panose="020B0503020204020204" pitchFamily="34" charset="-122"/>
                        </a:rPr>
                        <a:t>ssigning</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IP </a:t>
                      </a:r>
                      <a:r>
                        <a:rPr lang="zh-CN" altLang="en-US" sz="1000" dirty="0" smtClean="0">
                          <a:latin typeface="微软雅黑" panose="020B0503020204020204" pitchFamily="34" charset="-122"/>
                          <a:ea typeface="微软雅黑" panose="020B0503020204020204" pitchFamily="34" charset="-122"/>
                        </a:rPr>
                        <a:t>address</a:t>
                      </a:r>
                      <a:r>
                        <a:rPr lang="en-US" altLang="zh-CN" sz="1000" dirty="0" err="1" smtClean="0">
                          <a:latin typeface="微软雅黑" panose="020B0503020204020204" pitchFamily="34" charset="-122"/>
                          <a:ea typeface="微软雅黑" panose="020B0503020204020204" pitchFamily="34" charset="-122"/>
                        </a:rPr>
                        <a:t>es</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and </a:t>
                      </a:r>
                      <a:r>
                        <a:rPr lang="en-US" altLang="zh-CN" sz="1000" dirty="0" smtClean="0">
                          <a:latin typeface="微软雅黑" panose="020B0503020204020204" pitchFamily="34" charset="-122"/>
                          <a:ea typeface="微软雅黑" panose="020B0503020204020204" pitchFamily="34" charset="-122"/>
                        </a:rPr>
                        <a:t>configuring</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access </a:t>
                      </a:r>
                      <a:r>
                        <a:rPr lang="zh-CN" altLang="en-US" sz="1000" dirty="0" smtClean="0">
                          <a:latin typeface="微软雅黑" panose="020B0503020204020204" pitchFamily="34" charset="-122"/>
                          <a:ea typeface="微软雅黑" panose="020B0503020204020204" pitchFamily="34" charset="-122"/>
                        </a:rPr>
                        <a:t>control</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1"/>
                  </a:ext>
                </a:extLst>
              </a:tr>
              <a:tr h="269718">
                <a:tc>
                  <a:txBody>
                    <a:bodyPr/>
                    <a:lstStyle/>
                    <a:p>
                      <a:r>
                        <a:rPr lang="zh-CN" altLang="en-US" sz="1000" dirty="0" smtClean="0">
                          <a:latin typeface="微软雅黑" panose="020B0503020204020204" pitchFamily="34" charset="-122"/>
                          <a:ea typeface="微软雅黑" panose="020B0503020204020204" pitchFamily="34" charset="-122"/>
                        </a:rPr>
                        <a:t>Comput</a:t>
                      </a:r>
                      <a:r>
                        <a:rPr lang="en-US" altLang="zh-CN" sz="1000" dirty="0" smtClean="0">
                          <a:latin typeface="微软雅黑" panose="020B0503020204020204" pitchFamily="34" charset="-122"/>
                          <a:ea typeface="微软雅黑" panose="020B0503020204020204" pitchFamily="34" charset="-122"/>
                        </a:rPr>
                        <a:t>e</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smtClean="0">
                          <a:latin typeface="微软雅黑" panose="020B0503020204020204" pitchFamily="34" charset="-122"/>
                          <a:ea typeface="微软雅黑" panose="020B0503020204020204" pitchFamily="34" charset="-122"/>
                        </a:rPr>
                        <a:t>Nova</a:t>
                      </a:r>
                      <a:endParaRPr 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dirty="0" smtClean="0">
                          <a:latin typeface="微软雅黑" panose="020B0503020204020204" pitchFamily="34" charset="-122"/>
                          <a:ea typeface="微软雅黑" panose="020B0503020204020204" pitchFamily="34" charset="-122"/>
                        </a:rPr>
                        <a:t>A</a:t>
                      </a:r>
                      <a:r>
                        <a:rPr lang="en-US" altLang="zh-CN" sz="1000" baseline="0" dirty="0" smtClean="0">
                          <a:latin typeface="微软雅黑" panose="020B0503020204020204" pitchFamily="34" charset="-122"/>
                          <a:ea typeface="微软雅黑" panose="020B0503020204020204" pitchFamily="34" charset="-122"/>
                        </a:rPr>
                        <a:t> user can use Nova to allocate and manage </a:t>
                      </a:r>
                      <a:r>
                        <a:rPr lang="en-US" altLang="zh-CN" sz="1000" baseline="0" dirty="0" err="1" smtClean="0">
                          <a:latin typeface="微软雅黑" panose="020B0503020204020204" pitchFamily="34" charset="-122"/>
                          <a:ea typeface="微软雅黑" panose="020B0503020204020204" pitchFamily="34" charset="-122"/>
                        </a:rPr>
                        <a:t>VMs</a:t>
                      </a:r>
                      <a:r>
                        <a:rPr lang="en-US" altLang="zh-CN" sz="1000" baseline="0" dirty="0" smtClean="0">
                          <a:latin typeface="微软雅黑" panose="020B0503020204020204" pitchFamily="34" charset="-122"/>
                          <a:ea typeface="微软雅黑" panose="020B0503020204020204" pitchFamily="34" charset="-122"/>
                        </a:rPr>
                        <a:t> on demand. </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2"/>
                  </a:ext>
                </a:extLst>
              </a:tr>
              <a:tr h="730382">
                <a:tc>
                  <a:txBody>
                    <a:bodyPr/>
                    <a:lstStyle/>
                    <a:p>
                      <a:r>
                        <a:rPr lang="zh-CN" altLang="en-US" sz="1000" dirty="0">
                          <a:latin typeface="微软雅黑" panose="020B0503020204020204" pitchFamily="34" charset="-122"/>
                          <a:ea typeface="微软雅黑" panose="020B0503020204020204" pitchFamily="34" charset="-122"/>
                        </a:rPr>
                        <a:t>Network</a:t>
                      </a: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latin typeface="微软雅黑" panose="020B0503020204020204" pitchFamily="34" charset="-122"/>
                          <a:ea typeface="微软雅黑" panose="020B0503020204020204" pitchFamily="34" charset="-122"/>
                        </a:rPr>
                        <a:t>Neutron</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baseline="0" dirty="0" smtClean="0">
                          <a:latin typeface="微软雅黑" panose="020B0503020204020204" pitchFamily="34" charset="-122"/>
                          <a:ea typeface="微软雅黑" panose="020B0503020204020204" pitchFamily="34" charset="-122"/>
                        </a:rPr>
                        <a:t>Nova uses Neutron to manage the connection between network settings. Neutron allows </a:t>
                      </a:r>
                      <a:r>
                        <a:rPr lang="zh-CN" altLang="en-US" sz="1000" dirty="0" smtClean="0">
                          <a:latin typeface="微软雅黑" panose="020B0503020204020204" pitchFamily="34" charset="-122"/>
                          <a:ea typeface="微软雅黑" panose="020B0503020204020204" pitchFamily="34" charset="-122"/>
                        </a:rPr>
                        <a:t>end user</a:t>
                      </a:r>
                      <a:r>
                        <a:rPr lang="en-US" altLang="zh-CN" sz="1000" dirty="0" smtClean="0">
                          <a:latin typeface="微软雅黑" panose="020B0503020204020204" pitchFamily="34" charset="-122"/>
                          <a:ea typeface="微软雅黑" panose="020B0503020204020204" pitchFamily="34" charset="-122"/>
                        </a:rPr>
                        <a:t>s to </a:t>
                      </a:r>
                      <a:r>
                        <a:rPr lang="zh-CN" altLang="en-US" sz="1000" dirty="0" smtClean="0">
                          <a:latin typeface="微软雅黑" panose="020B0503020204020204" pitchFamily="34" charset="-122"/>
                          <a:ea typeface="微软雅黑" panose="020B0503020204020204" pitchFamily="34" charset="-122"/>
                        </a:rPr>
                        <a:t>create </a:t>
                      </a:r>
                      <a:r>
                        <a:rPr lang="zh-CN" altLang="en-US" sz="1000" dirty="0">
                          <a:latin typeface="微软雅黑" panose="020B0503020204020204" pitchFamily="34" charset="-122"/>
                          <a:ea typeface="微软雅黑" panose="020B0503020204020204" pitchFamily="34" charset="-122"/>
                        </a:rPr>
                        <a:t>and add </a:t>
                      </a:r>
                      <a:r>
                        <a:rPr lang="zh-CN" altLang="en-US" sz="1000" dirty="0" smtClean="0">
                          <a:latin typeface="微软雅黑" panose="020B0503020204020204" pitchFamily="34" charset="-122"/>
                          <a:ea typeface="微软雅黑" panose="020B0503020204020204" pitchFamily="34" charset="-122"/>
                        </a:rPr>
                        <a:t>network interface</a:t>
                      </a:r>
                      <a:r>
                        <a:rPr lang="en-US" altLang="zh-CN" sz="1000" dirty="0" smtClean="0">
                          <a:latin typeface="微软雅黑" panose="020B0503020204020204" pitchFamily="34" charset="-122"/>
                          <a:ea typeface="微软雅黑" panose="020B0503020204020204" pitchFamily="34" charset="-122"/>
                        </a:rPr>
                        <a:t>s</a:t>
                      </a:r>
                      <a:r>
                        <a:rPr lang="zh-CN" altLang="en-US" sz="1000" baseline="0" dirty="0" smtClean="0">
                          <a:latin typeface="微软雅黑" panose="020B0503020204020204" pitchFamily="34" charset="-122"/>
                          <a:ea typeface="微软雅黑" panose="020B0503020204020204" pitchFamily="34" charset="-122"/>
                        </a:rPr>
                        <a:t> </a:t>
                      </a:r>
                      <a:r>
                        <a:rPr lang="en-US" altLang="zh-CN" sz="1000" baseline="0" dirty="0" smtClean="0">
                          <a:latin typeface="微软雅黑" panose="020B0503020204020204" pitchFamily="34" charset="-122"/>
                          <a:ea typeface="微软雅黑" panose="020B0503020204020204" pitchFamily="34" charset="-122"/>
                        </a:rPr>
                        <a:t>and supports a large number of network devices and technologies with</a:t>
                      </a:r>
                      <a:r>
                        <a:rPr lang="zh-CN" altLang="en-US" sz="1000" dirty="0" smtClean="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p</a:t>
                      </a:r>
                      <a:r>
                        <a:rPr lang="zh-CN" altLang="en-US" sz="1000" dirty="0" smtClean="0">
                          <a:latin typeface="微软雅黑" panose="020B0503020204020204" pitchFamily="34" charset="-122"/>
                          <a:ea typeface="微软雅黑" panose="020B0503020204020204" pitchFamily="34" charset="-122"/>
                        </a:rPr>
                        <a:t>lugin</a:t>
                      </a:r>
                      <a:r>
                        <a:rPr lang="en-US" altLang="zh-CN" sz="1000" dirty="0" smtClean="0">
                          <a:latin typeface="微软雅黑" panose="020B0503020204020204" pitchFamily="34" charset="-122"/>
                          <a:ea typeface="微软雅黑" panose="020B0503020204020204" pitchFamily="34" charset="-122"/>
                        </a:rPr>
                        <a:t>s.</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3"/>
                  </a:ext>
                </a:extLst>
              </a:tr>
              <a:tr h="269718">
                <a:tc gridSpan="3">
                  <a:txBody>
                    <a:bodyPr/>
                    <a:lstStyle/>
                    <a:p>
                      <a:pPr algn="ctr"/>
                      <a:r>
                        <a:rPr lang="zh-CN" altLang="en-US" sz="1000" dirty="0" smtClean="0">
                          <a:latin typeface="微软雅黑" panose="020B0503020204020204" pitchFamily="34" charset="-122"/>
                          <a:ea typeface="微软雅黑" panose="020B0503020204020204" pitchFamily="34" charset="-122"/>
                        </a:rPr>
                        <a:t>Storage </a:t>
                      </a:r>
                      <a:r>
                        <a:rPr lang="en-US" altLang="zh-CN" sz="1000" dirty="0" smtClean="0">
                          <a:latin typeface="微软雅黑" panose="020B0503020204020204" pitchFamily="34" charset="-122"/>
                          <a:ea typeface="微软雅黑" panose="020B0503020204020204" pitchFamily="34" charset="-122"/>
                        </a:rPr>
                        <a:t>services</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p14="http://schemas.microsoft.com/office/powerpoint/2010/main" xmlns:p15="http://schemas.microsoft.com/office/powerpoint/2012/main" xmlns="" xmlns:a16="http://schemas.microsoft.com/office/drawing/2014/main" val="10004"/>
                  </a:ext>
                </a:extLst>
              </a:tr>
              <a:tr h="269718">
                <a:tc>
                  <a:txBody>
                    <a:bodyPr/>
                    <a:lstStyle/>
                    <a:p>
                      <a:r>
                        <a:rPr lang="zh-CN" altLang="en-US" sz="1000" dirty="0" smtClean="0">
                          <a:latin typeface="微软雅黑" panose="020B0503020204020204" pitchFamily="34" charset="-122"/>
                          <a:ea typeface="微软雅黑" panose="020B0503020204020204" pitchFamily="34" charset="-122"/>
                        </a:rPr>
                        <a:t>Object</a:t>
                      </a:r>
                      <a:r>
                        <a:rPr lang="zh-CN" altLang="en-US" sz="1000" baseline="0" dirty="0" smtClean="0">
                          <a:latin typeface="微软雅黑" panose="020B0503020204020204" pitchFamily="34" charset="-122"/>
                          <a:ea typeface="微软雅黑" panose="020B0503020204020204" pitchFamily="34" charset="-122"/>
                        </a:rPr>
                        <a:t> </a:t>
                      </a:r>
                      <a:r>
                        <a:rPr lang="en-US" altLang="zh-CN" sz="1000" baseline="0" dirty="0" smtClean="0">
                          <a:latin typeface="微软雅黑" panose="020B0503020204020204" pitchFamily="34" charset="-122"/>
                          <a:ea typeface="微软雅黑" panose="020B0503020204020204" pitchFamily="34" charset="-122"/>
                        </a:rPr>
                        <a:t>storage</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latin typeface="微软雅黑" panose="020B0503020204020204" pitchFamily="34" charset="-122"/>
                          <a:ea typeface="微软雅黑" panose="020B0503020204020204" pitchFamily="34" charset="-122"/>
                        </a:rPr>
                        <a:t>Swift</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dirty="0" smtClean="0">
                          <a:latin typeface="微软雅黑" panose="020B0503020204020204" pitchFamily="34" charset="-122"/>
                          <a:ea typeface="微软雅黑" panose="020B0503020204020204" pitchFamily="34" charset="-122"/>
                        </a:rPr>
                        <a:t>Swift can</a:t>
                      </a:r>
                      <a:r>
                        <a:rPr lang="en-US" altLang="zh-CN" sz="1000" baseline="0" dirty="0" smtClean="0">
                          <a:latin typeface="微软雅黑" panose="020B0503020204020204" pitchFamily="34" charset="-122"/>
                          <a:ea typeface="微软雅黑" panose="020B0503020204020204" pitchFamily="34" charset="-122"/>
                        </a:rPr>
                        <a:t> be used to </a:t>
                      </a:r>
                      <a:r>
                        <a:rPr lang="en-US" altLang="zh-CN" sz="1000" dirty="0" smtClean="0">
                          <a:latin typeface="微软雅黑" panose="020B0503020204020204" pitchFamily="34" charset="-122"/>
                          <a:ea typeface="微软雅黑" panose="020B0503020204020204" pitchFamily="34" charset="-122"/>
                        </a:rPr>
                        <a:t>store </a:t>
                      </a:r>
                      <a:r>
                        <a:rPr lang="zh-CN" altLang="en-US" sz="1000" dirty="0" smtClean="0">
                          <a:latin typeface="微软雅黑" panose="020B0503020204020204" pitchFamily="34" charset="-122"/>
                          <a:ea typeface="微软雅黑" panose="020B0503020204020204" pitchFamily="34" charset="-122"/>
                        </a:rPr>
                        <a:t>file</a:t>
                      </a:r>
                      <a:r>
                        <a:rPr lang="en-US" altLang="zh-CN" sz="1000" dirty="0" smtClean="0">
                          <a:latin typeface="微软雅黑" panose="020B0503020204020204" pitchFamily="34" charset="-122"/>
                          <a:ea typeface="微软雅黑" panose="020B0503020204020204" pitchFamily="34" charset="-122"/>
                        </a:rPr>
                        <a:t>s</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but </a:t>
                      </a:r>
                      <a:r>
                        <a:rPr lang="en-US" altLang="zh-CN" sz="1000" dirty="0" smtClean="0">
                          <a:latin typeface="微软雅黑" panose="020B0503020204020204" pitchFamily="34" charset="-122"/>
                          <a:ea typeface="微软雅黑" panose="020B0503020204020204" pitchFamily="34" charset="-122"/>
                        </a:rPr>
                        <a:t>it cannot be used to mount files.</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5"/>
                  </a:ext>
                </a:extLst>
              </a:tr>
              <a:tr h="269718">
                <a:tc>
                  <a:txBody>
                    <a:bodyPr/>
                    <a:lstStyle/>
                    <a:p>
                      <a:r>
                        <a:rPr lang="zh-CN" altLang="en-US" sz="1000" dirty="0">
                          <a:latin typeface="微软雅黑" panose="020B0503020204020204" pitchFamily="34" charset="-122"/>
                          <a:ea typeface="微软雅黑" panose="020B0503020204020204" pitchFamily="34" charset="-122"/>
                        </a:rPr>
                        <a:t>Block storage</a:t>
                      </a: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latin typeface="微软雅黑" panose="020B0503020204020204" pitchFamily="34" charset="-122"/>
                          <a:ea typeface="微软雅黑" panose="020B0503020204020204" pitchFamily="34" charset="-122"/>
                        </a:rPr>
                        <a:t>Cinder</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dirty="0" smtClean="0">
                          <a:latin typeface="微软雅黑" panose="020B0503020204020204" pitchFamily="34" charset="-122"/>
                          <a:ea typeface="微软雅黑" panose="020B0503020204020204" pitchFamily="34" charset="-122"/>
                        </a:rPr>
                        <a:t>Cinder can be used to p</a:t>
                      </a:r>
                      <a:r>
                        <a:rPr lang="zh-CN" altLang="en-US" sz="1000" dirty="0" smtClean="0">
                          <a:latin typeface="微软雅黑" panose="020B0503020204020204" pitchFamily="34" charset="-122"/>
                          <a:ea typeface="微软雅黑" panose="020B0503020204020204" pitchFamily="34" charset="-122"/>
                        </a:rPr>
                        <a:t>rovide </a:t>
                      </a:r>
                      <a:r>
                        <a:rPr lang="en-US" altLang="zh-CN" sz="1000" dirty="0" smtClean="0">
                          <a:latin typeface="微软雅黑" panose="020B0503020204020204" pitchFamily="34" charset="-122"/>
                          <a:ea typeface="微软雅黑" panose="020B0503020204020204" pitchFamily="34" charset="-122"/>
                        </a:rPr>
                        <a:t>the block storage service for persistent storage. </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6"/>
                  </a:ext>
                </a:extLst>
              </a:tr>
              <a:tr h="269718">
                <a:tc gridSpan="3">
                  <a:txBody>
                    <a:bodyPr/>
                    <a:lstStyle/>
                    <a:p>
                      <a:pPr algn="ctr"/>
                      <a:r>
                        <a:rPr lang="zh-CN" altLang="en-US" sz="1000" dirty="0">
                          <a:latin typeface="微软雅黑" panose="020B0503020204020204" pitchFamily="34" charset="-122"/>
                          <a:ea typeface="微软雅黑" panose="020B0503020204020204" pitchFamily="34" charset="-122"/>
                        </a:rPr>
                        <a:t>Shared </a:t>
                      </a:r>
                      <a:r>
                        <a:rPr lang="zh-CN" altLang="en-US" sz="1000" dirty="0" smtClean="0">
                          <a:latin typeface="微软雅黑" panose="020B0503020204020204" pitchFamily="34" charset="-122"/>
                          <a:ea typeface="微软雅黑" panose="020B0503020204020204" pitchFamily="34" charset="-122"/>
                        </a:rPr>
                        <a:t>service</a:t>
                      </a:r>
                      <a:r>
                        <a:rPr lang="en-US" altLang="zh-CN" sz="1000" dirty="0" smtClean="0">
                          <a:latin typeface="微软雅黑" panose="020B0503020204020204" pitchFamily="34" charset="-122"/>
                          <a:ea typeface="微软雅黑" panose="020B0503020204020204" pitchFamily="34" charset="-122"/>
                        </a:rPr>
                        <a:t>s</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p14="http://schemas.microsoft.com/office/powerpoint/2010/main" xmlns:p15="http://schemas.microsoft.com/office/powerpoint/2012/main" xmlns="" xmlns:a16="http://schemas.microsoft.com/office/drawing/2014/main" val="10007"/>
                  </a:ext>
                </a:extLst>
              </a:tr>
              <a:tr h="269718">
                <a:tc>
                  <a:txBody>
                    <a:bodyPr/>
                    <a:lstStyle/>
                    <a:p>
                      <a:r>
                        <a:rPr lang="zh-CN" altLang="en-US" sz="1000" dirty="0">
                          <a:latin typeface="微软雅黑" panose="020B0503020204020204" pitchFamily="34" charset="-122"/>
                          <a:ea typeface="微软雅黑" panose="020B0503020204020204" pitchFamily="34" charset="-122"/>
                        </a:rPr>
                        <a:t>Identity </a:t>
                      </a:r>
                      <a:r>
                        <a:rPr lang="en-US" altLang="zh-CN" sz="1000" dirty="0" smtClean="0">
                          <a:latin typeface="微软雅黑" panose="020B0503020204020204" pitchFamily="34" charset="-122"/>
                          <a:ea typeface="微软雅黑" panose="020B0503020204020204" pitchFamily="34" charset="-122"/>
                        </a:rPr>
                        <a:t>authentication</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latin typeface="微软雅黑" panose="020B0503020204020204" pitchFamily="34" charset="-122"/>
                          <a:ea typeface="微软雅黑" panose="020B0503020204020204" pitchFamily="34" charset="-122"/>
                        </a:rPr>
                        <a:t>Keystone</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dirty="0" smtClean="0">
                          <a:latin typeface="微软雅黑" panose="020B0503020204020204" pitchFamily="34" charset="-122"/>
                          <a:ea typeface="微软雅黑" panose="020B0503020204020204" pitchFamily="34" charset="-122"/>
                        </a:rPr>
                        <a:t>Keystone</a:t>
                      </a:r>
                      <a:r>
                        <a:rPr lang="en-US" altLang="zh-CN" sz="1000" baseline="0" dirty="0" smtClean="0">
                          <a:latin typeface="微软雅黑" panose="020B0503020204020204" pitchFamily="34" charset="-122"/>
                          <a:ea typeface="微软雅黑" panose="020B0503020204020204" pitchFamily="34" charset="-122"/>
                        </a:rPr>
                        <a:t> p</a:t>
                      </a:r>
                      <a:r>
                        <a:rPr lang="zh-CN" altLang="en-US" sz="1000" dirty="0" smtClean="0">
                          <a:latin typeface="微软雅黑" panose="020B0503020204020204" pitchFamily="34" charset="-122"/>
                          <a:ea typeface="微软雅黑" panose="020B0503020204020204" pitchFamily="34" charset="-122"/>
                        </a:rPr>
                        <a:t>rovides </a:t>
                      </a:r>
                      <a:r>
                        <a:rPr lang="zh-CN" altLang="en-US" sz="1000" dirty="0">
                          <a:latin typeface="微软雅黑" panose="020B0503020204020204" pitchFamily="34" charset="-122"/>
                          <a:ea typeface="微软雅黑" panose="020B0503020204020204" pitchFamily="34" charset="-122"/>
                        </a:rPr>
                        <a:t>authentication and authorization for </a:t>
                      </a:r>
                      <a:r>
                        <a:rPr lang="zh-CN" altLang="en-US" sz="1000" dirty="0" smtClean="0">
                          <a:latin typeface="微软雅黑" panose="020B0503020204020204" pitchFamily="34" charset="-122"/>
                          <a:ea typeface="微软雅黑" panose="020B0503020204020204" pitchFamily="34" charset="-122"/>
                        </a:rPr>
                        <a:t>OpenStac</a:t>
                      </a:r>
                      <a:r>
                        <a:rPr lang="en-US" altLang="zh-CN" sz="1000" dirty="0" smtClean="0">
                          <a:latin typeface="微软雅黑" panose="020B0503020204020204" pitchFamily="34" charset="-122"/>
                          <a:ea typeface="微软雅黑" panose="020B0503020204020204" pitchFamily="34" charset="-122"/>
                        </a:rPr>
                        <a:t>k.</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8"/>
                  </a:ext>
                </a:extLst>
              </a:tr>
              <a:tr h="269718">
                <a:tc>
                  <a:txBody>
                    <a:bodyPr/>
                    <a:lstStyle/>
                    <a:p>
                      <a:r>
                        <a:rPr lang="en-US" altLang="zh-CN" sz="1000" dirty="0" smtClean="0">
                          <a:latin typeface="微软雅黑" panose="020B0503020204020204" pitchFamily="34" charset="-122"/>
                          <a:ea typeface="微软雅黑" panose="020B0503020204020204" pitchFamily="34" charset="-122"/>
                        </a:rPr>
                        <a:t>Image </a:t>
                      </a:r>
                      <a:r>
                        <a:rPr lang="zh-CN" altLang="en-US" sz="1000" dirty="0" smtClean="0">
                          <a:latin typeface="微软雅黑" panose="020B0503020204020204" pitchFamily="34" charset="-122"/>
                          <a:ea typeface="微软雅黑" panose="020B0503020204020204" pitchFamily="34" charset="-122"/>
                        </a:rPr>
                        <a:t>service</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latin typeface="微软雅黑" panose="020B0503020204020204" pitchFamily="34" charset="-122"/>
                          <a:ea typeface="微软雅黑" panose="020B0503020204020204" pitchFamily="34" charset="-122"/>
                        </a:rPr>
                        <a:t>Glance</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dirty="0" smtClean="0">
                          <a:latin typeface="微软雅黑" panose="020B0503020204020204" pitchFamily="34" charset="-122"/>
                          <a:ea typeface="微软雅黑" panose="020B0503020204020204" pitchFamily="34" charset="-122"/>
                        </a:rPr>
                        <a:t>Glance provides the </a:t>
                      </a:r>
                      <a:r>
                        <a:rPr lang="en-US" altLang="zh-CN" sz="1000" dirty="0" err="1" smtClean="0">
                          <a:latin typeface="微软雅黑" panose="020B0503020204020204" pitchFamily="34" charset="-122"/>
                          <a:ea typeface="微软雅黑" panose="020B0503020204020204" pitchFamily="34" charset="-122"/>
                        </a:rPr>
                        <a:t>VM</a:t>
                      </a:r>
                      <a:r>
                        <a:rPr lang="zh-CN" altLang="en-US" sz="1000" dirty="0" smtClean="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image registration service. At the same time, </a:t>
                      </a:r>
                      <a:r>
                        <a:rPr lang="en-US" altLang="zh-CN" sz="1000" dirty="0" smtClean="0">
                          <a:latin typeface="微软雅黑" panose="020B0503020204020204" pitchFamily="34" charset="-122"/>
                          <a:ea typeface="微软雅黑" panose="020B0503020204020204" pitchFamily="34" charset="-122"/>
                        </a:rPr>
                        <a:t>Nova uses Glance</a:t>
                      </a:r>
                      <a:r>
                        <a:rPr lang="en-US" altLang="zh-CN" sz="1000" baseline="0" dirty="0" smtClean="0">
                          <a:latin typeface="微软雅黑" panose="020B0503020204020204" pitchFamily="34" charset="-122"/>
                          <a:ea typeface="微软雅黑" panose="020B0503020204020204" pitchFamily="34" charset="-122"/>
                        </a:rPr>
                        <a:t> to </a:t>
                      </a:r>
                      <a:r>
                        <a:rPr lang="zh-CN" altLang="en-US" sz="1000" dirty="0" smtClean="0">
                          <a:latin typeface="微软雅黑" panose="020B0503020204020204" pitchFamily="34" charset="-122"/>
                          <a:ea typeface="微软雅黑" panose="020B0503020204020204" pitchFamily="34" charset="-122"/>
                        </a:rPr>
                        <a:t>dispatch </a:t>
                      </a:r>
                      <a:r>
                        <a:rPr lang="zh-CN" altLang="en-US" sz="1000" dirty="0">
                          <a:latin typeface="微软雅黑" panose="020B0503020204020204" pitchFamily="34" charset="-122"/>
                          <a:ea typeface="微软雅黑" panose="020B0503020204020204" pitchFamily="34" charset="-122"/>
                        </a:rPr>
                        <a:t>instances.</a:t>
                      </a: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9"/>
                  </a:ext>
                </a:extLst>
              </a:tr>
              <a:tr h="269718">
                <a:tc>
                  <a:txBody>
                    <a:bodyPr/>
                    <a:lstStyle/>
                    <a:p>
                      <a:r>
                        <a:rPr lang="zh-CN" altLang="en-US" sz="1000" dirty="0">
                          <a:latin typeface="微软雅黑" panose="020B0503020204020204" pitchFamily="34" charset="-122"/>
                          <a:ea typeface="微软雅黑" panose="020B0503020204020204" pitchFamily="34" charset="-122"/>
                        </a:rPr>
                        <a:t>Metering</a:t>
                      </a: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M</a:t>
                      </a:r>
                      <a:r>
                        <a:rPr lang="zh-CN" altLang="en-US" sz="1000" dirty="0" smtClean="0">
                          <a:latin typeface="微软雅黑" panose="020B0503020204020204" pitchFamily="34" charset="-122"/>
                          <a:ea typeface="微软雅黑" panose="020B0503020204020204" pitchFamily="34" charset="-122"/>
                        </a:rPr>
                        <a:t>onitoring </a:t>
                      </a:r>
                      <a:r>
                        <a:rPr lang="zh-CN" altLang="en-US" sz="1000" dirty="0">
                          <a:latin typeface="微软雅黑" panose="020B0503020204020204" pitchFamily="34" charset="-122"/>
                          <a:ea typeface="微软雅黑" panose="020B0503020204020204" pitchFamily="34" charset="-122"/>
                        </a:rPr>
                        <a:t>service</a:t>
                      </a: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latin typeface="微软雅黑" panose="020B0503020204020204" pitchFamily="34" charset="-122"/>
                          <a:ea typeface="微软雅黑" panose="020B0503020204020204" pitchFamily="34" charset="-122"/>
                        </a:rPr>
                        <a:t>Ceilometer</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000" dirty="0" err="1" smtClean="0">
                          <a:latin typeface="微软雅黑" panose="020B0503020204020204" pitchFamily="34" charset="-122"/>
                          <a:ea typeface="微软雅黑" panose="020B0503020204020204" pitchFamily="34" charset="-122"/>
                        </a:rPr>
                        <a:t>Ceilometer</a:t>
                      </a:r>
                      <a:r>
                        <a:rPr lang="en-US" altLang="zh-CN" sz="1000" baseline="0" dirty="0" smtClean="0">
                          <a:latin typeface="微软雅黑" panose="020B0503020204020204" pitchFamily="34" charset="-122"/>
                          <a:ea typeface="微软雅黑" panose="020B0503020204020204" pitchFamily="34" charset="-122"/>
                        </a:rPr>
                        <a:t> provides functions such as charging, benchmark tests, and data statistics. </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10"/>
                  </a:ext>
                </a:extLst>
              </a:tr>
              <a:tr h="269718">
                <a:tc gridSpan="3">
                  <a:txBody>
                    <a:bodyPr/>
                    <a:lstStyle/>
                    <a:p>
                      <a:pPr algn="ctr"/>
                      <a:r>
                        <a:rPr lang="en-US" altLang="zh-CN" sz="1000" dirty="0" smtClean="0">
                          <a:latin typeface="微软雅黑" panose="020B0503020204020204" pitchFamily="34" charset="-122"/>
                          <a:ea typeface="微软雅黑" panose="020B0503020204020204" pitchFamily="34" charset="-122"/>
                        </a:rPr>
                        <a:t>H</a:t>
                      </a:r>
                      <a:r>
                        <a:rPr lang="zh-CN" altLang="en-US" sz="1000" dirty="0" smtClean="0">
                          <a:latin typeface="微软雅黑" panose="020B0503020204020204" pitchFamily="34" charset="-122"/>
                          <a:ea typeface="微软雅黑" panose="020B0503020204020204" pitchFamily="34" charset="-122"/>
                        </a:rPr>
                        <a:t>igh</a:t>
                      </a:r>
                      <a:r>
                        <a:rPr lang="zh-CN" altLang="en-US" sz="1000" dirty="0">
                          <a:latin typeface="微软雅黑" panose="020B0503020204020204" pitchFamily="34" charset="-122"/>
                          <a:ea typeface="微软雅黑" panose="020B0503020204020204" pitchFamily="34" charset="-122"/>
                        </a:rPr>
                        <a:t>-level </a:t>
                      </a:r>
                      <a:r>
                        <a:rPr lang="zh-CN" altLang="en-US" sz="1000" dirty="0" smtClean="0">
                          <a:latin typeface="微软雅黑" panose="020B0503020204020204" pitchFamily="34" charset="-122"/>
                          <a:ea typeface="微软雅黑" panose="020B0503020204020204" pitchFamily="34" charset="-122"/>
                        </a:rPr>
                        <a:t>services</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p14="http://schemas.microsoft.com/office/powerpoint/2010/main" xmlns:p15="http://schemas.microsoft.com/office/powerpoint/2012/main" xmlns="" xmlns:a16="http://schemas.microsoft.com/office/drawing/2014/main" val="10011"/>
                  </a:ext>
                </a:extLst>
              </a:tr>
              <a:tr h="500050">
                <a:tc>
                  <a:txBody>
                    <a:bodyPr/>
                    <a:lstStyle/>
                    <a:p>
                      <a:r>
                        <a:rPr lang="en-US" altLang="zh-CN" sz="1000" dirty="0" smtClean="0">
                          <a:latin typeface="微软雅黑" panose="020B0503020204020204" pitchFamily="34" charset="-122"/>
                          <a:ea typeface="微软雅黑" panose="020B0503020204020204" pitchFamily="34" charset="-122"/>
                        </a:rPr>
                        <a:t>Orchestration service</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000">
                          <a:latin typeface="微软雅黑" panose="020B0503020204020204" pitchFamily="34" charset="-122"/>
                          <a:ea typeface="微软雅黑" panose="020B0503020204020204" pitchFamily="34" charset="-122"/>
                        </a:rPr>
                        <a:t>Heat</a:t>
                      </a:r>
                    </a:p>
                  </a:txBody>
                  <a:tcPr marL="72000" marR="72000" marT="18242" marB="18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altLang="zh-CN" sz="1000" dirty="0" smtClean="0">
                          <a:latin typeface="微软雅黑" panose="020B0503020204020204" pitchFamily="34" charset="-122"/>
                          <a:ea typeface="微软雅黑" panose="020B0503020204020204" pitchFamily="34" charset="-122"/>
                        </a:rPr>
                        <a:t>Heat can use </a:t>
                      </a:r>
                      <a:r>
                        <a:rPr lang="en-US" altLang="zh-CN" sz="1000" baseline="0" dirty="0" smtClean="0">
                          <a:latin typeface="微软雅黑" panose="020B0503020204020204" pitchFamily="34" charset="-122"/>
                          <a:ea typeface="微软雅黑" panose="020B0503020204020204" pitchFamily="34" charset="-122"/>
                        </a:rPr>
                        <a:t>its</a:t>
                      </a:r>
                      <a:r>
                        <a:rPr lang="en-US" altLang="zh-CN" sz="1000" dirty="0" smtClean="0">
                          <a:latin typeface="微软雅黑" panose="020B0503020204020204" pitchFamily="34" charset="-122"/>
                          <a:ea typeface="微软雅黑" panose="020B0503020204020204" pitchFamily="34" charset="-122"/>
                        </a:rPr>
                        <a:t> </a:t>
                      </a:r>
                      <a:r>
                        <a:rPr lang="zh-CN" altLang="en-US" sz="1000" dirty="0" smtClean="0">
                          <a:latin typeface="微软雅黑" panose="020B0503020204020204" pitchFamily="34" charset="-122"/>
                          <a:ea typeface="微软雅黑" panose="020B0503020204020204" pitchFamily="34" charset="-122"/>
                        </a:rPr>
                        <a:t>HOT </a:t>
                      </a:r>
                      <a:r>
                        <a:rPr lang="zh-CN" altLang="en-US" sz="1000" dirty="0">
                          <a:latin typeface="微软雅黑" panose="020B0503020204020204" pitchFamily="34" charset="-122"/>
                          <a:ea typeface="微软雅黑" panose="020B0503020204020204" pitchFamily="34" charset="-122"/>
                        </a:rPr>
                        <a:t>template or AWS CloudFormation template </a:t>
                      </a:r>
                      <a:r>
                        <a:rPr lang="en-US" altLang="zh-CN" sz="1000" dirty="0" smtClean="0">
                          <a:latin typeface="微软雅黑" panose="020B0503020204020204" pitchFamily="34" charset="-122"/>
                          <a:ea typeface="微软雅黑" panose="020B0503020204020204" pitchFamily="34" charset="-122"/>
                        </a:rPr>
                        <a:t>and REST</a:t>
                      </a:r>
                      <a:r>
                        <a:rPr lang="en-US" altLang="zh-CN" sz="1000" baseline="0" dirty="0" smtClean="0">
                          <a:latin typeface="微软雅黑" panose="020B0503020204020204" pitchFamily="34" charset="-122"/>
                          <a:ea typeface="微软雅黑" panose="020B0503020204020204" pitchFamily="34" charset="-122"/>
                        </a:rPr>
                        <a:t> APIs of each </a:t>
                      </a:r>
                      <a:r>
                        <a:rPr lang="zh-CN" altLang="en-US" sz="1000" dirty="0" smtClean="0">
                          <a:latin typeface="微软雅黑" panose="020B0503020204020204" pitchFamily="34" charset="-122"/>
                          <a:ea typeface="微软雅黑" panose="020B0503020204020204" pitchFamily="34" charset="-122"/>
                        </a:rPr>
                        <a:t>OpenStack </a:t>
                      </a:r>
                      <a:r>
                        <a:rPr lang="en-US" altLang="zh-CN" sz="1000" dirty="0" smtClean="0">
                          <a:latin typeface="微软雅黑" panose="020B0503020204020204" pitchFamily="34" charset="-122"/>
                          <a:ea typeface="微软雅黑" panose="020B0503020204020204" pitchFamily="34" charset="-122"/>
                        </a:rPr>
                        <a:t>service</a:t>
                      </a:r>
                      <a:r>
                        <a:rPr lang="en-US" altLang="zh-CN" sz="1000" baseline="0" dirty="0" smtClean="0">
                          <a:latin typeface="微软雅黑" panose="020B0503020204020204" pitchFamily="34" charset="-122"/>
                          <a:ea typeface="微软雅黑" panose="020B0503020204020204" pitchFamily="34" charset="-122"/>
                        </a:rPr>
                        <a:t> to organize component resources to cloud applications. </a:t>
                      </a:r>
                      <a:endParaRPr lang="zh-CN" altLang="en-US" sz="1000" dirty="0">
                        <a:latin typeface="微软雅黑" panose="020B0503020204020204" pitchFamily="34" charset="-122"/>
                        <a:ea typeface="微软雅黑" panose="020B0503020204020204" pitchFamily="34" charset="-122"/>
                      </a:endParaRPr>
                    </a:p>
                  </a:txBody>
                  <a:tcPr marL="72000" marR="72000" marT="18242" marB="18242"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12"/>
                  </a:ext>
                </a:extLst>
              </a:tr>
            </a:tbl>
          </a:graphicData>
        </a:graphic>
      </p:graphicFrame>
      <p:sp>
        <p:nvSpPr>
          <p:cNvPr id="2" name="标题 1"/>
          <p:cNvSpPr>
            <a:spLocks noGrp="1"/>
          </p:cNvSpPr>
          <p:nvPr>
            <p:ph type="title" idx="4294967295"/>
          </p:nvPr>
        </p:nvSpPr>
        <p:spPr>
          <a:xfrm>
            <a:off x="1631504" y="292385"/>
            <a:ext cx="10380476" cy="868363"/>
          </a:xfrm>
        </p:spPr>
        <p:txBody>
          <a:bodyPr wrap="square">
            <a:noAutofit/>
          </a:bodyPr>
          <a:lstStyle/>
          <a:p>
            <a:pPr fontAlgn="ctr"/>
            <a:r>
              <a:rPr lang="en-US" b="1" dirty="0"/>
              <a:t>OpenStack Architecture and Core Projects</a:t>
            </a:r>
          </a:p>
        </p:txBody>
      </p:sp>
    </p:spTree>
    <p:extLst>
      <p:ext uri="{BB962C8B-B14F-4D97-AF65-F5344CB8AC3E}">
        <p14:creationId xmlns:p14="http://schemas.microsoft.com/office/powerpoint/2010/main" val="301023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08063" y="1233488"/>
            <a:ext cx="10464270" cy="4680000"/>
          </a:xfrm>
        </p:spPr>
        <p:txBody>
          <a:bodyPr wrap="square">
            <a:noAutofit/>
          </a:bodyPr>
          <a:lstStyle/>
          <a:p>
            <a:pPr fontAlgn="ctr"/>
            <a:r>
              <a:rPr lang="en-US" altLang="zh-CN" dirty="0" smtClean="0">
                <a:solidFill>
                  <a:schemeClr val="bg1">
                    <a:lumMod val="50000"/>
                  </a:schemeClr>
                </a:solidFill>
              </a:rPr>
              <a:t>OpenStack Background</a:t>
            </a:r>
          </a:p>
          <a:p>
            <a:pPr fontAlgn="ctr"/>
            <a:r>
              <a:rPr lang="en-US" altLang="zh-CN" dirty="0" smtClean="0">
                <a:solidFill>
                  <a:schemeClr val="bg1">
                    <a:lumMod val="50000"/>
                  </a:schemeClr>
                </a:solidFill>
              </a:rPr>
              <a:t>OpenStack System Architecture</a:t>
            </a:r>
          </a:p>
          <a:p>
            <a:pPr fontAlgn="ctr"/>
            <a:r>
              <a:rPr lang="en-US" altLang="zh-CN" b="1" dirty="0" smtClean="0"/>
              <a:t>Functions and Features of OpenStack</a:t>
            </a:r>
          </a:p>
          <a:p>
            <a:pPr fontAlgn="ctr"/>
            <a:r>
              <a:rPr lang="en-US" altLang="zh-CN" dirty="0" smtClean="0">
                <a:solidFill>
                  <a:schemeClr val="bg1">
                    <a:lumMod val="50000"/>
                  </a:schemeClr>
                </a:solidFill>
              </a:rPr>
              <a:t>Huawei FusionSphere OpenStack Enhancements</a:t>
            </a:r>
            <a:endParaRPr lang="en-US" altLang="zh-CN" dirty="0">
              <a:solidFill>
                <a:schemeClr val="bg1">
                  <a:lumMod val="50000"/>
                </a:schemeClr>
              </a:solidFill>
            </a:endParaRPr>
          </a:p>
        </p:txBody>
      </p:sp>
    </p:spTree>
    <p:extLst>
      <p:ext uri="{BB962C8B-B14F-4D97-AF65-F5344CB8AC3E}">
        <p14:creationId xmlns:p14="http://schemas.microsoft.com/office/powerpoint/2010/main" val="199515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863"/>
            <a:ext cx="10560050" cy="868362"/>
          </a:xfrm>
        </p:spPr>
        <p:txBody>
          <a:bodyPr wrap="square">
            <a:noAutofit/>
          </a:bodyPr>
          <a:lstStyle/>
          <a:p>
            <a:pPr fontAlgn="ctr"/>
            <a:r>
              <a:rPr lang="en-US" altLang="zh-CN" b="1" dirty="0" smtClean="0"/>
              <a:t>Introduction to OpenStack Modules</a:t>
            </a:r>
            <a:endParaRPr lang="en-US" altLang="zh-CN" b="1" dirty="0"/>
          </a:p>
        </p:txBody>
      </p:sp>
      <p:grpSp>
        <p:nvGrpSpPr>
          <p:cNvPr id="13" name="组合 19">
            <a:extLst>
              <a:ext uri="{FF2B5EF4-FFF2-40B4-BE49-F238E27FC236}">
                <a16:creationId xmlns:p14="http://schemas.microsoft.com/office/powerpoint/2010/main" xmlns:p15="http://schemas.microsoft.com/office/powerpoint/2012/main" xmlns="" xmlns:a16="http://schemas.microsoft.com/office/drawing/2014/main" id="{816A9A86-2117-410F-A30E-198FCEE42D2B}"/>
              </a:ext>
            </a:extLst>
          </p:cNvPr>
          <p:cNvGrpSpPr/>
          <p:nvPr/>
        </p:nvGrpSpPr>
        <p:grpSpPr>
          <a:xfrm>
            <a:off x="2278821" y="1592796"/>
            <a:ext cx="7849429" cy="4105602"/>
            <a:chOff x="575009" y="1136129"/>
            <a:chExt cx="7407254" cy="3834744"/>
          </a:xfrm>
        </p:grpSpPr>
        <p:pic>
          <p:nvPicPr>
            <p:cNvPr id="14" name="Picture 2" descr="D:\Work\DOPRA V3\中信银行\openstack-arch-grizzly-conceptual-v2.jpg">
              <a:extLst>
                <a:ext uri="{FF2B5EF4-FFF2-40B4-BE49-F238E27FC236}">
                  <a16:creationId xmlns:p14="http://schemas.microsoft.com/office/powerpoint/2010/main" xmlns:p15="http://schemas.microsoft.com/office/powerpoint/2012/main" xmlns="" xmlns:a16="http://schemas.microsoft.com/office/drawing/2014/main" id="{79DE7EA7-16D5-4A7B-B60F-9DA15E6FACE6}"/>
                </a:ext>
              </a:extLst>
            </p:cNvPr>
            <p:cNvPicPr>
              <a:picLocks noChangeAspect="1" noChangeArrowheads="1"/>
            </p:cNvPicPr>
            <p:nvPr/>
          </p:nvPicPr>
          <p:blipFill>
            <a:blip r:embed="rId3" cstate="print"/>
            <a:stretch>
              <a:fillRect/>
            </a:stretch>
          </p:blipFill>
          <p:spPr bwMode="auto">
            <a:xfrm>
              <a:off x="1527045" y="1492358"/>
              <a:ext cx="5436131" cy="3410187"/>
            </a:xfrm>
            <a:prstGeom prst="rect">
              <a:avLst/>
            </a:prstGeom>
            <a:noFill/>
            <a:ln w="9525">
              <a:noFill/>
              <a:miter lim="800000"/>
            </a:ln>
          </p:spPr>
        </p:pic>
        <p:sp>
          <p:nvSpPr>
            <p:cNvPr id="15" name="Rectangular Callout 7">
              <a:extLst>
                <a:ext uri="{FF2B5EF4-FFF2-40B4-BE49-F238E27FC236}">
                  <a16:creationId xmlns:p14="http://schemas.microsoft.com/office/powerpoint/2010/main" xmlns:p15="http://schemas.microsoft.com/office/powerpoint/2012/main" xmlns="" xmlns:a16="http://schemas.microsoft.com/office/drawing/2014/main" id="{4AAC2C21-F6E6-4BA8-8B7E-95382B44A5EA}"/>
                </a:ext>
              </a:extLst>
            </p:cNvPr>
            <p:cNvSpPr/>
            <p:nvPr/>
          </p:nvSpPr>
          <p:spPr bwMode="auto">
            <a:xfrm>
              <a:off x="602890" y="4340581"/>
              <a:ext cx="1809404" cy="427449"/>
            </a:xfrm>
            <a:prstGeom prst="wedgeRectCallout">
              <a:avLst>
                <a:gd name="adj1" fmla="val 20091"/>
                <a:gd name="adj2" fmla="val -116001"/>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ysClr val="windowText" lastClr="000000"/>
                  </a:solidFill>
                  <a:latin typeface="+mn-lt"/>
                  <a:ea typeface="+mn-ea"/>
                  <a:cs typeface="Arial" pitchFamily="34" charset="0"/>
                </a:rPr>
                <a:t>Cinder (Block storage management)</a:t>
              </a:r>
            </a:p>
          </p:txBody>
        </p:sp>
        <p:sp>
          <p:nvSpPr>
            <p:cNvPr id="16" name="Rectangular Callout 8">
              <a:extLst>
                <a:ext uri="{FF2B5EF4-FFF2-40B4-BE49-F238E27FC236}">
                  <a16:creationId xmlns:p14="http://schemas.microsoft.com/office/powerpoint/2010/main" xmlns:p15="http://schemas.microsoft.com/office/powerpoint/2012/main" xmlns="" xmlns:a16="http://schemas.microsoft.com/office/drawing/2014/main" id="{2CE295A0-7881-467D-A201-D97362D6EF36}"/>
                </a:ext>
              </a:extLst>
            </p:cNvPr>
            <p:cNvSpPr/>
            <p:nvPr/>
          </p:nvSpPr>
          <p:spPr bwMode="auto">
            <a:xfrm>
              <a:off x="575009" y="1237015"/>
              <a:ext cx="1566150" cy="598435"/>
            </a:xfrm>
            <a:prstGeom prst="wedgeRectCallout">
              <a:avLst>
                <a:gd name="adj1" fmla="val 37820"/>
                <a:gd name="adj2" fmla="val 183132"/>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rgbClr val="000000"/>
                  </a:solidFill>
                  <a:latin typeface="+mn-lt"/>
                  <a:ea typeface="+mn-ea"/>
                  <a:cs typeface="Arial" pitchFamily="34" charset="0"/>
                </a:rPr>
                <a:t>Quantum/Neutron (Virtual network management)</a:t>
              </a:r>
            </a:p>
          </p:txBody>
        </p:sp>
        <p:sp>
          <p:nvSpPr>
            <p:cNvPr id="17" name="Rectangular Callout 9">
              <a:extLst>
                <a:ext uri="{FF2B5EF4-FFF2-40B4-BE49-F238E27FC236}">
                  <a16:creationId xmlns:p14="http://schemas.microsoft.com/office/powerpoint/2010/main" xmlns:p15="http://schemas.microsoft.com/office/powerpoint/2012/main" xmlns="" xmlns:a16="http://schemas.microsoft.com/office/drawing/2014/main" id="{E5FE98BA-4917-4CAA-AB80-0F8D24151B9D}"/>
                </a:ext>
              </a:extLst>
            </p:cNvPr>
            <p:cNvSpPr/>
            <p:nvPr/>
          </p:nvSpPr>
          <p:spPr bwMode="auto">
            <a:xfrm>
              <a:off x="5255288" y="1136129"/>
              <a:ext cx="1979694" cy="431193"/>
            </a:xfrm>
            <a:prstGeom prst="wedgeRectCallout">
              <a:avLst>
                <a:gd name="adj1" fmla="val -79351"/>
                <a:gd name="adj2" fmla="val 125977"/>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ysClr val="windowText" lastClr="000000"/>
                  </a:solidFill>
                  <a:latin typeface="+mn-lt"/>
                  <a:ea typeface="+mn-ea"/>
                  <a:cs typeface="Arial" pitchFamily="34" charset="0"/>
                </a:rPr>
                <a:t>Horizon (Interface management)</a:t>
              </a:r>
            </a:p>
          </p:txBody>
        </p:sp>
        <p:sp>
          <p:nvSpPr>
            <p:cNvPr id="18" name="Rectangular Callout 10">
              <a:extLst>
                <a:ext uri="{FF2B5EF4-FFF2-40B4-BE49-F238E27FC236}">
                  <a16:creationId xmlns:p14="http://schemas.microsoft.com/office/powerpoint/2010/main" xmlns:p15="http://schemas.microsoft.com/office/powerpoint/2012/main" xmlns="" xmlns:a16="http://schemas.microsoft.com/office/drawing/2014/main" id="{6EBD55B3-3B27-46A1-8EF7-81290F678938}"/>
                </a:ext>
              </a:extLst>
            </p:cNvPr>
            <p:cNvSpPr/>
            <p:nvPr/>
          </p:nvSpPr>
          <p:spPr bwMode="auto">
            <a:xfrm>
              <a:off x="6613130" y="2263463"/>
              <a:ext cx="1369133" cy="427449"/>
            </a:xfrm>
            <a:prstGeom prst="wedgeRectCallout">
              <a:avLst>
                <a:gd name="adj1" fmla="val -39550"/>
                <a:gd name="adj2" fmla="val 110557"/>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ysClr val="windowText" lastClr="000000"/>
                  </a:solidFill>
                  <a:latin typeface="+mn-lt"/>
                  <a:ea typeface="+mn-ea"/>
                  <a:cs typeface="Arial" pitchFamily="34" charset="0"/>
                </a:rPr>
                <a:t>Swift (Object storage)</a:t>
              </a:r>
            </a:p>
          </p:txBody>
        </p:sp>
        <p:sp>
          <p:nvSpPr>
            <p:cNvPr id="19" name="Rectangular Callout 11">
              <a:extLst>
                <a:ext uri="{FF2B5EF4-FFF2-40B4-BE49-F238E27FC236}">
                  <a16:creationId xmlns:p14="http://schemas.microsoft.com/office/powerpoint/2010/main" xmlns:p15="http://schemas.microsoft.com/office/powerpoint/2012/main" xmlns="" xmlns:a16="http://schemas.microsoft.com/office/drawing/2014/main" id="{5214BD48-6266-4F63-8B75-73A694EF00D3}"/>
                </a:ext>
              </a:extLst>
            </p:cNvPr>
            <p:cNvSpPr/>
            <p:nvPr/>
          </p:nvSpPr>
          <p:spPr bwMode="auto">
            <a:xfrm>
              <a:off x="5691718" y="1765914"/>
              <a:ext cx="1442846" cy="427449"/>
            </a:xfrm>
            <a:prstGeom prst="wedgeRectCallout">
              <a:avLst>
                <a:gd name="adj1" fmla="val -59070"/>
                <a:gd name="adj2" fmla="val 234444"/>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ysClr val="windowText" lastClr="000000"/>
                  </a:solidFill>
                  <a:latin typeface="+mn-lt"/>
                  <a:ea typeface="+mn-ea"/>
                  <a:cs typeface="Arial" pitchFamily="34" charset="0"/>
                </a:rPr>
                <a:t>Glance (Image management)</a:t>
              </a:r>
            </a:p>
          </p:txBody>
        </p:sp>
        <p:sp>
          <p:nvSpPr>
            <p:cNvPr id="20" name="Rectangular Callout 12">
              <a:extLst>
                <a:ext uri="{FF2B5EF4-FFF2-40B4-BE49-F238E27FC236}">
                  <a16:creationId xmlns:p14="http://schemas.microsoft.com/office/powerpoint/2010/main" xmlns:p15="http://schemas.microsoft.com/office/powerpoint/2012/main" xmlns="" xmlns:a16="http://schemas.microsoft.com/office/drawing/2014/main" id="{ADCACC9D-B2D8-456B-B403-C93959BE8181}"/>
                </a:ext>
              </a:extLst>
            </p:cNvPr>
            <p:cNvSpPr/>
            <p:nvPr/>
          </p:nvSpPr>
          <p:spPr bwMode="auto">
            <a:xfrm>
              <a:off x="2535779" y="1226030"/>
              <a:ext cx="1337724" cy="427449"/>
            </a:xfrm>
            <a:prstGeom prst="wedgeRectCallout">
              <a:avLst>
                <a:gd name="adj1" fmla="val 45758"/>
                <a:gd name="adj2" fmla="val 352102"/>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ysClr val="windowText" lastClr="000000"/>
                  </a:solidFill>
                  <a:latin typeface="+mn-lt"/>
                  <a:ea typeface="+mn-ea"/>
                  <a:cs typeface="Arial" pitchFamily="34" charset="0"/>
                </a:rPr>
                <a:t>Nova (Computing management)</a:t>
              </a:r>
            </a:p>
          </p:txBody>
        </p:sp>
        <p:sp>
          <p:nvSpPr>
            <p:cNvPr id="21" name="Rectangular Callout 7">
              <a:extLst>
                <a:ext uri="{FF2B5EF4-FFF2-40B4-BE49-F238E27FC236}">
                  <a16:creationId xmlns:p14="http://schemas.microsoft.com/office/powerpoint/2010/main" xmlns:p15="http://schemas.microsoft.com/office/powerpoint/2012/main" xmlns="" xmlns:a16="http://schemas.microsoft.com/office/drawing/2014/main" id="{9F50CE2A-318A-485F-A88A-ACFD88CEEA1C}"/>
                </a:ext>
              </a:extLst>
            </p:cNvPr>
            <p:cNvSpPr/>
            <p:nvPr/>
          </p:nvSpPr>
          <p:spPr bwMode="auto">
            <a:xfrm>
              <a:off x="2620418" y="4539680"/>
              <a:ext cx="1284934" cy="431193"/>
            </a:xfrm>
            <a:prstGeom prst="wedgeRectCallout">
              <a:avLst>
                <a:gd name="adj1" fmla="val 65114"/>
                <a:gd name="adj2" fmla="val -42028"/>
              </a:avLst>
            </a:prstGeom>
            <a:solidFill>
              <a:srgbClr val="333399">
                <a:lumMod val="20000"/>
                <a:lumOff val="80000"/>
                <a:alpha val="27000"/>
              </a:srgbClr>
            </a:solidFill>
            <a:ln w="9525" cap="flat" cmpd="sng" algn="ctr">
              <a:solidFill>
                <a:srgbClr val="000000"/>
              </a:solidFill>
              <a:prstDash val="solid"/>
              <a:round/>
              <a:headEnd type="none" w="med" len="med"/>
              <a:tailEnd type="triangle" w="med" len="med"/>
            </a:ln>
          </p:spPr>
          <p:txBody>
            <a:bodyPr wrap="square" lIns="91425" tIns="45712" rIns="91425" bIns="45712">
              <a:noAutofit/>
            </a:bodyPr>
            <a:lstStyle/>
            <a:p>
              <a:pPr algn="ctr" defTabSz="858838" fontAlgn="ctr">
                <a:defRPr/>
              </a:pPr>
              <a:r>
                <a:rPr lang="en-US" altLang="zh-CN" sz="1100" kern="0" dirty="0">
                  <a:solidFill>
                    <a:sysClr val="windowText" lastClr="000000"/>
                  </a:solidFill>
                  <a:latin typeface="+mn-lt"/>
                  <a:ea typeface="+mn-ea"/>
                  <a:cs typeface="Arial" pitchFamily="34" charset="0"/>
                </a:rPr>
                <a:t>Keystone (Authentication)</a:t>
              </a:r>
            </a:p>
          </p:txBody>
        </p:sp>
      </p:grpSp>
    </p:spTree>
    <p:extLst>
      <p:ext uri="{BB962C8B-B14F-4D97-AF65-F5344CB8AC3E}">
        <p14:creationId xmlns:p14="http://schemas.microsoft.com/office/powerpoint/2010/main" val="356847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304764"/>
            <a:ext cx="10464270" cy="4608724"/>
          </a:xfrm>
        </p:spPr>
        <p:txBody>
          <a:bodyPr wrap="square">
            <a:noAutofit/>
          </a:bodyPr>
          <a:lstStyle/>
          <a:p>
            <a:pPr fontAlgn="ctr"/>
            <a:r>
              <a:rPr lang="en-US" altLang="zh-CN" sz="1400" dirty="0">
                <a:latin typeface="微软雅黑" panose="020B0503020204020204" pitchFamily="34" charset="-122"/>
                <a:ea typeface="微软雅黑" panose="020B0503020204020204" pitchFamily="34" charset="-122"/>
              </a:rPr>
              <a:t>Keystone provides authentication and access policy services for all </a:t>
            </a:r>
            <a:r>
              <a:rPr lang="en-US" altLang="zh-CN" sz="1400" dirty="0" err="1">
                <a:latin typeface="微软雅黑" panose="020B0503020204020204" pitchFamily="34" charset="-122"/>
                <a:ea typeface="微软雅黑" panose="020B0503020204020204" pitchFamily="34" charset="-122"/>
              </a:rPr>
              <a:t>OpenStack</a:t>
            </a:r>
            <a:r>
              <a:rPr lang="en-US" altLang="zh-CN" sz="1400" dirty="0">
                <a:latin typeface="微软雅黑" panose="020B0503020204020204" pitchFamily="34" charset="-122"/>
                <a:ea typeface="微软雅黑" panose="020B0503020204020204" pitchFamily="34" charset="-122"/>
              </a:rPr>
              <a:t> components. Depending on its REST (identity API) system, Keystone provides authentication and authorization for mainly (but not limited to) Swift, Glance, and Nova. In fact, Keystone authenticates the request from action and message sources.</a:t>
            </a:r>
          </a:p>
          <a:p>
            <a:pPr marL="615950" lvl="1" indent="-307975" fontAlgn="ctr"/>
            <a:r>
              <a:rPr lang="en-US" altLang="zh-CN" sz="1200" dirty="0">
                <a:latin typeface="微软雅黑" panose="020B0503020204020204" pitchFamily="34" charset="-122"/>
                <a:ea typeface="微软雅黑" panose="020B0503020204020204" pitchFamily="34" charset="-122"/>
              </a:rPr>
              <a:t>User</a:t>
            </a:r>
          </a:p>
          <a:p>
            <a:pPr marL="615950" lvl="1" indent="-307975" fontAlgn="ctr"/>
            <a:r>
              <a:rPr lang="en-US" altLang="zh-CN" sz="1200" dirty="0">
                <a:latin typeface="微软雅黑" panose="020B0503020204020204" pitchFamily="34" charset="-122"/>
                <a:ea typeface="微软雅黑" panose="020B0503020204020204" pitchFamily="34" charset="-122"/>
              </a:rPr>
              <a:t>Tenant</a:t>
            </a:r>
          </a:p>
          <a:p>
            <a:pPr marL="615950" lvl="1" indent="-307975" fontAlgn="ctr"/>
            <a:r>
              <a:rPr lang="en-US" altLang="zh-CN" sz="1200" dirty="0">
                <a:latin typeface="微软雅黑" panose="020B0503020204020204" pitchFamily="34" charset="-122"/>
                <a:ea typeface="微软雅黑" panose="020B0503020204020204" pitchFamily="34" charset="-122"/>
              </a:rPr>
              <a:t>Role</a:t>
            </a:r>
          </a:p>
          <a:p>
            <a:pPr marL="615950" lvl="1" indent="-307975" fontAlgn="ctr"/>
            <a:r>
              <a:rPr lang="en-US" altLang="zh-CN" sz="1200" dirty="0">
                <a:latin typeface="微软雅黑" panose="020B0503020204020204" pitchFamily="34" charset="-122"/>
                <a:ea typeface="微软雅黑" panose="020B0503020204020204" pitchFamily="34" charset="-122"/>
              </a:rPr>
              <a:t>Service</a:t>
            </a:r>
          </a:p>
          <a:p>
            <a:pPr marL="615950" lvl="1" indent="-307975" fontAlgn="ctr"/>
            <a:r>
              <a:rPr lang="en-US" altLang="zh-CN" sz="1200" dirty="0">
                <a:latin typeface="微软雅黑" panose="020B0503020204020204" pitchFamily="34" charset="-122"/>
                <a:ea typeface="微软雅黑" panose="020B0503020204020204" pitchFamily="34" charset="-122"/>
              </a:rPr>
              <a:t>Endpoint</a:t>
            </a:r>
          </a:p>
          <a:p>
            <a:pPr lvl="1" fontAlgn="ctr"/>
            <a:endParaRPr lang="en-US" sz="12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Keystone Overview</a:t>
            </a:r>
            <a:endParaRPr lang="en-US" altLang="zh-CN" b="1" dirty="0">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4871518" y="4256672"/>
            <a:ext cx="5113337" cy="1512887"/>
          </a:xfrm>
          <a:prstGeom prst="roundRect">
            <a:avLst/>
          </a:prstGeom>
          <a:ln>
            <a:prstDash val="lgDash"/>
          </a:ln>
          <a:extLst/>
        </p:spPr>
        <p:style>
          <a:lnRef idx="2">
            <a:schemeClr val="accent1"/>
          </a:lnRef>
          <a:fillRef idx="1">
            <a:schemeClr val="lt1"/>
          </a:fillRef>
          <a:effectRef idx="0">
            <a:schemeClr val="accent1"/>
          </a:effectRef>
          <a:fontRef idx="minor">
            <a:schemeClr val="dk1"/>
          </a:fontRef>
        </p:style>
        <p:txBody>
          <a:bodyPr wrap="square">
            <a:noAutofit/>
          </a:bodyPr>
          <a:lstStyle/>
          <a:p>
            <a:pPr eaLnBrk="1" fontAlgn="ctr" hangingPunct="1">
              <a:buClr>
                <a:srgbClr val="CC9900"/>
              </a:buClr>
              <a:buFont typeface="Wingdings" pitchFamily="2" charset="2"/>
              <a:buChar char="n"/>
              <a:defRPr/>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0" name="圆角矩形 19"/>
          <p:cNvSpPr/>
          <p:nvPr/>
        </p:nvSpPr>
        <p:spPr bwMode="auto">
          <a:xfrm>
            <a:off x="7032104" y="2600909"/>
            <a:ext cx="1511300" cy="576263"/>
          </a:xfrm>
          <a:prstGeom prst="roundRect">
            <a:avLst/>
          </a:prstGeom>
          <a:extLst/>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eaLnBrk="1" fontAlgn="ctr" hangingPunct="1">
              <a:buClr>
                <a:srgbClr val="CC9900"/>
              </a:buClr>
              <a:defRPr/>
            </a:pPr>
            <a:r>
              <a:rPr lang="en-US" altLang="zh-CN" sz="1200" dirty="0">
                <a:solidFill>
                  <a:srgbClr val="000000"/>
                </a:solidFill>
                <a:latin typeface="微软雅黑" panose="020B0503020204020204" pitchFamily="34" charset="-122"/>
                <a:ea typeface="微软雅黑" panose="020B0503020204020204" pitchFamily="34" charset="-122"/>
              </a:rPr>
              <a:t>API server</a:t>
            </a:r>
          </a:p>
        </p:txBody>
      </p:sp>
      <p:cxnSp>
        <p:nvCxnSpPr>
          <p:cNvPr id="21" name="直接箭头连接符 20"/>
          <p:cNvCxnSpPr>
            <a:stCxn id="20" idx="2"/>
            <a:endCxn id="22" idx="0"/>
          </p:cNvCxnSpPr>
          <p:nvPr/>
        </p:nvCxnSpPr>
        <p:spPr bwMode="auto">
          <a:xfrm flipH="1">
            <a:off x="5267598" y="3177172"/>
            <a:ext cx="2520156" cy="503237"/>
          </a:xfrm>
          <a:prstGeom prst="straightConnector1">
            <a:avLst/>
          </a:prstGeom>
          <a:ln>
            <a:tailEnd type="arrow"/>
          </a:ln>
          <a:extLst/>
        </p:spPr>
        <p:style>
          <a:lnRef idx="3">
            <a:schemeClr val="accent2"/>
          </a:lnRef>
          <a:fillRef idx="0">
            <a:schemeClr val="accent2"/>
          </a:fillRef>
          <a:effectRef idx="2">
            <a:schemeClr val="accent2"/>
          </a:effectRef>
          <a:fontRef idx="minor">
            <a:schemeClr val="tx1"/>
          </a:fontRef>
        </p:style>
      </p:cxnSp>
      <p:sp>
        <p:nvSpPr>
          <p:cNvPr id="22" name="圆角矩形 21"/>
          <p:cNvSpPr/>
          <p:nvPr/>
        </p:nvSpPr>
        <p:spPr bwMode="auto">
          <a:xfrm>
            <a:off x="4871517" y="3680408"/>
            <a:ext cx="792162" cy="432000"/>
          </a:xfrm>
          <a:prstGeom prst="roundRect">
            <a:avLst/>
          </a:prstGeom>
          <a:extLst/>
        </p:spPr>
        <p:style>
          <a:lnRef idx="1">
            <a:schemeClr val="accent2"/>
          </a:lnRef>
          <a:fillRef idx="2">
            <a:schemeClr val="accent2"/>
          </a:fillRef>
          <a:effectRef idx="1">
            <a:schemeClr val="accent2"/>
          </a:effectRef>
          <a:fontRef idx="minor">
            <a:schemeClr val="dk1"/>
          </a:fontRef>
        </p:style>
        <p:txBody>
          <a:bodyPr wrap="square" anchor="ctr">
            <a:noAutofit/>
          </a:bodyPr>
          <a:lstStyle/>
          <a:p>
            <a:pPr algn="ctr" eaLnBrk="1" fontAlgn="ctr" hangingPunct="1">
              <a:buClr>
                <a:srgbClr val="CC9900"/>
              </a:buClr>
              <a:defRPr/>
            </a:pPr>
            <a:r>
              <a:rPr lang="en-US" altLang="zh-CN" sz="1200" dirty="0">
                <a:solidFill>
                  <a:srgbClr val="000000"/>
                </a:solidFill>
                <a:latin typeface="微软雅黑" panose="020B0503020204020204" pitchFamily="34" charset="-122"/>
                <a:ea typeface="微软雅黑" panose="020B0503020204020204" pitchFamily="34" charset="-122"/>
              </a:rPr>
              <a:t>Identity</a:t>
            </a:r>
          </a:p>
        </p:txBody>
      </p:sp>
      <p:sp>
        <p:nvSpPr>
          <p:cNvPr id="23" name="圆角矩形 22"/>
          <p:cNvSpPr/>
          <p:nvPr/>
        </p:nvSpPr>
        <p:spPr bwMode="auto">
          <a:xfrm>
            <a:off x="6096000" y="3680408"/>
            <a:ext cx="720204" cy="432000"/>
          </a:xfrm>
          <a:prstGeom prst="roundRect">
            <a:avLst/>
          </a:prstGeom>
          <a:extLst/>
        </p:spPr>
        <p:style>
          <a:lnRef idx="1">
            <a:schemeClr val="accent2"/>
          </a:lnRef>
          <a:fillRef idx="2">
            <a:schemeClr val="accent2"/>
          </a:fillRef>
          <a:effectRef idx="1">
            <a:schemeClr val="accent2"/>
          </a:effectRef>
          <a:fontRef idx="minor">
            <a:schemeClr val="dk1"/>
          </a:fontRef>
        </p:style>
        <p:txBody>
          <a:bodyPr wrap="square" anchor="ctr">
            <a:noAutofit/>
          </a:bodyPr>
          <a:lstStyle/>
          <a:p>
            <a:pPr algn="ctr" eaLnBrk="1" fontAlgn="ctr" hangingPunct="1">
              <a:buClr>
                <a:srgbClr val="CC9900"/>
              </a:buClr>
              <a:defRPr/>
            </a:pPr>
            <a:r>
              <a:rPr lang="en-US" altLang="zh-CN" sz="1200" dirty="0">
                <a:solidFill>
                  <a:srgbClr val="000000"/>
                </a:solidFill>
                <a:latin typeface="微软雅黑" panose="020B0503020204020204" pitchFamily="34" charset="-122"/>
                <a:ea typeface="微软雅黑" panose="020B0503020204020204" pitchFamily="34" charset="-122"/>
              </a:rPr>
              <a:t>Token</a:t>
            </a:r>
          </a:p>
        </p:txBody>
      </p:sp>
      <p:sp>
        <p:nvSpPr>
          <p:cNvPr id="24" name="圆角矩形 23"/>
          <p:cNvSpPr/>
          <p:nvPr/>
        </p:nvSpPr>
        <p:spPr bwMode="auto">
          <a:xfrm>
            <a:off x="7032104" y="3680408"/>
            <a:ext cx="1511300" cy="432000"/>
          </a:xfrm>
          <a:prstGeom prst="roundRect">
            <a:avLst/>
          </a:prstGeom>
          <a:extLst/>
        </p:spPr>
        <p:style>
          <a:lnRef idx="1">
            <a:schemeClr val="accent2"/>
          </a:lnRef>
          <a:fillRef idx="2">
            <a:schemeClr val="accent2"/>
          </a:fillRef>
          <a:effectRef idx="1">
            <a:schemeClr val="accent2"/>
          </a:effectRef>
          <a:fontRef idx="minor">
            <a:schemeClr val="dk1"/>
          </a:fontRef>
        </p:style>
        <p:txBody>
          <a:bodyPr wrap="square" anchor="ctr">
            <a:noAutofit/>
          </a:bodyPr>
          <a:lstStyle/>
          <a:p>
            <a:pPr algn="ctr" eaLnBrk="1" fontAlgn="ctr" hangingPunct="1">
              <a:buClr>
                <a:srgbClr val="CC9900"/>
              </a:buClr>
              <a:defRPr/>
            </a:pPr>
            <a:r>
              <a:rPr lang="en-US" altLang="zh-CN" sz="1200" dirty="0">
                <a:solidFill>
                  <a:srgbClr val="000000"/>
                </a:solidFill>
                <a:latin typeface="微软雅黑" panose="020B0503020204020204" pitchFamily="34" charset="-122"/>
                <a:ea typeface="微软雅黑" panose="020B0503020204020204" pitchFamily="34" charset="-122"/>
              </a:rPr>
              <a:t>Service/Endpoint</a:t>
            </a:r>
          </a:p>
        </p:txBody>
      </p:sp>
      <p:sp>
        <p:nvSpPr>
          <p:cNvPr id="25" name="圆角矩形 24"/>
          <p:cNvSpPr/>
          <p:nvPr/>
        </p:nvSpPr>
        <p:spPr bwMode="auto">
          <a:xfrm>
            <a:off x="8832330" y="3680408"/>
            <a:ext cx="1152525" cy="432000"/>
          </a:xfrm>
          <a:prstGeom prst="roundRect">
            <a:avLst/>
          </a:prstGeom>
          <a:extLst/>
        </p:spPr>
        <p:style>
          <a:lnRef idx="1">
            <a:schemeClr val="accent2"/>
          </a:lnRef>
          <a:fillRef idx="2">
            <a:schemeClr val="accent2"/>
          </a:fillRef>
          <a:effectRef idx="1">
            <a:schemeClr val="accent2"/>
          </a:effectRef>
          <a:fontRef idx="minor">
            <a:schemeClr val="dk1"/>
          </a:fontRef>
        </p:style>
        <p:txBody>
          <a:bodyPr wrap="square" anchor="ctr">
            <a:noAutofit/>
          </a:bodyPr>
          <a:lstStyle/>
          <a:p>
            <a:pPr algn="ctr" eaLnBrk="1" fontAlgn="ctr" hangingPunct="1">
              <a:buClr>
                <a:srgbClr val="CC9900"/>
              </a:buClr>
              <a:defRPr/>
            </a:pPr>
            <a:r>
              <a:rPr lang="en-US" altLang="zh-CN" sz="1200" dirty="0">
                <a:solidFill>
                  <a:srgbClr val="000000"/>
                </a:solidFill>
                <a:latin typeface="微软雅黑" panose="020B0503020204020204" pitchFamily="34" charset="-122"/>
                <a:ea typeface="微软雅黑" panose="020B0503020204020204" pitchFamily="34" charset="-122"/>
              </a:rPr>
              <a:t>Policy</a:t>
            </a:r>
          </a:p>
        </p:txBody>
      </p:sp>
      <p:cxnSp>
        <p:nvCxnSpPr>
          <p:cNvPr id="26" name="直接箭头连接符 25"/>
          <p:cNvCxnSpPr>
            <a:stCxn id="20" idx="2"/>
            <a:endCxn id="23" idx="0"/>
          </p:cNvCxnSpPr>
          <p:nvPr/>
        </p:nvCxnSpPr>
        <p:spPr bwMode="auto">
          <a:xfrm flipH="1">
            <a:off x="6456102" y="3177172"/>
            <a:ext cx="1331652" cy="503237"/>
          </a:xfrm>
          <a:prstGeom prst="straightConnector1">
            <a:avLst/>
          </a:prstGeom>
          <a:ln>
            <a:tailEnd type="arrow"/>
          </a:ln>
          <a:extLst/>
        </p:spPr>
        <p:style>
          <a:lnRef idx="3">
            <a:schemeClr val="accent2"/>
          </a:lnRef>
          <a:fillRef idx="0">
            <a:schemeClr val="accent2"/>
          </a:fillRef>
          <a:effectRef idx="2">
            <a:schemeClr val="accent2"/>
          </a:effectRef>
          <a:fontRef idx="minor">
            <a:schemeClr val="tx1"/>
          </a:fontRef>
        </p:style>
      </p:cxnSp>
      <p:cxnSp>
        <p:nvCxnSpPr>
          <p:cNvPr id="27" name="直接箭头连接符 26"/>
          <p:cNvCxnSpPr>
            <a:stCxn id="20" idx="2"/>
            <a:endCxn id="24" idx="0"/>
          </p:cNvCxnSpPr>
          <p:nvPr/>
        </p:nvCxnSpPr>
        <p:spPr bwMode="auto">
          <a:xfrm flipH="1">
            <a:off x="7787754" y="3177172"/>
            <a:ext cx="0" cy="503237"/>
          </a:xfrm>
          <a:prstGeom prst="straightConnector1">
            <a:avLst/>
          </a:prstGeom>
          <a:ln>
            <a:tailEnd type="arrow"/>
          </a:ln>
          <a:extLst/>
        </p:spPr>
        <p:style>
          <a:lnRef idx="3">
            <a:schemeClr val="accent2"/>
          </a:lnRef>
          <a:fillRef idx="0">
            <a:schemeClr val="accent2"/>
          </a:fillRef>
          <a:effectRef idx="2">
            <a:schemeClr val="accent2"/>
          </a:effectRef>
          <a:fontRef idx="minor">
            <a:schemeClr val="tx1"/>
          </a:fontRef>
        </p:style>
      </p:cxnSp>
      <p:cxnSp>
        <p:nvCxnSpPr>
          <p:cNvPr id="28" name="直接箭头连接符 27"/>
          <p:cNvCxnSpPr>
            <a:stCxn id="20" idx="2"/>
            <a:endCxn id="25" idx="0"/>
          </p:cNvCxnSpPr>
          <p:nvPr/>
        </p:nvCxnSpPr>
        <p:spPr bwMode="auto">
          <a:xfrm>
            <a:off x="7787754" y="3177172"/>
            <a:ext cx="1620838" cy="503237"/>
          </a:xfrm>
          <a:prstGeom prst="straightConnector1">
            <a:avLst/>
          </a:prstGeom>
          <a:ln>
            <a:tailEnd type="arrow"/>
          </a:ln>
          <a:extLst/>
        </p:spPr>
        <p:style>
          <a:lnRef idx="3">
            <a:schemeClr val="accent2"/>
          </a:lnRef>
          <a:fillRef idx="0">
            <a:schemeClr val="accent2"/>
          </a:fillRef>
          <a:effectRef idx="2">
            <a:schemeClr val="accent2"/>
          </a:effectRef>
          <a:fontRef idx="minor">
            <a:schemeClr val="tx1"/>
          </a:fontRef>
        </p:style>
      </p:cxnSp>
      <p:sp>
        <p:nvSpPr>
          <p:cNvPr id="29" name="圆角矩形 28"/>
          <p:cNvSpPr/>
          <p:nvPr/>
        </p:nvSpPr>
        <p:spPr bwMode="auto">
          <a:xfrm>
            <a:off x="4942954" y="4401133"/>
            <a:ext cx="4032250" cy="431800"/>
          </a:xfrm>
          <a:prstGeom prst="roundRect">
            <a:avLst/>
          </a:prstGeom>
          <a:extLst/>
        </p:spPr>
        <p:style>
          <a:lnRef idx="1">
            <a:schemeClr val="accent3"/>
          </a:lnRef>
          <a:fillRef idx="3">
            <a:schemeClr val="accent3"/>
          </a:fillRef>
          <a:effectRef idx="2">
            <a:schemeClr val="accent3"/>
          </a:effectRef>
          <a:fontRef idx="minor">
            <a:schemeClr val="lt1"/>
          </a:fontRef>
        </p:style>
        <p:txBody>
          <a:bodyPr wrap="square" anchor="ctr">
            <a:noAutofit/>
          </a:bodyPr>
          <a:lstStyle/>
          <a:p>
            <a:pPr algn="ctr" eaLnBrk="1" fontAlgn="ctr" hangingPunct="1">
              <a:buClr>
                <a:srgbClr val="CC9900"/>
              </a:buClr>
              <a:defRPr/>
            </a:pPr>
            <a:r>
              <a:rPr lang="en-US" altLang="zh-CN" sz="1200" dirty="0" err="1">
                <a:solidFill>
                  <a:srgbClr val="000000"/>
                </a:solidFill>
                <a:latin typeface="微软雅黑" panose="020B0503020204020204" pitchFamily="34" charset="-122"/>
                <a:ea typeface="微软雅黑" panose="020B0503020204020204" pitchFamily="34" charset="-122"/>
              </a:rPr>
              <a:t>KVS</a:t>
            </a:r>
            <a:r>
              <a:rPr lang="en-US" altLang="zh-CN" sz="1200" dirty="0">
                <a:solidFill>
                  <a:srgbClr val="000000"/>
                </a:solidFill>
                <a:latin typeface="微软雅黑" panose="020B0503020204020204" pitchFamily="34" charset="-122"/>
                <a:ea typeface="微软雅黑" panose="020B0503020204020204" pitchFamily="34" charset="-122"/>
              </a:rPr>
              <a:t> backend</a:t>
            </a:r>
          </a:p>
        </p:txBody>
      </p:sp>
      <p:sp>
        <p:nvSpPr>
          <p:cNvPr id="30" name="圆角矩形 29"/>
          <p:cNvSpPr/>
          <p:nvPr/>
        </p:nvSpPr>
        <p:spPr bwMode="auto">
          <a:xfrm>
            <a:off x="5158855" y="4759908"/>
            <a:ext cx="4176713" cy="433388"/>
          </a:xfrm>
          <a:prstGeom prst="roundRect">
            <a:avLst/>
          </a:prstGeom>
          <a:extLst/>
        </p:spPr>
        <p:style>
          <a:lnRef idx="1">
            <a:schemeClr val="accent3"/>
          </a:lnRef>
          <a:fillRef idx="3">
            <a:schemeClr val="accent3"/>
          </a:fillRef>
          <a:effectRef idx="2">
            <a:schemeClr val="accent3"/>
          </a:effectRef>
          <a:fontRef idx="minor">
            <a:schemeClr val="lt1"/>
          </a:fontRef>
        </p:style>
        <p:txBody>
          <a:bodyPr wrap="square" anchor="ctr">
            <a:noAutofit/>
          </a:bodyPr>
          <a:lstStyle/>
          <a:p>
            <a:pPr algn="ctr" eaLnBrk="1" fontAlgn="ctr" hangingPunct="1">
              <a:buClr>
                <a:srgbClr val="CC9900"/>
              </a:buClr>
              <a:defRPr/>
            </a:pPr>
            <a:r>
              <a:rPr lang="en-US" altLang="zh-CN" sz="1200" dirty="0" err="1">
                <a:solidFill>
                  <a:srgbClr val="000000"/>
                </a:solidFill>
                <a:latin typeface="微软雅黑" panose="020B0503020204020204" pitchFamily="34" charset="-122"/>
                <a:ea typeface="微软雅黑" panose="020B0503020204020204" pitchFamily="34" charset="-122"/>
              </a:rPr>
              <a:t>LDAP</a:t>
            </a:r>
            <a:r>
              <a:rPr lang="en-US" altLang="zh-CN" sz="1200" dirty="0">
                <a:solidFill>
                  <a:srgbClr val="000000"/>
                </a:solidFill>
                <a:latin typeface="微软雅黑" panose="020B0503020204020204" pitchFamily="34" charset="-122"/>
                <a:ea typeface="微软雅黑" panose="020B0503020204020204" pitchFamily="34" charset="-122"/>
              </a:rPr>
              <a:t> backend</a:t>
            </a:r>
          </a:p>
        </p:txBody>
      </p:sp>
      <p:sp>
        <p:nvSpPr>
          <p:cNvPr id="31" name="圆角矩形 30"/>
          <p:cNvSpPr/>
          <p:nvPr/>
        </p:nvSpPr>
        <p:spPr bwMode="auto">
          <a:xfrm>
            <a:off x="5447779" y="5120271"/>
            <a:ext cx="4248150" cy="431800"/>
          </a:xfrm>
          <a:prstGeom prst="roundRect">
            <a:avLst/>
          </a:prstGeom>
          <a:extLst/>
        </p:spPr>
        <p:style>
          <a:lnRef idx="1">
            <a:schemeClr val="accent3"/>
          </a:lnRef>
          <a:fillRef idx="3">
            <a:schemeClr val="accent3"/>
          </a:fillRef>
          <a:effectRef idx="2">
            <a:schemeClr val="accent3"/>
          </a:effectRef>
          <a:fontRef idx="minor">
            <a:schemeClr val="lt1"/>
          </a:fontRef>
        </p:style>
        <p:txBody>
          <a:bodyPr wrap="square" anchor="ctr">
            <a:noAutofit/>
          </a:bodyPr>
          <a:lstStyle/>
          <a:p>
            <a:pPr algn="ctr" eaLnBrk="1" fontAlgn="ctr" hangingPunct="1">
              <a:buClr>
                <a:srgbClr val="CC9900"/>
              </a:buClr>
              <a:defRPr/>
            </a:pPr>
            <a:r>
              <a:rPr lang="en-US" altLang="zh-CN" sz="1200" dirty="0">
                <a:solidFill>
                  <a:srgbClr val="000000"/>
                </a:solidFill>
                <a:latin typeface="微软雅黑" panose="020B0503020204020204" pitchFamily="34" charset="-122"/>
                <a:ea typeface="微软雅黑" panose="020B0503020204020204" pitchFamily="34" charset="-122"/>
              </a:rPr>
              <a:t>SQL backend</a:t>
            </a:r>
          </a:p>
        </p:txBody>
      </p:sp>
    </p:spTree>
    <p:extLst>
      <p:ext uri="{BB962C8B-B14F-4D97-AF65-F5344CB8AC3E}">
        <p14:creationId xmlns:p14="http://schemas.microsoft.com/office/powerpoint/2010/main" val="205387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4294967295"/>
            <p:extLst>
              <p:ext uri="{D42A27DB-BD31-4B8C-83A1-F6EECF244321}">
                <p14:modId xmlns:p14="http://schemas.microsoft.com/office/powerpoint/2010/main" val="3880906354"/>
              </p:ext>
            </p:extLst>
          </p:nvPr>
        </p:nvGraphicFramePr>
        <p:xfrm>
          <a:off x="2173131" y="2024844"/>
          <a:ext cx="7845739" cy="2926080"/>
        </p:xfrm>
        <a:graphic>
          <a:graphicData uri="http://schemas.openxmlformats.org/drawingml/2006/table">
            <a:tbl>
              <a:tblPr/>
              <a:tblGrid>
                <a:gridCol w="2417544">
                  <a:extLst>
                    <a:ext uri="{9D8B030D-6E8A-4147-A177-3AD203B41FA5}">
                      <a16:colId xmlns:p14="http://schemas.microsoft.com/office/powerpoint/2010/main" xmlns:p15="http://schemas.microsoft.com/office/powerpoint/2012/main" xmlns="" xmlns:a16="http://schemas.microsoft.com/office/drawing/2014/main" val="20000"/>
                    </a:ext>
                  </a:extLst>
                </a:gridCol>
                <a:gridCol w="5428195">
                  <a:extLst>
                    <a:ext uri="{9D8B030D-6E8A-4147-A177-3AD203B41FA5}">
                      <a16:colId xmlns:p14="http://schemas.microsoft.com/office/powerpoint/2010/main" xmlns:p15="http://schemas.microsoft.com/office/powerpoint/2012/main" xmlns="" xmlns:a16="http://schemas.microsoft.com/office/drawing/2014/main" val="20001"/>
                    </a:ext>
                  </a:extLst>
                </a:gridCol>
              </a:tblGrid>
              <a:tr h="0">
                <a:tc>
                  <a:txBody>
                    <a:bodyPr/>
                    <a:lstStyle/>
                    <a:p>
                      <a:pPr algn="ctr"/>
                      <a:r>
                        <a:rPr lang="zh-CN" altLang="en-US" sz="1600" b="1" dirty="0">
                          <a:latin typeface="微软雅黑" panose="020B0503020204020204" pitchFamily="34" charset="-122"/>
                          <a:ea typeface="微软雅黑" panose="020B0503020204020204" pitchFamily="34" charset="-122"/>
                        </a:rPr>
                        <a:t>Parameter</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zh-CN" altLang="en-US" sz="1600" b="1" dirty="0">
                          <a:latin typeface="微软雅黑" panose="020B0503020204020204" pitchFamily="34" charset="-122"/>
                          <a:ea typeface="微软雅黑" panose="020B0503020204020204" pitchFamily="34" charset="-122"/>
                        </a:rPr>
                        <a:t>Example</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p14="http://schemas.microsoft.com/office/powerpoint/2010/main" xmlns:p15="http://schemas.microsoft.com/office/powerpoint/2012/main" xmlns="" xmlns:a16="http://schemas.microsoft.com/office/drawing/2014/main" val="860455422"/>
                  </a:ext>
                </a:extLst>
              </a:tr>
              <a:tr h="0">
                <a:tc>
                  <a:txBody>
                    <a:bodyPr/>
                    <a:lstStyle/>
                    <a:p>
                      <a:pPr algn="ctr"/>
                      <a:r>
                        <a:rPr lang="en-US" sz="1600" dirty="0">
                          <a:latin typeface="微软雅黑" panose="020B0503020204020204" pitchFamily="34" charset="-122"/>
                          <a:ea typeface="微软雅黑" panose="020B0503020204020204" pitchFamily="34" charset="-122"/>
                        </a:rPr>
                        <a:t>User</a:t>
                      </a:r>
                    </a:p>
                  </a:txBody>
                  <a:tcPr anchor="ctr">
                    <a:lnL w="28575" cap="flat" cmpd="sng" algn="ctr">
                      <a:solidFill>
                        <a:schemeClr val="tx1"/>
                      </a:solidFill>
                      <a:prstDash val="solid"/>
                      <a:round/>
                      <a:headEnd type="none" w="med" len="med"/>
                      <a:tailEnd type="none" w="med" len="med"/>
                    </a:lnL>
                  </a:tcPr>
                </a:tc>
                <a:tc>
                  <a:txBody>
                    <a:bodyPr/>
                    <a:lstStyle/>
                    <a:p>
                      <a:pPr algn="ctr"/>
                      <a:r>
                        <a:rPr lang="en-US" altLang="zh-CN" sz="1600" dirty="0" smtClean="0">
                          <a:latin typeface="微软雅黑" panose="020B0503020204020204" pitchFamily="34" charset="-122"/>
                          <a:ea typeface="微软雅黑" panose="020B0503020204020204" pitchFamily="34" charset="-122"/>
                        </a:rPr>
                        <a:t>Hotel guests</a:t>
                      </a:r>
                      <a:endParaRPr lang="zh-CN" altLang="en-US"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10000"/>
                  </a:ext>
                </a:extLst>
              </a:tr>
              <a:tr h="0">
                <a:tc>
                  <a:txBody>
                    <a:bodyPr/>
                    <a:lstStyle/>
                    <a:p>
                      <a:pPr algn="ctr"/>
                      <a:r>
                        <a:rPr lang="en-US" sz="1600">
                          <a:latin typeface="微软雅黑" panose="020B0503020204020204" pitchFamily="34" charset="-122"/>
                          <a:ea typeface="微软雅黑" panose="020B0503020204020204" pitchFamily="34" charset="-122"/>
                        </a:rPr>
                        <a:t>Credentials</a:t>
                      </a:r>
                    </a:p>
                  </a:txBody>
                  <a:tcPr anchor="ctr">
                    <a:lnL w="28575" cap="flat" cmpd="sng" algn="ctr">
                      <a:solidFill>
                        <a:schemeClr val="tx1"/>
                      </a:solidFill>
                      <a:prstDash val="solid"/>
                      <a:round/>
                      <a:headEnd type="none" w="med" len="med"/>
                      <a:tailEnd type="none" w="med" len="med"/>
                    </a:lnL>
                  </a:tcPr>
                </a:tc>
                <a:tc>
                  <a:txBody>
                    <a:bodyPr/>
                    <a:lstStyle/>
                    <a:p>
                      <a:pPr algn="ctr"/>
                      <a:r>
                        <a:rPr lang="en-US" altLang="zh-CN" sz="1600" dirty="0" smtClean="0">
                          <a:latin typeface="微软雅黑" panose="020B0503020204020204" pitchFamily="34" charset="-122"/>
                          <a:ea typeface="微软雅黑" panose="020B0503020204020204" pitchFamily="34" charset="-122"/>
                        </a:rPr>
                        <a:t>R</a:t>
                      </a:r>
                      <a:r>
                        <a:rPr lang="zh-CN" altLang="en-US" sz="1600" dirty="0" smtClean="0">
                          <a:latin typeface="微软雅黑" panose="020B0503020204020204" pitchFamily="34" charset="-122"/>
                          <a:ea typeface="微软雅黑" panose="020B0503020204020204" pitchFamily="34" charset="-122"/>
                        </a:rPr>
                        <a:t>oom key</a:t>
                      </a:r>
                      <a:endParaRPr lang="zh-CN" altLang="en-US"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10001"/>
                  </a:ext>
                </a:extLst>
              </a:tr>
              <a:tr h="0">
                <a:tc>
                  <a:txBody>
                    <a:bodyPr/>
                    <a:lstStyle/>
                    <a:p>
                      <a:pPr algn="ctr"/>
                      <a:r>
                        <a:rPr lang="en-US" sz="1600" dirty="0">
                          <a:latin typeface="微软雅黑" panose="020B0503020204020204" pitchFamily="34" charset="-122"/>
                          <a:ea typeface="微软雅黑" panose="020B0503020204020204" pitchFamily="34" charset="-122"/>
                        </a:rPr>
                        <a:t>Token</a:t>
                      </a:r>
                    </a:p>
                  </a:txBody>
                  <a:tcPr anchor="ctr">
                    <a:lnL w="28575" cap="flat" cmpd="sng" algn="ctr">
                      <a:solidFill>
                        <a:schemeClr val="tx1"/>
                      </a:solidFill>
                      <a:prstDash val="solid"/>
                      <a:round/>
                      <a:headEnd type="none" w="med" len="med"/>
                      <a:tailEnd type="none" w="med" len="med"/>
                    </a:lnL>
                  </a:tcPr>
                </a:tc>
                <a:tc>
                  <a:txBody>
                    <a:bodyPr/>
                    <a:lstStyle/>
                    <a:p>
                      <a:pPr algn="ctr"/>
                      <a:r>
                        <a:rPr lang="en-US" altLang="zh-CN" sz="1600" dirty="0" smtClean="0">
                          <a:latin typeface="微软雅黑" panose="020B0503020204020204" pitchFamily="34" charset="-122"/>
                          <a:ea typeface="微软雅黑" panose="020B0503020204020204" pitchFamily="34" charset="-122"/>
                        </a:rPr>
                        <a:t>Special key</a:t>
                      </a:r>
                      <a:endParaRPr lang="zh-CN" altLang="en-US"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10002"/>
                  </a:ext>
                </a:extLst>
              </a:tr>
              <a:tr h="0">
                <a:tc>
                  <a:txBody>
                    <a:bodyPr/>
                    <a:lstStyle/>
                    <a:p>
                      <a:pPr algn="ctr"/>
                      <a:r>
                        <a:rPr lang="en-US" sz="1600">
                          <a:latin typeface="微软雅黑" panose="020B0503020204020204" pitchFamily="34" charset="-122"/>
                          <a:ea typeface="微软雅黑" panose="020B0503020204020204" pitchFamily="34" charset="-122"/>
                        </a:rPr>
                        <a:t>Tenant</a:t>
                      </a:r>
                    </a:p>
                  </a:txBody>
                  <a:tcPr anchor="ctr">
                    <a:lnL w="28575" cap="flat" cmpd="sng" algn="ctr">
                      <a:solidFill>
                        <a:schemeClr val="tx1"/>
                      </a:solidFill>
                      <a:prstDash val="solid"/>
                      <a:round/>
                      <a:headEnd type="none" w="med" len="med"/>
                      <a:tailEnd type="none" w="med" len="med"/>
                    </a:lnL>
                  </a:tcPr>
                </a:tc>
                <a:tc>
                  <a:txBody>
                    <a:bodyPr/>
                    <a:lstStyle/>
                    <a:p>
                      <a:pPr algn="ctr"/>
                      <a:r>
                        <a:rPr lang="en-US" altLang="zh-CN" sz="1600" dirty="0" smtClean="0">
                          <a:latin typeface="微软雅黑" panose="020B0503020204020204" pitchFamily="34" charset="-122"/>
                          <a:ea typeface="微软雅黑" panose="020B0503020204020204" pitchFamily="34" charset="-122"/>
                        </a:rPr>
                        <a:t>H</a:t>
                      </a:r>
                      <a:r>
                        <a:rPr lang="zh-CN" altLang="en-US" sz="1600" dirty="0" smtClean="0">
                          <a:latin typeface="微软雅黑" panose="020B0503020204020204" pitchFamily="34" charset="-122"/>
                          <a:ea typeface="微软雅黑" panose="020B0503020204020204" pitchFamily="34" charset="-122"/>
                        </a:rPr>
                        <a:t>otel</a:t>
                      </a:r>
                      <a:endParaRPr lang="zh-CN" altLang="en-US"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10003"/>
                  </a:ext>
                </a:extLst>
              </a:tr>
              <a:tr h="0">
                <a:tc>
                  <a:txBody>
                    <a:bodyPr/>
                    <a:lstStyle/>
                    <a:p>
                      <a:pPr algn="ctr"/>
                      <a:r>
                        <a:rPr lang="en-US" sz="1600" dirty="0">
                          <a:latin typeface="微软雅黑" panose="020B0503020204020204" pitchFamily="34" charset="-122"/>
                          <a:ea typeface="微软雅黑" panose="020B0503020204020204" pitchFamily="34" charset="-122"/>
                        </a:rPr>
                        <a:t>Service</a:t>
                      </a:r>
                    </a:p>
                  </a:txBody>
                  <a:tcPr anchor="ctr">
                    <a:lnL w="28575" cap="flat" cmpd="sng" algn="ctr">
                      <a:solidFill>
                        <a:schemeClr val="tx1"/>
                      </a:solidFill>
                      <a:prstDash val="solid"/>
                      <a:round/>
                      <a:headEnd type="none" w="med" len="med"/>
                      <a:tailEnd type="none" w="med" len="med"/>
                    </a:lnL>
                  </a:tcPr>
                </a:tc>
                <a:tc>
                  <a:txBody>
                    <a:bodyPr/>
                    <a:lstStyle/>
                    <a:p>
                      <a:pPr algn="ctr"/>
                      <a:r>
                        <a:rPr lang="zh-CN" altLang="en-US" sz="1600" dirty="0">
                          <a:latin typeface="微软雅黑" panose="020B0503020204020204" pitchFamily="34" charset="-122"/>
                          <a:ea typeface="微软雅黑" panose="020B0503020204020204" pitchFamily="34" charset="-122"/>
                        </a:rPr>
                        <a:t>Service </a:t>
                      </a:r>
                      <a:r>
                        <a:rPr lang="zh-CN" altLang="en-US" sz="1600" dirty="0" smtClean="0">
                          <a:latin typeface="微软雅黑" panose="020B0503020204020204" pitchFamily="34" charset="-122"/>
                          <a:ea typeface="微软雅黑" panose="020B0503020204020204" pitchFamily="34" charset="-122"/>
                        </a:rPr>
                        <a:t>type</a:t>
                      </a:r>
                      <a:r>
                        <a:rPr lang="en-US" altLang="zh-CN" sz="1600" dirty="0" smtClean="0">
                          <a:latin typeface="微软雅黑" panose="020B0503020204020204" pitchFamily="34" charset="-122"/>
                          <a:ea typeface="微软雅黑" panose="020B0503020204020204" pitchFamily="34" charset="-122"/>
                        </a:rPr>
                        <a:t>s</a:t>
                      </a:r>
                      <a:r>
                        <a:rPr lang="zh-CN" altLang="en-US" sz="1600" dirty="0" smtClean="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provided by the </a:t>
                      </a:r>
                      <a:r>
                        <a:rPr lang="zh-CN" altLang="en-US" sz="1600" dirty="0" smtClean="0">
                          <a:latin typeface="微软雅黑" panose="020B0503020204020204" pitchFamily="34" charset="-122"/>
                          <a:ea typeface="微软雅黑" panose="020B0503020204020204" pitchFamily="34" charset="-122"/>
                        </a:rPr>
                        <a:t>hotel </a:t>
                      </a:r>
                      <a:r>
                        <a:rPr lang="en-US" altLang="zh-CN" sz="1600" dirty="0" smtClean="0">
                          <a:latin typeface="微软雅黑" panose="020B0503020204020204" pitchFamily="34" charset="-122"/>
                          <a:ea typeface="微软雅黑" panose="020B0503020204020204" pitchFamily="34" charset="-122"/>
                        </a:rPr>
                        <a:t>such as diet and </a:t>
                      </a:r>
                      <a:r>
                        <a:rPr lang="zh-CN" altLang="en-US" sz="1600" dirty="0" smtClean="0">
                          <a:latin typeface="微软雅黑" panose="020B0503020204020204" pitchFamily="34" charset="-122"/>
                          <a:ea typeface="微软雅黑" panose="020B0503020204020204" pitchFamily="34" charset="-122"/>
                        </a:rPr>
                        <a:t>entertainment </a:t>
                      </a:r>
                      <a:r>
                        <a:rPr lang="en-US" altLang="zh-CN" sz="1600" dirty="0" smtClean="0">
                          <a:latin typeface="微软雅黑" panose="020B0503020204020204" pitchFamily="34" charset="-122"/>
                          <a:ea typeface="微软雅黑" panose="020B0503020204020204" pitchFamily="34" charset="-122"/>
                        </a:rPr>
                        <a:t>services</a:t>
                      </a:r>
                      <a:endParaRPr lang="zh-CN" altLang="en-US"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10004"/>
                  </a:ext>
                </a:extLst>
              </a:tr>
              <a:tr h="0">
                <a:tc>
                  <a:txBody>
                    <a:bodyPr/>
                    <a:lstStyle/>
                    <a:p>
                      <a:pPr algn="ctr"/>
                      <a:r>
                        <a:rPr lang="en-US" sz="1600">
                          <a:latin typeface="微软雅黑" panose="020B0503020204020204" pitchFamily="34" charset="-122"/>
                          <a:ea typeface="微软雅黑" panose="020B0503020204020204" pitchFamily="34" charset="-122"/>
                        </a:rPr>
                        <a:t>Endpoint</a:t>
                      </a:r>
                    </a:p>
                  </a:txBody>
                  <a:tcPr anchor="ctr">
                    <a:lnL w="28575" cap="flat" cmpd="sng" algn="ctr">
                      <a:solidFill>
                        <a:schemeClr val="tx1"/>
                      </a:solidFill>
                      <a:prstDash val="solid"/>
                      <a:round/>
                      <a:headEnd type="none" w="med" len="med"/>
                      <a:tailEnd type="none" w="med" len="med"/>
                    </a:lnL>
                  </a:tcPr>
                </a:tc>
                <a:tc>
                  <a:txBody>
                    <a:bodyPr/>
                    <a:lstStyle/>
                    <a:p>
                      <a:pPr algn="ctr"/>
                      <a:r>
                        <a:rPr lang="en-US" altLang="zh-CN" sz="1600" dirty="0" smtClean="0">
                          <a:latin typeface="微软雅黑" panose="020B0503020204020204" pitchFamily="34" charset="-122"/>
                          <a:ea typeface="微软雅黑" panose="020B0503020204020204" pitchFamily="34" charset="-122"/>
                        </a:rPr>
                        <a:t>Services</a:t>
                      </a:r>
                      <a:r>
                        <a:rPr lang="en-US" altLang="zh-CN" sz="1600" baseline="0" dirty="0" smtClean="0">
                          <a:latin typeface="微软雅黑" panose="020B0503020204020204" pitchFamily="34" charset="-122"/>
                          <a:ea typeface="微软雅黑" panose="020B0503020204020204" pitchFamily="34" charset="-122"/>
                        </a:rPr>
                        <a:t> in detail</a:t>
                      </a:r>
                      <a:r>
                        <a:rPr lang="zh-CN" altLang="en-US" sz="1600" dirty="0" smtClean="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such as </a:t>
                      </a:r>
                      <a:r>
                        <a:rPr lang="zh-CN" altLang="en-US" sz="1600" dirty="0" smtClean="0">
                          <a:latin typeface="微软雅黑" panose="020B0503020204020204" pitchFamily="34" charset="-122"/>
                          <a:ea typeface="微软雅黑" panose="020B0503020204020204" pitchFamily="34" charset="-122"/>
                        </a:rPr>
                        <a:t>barbecue</a:t>
                      </a:r>
                      <a:r>
                        <a:rPr lang="zh-CN" altLang="en-US" sz="1600" baseline="0" dirty="0">
                          <a:latin typeface="微软雅黑" panose="020B0503020204020204" pitchFamily="34" charset="-122"/>
                          <a:ea typeface="微软雅黑" panose="020B0503020204020204" pitchFamily="34" charset="-122"/>
                        </a:rPr>
                        <a:t> </a:t>
                      </a:r>
                      <a:r>
                        <a:rPr lang="en-US" altLang="zh-CN" sz="1600" baseline="0" dirty="0" smtClean="0">
                          <a:latin typeface="微软雅黑" panose="020B0503020204020204" pitchFamily="34" charset="-122"/>
                          <a:ea typeface="微软雅黑" panose="020B0503020204020204" pitchFamily="34" charset="-122"/>
                        </a:rPr>
                        <a:t>and</a:t>
                      </a:r>
                      <a:r>
                        <a:rPr lang="zh-CN" altLang="en-US" sz="1600" dirty="0" smtClean="0">
                          <a:latin typeface="微软雅黑" panose="020B0503020204020204" pitchFamily="34" charset="-122"/>
                          <a:ea typeface="微软雅黑" panose="020B0503020204020204" pitchFamily="34" charset="-122"/>
                        </a:rPr>
                        <a:t> badminton</a:t>
                      </a:r>
                      <a:endParaRPr lang="zh-CN" altLang="en-US"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10005"/>
                  </a:ext>
                </a:extLst>
              </a:tr>
              <a:tr h="0">
                <a:tc>
                  <a:txBody>
                    <a:bodyPr/>
                    <a:lstStyle/>
                    <a:p>
                      <a:pPr algn="ctr"/>
                      <a:r>
                        <a:rPr lang="en-US" sz="1600" dirty="0">
                          <a:latin typeface="微软雅黑" panose="020B0503020204020204" pitchFamily="34" charset="-122"/>
                          <a:ea typeface="微软雅黑" panose="020B0503020204020204" pitchFamily="34" charset="-122"/>
                        </a:rPr>
                        <a:t>Role</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lang="en-US" altLang="zh-CN" sz="1600" dirty="0" smtClean="0">
                          <a:latin typeface="微软雅黑" panose="020B0503020204020204" pitchFamily="34" charset="-122"/>
                          <a:ea typeface="微软雅黑" panose="020B0503020204020204" pitchFamily="34" charset="-122"/>
                        </a:rPr>
                        <a:t>Higher VIP level, higher permission</a:t>
                      </a:r>
                      <a:endParaRPr lang="en-US" altLang="zh-CN" sz="1600" dirty="0">
                        <a:latin typeface="微软雅黑" panose="020B0503020204020204" pitchFamily="34" charset="-122"/>
                        <a:ea typeface="微软雅黑" panose="020B0503020204020204" pitchFamily="34" charset="-122"/>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6"/>
                  </a:ext>
                </a:extLst>
              </a:tr>
            </a:tbl>
          </a:graphicData>
        </a:graphic>
      </p:graphicFrame>
      <p:sp>
        <p:nvSpPr>
          <p:cNvPr id="2" name="标题 1"/>
          <p:cNvSpPr>
            <a:spLocks noGrp="1"/>
          </p:cNvSpPr>
          <p:nvPr>
            <p:ph type="title" idx="4294967295"/>
          </p:nvPr>
        </p:nvSpPr>
        <p:spPr>
          <a:xfrm>
            <a:off x="1631950" y="292100"/>
            <a:ext cx="10560050" cy="868363"/>
          </a:xfrm>
        </p:spPr>
        <p:txBody>
          <a:bodyPr wrap="square">
            <a:noAutofit/>
          </a:bodyPr>
          <a:lstStyle/>
          <a:p>
            <a:pPr fontAlgn="ctr"/>
            <a:r>
              <a:rPr lang="en-US" altLang="zh-CN" b="1" dirty="0" smtClean="0"/>
              <a:t>Examples</a:t>
            </a:r>
            <a:endParaRPr lang="en-US" altLang="zh-CN" b="1" dirty="0"/>
          </a:p>
        </p:txBody>
      </p:sp>
    </p:spTree>
    <p:extLst>
      <p:ext uri="{BB962C8B-B14F-4D97-AF65-F5344CB8AC3E}">
        <p14:creationId xmlns:p14="http://schemas.microsoft.com/office/powerpoint/2010/main" val="80060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304764"/>
            <a:ext cx="10464270" cy="3708412"/>
          </a:xfrm>
        </p:spPr>
        <p:txBody>
          <a:bodyPr wrap="square">
            <a:noAutofit/>
          </a:bodyPr>
          <a:lstStyle/>
          <a:p>
            <a:pPr fontAlgn="ctr"/>
            <a:r>
              <a:rPr lang="en-US" sz="2000" dirty="0">
                <a:latin typeface="微软雅黑" panose="020B0503020204020204" pitchFamily="34" charset="-122"/>
                <a:ea typeface="微软雅黑" panose="020B0503020204020204" pitchFamily="34" charset="-122"/>
              </a:rPr>
              <a:t>Nova is a core component of OpenStack. Many other OpenStack components are separated from the Nova project and serve it. All activities in the OpenStack VM instance life cycle are processed by Nova. This makes Nova a scalable platform to manage compute resources, networks, and authentication. However, Nova does not provide any virtualization capability. Instead, it uses the </a:t>
            </a:r>
            <a:r>
              <a:rPr lang="en-US" sz="2000" dirty="0" err="1">
                <a:latin typeface="微软雅黑" panose="020B0503020204020204" pitchFamily="34" charset="-122"/>
                <a:ea typeface="微软雅黑" panose="020B0503020204020204" pitchFamily="34" charset="-122"/>
              </a:rPr>
              <a:t>libvirt</a:t>
            </a:r>
            <a:r>
              <a:rPr lang="en-US" sz="2000" dirty="0">
                <a:latin typeface="微软雅黑" panose="020B0503020204020204" pitchFamily="34" charset="-122"/>
                <a:ea typeface="微软雅黑" panose="020B0503020204020204" pitchFamily="34" charset="-122"/>
              </a:rPr>
              <a:t> APIs to interact with supported hypervisors (Xen and KVM). Nova provides services externally through the </a:t>
            </a:r>
            <a:r>
              <a:rPr lang="en-US" altLang="zh-CN" sz="2000" dirty="0">
                <a:latin typeface="微软雅黑" panose="020B0503020204020204" pitchFamily="34" charset="-122"/>
                <a:ea typeface="微软雅黑" panose="020B0503020204020204" pitchFamily="34" charset="-122"/>
              </a:rPr>
              <a:t>web services APIs which are </a:t>
            </a:r>
            <a:r>
              <a:rPr lang="en-US" sz="2000" dirty="0">
                <a:latin typeface="微软雅黑" panose="020B0503020204020204" pitchFamily="34" charset="-122"/>
                <a:ea typeface="微软雅黑" panose="020B0503020204020204" pitchFamily="34" charset="-122"/>
              </a:rPr>
              <a:t>compatible with Amazon Web Services (AWS) EC2 APIs and supports message-based asynchronous communication.</a:t>
            </a: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Nova Overview</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883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Nova </a:t>
            </a:r>
            <a:r>
              <a:rPr lang="en-US" altLang="zh-CN"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Compute Virtualization (1)</a:t>
            </a:r>
            <a:endParaRPr lang="en-US" altLang="zh-CN" b="1" dirty="0">
              <a:latin typeface="微软雅黑" panose="020B0503020204020204" pitchFamily="34" charset="-122"/>
              <a:ea typeface="微软雅黑" panose="020B0503020204020204" pitchFamily="34" charset="-122"/>
            </a:endParaRPr>
          </a:p>
        </p:txBody>
      </p:sp>
      <p:sp>
        <p:nvSpPr>
          <p:cNvPr id="4" name="Rectangle 13"/>
          <p:cNvSpPr/>
          <p:nvPr/>
        </p:nvSpPr>
        <p:spPr bwMode="auto">
          <a:xfrm>
            <a:off x="6468159" y="2899523"/>
            <a:ext cx="427235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2. Supports large-capacity horizontal expansion.</a:t>
            </a:r>
          </a:p>
          <a:p>
            <a:pPr eaLnBrk="1" fontAlgn="ctr" hangingPunct="1">
              <a:lnSpc>
                <a:spcPct val="100000"/>
              </a:lnSpc>
              <a:spcBef>
                <a:spcPct val="0"/>
              </a:spcBef>
              <a:buClrTx/>
              <a:buSzTx/>
              <a:buFontTx/>
              <a:buNone/>
            </a:pPr>
            <a:r>
              <a:rPr lang="en-US" altLang="zh-CN" sz="1400" dirty="0">
                <a:solidFill>
                  <a:srgbClr val="232323"/>
                </a:solidFill>
                <a:latin typeface="微软雅黑" panose="020B0503020204020204" pitchFamily="34" charset="-122"/>
                <a:ea typeface="微软雅黑" panose="020B0503020204020204" pitchFamily="34" charset="-122"/>
                <a:cs typeface="Myriad Pro"/>
                <a:sym typeface="Myriad Pro"/>
              </a:rPr>
              <a:t>       </a:t>
            </a:r>
          </a:p>
        </p:txBody>
      </p:sp>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87589" y="1387342"/>
            <a:ext cx="3794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4"/>
          <p:cNvSpPr>
            <a:spLocks noChangeShapeType="1"/>
          </p:cNvSpPr>
          <p:nvPr/>
        </p:nvSpPr>
        <p:spPr bwMode="auto">
          <a:xfrm>
            <a:off x="6092813" y="2971667"/>
            <a:ext cx="254000"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7" name="Rectangle 15"/>
          <p:cNvSpPr/>
          <p:nvPr/>
        </p:nvSpPr>
        <p:spPr bwMode="auto">
          <a:xfrm>
            <a:off x="6468159" y="1708893"/>
            <a:ext cx="2485553" cy="22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400" dirty="0">
                <a:solidFill>
                  <a:srgbClr val="232323"/>
                </a:solidFill>
                <a:latin typeface="微软雅黑" panose="020B0503020204020204" pitchFamily="34" charset="-122"/>
                <a:ea typeface="微软雅黑" panose="020B0503020204020204" pitchFamily="34" charset="-122"/>
                <a:sym typeface="Myriad Pro Bold"/>
              </a:rPr>
              <a:t>1. Based on the REST APIs</a:t>
            </a:r>
          </a:p>
        </p:txBody>
      </p:sp>
      <p:sp>
        <p:nvSpPr>
          <p:cNvPr id="8" name="Line 16"/>
          <p:cNvSpPr>
            <a:spLocks noChangeShapeType="1"/>
          </p:cNvSpPr>
          <p:nvPr/>
        </p:nvSpPr>
        <p:spPr bwMode="auto">
          <a:xfrm>
            <a:off x="5051413" y="1819142"/>
            <a:ext cx="1295400"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9" name="Rectangle 17"/>
          <p:cNvSpPr/>
          <p:nvPr/>
        </p:nvSpPr>
        <p:spPr bwMode="auto">
          <a:xfrm>
            <a:off x="6468159" y="3541726"/>
            <a:ext cx="385650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01613" indent="-201613" fontAlgn="ctr">
              <a:lnSpc>
                <a:spcPct val="100000"/>
              </a:lnSpc>
              <a:spcBef>
                <a:spcPct val="0"/>
              </a:spcBef>
              <a:buClrTx/>
              <a:buSz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3. Independent from hardware and supports multiple types of standard hardware.</a:t>
            </a:r>
          </a:p>
        </p:txBody>
      </p:sp>
      <p:sp>
        <p:nvSpPr>
          <p:cNvPr id="10" name="Line 18"/>
          <p:cNvSpPr>
            <a:spLocks noChangeShapeType="1"/>
          </p:cNvSpPr>
          <p:nvPr/>
        </p:nvSpPr>
        <p:spPr bwMode="auto">
          <a:xfrm rot="10800000" flipH="1">
            <a:off x="4764077" y="4051167"/>
            <a:ext cx="1582737"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11" name="Rectangle 19"/>
          <p:cNvSpPr/>
          <p:nvPr/>
        </p:nvSpPr>
        <p:spPr bwMode="auto">
          <a:xfrm>
            <a:off x="6468158" y="4617319"/>
            <a:ext cx="4812417" cy="65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01613" indent="-201613" fontAlgn="ctr">
              <a:lnSpc>
                <a:spcPct val="100000"/>
              </a:lnSpc>
              <a:spcBef>
                <a:spcPct val="0"/>
              </a:spcBef>
              <a:buClrTx/>
              <a:buSz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4. Independent from hypervisor and supports multiple types of hypervisor.</a:t>
            </a:r>
          </a:p>
          <a:p>
            <a:pPr marL="201613" fontAlgn="ctr">
              <a:lnSpc>
                <a:spcPct val="100000"/>
              </a:lnSpc>
              <a:spcBef>
                <a:spcPct val="0"/>
              </a:spcBef>
              <a:buClrTx/>
              <a:buSzTx/>
              <a:buNone/>
            </a:pP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KVM</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LXC</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QEMU</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UML</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ESX</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Xen</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dirty="0" err="1">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PowerVM</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Hyper-V</a:t>
            </a:r>
          </a:p>
          <a:p>
            <a:pPr marL="163513" indent="-163513" fontAlgn="ctr">
              <a:lnSpc>
                <a:spcPct val="100000"/>
              </a:lnSpc>
              <a:spcBef>
                <a:spcPct val="0"/>
              </a:spcBef>
              <a:buClrTx/>
              <a:buSzTx/>
              <a:buNone/>
            </a:pPr>
            <a:endPar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a:endParaRPr>
          </a:p>
        </p:txBody>
      </p:sp>
      <p:sp>
        <p:nvSpPr>
          <p:cNvPr id="12" name="Line 20"/>
          <p:cNvSpPr>
            <a:spLocks noChangeShapeType="1"/>
          </p:cNvSpPr>
          <p:nvPr/>
        </p:nvSpPr>
        <p:spPr bwMode="auto">
          <a:xfrm>
            <a:off x="4784713" y="4627431"/>
            <a:ext cx="1562100" cy="1587"/>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6590361" y="3078457"/>
            <a:ext cx="3735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cs typeface="Myriad Pro"/>
                <a:sym typeface="Myriad Pro"/>
              </a:rPr>
              <a:t>The quantity of supported VM instances linearly increases with the quantity of nodes.</a:t>
            </a:r>
          </a:p>
        </p:txBody>
      </p:sp>
      <p:sp>
        <p:nvSpPr>
          <p:cNvPr id="14" name="矩形 13"/>
          <p:cNvSpPr>
            <a:spLocks noChangeArrowheads="1"/>
          </p:cNvSpPr>
          <p:nvPr/>
        </p:nvSpPr>
        <p:spPr bwMode="auto">
          <a:xfrm>
            <a:off x="6590361" y="1897210"/>
            <a:ext cx="2485554" cy="2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rPr>
              <a:t>Friendly service access mode</a:t>
            </a:r>
          </a:p>
        </p:txBody>
      </p:sp>
      <p:sp>
        <p:nvSpPr>
          <p:cNvPr id="15" name="矩形 17"/>
          <p:cNvSpPr>
            <a:spLocks noChangeArrowheads="1"/>
          </p:cNvSpPr>
          <p:nvPr/>
        </p:nvSpPr>
        <p:spPr bwMode="auto">
          <a:xfrm>
            <a:off x="6590361" y="4107751"/>
            <a:ext cx="3711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cs typeface="Calibri" panose="020F0502020204030204" pitchFamily="34" charset="0"/>
              </a:rPr>
              <a:t>No customization requirements for dedicated hardware devices</a:t>
            </a:r>
          </a:p>
        </p:txBody>
      </p:sp>
      <p:sp>
        <p:nvSpPr>
          <p:cNvPr id="16" name="矩形 18"/>
          <p:cNvSpPr>
            <a:spLocks noChangeArrowheads="1"/>
          </p:cNvSpPr>
          <p:nvPr/>
        </p:nvSpPr>
        <p:spPr bwMode="auto">
          <a:xfrm>
            <a:off x="6590361" y="5187870"/>
            <a:ext cx="3519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cs typeface="Calibri" panose="020F0502020204030204" pitchFamily="34" charset="0"/>
              </a:rPr>
              <a:t>Supports all mainstream hypervisors and does not depend on a specified vendor.</a:t>
            </a:r>
          </a:p>
        </p:txBody>
      </p:sp>
    </p:spTree>
    <p:extLst>
      <p:ext uri="{BB962C8B-B14F-4D97-AF65-F5344CB8AC3E}">
        <p14:creationId xmlns:p14="http://schemas.microsoft.com/office/powerpoint/2010/main" val="4164003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a:xfrm>
            <a:off x="887279" y="5153684"/>
            <a:ext cx="10825345" cy="831600"/>
          </a:xfrm>
        </p:spPr>
        <p:txBody>
          <a:bodyPr wrap="square">
            <a:noAutofit/>
          </a:bodyPr>
          <a:lstStyle/>
          <a:p>
            <a:pPr fontAlgn="ctr"/>
            <a:r>
              <a:rPr lang="en-US" altLang="zh-CN" sz="3200" dirty="0" smtClean="0"/>
              <a:t>Huawei </a:t>
            </a:r>
            <a:r>
              <a:rPr lang="en-US" altLang="zh-CN" sz="3200" dirty="0" err="1" smtClean="0"/>
              <a:t>FusionSphere</a:t>
            </a:r>
            <a:r>
              <a:rPr lang="en-US" altLang="zh-CN" sz="3200" dirty="0" smtClean="0"/>
              <a:t> OpenStack Cloud Platform</a:t>
            </a:r>
            <a:endParaRPr lang="en-US" altLang="zh-CN" sz="3200" dirty="0"/>
          </a:p>
        </p:txBody>
      </p:sp>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ln>
        </p:spPr>
        <p:txBody>
          <a:bodyPr wrap="square" anchor="ctr">
            <a:noAutofit/>
          </a:bodyPr>
          <a:lstStyle/>
          <a:p>
            <a:pPr fontAlgn="ctr"/>
            <a:endParaRPr lang="en-US" altLang="zh-CN" dirty="0">
              <a:latin typeface="FrutigerNext LT Regular"/>
            </a:endParaRPr>
          </a:p>
        </p:txBody>
      </p:sp>
    </p:spTree>
    <p:extLst>
      <p:ext uri="{BB962C8B-B14F-4D97-AF65-F5344CB8AC3E}">
        <p14:creationId xmlns:p14="http://schemas.microsoft.com/office/powerpoint/2010/main" val="191699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3"/>
          <p:cNvSpPr>
            <a:spLocks noGrp="1"/>
          </p:cNvSpPr>
          <p:nvPr>
            <p:ph type="body" sz="quarter" idx="12"/>
          </p:nvPr>
        </p:nvSpPr>
        <p:spPr>
          <a:xfrm>
            <a:off x="1008062" y="1484784"/>
            <a:ext cx="5303961" cy="2160240"/>
          </a:xfrm>
        </p:spPr>
        <p:txBody>
          <a:bodyPr wrap="square">
            <a:noAutofit/>
          </a:bodyPr>
          <a:lstStyle/>
          <a:p>
            <a:pPr fontAlgn="ctr"/>
            <a:r>
              <a:rPr lang="en-US" altLang="zh-CN" sz="1600" b="0" dirty="0">
                <a:latin typeface="微软雅黑" panose="020B0503020204020204" pitchFamily="34" charset="-122"/>
                <a:ea typeface="微软雅黑" panose="020B0503020204020204" pitchFamily="34" charset="-122"/>
              </a:rPr>
              <a:t>Nova consists of the following components:</a:t>
            </a:r>
          </a:p>
          <a:p>
            <a:pPr marL="333375" lvl="1" indent="-333375" fontAlgn="ctr"/>
            <a:r>
              <a:rPr lang="en-US" altLang="zh-CN" sz="1600" dirty="0">
                <a:latin typeface="微软雅黑" panose="020B0503020204020204" pitchFamily="34" charset="-122"/>
                <a:ea typeface="微软雅黑" panose="020B0503020204020204" pitchFamily="34" charset="-122"/>
              </a:rPr>
              <a:t>Nova-</a:t>
            </a:r>
            <a:r>
              <a:rPr lang="en-US" altLang="zh-CN" sz="1600" dirty="0" err="1">
                <a:latin typeface="微软雅黑" panose="020B0503020204020204" pitchFamily="34" charset="-122"/>
                <a:ea typeface="微软雅黑" panose="020B0503020204020204" pitchFamily="34" charset="-122"/>
              </a:rPr>
              <a:t>api</a:t>
            </a:r>
            <a:endParaRPr lang="en-US" altLang="zh-CN" sz="1600" dirty="0">
              <a:latin typeface="微软雅黑" panose="020B0503020204020204" pitchFamily="34" charset="-122"/>
              <a:ea typeface="微软雅黑" panose="020B0503020204020204" pitchFamily="34" charset="-122"/>
            </a:endParaRPr>
          </a:p>
          <a:p>
            <a:pPr marL="333375" lvl="1" indent="-333375" fontAlgn="ctr"/>
            <a:r>
              <a:rPr lang="en-US" altLang="zh-CN" sz="1600" dirty="0">
                <a:latin typeface="微软雅黑" panose="020B0503020204020204" pitchFamily="34" charset="-122"/>
                <a:ea typeface="微软雅黑" panose="020B0503020204020204" pitchFamily="34" charset="-122"/>
              </a:rPr>
              <a:t>Nova-scheduler</a:t>
            </a:r>
          </a:p>
          <a:p>
            <a:pPr marL="333375" lvl="1" indent="-333375" fontAlgn="ctr"/>
            <a:r>
              <a:rPr lang="en-US" altLang="zh-CN" sz="1600" dirty="0">
                <a:latin typeface="微软雅黑" panose="020B0503020204020204" pitchFamily="34" charset="-122"/>
                <a:ea typeface="微软雅黑" panose="020B0503020204020204" pitchFamily="34" charset="-122"/>
              </a:rPr>
              <a:t>Nova-conductor</a:t>
            </a:r>
          </a:p>
          <a:p>
            <a:pPr marL="333375" lvl="1" indent="-333375" fontAlgn="ctr"/>
            <a:r>
              <a:rPr lang="en-US" altLang="zh-CN" sz="1600" dirty="0">
                <a:latin typeface="微软雅黑" panose="020B0503020204020204" pitchFamily="34" charset="-122"/>
                <a:ea typeface="微软雅黑" panose="020B0503020204020204" pitchFamily="34" charset="-122"/>
              </a:rPr>
              <a:t>Nova-compute</a:t>
            </a:r>
          </a:p>
          <a:p>
            <a:pPr fontAlgn="ctr"/>
            <a:endParaRPr lang="en-US" altLang="zh-CN" sz="1600" b="0" dirty="0">
              <a:latin typeface="微软雅黑" panose="020B0503020204020204" pitchFamily="34" charset="-122"/>
              <a:ea typeface="微软雅黑" panose="020B0503020204020204" pitchFamily="34" charset="-122"/>
            </a:endParaRPr>
          </a:p>
          <a:p>
            <a:pPr fontAlgn="ctr"/>
            <a:endParaRPr lang="en-US" altLang="zh-CN" sz="1600" b="0" dirty="0">
              <a:latin typeface="微软雅黑" panose="020B0503020204020204" pitchFamily="34" charset="-122"/>
              <a:ea typeface="微软雅黑" panose="020B0503020204020204" pitchFamily="34" charset="-122"/>
            </a:endParaRPr>
          </a:p>
        </p:txBody>
      </p:sp>
      <p:sp>
        <p:nvSpPr>
          <p:cNvPr id="3" name="标题 2"/>
          <p:cNvSpPr>
            <a:spLocks noGrp="1"/>
          </p:cNvSpPr>
          <p:nvPr>
            <p:ph type="title" idx="4294967295"/>
          </p:nvPr>
        </p:nvSpPr>
        <p:spPr>
          <a:xfrm>
            <a:off x="1631950" y="296863"/>
            <a:ext cx="10560050" cy="868362"/>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Nova </a:t>
            </a:r>
            <a:r>
              <a:rPr lang="en-US" altLang="zh-CN"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Compute Virtualization (2)</a:t>
            </a:r>
            <a:endParaRPr lang="en-US" altLang="zh-CN" b="1" dirty="0">
              <a:latin typeface="微软雅黑" panose="020B0503020204020204" pitchFamily="34" charset="-122"/>
              <a:ea typeface="微软雅黑" panose="020B0503020204020204" pitchFamily="34" charset="-122"/>
            </a:endParaRPr>
          </a:p>
        </p:txBody>
      </p:sp>
      <p:pic>
        <p:nvPicPr>
          <p:cNvPr id="1028" name="Picture 4"/>
          <p:cNvPicPr>
            <a:picLocks noChangeAspect="1" noChangeArrowheads="1"/>
          </p:cNvPicPr>
          <p:nvPr/>
        </p:nvPicPr>
        <p:blipFill>
          <a:blip r:embed="rId3" cstate="print"/>
          <a:srcRect l="11656" t="5114" r="18406" b="17715"/>
          <a:stretch>
            <a:fillRect/>
          </a:stretch>
        </p:blipFill>
        <p:spPr bwMode="auto">
          <a:xfrm>
            <a:off x="2549832" y="4293097"/>
            <a:ext cx="2376066" cy="1697833"/>
          </a:xfrm>
          <a:prstGeom prst="rect">
            <a:avLst/>
          </a:prstGeom>
          <a:noFill/>
          <a:ln w="9525">
            <a:noFill/>
            <a:miter lim="800000"/>
          </a:ln>
        </p:spPr>
      </p:pic>
      <p:pic>
        <p:nvPicPr>
          <p:cNvPr id="6" name="图片 5"/>
          <p:cNvPicPr>
            <a:picLocks noChangeAspect="1"/>
          </p:cNvPicPr>
          <p:nvPr/>
        </p:nvPicPr>
        <p:blipFill>
          <a:blip r:embed="rId4" cstate="print"/>
          <a:stretch>
            <a:fillRect/>
          </a:stretch>
        </p:blipFill>
        <p:spPr>
          <a:xfrm>
            <a:off x="5436802" y="1889541"/>
            <a:ext cx="4583634" cy="3958759"/>
          </a:xfrm>
          <a:prstGeom prst="rect">
            <a:avLst/>
          </a:prstGeom>
        </p:spPr>
      </p:pic>
    </p:spTree>
    <p:extLst>
      <p:ext uri="{BB962C8B-B14F-4D97-AF65-F5344CB8AC3E}">
        <p14:creationId xmlns:p14="http://schemas.microsoft.com/office/powerpoint/2010/main" val="533289221"/>
      </p:ext>
    </p:extLst>
  </p:cSld>
  <p:clrMapOvr>
    <a:masterClrMapping/>
  </p:clrMapOvr>
  <p:transition advClick="0" advTm="8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Neutron </a:t>
            </a:r>
            <a:r>
              <a:rPr lang="en-US" altLang="zh-CN"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Network Virtualization</a:t>
            </a:r>
            <a:endParaRPr lang="en-US" altLang="zh-CN" b="1" dirty="0">
              <a:latin typeface="微软雅黑" panose="020B0503020204020204" pitchFamily="34" charset="-122"/>
              <a:ea typeface="微软雅黑" panose="020B0503020204020204" pitchFamily="34" charset="-122"/>
            </a:endParaRPr>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88971" y="1628801"/>
            <a:ext cx="4500563"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68831" y="1952836"/>
            <a:ext cx="3910899" cy="266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18"/>
          <p:cNvSpPr>
            <a:spLocks noChangeArrowheads="1"/>
          </p:cNvSpPr>
          <p:nvPr/>
        </p:nvSpPr>
        <p:spPr bwMode="auto">
          <a:xfrm>
            <a:off x="2351584" y="5304597"/>
            <a:ext cx="3852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algn="ctr" eaLnBrk="1" fontAlgn="ctr" hangingPunct="1">
              <a:lnSpc>
                <a:spcPct val="100000"/>
              </a:lnSpc>
              <a:spcBef>
                <a:spcPct val="0"/>
              </a:spcBef>
              <a:buClrTx/>
              <a:buSzTx/>
              <a:buFontTx/>
              <a:buNone/>
            </a:pPr>
            <a:r>
              <a:rPr lang="en-US" altLang="zh-CN" sz="1400" b="1" dirty="0">
                <a:solidFill>
                  <a:srgbClr val="7030A0"/>
                </a:solidFill>
                <a:latin typeface="微软雅黑" panose="020B0503020204020204" pitchFamily="34" charset="-122"/>
                <a:ea typeface="微软雅黑" panose="020B0503020204020204" pitchFamily="34" charset="-122"/>
                <a:cs typeface="Calibri" panose="020F0502020204030204" pitchFamily="34" charset="0"/>
              </a:rPr>
              <a:t>Mappings between the physical network and virtual network</a:t>
            </a:r>
          </a:p>
        </p:txBody>
      </p:sp>
      <p:sp>
        <p:nvSpPr>
          <p:cNvPr id="7" name="矩形 18"/>
          <p:cNvSpPr>
            <a:spLocks noChangeArrowheads="1"/>
          </p:cNvSpPr>
          <p:nvPr/>
        </p:nvSpPr>
        <p:spPr bwMode="auto">
          <a:xfrm>
            <a:off x="6867108" y="5304597"/>
            <a:ext cx="25442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algn="ctr" eaLnBrk="1" fontAlgn="ctr" hangingPunct="1">
              <a:lnSpc>
                <a:spcPct val="100000"/>
              </a:lnSpc>
              <a:spcBef>
                <a:spcPct val="0"/>
              </a:spcBef>
              <a:buClrTx/>
              <a:buSzTx/>
              <a:buFontTx/>
              <a:buNone/>
            </a:pPr>
            <a:r>
              <a:rPr lang="en-US" altLang="zh-CN" sz="1400" b="1" dirty="0">
                <a:solidFill>
                  <a:srgbClr val="7030A0"/>
                </a:solidFill>
                <a:latin typeface="微软雅黑" panose="020B0503020204020204" pitchFamily="34" charset="-122"/>
                <a:ea typeface="微软雅黑" panose="020B0503020204020204" pitchFamily="34" charset="-122"/>
                <a:cs typeface="Calibri" panose="020F0502020204030204" pitchFamily="34" charset="0"/>
              </a:rPr>
              <a:t>Multi-tenant virtual network</a:t>
            </a:r>
          </a:p>
        </p:txBody>
      </p:sp>
    </p:spTree>
    <p:extLst>
      <p:ext uri="{BB962C8B-B14F-4D97-AF65-F5344CB8AC3E}">
        <p14:creationId xmlns:p14="http://schemas.microsoft.com/office/powerpoint/2010/main" val="204250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p14="http://schemas.microsoft.com/office/powerpoint/2010/main" xmlns:p15="http://schemas.microsoft.com/office/powerpoint/2012/main" xmlns="" xmlns:a16="http://schemas.microsoft.com/office/drawing/2014/main" id="{FC212384-3469-4232-9CCD-AFE987BDA9A6}"/>
              </a:ext>
            </a:extLst>
          </p:cNvPr>
          <p:cNvSpPr>
            <a:spLocks noGrp="1"/>
          </p:cNvSpPr>
          <p:nvPr>
            <p:ph type="body" sz="quarter" idx="10"/>
          </p:nvPr>
        </p:nvSpPr>
        <p:spPr>
          <a:xfrm>
            <a:off x="1019175" y="1242632"/>
            <a:ext cx="10470742" cy="5148262"/>
          </a:xfrm>
        </p:spPr>
        <p:txBody>
          <a:bodyPr wrap="square">
            <a:noAutofit/>
          </a:bodyPr>
          <a:lstStyle/>
          <a:p>
            <a:pPr fontAlgn="ctr"/>
            <a:r>
              <a:rPr lang="en-US" altLang="zh-CN" sz="1600" dirty="0">
                <a:latin typeface="微软雅黑" panose="020B0503020204020204" pitchFamily="34" charset="-122"/>
                <a:ea typeface="微软雅黑" panose="020B0503020204020204" pitchFamily="34" charset="-122"/>
              </a:rPr>
              <a:t>Neutron-Server</a:t>
            </a:r>
          </a:p>
          <a:p>
            <a:pPr fontAlgn="ctr"/>
            <a:r>
              <a:rPr lang="en-US" altLang="zh-CN" sz="1600" dirty="0">
                <a:latin typeface="微软雅黑" panose="020B0503020204020204" pitchFamily="34" charset="-122"/>
                <a:ea typeface="微软雅黑" panose="020B0503020204020204" pitchFamily="34" charset="-122"/>
              </a:rPr>
              <a:t>Core plugin</a:t>
            </a:r>
          </a:p>
          <a:p>
            <a:pPr fontAlgn="ctr"/>
            <a:r>
              <a:rPr lang="en-US" altLang="zh-CN" sz="1600" dirty="0">
                <a:latin typeface="微软雅黑" panose="020B0503020204020204" pitchFamily="34" charset="-122"/>
                <a:ea typeface="微软雅黑" panose="020B0503020204020204" pitchFamily="34" charset="-122"/>
              </a:rPr>
              <a:t>Various advanced service plugins</a:t>
            </a:r>
          </a:p>
          <a:p>
            <a:pPr lvl="1" indent="-338138" fontAlgn="ctr"/>
            <a:r>
              <a:rPr lang="en-US" altLang="zh-CN" sz="1400" dirty="0">
                <a:latin typeface="微软雅黑" panose="020B0503020204020204" pitchFamily="34" charset="-122"/>
                <a:ea typeface="微软雅黑" panose="020B0503020204020204" pitchFamily="34" charset="-122"/>
              </a:rPr>
              <a:t>L3 service plugin</a:t>
            </a:r>
          </a:p>
          <a:p>
            <a:pPr lvl="1" indent="-338138" fontAlgn="ctr"/>
            <a:r>
              <a:rPr lang="en-US" altLang="zh-CN" sz="1400" dirty="0">
                <a:latin typeface="微软雅黑" panose="020B0503020204020204" pitchFamily="34" charset="-122"/>
                <a:ea typeface="微软雅黑" panose="020B0503020204020204" pitchFamily="34" charset="-122"/>
              </a:rPr>
              <a:t>LB service plugin</a:t>
            </a:r>
          </a:p>
          <a:p>
            <a:pPr lvl="1" indent="-338138" fontAlgn="ctr"/>
            <a:r>
              <a:rPr lang="en-US" altLang="zh-CN" sz="1400" dirty="0">
                <a:latin typeface="微软雅黑" panose="020B0503020204020204" pitchFamily="34" charset="-122"/>
                <a:ea typeface="微软雅黑" panose="020B0503020204020204" pitchFamily="34" charset="-122"/>
              </a:rPr>
              <a:t>Firewall</a:t>
            </a:r>
          </a:p>
          <a:p>
            <a:pPr lvl="1" indent="-338138" fontAlgn="ctr"/>
            <a:r>
              <a:rPr lang="en-US" altLang="zh-CN" sz="1400" dirty="0">
                <a:latin typeface="微软雅黑" panose="020B0503020204020204" pitchFamily="34" charset="-122"/>
                <a:ea typeface="微软雅黑" panose="020B0503020204020204" pitchFamily="34" charset="-122"/>
              </a:rPr>
              <a:t>VPN</a:t>
            </a:r>
          </a:p>
          <a:p>
            <a:pPr fontAlgn="ctr"/>
            <a:r>
              <a:rPr lang="en-US" altLang="zh-CN" sz="1600" dirty="0">
                <a:latin typeface="微软雅黑" panose="020B0503020204020204" pitchFamily="34" charset="-122"/>
                <a:ea typeface="微软雅黑" panose="020B0503020204020204" pitchFamily="34" charset="-122"/>
              </a:rPr>
              <a:t>Various agents</a:t>
            </a:r>
          </a:p>
          <a:p>
            <a:pPr lvl="1" indent="-338138" fontAlgn="ctr"/>
            <a:r>
              <a:rPr lang="en-US" altLang="zh-CN" sz="1400" dirty="0">
                <a:latin typeface="微软雅黑" panose="020B0503020204020204" pitchFamily="34" charset="-122"/>
                <a:ea typeface="微软雅黑" panose="020B0503020204020204" pitchFamily="34" charset="-122"/>
              </a:rPr>
              <a:t>L2 (</a:t>
            </a:r>
            <a:r>
              <a:rPr lang="en-US" altLang="zh-CN" sz="1400" dirty="0" err="1">
                <a:latin typeface="微软雅黑" panose="020B0503020204020204" pitchFamily="34" charset="-122"/>
                <a:ea typeface="微软雅黑" panose="020B0503020204020204" pitchFamily="34" charset="-122"/>
              </a:rPr>
              <a:t>ovs</a:t>
            </a:r>
            <a:r>
              <a:rPr lang="en-US" altLang="zh-CN" sz="1400" dirty="0">
                <a:latin typeface="微软雅黑" panose="020B0503020204020204" pitchFamily="34" charset="-122"/>
                <a:ea typeface="微软雅黑" panose="020B0503020204020204" pitchFamily="34" charset="-122"/>
              </a:rPr>
              <a:t>-agent)</a:t>
            </a:r>
          </a:p>
          <a:p>
            <a:pPr lvl="1" indent="-338138" fontAlgn="ctr"/>
            <a:r>
              <a:rPr lang="en-US" altLang="zh-CN" sz="1400" dirty="0">
                <a:latin typeface="微软雅黑" panose="020B0503020204020204" pitchFamily="34" charset="-122"/>
                <a:ea typeface="微软雅黑" panose="020B0503020204020204" pitchFamily="34" charset="-122"/>
              </a:rPr>
              <a:t>L3 agent</a:t>
            </a:r>
          </a:p>
          <a:p>
            <a:pPr lvl="1" indent="-338138" fontAlgn="ctr"/>
            <a:r>
              <a:rPr lang="en-US" altLang="zh-CN" sz="1400" dirty="0">
                <a:latin typeface="微软雅黑" panose="020B0503020204020204" pitchFamily="34" charset="-122"/>
                <a:ea typeface="微软雅黑" panose="020B0503020204020204" pitchFamily="34" charset="-122"/>
              </a:rPr>
              <a:t>DHCP agent</a:t>
            </a:r>
          </a:p>
          <a:p>
            <a:pPr lvl="1" indent="-338138" fontAlgn="ctr"/>
            <a:r>
              <a:rPr lang="en-US" altLang="zh-CN" sz="1400" dirty="0">
                <a:latin typeface="微软雅黑" panose="020B0503020204020204" pitchFamily="34" charset="-122"/>
                <a:ea typeface="微软雅黑" panose="020B0503020204020204" pitchFamily="34" charset="-122"/>
              </a:rPr>
              <a:t>Metadata agent</a:t>
            </a:r>
          </a:p>
          <a:p>
            <a:pPr lvl="1" indent="-338138" fontAlgn="ctr"/>
            <a:r>
              <a:rPr lang="en-US" altLang="zh-CN" sz="1400" dirty="0">
                <a:latin typeface="微软雅黑" panose="020B0503020204020204" pitchFamily="34" charset="-122"/>
                <a:ea typeface="微软雅黑" panose="020B0503020204020204" pitchFamily="34" charset="-122"/>
              </a:rPr>
              <a:t>Agile Controller-DCN</a:t>
            </a:r>
          </a:p>
        </p:txBody>
      </p:sp>
      <p:sp>
        <p:nvSpPr>
          <p:cNvPr id="2" name="标题 1"/>
          <p:cNvSpPr>
            <a:spLocks noGrp="1"/>
          </p:cNvSpPr>
          <p:nvPr>
            <p:ph type="title" idx="4294967295"/>
          </p:nvPr>
        </p:nvSpPr>
        <p:spPr>
          <a:xfrm>
            <a:off x="1631504" y="296652"/>
            <a:ext cx="10452484" cy="868363"/>
          </a:xfrm>
        </p:spPr>
        <p:txBody>
          <a:bodyPr wrap="square">
            <a:noAutofit/>
          </a:bodyPr>
          <a:lstStyle/>
          <a:p>
            <a:pPr fontAlgn="ctr"/>
            <a:r>
              <a:rPr lang="en-US" altLang="zh-CN" b="1" dirty="0">
                <a:latin typeface="微软雅黑" panose="020B0503020204020204" pitchFamily="34" charset="-122"/>
                <a:ea typeface="微软雅黑" panose="020B0503020204020204" pitchFamily="34" charset="-122"/>
              </a:rPr>
              <a:t>Logical Architecture of Neutron: Components</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2098"/>
          <a:stretch>
            <a:fillRect/>
          </a:stretch>
        </p:blipFill>
        <p:spPr bwMode="auto">
          <a:xfrm>
            <a:off x="6023992" y="2392063"/>
            <a:ext cx="4089376" cy="281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9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19175" y="1376362"/>
            <a:ext cx="10461950" cy="4536913"/>
          </a:xfrm>
        </p:spPr>
        <p:txBody>
          <a:bodyPr wrap="square">
            <a:noAutofit/>
          </a:bodyPr>
          <a:lstStyle/>
          <a:p>
            <a:pPr fontAlgn="ctr"/>
            <a:r>
              <a:rPr lang="en-US" altLang="zh-CN" sz="1400" dirty="0">
                <a:latin typeface="微软雅黑" panose="020B0503020204020204" pitchFamily="34" charset="-122"/>
                <a:ea typeface="微软雅黑" panose="020B0503020204020204" pitchFamily="34" charset="-122"/>
              </a:rPr>
              <a:t>The storage resource management system is responsible for providing persistent block storage resources for VMs.</a:t>
            </a:r>
          </a:p>
          <a:p>
            <a:pPr fontAlgn="ctr"/>
            <a:r>
              <a:rPr lang="en-US" altLang="zh-CN" sz="1400" dirty="0">
                <a:latin typeface="微软雅黑" panose="020B0503020204020204" pitchFamily="34" charset="-122"/>
                <a:ea typeface="微软雅黑" panose="020B0503020204020204" pitchFamily="34" charset="-122"/>
              </a:rPr>
              <a:t>Encapsulates the </a:t>
            </a:r>
            <a:r>
              <a:rPr lang="en-US" altLang="zh-CN" sz="1400" dirty="0" smtClean="0">
                <a:latin typeface="微软雅黑" panose="020B0503020204020204" pitchFamily="34" charset="-122"/>
                <a:ea typeface="微软雅黑" panose="020B0503020204020204" pitchFamily="34" charset="-122"/>
              </a:rPr>
              <a:t>backend </a:t>
            </a:r>
            <a:r>
              <a:rPr lang="en-US" altLang="zh-CN" sz="1400" dirty="0">
                <a:latin typeface="微软雅黑" panose="020B0503020204020204" pitchFamily="34" charset="-122"/>
                <a:ea typeface="微软雅黑" panose="020B0503020204020204" pitchFamily="34" charset="-122"/>
              </a:rPr>
              <a:t>storage resources and provides a unified API externally.</a:t>
            </a:r>
          </a:p>
          <a:p>
            <a:pPr fontAlgn="ctr"/>
            <a:r>
              <a:rPr lang="en-US" altLang="zh-CN" sz="1400" dirty="0">
                <a:latin typeface="微软雅黑" panose="020B0503020204020204" pitchFamily="34" charset="-122"/>
                <a:ea typeface="微软雅黑" panose="020B0503020204020204" pitchFamily="34" charset="-122"/>
              </a:rPr>
              <a:t>The main core is volume management, allowing operations on the volume, volume type, and volume snapshot.</a:t>
            </a: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Cinder Overview</a:t>
            </a:r>
            <a:endParaRPr lang="en-US" altLang="zh-CN"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stretch>
            <a:fillRect/>
          </a:stretch>
        </p:blipFill>
        <p:spPr>
          <a:xfrm>
            <a:off x="2999656" y="3147722"/>
            <a:ext cx="6624736" cy="2801558"/>
          </a:xfrm>
          <a:prstGeom prst="rect">
            <a:avLst/>
          </a:prstGeom>
        </p:spPr>
      </p:pic>
      <p:sp>
        <p:nvSpPr>
          <p:cNvPr id="5" name="TextBox 4"/>
          <p:cNvSpPr txBox="1"/>
          <p:nvPr/>
        </p:nvSpPr>
        <p:spPr bwMode="auto">
          <a:xfrm>
            <a:off x="7536160" y="3609021"/>
            <a:ext cx="2484276" cy="962723"/>
          </a:xfrm>
          <a:prstGeom prst="rect">
            <a:avLst/>
          </a:prstGeom>
          <a:solidFill>
            <a:schemeClr val="bg1"/>
          </a:solidFill>
          <a:ln w="9525">
            <a:noFill/>
            <a:miter lim="800000"/>
            <a:headEnd/>
            <a:tailEnd/>
          </a:ln>
        </p:spPr>
        <p:txBody>
          <a:bodyPr wrap="square" lIns="99980" tIns="49986" rIns="99980" bIns="49986" rtlCol="0">
            <a:noAutofit/>
          </a:bodyPr>
          <a:lstStyle/>
          <a:p>
            <a:pPr marL="182563" indent="-182563" defTabSz="1001649" eaLnBrk="0" fontAlgn="ctr" hangingPunct="0">
              <a:buSzPct val="50000"/>
              <a:buFont typeface="Wingdings" pitchFamily="2" charset="2"/>
              <a:buChar char="l"/>
            </a:pPr>
            <a:r>
              <a:rPr lang="en-US" altLang="zh-CN" sz="1400" dirty="0">
                <a:solidFill>
                  <a:srgbClr val="000000"/>
                </a:solidFill>
                <a:latin typeface="微软雅黑" panose="020B0503020204020204" pitchFamily="34" charset="-122"/>
                <a:ea typeface="微软雅黑" panose="020B0503020204020204" pitchFamily="34" charset="-122"/>
                <a:cs typeface="Arial" pitchFamily="34" charset="0"/>
              </a:rPr>
              <a:t>Create, delete and snapshot a volume.</a:t>
            </a:r>
          </a:p>
          <a:p>
            <a:pPr marL="182563" indent="-182563" defTabSz="1001649" eaLnBrk="0" fontAlgn="ctr" hangingPunct="0">
              <a:buSzPct val="50000"/>
              <a:buFont typeface="Wingdings" pitchFamily="2" charset="2"/>
              <a:buChar char="l"/>
            </a:pPr>
            <a:r>
              <a:rPr lang="en-US" altLang="zh-CN" sz="1400" dirty="0">
                <a:solidFill>
                  <a:srgbClr val="000000"/>
                </a:solidFill>
                <a:latin typeface="微软雅黑" panose="020B0503020204020204" pitchFamily="34" charset="-122"/>
                <a:ea typeface="微软雅黑" panose="020B0503020204020204" pitchFamily="34" charset="-122"/>
                <a:cs typeface="Arial" pitchFamily="34" charset="0"/>
              </a:rPr>
              <a:t>Attach and detach a volume.</a:t>
            </a:r>
          </a:p>
        </p:txBody>
      </p:sp>
    </p:spTree>
    <p:extLst>
      <p:ext uri="{BB962C8B-B14F-4D97-AF65-F5344CB8AC3E}">
        <p14:creationId xmlns:p14="http://schemas.microsoft.com/office/powerpoint/2010/main" val="404352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t>Cinder</a:t>
            </a:r>
            <a:endParaRPr lang="en-US" altLang="zh-CN" b="1" dirty="0"/>
          </a:p>
        </p:txBody>
      </p:sp>
      <p:graphicFrame>
        <p:nvGraphicFramePr>
          <p:cNvPr id="5" name="表格 4">
            <a:extLst>
              <a:ext uri="{FF2B5EF4-FFF2-40B4-BE49-F238E27FC236}">
                <a16:creationId xmlns:p14="http://schemas.microsoft.com/office/powerpoint/2010/main" xmlns:p15="http://schemas.microsoft.com/office/powerpoint/2012/main" xmlns="" xmlns:a16="http://schemas.microsoft.com/office/drawing/2014/main" id="{E3482B92-843D-442E-BA5A-FE714E4B595A}"/>
              </a:ext>
            </a:extLst>
          </p:cNvPr>
          <p:cNvGraphicFramePr>
            <a:graphicFrameLocks noGrp="1"/>
          </p:cNvGraphicFramePr>
          <p:nvPr>
            <p:extLst>
              <p:ext uri="{D42A27DB-BD31-4B8C-83A1-F6EECF244321}">
                <p14:modId xmlns:p14="http://schemas.microsoft.com/office/powerpoint/2010/main" val="782467995"/>
              </p:ext>
            </p:extLst>
          </p:nvPr>
        </p:nvGraphicFramePr>
        <p:xfrm>
          <a:off x="1685510" y="1592796"/>
          <a:ext cx="8820980" cy="3096344"/>
        </p:xfrm>
        <a:graphic>
          <a:graphicData uri="http://schemas.openxmlformats.org/drawingml/2006/table">
            <a:tbl>
              <a:tblPr firstRow="1" bandRow="1"/>
              <a:tblGrid>
                <a:gridCol w="1976766">
                  <a:extLst>
                    <a:ext uri="{9D8B030D-6E8A-4147-A177-3AD203B41FA5}">
                      <a16:colId xmlns:p14="http://schemas.microsoft.com/office/powerpoint/2010/main" xmlns:p15="http://schemas.microsoft.com/office/powerpoint/2012/main" xmlns="" xmlns:a16="http://schemas.microsoft.com/office/drawing/2014/main" val="234519122"/>
                    </a:ext>
                  </a:extLst>
                </a:gridCol>
                <a:gridCol w="2433724">
                  <a:extLst>
                    <a:ext uri="{9D8B030D-6E8A-4147-A177-3AD203B41FA5}">
                      <a16:colId xmlns:p14="http://schemas.microsoft.com/office/powerpoint/2010/main" xmlns:p15="http://schemas.microsoft.com/office/powerpoint/2012/main" xmlns="" xmlns:a16="http://schemas.microsoft.com/office/drawing/2014/main" val="236457768"/>
                    </a:ext>
                  </a:extLst>
                </a:gridCol>
                <a:gridCol w="2205245">
                  <a:extLst>
                    <a:ext uri="{9D8B030D-6E8A-4147-A177-3AD203B41FA5}">
                      <a16:colId xmlns:p14="http://schemas.microsoft.com/office/powerpoint/2010/main" xmlns:p15="http://schemas.microsoft.com/office/powerpoint/2012/main" xmlns="" xmlns:a16="http://schemas.microsoft.com/office/drawing/2014/main" val="705557631"/>
                    </a:ext>
                  </a:extLst>
                </a:gridCol>
                <a:gridCol w="2205245">
                  <a:extLst>
                    <a:ext uri="{9D8B030D-6E8A-4147-A177-3AD203B41FA5}">
                      <a16:colId xmlns:p14="http://schemas.microsoft.com/office/powerpoint/2010/main" xmlns:p15="http://schemas.microsoft.com/office/powerpoint/2012/main" xmlns="" xmlns:a16="http://schemas.microsoft.com/office/drawing/2014/main" val="3258532607"/>
                    </a:ext>
                  </a:extLst>
                </a:gridCol>
              </a:tblGrid>
              <a:tr h="299646">
                <a:tc>
                  <a:txBody>
                    <a:bodyPr/>
                    <a:lstStyle/>
                    <a:p>
                      <a:pPr algn="ctr" fontAlgn="ctr"/>
                      <a:r>
                        <a:rPr lang="en-US" altLang="zh-CN" sz="1200" b="1" dirty="0" smtClean="0"/>
                        <a:t>Type</a:t>
                      </a:r>
                      <a:endParaRPr lang="en-US" altLang="zh-CN" sz="1200" b="1" dirty="0">
                        <a:latin typeface="FrutigerNext LT Regular"/>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gridSpan="2">
                  <a:txBody>
                    <a:bodyPr/>
                    <a:lstStyle/>
                    <a:p>
                      <a:pPr algn="ctr" fontAlgn="ctr"/>
                      <a:r>
                        <a:rPr lang="en-US" altLang="zh-CN" sz="1200" b="1" dirty="0" smtClean="0"/>
                        <a:t>Block Storage</a:t>
                      </a:r>
                      <a:endParaRPr lang="en-US" altLang="zh-CN" sz="1200" b="1" dirty="0">
                        <a:latin typeface="FrutigerNext LT Regular"/>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lang="zh-CN" altLang="en-US"/>
                    </a:p>
                  </a:txBody>
                  <a:tcPr/>
                </a:tc>
                <a:tc>
                  <a:txBody>
                    <a:bodyPr/>
                    <a:lstStyle/>
                    <a:p>
                      <a:pPr algn="ctr" fontAlgn="ctr"/>
                      <a:r>
                        <a:rPr lang="en-US" altLang="zh-CN" sz="1200" b="1" dirty="0" smtClean="0"/>
                        <a:t>Object</a:t>
                      </a:r>
                      <a:r>
                        <a:rPr lang="en-US" altLang="zh-CN" sz="1200" b="1" baseline="0" dirty="0" smtClean="0"/>
                        <a:t> </a:t>
                      </a:r>
                      <a:r>
                        <a:rPr lang="en-US" altLang="zh-CN" sz="1200" b="1" dirty="0" smtClean="0"/>
                        <a:t>Storage</a:t>
                      </a:r>
                      <a:endParaRPr lang="en-US" altLang="zh-CN" sz="1200" b="1" dirty="0">
                        <a:latin typeface="FrutigerNext LT Regular"/>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p14="http://schemas.microsoft.com/office/powerpoint/2010/main" xmlns:p15="http://schemas.microsoft.com/office/powerpoint/2012/main" xmlns="" xmlns:a16="http://schemas.microsoft.com/office/drawing/2014/main" val="3547261560"/>
                  </a:ext>
                </a:extLst>
              </a:tr>
              <a:tr h="299646">
                <a:tc>
                  <a:txBody>
                    <a:bodyPr/>
                    <a:lstStyle/>
                    <a:p>
                      <a:pPr fontAlgn="ctr"/>
                      <a:r>
                        <a:rPr lang="en-US" altLang="zh-CN" sz="1200" dirty="0" smtClean="0"/>
                        <a:t>Name</a:t>
                      </a:r>
                      <a:endParaRPr lang="en-US" altLang="zh-CN" sz="1200" dirty="0">
                        <a:latin typeface="FrutigerNext LT Regular"/>
                      </a:endParaRPr>
                    </a:p>
                  </a:txBody>
                  <a:tcPr anchor="ctr">
                    <a:lnL w="28575" cap="flat" cmpd="sng" algn="ctr">
                      <a:solidFill>
                        <a:schemeClr val="tx1"/>
                      </a:solidFill>
                      <a:prstDash val="solid"/>
                      <a:round/>
                      <a:headEnd type="none" w="med" len="med"/>
                      <a:tailEnd type="none" w="med" len="med"/>
                    </a:lnL>
                  </a:tcPr>
                </a:tc>
                <a:tc>
                  <a:txBody>
                    <a:bodyPr/>
                    <a:lstStyle/>
                    <a:p>
                      <a:pPr fontAlgn="ctr"/>
                      <a:r>
                        <a:rPr lang="en-US" altLang="zh-CN" sz="1200" dirty="0" smtClean="0"/>
                        <a:t>Temporary storage</a:t>
                      </a:r>
                      <a:endParaRPr lang="en-US" altLang="zh-CN" sz="1200" dirty="0">
                        <a:latin typeface="FrutigerNext LT Regular"/>
                      </a:endParaRPr>
                    </a:p>
                  </a:txBody>
                  <a:tcPr anchor="ctr"/>
                </a:tc>
                <a:tc>
                  <a:txBody>
                    <a:bodyPr/>
                    <a:lstStyle/>
                    <a:p>
                      <a:pPr fontAlgn="ctr"/>
                      <a:r>
                        <a:rPr lang="en-US" altLang="zh-CN" sz="1200" dirty="0" smtClean="0"/>
                        <a:t>Block storage Cinder</a:t>
                      </a:r>
                      <a:endParaRPr lang="en-US" altLang="zh-CN" sz="1200" dirty="0">
                        <a:latin typeface="FrutigerNext LT Regular"/>
                      </a:endParaRPr>
                    </a:p>
                  </a:txBody>
                  <a:tcPr anchor="ctr"/>
                </a:tc>
                <a:tc>
                  <a:txBody>
                    <a:bodyPr/>
                    <a:lstStyle/>
                    <a:p>
                      <a:pPr fontAlgn="ctr"/>
                      <a:r>
                        <a:rPr lang="en-US" altLang="zh-CN" sz="1200" dirty="0" smtClean="0"/>
                        <a:t>Object</a:t>
                      </a:r>
                      <a:r>
                        <a:rPr lang="en-US" altLang="zh-CN" sz="1200" baseline="0" dirty="0" smtClean="0"/>
                        <a:t> s</a:t>
                      </a:r>
                      <a:r>
                        <a:rPr lang="en-US" altLang="zh-CN" sz="1200" dirty="0" smtClean="0"/>
                        <a:t>torage Swift</a:t>
                      </a:r>
                      <a:endParaRPr lang="en-US" altLang="zh-CN" sz="1200" dirty="0">
                        <a:latin typeface="FrutigerNext LT Regular"/>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2550037456"/>
                  </a:ext>
                </a:extLst>
              </a:tr>
              <a:tr h="898939">
                <a:tc>
                  <a:txBody>
                    <a:bodyPr/>
                    <a:lstStyle/>
                    <a:p>
                      <a:pPr fontAlgn="ctr"/>
                      <a:r>
                        <a:rPr lang="en-US" altLang="zh-CN" sz="1200" dirty="0" smtClean="0"/>
                        <a:t>Purpose</a:t>
                      </a:r>
                      <a:endParaRPr lang="en-US" altLang="zh-CN" sz="1200" dirty="0">
                        <a:latin typeface="FrutigerNext LT Regular"/>
                      </a:endParaRPr>
                    </a:p>
                  </a:txBody>
                  <a:tcPr anchor="ctr">
                    <a:lnL w="28575" cap="flat" cmpd="sng" algn="ctr">
                      <a:solidFill>
                        <a:schemeClr val="tx1"/>
                      </a:solidFill>
                      <a:prstDash val="solid"/>
                      <a:round/>
                      <a:headEnd type="none" w="med" len="med"/>
                      <a:tailEnd type="none" w="med" len="med"/>
                    </a:lnL>
                  </a:tcPr>
                </a:tc>
                <a:tc>
                  <a:txBody>
                    <a:bodyPr/>
                    <a:lstStyle/>
                    <a:p>
                      <a:pPr fontAlgn="ctr"/>
                      <a:r>
                        <a:rPr lang="en-US" altLang="zh-CN" sz="1200" dirty="0" smtClean="0"/>
                        <a:t>VM</a:t>
                      </a:r>
                      <a:r>
                        <a:rPr lang="en-US" altLang="zh-CN" sz="1200" baseline="0" dirty="0" smtClean="0"/>
                        <a:t> </a:t>
                      </a:r>
                      <a:r>
                        <a:rPr lang="en-US" altLang="zh-CN" sz="1200" dirty="0" smtClean="0"/>
                        <a:t>root disk and other disks</a:t>
                      </a:r>
                      <a:endParaRPr lang="en-US" altLang="zh-CN" sz="1200" dirty="0">
                        <a:latin typeface="FrutigerNext LT Regular"/>
                      </a:endParaRPr>
                    </a:p>
                  </a:txBody>
                  <a:tcPr anchor="ctr"/>
                </a:tc>
                <a:tc>
                  <a:txBody>
                    <a:bodyPr/>
                    <a:lstStyle/>
                    <a:p>
                      <a:pPr fontAlgn="ctr"/>
                      <a:r>
                        <a:rPr lang="en-US" altLang="zh-CN" sz="1200" dirty="0" smtClean="0"/>
                        <a:t>Mounted to the VM and provides additional disk space to</a:t>
                      </a:r>
                      <a:r>
                        <a:rPr lang="en-US" altLang="zh-CN" sz="1200" baseline="0" dirty="0" smtClean="0"/>
                        <a:t> the VM.</a:t>
                      </a:r>
                      <a:endParaRPr lang="en-US" altLang="zh-CN" sz="1200" dirty="0">
                        <a:latin typeface="FrutigerNext LT Regular"/>
                      </a:endParaRPr>
                    </a:p>
                  </a:txBody>
                  <a:tcPr anchor="ctr"/>
                </a:tc>
                <a:tc>
                  <a:txBody>
                    <a:bodyPr/>
                    <a:lstStyle/>
                    <a:p>
                      <a:pPr fontAlgn="ctr"/>
                      <a:r>
                        <a:rPr lang="en-US" altLang="zh-CN" sz="1200" dirty="0" smtClean="0"/>
                        <a:t>Provides backup and archiving data storage space for the VM.</a:t>
                      </a:r>
                    </a:p>
                    <a:p>
                      <a:pPr fontAlgn="ctr"/>
                      <a:r>
                        <a:rPr lang="en-US" altLang="zh-CN" sz="1200" dirty="0" smtClean="0"/>
                        <a:t>Used to store VM images.</a:t>
                      </a:r>
                      <a:endParaRPr lang="en-US" altLang="zh-CN" sz="1200" dirty="0">
                        <a:latin typeface="FrutigerNext LT Regular"/>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3993890692"/>
                  </a:ext>
                </a:extLst>
              </a:tr>
              <a:tr h="499410">
                <a:tc>
                  <a:txBody>
                    <a:bodyPr/>
                    <a:lstStyle/>
                    <a:p>
                      <a:pPr fontAlgn="ctr"/>
                      <a:r>
                        <a:rPr lang="en-US" altLang="zh-CN" sz="1200" dirty="0" smtClean="0"/>
                        <a:t>Similar Windows OS</a:t>
                      </a:r>
                      <a:endParaRPr lang="en-US" altLang="zh-CN" sz="1200" dirty="0">
                        <a:latin typeface="FrutigerNext LT Regular"/>
                      </a:endParaRPr>
                    </a:p>
                  </a:txBody>
                  <a:tcPr anchor="ctr">
                    <a:lnL w="28575" cap="flat" cmpd="sng" algn="ctr">
                      <a:solidFill>
                        <a:schemeClr val="tx1"/>
                      </a:solidFill>
                      <a:prstDash val="solid"/>
                      <a:round/>
                      <a:headEnd type="none" w="med" len="med"/>
                      <a:tailEnd type="none" w="med" len="med"/>
                    </a:lnL>
                  </a:tcPr>
                </a:tc>
                <a:tc>
                  <a:txBody>
                    <a:bodyPr/>
                    <a:lstStyle/>
                    <a:p>
                      <a:pPr fontAlgn="ctr"/>
                      <a:r>
                        <a:rPr lang="en-US" altLang="zh-CN" sz="1200" dirty="0" smtClean="0"/>
                        <a:t>Root disk:</a:t>
                      </a:r>
                      <a:r>
                        <a:rPr lang="en-US" altLang="zh-CN" sz="1200" baseline="0" dirty="0" smtClean="0"/>
                        <a:t> Driver </a:t>
                      </a:r>
                      <a:r>
                        <a:rPr lang="en-US" altLang="zh-CN" sz="1200" dirty="0" smtClean="0"/>
                        <a:t>C</a:t>
                      </a:r>
                    </a:p>
                    <a:p>
                      <a:pPr fontAlgn="ctr"/>
                      <a:r>
                        <a:rPr lang="en-US" altLang="zh-CN" sz="1200" dirty="0" smtClean="0"/>
                        <a:t>Disk:</a:t>
                      </a:r>
                      <a:r>
                        <a:rPr lang="en-US" altLang="zh-CN" sz="1200" baseline="0" dirty="0" smtClean="0"/>
                        <a:t> </a:t>
                      </a:r>
                      <a:r>
                        <a:rPr lang="en-US" altLang="zh-CN" sz="1200" dirty="0" smtClean="0"/>
                        <a:t>D disk</a:t>
                      </a:r>
                      <a:endParaRPr lang="en-US" altLang="zh-CN" sz="1200" dirty="0">
                        <a:latin typeface="FrutigerNext LT Regular"/>
                      </a:endParaRPr>
                    </a:p>
                  </a:txBody>
                  <a:tcPr anchor="ctr"/>
                </a:tc>
                <a:tc>
                  <a:txBody>
                    <a:bodyPr/>
                    <a:lstStyle/>
                    <a:p>
                      <a:pPr fontAlgn="ctr"/>
                      <a:r>
                        <a:rPr lang="en-US" altLang="zh-CN" sz="1200" dirty="0" smtClean="0"/>
                        <a:t>USB</a:t>
                      </a:r>
                      <a:r>
                        <a:rPr lang="en-US" altLang="zh-CN" sz="1200" baseline="0" dirty="0" smtClean="0"/>
                        <a:t> </a:t>
                      </a:r>
                      <a:endParaRPr lang="en-US" altLang="zh-CN" sz="1200" dirty="0">
                        <a:latin typeface="FrutigerNext LT Regular"/>
                      </a:endParaRPr>
                    </a:p>
                  </a:txBody>
                  <a:tcPr anchor="ctr"/>
                </a:tc>
                <a:tc>
                  <a:txBody>
                    <a:bodyPr/>
                    <a:lstStyle/>
                    <a:p>
                      <a:pPr fontAlgn="ctr"/>
                      <a:r>
                        <a:rPr lang="en-US" altLang="zh-CN" sz="1200" dirty="0"/>
                        <a:t>NAS archive server</a:t>
                      </a:r>
                      <a:endParaRPr lang="en-US" altLang="zh-CN" sz="1200" dirty="0">
                        <a:latin typeface="FrutigerNext LT Regular"/>
                      </a:endParaRPr>
                    </a:p>
                  </a:txBody>
                  <a:tcPr anchor="ctr">
                    <a:lnR w="28575" cap="flat" cmpd="sng" algn="ctr">
                      <a:solidFill>
                        <a:schemeClr val="tx1"/>
                      </a:solidFill>
                      <a:prstDash val="solid"/>
                      <a:round/>
                      <a:headEnd type="none" w="med" len="med"/>
                      <a:tailEnd type="none" w="med" len="med"/>
                    </a:lnR>
                  </a:tcPr>
                </a:tc>
                <a:extLst>
                  <a:ext uri="{0D108BD9-81ED-4DB2-BD59-A6C34878D82A}">
                    <a16:rowId xmlns:p14="http://schemas.microsoft.com/office/powerpoint/2010/main" xmlns:p15="http://schemas.microsoft.com/office/powerpoint/2012/main" xmlns="" xmlns:a16="http://schemas.microsoft.com/office/drawing/2014/main" val="3497775455"/>
                  </a:ext>
                </a:extLst>
              </a:tr>
              <a:tr h="1098703">
                <a:tc>
                  <a:txBody>
                    <a:bodyPr/>
                    <a:lstStyle/>
                    <a:p>
                      <a:pPr fontAlgn="ctr"/>
                      <a:r>
                        <a:rPr lang="en-US" altLang="zh-CN" sz="1200" dirty="0" smtClean="0"/>
                        <a:t>Life cycle</a:t>
                      </a:r>
                      <a:endParaRPr lang="en-US" altLang="zh-CN" sz="1200" dirty="0">
                        <a:latin typeface="FrutigerNext LT Regular"/>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fontAlgn="ctr"/>
                      <a:r>
                        <a:rPr lang="en-US" altLang="zh-CN" sz="1200" dirty="0" smtClean="0"/>
                        <a:t>Storage is created during</a:t>
                      </a:r>
                      <a:r>
                        <a:rPr lang="en-US" altLang="zh-CN" sz="1200" baseline="0" dirty="0" smtClean="0"/>
                        <a:t> VM </a:t>
                      </a:r>
                      <a:r>
                        <a:rPr lang="en-US" altLang="zh-CN" sz="1200" dirty="0" smtClean="0"/>
                        <a:t>start and</a:t>
                      </a:r>
                      <a:r>
                        <a:rPr lang="en-US" altLang="zh-CN" sz="1200" baseline="0" dirty="0" smtClean="0"/>
                        <a:t> </a:t>
                      </a:r>
                      <a:r>
                        <a:rPr lang="en-US" altLang="zh-CN" sz="1200" dirty="0" smtClean="0"/>
                        <a:t>exists in the</a:t>
                      </a:r>
                      <a:r>
                        <a:rPr lang="en-US" altLang="zh-CN" sz="1200" baseline="0" dirty="0" smtClean="0"/>
                        <a:t> </a:t>
                      </a:r>
                      <a:r>
                        <a:rPr lang="en-US" altLang="zh-CN" sz="1200" dirty="0" smtClean="0"/>
                        <a:t>VM life cycle.</a:t>
                      </a:r>
                      <a:r>
                        <a:rPr lang="en-US" altLang="zh-CN" sz="1200" baseline="0" dirty="0" smtClean="0"/>
                        <a:t> Its</a:t>
                      </a:r>
                      <a:r>
                        <a:rPr lang="en-US" altLang="zh-CN" sz="1200" dirty="0" smtClean="0"/>
                        <a:t> size depends on the flavor (ECS</a:t>
                      </a:r>
                      <a:r>
                        <a:rPr lang="en-US" altLang="zh-CN" sz="1200" baseline="0" dirty="0" smtClean="0"/>
                        <a:t> type).</a:t>
                      </a:r>
                      <a:endParaRPr lang="en-US" altLang="zh-CN" sz="1200" dirty="0">
                        <a:latin typeface="FrutigerNext LT Regular"/>
                      </a:endParaRPr>
                    </a:p>
                  </a:txBody>
                  <a:tcPr anchor="ctr">
                    <a:lnB w="28575" cap="flat" cmpd="sng" algn="ctr">
                      <a:solidFill>
                        <a:schemeClr val="tx1"/>
                      </a:solidFill>
                      <a:prstDash val="solid"/>
                      <a:round/>
                      <a:headEnd type="none" w="med" len="med"/>
                      <a:tailEnd type="none" w="med" len="med"/>
                    </a:lnB>
                  </a:tcPr>
                </a:tc>
                <a:tc gridSpan="2">
                  <a:txBody>
                    <a:bodyPr/>
                    <a:lstStyle/>
                    <a:p>
                      <a:pPr fontAlgn="ctr"/>
                      <a:r>
                        <a:rPr lang="en-US" altLang="zh-CN" sz="1200" dirty="0" smtClean="0"/>
                        <a:t>Storage</a:t>
                      </a:r>
                      <a:r>
                        <a:rPr lang="en-US" altLang="zh-CN" sz="1200" baseline="0" dirty="0" smtClean="0"/>
                        <a:t> is c</a:t>
                      </a:r>
                      <a:r>
                        <a:rPr lang="en-US" altLang="zh-CN" sz="1200" dirty="0" smtClean="0"/>
                        <a:t>reated by users,</a:t>
                      </a:r>
                      <a:r>
                        <a:rPr lang="en-US" altLang="zh-CN" sz="1200" baseline="0" dirty="0" smtClean="0"/>
                        <a:t> </a:t>
                      </a:r>
                      <a:r>
                        <a:rPr lang="en-US" altLang="zh-CN" sz="1200" dirty="0" smtClean="0"/>
                        <a:t>limited by the user quota. It exists until the user is deleted.</a:t>
                      </a:r>
                      <a:endParaRPr lang="en-US" altLang="zh-CN" sz="1200" dirty="0">
                        <a:latin typeface="FrutigerNext LT Regular"/>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zh-CN" altLang="en-US"/>
                    </a:p>
                  </a:txBody>
                  <a:tcPr>
                    <a:lnL w="28575" cap="flat" cmpd="sng" algn="ctr">
                      <a:solidFill>
                        <a:schemeClr val="tx1"/>
                      </a:solidFill>
                      <a:prstDash val="solid"/>
                      <a:round/>
                      <a:headEnd type="none" w="med" len="med"/>
                      <a:tailEnd type="none" w="med" len="med"/>
                    </a:lnL>
                  </a:tcPr>
                </a:tc>
                <a:extLst>
                  <a:ext uri="{0D108BD9-81ED-4DB2-BD59-A6C34878D82A}">
                    <a16:rowId xmlns:p14="http://schemas.microsoft.com/office/powerpoint/2010/main" xmlns:p15="http://schemas.microsoft.com/office/powerpoint/2012/main" xmlns="" xmlns:a16="http://schemas.microsoft.com/office/drawing/2014/main" val="1815215114"/>
                  </a:ext>
                </a:extLst>
              </a:tr>
            </a:tbl>
          </a:graphicData>
        </a:graphic>
      </p:graphicFrame>
    </p:spTree>
    <p:extLst>
      <p:ext uri="{BB962C8B-B14F-4D97-AF65-F5344CB8AC3E}">
        <p14:creationId xmlns:p14="http://schemas.microsoft.com/office/powerpoint/2010/main" val="417633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304764"/>
            <a:ext cx="10481854" cy="3564396"/>
          </a:xfrm>
        </p:spPr>
        <p:txBody>
          <a:bodyPr wrap="square">
            <a:noAutofit/>
          </a:bodyPr>
          <a:lstStyle/>
          <a:p>
            <a:pPr fontAlgn="ctr"/>
            <a:r>
              <a:rPr lang="en-US" altLang="zh-CN" sz="1800" dirty="0">
                <a:latin typeface="微软雅黑" panose="020B0503020204020204" pitchFamily="34" charset="-122"/>
                <a:ea typeface="微软雅黑" panose="020B0503020204020204" pitchFamily="34" charset="-122"/>
              </a:rPr>
              <a:t>Three major components</a:t>
            </a:r>
          </a:p>
          <a:p>
            <a:pPr lvl="1" indent="-338138" fontAlgn="ctr"/>
            <a:r>
              <a:rPr lang="en-US" altLang="zh-CN" sz="1600" dirty="0">
                <a:latin typeface="微软雅黑" panose="020B0503020204020204" pitchFamily="34" charset="-122"/>
                <a:ea typeface="微软雅黑" panose="020B0503020204020204" pitchFamily="34" charset="-122"/>
              </a:rPr>
              <a:t>Cinder-</a:t>
            </a:r>
            <a:r>
              <a:rPr lang="en-US" altLang="zh-CN" sz="1600" dirty="0" err="1">
                <a:latin typeface="微软雅黑" panose="020B0503020204020204" pitchFamily="34" charset="-122"/>
                <a:ea typeface="微软雅黑" panose="020B0503020204020204" pitchFamily="34" charset="-122"/>
              </a:rPr>
              <a:t>api</a:t>
            </a:r>
            <a:r>
              <a:rPr lang="en-US" altLang="zh-CN" sz="1600" dirty="0">
                <a:latin typeface="微软雅黑" panose="020B0503020204020204" pitchFamily="34" charset="-122"/>
                <a:ea typeface="微软雅黑" panose="020B0503020204020204" pitchFamily="34" charset="-122"/>
              </a:rPr>
              <a:t> externally provides the Cinder REST API.</a:t>
            </a:r>
          </a:p>
          <a:p>
            <a:pPr lvl="1" indent="-338138" fontAlgn="ctr"/>
            <a:r>
              <a:rPr lang="en-US" sz="1600" dirty="0">
                <a:latin typeface="微软雅黑" panose="020B0503020204020204" pitchFamily="34" charset="-122"/>
                <a:ea typeface="微软雅黑" panose="020B0503020204020204" pitchFamily="34" charset="-122"/>
              </a:rPr>
              <a:t>Cinder-scheduler allocates storage resources.</a:t>
            </a:r>
          </a:p>
          <a:p>
            <a:pPr lvl="1" indent="-338138" fontAlgn="ctr"/>
            <a:r>
              <a:rPr lang="en-US" altLang="zh-CN" sz="1600" dirty="0">
                <a:latin typeface="微软雅黑" panose="020B0503020204020204" pitchFamily="34" charset="-122"/>
                <a:ea typeface="微软雅黑" panose="020B0503020204020204" pitchFamily="34" charset="-122"/>
              </a:rPr>
              <a:t>Cinder-volume encapsulates driver. Different drivers control different </a:t>
            </a:r>
            <a:r>
              <a:rPr lang="en-US" altLang="zh-CN" sz="1600" dirty="0" smtClean="0">
                <a:latin typeface="微软雅黑" panose="020B0503020204020204" pitchFamily="34" charset="-122"/>
                <a:ea typeface="微软雅黑" panose="020B0503020204020204" pitchFamily="34" charset="-122"/>
              </a:rPr>
              <a:t>backend </a:t>
            </a:r>
            <a:r>
              <a:rPr lang="en-US" altLang="zh-CN" sz="1600" dirty="0">
                <a:latin typeface="微软雅黑" panose="020B0503020204020204" pitchFamily="34" charset="-122"/>
                <a:ea typeface="微软雅黑" panose="020B0503020204020204" pitchFamily="34" charset="-122"/>
              </a:rPr>
              <a:t>storage systems.</a:t>
            </a:r>
          </a:p>
          <a:p>
            <a:pPr fontAlgn="ctr"/>
            <a:r>
              <a:rPr lang="en-US" altLang="zh-CN" sz="1800" dirty="0">
                <a:latin typeface="微软雅黑" panose="020B0503020204020204" pitchFamily="34" charset="-122"/>
                <a:ea typeface="微软雅黑" panose="020B0503020204020204" pitchFamily="34" charset="-122"/>
              </a:rPr>
              <a:t>RPC between components is achieved using the message queue.</a:t>
            </a:r>
          </a:p>
          <a:p>
            <a:pPr fontAlgn="ctr"/>
            <a:r>
              <a:rPr lang="en-US" sz="1800" dirty="0">
                <a:latin typeface="微软雅黑" panose="020B0503020204020204" pitchFamily="34" charset="-122"/>
                <a:ea typeface="微软雅黑" panose="020B0503020204020204" pitchFamily="34" charset="-122"/>
              </a:rPr>
              <a:t>Cinder development is concentrated in the scheduler and driver to provide more scheduling algorithms, more functions, and more </a:t>
            </a:r>
            <a:r>
              <a:rPr lang="en-US" sz="1800" dirty="0" smtClean="0">
                <a:latin typeface="微软雅黑" panose="020B0503020204020204" pitchFamily="34" charset="-122"/>
                <a:ea typeface="微软雅黑" panose="020B0503020204020204" pitchFamily="34" charset="-122"/>
              </a:rPr>
              <a:t>backend </a:t>
            </a:r>
            <a:r>
              <a:rPr lang="en-US" sz="1800" dirty="0">
                <a:latin typeface="微软雅黑" panose="020B0503020204020204" pitchFamily="34" charset="-122"/>
                <a:ea typeface="微软雅黑" panose="020B0503020204020204" pitchFamily="34" charset="-122"/>
              </a:rPr>
              <a:t>storage systems.</a:t>
            </a:r>
          </a:p>
          <a:p>
            <a:pPr fontAlgn="ctr"/>
            <a:r>
              <a:rPr lang="en-US" sz="1800" dirty="0">
                <a:latin typeface="微软雅黑" panose="020B0503020204020204" pitchFamily="34" charset="-122"/>
                <a:ea typeface="微软雅黑" panose="020B0503020204020204" pitchFamily="34" charset="-122"/>
              </a:rPr>
              <a:t>The volume metadata and status are saved in the database.</a:t>
            </a:r>
          </a:p>
          <a:p>
            <a:pPr fontAlgn="ctr"/>
            <a:endParaRPr lang="en-US" sz="18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Cinder Architecture</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731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4294967295"/>
            <p:extLst>
              <p:ext uri="{D42A27DB-BD31-4B8C-83A1-F6EECF244321}">
                <p14:modId xmlns:p14="http://schemas.microsoft.com/office/powerpoint/2010/main" val="3416180852"/>
              </p:ext>
            </p:extLst>
          </p:nvPr>
        </p:nvGraphicFramePr>
        <p:xfrm>
          <a:off x="2186629" y="1426404"/>
          <a:ext cx="7818743" cy="4810884"/>
        </p:xfrm>
        <a:graphic>
          <a:graphicData uri="http://schemas.openxmlformats.org/drawingml/2006/table">
            <a:tbl>
              <a:tblPr/>
              <a:tblGrid>
                <a:gridCol w="685607">
                  <a:extLst>
                    <a:ext uri="{9D8B030D-6E8A-4147-A177-3AD203B41FA5}">
                      <a16:colId xmlns:p14="http://schemas.microsoft.com/office/powerpoint/2010/main" xmlns:p15="http://schemas.microsoft.com/office/powerpoint/2012/main" xmlns="" xmlns:a16="http://schemas.microsoft.com/office/drawing/2014/main" val="20000"/>
                    </a:ext>
                  </a:extLst>
                </a:gridCol>
                <a:gridCol w="2838334">
                  <a:extLst>
                    <a:ext uri="{9D8B030D-6E8A-4147-A177-3AD203B41FA5}">
                      <a16:colId xmlns:p14="http://schemas.microsoft.com/office/powerpoint/2010/main" xmlns:p15="http://schemas.microsoft.com/office/powerpoint/2012/main" xmlns="" xmlns:a16="http://schemas.microsoft.com/office/drawing/2014/main" val="20001"/>
                    </a:ext>
                  </a:extLst>
                </a:gridCol>
                <a:gridCol w="4294802">
                  <a:extLst>
                    <a:ext uri="{9D8B030D-6E8A-4147-A177-3AD203B41FA5}">
                      <a16:colId xmlns:p14="http://schemas.microsoft.com/office/powerpoint/2010/main" xmlns:p15="http://schemas.microsoft.com/office/powerpoint/2012/main" xmlns="" xmlns:a16="http://schemas.microsoft.com/office/drawing/2014/main" val="20002"/>
                    </a:ext>
                  </a:extLst>
                </a:gridCol>
              </a:tblGrid>
              <a:tr h="302659">
                <a:tc>
                  <a:txBody>
                    <a:bodyPr/>
                    <a:lstStyle/>
                    <a:p>
                      <a:pPr algn="ctr" fontAlgn="ctr"/>
                      <a:r>
                        <a:rPr lang="en-US" sz="1600" b="1" u="none" strike="noStrike" dirty="0">
                          <a:solidFill>
                            <a:schemeClr val="tx1"/>
                          </a:solidFill>
                          <a:latin typeface="+mn-ea"/>
                          <a:ea typeface="+mn-ea"/>
                        </a:rPr>
                        <a:t> </a:t>
                      </a:r>
                      <a:r>
                        <a:rPr lang="zh-CN" altLang="en-US" sz="1600" b="1" u="none" strike="noStrike" dirty="0">
                          <a:solidFill>
                            <a:schemeClr val="tx1"/>
                          </a:solidFill>
                          <a:latin typeface="+mn-ea"/>
                          <a:ea typeface="+mn-ea"/>
                        </a:rPr>
                        <a:t>No.</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CN" altLang="en-US" sz="1600" b="1" u="none" strike="noStrike">
                          <a:solidFill>
                            <a:schemeClr val="tx1"/>
                          </a:solidFill>
                          <a:latin typeface="+mn-ea"/>
                          <a:ea typeface="+mn-ea"/>
                        </a:rPr>
                        <a:t>Object</a:t>
                      </a: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CN" altLang="en-US" sz="1600" b="1" u="none" strike="noStrike" dirty="0">
                          <a:solidFill>
                            <a:schemeClr val="tx1"/>
                          </a:solidFill>
                          <a:latin typeface="+mn-ea"/>
                          <a:ea typeface="+mn-ea"/>
                        </a:rPr>
                        <a:t>Action</a:t>
                      </a: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p14="http://schemas.microsoft.com/office/powerpoint/2010/main" xmlns:p15="http://schemas.microsoft.com/office/powerpoint/2012/main" xmlns="" xmlns:a16="http://schemas.microsoft.com/office/drawing/2014/main" val="10000"/>
                  </a:ext>
                </a:extLst>
              </a:tr>
              <a:tr h="375076">
                <a:tc>
                  <a:txBody>
                    <a:bodyPr/>
                    <a:lstStyle/>
                    <a:p>
                      <a:pPr algn="ctr" fontAlgn="ctr"/>
                      <a:r>
                        <a:rPr lang="en-US" sz="1600" u="none" strike="noStrike">
                          <a:latin typeface="+mn-ea"/>
                          <a:ea typeface="+mn-ea"/>
                        </a:rPr>
                        <a:t>1</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ctr"/>
                      <a:r>
                        <a:rPr lang="zh-CN" altLang="en-US" sz="1600" u="none" strike="noStrike" dirty="0" smtClean="0">
                          <a:latin typeface="+mn-ea"/>
                          <a:ea typeface="+mn-ea"/>
                        </a:rPr>
                        <a:t>Volume</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u="none" strike="noStrike" dirty="0" smtClean="0">
                          <a:latin typeface="+mn-ea"/>
                          <a:ea typeface="+mn-ea"/>
                        </a:rPr>
                        <a:t>Create </a:t>
                      </a:r>
                      <a:r>
                        <a:rPr lang="zh-CN" altLang="en-US" sz="1600" u="none" strike="noStrike" dirty="0" smtClean="0">
                          <a:latin typeface="+mn-ea"/>
                          <a:ea typeface="+mn-ea"/>
                        </a:rPr>
                        <a:t>a </a:t>
                      </a:r>
                      <a:r>
                        <a:rPr lang="zh-CN" altLang="en-US" sz="1600" u="none" strike="noStrike" dirty="0">
                          <a:latin typeface="+mn-ea"/>
                          <a:ea typeface="+mn-ea"/>
                        </a:rPr>
                        <a:t>volume.</a:t>
                      </a: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1"/>
                  </a:ext>
                </a:extLst>
              </a:tr>
              <a:tr h="375076">
                <a:tc>
                  <a:txBody>
                    <a:bodyPr/>
                    <a:lstStyle/>
                    <a:p>
                      <a:pPr algn="ctr" fontAlgn="ctr"/>
                      <a:r>
                        <a:rPr lang="en-US" sz="1600" u="none" strike="noStrike">
                          <a:latin typeface="+mn-ea"/>
                          <a:ea typeface="+mn-ea"/>
                        </a:rPr>
                        <a:t>2</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en-US" altLang="zh-CN" sz="1600" u="none" strike="noStrike" dirty="0" smtClean="0">
                          <a:latin typeface="+mn-ea"/>
                          <a:ea typeface="+mn-ea"/>
                        </a:rPr>
                        <a:t>Use</a:t>
                      </a:r>
                      <a:r>
                        <a:rPr lang="en-US" altLang="zh-CN" sz="1600" u="none" strike="noStrike" baseline="0" dirty="0" smtClean="0">
                          <a:latin typeface="+mn-ea"/>
                          <a:ea typeface="+mn-ea"/>
                        </a:rPr>
                        <a:t> an</a:t>
                      </a:r>
                      <a:r>
                        <a:rPr lang="zh-CN" altLang="en-US" sz="1600" u="none" strike="noStrike" dirty="0" smtClean="0">
                          <a:latin typeface="+mn-ea"/>
                          <a:ea typeface="+mn-ea"/>
                        </a:rPr>
                        <a:t> </a:t>
                      </a:r>
                      <a:r>
                        <a:rPr lang="zh-CN" altLang="en-US" sz="1600" u="none" strike="noStrike" dirty="0">
                          <a:latin typeface="+mn-ea"/>
                          <a:ea typeface="+mn-ea"/>
                        </a:rPr>
                        <a:t>existing volume </a:t>
                      </a:r>
                      <a:r>
                        <a:rPr lang="en-US" altLang="zh-CN" sz="1600" u="none" strike="noStrike" dirty="0" smtClean="0">
                          <a:latin typeface="+mn-ea"/>
                          <a:ea typeface="+mn-ea"/>
                        </a:rPr>
                        <a:t>to create a volume (clone).</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2"/>
                  </a:ext>
                </a:extLst>
              </a:tr>
              <a:tr h="375076">
                <a:tc>
                  <a:txBody>
                    <a:bodyPr/>
                    <a:lstStyle/>
                    <a:p>
                      <a:pPr algn="ctr" fontAlgn="ctr"/>
                      <a:r>
                        <a:rPr lang="en-US" sz="1600" u="none" strike="noStrike">
                          <a:latin typeface="+mn-ea"/>
                          <a:ea typeface="+mn-ea"/>
                        </a:rPr>
                        <a:t>3</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zh-CN" altLang="en-US" sz="1600" u="none" strike="noStrike" dirty="0">
                          <a:latin typeface="+mn-ea"/>
                          <a:ea typeface="+mn-ea"/>
                        </a:rPr>
                        <a:t>Expand </a:t>
                      </a:r>
                      <a:r>
                        <a:rPr lang="en-US" altLang="zh-CN" sz="1600" u="none" strike="noStrike" dirty="0" smtClean="0">
                          <a:latin typeface="+mn-ea"/>
                          <a:ea typeface="+mn-ea"/>
                        </a:rPr>
                        <a:t>a</a:t>
                      </a:r>
                      <a:r>
                        <a:rPr lang="en-US" altLang="zh-CN" sz="1600" u="none" strike="noStrike" baseline="0" dirty="0" smtClean="0">
                          <a:latin typeface="+mn-ea"/>
                          <a:ea typeface="+mn-ea"/>
                        </a:rPr>
                        <a:t> volume.</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3"/>
                  </a:ext>
                </a:extLst>
              </a:tr>
              <a:tr h="375076">
                <a:tc>
                  <a:txBody>
                    <a:bodyPr/>
                    <a:lstStyle/>
                    <a:p>
                      <a:pPr algn="ctr" fontAlgn="ctr"/>
                      <a:r>
                        <a:rPr lang="en-US" sz="1600" u="none" strike="noStrike">
                          <a:latin typeface="+mn-ea"/>
                          <a:ea typeface="+mn-ea"/>
                        </a:rPr>
                        <a:t>4</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zh-CN" altLang="en-US" sz="1600" u="none" strike="noStrike" dirty="0" smtClean="0">
                          <a:latin typeface="+mn-ea"/>
                          <a:ea typeface="+mn-ea"/>
                        </a:rPr>
                        <a:t>Delete </a:t>
                      </a:r>
                      <a:r>
                        <a:rPr lang="zh-CN" altLang="en-US" sz="1600" u="none" strike="noStrike" dirty="0">
                          <a:latin typeface="+mn-ea"/>
                          <a:ea typeface="+mn-ea"/>
                        </a:rPr>
                        <a:t>a volume.</a:t>
                      </a: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4"/>
                  </a:ext>
                </a:extLst>
              </a:tr>
              <a:tr h="375076">
                <a:tc>
                  <a:txBody>
                    <a:bodyPr/>
                    <a:lstStyle/>
                    <a:p>
                      <a:pPr algn="ctr" fontAlgn="ctr"/>
                      <a:r>
                        <a:rPr lang="en-US" sz="1600" u="none" strike="noStrike">
                          <a:latin typeface="+mn-ea"/>
                          <a:ea typeface="+mn-ea"/>
                        </a:rPr>
                        <a:t>5</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zh-CN" altLang="en-US" sz="1600" u="none" strike="noStrike" dirty="0" smtClean="0">
                          <a:latin typeface="+mn-ea"/>
                          <a:ea typeface="+mn-ea"/>
                        </a:rPr>
                        <a:t>Volume </a:t>
                      </a:r>
                      <a:r>
                        <a:rPr lang="en-US" altLang="zh-CN" sz="1600" u="none" strike="noStrike" dirty="0" smtClean="0">
                          <a:latin typeface="+mn-ea"/>
                          <a:ea typeface="+mn-ea"/>
                        </a:rPr>
                        <a:t>– </a:t>
                      </a:r>
                      <a:r>
                        <a:rPr lang="zh-CN" altLang="en-US" sz="1600" u="none" strike="noStrike" dirty="0" smtClean="0">
                          <a:latin typeface="+mn-ea"/>
                          <a:ea typeface="+mn-ea"/>
                        </a:rPr>
                        <a:t>VM</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smtClean="0">
                          <a:latin typeface="+mn-ea"/>
                          <a:ea typeface="+mn-ea"/>
                        </a:rPr>
                        <a:t>Mount</a:t>
                      </a:r>
                      <a:r>
                        <a:rPr lang="zh-CN" altLang="en-US" sz="1600" u="none" strike="noStrike" baseline="0" dirty="0" smtClean="0">
                          <a:latin typeface="+mn-ea"/>
                          <a:ea typeface="+mn-ea"/>
                        </a:rPr>
                        <a:t> </a:t>
                      </a:r>
                      <a:r>
                        <a:rPr lang="en-US" altLang="zh-CN" sz="1600" u="none" strike="noStrike" baseline="0" dirty="0" smtClean="0">
                          <a:latin typeface="+mn-ea"/>
                          <a:ea typeface="+mn-ea"/>
                        </a:rPr>
                        <a:t>a</a:t>
                      </a:r>
                      <a:r>
                        <a:rPr lang="zh-CN" altLang="en-US" sz="1600" u="none" strike="noStrike" dirty="0" smtClean="0">
                          <a:latin typeface="+mn-ea"/>
                          <a:ea typeface="+mn-ea"/>
                        </a:rPr>
                        <a:t> </a:t>
                      </a:r>
                      <a:r>
                        <a:rPr lang="zh-CN" altLang="en-US" sz="1600" u="none" strike="noStrike" dirty="0">
                          <a:latin typeface="+mn-ea"/>
                          <a:ea typeface="+mn-ea"/>
                        </a:rPr>
                        <a:t>volume to a VM.</a:t>
                      </a: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5"/>
                  </a:ext>
                </a:extLst>
              </a:tr>
              <a:tr h="375076">
                <a:tc>
                  <a:txBody>
                    <a:bodyPr/>
                    <a:lstStyle/>
                    <a:p>
                      <a:pPr algn="ctr" fontAlgn="ctr"/>
                      <a:r>
                        <a:rPr lang="en-US" sz="1600" u="none" strike="noStrike">
                          <a:latin typeface="+mn-ea"/>
                          <a:ea typeface="+mn-ea"/>
                        </a:rPr>
                        <a:t>6</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en-US" altLang="zh-CN" sz="1600" u="none" strike="noStrike" dirty="0" smtClean="0">
                          <a:latin typeface="+mn-ea"/>
                          <a:ea typeface="+mn-ea"/>
                        </a:rPr>
                        <a:t>Detach</a:t>
                      </a:r>
                      <a:r>
                        <a:rPr lang="en-US" altLang="zh-CN" sz="1600" u="none" strike="noStrike" baseline="0" dirty="0" smtClean="0">
                          <a:latin typeface="+mn-ea"/>
                          <a:ea typeface="+mn-ea"/>
                        </a:rPr>
                        <a:t> a volume from a </a:t>
                      </a:r>
                      <a:r>
                        <a:rPr lang="en-US" altLang="zh-CN" sz="1600" u="none" strike="noStrike" baseline="0" dirty="0" err="1" smtClean="0">
                          <a:latin typeface="+mn-ea"/>
                          <a:ea typeface="+mn-ea"/>
                        </a:rPr>
                        <a:t>VM</a:t>
                      </a:r>
                      <a:r>
                        <a:rPr lang="en-US" altLang="zh-CN" sz="1600" u="none" strike="noStrike" baseline="0" dirty="0" smtClean="0">
                          <a:latin typeface="+mn-ea"/>
                          <a:ea typeface="+mn-ea"/>
                        </a:rPr>
                        <a:t>.</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6"/>
                  </a:ext>
                </a:extLst>
              </a:tr>
              <a:tr h="375076">
                <a:tc>
                  <a:txBody>
                    <a:bodyPr/>
                    <a:lstStyle/>
                    <a:p>
                      <a:pPr algn="ctr" fontAlgn="ctr"/>
                      <a:r>
                        <a:rPr lang="en-US" sz="1600" u="none" strike="noStrike">
                          <a:latin typeface="+mn-ea"/>
                          <a:ea typeface="+mn-ea"/>
                        </a:rPr>
                        <a:t>7</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zh-CN" altLang="en-US" sz="1600" u="none" strike="noStrike" dirty="0" smtClean="0">
                          <a:latin typeface="+mn-ea"/>
                          <a:ea typeface="+mn-ea"/>
                        </a:rPr>
                        <a:t>Volume</a:t>
                      </a:r>
                      <a:r>
                        <a:rPr lang="zh-CN" altLang="en-US" sz="1600" u="none" strike="noStrike" baseline="0" dirty="0" smtClean="0">
                          <a:latin typeface="+mn-ea"/>
                          <a:ea typeface="+mn-ea"/>
                        </a:rPr>
                        <a:t> </a:t>
                      </a:r>
                      <a:r>
                        <a:rPr lang="en-US" altLang="zh-CN" sz="1600" u="none" strike="noStrike" baseline="0" dirty="0" smtClean="0">
                          <a:latin typeface="+mn-ea"/>
                          <a:ea typeface="+mn-ea"/>
                        </a:rPr>
                        <a:t>– </a:t>
                      </a:r>
                      <a:r>
                        <a:rPr lang="en-US" altLang="zh-CN" sz="1600" u="none" strike="noStrike" dirty="0" smtClean="0">
                          <a:latin typeface="+mn-ea"/>
                          <a:ea typeface="+mn-ea"/>
                        </a:rPr>
                        <a:t>s</a:t>
                      </a:r>
                      <a:r>
                        <a:rPr lang="zh-CN" altLang="en-US" sz="1600" u="none" strike="noStrike" dirty="0" smtClean="0">
                          <a:latin typeface="+mn-ea"/>
                          <a:ea typeface="+mn-ea"/>
                        </a:rPr>
                        <a:t>napshot</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latin typeface="+mn-ea"/>
                          <a:ea typeface="+mn-ea"/>
                        </a:rPr>
                        <a:t>Create a volume </a:t>
                      </a:r>
                      <a:r>
                        <a:rPr lang="zh-CN" altLang="en-US" sz="1600" u="none" strike="noStrike" dirty="0" smtClean="0">
                          <a:latin typeface="+mn-ea"/>
                          <a:ea typeface="+mn-ea"/>
                        </a:rPr>
                        <a:t>snapshot</a:t>
                      </a:r>
                      <a:r>
                        <a:rPr lang="en-US" altLang="zh-CN" sz="1600" u="none" strike="noStrike" dirty="0" smtClean="0">
                          <a:latin typeface="+mn-ea"/>
                          <a:ea typeface="+mn-ea"/>
                        </a:rPr>
                        <a:t>.</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7"/>
                  </a:ext>
                </a:extLst>
              </a:tr>
              <a:tr h="375076">
                <a:tc>
                  <a:txBody>
                    <a:bodyPr/>
                    <a:lstStyle/>
                    <a:p>
                      <a:pPr algn="ctr" fontAlgn="ctr"/>
                      <a:r>
                        <a:rPr lang="en-US" sz="1600" u="none" strike="noStrike">
                          <a:latin typeface="+mn-ea"/>
                          <a:ea typeface="+mn-ea"/>
                        </a:rPr>
                        <a:t>8</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en-US" altLang="zh-CN" sz="1600" u="none" strike="noStrike" dirty="0" smtClean="0">
                          <a:latin typeface="+mn-ea"/>
                          <a:ea typeface="+mn-ea"/>
                        </a:rPr>
                        <a:t>Use an existing volume snapshot</a:t>
                      </a:r>
                      <a:r>
                        <a:rPr lang="en-US" altLang="zh-CN" sz="1600" u="none" strike="noStrike" baseline="0" dirty="0" smtClean="0">
                          <a:latin typeface="+mn-ea"/>
                          <a:ea typeface="+mn-ea"/>
                        </a:rPr>
                        <a:t> to c</a:t>
                      </a:r>
                      <a:r>
                        <a:rPr lang="zh-CN" altLang="en-US" sz="1600" u="none" strike="noStrike" dirty="0" smtClean="0">
                          <a:latin typeface="+mn-ea"/>
                          <a:ea typeface="+mn-ea"/>
                        </a:rPr>
                        <a:t>reate </a:t>
                      </a:r>
                      <a:r>
                        <a:rPr lang="zh-CN" altLang="en-US" sz="1600" u="none" strike="noStrike" dirty="0">
                          <a:latin typeface="+mn-ea"/>
                          <a:ea typeface="+mn-ea"/>
                        </a:rPr>
                        <a:t>a </a:t>
                      </a:r>
                      <a:r>
                        <a:rPr lang="zh-CN" altLang="en-US" sz="1600" u="none" strike="noStrike" dirty="0" smtClean="0">
                          <a:latin typeface="+mn-ea"/>
                          <a:ea typeface="+mn-ea"/>
                        </a:rPr>
                        <a:t>volume</a:t>
                      </a:r>
                      <a:r>
                        <a:rPr lang="en-US" altLang="zh-CN" sz="1600" u="none" strike="noStrike" dirty="0" smtClean="0">
                          <a:latin typeface="+mn-ea"/>
                          <a:ea typeface="+mn-ea"/>
                        </a:rPr>
                        <a:t>.</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8"/>
                  </a:ext>
                </a:extLst>
              </a:tr>
              <a:tr h="375076">
                <a:tc>
                  <a:txBody>
                    <a:bodyPr/>
                    <a:lstStyle/>
                    <a:p>
                      <a:pPr algn="ctr" fontAlgn="ctr"/>
                      <a:r>
                        <a:rPr lang="en-US" sz="1600" u="none" strike="noStrike">
                          <a:latin typeface="+mn-ea"/>
                          <a:ea typeface="+mn-ea"/>
                        </a:rPr>
                        <a:t>9</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ctr"/>
                      <a:r>
                        <a:rPr lang="zh-CN" altLang="en-US" sz="1600" u="none" strike="noStrike" dirty="0">
                          <a:latin typeface="+mn-ea"/>
                          <a:ea typeface="+mn-ea"/>
                        </a:rPr>
                        <a:t>Delete </a:t>
                      </a:r>
                      <a:r>
                        <a:rPr lang="en-US" altLang="zh-CN" sz="1600" u="none" strike="noStrike" dirty="0" smtClean="0">
                          <a:latin typeface="+mn-ea"/>
                          <a:ea typeface="+mn-ea"/>
                        </a:rPr>
                        <a:t>a</a:t>
                      </a:r>
                      <a:r>
                        <a:rPr lang="zh-CN" altLang="en-US" sz="1600" u="none" strike="noStrike" dirty="0" smtClean="0">
                          <a:latin typeface="+mn-ea"/>
                          <a:ea typeface="+mn-ea"/>
                        </a:rPr>
                        <a:t> </a:t>
                      </a:r>
                      <a:r>
                        <a:rPr lang="zh-CN" altLang="en-US" sz="1600" u="none" strike="noStrike" dirty="0">
                          <a:latin typeface="+mn-ea"/>
                          <a:ea typeface="+mn-ea"/>
                        </a:rPr>
                        <a:t>snapshot.</a:t>
                      </a: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09"/>
                  </a:ext>
                </a:extLst>
              </a:tr>
              <a:tr h="375076">
                <a:tc>
                  <a:txBody>
                    <a:bodyPr/>
                    <a:lstStyle/>
                    <a:p>
                      <a:pPr algn="ctr" fontAlgn="ctr"/>
                      <a:r>
                        <a:rPr lang="en-US" sz="1600" u="none" strike="noStrike">
                          <a:latin typeface="+mn-ea"/>
                          <a:ea typeface="+mn-ea"/>
                        </a:rPr>
                        <a:t>10</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zh-CN" altLang="en-US" sz="1600" u="none" strike="noStrike" dirty="0" smtClean="0">
                          <a:latin typeface="+mn-ea"/>
                          <a:ea typeface="+mn-ea"/>
                        </a:rPr>
                        <a:t>Volume</a:t>
                      </a:r>
                      <a:r>
                        <a:rPr lang="zh-CN" altLang="en-US" sz="1600" u="none" strike="noStrike" baseline="0" dirty="0" smtClean="0">
                          <a:latin typeface="+mn-ea"/>
                          <a:ea typeface="+mn-ea"/>
                        </a:rPr>
                        <a:t> </a:t>
                      </a:r>
                      <a:r>
                        <a:rPr lang="en-US" altLang="zh-CN" sz="1600" u="none" strike="noStrike" baseline="0" dirty="0" smtClean="0">
                          <a:latin typeface="+mn-ea"/>
                          <a:ea typeface="+mn-ea"/>
                        </a:rPr>
                        <a:t>– </a:t>
                      </a:r>
                      <a:r>
                        <a:rPr lang="zh-CN" altLang="en-US" sz="1600" u="none" strike="noStrike" dirty="0" smtClean="0">
                          <a:latin typeface="+mn-ea"/>
                          <a:ea typeface="+mn-ea"/>
                        </a:rPr>
                        <a:t>mirror</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smtClean="0">
                          <a:latin typeface="+mn-ea"/>
                          <a:ea typeface="+mn-ea"/>
                        </a:rPr>
                        <a:t>Creat</a:t>
                      </a:r>
                      <a:r>
                        <a:rPr lang="en-US" altLang="zh-CN" sz="1600" u="none" strike="noStrike" dirty="0" smtClean="0">
                          <a:latin typeface="+mn-ea"/>
                          <a:ea typeface="+mn-ea"/>
                        </a:rPr>
                        <a:t>e</a:t>
                      </a:r>
                      <a:r>
                        <a:rPr lang="zh-CN" altLang="en-US" sz="1600" u="none" strike="noStrike" dirty="0" smtClean="0">
                          <a:latin typeface="+mn-ea"/>
                          <a:ea typeface="+mn-ea"/>
                        </a:rPr>
                        <a:t> </a:t>
                      </a:r>
                      <a:r>
                        <a:rPr lang="zh-CN" altLang="en-US" sz="1600" u="none" strike="noStrike" dirty="0">
                          <a:latin typeface="+mn-ea"/>
                          <a:ea typeface="+mn-ea"/>
                        </a:rPr>
                        <a:t>a volume from an </a:t>
                      </a:r>
                      <a:r>
                        <a:rPr lang="zh-CN" altLang="en-US" sz="1600" u="none" strike="noStrike" dirty="0" smtClean="0">
                          <a:latin typeface="+mn-ea"/>
                          <a:ea typeface="+mn-ea"/>
                        </a:rPr>
                        <a:t>image</a:t>
                      </a:r>
                      <a:r>
                        <a:rPr lang="en-US" altLang="zh-CN" sz="1600" u="none" strike="noStrike" dirty="0" smtClean="0">
                          <a:latin typeface="+mn-ea"/>
                          <a:ea typeface="+mn-ea"/>
                        </a:rPr>
                        <a:t>.</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10"/>
                  </a:ext>
                </a:extLst>
              </a:tr>
              <a:tr h="375076">
                <a:tc>
                  <a:txBody>
                    <a:bodyPr/>
                    <a:lstStyle/>
                    <a:p>
                      <a:pPr algn="ctr" fontAlgn="ctr"/>
                      <a:r>
                        <a:rPr lang="en-US" sz="1600" u="none" strike="noStrike">
                          <a:latin typeface="+mn-ea"/>
                          <a:ea typeface="+mn-ea"/>
                        </a:rPr>
                        <a:t>11</a:t>
                      </a:r>
                    </a:p>
                  </a:txBody>
                  <a:tcPr marL="90000" marR="90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lnT w="28575" cap="flat" cmpd="sng" algn="ctr">
                      <a:solidFill>
                        <a:schemeClr val="tx1"/>
                      </a:solidFill>
                      <a:prstDash val="solid"/>
                      <a:round/>
                      <a:headEnd type="none" w="med" len="med"/>
                      <a:tailEnd type="none" w="med" len="med"/>
                    </a:lnT>
                  </a:tcPr>
                </a:tc>
                <a:tc>
                  <a:txBody>
                    <a:bodyPr/>
                    <a:lstStyle/>
                    <a:p>
                      <a:pPr algn="ctr" fontAlgn="ctr"/>
                      <a:r>
                        <a:rPr lang="zh-CN" altLang="en-US" sz="1600" u="none" strike="noStrike" dirty="0">
                          <a:latin typeface="+mn-ea"/>
                          <a:ea typeface="+mn-ea"/>
                        </a:rPr>
                        <a:t>Create </a:t>
                      </a:r>
                      <a:r>
                        <a:rPr lang="en-US" altLang="zh-CN" sz="1600" u="none" strike="noStrike" dirty="0" smtClean="0">
                          <a:latin typeface="+mn-ea"/>
                          <a:ea typeface="+mn-ea"/>
                        </a:rPr>
                        <a:t>an</a:t>
                      </a:r>
                      <a:r>
                        <a:rPr lang="en-US" altLang="zh-CN" sz="1600" u="none" strike="noStrike" baseline="0" dirty="0" smtClean="0">
                          <a:latin typeface="+mn-ea"/>
                          <a:ea typeface="+mn-ea"/>
                        </a:rPr>
                        <a:t> image</a:t>
                      </a:r>
                      <a:r>
                        <a:rPr lang="zh-CN" altLang="en-US" sz="1600" u="none" strike="noStrike" dirty="0" smtClean="0">
                          <a:latin typeface="+mn-ea"/>
                          <a:ea typeface="+mn-ea"/>
                        </a:rPr>
                        <a:t> </a:t>
                      </a:r>
                      <a:r>
                        <a:rPr lang="zh-CN" altLang="en-US" sz="1600" u="none" strike="noStrike" dirty="0">
                          <a:latin typeface="+mn-ea"/>
                          <a:ea typeface="+mn-ea"/>
                        </a:rPr>
                        <a:t>from a </a:t>
                      </a:r>
                      <a:r>
                        <a:rPr lang="zh-CN" altLang="en-US" sz="1600" u="none" strike="noStrike" dirty="0" smtClean="0">
                          <a:latin typeface="+mn-ea"/>
                          <a:ea typeface="+mn-ea"/>
                        </a:rPr>
                        <a:t>volume</a:t>
                      </a:r>
                      <a:r>
                        <a:rPr lang="en-US" altLang="zh-CN" sz="1600" u="none" strike="noStrike" dirty="0" smtClean="0">
                          <a:latin typeface="+mn-ea"/>
                          <a:ea typeface="+mn-ea"/>
                        </a:rPr>
                        <a:t>.</a:t>
                      </a:r>
                      <a:endParaRPr lang="zh-CN" altLang="en-US" sz="1600" u="none" strike="noStrike" dirty="0">
                        <a:latin typeface="+mn-ea"/>
                        <a:ea typeface="+mn-ea"/>
                      </a:endParaRPr>
                    </a:p>
                  </a:txBody>
                  <a:tcPr marL="90000" marR="90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p14="http://schemas.microsoft.com/office/powerpoint/2010/main" xmlns:p15="http://schemas.microsoft.com/office/powerpoint/2012/main" xmlns="" xmlns:a16="http://schemas.microsoft.com/office/drawing/2014/main" val="10011"/>
                  </a:ext>
                </a:extLst>
              </a:tr>
            </a:tbl>
          </a:graphicData>
        </a:graphic>
      </p:graphicFrame>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Basic Functions of Cinder</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344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233488"/>
            <a:ext cx="10473062" cy="3311636"/>
          </a:xfrm>
        </p:spPr>
        <p:txBody>
          <a:bodyPr wrap="square">
            <a:noAutofit/>
          </a:bodyPr>
          <a:lstStyle/>
          <a:p>
            <a:pPr fontAlgn="ctr"/>
            <a:r>
              <a:rPr lang="en-US" altLang="zh-CN" sz="2000" dirty="0" smtClean="0">
                <a:latin typeface="微软雅黑" panose="020B0503020204020204" pitchFamily="34" charset="-122"/>
                <a:ea typeface="微软雅黑" panose="020B0503020204020204" pitchFamily="34" charset="-122"/>
              </a:rPr>
              <a:t>In OpenStack, Ceilometer can collect operation records and the system running status at the IaaS layer to generate metering data. In </a:t>
            </a:r>
            <a:r>
              <a:rPr lang="en-US" altLang="zh-CN" sz="2000" dirty="0" err="1" smtClean="0">
                <a:latin typeface="微软雅黑" panose="020B0503020204020204" pitchFamily="34" charset="-122"/>
                <a:ea typeface="微软雅黑" panose="020B0503020204020204" pitchFamily="34" charset="-122"/>
              </a:rPr>
              <a:t>FusionSphere</a:t>
            </a:r>
            <a:r>
              <a:rPr lang="en-US" altLang="zh-CN" sz="2000" dirty="0" smtClean="0">
                <a:latin typeface="微软雅黑" panose="020B0503020204020204" pitchFamily="34" charset="-122"/>
                <a:ea typeface="微软雅黑" panose="020B0503020204020204" pitchFamily="34" charset="-122"/>
              </a:rPr>
              <a:t> OpenStack, Ceilometer provides monitoring and alarm data for upper-layer O&amp;M components. In public cloud scenarios, Ceilometer can be used for charging.</a:t>
            </a:r>
          </a:p>
          <a:p>
            <a:pPr fontAlgn="ctr"/>
            <a:r>
              <a:rPr lang="en-US" altLang="zh-CN" sz="2000" dirty="0" smtClean="0">
                <a:latin typeface="微软雅黑" panose="020B0503020204020204" pitchFamily="34" charset="-122"/>
                <a:ea typeface="微软雅黑" panose="020B0503020204020204" pitchFamily="34" charset="-122"/>
              </a:rPr>
              <a:t>Ceilometer has a flexible architecture, supports distributed deployment, and has high scalability.</a:t>
            </a:r>
            <a:endParaRPr lang="en-US" altLang="zh-CN" sz="20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b="1" dirty="0" smtClean="0">
                <a:latin typeface="微软雅黑" panose="020B0503020204020204" pitchFamily="34" charset="-122"/>
                <a:ea typeface="微软雅黑" panose="020B0503020204020204" pitchFamily="34" charset="-122"/>
              </a:rPr>
              <a:t>Ceilometer Overview</a:t>
            </a:r>
            <a:endParaRPr 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038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233488"/>
            <a:ext cx="10473062" cy="4680000"/>
          </a:xfrm>
        </p:spPr>
        <p:txBody>
          <a:bodyPr wrap="square">
            <a:noAutofit/>
          </a:bodyPr>
          <a:lstStyle/>
          <a:p>
            <a:pPr fontAlgn="ctr"/>
            <a:r>
              <a:rPr lang="en-US" altLang="zh-CN" sz="1600" dirty="0">
                <a:latin typeface="微软雅黑" panose="020B0503020204020204" pitchFamily="34" charset="-122"/>
                <a:ea typeface="微软雅黑" panose="020B0503020204020204" pitchFamily="34" charset="-122"/>
              </a:rPr>
              <a:t>Glance is an image service component of OpenStack. It provides VM image discovery, registration, and access to services.</a:t>
            </a:r>
          </a:p>
          <a:p>
            <a:pPr fontAlgn="ctr"/>
            <a:r>
              <a:rPr lang="en-US" altLang="zh-CN" sz="1600" dirty="0">
                <a:latin typeface="微软雅黑" panose="020B0503020204020204" pitchFamily="34" charset="-122"/>
                <a:ea typeface="微软雅黑" panose="020B0503020204020204" pitchFamily="34" charset="-122"/>
              </a:rPr>
              <a:t>Glance provides the RESTful APIs to query VM image metadata and obtain the image.</a:t>
            </a:r>
          </a:p>
          <a:p>
            <a:pPr fontAlgn="ctr"/>
            <a:r>
              <a:rPr lang="en-US" altLang="zh-CN" sz="1600" dirty="0">
                <a:latin typeface="微软雅黑" panose="020B0503020204020204" pitchFamily="34" charset="-122"/>
                <a:ea typeface="微软雅黑" panose="020B0503020204020204" pitchFamily="34" charset="-122"/>
              </a:rPr>
              <a:t>VM images made available through Glance can be stored in a variety of locations from simple filesystems to object-storage systems like the OpenStack Swift project.</a:t>
            </a:r>
          </a:p>
          <a:p>
            <a:pPr fontAlgn="ctr"/>
            <a:r>
              <a:rPr lang="en-US" altLang="zh-CN" sz="1600" dirty="0">
                <a:latin typeface="微软雅黑" panose="020B0503020204020204" pitchFamily="34" charset="-122"/>
                <a:ea typeface="微软雅黑" panose="020B0503020204020204" pitchFamily="34" charset="-122"/>
              </a:rPr>
              <a:t>Glance provides the REST APIs to support the following image operations:</a:t>
            </a:r>
          </a:p>
          <a:p>
            <a:pPr lvl="1" indent="-346075" fontAlgn="ctr"/>
            <a:r>
              <a:rPr lang="en-US" altLang="zh-CN" sz="1400" dirty="0">
                <a:latin typeface="微软雅黑" panose="020B0503020204020204" pitchFamily="34" charset="-122"/>
                <a:ea typeface="微软雅黑" panose="020B0503020204020204" pitchFamily="34" charset="-122"/>
              </a:rPr>
              <a:t>Querying</a:t>
            </a:r>
          </a:p>
          <a:p>
            <a:pPr lvl="1" indent="-346075" fontAlgn="ctr"/>
            <a:r>
              <a:rPr lang="en-US" altLang="zh-CN" sz="1400" dirty="0">
                <a:latin typeface="微软雅黑" panose="020B0503020204020204" pitchFamily="34" charset="-122"/>
                <a:ea typeface="微软雅黑" panose="020B0503020204020204" pitchFamily="34" charset="-122"/>
              </a:rPr>
              <a:t>Registering</a:t>
            </a:r>
          </a:p>
          <a:p>
            <a:pPr lvl="1" indent="-346075" fontAlgn="ctr"/>
            <a:r>
              <a:rPr lang="en-US" altLang="zh-CN" sz="1400" dirty="0">
                <a:latin typeface="微软雅黑" panose="020B0503020204020204" pitchFamily="34" charset="-122"/>
                <a:ea typeface="微软雅黑" panose="020B0503020204020204" pitchFamily="34" charset="-122"/>
              </a:rPr>
              <a:t>Uploading</a:t>
            </a:r>
          </a:p>
          <a:p>
            <a:pPr lvl="1" indent="-346075" fontAlgn="ctr"/>
            <a:r>
              <a:rPr lang="en-US" altLang="zh-CN" sz="1400" dirty="0">
                <a:latin typeface="微软雅黑" panose="020B0503020204020204" pitchFamily="34" charset="-122"/>
                <a:ea typeface="微软雅黑" panose="020B0503020204020204" pitchFamily="34" charset="-122"/>
              </a:rPr>
              <a:t>Obtaining</a:t>
            </a:r>
          </a:p>
          <a:p>
            <a:pPr lvl="1" indent="-346075" fontAlgn="ctr"/>
            <a:r>
              <a:rPr lang="en-US" altLang="zh-CN" sz="1400" dirty="0">
                <a:latin typeface="微软雅黑" panose="020B0503020204020204" pitchFamily="34" charset="-122"/>
                <a:ea typeface="微软雅黑" panose="020B0503020204020204" pitchFamily="34" charset="-122"/>
              </a:rPr>
              <a:t>Deleting</a:t>
            </a:r>
          </a:p>
          <a:p>
            <a:pPr lvl="1" indent="-346075" fontAlgn="ctr"/>
            <a:r>
              <a:rPr lang="en-US" altLang="zh-CN" sz="1400" dirty="0">
                <a:latin typeface="微软雅黑" panose="020B0503020204020204" pitchFamily="34" charset="-122"/>
                <a:ea typeface="微软雅黑" panose="020B0503020204020204" pitchFamily="34" charset="-122"/>
              </a:rPr>
              <a:t>Access right managing</a:t>
            </a: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Glance Overview</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56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Glance </a:t>
            </a:r>
            <a:r>
              <a:rPr lang="en-US" altLang="zh-CN"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Image Management</a:t>
            </a:r>
            <a:endParaRPr lang="en-US" altLang="zh-CN" b="1" dirty="0">
              <a:latin typeface="微软雅黑" panose="020B0503020204020204" pitchFamily="34" charset="-122"/>
              <a:ea typeface="微软雅黑" panose="020B0503020204020204" pitchFamily="34" charset="-122"/>
            </a:endParaRPr>
          </a:p>
        </p:txBody>
      </p:sp>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77785" y="2024844"/>
            <a:ext cx="753745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4"/>
          <p:cNvSpPr>
            <a:spLocks noChangeShapeType="1"/>
          </p:cNvSpPr>
          <p:nvPr/>
        </p:nvSpPr>
        <p:spPr bwMode="auto">
          <a:xfrm flipV="1">
            <a:off x="6573536" y="2024843"/>
            <a:ext cx="422565" cy="341312"/>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7" name="Line 16"/>
          <p:cNvSpPr>
            <a:spLocks noChangeShapeType="1"/>
          </p:cNvSpPr>
          <p:nvPr/>
        </p:nvSpPr>
        <p:spPr bwMode="auto">
          <a:xfrm flipH="1">
            <a:off x="4301969" y="2456644"/>
            <a:ext cx="231629" cy="248"/>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8" name="Line 18"/>
          <p:cNvSpPr>
            <a:spLocks noChangeShapeType="1"/>
          </p:cNvSpPr>
          <p:nvPr/>
        </p:nvSpPr>
        <p:spPr bwMode="auto">
          <a:xfrm flipH="1">
            <a:off x="8443610" y="3858406"/>
            <a:ext cx="0" cy="834179"/>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9" name="Line 20"/>
          <p:cNvSpPr>
            <a:spLocks noChangeShapeType="1"/>
          </p:cNvSpPr>
          <p:nvPr/>
        </p:nvSpPr>
        <p:spPr bwMode="auto">
          <a:xfrm flipH="1">
            <a:off x="5123892" y="5079194"/>
            <a:ext cx="412750"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10" name="Rectangle 15"/>
          <p:cNvSpPr/>
          <p:nvPr/>
        </p:nvSpPr>
        <p:spPr bwMode="auto">
          <a:xfrm>
            <a:off x="7067551" y="1675838"/>
            <a:ext cx="276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600" dirty="0">
                <a:solidFill>
                  <a:srgbClr val="232323"/>
                </a:solidFill>
                <a:latin typeface="微软雅黑" panose="020B0503020204020204" pitchFamily="34" charset="-122"/>
                <a:ea typeface="微软雅黑" panose="020B0503020204020204" pitchFamily="34" charset="-122"/>
                <a:sym typeface="Myriad Pro Bold"/>
              </a:rPr>
              <a:t>1. Based on the REST APIs.</a:t>
            </a:r>
          </a:p>
        </p:txBody>
      </p:sp>
      <p:sp>
        <p:nvSpPr>
          <p:cNvPr id="11" name="矩形 13"/>
          <p:cNvSpPr>
            <a:spLocks noChangeArrowheads="1"/>
          </p:cNvSpPr>
          <p:nvPr/>
        </p:nvSpPr>
        <p:spPr bwMode="auto">
          <a:xfrm>
            <a:off x="7237138" y="1951819"/>
            <a:ext cx="2584044" cy="2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171450" indent="-171450" fontAlgn="ctr">
              <a:lnSpc>
                <a:spcPct val="100000"/>
              </a:lnSpc>
              <a:spcBef>
                <a:spcPct val="0"/>
              </a:spcBef>
              <a:buClrTx/>
              <a:buSzTx/>
              <a:buFont typeface="Arial" panose="020B0604020202020204" pitchFamily="34" charset="0"/>
              <a:buChar char="•"/>
            </a:pPr>
            <a:r>
              <a:rPr lang="en-US" altLang="zh-CN" sz="1200" dirty="0">
                <a:solidFill>
                  <a:srgbClr val="002060"/>
                </a:solidFill>
                <a:latin typeface="微软雅黑" panose="020B0503020204020204" pitchFamily="34" charset="-122"/>
                <a:ea typeface="微软雅黑" panose="020B0503020204020204" pitchFamily="34" charset="-122"/>
              </a:rPr>
              <a:t>Friendly service access mode</a:t>
            </a:r>
          </a:p>
        </p:txBody>
      </p:sp>
      <p:sp>
        <p:nvSpPr>
          <p:cNvPr id="12" name="Rectangle 15"/>
          <p:cNvSpPr/>
          <p:nvPr/>
        </p:nvSpPr>
        <p:spPr bwMode="auto">
          <a:xfrm>
            <a:off x="2292009" y="1664804"/>
            <a:ext cx="30320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50825" indent="-250825" fontAlgn="ctr">
              <a:lnSpc>
                <a:spcPct val="100000"/>
              </a:lnSpc>
              <a:spcBef>
                <a:spcPct val="0"/>
              </a:spcBef>
              <a:buClrTx/>
              <a:buSzTx/>
              <a:buNone/>
            </a:pPr>
            <a:r>
              <a:rPr lang="en-US" altLang="zh-CN" sz="1600" dirty="0">
                <a:solidFill>
                  <a:srgbClr val="232323"/>
                </a:solidFill>
                <a:latin typeface="微软雅黑" panose="020B0503020204020204" pitchFamily="34" charset="-122"/>
                <a:ea typeface="微软雅黑" panose="020B0503020204020204" pitchFamily="34" charset="-122"/>
                <a:sym typeface="Myriad Pro Bold"/>
              </a:rPr>
              <a:t>2. </a:t>
            </a:r>
            <a:r>
              <a:rPr lang="en-US" altLang="zh-CN" sz="1600" dirty="0" err="1">
                <a:solidFill>
                  <a:srgbClr val="232323"/>
                </a:solidFill>
                <a:latin typeface="微软雅黑" panose="020B0503020204020204" pitchFamily="34" charset="-122"/>
                <a:ea typeface="微软雅黑" panose="020B0503020204020204" pitchFamily="34" charset="-122"/>
                <a:sym typeface="Myriad Pro Bold"/>
              </a:rPr>
              <a:t>VM</a:t>
            </a:r>
            <a:r>
              <a:rPr lang="en-US" altLang="zh-CN" sz="1600" dirty="0">
                <a:solidFill>
                  <a:srgbClr val="232323"/>
                </a:solidFill>
                <a:latin typeface="微软雅黑" panose="020B0503020204020204" pitchFamily="34" charset="-122"/>
                <a:ea typeface="微软雅黑" panose="020B0503020204020204" pitchFamily="34" charset="-122"/>
                <a:sym typeface="Myriad Pro Bold"/>
              </a:rPr>
              <a:t> image storage and retrieval services</a:t>
            </a:r>
          </a:p>
        </p:txBody>
      </p:sp>
      <p:sp>
        <p:nvSpPr>
          <p:cNvPr id="13" name="矩形 15"/>
          <p:cNvSpPr>
            <a:spLocks noChangeArrowheads="1"/>
          </p:cNvSpPr>
          <p:nvPr/>
        </p:nvSpPr>
        <p:spPr bwMode="auto">
          <a:xfrm>
            <a:off x="2457579" y="2158085"/>
            <a:ext cx="1818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182563" indent="-182563" fontAlgn="ctr">
              <a:lnSpc>
                <a:spcPct val="100000"/>
              </a:lnSpc>
              <a:spcBef>
                <a:spcPct val="0"/>
              </a:spcBef>
              <a:buClrTx/>
              <a:buSzTx/>
              <a:buFont typeface="Arial" panose="020B0604020202020204" pitchFamily="34" charset="0"/>
              <a:buChar char="•"/>
            </a:pPr>
            <a:r>
              <a:rPr lang="en-US" altLang="zh-CN" sz="1200" dirty="0">
                <a:solidFill>
                  <a:srgbClr val="002060"/>
                </a:solidFill>
                <a:latin typeface="微软雅黑" panose="020B0503020204020204" pitchFamily="34" charset="-122"/>
                <a:ea typeface="微软雅黑" panose="020B0503020204020204" pitchFamily="34" charset="-122"/>
              </a:rPr>
              <a:t>Light load</a:t>
            </a:r>
          </a:p>
          <a:p>
            <a:pPr marL="182563" indent="-182563" fontAlgn="ctr">
              <a:lnSpc>
                <a:spcPct val="100000"/>
              </a:lnSpc>
              <a:spcBef>
                <a:spcPct val="0"/>
              </a:spcBef>
              <a:buClrTx/>
              <a:buSzTx/>
              <a:buFont typeface="Arial" panose="020B0604020202020204" pitchFamily="34" charset="0"/>
              <a:buChar char="•"/>
            </a:pPr>
            <a:r>
              <a:rPr lang="en-US" altLang="zh-CN" sz="1200" dirty="0">
                <a:solidFill>
                  <a:srgbClr val="002060"/>
                </a:solidFill>
                <a:latin typeface="微软雅黑" panose="020B0503020204020204" pitchFamily="34" charset="-122"/>
                <a:ea typeface="微软雅黑" panose="020B0503020204020204" pitchFamily="34" charset="-122"/>
              </a:rPr>
              <a:t>Independent from the storage technology</a:t>
            </a:r>
          </a:p>
        </p:txBody>
      </p:sp>
      <p:sp>
        <p:nvSpPr>
          <p:cNvPr id="14" name="Rectangle 15"/>
          <p:cNvSpPr/>
          <p:nvPr/>
        </p:nvSpPr>
        <p:spPr bwMode="auto">
          <a:xfrm>
            <a:off x="2293267" y="4692586"/>
            <a:ext cx="287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41300" indent="-241300" fontAlgn="ctr">
              <a:lnSpc>
                <a:spcPct val="100000"/>
              </a:lnSpc>
              <a:spcBef>
                <a:spcPct val="0"/>
              </a:spcBef>
              <a:buClrTx/>
              <a:buSzTx/>
              <a:buNone/>
            </a:pPr>
            <a:r>
              <a:rPr lang="en-US" altLang="zh-CN" sz="1600" dirty="0">
                <a:solidFill>
                  <a:srgbClr val="232323"/>
                </a:solidFill>
                <a:latin typeface="微软雅黑" panose="020B0503020204020204" pitchFamily="34" charset="-122"/>
                <a:ea typeface="微软雅黑" panose="020B0503020204020204" pitchFamily="34" charset="-122"/>
                <a:sym typeface="Myriad Pro Bold"/>
              </a:rPr>
              <a:t>4. Supports multiple underlying storage systems (Swift</a:t>
            </a:r>
          </a:p>
          <a:p>
            <a:pPr marL="231775" fontAlgn="ctr">
              <a:lnSpc>
                <a:spcPct val="100000"/>
              </a:lnSpc>
              <a:spcBef>
                <a:spcPct val="0"/>
              </a:spcBef>
              <a:buClrTx/>
              <a:buSzTx/>
              <a:buNone/>
            </a:pPr>
            <a:r>
              <a:rPr lang="en-US" altLang="zh-CN" sz="16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a:rPr>
              <a:t>S3, Http) and local storage.</a:t>
            </a:r>
          </a:p>
        </p:txBody>
      </p:sp>
      <p:sp>
        <p:nvSpPr>
          <p:cNvPr id="15" name="矩形 19"/>
          <p:cNvSpPr>
            <a:spLocks noChangeArrowheads="1"/>
          </p:cNvSpPr>
          <p:nvPr/>
        </p:nvSpPr>
        <p:spPr bwMode="auto">
          <a:xfrm>
            <a:off x="2442618" y="5518973"/>
            <a:ext cx="3473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182563" indent="-182563" fontAlgn="ctr">
              <a:lnSpc>
                <a:spcPct val="100000"/>
              </a:lnSpc>
              <a:spcBef>
                <a:spcPct val="0"/>
              </a:spcBef>
              <a:buClrTx/>
              <a:buSzTx/>
              <a:buFont typeface="Arial" pitchFamily="34" charset="0"/>
              <a:buChar char="•"/>
            </a:pPr>
            <a:r>
              <a:rPr lang="en-US" altLang="zh-CN" sz="1200" dirty="0">
                <a:solidFill>
                  <a:srgbClr val="002060"/>
                </a:solidFill>
                <a:latin typeface="微软雅黑" panose="020B0503020204020204" pitchFamily="34" charset="-122"/>
                <a:ea typeface="微软雅黑" panose="020B0503020204020204" pitchFamily="34" charset="-122"/>
              </a:rPr>
              <a:t>Flexible deployment</a:t>
            </a:r>
          </a:p>
          <a:p>
            <a:pPr marL="182563" indent="-182563" fontAlgn="ctr">
              <a:lnSpc>
                <a:spcPct val="100000"/>
              </a:lnSpc>
              <a:spcBef>
                <a:spcPct val="0"/>
              </a:spcBef>
              <a:buClrTx/>
              <a:buSzTx/>
              <a:buFont typeface="Arial" pitchFamily="34" charset="0"/>
              <a:buChar char="•"/>
            </a:pPr>
            <a:r>
              <a:rPr lang="en-US" altLang="zh-CN" sz="1200" dirty="0">
                <a:solidFill>
                  <a:srgbClr val="002060"/>
                </a:solidFill>
                <a:latin typeface="微软雅黑" panose="020B0503020204020204" pitchFamily="34" charset="-122"/>
                <a:ea typeface="微软雅黑" panose="020B0503020204020204" pitchFamily="34" charset="-122"/>
              </a:rPr>
              <a:t>Unbound to a specific storage technology</a:t>
            </a:r>
          </a:p>
        </p:txBody>
      </p:sp>
      <p:sp>
        <p:nvSpPr>
          <p:cNvPr id="16" name="Rectangle 15"/>
          <p:cNvSpPr/>
          <p:nvPr/>
        </p:nvSpPr>
        <p:spPr bwMode="auto">
          <a:xfrm>
            <a:off x="7067551" y="4696216"/>
            <a:ext cx="3089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50825" indent="-250825" fontAlgn="ctr">
              <a:lnSpc>
                <a:spcPct val="100000"/>
              </a:lnSpc>
              <a:spcBef>
                <a:spcPct val="0"/>
              </a:spcBef>
              <a:buClrTx/>
              <a:buSzTx/>
              <a:buNone/>
            </a:pPr>
            <a:r>
              <a:rPr lang="en-US" altLang="zh-CN" sz="1600" dirty="0">
                <a:solidFill>
                  <a:srgbClr val="232323"/>
                </a:solidFill>
                <a:latin typeface="微软雅黑" panose="020B0503020204020204" pitchFamily="34" charset="-122"/>
                <a:ea typeface="微软雅黑" panose="020B0503020204020204" pitchFamily="34" charset="-122"/>
                <a:sym typeface="Myriad Pro Bold"/>
              </a:rPr>
              <a:t>3. Compatible with all common image formats.</a:t>
            </a:r>
          </a:p>
        </p:txBody>
      </p:sp>
      <p:sp>
        <p:nvSpPr>
          <p:cNvPr id="17" name="矩形 22"/>
          <p:cNvSpPr>
            <a:spLocks noChangeArrowheads="1"/>
          </p:cNvSpPr>
          <p:nvPr/>
        </p:nvSpPr>
        <p:spPr bwMode="auto">
          <a:xfrm>
            <a:off x="7223095" y="5225965"/>
            <a:ext cx="1890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171450" indent="-171450" fontAlgn="ctr">
              <a:lnSpc>
                <a:spcPct val="100000"/>
              </a:lnSpc>
              <a:spcBef>
                <a:spcPct val="0"/>
              </a:spcBef>
              <a:buClrTx/>
              <a:buSzTx/>
              <a:buFont typeface="Arial" panose="020B0604020202020204" pitchFamily="34" charset="0"/>
              <a:buChar char="•"/>
            </a:pPr>
            <a:r>
              <a:rPr lang="en-US" altLang="zh-CN" sz="1200" dirty="0">
                <a:solidFill>
                  <a:srgbClr val="002060"/>
                </a:solidFill>
                <a:latin typeface="微软雅黑" panose="020B0503020204020204" pitchFamily="34" charset="-122"/>
                <a:ea typeface="微软雅黑" panose="020B0503020204020204" pitchFamily="34" charset="-122"/>
              </a:rPr>
              <a:t>High adaptability</a:t>
            </a:r>
          </a:p>
        </p:txBody>
      </p:sp>
    </p:spTree>
    <p:extLst>
      <p:ext uri="{BB962C8B-B14F-4D97-AF65-F5344CB8AC3E}">
        <p14:creationId xmlns:p14="http://schemas.microsoft.com/office/powerpoint/2010/main" val="60125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08062" y="1233488"/>
            <a:ext cx="10463021" cy="4679788"/>
          </a:xfrm>
        </p:spPr>
        <p:txBody>
          <a:bodyPr wrap="square">
            <a:noAutofit/>
          </a:bodyPr>
          <a:lstStyle/>
          <a:p>
            <a:pPr fontAlgn="ctr"/>
            <a:r>
              <a:rPr lang="en-US" altLang="zh-CN" sz="2000" dirty="0" smtClean="0"/>
              <a:t>This course describes the organizational architecture, functions, and features of OpenStack and product features of Huawei </a:t>
            </a:r>
            <a:r>
              <a:rPr lang="en-US" altLang="zh-CN" sz="2000" dirty="0" err="1" smtClean="0"/>
              <a:t>FusionSphere</a:t>
            </a:r>
            <a:r>
              <a:rPr lang="en-US" altLang="zh-CN" sz="2000" dirty="0" smtClean="0"/>
              <a:t> OpenStack.</a:t>
            </a:r>
            <a:endParaRPr lang="en-US" altLang="zh-CN" sz="2000" dirty="0"/>
          </a:p>
        </p:txBody>
      </p:sp>
    </p:spTree>
    <p:extLst>
      <p:ext uri="{BB962C8B-B14F-4D97-AF65-F5344CB8AC3E}">
        <p14:creationId xmlns:p14="http://schemas.microsoft.com/office/powerpoint/2010/main" val="326174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08063" y="1233488"/>
            <a:ext cx="10464270" cy="4680000"/>
          </a:xfrm>
        </p:spPr>
        <p:txBody>
          <a:bodyPr wrap="square">
            <a:noAutofit/>
          </a:bodyPr>
          <a:lstStyle/>
          <a:p>
            <a:pPr fontAlgn="ctr"/>
            <a:r>
              <a:rPr lang="en-US" altLang="zh-CN" sz="1800" dirty="0">
                <a:latin typeface="微软雅黑" panose="020B0503020204020204" pitchFamily="34" charset="-122"/>
                <a:ea typeface="微软雅黑" panose="020B0503020204020204" pitchFamily="34" charset="-122"/>
              </a:rPr>
              <a:t>Swift was originally a high-availability (HA) distributed object storage service developed by Rackspace. In 2010, Swift was contributed to the OpenStack open-source community as the one of the first core sub-projects providing the VM image storage service for the Nova sub-project. Swift is constructed on the standard hardware storage infrastructure that is cheap without redundant array of independent disks (RAID). Swift achieves HA and scalability by using consistency hash and data redundancy at the software layer and compromising a certain degree of data consistency. It supports the multi-tenant mode, container, and object read/write operations, which is suitable for resolving unstructured data storage problems in Internet application scenarios.</a:t>
            </a:r>
          </a:p>
          <a:p>
            <a:pPr fontAlgn="ctr"/>
            <a:endParaRPr lang="en-US" altLang="zh-CN" sz="18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1631950" y="296652"/>
            <a:ext cx="10560050" cy="868363"/>
          </a:xfrm>
        </p:spPr>
        <p:txBody>
          <a:bodyPr wrap="square">
            <a:noAutofit/>
          </a:bodyPr>
          <a:lstStyle/>
          <a:p>
            <a:pPr fontAlgn="ctr"/>
            <a:r>
              <a:rPr lang="en-US" b="1" dirty="0" smtClean="0">
                <a:latin typeface="微软雅黑" panose="020B0503020204020204" pitchFamily="34" charset="-122"/>
                <a:ea typeface="微软雅黑" panose="020B0503020204020204" pitchFamily="34" charset="-122"/>
              </a:rPr>
              <a:t>Swift Overview</a:t>
            </a:r>
            <a:endParaRPr 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460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20626" y="296652"/>
            <a:ext cx="10560050" cy="868363"/>
          </a:xfrm>
        </p:spPr>
        <p:txBody>
          <a:bodyPr wrap="square">
            <a:noAutofit/>
          </a:bodyPr>
          <a:lstStyle/>
          <a:p>
            <a:pPr fontAlgn="ctr"/>
            <a:r>
              <a:rPr lang="en-US" altLang="zh-CN" sz="3300" b="1" dirty="0" smtClean="0">
                <a:latin typeface="微软雅黑" panose="020B0503020204020204" pitchFamily="34" charset="-122"/>
                <a:ea typeface="微软雅黑" panose="020B0503020204020204" pitchFamily="34" charset="-122"/>
              </a:rPr>
              <a:t>Swift Storage Virtualization </a:t>
            </a:r>
            <a:r>
              <a:rPr lang="en-US" altLang="zh-CN" sz="3300" b="1" dirty="0" smtClean="0">
                <a:latin typeface="微软雅黑" panose="020B0503020204020204" pitchFamily="34" charset="-122"/>
                <a:ea typeface="微软雅黑" panose="020B0503020204020204" pitchFamily="34" charset="-122"/>
              </a:rPr>
              <a:t>- </a:t>
            </a:r>
            <a:r>
              <a:rPr lang="en-US" altLang="zh-CN" sz="3300" b="1" dirty="0" smtClean="0">
                <a:latin typeface="微软雅黑" panose="020B0503020204020204" pitchFamily="34" charset="-122"/>
                <a:ea typeface="微软雅黑" panose="020B0503020204020204" pitchFamily="34" charset="-122"/>
              </a:rPr>
              <a:t>Object Storage</a:t>
            </a:r>
            <a:endParaRPr lang="en-US" altLang="zh-CN" sz="3300" b="1" dirty="0">
              <a:latin typeface="微软雅黑" panose="020B0503020204020204" pitchFamily="34" charset="-122"/>
              <a:ea typeface="微软雅黑" panose="020B0503020204020204" pitchFamily="34" charset="-122"/>
            </a:endParaRPr>
          </a:p>
        </p:txBody>
      </p:sp>
      <p:sp>
        <p:nvSpPr>
          <p:cNvPr id="22" name="Line 13"/>
          <p:cNvSpPr>
            <a:spLocks noChangeShapeType="1"/>
          </p:cNvSpPr>
          <p:nvPr/>
        </p:nvSpPr>
        <p:spPr bwMode="auto">
          <a:xfrm>
            <a:off x="8424528" y="3845057"/>
            <a:ext cx="254000"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23" name="Line 15"/>
          <p:cNvSpPr>
            <a:spLocks noChangeShapeType="1"/>
          </p:cNvSpPr>
          <p:nvPr/>
        </p:nvSpPr>
        <p:spPr bwMode="auto">
          <a:xfrm>
            <a:off x="6706853" y="1857507"/>
            <a:ext cx="254000"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24" name="Line 17"/>
          <p:cNvSpPr>
            <a:spLocks noChangeShapeType="1"/>
          </p:cNvSpPr>
          <p:nvPr/>
        </p:nvSpPr>
        <p:spPr bwMode="auto">
          <a:xfrm rot="10800000" flipH="1">
            <a:off x="5359066" y="3894270"/>
            <a:ext cx="603250" cy="0"/>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25" name="Rectangle 18"/>
          <p:cNvSpPr/>
          <p:nvPr/>
        </p:nvSpPr>
        <p:spPr bwMode="auto">
          <a:xfrm>
            <a:off x="4599587" y="4761149"/>
            <a:ext cx="2059454" cy="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5. No central database.</a:t>
            </a:r>
          </a:p>
        </p:txBody>
      </p:sp>
      <p:pic>
        <p:nvPicPr>
          <p:cNvPr id="26" name="Picture 1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87454" y="1468570"/>
            <a:ext cx="47339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ine 20"/>
          <p:cNvSpPr>
            <a:spLocks noChangeShapeType="1"/>
          </p:cNvSpPr>
          <p:nvPr/>
        </p:nvSpPr>
        <p:spPr bwMode="auto">
          <a:xfrm flipH="1">
            <a:off x="5305744" y="4526390"/>
            <a:ext cx="53320" cy="218126"/>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28" name="Rectangle 21"/>
          <p:cNvSpPr/>
          <p:nvPr/>
        </p:nvSpPr>
        <p:spPr bwMode="auto">
          <a:xfrm>
            <a:off x="7505366" y="2318340"/>
            <a:ext cx="29111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11138" indent="-211138" fontAlgn="ctr">
              <a:lnSpc>
                <a:spcPct val="100000"/>
              </a:lnSpc>
              <a:spcBef>
                <a:spcPct val="0"/>
              </a:spcBef>
              <a:buClrTx/>
              <a:buSzTx/>
              <a:buNone/>
            </a:pPr>
            <a:r>
              <a:rPr lang="en-US" altLang="zh-CN" sz="1400" dirty="0">
                <a:solidFill>
                  <a:srgbClr val="232323"/>
                </a:solidFill>
                <a:latin typeface="微软雅黑" panose="020B0503020204020204" pitchFamily="34" charset="-122"/>
                <a:ea typeface="微软雅黑" panose="020B0503020204020204" pitchFamily="34" charset="-122"/>
                <a:sym typeface="Myriad Pro Bold"/>
              </a:rPr>
              <a:t>2. Data distributed in the entire system in balanced manner</a:t>
            </a:r>
          </a:p>
        </p:txBody>
      </p:sp>
      <p:sp>
        <p:nvSpPr>
          <p:cNvPr id="29" name="Line 22"/>
          <p:cNvSpPr>
            <a:spLocks noChangeShapeType="1"/>
          </p:cNvSpPr>
          <p:nvPr/>
        </p:nvSpPr>
        <p:spPr bwMode="auto">
          <a:xfrm rot="10800000" flipH="1">
            <a:off x="7272003" y="2621095"/>
            <a:ext cx="209550" cy="207962"/>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30" name="Line 24"/>
          <p:cNvSpPr>
            <a:spLocks noChangeShapeType="1"/>
          </p:cNvSpPr>
          <p:nvPr/>
        </p:nvSpPr>
        <p:spPr bwMode="auto">
          <a:xfrm flipH="1">
            <a:off x="3960479" y="3556133"/>
            <a:ext cx="219075" cy="220663"/>
          </a:xfrm>
          <a:prstGeom prst="line">
            <a:avLst/>
          </a:prstGeom>
          <a:noFill/>
          <a:ln w="25400">
            <a:solidFill>
              <a:schemeClr val="tx1"/>
            </a:solidFill>
            <a:round/>
            <a:headEnd type="oval" w="med" len="med"/>
          </a:ln>
          <a:extLst>
            <a:ext uri="{909E8E84-426E-40DD-AFC4-6F175D3DCCD1}">
              <a14:hiddenFill xmlns:a14="http://schemas.microsoft.com/office/drawing/2010/main">
                <a:noFill/>
              </a14:hiddenFill>
            </a:ext>
          </a:extLst>
        </p:spPr>
        <p:txBody>
          <a:bodyPr wrap="square" lIns="0" tIns="0" rIns="0" bIns="0">
            <a:noAutofit/>
          </a:bodyPr>
          <a:lstStyle/>
          <a:p>
            <a:pPr fontAlgn="ctr"/>
            <a:endParaRPr lang="en-US" dirty="0">
              <a:latin typeface="微软雅黑" panose="020B0503020204020204" pitchFamily="34" charset="-122"/>
              <a:ea typeface="微软雅黑" panose="020B0503020204020204" pitchFamily="34" charset="-122"/>
            </a:endParaRPr>
          </a:p>
        </p:txBody>
      </p:sp>
      <p:sp>
        <p:nvSpPr>
          <p:cNvPr id="31" name="Rectangle 15"/>
          <p:cNvSpPr/>
          <p:nvPr/>
        </p:nvSpPr>
        <p:spPr bwMode="auto">
          <a:xfrm>
            <a:off x="7129128" y="1736812"/>
            <a:ext cx="2518245" cy="19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400" dirty="0">
                <a:solidFill>
                  <a:srgbClr val="232323"/>
                </a:solidFill>
                <a:latin typeface="微软雅黑" panose="020B0503020204020204" pitchFamily="34" charset="-122"/>
                <a:ea typeface="微软雅黑" panose="020B0503020204020204" pitchFamily="34" charset="-122"/>
                <a:sym typeface="Myriad Pro Bold"/>
              </a:rPr>
              <a:t>1. Based on the REST APIs</a:t>
            </a:r>
          </a:p>
        </p:txBody>
      </p:sp>
      <p:sp>
        <p:nvSpPr>
          <p:cNvPr id="32" name="矩形 19"/>
          <p:cNvSpPr>
            <a:spLocks noChangeArrowheads="1"/>
          </p:cNvSpPr>
          <p:nvPr/>
        </p:nvSpPr>
        <p:spPr bwMode="auto">
          <a:xfrm>
            <a:off x="7243506" y="1880828"/>
            <a:ext cx="2572141" cy="2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rPr>
              <a:t>Friendly service access mode</a:t>
            </a:r>
          </a:p>
        </p:txBody>
      </p:sp>
      <p:sp>
        <p:nvSpPr>
          <p:cNvPr id="33" name="矩形 20"/>
          <p:cNvSpPr>
            <a:spLocks noChangeArrowheads="1"/>
          </p:cNvSpPr>
          <p:nvPr/>
        </p:nvSpPr>
        <p:spPr bwMode="auto">
          <a:xfrm>
            <a:off x="7622007" y="2718546"/>
            <a:ext cx="38508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rPr>
              <a:t>High reliability and efficient resource utilization</a:t>
            </a:r>
          </a:p>
        </p:txBody>
      </p:sp>
      <p:sp>
        <p:nvSpPr>
          <p:cNvPr id="34" name="Rectangle 17"/>
          <p:cNvSpPr/>
          <p:nvPr/>
        </p:nvSpPr>
        <p:spPr bwMode="auto">
          <a:xfrm>
            <a:off x="2099555" y="3861048"/>
            <a:ext cx="2412269"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marL="211138" indent="-211138" fontAlgn="ctr">
              <a:lnSpc>
                <a:spcPct val="100000"/>
              </a:lnSpc>
              <a:spcBef>
                <a:spcPct val="0"/>
              </a:spcBef>
              <a:buClrTx/>
              <a:buSz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3. Independent from hardware and supports multiple types of standard hardware</a:t>
            </a:r>
          </a:p>
        </p:txBody>
      </p:sp>
      <p:sp>
        <p:nvSpPr>
          <p:cNvPr id="35" name="矩形 22"/>
          <p:cNvSpPr>
            <a:spLocks noChangeArrowheads="1"/>
          </p:cNvSpPr>
          <p:nvPr/>
        </p:nvSpPr>
        <p:spPr bwMode="auto">
          <a:xfrm>
            <a:off x="2223985" y="4653136"/>
            <a:ext cx="2197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cs typeface="Calibri" panose="020F0502020204030204" pitchFamily="34" charset="0"/>
              </a:rPr>
              <a:t>No customization requirements for dedicated hardware devices</a:t>
            </a:r>
          </a:p>
        </p:txBody>
      </p:sp>
      <p:sp>
        <p:nvSpPr>
          <p:cNvPr id="36" name="矩形 23"/>
          <p:cNvSpPr>
            <a:spLocks noChangeArrowheads="1"/>
          </p:cNvSpPr>
          <p:nvPr/>
        </p:nvSpPr>
        <p:spPr bwMode="auto">
          <a:xfrm>
            <a:off x="4699310" y="4960647"/>
            <a:ext cx="2174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cs typeface="Calibri" panose="020F0502020204030204" pitchFamily="34" charset="0"/>
              </a:rPr>
              <a:t>No single-point performance bottleneck or single point of failure (SPOF) risks</a:t>
            </a:r>
          </a:p>
        </p:txBody>
      </p:sp>
      <p:sp>
        <p:nvSpPr>
          <p:cNvPr id="37" name="Rectangle 18"/>
          <p:cNvSpPr/>
          <p:nvPr/>
        </p:nvSpPr>
        <p:spPr bwMode="auto">
          <a:xfrm>
            <a:off x="6964228" y="5026455"/>
            <a:ext cx="30922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defTabSz="641350">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defTabSz="6413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defTabSz="64135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defTabSz="64135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defTabSz="64135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defTabSz="64135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6. Account/Container/Object </a:t>
            </a:r>
          </a:p>
          <a:p>
            <a:pPr marL="211138" indent="-28575" fontAlgn="ctr">
              <a:lnSpc>
                <a:spcPct val="100000"/>
              </a:lnSpc>
              <a:spcBef>
                <a:spcPct val="0"/>
              </a:spcBef>
              <a:buClrTx/>
              <a:buSzTx/>
              <a:buNone/>
            </a:pP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The three-level storage structure does not need the file system and has </a:t>
            </a:r>
            <a:r>
              <a:rPr lang="en-US" altLang="zh-CN" sz="1400" i="1"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N</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 (</a:t>
            </a:r>
            <a:r>
              <a:rPr lang="en-US" altLang="zh-CN" sz="1400" i="1"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N </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Symbol"/>
              </a:rPr>
              <a:t> </a:t>
            </a:r>
            <a:r>
              <a:rPr lang="en-US" altLang="zh-CN" sz="1400" dirty="0">
                <a:solidFill>
                  <a:srgbClr val="232323"/>
                </a:solidFill>
                <a:latin typeface="微软雅黑" panose="020B0503020204020204" pitchFamily="34" charset="-122"/>
                <a:ea typeface="微软雅黑" panose="020B0503020204020204" pitchFamily="34" charset="-122"/>
                <a:cs typeface="Calibri" panose="020F0502020204030204" pitchFamily="34" charset="0"/>
                <a:sym typeface="Myriad Pro Bold"/>
              </a:rPr>
              <a:t>3) copies.</a:t>
            </a:r>
          </a:p>
        </p:txBody>
      </p:sp>
      <p:sp>
        <p:nvSpPr>
          <p:cNvPr id="38" name="矩形 27"/>
          <p:cNvSpPr>
            <a:spLocks noChangeArrowheads="1"/>
          </p:cNvSpPr>
          <p:nvPr/>
        </p:nvSpPr>
        <p:spPr bwMode="auto">
          <a:xfrm>
            <a:off x="7091087" y="5638682"/>
            <a:ext cx="3060583" cy="27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solidFill>
                  <a:srgbClr val="002060"/>
                </a:solidFill>
                <a:latin typeface="微软雅黑" panose="020B0503020204020204" pitchFamily="34" charset="-122"/>
                <a:ea typeface="微软雅黑" panose="020B0503020204020204" pitchFamily="34" charset="-122"/>
                <a:cs typeface="Calibri" panose="020F0502020204030204" pitchFamily="34" charset="0"/>
              </a:rPr>
              <a:t>High data reliability</a:t>
            </a:r>
          </a:p>
        </p:txBody>
      </p:sp>
      <p:sp>
        <p:nvSpPr>
          <p:cNvPr id="39" name="矩形 28"/>
          <p:cNvSpPr>
            <a:spLocks noChangeArrowheads="1"/>
          </p:cNvSpPr>
          <p:nvPr/>
        </p:nvSpPr>
        <p:spPr bwMode="auto">
          <a:xfrm>
            <a:off x="8692015" y="3711132"/>
            <a:ext cx="1724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spcBef>
                <a:spcPct val="30000"/>
              </a:spcBef>
              <a:buClr>
                <a:srgbClr val="808080"/>
              </a:buClr>
              <a:buSzPct val="60000"/>
              <a:buFont typeface="Wingdings" panose="05000000000000000000" pitchFamily="2" charset="2"/>
              <a:buChar char="l"/>
              <a:defRPr sz="2200">
                <a:solidFill>
                  <a:schemeClr val="tx1"/>
                </a:solidFill>
                <a:latin typeface="FrutigerNext LT Regular" pitchFamily="34" charset="0"/>
                <a:ea typeface="华文细黑" pitchFamily="2" charset="-122"/>
              </a:defRPr>
            </a:lvl1pPr>
            <a:lvl2pPr marL="742950" indent="-285750">
              <a:lnSpc>
                <a:spcPct val="140000"/>
              </a:lnSpc>
              <a:spcBef>
                <a:spcPct val="30000"/>
              </a:spcBef>
              <a:buClr>
                <a:schemeClr val="tx1"/>
              </a:buClr>
              <a:buSzPct val="50000"/>
              <a:buFont typeface="Wingdings" panose="05000000000000000000" pitchFamily="2" charset="2"/>
              <a:buChar char="p"/>
              <a:defRPr sz="2000">
                <a:solidFill>
                  <a:schemeClr val="tx1"/>
                </a:solidFill>
                <a:latin typeface="FrutigerNext LT Regular" pitchFamily="34" charset="0"/>
                <a:ea typeface="华文细黑" pitchFamily="2" charset="-122"/>
              </a:defRPr>
            </a:lvl2pPr>
            <a:lvl3pPr marL="1143000" indent="-228600">
              <a:lnSpc>
                <a:spcPct val="140000"/>
              </a:lnSpc>
              <a:spcBef>
                <a:spcPct val="30000"/>
              </a:spcBef>
              <a:buSzPct val="50000"/>
              <a:buFont typeface="Wingdings" panose="05000000000000000000" pitchFamily="2" charset="2"/>
              <a:buChar char="n"/>
              <a:defRPr sz="2400">
                <a:solidFill>
                  <a:schemeClr val="tx1"/>
                </a:solidFill>
                <a:latin typeface="FrutigerNext LT Light" pitchFamily="34" charset="0"/>
                <a:ea typeface="华文细黑" pitchFamily="2" charset="-122"/>
              </a:defRPr>
            </a:lvl3pPr>
            <a:lvl4pPr marL="1600200" indent="-228600">
              <a:lnSpc>
                <a:spcPct val="140000"/>
              </a:lnSpc>
              <a:spcBef>
                <a:spcPct val="30000"/>
              </a:spcBef>
              <a:buChar char="–"/>
              <a:defRPr sz="1600">
                <a:solidFill>
                  <a:schemeClr val="tx1"/>
                </a:solidFill>
                <a:latin typeface="FrutigerNext LT Medium" pitchFamily="34" charset="0"/>
                <a:ea typeface="华文细黑" pitchFamily="2" charset="-122"/>
              </a:defRPr>
            </a:lvl4pPr>
            <a:lvl5pPr marL="2057400" indent="-228600">
              <a:lnSpc>
                <a:spcPct val="140000"/>
              </a:lnSpc>
              <a:spcBef>
                <a:spcPct val="30000"/>
              </a:spcBef>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5pPr>
            <a:lvl6pPr marL="25146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6pPr>
            <a:lvl7pPr marL="29718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7pPr>
            <a:lvl8pPr marL="34290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8pPr>
            <a:lvl9pPr marL="3886200" indent="-228600" eaLnBrk="0" fontAlgn="base" hangingPunct="0">
              <a:lnSpc>
                <a:spcPct val="140000"/>
              </a:lnSpc>
              <a:spcBef>
                <a:spcPct val="30000"/>
              </a:spcBef>
              <a:spcAft>
                <a:spcPct val="0"/>
              </a:spcAft>
              <a:buFont typeface="FrutigerNext LT Medium" panose="020B0603040504020204" pitchFamily="34" charset="0"/>
              <a:buChar char="~"/>
              <a:defRPr sz="1600">
                <a:solidFill>
                  <a:schemeClr val="tx1"/>
                </a:solidFill>
                <a:latin typeface="FrutigerNext LT Medium" pitchFamily="34" charset="0"/>
                <a:ea typeface="华文细黑" pitchFamily="2" charset="-122"/>
              </a:defRPr>
            </a:lvl9pPr>
          </a:lstStyle>
          <a:p>
            <a:pPr eaLnBrk="1" fontAlgn="ctr" hangingPunct="1">
              <a:lnSpc>
                <a:spcPct val="100000"/>
              </a:lnSpc>
              <a:spcBef>
                <a:spcPct val="0"/>
              </a:spcBef>
              <a:buClrTx/>
              <a:buSzTx/>
              <a:buFontTx/>
              <a:buNone/>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4. Easy to expand</a:t>
            </a:r>
          </a:p>
        </p:txBody>
      </p:sp>
    </p:spTree>
    <p:extLst>
      <p:ext uri="{BB962C8B-B14F-4D97-AF65-F5344CB8AC3E}">
        <p14:creationId xmlns:p14="http://schemas.microsoft.com/office/powerpoint/2010/main" val="228494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08063" y="1233488"/>
            <a:ext cx="10464270" cy="4680000"/>
          </a:xfrm>
        </p:spPr>
        <p:txBody>
          <a:bodyPr wrap="square">
            <a:noAutofit/>
          </a:bodyPr>
          <a:lstStyle/>
          <a:p>
            <a:pPr fontAlgn="ctr"/>
            <a:r>
              <a:rPr lang="en-US" altLang="zh-CN" dirty="0" smtClean="0">
                <a:solidFill>
                  <a:schemeClr val="bg1">
                    <a:lumMod val="50000"/>
                  </a:schemeClr>
                </a:solidFill>
              </a:rPr>
              <a:t>OpenStack Background</a:t>
            </a:r>
          </a:p>
          <a:p>
            <a:pPr fontAlgn="ctr"/>
            <a:r>
              <a:rPr lang="en-US" altLang="zh-CN" dirty="0" smtClean="0">
                <a:solidFill>
                  <a:schemeClr val="bg1">
                    <a:lumMod val="50000"/>
                  </a:schemeClr>
                </a:solidFill>
              </a:rPr>
              <a:t>OpenStack System Architecture</a:t>
            </a:r>
          </a:p>
          <a:p>
            <a:pPr fontAlgn="ctr"/>
            <a:r>
              <a:rPr lang="en-US" altLang="zh-CN" dirty="0" smtClean="0">
                <a:solidFill>
                  <a:schemeClr val="bg1">
                    <a:lumMod val="50000"/>
                  </a:schemeClr>
                </a:solidFill>
              </a:rPr>
              <a:t>Functions and Features of OpenStack</a:t>
            </a:r>
          </a:p>
          <a:p>
            <a:pPr fontAlgn="ctr"/>
            <a:r>
              <a:rPr lang="en-US" altLang="zh-CN" b="1" dirty="0" smtClean="0"/>
              <a:t>Huawei FusionSphere OpenStack Enhancements</a:t>
            </a:r>
            <a:endParaRPr lang="en-US" altLang="zh-CN" b="1" dirty="0"/>
          </a:p>
        </p:txBody>
      </p:sp>
    </p:spTree>
    <p:extLst>
      <p:ext uri="{BB962C8B-B14F-4D97-AF65-F5344CB8AC3E}">
        <p14:creationId xmlns:p14="http://schemas.microsoft.com/office/powerpoint/2010/main" val="198251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bwMode="auto">
          <a:xfrm>
            <a:off x="8133223" y="5841269"/>
            <a:ext cx="841462" cy="329345"/>
          </a:xfrm>
          <a:prstGeom prst="rect">
            <a:avLst/>
          </a:prstGeom>
          <a:solidFill>
            <a:srgbClr val="00B0F0"/>
          </a:solidFill>
          <a:ln w="25400" cap="flat" cmpd="sng" algn="ctr">
            <a:solidFill>
              <a:srgbClr val="738AC8"/>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algn="ctr" defTabSz="685424" fontAlgn="ctr">
              <a:buClr>
                <a:srgbClr val="CC9900"/>
              </a:buClr>
              <a:defRPr/>
            </a:pPr>
            <a:r>
              <a:rPr lang="en-US" altLang="zh-CN" sz="1100" kern="0" dirty="0">
                <a:solidFill>
                  <a:prstClr val="black"/>
                </a:solidFill>
                <a:latin typeface="微软雅黑" panose="020B0503020204020204" pitchFamily="34" charset="-122"/>
                <a:ea typeface="微软雅黑" panose="020B0503020204020204" pitchFamily="34" charset="-122"/>
              </a:rPr>
              <a:t>Open source</a:t>
            </a:r>
          </a:p>
        </p:txBody>
      </p:sp>
      <p:sp>
        <p:nvSpPr>
          <p:cNvPr id="60" name="矩形 59"/>
          <p:cNvSpPr/>
          <p:nvPr/>
        </p:nvSpPr>
        <p:spPr bwMode="auto">
          <a:xfrm>
            <a:off x="9213344" y="5841268"/>
            <a:ext cx="879101" cy="335694"/>
          </a:xfrm>
          <a:prstGeom prst="rect">
            <a:avLst/>
          </a:prstGeom>
          <a:solidFill>
            <a:srgbClr val="FFFF99"/>
          </a:solidFill>
          <a:ln w="9525" cap="flat" cmpd="sng" algn="ctr">
            <a:solidFill>
              <a:srgbClr val="FFFFFF">
                <a:lumMod val="50000"/>
              </a:srgbClr>
            </a:solidFill>
            <a:prstDash val="dash"/>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algn="ctr" defTabSz="658054" fontAlgn="ctr">
              <a:buClr>
                <a:srgbClr val="CC9900"/>
              </a:buClr>
              <a:defRPr/>
            </a:pPr>
            <a:r>
              <a:rPr lang="en-US" altLang="zh-CN" sz="1100" kern="0" dirty="0">
                <a:solidFill>
                  <a:srgbClr val="000000"/>
                </a:solidFill>
                <a:latin typeface="微软雅黑" panose="020B0503020204020204" pitchFamily="34" charset="-122"/>
                <a:ea typeface="微软雅黑" panose="020B0503020204020204" pitchFamily="34" charset="-122"/>
              </a:rPr>
              <a:t>Huawei</a:t>
            </a:r>
          </a:p>
        </p:txBody>
      </p:sp>
      <p:grpSp>
        <p:nvGrpSpPr>
          <p:cNvPr id="58" name="组合 57"/>
          <p:cNvGrpSpPr/>
          <p:nvPr/>
        </p:nvGrpSpPr>
        <p:grpSpPr>
          <a:xfrm>
            <a:off x="2279575" y="1412777"/>
            <a:ext cx="7848674" cy="4526011"/>
            <a:chOff x="755575" y="1412776"/>
            <a:chExt cx="7848674" cy="3852721"/>
          </a:xfrm>
        </p:grpSpPr>
        <p:grpSp>
          <p:nvGrpSpPr>
            <p:cNvPr id="2" name="组合 65"/>
            <p:cNvGrpSpPr/>
            <p:nvPr/>
          </p:nvGrpSpPr>
          <p:grpSpPr>
            <a:xfrm>
              <a:off x="2484511" y="1412776"/>
              <a:ext cx="6119738" cy="3708413"/>
              <a:chOff x="1115616" y="1190899"/>
              <a:chExt cx="6366966" cy="3224896"/>
            </a:xfrm>
          </p:grpSpPr>
          <p:sp>
            <p:nvSpPr>
              <p:cNvPr id="90" name="圆角矩形 89"/>
              <p:cNvSpPr/>
              <p:nvPr/>
            </p:nvSpPr>
            <p:spPr bwMode="auto">
              <a:xfrm>
                <a:off x="1127600" y="4025250"/>
                <a:ext cx="6344710" cy="390544"/>
              </a:xfrm>
              <a:prstGeom prst="roundRect">
                <a:avLst>
                  <a:gd name="adj" fmla="val 1500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1" name="圆角矩形 90"/>
              <p:cNvSpPr/>
              <p:nvPr/>
            </p:nvSpPr>
            <p:spPr bwMode="auto">
              <a:xfrm>
                <a:off x="5392218" y="2908757"/>
                <a:ext cx="2080092" cy="1082841"/>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2" name="圆角矩形 91"/>
              <p:cNvSpPr/>
              <p:nvPr/>
            </p:nvSpPr>
            <p:spPr bwMode="auto">
              <a:xfrm>
                <a:off x="3223100" y="2912198"/>
                <a:ext cx="2081805" cy="1080649"/>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3" name="圆角矩形 92"/>
              <p:cNvSpPr/>
              <p:nvPr/>
            </p:nvSpPr>
            <p:spPr bwMode="auto">
              <a:xfrm>
                <a:off x="1119040" y="2907071"/>
                <a:ext cx="2080092" cy="1084526"/>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4" name="圆角矩形 93"/>
              <p:cNvSpPr/>
              <p:nvPr/>
            </p:nvSpPr>
            <p:spPr bwMode="auto">
              <a:xfrm>
                <a:off x="1222897" y="3720843"/>
                <a:ext cx="1872939" cy="239842"/>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Unified Virtualization Platform (UVP)</a:t>
                </a:r>
              </a:p>
            </p:txBody>
          </p:sp>
          <p:sp>
            <p:nvSpPr>
              <p:cNvPr id="95" name="圆角矩形 94"/>
              <p:cNvSpPr/>
              <p:nvPr/>
            </p:nvSpPr>
            <p:spPr bwMode="auto">
              <a:xfrm>
                <a:off x="1465067" y="4220524"/>
                <a:ext cx="2377982" cy="195271"/>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Cloud Boot Service (CBS)</a:t>
                </a:r>
              </a:p>
            </p:txBody>
          </p:sp>
          <p:sp>
            <p:nvSpPr>
              <p:cNvPr id="96" name="圆角矩形 95"/>
              <p:cNvSpPr/>
              <p:nvPr/>
            </p:nvSpPr>
            <p:spPr bwMode="auto">
              <a:xfrm>
                <a:off x="4680022" y="4211809"/>
                <a:ext cx="2579999" cy="196860"/>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Cloud Provisioning Service (CPS)</a:t>
                </a:r>
              </a:p>
            </p:txBody>
          </p:sp>
          <p:sp>
            <p:nvSpPr>
              <p:cNvPr id="97" name="TextBox 96"/>
              <p:cNvSpPr txBox="1"/>
              <p:nvPr/>
            </p:nvSpPr>
            <p:spPr>
              <a:xfrm>
                <a:off x="2099339" y="4038432"/>
                <a:ext cx="4396553" cy="205049"/>
              </a:xfrm>
              <a:prstGeom prst="rect">
                <a:avLst/>
              </a:prstGeom>
              <a:noFill/>
            </p:spPr>
            <p:txBody>
              <a:bodyPr wrap="square" lIns="18000" tIns="18000" rIns="18000" bIns="18000">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Basic OS installation, management node provisioning</a:t>
                </a:r>
              </a:p>
            </p:txBody>
          </p:sp>
          <p:sp>
            <p:nvSpPr>
              <p:cNvPr id="99" name="TextBox 98"/>
              <p:cNvSpPr txBox="1"/>
              <p:nvPr/>
            </p:nvSpPr>
            <p:spPr>
              <a:xfrm>
                <a:off x="1130753" y="2760578"/>
                <a:ext cx="1472967" cy="170874"/>
              </a:xfrm>
              <a:prstGeom prst="rect">
                <a:avLst/>
              </a:prstGeom>
              <a:noFill/>
            </p:spPr>
            <p:txBody>
              <a:bodyPr wrap="square" lIns="18000" tIns="18000" rIns="18000" bIns="18000">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Computing virtualization</a:t>
                </a:r>
              </a:p>
            </p:txBody>
          </p:sp>
          <p:sp>
            <p:nvSpPr>
              <p:cNvPr id="101" name="圆角矩形 100"/>
              <p:cNvSpPr/>
              <p:nvPr/>
            </p:nvSpPr>
            <p:spPr bwMode="auto">
              <a:xfrm>
                <a:off x="3394301" y="3720843"/>
                <a:ext cx="1836988" cy="239842"/>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Distributed storage engine</a:t>
                </a:r>
              </a:p>
            </p:txBody>
          </p:sp>
          <p:sp>
            <p:nvSpPr>
              <p:cNvPr id="102" name="圆角矩形 101"/>
              <p:cNvSpPr/>
              <p:nvPr/>
            </p:nvSpPr>
            <p:spPr bwMode="auto">
              <a:xfrm>
                <a:off x="3389167" y="3153425"/>
                <a:ext cx="835461" cy="512086"/>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Storage</a:t>
                </a:r>
              </a:p>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offload</a:t>
                </a:r>
              </a:p>
            </p:txBody>
          </p:sp>
          <p:sp>
            <p:nvSpPr>
              <p:cNvPr id="103" name="TextBox 102"/>
              <p:cNvSpPr txBox="1"/>
              <p:nvPr/>
            </p:nvSpPr>
            <p:spPr>
              <a:xfrm>
                <a:off x="4101259" y="2759846"/>
                <a:ext cx="1312862" cy="170874"/>
              </a:xfrm>
              <a:prstGeom prst="rect">
                <a:avLst/>
              </a:prstGeom>
              <a:noFill/>
            </p:spPr>
            <p:txBody>
              <a:bodyPr wrap="square" lIns="18000" tIns="18000" rIns="18000" bIns="18000">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Storage virtualization</a:t>
                </a:r>
              </a:p>
            </p:txBody>
          </p:sp>
          <p:sp>
            <p:nvSpPr>
              <p:cNvPr id="105" name="圆角矩形 104"/>
              <p:cNvSpPr/>
              <p:nvPr/>
            </p:nvSpPr>
            <p:spPr bwMode="auto">
              <a:xfrm>
                <a:off x="4278416" y="3153425"/>
                <a:ext cx="981069" cy="512086"/>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Advanced storage features:</a:t>
                </a:r>
              </a:p>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Thin provisioning</a:t>
                </a:r>
                <a:r>
                  <a:rPr lang="en-US" altLang="zh-CN" sz="800" kern="0" dirty="0" smtClean="0">
                    <a:solidFill>
                      <a:sysClr val="windowText" lastClr="000000"/>
                    </a:solidFill>
                    <a:latin typeface="微软雅黑" panose="020B0503020204020204" pitchFamily="34" charset="-122"/>
                    <a:ea typeface="微软雅黑" panose="020B0503020204020204" pitchFamily="34" charset="-122"/>
                  </a:rPr>
                  <a:t>/</a:t>
                </a:r>
                <a:br>
                  <a:rPr lang="en-US" altLang="zh-CN" sz="800" kern="0" dirty="0" smtClean="0">
                    <a:solidFill>
                      <a:sysClr val="windowText" lastClr="000000"/>
                    </a:solidFill>
                    <a:latin typeface="微软雅黑" panose="020B0503020204020204" pitchFamily="34" charset="-122"/>
                    <a:ea typeface="微软雅黑" panose="020B0503020204020204" pitchFamily="34" charset="-122"/>
                  </a:rPr>
                </a:br>
                <a:r>
                  <a:rPr lang="en-US" altLang="zh-CN" sz="800" kern="0" dirty="0" smtClean="0">
                    <a:solidFill>
                      <a:sysClr val="windowText" lastClr="000000"/>
                    </a:solidFill>
                    <a:latin typeface="微软雅黑" panose="020B0503020204020204" pitchFamily="34" charset="-122"/>
                    <a:ea typeface="微软雅黑" panose="020B0503020204020204" pitchFamily="34" charset="-122"/>
                  </a:rPr>
                  <a:t>snapshot/DR</a:t>
                </a:r>
                <a:r>
                  <a:rPr lang="en-US" altLang="zh-CN" sz="800" kern="0" dirty="0">
                    <a:solidFill>
                      <a:sysClr val="windowText" lastClr="000000"/>
                    </a:solidFill>
                    <a:latin typeface="微软雅黑" panose="020B0503020204020204" pitchFamily="34" charset="-122"/>
                    <a:ea typeface="微软雅黑" panose="020B0503020204020204" pitchFamily="34" charset="-122"/>
                  </a:rPr>
                  <a:t>...</a:t>
                </a:r>
              </a:p>
            </p:txBody>
          </p:sp>
          <p:sp>
            <p:nvSpPr>
              <p:cNvPr id="109" name="圆角矩形 108"/>
              <p:cNvSpPr/>
              <p:nvPr/>
            </p:nvSpPr>
            <p:spPr bwMode="auto">
              <a:xfrm>
                <a:off x="5535411" y="3720843"/>
                <a:ext cx="1869515" cy="239842"/>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Elastic virtual switch (EVS)</a:t>
                </a:r>
              </a:p>
            </p:txBody>
          </p:sp>
          <p:sp>
            <p:nvSpPr>
              <p:cNvPr id="110" name="圆角矩形 109"/>
              <p:cNvSpPr/>
              <p:nvPr/>
            </p:nvSpPr>
            <p:spPr bwMode="auto">
              <a:xfrm>
                <a:off x="5530890" y="3153425"/>
                <a:ext cx="835461" cy="512086"/>
              </a:xfrm>
              <a:prstGeom prst="roundRect">
                <a:avLst/>
              </a:prstGeom>
              <a:solidFill>
                <a:srgbClr val="FFFFFF">
                  <a:lumMod val="85000"/>
                </a:srgbClr>
              </a:solidFill>
              <a:ln w="9525" cap="flat" cmpd="sng" algn="ctr">
                <a:solidFill>
                  <a:srgbClr val="FFFFFF">
                    <a:lumMod val="50000"/>
                  </a:srgbClr>
                </a:solidFill>
                <a:prstDash val="dash"/>
                <a:round/>
                <a:headEnd type="none" w="med" len="med"/>
                <a:tailEnd type="none" w="med" len="med"/>
              </a:ln>
            </p:spPr>
            <p:txBody>
              <a:bodyPr wrap="square" lIns="18000" tIns="18000" rIns="18000" bIns="18000" anchor="ctr">
                <a:noAutofit/>
              </a:bodyPr>
              <a:lstStyle/>
              <a:p>
                <a:pPr algn="ctr" defTabSz="658054" fontAlgn="ctr">
                  <a:defRPr/>
                </a:pPr>
                <a:r>
                  <a:rPr lang="en-US" altLang="zh-CN" sz="800" kern="0" dirty="0" err="1">
                    <a:solidFill>
                      <a:sysClr val="windowText" lastClr="000000"/>
                    </a:solidFill>
                    <a:latin typeface="微软雅黑" panose="020B0503020204020204" pitchFamily="34" charset="-122"/>
                    <a:ea typeface="微软雅黑" panose="020B0503020204020204" pitchFamily="34" charset="-122"/>
                  </a:rPr>
                  <a:t>SDN</a:t>
                </a:r>
                <a:r>
                  <a:rPr lang="en-US" altLang="zh-CN" sz="800" kern="0" dirty="0">
                    <a:solidFill>
                      <a:sysClr val="windowText" lastClr="000000"/>
                    </a:solidFill>
                    <a:latin typeface="微软雅黑" panose="020B0503020204020204" pitchFamily="34" charset="-122"/>
                    <a:ea typeface="微软雅黑" panose="020B0503020204020204" pitchFamily="34" charset="-122"/>
                  </a:rPr>
                  <a:t> controller</a:t>
                </a:r>
              </a:p>
            </p:txBody>
          </p:sp>
          <p:sp>
            <p:nvSpPr>
              <p:cNvPr id="111" name="TextBox 110"/>
              <p:cNvSpPr txBox="1"/>
              <p:nvPr/>
            </p:nvSpPr>
            <p:spPr>
              <a:xfrm>
                <a:off x="5910086" y="2760578"/>
                <a:ext cx="1332875" cy="170874"/>
              </a:xfrm>
              <a:prstGeom prst="rect">
                <a:avLst/>
              </a:prstGeom>
              <a:noFill/>
            </p:spPr>
            <p:txBody>
              <a:bodyPr wrap="square" lIns="18000" tIns="18000" rIns="18000" bIns="18000">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Network virtualization</a:t>
                </a:r>
              </a:p>
            </p:txBody>
          </p:sp>
          <p:sp>
            <p:nvSpPr>
              <p:cNvPr id="112" name="圆角矩形 111"/>
              <p:cNvSpPr/>
              <p:nvPr/>
            </p:nvSpPr>
            <p:spPr bwMode="auto">
              <a:xfrm>
                <a:off x="6453664" y="3153425"/>
                <a:ext cx="948797" cy="512086"/>
              </a:xfrm>
              <a:prstGeom prst="roundRect">
                <a:avLst/>
              </a:prstGeom>
              <a:solidFill>
                <a:srgbClr val="FFFFFF">
                  <a:lumMod val="85000"/>
                </a:srgbClr>
              </a:solidFill>
              <a:ln w="9525" cap="flat" cmpd="sng" algn="ctr">
                <a:solidFill>
                  <a:srgbClr val="FFFFFF">
                    <a:lumMod val="50000"/>
                  </a:srgbClr>
                </a:solidFill>
                <a:prstDash val="dash"/>
                <a:round/>
                <a:headEnd type="none" w="med" len="med"/>
                <a:tailEnd type="none" w="med" len="med"/>
              </a:ln>
            </p:spPr>
            <p:txBody>
              <a:bodyPr wrap="square" lIns="18000" tIns="18000" rIns="18000" bIns="18000" anchor="ctr">
                <a:noAutofit/>
              </a:bodyPr>
              <a:lstStyle/>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Virtual service gateway: </a:t>
                </a:r>
                <a:r>
                  <a:rPr lang="en-US" altLang="zh-CN" sz="800" kern="0" dirty="0" err="1">
                    <a:solidFill>
                      <a:sysClr val="windowText" lastClr="000000"/>
                    </a:solidFill>
                    <a:latin typeface="微软雅黑" panose="020B0503020204020204" pitchFamily="34" charset="-122"/>
                    <a:ea typeface="微软雅黑" panose="020B0503020204020204" pitchFamily="34" charset="-122"/>
                  </a:rPr>
                  <a:t>vFW</a:t>
                </a:r>
                <a:r>
                  <a:rPr lang="en-US" altLang="zh-CN" sz="800" kern="0" dirty="0">
                    <a:solidFill>
                      <a:sysClr val="windowText" lastClr="000000"/>
                    </a:solidFill>
                    <a:latin typeface="微软雅黑" panose="020B0503020204020204" pitchFamily="34" charset="-122"/>
                    <a:ea typeface="微软雅黑" panose="020B0503020204020204" pitchFamily="34" charset="-122"/>
                  </a:rPr>
                  <a:t>/</a:t>
                </a:r>
                <a:r>
                  <a:rPr lang="en-US" altLang="zh-CN" sz="800" kern="0" dirty="0" err="1">
                    <a:solidFill>
                      <a:sysClr val="windowText" lastClr="000000"/>
                    </a:solidFill>
                    <a:latin typeface="微软雅黑" panose="020B0503020204020204" pitchFamily="34" charset="-122"/>
                    <a:ea typeface="微软雅黑" panose="020B0503020204020204" pitchFamily="34" charset="-122"/>
                  </a:rPr>
                  <a:t>vLB</a:t>
                </a:r>
                <a:endParaRPr lang="en-US" altLang="zh-CN" sz="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3" name="圆角矩形 112"/>
              <p:cNvSpPr/>
              <p:nvPr/>
            </p:nvSpPr>
            <p:spPr bwMode="auto">
              <a:xfrm>
                <a:off x="1115616" y="1946586"/>
                <a:ext cx="6349846" cy="804902"/>
              </a:xfrm>
              <a:prstGeom prst="roundRect">
                <a:avLst>
                  <a:gd name="adj" fmla="val 8613"/>
                </a:avLst>
              </a:prstGeom>
              <a:solidFill>
                <a:srgbClr val="00B0F0"/>
              </a:soli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114" name="圆角矩形 113"/>
              <p:cNvSpPr/>
              <p:nvPr/>
            </p:nvSpPr>
            <p:spPr bwMode="auto">
              <a:xfrm>
                <a:off x="3794210" y="2110320"/>
                <a:ext cx="1066582" cy="179107"/>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Cinder</a:t>
                </a:r>
              </a:p>
            </p:txBody>
          </p:sp>
          <p:sp>
            <p:nvSpPr>
              <p:cNvPr id="115" name="圆角矩形 114"/>
              <p:cNvSpPr/>
              <p:nvPr/>
            </p:nvSpPr>
            <p:spPr bwMode="auto">
              <a:xfrm>
                <a:off x="5057826" y="2088945"/>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Neutron</a:t>
                </a:r>
              </a:p>
            </p:txBody>
          </p:sp>
          <p:sp>
            <p:nvSpPr>
              <p:cNvPr id="116" name="圆角矩形 115"/>
              <p:cNvSpPr/>
              <p:nvPr/>
            </p:nvSpPr>
            <p:spPr bwMode="auto">
              <a:xfrm>
                <a:off x="2530592" y="2088945"/>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Nova</a:t>
                </a:r>
              </a:p>
            </p:txBody>
          </p:sp>
          <p:sp>
            <p:nvSpPr>
              <p:cNvPr id="117" name="圆角矩形 116"/>
              <p:cNvSpPr/>
              <p:nvPr/>
            </p:nvSpPr>
            <p:spPr bwMode="auto">
              <a:xfrm>
                <a:off x="2551444" y="2318046"/>
                <a:ext cx="1066582" cy="407026"/>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Nova-Compute</a:t>
                </a:r>
              </a:p>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Driver</a:t>
                </a:r>
              </a:p>
            </p:txBody>
          </p:sp>
          <p:sp>
            <p:nvSpPr>
              <p:cNvPr id="118" name="圆角矩形 117"/>
              <p:cNvSpPr/>
              <p:nvPr/>
            </p:nvSpPr>
            <p:spPr bwMode="auto">
              <a:xfrm>
                <a:off x="3813349" y="2313337"/>
                <a:ext cx="1066582" cy="404811"/>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Cinder-Volume</a:t>
                </a:r>
              </a:p>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Driver</a:t>
                </a:r>
              </a:p>
            </p:txBody>
          </p:sp>
          <p:sp>
            <p:nvSpPr>
              <p:cNvPr id="119" name="圆角矩形 118"/>
              <p:cNvSpPr/>
              <p:nvPr/>
            </p:nvSpPr>
            <p:spPr bwMode="auto">
              <a:xfrm>
                <a:off x="5075255" y="2318047"/>
                <a:ext cx="1066583" cy="403310"/>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Neutron</a:t>
                </a:r>
              </a:p>
              <a:p>
                <a:pPr algn="ctr" defTabSz="658054" fontAlgn="ctr">
                  <a:defRPr/>
                </a:pPr>
                <a:r>
                  <a:rPr lang="en-US" altLang="zh-CN" sz="1200" kern="0" dirty="0" err="1">
                    <a:solidFill>
                      <a:sysClr val="windowText" lastClr="000000"/>
                    </a:solidFill>
                    <a:latin typeface="微软雅黑" panose="020B0503020204020204" pitchFamily="34" charset="-122"/>
                    <a:ea typeface="微软雅黑" panose="020B0503020204020204" pitchFamily="34" charset="-122"/>
                  </a:rPr>
                  <a:t>Plugin</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0" name="圆角矩形 119"/>
              <p:cNvSpPr/>
              <p:nvPr/>
            </p:nvSpPr>
            <p:spPr bwMode="auto">
              <a:xfrm>
                <a:off x="1178960" y="1994213"/>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Keystone</a:t>
                </a:r>
              </a:p>
            </p:txBody>
          </p:sp>
          <p:sp>
            <p:nvSpPr>
              <p:cNvPr id="121" name="圆角矩形 120"/>
              <p:cNvSpPr/>
              <p:nvPr/>
            </p:nvSpPr>
            <p:spPr bwMode="auto">
              <a:xfrm>
                <a:off x="1175536" y="2248225"/>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Glance</a:t>
                </a:r>
              </a:p>
            </p:txBody>
          </p:sp>
          <p:sp>
            <p:nvSpPr>
              <p:cNvPr id="122" name="圆角矩形 121"/>
              <p:cNvSpPr/>
              <p:nvPr/>
            </p:nvSpPr>
            <p:spPr bwMode="auto">
              <a:xfrm>
                <a:off x="1182384" y="2495887"/>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Swift</a:t>
                </a:r>
              </a:p>
            </p:txBody>
          </p:sp>
          <p:sp>
            <p:nvSpPr>
              <p:cNvPr id="123" name="圆角矩形 122"/>
              <p:cNvSpPr/>
              <p:nvPr/>
            </p:nvSpPr>
            <p:spPr bwMode="auto">
              <a:xfrm>
                <a:off x="6318415" y="2006913"/>
                <a:ext cx="1066583" cy="209560"/>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Heat</a:t>
                </a:r>
              </a:p>
            </p:txBody>
          </p:sp>
          <p:sp>
            <p:nvSpPr>
              <p:cNvPr id="124" name="圆角矩形 123"/>
              <p:cNvSpPr/>
              <p:nvPr/>
            </p:nvSpPr>
            <p:spPr bwMode="auto">
              <a:xfrm>
                <a:off x="6314991" y="2260926"/>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err="1">
                    <a:solidFill>
                      <a:sysClr val="windowText" lastClr="000000"/>
                    </a:solidFill>
                    <a:latin typeface="微软雅黑" panose="020B0503020204020204" pitchFamily="34" charset="-122"/>
                    <a:ea typeface="微软雅黑" panose="020B0503020204020204" pitchFamily="34" charset="-122"/>
                  </a:rPr>
                  <a:t>Ceilometer</a:t>
                </a:r>
                <a:endParaRPr lang="en-US" altLang="zh-CN"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5" name="圆角矩形 124"/>
              <p:cNvSpPr/>
              <p:nvPr/>
            </p:nvSpPr>
            <p:spPr bwMode="auto">
              <a:xfrm>
                <a:off x="6321839" y="2507001"/>
                <a:ext cx="1066583" cy="211147"/>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Ironic</a:t>
                </a:r>
              </a:p>
            </p:txBody>
          </p:sp>
          <p:sp>
            <p:nvSpPr>
              <p:cNvPr id="126" name="TextBox 125"/>
              <p:cNvSpPr txBox="1"/>
              <p:nvPr/>
            </p:nvSpPr>
            <p:spPr>
              <a:xfrm>
                <a:off x="3755536" y="1945893"/>
                <a:ext cx="1651424" cy="225854"/>
              </a:xfrm>
              <a:prstGeom prst="rect">
                <a:avLst/>
              </a:prstGeom>
              <a:noFill/>
            </p:spPr>
            <p:txBody>
              <a:bodyPr wrap="square" lIns="18000" tIns="18000" rIns="18000" bIns="18000">
                <a:noAutofit/>
              </a:bodyPr>
              <a:lstStyle/>
              <a:p>
                <a:pPr defTabSz="685424" fontAlgn="ctr">
                  <a:defRPr/>
                </a:pPr>
                <a:r>
                  <a:rPr lang="en-US" altLang="zh-CN" sz="1200" kern="0" dirty="0" err="1">
                    <a:solidFill>
                      <a:sysClr val="windowText" lastClr="000000"/>
                    </a:solidFill>
                    <a:latin typeface="微软雅黑" panose="020B0503020204020204" pitchFamily="34" charset="-122"/>
                    <a:ea typeface="微软雅黑" panose="020B0503020204020204" pitchFamily="34" charset="-122"/>
                  </a:rPr>
                  <a:t>OpenStack</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 name="组合 64"/>
              <p:cNvGrpSpPr/>
              <p:nvPr/>
            </p:nvGrpSpPr>
            <p:grpSpPr>
              <a:xfrm>
                <a:off x="1146432" y="1190899"/>
                <a:ext cx="6336150" cy="674721"/>
                <a:chOff x="6148683" y="2915056"/>
                <a:chExt cx="6336150" cy="1085397"/>
              </a:xfrm>
            </p:grpSpPr>
            <p:sp>
              <p:nvSpPr>
                <p:cNvPr id="127" name="圆角矩形 126"/>
                <p:cNvSpPr/>
                <p:nvPr/>
              </p:nvSpPr>
              <p:spPr bwMode="auto">
                <a:xfrm>
                  <a:off x="6148683" y="2915056"/>
                  <a:ext cx="6336150" cy="1085397"/>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128" name="圆角矩形 127"/>
                <p:cNvSpPr/>
                <p:nvPr/>
              </p:nvSpPr>
              <p:spPr bwMode="auto">
                <a:xfrm>
                  <a:off x="9886442" y="3297648"/>
                  <a:ext cx="1066583" cy="560635"/>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Heterogeneous hardware adaptation</a:t>
                  </a:r>
                </a:p>
              </p:txBody>
            </p:sp>
            <p:sp>
              <p:nvSpPr>
                <p:cNvPr id="131" name="圆角矩形 130"/>
                <p:cNvSpPr/>
                <p:nvPr/>
              </p:nvSpPr>
              <p:spPr bwMode="auto">
                <a:xfrm>
                  <a:off x="6449997" y="3297648"/>
                  <a:ext cx="1066582" cy="560635"/>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Application monitoring and alarm (AM&amp;FM)</a:t>
                  </a:r>
                </a:p>
              </p:txBody>
            </p:sp>
            <p:sp>
              <p:nvSpPr>
                <p:cNvPr id="132" name="圆角矩形 131"/>
                <p:cNvSpPr/>
                <p:nvPr/>
              </p:nvSpPr>
              <p:spPr bwMode="auto">
                <a:xfrm>
                  <a:off x="11045033" y="3297648"/>
                  <a:ext cx="1066582" cy="560635"/>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Security management (IAM)</a:t>
                  </a:r>
                </a:p>
              </p:txBody>
            </p:sp>
            <p:sp>
              <p:nvSpPr>
                <p:cNvPr id="134" name="圆角矩形 133"/>
                <p:cNvSpPr/>
                <p:nvPr/>
              </p:nvSpPr>
              <p:spPr bwMode="auto">
                <a:xfrm>
                  <a:off x="7608588" y="3297648"/>
                  <a:ext cx="1064870" cy="560635"/>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Web Portal</a:t>
                  </a:r>
                </a:p>
              </p:txBody>
            </p:sp>
          </p:grpSp>
          <p:sp>
            <p:nvSpPr>
              <p:cNvPr id="136" name="上箭头 135"/>
              <p:cNvSpPr/>
              <p:nvPr/>
            </p:nvSpPr>
            <p:spPr bwMode="auto">
              <a:xfrm>
                <a:off x="2590272" y="2756382"/>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137" name="上箭头 136"/>
              <p:cNvSpPr/>
              <p:nvPr/>
            </p:nvSpPr>
            <p:spPr bwMode="auto">
              <a:xfrm>
                <a:off x="3871591" y="2756382"/>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8" name="上箭头 137"/>
              <p:cNvSpPr/>
              <p:nvPr/>
            </p:nvSpPr>
            <p:spPr bwMode="auto">
              <a:xfrm>
                <a:off x="5704192" y="2744074"/>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3" name="上箭头 62"/>
              <p:cNvSpPr/>
              <p:nvPr/>
            </p:nvSpPr>
            <p:spPr bwMode="auto">
              <a:xfrm>
                <a:off x="4160962" y="1792862"/>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493640" y="1208363"/>
                <a:ext cx="1638735" cy="248440"/>
              </a:xfrm>
              <a:prstGeom prst="rect">
                <a:avLst/>
              </a:prstGeom>
              <a:noFill/>
            </p:spPr>
            <p:txBody>
              <a:bodyPr wrap="square" lIns="18000" tIns="18000" rIns="18000" bIns="18000">
                <a:noAutofit/>
              </a:bodyPr>
              <a:lstStyle/>
              <a:p>
                <a:pPr algn="ctr" defTabSz="658054" fontAlgn="ctr">
                  <a:defRPr/>
                </a:pPr>
                <a:r>
                  <a:rPr lang="en-US" altLang="zh-CN" sz="1600" kern="0" dirty="0" err="1">
                    <a:solidFill>
                      <a:sysClr val="windowText" lastClr="000000"/>
                    </a:solidFill>
                    <a:latin typeface="微软雅黑" panose="020B0503020204020204" pitchFamily="34" charset="-122"/>
                    <a:ea typeface="微软雅黑" panose="020B0503020204020204" pitchFamily="34" charset="-122"/>
                  </a:rPr>
                  <a:t>OpenStack</a:t>
                </a:r>
                <a:r>
                  <a:rPr lang="en-US" altLang="zh-CN" sz="1600" kern="0" dirty="0">
                    <a:solidFill>
                      <a:sysClr val="windowText" lastClr="000000"/>
                    </a:solidFill>
                    <a:latin typeface="微软雅黑" panose="020B0503020204020204" pitchFamily="34" charset="-122"/>
                    <a:ea typeface="微软雅黑" panose="020B0503020204020204" pitchFamily="34" charset="-122"/>
                  </a:rPr>
                  <a:t> OM</a:t>
                </a:r>
              </a:p>
            </p:txBody>
          </p:sp>
        </p:grpSp>
        <p:sp>
          <p:nvSpPr>
            <p:cNvPr id="71" name="线形标注 2 70"/>
            <p:cNvSpPr/>
            <p:nvPr/>
          </p:nvSpPr>
          <p:spPr bwMode="auto">
            <a:xfrm>
              <a:off x="755575" y="2655528"/>
              <a:ext cx="1539553" cy="1176889"/>
            </a:xfrm>
            <a:prstGeom prst="borderCallout2">
              <a:avLst>
                <a:gd name="adj1" fmla="val 54289"/>
                <a:gd name="adj2" fmla="val 98417"/>
                <a:gd name="adj3" fmla="val 81857"/>
                <a:gd name="adj4" fmla="val 125973"/>
                <a:gd name="adj5" fmla="val 84591"/>
                <a:gd name="adj6" fmla="val 128260"/>
              </a:avLst>
            </a:prstGeom>
            <a:solidFill>
              <a:sysClr val="window" lastClr="FFFFFF"/>
            </a:solidFill>
            <a:ln w="25400" cap="flat" cmpd="sng" algn="ctr">
              <a:solidFill>
                <a:srgbClr val="1AB39F"/>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marL="87313" indent="-87313" defTabSz="685424" fontAlgn="ctr">
                <a:buClr>
                  <a:srgbClr val="CC9900"/>
                </a:buClr>
                <a:buFont typeface="Arial" pitchFamily="34" charset="0"/>
                <a:buChar char="•"/>
                <a:defRPr/>
              </a:pPr>
              <a:r>
                <a:rPr lang="en-US" altLang="zh-CN" sz="1050" kern="0" dirty="0">
                  <a:solidFill>
                    <a:prstClr val="black"/>
                  </a:solidFill>
                  <a:latin typeface="微软雅黑" panose="020B0503020204020204" pitchFamily="34" charset="-122"/>
                  <a:ea typeface="微软雅黑" panose="020B0503020204020204" pitchFamily="34" charset="-122"/>
                </a:rPr>
                <a:t>Hypervisor: connecting to </a:t>
              </a:r>
              <a:r>
                <a:rPr lang="en-US" altLang="zh-CN" sz="1050" kern="0" dirty="0" err="1">
                  <a:solidFill>
                    <a:prstClr val="black"/>
                  </a:solidFill>
                  <a:latin typeface="微软雅黑" panose="020B0503020204020204" pitchFamily="34" charset="-122"/>
                  <a:ea typeface="微软雅黑" panose="020B0503020204020204" pitchFamily="34" charset="-122"/>
                </a:rPr>
                <a:t>FusionCompute</a:t>
              </a:r>
              <a:r>
                <a:rPr lang="en-US" altLang="zh-CN" sz="1050" kern="0" dirty="0">
                  <a:solidFill>
                    <a:prstClr val="black"/>
                  </a:solidFill>
                  <a:latin typeface="微软雅黑" panose="020B0503020204020204" pitchFamily="34" charset="-122"/>
                  <a:ea typeface="微软雅黑" panose="020B0503020204020204" pitchFamily="34" charset="-122"/>
                </a:rPr>
                <a:t> </a:t>
              </a:r>
            </a:p>
            <a:p>
              <a:pPr marL="87313" indent="-87313" defTabSz="685424" fontAlgn="ctr">
                <a:buClr>
                  <a:srgbClr val="CC9900"/>
                </a:buClr>
                <a:buFont typeface="Arial" pitchFamily="34" charset="0"/>
                <a:buChar char="•"/>
                <a:defRPr/>
              </a:pPr>
              <a:r>
                <a:rPr lang="en-US" altLang="zh-CN" sz="1050" kern="0" dirty="0">
                  <a:solidFill>
                    <a:prstClr val="black"/>
                  </a:solidFill>
                  <a:latin typeface="微软雅黑" panose="020B0503020204020204" pitchFamily="34" charset="-122"/>
                  <a:ea typeface="微软雅黑" panose="020B0503020204020204" pitchFamily="34" charset="-122"/>
                </a:rPr>
                <a:t>High performance, high reliability, and easy maintenance</a:t>
              </a:r>
            </a:p>
          </p:txBody>
        </p:sp>
        <p:sp>
          <p:nvSpPr>
            <p:cNvPr id="72" name="线形标注 2 71"/>
            <p:cNvSpPr/>
            <p:nvPr/>
          </p:nvSpPr>
          <p:spPr bwMode="auto">
            <a:xfrm>
              <a:off x="767777" y="3934639"/>
              <a:ext cx="1524208" cy="1330858"/>
            </a:xfrm>
            <a:prstGeom prst="borderCallout2">
              <a:avLst>
                <a:gd name="adj1" fmla="val 70211"/>
                <a:gd name="adj2" fmla="val 98951"/>
                <a:gd name="adj3" fmla="val 77293"/>
                <a:gd name="adj4" fmla="val 130087"/>
                <a:gd name="adj5" fmla="val 78241"/>
                <a:gd name="adj6" fmla="val 130509"/>
              </a:avLst>
            </a:prstGeom>
            <a:solidFill>
              <a:sysClr val="window" lastClr="FFFFFF"/>
            </a:solidFill>
            <a:ln w="25400" cap="flat" cmpd="sng" algn="ctr">
              <a:solidFill>
                <a:srgbClr val="1AB39F"/>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marL="87313" indent="-87313" defTabSz="685424" fontAlgn="ctr">
                <a:buClr>
                  <a:srgbClr val="CC9900"/>
                </a:buClr>
                <a:buFont typeface="Arial" pitchFamily="34" charset="0"/>
                <a:buChar char="•"/>
                <a:defRPr/>
              </a:pPr>
              <a:r>
                <a:rPr lang="en-US" altLang="zh-CN" sz="1050" kern="0" dirty="0">
                  <a:solidFill>
                    <a:srgbClr val="C00000"/>
                  </a:solidFill>
                  <a:latin typeface="微软雅黑" panose="020B0503020204020204" pitchFamily="34" charset="-122"/>
                  <a:ea typeface="微软雅黑" panose="020B0503020204020204" pitchFamily="34" charset="-122"/>
                </a:rPr>
                <a:t>HA commercial deployment framework</a:t>
              </a:r>
            </a:p>
            <a:p>
              <a:pPr marL="87313" indent="-87313" defTabSz="685424" fontAlgn="ctr">
                <a:buClr>
                  <a:srgbClr val="CC9900"/>
                </a:buClr>
                <a:buFont typeface="Arial" pitchFamily="34" charset="0"/>
                <a:buChar char="•"/>
                <a:defRPr/>
              </a:pPr>
              <a:r>
                <a:rPr lang="en-US" altLang="zh-CN" sz="1050" kern="0" dirty="0">
                  <a:solidFill>
                    <a:prstClr val="black"/>
                  </a:solidFill>
                  <a:latin typeface="微软雅黑" panose="020B0503020204020204" pitchFamily="34" charset="-122"/>
                  <a:ea typeface="微软雅黑" panose="020B0503020204020204" pitchFamily="34" charset="-122"/>
                </a:rPr>
                <a:t>One-click hitless upgrade</a:t>
              </a:r>
            </a:p>
            <a:p>
              <a:pPr marL="87313" indent="-87313" defTabSz="685424" fontAlgn="ctr">
                <a:buClr>
                  <a:srgbClr val="CC9900"/>
                </a:buClr>
                <a:buFont typeface="Arial" pitchFamily="34" charset="0"/>
                <a:buChar char="•"/>
                <a:defRPr/>
              </a:pPr>
              <a:r>
                <a:rPr lang="en-US" altLang="zh-CN" sz="1050" kern="0" dirty="0">
                  <a:solidFill>
                    <a:prstClr val="black"/>
                  </a:solidFill>
                  <a:latin typeface="微软雅黑" panose="020B0503020204020204" pitchFamily="34" charset="-122"/>
                  <a:ea typeface="微软雅黑" panose="020B0503020204020204" pitchFamily="34" charset="-122"/>
                </a:rPr>
                <a:t>Hardware plug and play</a:t>
              </a:r>
            </a:p>
            <a:p>
              <a:pPr marL="87313" indent="-87313" defTabSz="685424" fontAlgn="ctr">
                <a:buClr>
                  <a:srgbClr val="CC9900"/>
                </a:buClr>
                <a:buFont typeface="Arial" pitchFamily="34" charset="0"/>
                <a:buChar char="•"/>
                <a:defRPr/>
              </a:pPr>
              <a:r>
                <a:rPr lang="en-US" altLang="zh-CN" sz="1050" kern="0" dirty="0">
                  <a:solidFill>
                    <a:prstClr val="black"/>
                  </a:solidFill>
                  <a:latin typeface="微软雅黑" panose="020B0503020204020204" pitchFamily="34" charset="-122"/>
                  <a:ea typeface="微软雅黑" panose="020B0503020204020204" pitchFamily="34" charset="-122"/>
                </a:rPr>
                <a:t>Automatic fault recovery</a:t>
              </a:r>
            </a:p>
          </p:txBody>
        </p:sp>
        <p:sp>
          <p:nvSpPr>
            <p:cNvPr id="75" name="圆角矩形 74"/>
            <p:cNvSpPr/>
            <p:nvPr/>
          </p:nvSpPr>
          <p:spPr bwMode="auto">
            <a:xfrm>
              <a:off x="5029304" y="1686267"/>
              <a:ext cx="989013" cy="400766"/>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User management</a:t>
              </a:r>
            </a:p>
          </p:txBody>
        </p:sp>
        <p:sp>
          <p:nvSpPr>
            <p:cNvPr id="104" name="矩形 103"/>
            <p:cNvSpPr/>
            <p:nvPr/>
          </p:nvSpPr>
          <p:spPr>
            <a:xfrm>
              <a:off x="2751121" y="3373548"/>
              <a:ext cx="1428197" cy="256710"/>
            </a:xfrm>
            <a:prstGeom prst="rect">
              <a:avLst/>
            </a:prstGeom>
          </p:spPr>
          <p:txBody>
            <a:bodyPr wrap="square" lIns="18000" tIns="18000" rIns="18000" bIns="18000">
              <a:noAutofit/>
            </a:bodyPr>
            <a:lstStyle/>
            <a:p>
              <a:pPr algn="ctr" defTabSz="658054" fontAlgn="ctr">
                <a:defRPr/>
              </a:pPr>
              <a:r>
                <a:rPr lang="en-US" altLang="zh-CN" sz="1400" kern="0" dirty="0" err="1">
                  <a:solidFill>
                    <a:srgbClr val="C00000"/>
                  </a:solidFill>
                  <a:latin typeface="微软雅黑" panose="020B0503020204020204" pitchFamily="34" charset="-122"/>
                  <a:ea typeface="微软雅黑" panose="020B0503020204020204" pitchFamily="34" charset="-122"/>
                </a:rPr>
                <a:t>FusionCompute</a:t>
              </a:r>
              <a:endParaRPr lang="en-US" altLang="zh-CN" sz="1400" kern="0" dirty="0">
                <a:solidFill>
                  <a:srgbClr val="C00000"/>
                </a:solidFill>
                <a:latin typeface="微软雅黑" panose="020B0503020204020204" pitchFamily="34" charset="-122"/>
                <a:ea typeface="微软雅黑" panose="020B0503020204020204" pitchFamily="34" charset="-122"/>
              </a:endParaRPr>
            </a:p>
          </p:txBody>
        </p:sp>
        <p:sp>
          <p:nvSpPr>
            <p:cNvPr id="108" name="矩形 107"/>
            <p:cNvSpPr/>
            <p:nvPr/>
          </p:nvSpPr>
          <p:spPr>
            <a:xfrm>
              <a:off x="4872682" y="3373548"/>
              <a:ext cx="1329673" cy="256710"/>
            </a:xfrm>
            <a:prstGeom prst="rect">
              <a:avLst/>
            </a:prstGeom>
          </p:spPr>
          <p:txBody>
            <a:bodyPr wrap="square" lIns="18000" tIns="18000" rIns="18000" bIns="18000">
              <a:noAutofit/>
            </a:bodyPr>
            <a:lstStyle/>
            <a:p>
              <a:pPr fontAlgn="ctr">
                <a:defRPr/>
              </a:pPr>
              <a:r>
                <a:rPr lang="en-US" altLang="zh-CN" sz="1400" kern="0" dirty="0" err="1">
                  <a:solidFill>
                    <a:srgbClr val="C00000"/>
                  </a:solidFill>
                  <a:latin typeface="微软雅黑" panose="020B0503020204020204" pitchFamily="34" charset="-122"/>
                  <a:ea typeface="微软雅黑" panose="020B0503020204020204" pitchFamily="34" charset="-122"/>
                </a:rPr>
                <a:t>FusionStorage</a:t>
              </a:r>
              <a:endParaRPr lang="en-US" altLang="zh-CN" sz="1400" kern="0" dirty="0">
                <a:solidFill>
                  <a:srgbClr val="C00000"/>
                </a:solidFill>
                <a:latin typeface="微软雅黑" panose="020B0503020204020204" pitchFamily="34" charset="-122"/>
                <a:ea typeface="微软雅黑" panose="020B0503020204020204" pitchFamily="34" charset="-122"/>
              </a:endParaRPr>
            </a:p>
          </p:txBody>
        </p:sp>
        <p:sp>
          <p:nvSpPr>
            <p:cNvPr id="135" name="矩形 134"/>
            <p:cNvSpPr/>
            <p:nvPr/>
          </p:nvSpPr>
          <p:spPr>
            <a:xfrm>
              <a:off x="6975939" y="3393373"/>
              <a:ext cx="1359866" cy="256710"/>
            </a:xfrm>
            <a:prstGeom prst="rect">
              <a:avLst/>
            </a:prstGeom>
          </p:spPr>
          <p:txBody>
            <a:bodyPr wrap="square" lIns="18000" tIns="18000" rIns="18000" bIns="18000">
              <a:noAutofit/>
            </a:bodyPr>
            <a:lstStyle/>
            <a:p>
              <a:pPr fontAlgn="ctr">
                <a:defRPr/>
              </a:pPr>
              <a:r>
                <a:rPr lang="en-US" altLang="zh-CN" sz="1400" kern="0" dirty="0" err="1">
                  <a:solidFill>
                    <a:srgbClr val="990000"/>
                  </a:solidFill>
                  <a:latin typeface="微软雅黑" panose="020B0503020204020204" pitchFamily="34" charset="-122"/>
                  <a:ea typeface="微软雅黑" panose="020B0503020204020204" pitchFamily="34" charset="-122"/>
                </a:rPr>
                <a:t>FusionNetwork</a:t>
              </a:r>
              <a:endParaRPr lang="en-US" altLang="zh-CN" sz="1400" kern="0" dirty="0">
                <a:solidFill>
                  <a:srgbClr val="990000"/>
                </a:solidFill>
                <a:latin typeface="微软雅黑" panose="020B0503020204020204" pitchFamily="34" charset="-122"/>
                <a:ea typeface="微软雅黑" panose="020B0503020204020204" pitchFamily="34" charset="-122"/>
              </a:endParaRPr>
            </a:p>
          </p:txBody>
        </p:sp>
        <p:sp>
          <p:nvSpPr>
            <p:cNvPr id="78" name="圆角矩形 77"/>
            <p:cNvSpPr/>
            <p:nvPr/>
          </p:nvSpPr>
          <p:spPr bwMode="auto">
            <a:xfrm>
              <a:off x="2567893" y="3669547"/>
              <a:ext cx="815975" cy="588869"/>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843835"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Cluster</a:t>
              </a:r>
            </a:p>
            <a:p>
              <a:pPr algn="ctr" defTabSz="843835"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scheduling</a:t>
              </a:r>
            </a:p>
          </p:txBody>
        </p:sp>
        <p:sp>
          <p:nvSpPr>
            <p:cNvPr id="79" name="圆角矩形 78"/>
            <p:cNvSpPr/>
            <p:nvPr/>
          </p:nvSpPr>
          <p:spPr bwMode="auto">
            <a:xfrm>
              <a:off x="3467993" y="3669547"/>
              <a:ext cx="958247" cy="588869"/>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Advanced expansion features:</a:t>
              </a:r>
            </a:p>
            <a:p>
              <a:pPr algn="ctr" defTabSz="658054" fontAlgn="ctr">
                <a:defRPr/>
              </a:pPr>
              <a:r>
                <a:rPr lang="en-US" altLang="zh-CN" sz="800" kern="0" dirty="0">
                  <a:solidFill>
                    <a:sysClr val="windowText" lastClr="000000"/>
                  </a:solidFill>
                  <a:latin typeface="微软雅黑" panose="020B0503020204020204" pitchFamily="34" charset="-122"/>
                  <a:ea typeface="微软雅黑" panose="020B0503020204020204" pitchFamily="34" charset="-122"/>
                </a:rPr>
                <a:t>HA/live migration...</a:t>
              </a:r>
            </a:p>
          </p:txBody>
        </p:sp>
        <p:sp>
          <p:nvSpPr>
            <p:cNvPr id="70" name="线形标注 2 69"/>
            <p:cNvSpPr/>
            <p:nvPr/>
          </p:nvSpPr>
          <p:spPr bwMode="auto">
            <a:xfrm>
              <a:off x="755577" y="1413618"/>
              <a:ext cx="1549104" cy="1153793"/>
            </a:xfrm>
            <a:prstGeom prst="borderCallout2">
              <a:avLst>
                <a:gd name="adj1" fmla="val 47809"/>
                <a:gd name="adj2" fmla="val 100375"/>
                <a:gd name="adj3" fmla="val 196032"/>
                <a:gd name="adj4" fmla="val 247122"/>
                <a:gd name="adj5" fmla="val 195440"/>
                <a:gd name="adj6" fmla="val 248360"/>
              </a:avLst>
            </a:prstGeom>
            <a:solidFill>
              <a:sysClr val="window" lastClr="FFFFFF"/>
            </a:solidFill>
            <a:ln w="25400" cap="flat" cmpd="sng" algn="ctr">
              <a:solidFill>
                <a:srgbClr val="1AB39F"/>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marL="87313" indent="-87313" defTabSz="685424" fontAlgn="ctr">
                <a:buClr>
                  <a:srgbClr val="CC9900"/>
                </a:buClr>
                <a:buFont typeface="Arial" pitchFamily="34" charset="0"/>
                <a:buChar char="•"/>
                <a:defRPr/>
              </a:pPr>
              <a:r>
                <a:rPr lang="en-US" altLang="zh-CN" sz="1050" kern="0" dirty="0">
                  <a:latin typeface="微软雅黑" panose="020B0503020204020204" pitchFamily="34" charset="-122"/>
                  <a:ea typeface="微软雅黑" panose="020B0503020204020204" pitchFamily="34" charset="-122"/>
                </a:rPr>
                <a:t>High-performance storage I/O acceleration</a:t>
              </a:r>
            </a:p>
            <a:p>
              <a:pPr marL="87313" indent="-87313" defTabSz="685424" fontAlgn="ctr">
                <a:buClr>
                  <a:srgbClr val="CC9900"/>
                </a:buClr>
                <a:buFont typeface="Arial" pitchFamily="34" charset="0"/>
                <a:buChar char="•"/>
                <a:defRPr/>
              </a:pPr>
              <a:r>
                <a:rPr lang="en-US" altLang="zh-CN" sz="1050" kern="0" dirty="0">
                  <a:latin typeface="微软雅黑" panose="020B0503020204020204" pitchFamily="34" charset="-122"/>
                  <a:ea typeface="微软雅黑" panose="020B0503020204020204" pitchFamily="34" charset="-122"/>
                </a:rPr>
                <a:t>High-performance distributed storage</a:t>
              </a:r>
            </a:p>
            <a:p>
              <a:pPr marL="87313" indent="-87313" defTabSz="685424" fontAlgn="ctr">
                <a:buClr>
                  <a:srgbClr val="CC9900"/>
                </a:buClr>
                <a:buFont typeface="Arial" pitchFamily="34" charset="0"/>
                <a:buChar char="•"/>
                <a:defRPr/>
              </a:pPr>
              <a:r>
                <a:rPr lang="en-US" altLang="zh-CN" sz="1050" kern="0" dirty="0">
                  <a:latin typeface="微软雅黑" panose="020B0503020204020204" pitchFamily="34" charset="-122"/>
                  <a:ea typeface="微软雅黑" panose="020B0503020204020204" pitchFamily="34" charset="-122"/>
                </a:rPr>
                <a:t>Scalability: Extra-large storage pool</a:t>
              </a:r>
            </a:p>
          </p:txBody>
        </p:sp>
      </p:grpSp>
      <p:sp>
        <p:nvSpPr>
          <p:cNvPr id="6" name="标题 5">
            <a:extLst>
              <a:ext uri="{FF2B5EF4-FFF2-40B4-BE49-F238E27FC236}">
                <a16:creationId xmlns:p14="http://schemas.microsoft.com/office/powerpoint/2010/main" xmlns:p15="http://schemas.microsoft.com/office/powerpoint/2012/main" xmlns="" xmlns:a16="http://schemas.microsoft.com/office/drawing/2014/main" id="{3D4F5A51-32D6-479F-9A56-810A5EF8F039}"/>
              </a:ext>
            </a:extLst>
          </p:cNvPr>
          <p:cNvSpPr>
            <a:spLocks noGrp="1"/>
          </p:cNvSpPr>
          <p:nvPr>
            <p:ph type="title" idx="4294967295"/>
          </p:nvPr>
        </p:nvSpPr>
        <p:spPr>
          <a:xfrm>
            <a:off x="1631950" y="260648"/>
            <a:ext cx="10560050" cy="868363"/>
          </a:xfrm>
        </p:spPr>
        <p:txBody>
          <a:bodyPr wrap="square">
            <a:noAutofit/>
          </a:bodyPr>
          <a:lstStyle/>
          <a:p>
            <a:pPr fontAlgn="ctr"/>
            <a:r>
              <a:rPr lang="en-US" altLang="zh-CN" b="1" dirty="0" err="1" smtClean="0">
                <a:latin typeface="微软雅黑" panose="020B0503020204020204" pitchFamily="34" charset="-122"/>
                <a:ea typeface="微软雅黑" panose="020B0503020204020204" pitchFamily="34" charset="-122"/>
              </a:rPr>
              <a:t>FusionSphere</a:t>
            </a:r>
            <a:r>
              <a:rPr lang="en-US" altLang="zh-CN" b="1" dirty="0" smtClean="0">
                <a:latin typeface="微软雅黑" panose="020B0503020204020204" pitchFamily="34" charset="-122"/>
                <a:ea typeface="微软雅黑" panose="020B0503020204020204" pitchFamily="34" charset="-122"/>
              </a:rPr>
              <a:t> </a:t>
            </a:r>
            <a:r>
              <a:rPr lang="en-US" altLang="zh-CN" b="1" dirty="0" err="1" smtClean="0">
                <a:latin typeface="微软雅黑" panose="020B0503020204020204" pitchFamily="34" charset="-122"/>
                <a:ea typeface="微软雅黑" panose="020B0503020204020204" pitchFamily="34" charset="-122"/>
              </a:rPr>
              <a:t>OpenStack</a:t>
            </a:r>
            <a:r>
              <a:rPr lang="en-US" altLang="zh-CN" b="1" dirty="0" smtClean="0">
                <a:latin typeface="微软雅黑" panose="020B0503020204020204" pitchFamily="34" charset="-122"/>
                <a:ea typeface="微软雅黑" panose="020B0503020204020204" pitchFamily="34" charset="-122"/>
              </a:rPr>
              <a:t> Commercial Enhancements (1)</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010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bwMode="auto">
          <a:xfrm>
            <a:off x="8133223" y="5841269"/>
            <a:ext cx="841462" cy="329345"/>
          </a:xfrm>
          <a:prstGeom prst="rect">
            <a:avLst/>
          </a:prstGeom>
          <a:solidFill>
            <a:srgbClr val="00B0F0"/>
          </a:solidFill>
          <a:ln w="25400" cap="flat" cmpd="sng" algn="ctr">
            <a:solidFill>
              <a:srgbClr val="738AC8"/>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5980" tIns="17995" rIns="35980" bIns="35980" anchor="ctr">
            <a:noAutofit/>
          </a:bodyPr>
          <a:lstStyle/>
          <a:p>
            <a:pPr algn="ctr" defTabSz="685424" fontAlgn="ctr">
              <a:buClr>
                <a:srgbClr val="CC9900"/>
              </a:buClr>
              <a:defRPr/>
            </a:pPr>
            <a:r>
              <a:rPr lang="en-US" altLang="zh-CN" sz="1050" kern="0" dirty="0">
                <a:solidFill>
                  <a:prstClr val="black"/>
                </a:solidFill>
                <a:latin typeface="微软雅黑" panose="020B0503020204020204" pitchFamily="34" charset="-122"/>
                <a:ea typeface="微软雅黑" panose="020B0503020204020204" pitchFamily="34" charset="-122"/>
              </a:rPr>
              <a:t>Open source</a:t>
            </a:r>
          </a:p>
        </p:txBody>
      </p:sp>
      <p:sp>
        <p:nvSpPr>
          <p:cNvPr id="60" name="矩形 59"/>
          <p:cNvSpPr/>
          <p:nvPr/>
        </p:nvSpPr>
        <p:spPr bwMode="auto">
          <a:xfrm>
            <a:off x="9213344" y="5841268"/>
            <a:ext cx="879101" cy="335694"/>
          </a:xfrm>
          <a:prstGeom prst="rect">
            <a:avLst/>
          </a:prstGeom>
          <a:solidFill>
            <a:srgbClr val="FFFF99"/>
          </a:solidFill>
          <a:ln w="9525" cap="flat" cmpd="sng" algn="ctr">
            <a:solidFill>
              <a:srgbClr val="FFFFFF">
                <a:lumMod val="50000"/>
              </a:srgbClr>
            </a:solidFill>
            <a:prstDash val="dash"/>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9" tIns="45699" rIns="91399" bIns="45699" anchor="ctr">
            <a:noAutofit/>
          </a:bodyPr>
          <a:lstStyle/>
          <a:p>
            <a:pPr algn="ctr" defTabSz="658054" fontAlgn="ctr">
              <a:buClr>
                <a:srgbClr val="CC9900"/>
              </a:buClr>
              <a:defRPr/>
            </a:pPr>
            <a:r>
              <a:rPr lang="en-US" altLang="zh-CN" sz="1050" kern="0" dirty="0">
                <a:solidFill>
                  <a:srgbClr val="000000"/>
                </a:solidFill>
                <a:latin typeface="微软雅黑" panose="020B0503020204020204" pitchFamily="34" charset="-122"/>
                <a:ea typeface="微软雅黑" panose="020B0503020204020204" pitchFamily="34" charset="-122"/>
              </a:rPr>
              <a:t>Huawei</a:t>
            </a:r>
          </a:p>
        </p:txBody>
      </p:sp>
      <p:grpSp>
        <p:nvGrpSpPr>
          <p:cNvPr id="57" name="组合 56"/>
          <p:cNvGrpSpPr/>
          <p:nvPr/>
        </p:nvGrpSpPr>
        <p:grpSpPr>
          <a:xfrm>
            <a:off x="2315581" y="1412776"/>
            <a:ext cx="7748793" cy="4356485"/>
            <a:chOff x="791580" y="1412775"/>
            <a:chExt cx="7371067" cy="3708414"/>
          </a:xfrm>
        </p:grpSpPr>
        <p:grpSp>
          <p:nvGrpSpPr>
            <p:cNvPr id="2" name="组合 65"/>
            <p:cNvGrpSpPr/>
            <p:nvPr/>
          </p:nvGrpSpPr>
          <p:grpSpPr>
            <a:xfrm>
              <a:off x="791580" y="1412775"/>
              <a:ext cx="5894387" cy="3708414"/>
              <a:chOff x="1115616" y="1190898"/>
              <a:chExt cx="6356694" cy="3224897"/>
            </a:xfrm>
          </p:grpSpPr>
          <p:sp>
            <p:nvSpPr>
              <p:cNvPr id="90" name="圆角矩形 89"/>
              <p:cNvSpPr/>
              <p:nvPr/>
            </p:nvSpPr>
            <p:spPr bwMode="auto">
              <a:xfrm>
                <a:off x="1127600" y="4025250"/>
                <a:ext cx="6344710" cy="390544"/>
              </a:xfrm>
              <a:prstGeom prst="roundRect">
                <a:avLst>
                  <a:gd name="adj" fmla="val 1500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1" name="圆角矩形 90"/>
              <p:cNvSpPr/>
              <p:nvPr/>
            </p:nvSpPr>
            <p:spPr bwMode="auto">
              <a:xfrm>
                <a:off x="5392218" y="2908757"/>
                <a:ext cx="2080092" cy="1082841"/>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2" name="圆角矩形 91"/>
              <p:cNvSpPr/>
              <p:nvPr/>
            </p:nvSpPr>
            <p:spPr bwMode="auto">
              <a:xfrm>
                <a:off x="3223100" y="2912198"/>
                <a:ext cx="2081805" cy="1080649"/>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3" name="圆角矩形 92"/>
              <p:cNvSpPr/>
              <p:nvPr/>
            </p:nvSpPr>
            <p:spPr bwMode="auto">
              <a:xfrm>
                <a:off x="1119040" y="2907071"/>
                <a:ext cx="2080092" cy="1084526"/>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94" name="圆角矩形 93"/>
              <p:cNvSpPr/>
              <p:nvPr/>
            </p:nvSpPr>
            <p:spPr bwMode="auto">
              <a:xfrm>
                <a:off x="1222897" y="3722984"/>
                <a:ext cx="1872939" cy="252408"/>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Unified Virtualization Platform (UVP)</a:t>
                </a:r>
              </a:p>
            </p:txBody>
          </p:sp>
          <p:sp>
            <p:nvSpPr>
              <p:cNvPr id="95" name="圆角矩形 94"/>
              <p:cNvSpPr/>
              <p:nvPr/>
            </p:nvSpPr>
            <p:spPr bwMode="auto">
              <a:xfrm>
                <a:off x="1465067" y="4220524"/>
                <a:ext cx="2377982" cy="195271"/>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Cloud Boot Service (CBS)</a:t>
                </a:r>
              </a:p>
            </p:txBody>
          </p:sp>
          <p:sp>
            <p:nvSpPr>
              <p:cNvPr id="96" name="圆角矩形 95"/>
              <p:cNvSpPr/>
              <p:nvPr/>
            </p:nvSpPr>
            <p:spPr bwMode="auto">
              <a:xfrm>
                <a:off x="4680022" y="4218934"/>
                <a:ext cx="2579999" cy="196860"/>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Cloud Provisioning Service (CPS)</a:t>
                </a:r>
              </a:p>
            </p:txBody>
          </p:sp>
          <p:sp>
            <p:nvSpPr>
              <p:cNvPr id="97" name="TextBox 96"/>
              <p:cNvSpPr txBox="1"/>
              <p:nvPr/>
            </p:nvSpPr>
            <p:spPr>
              <a:xfrm>
                <a:off x="1783891" y="4028049"/>
                <a:ext cx="5027444" cy="227833"/>
              </a:xfrm>
              <a:prstGeom prst="rect">
                <a:avLst/>
              </a:prstGeom>
              <a:noFill/>
            </p:spPr>
            <p:txBody>
              <a:bodyPr wrap="square" lIns="18000" tIns="18000" rIns="18000" bIns="18000">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Basic OS installation, management node provisioning</a:t>
                </a:r>
              </a:p>
            </p:txBody>
          </p:sp>
          <p:sp>
            <p:nvSpPr>
              <p:cNvPr id="99" name="TextBox 98"/>
              <p:cNvSpPr txBox="1"/>
              <p:nvPr/>
            </p:nvSpPr>
            <p:spPr>
              <a:xfrm>
                <a:off x="1168249" y="2766657"/>
                <a:ext cx="1452387" cy="170874"/>
              </a:xfrm>
              <a:prstGeom prst="rect">
                <a:avLst/>
              </a:prstGeom>
              <a:noFill/>
            </p:spPr>
            <p:txBody>
              <a:bodyPr wrap="square" lIns="18000" tIns="18000" rIns="18000" bIns="18000">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Computing virtualization</a:t>
                </a:r>
              </a:p>
            </p:txBody>
          </p:sp>
          <p:sp>
            <p:nvSpPr>
              <p:cNvPr id="101" name="圆角矩形 100"/>
              <p:cNvSpPr/>
              <p:nvPr/>
            </p:nvSpPr>
            <p:spPr bwMode="auto">
              <a:xfrm>
                <a:off x="3394301" y="3722984"/>
                <a:ext cx="1836988" cy="252408"/>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Distributed storage engine</a:t>
                </a:r>
              </a:p>
            </p:txBody>
          </p:sp>
          <p:sp>
            <p:nvSpPr>
              <p:cNvPr id="102" name="圆角矩形 101"/>
              <p:cNvSpPr/>
              <p:nvPr/>
            </p:nvSpPr>
            <p:spPr bwMode="auto">
              <a:xfrm>
                <a:off x="3389167" y="3109142"/>
                <a:ext cx="691579" cy="581439"/>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Storage offload</a:t>
                </a:r>
              </a:p>
            </p:txBody>
          </p:sp>
          <p:sp>
            <p:nvSpPr>
              <p:cNvPr id="103" name="TextBox 102"/>
              <p:cNvSpPr txBox="1"/>
              <p:nvPr/>
            </p:nvSpPr>
            <p:spPr>
              <a:xfrm>
                <a:off x="4079203" y="2766657"/>
                <a:ext cx="1294519" cy="170874"/>
              </a:xfrm>
              <a:prstGeom prst="rect">
                <a:avLst/>
              </a:prstGeom>
              <a:noFill/>
            </p:spPr>
            <p:txBody>
              <a:bodyPr wrap="square" lIns="18000" tIns="18000" rIns="18000" bIns="18000">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Storage virtualization</a:t>
                </a:r>
              </a:p>
            </p:txBody>
          </p:sp>
          <p:sp>
            <p:nvSpPr>
              <p:cNvPr id="105" name="圆角矩形 104"/>
              <p:cNvSpPr/>
              <p:nvPr/>
            </p:nvSpPr>
            <p:spPr bwMode="auto">
              <a:xfrm>
                <a:off x="4168059" y="3109142"/>
                <a:ext cx="1084293" cy="581439"/>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Advanced storage features:</a:t>
                </a:r>
              </a:p>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Thin provisioning</a:t>
                </a:r>
                <a:r>
                  <a:rPr lang="en-US" altLang="zh-CN" sz="900" kern="0" dirty="0" smtClean="0">
                    <a:solidFill>
                      <a:sysClr val="windowText" lastClr="000000"/>
                    </a:solidFill>
                    <a:latin typeface="微软雅黑" panose="020B0503020204020204" pitchFamily="34" charset="-122"/>
                    <a:ea typeface="微软雅黑" panose="020B0503020204020204" pitchFamily="34" charset="-122"/>
                  </a:rPr>
                  <a:t>/</a:t>
                </a:r>
                <a:br>
                  <a:rPr lang="en-US" altLang="zh-CN" sz="900" kern="0" dirty="0" smtClean="0">
                    <a:solidFill>
                      <a:sysClr val="windowText" lastClr="000000"/>
                    </a:solidFill>
                    <a:latin typeface="微软雅黑" panose="020B0503020204020204" pitchFamily="34" charset="-122"/>
                    <a:ea typeface="微软雅黑" panose="020B0503020204020204" pitchFamily="34" charset="-122"/>
                  </a:rPr>
                </a:br>
                <a:r>
                  <a:rPr lang="en-US" altLang="zh-CN" sz="900" kern="0" dirty="0" smtClean="0">
                    <a:solidFill>
                      <a:sysClr val="windowText" lastClr="000000"/>
                    </a:solidFill>
                    <a:latin typeface="微软雅黑" panose="020B0503020204020204" pitchFamily="34" charset="-122"/>
                    <a:ea typeface="微软雅黑" panose="020B0503020204020204" pitchFamily="34" charset="-122"/>
                  </a:rPr>
                  <a:t>snapshot/DR</a:t>
                </a:r>
                <a:r>
                  <a:rPr lang="en-US" altLang="zh-CN" sz="900" kern="0" dirty="0">
                    <a:solidFill>
                      <a:sysClr val="windowText" lastClr="000000"/>
                    </a:solidFill>
                    <a:latin typeface="微软雅黑" panose="020B0503020204020204" pitchFamily="34" charset="-122"/>
                    <a:ea typeface="微软雅黑" panose="020B0503020204020204" pitchFamily="34" charset="-122"/>
                  </a:rPr>
                  <a:t>...</a:t>
                </a:r>
              </a:p>
            </p:txBody>
          </p:sp>
          <p:sp>
            <p:nvSpPr>
              <p:cNvPr id="109" name="圆角矩形 108"/>
              <p:cNvSpPr/>
              <p:nvPr/>
            </p:nvSpPr>
            <p:spPr bwMode="auto">
              <a:xfrm>
                <a:off x="5535411" y="3722984"/>
                <a:ext cx="1869515" cy="252408"/>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Elastic virtual switch (EVS)</a:t>
                </a:r>
              </a:p>
            </p:txBody>
          </p:sp>
          <p:sp>
            <p:nvSpPr>
              <p:cNvPr id="110" name="圆角矩形 109"/>
              <p:cNvSpPr/>
              <p:nvPr/>
            </p:nvSpPr>
            <p:spPr bwMode="auto">
              <a:xfrm>
                <a:off x="5530890" y="3109142"/>
                <a:ext cx="835461" cy="581439"/>
              </a:xfrm>
              <a:prstGeom prst="roundRect">
                <a:avLst/>
              </a:prstGeom>
              <a:solidFill>
                <a:srgbClr val="FFFFFF">
                  <a:lumMod val="85000"/>
                </a:srgbClr>
              </a:solidFill>
              <a:ln w="9525" cap="flat" cmpd="sng" algn="ctr">
                <a:solidFill>
                  <a:srgbClr val="FFFFFF">
                    <a:lumMod val="50000"/>
                  </a:srgbClr>
                </a:solidFill>
                <a:prstDash val="dash"/>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err="1">
                    <a:solidFill>
                      <a:sysClr val="windowText" lastClr="000000"/>
                    </a:solidFill>
                    <a:latin typeface="微软雅黑" panose="020B0503020204020204" pitchFamily="34" charset="-122"/>
                    <a:ea typeface="微软雅黑" panose="020B0503020204020204" pitchFamily="34" charset="-122"/>
                  </a:rPr>
                  <a:t>SDN</a:t>
                </a:r>
                <a:r>
                  <a:rPr lang="en-US" altLang="zh-CN" sz="900" kern="0" dirty="0">
                    <a:solidFill>
                      <a:sysClr val="windowText" lastClr="000000"/>
                    </a:solidFill>
                    <a:latin typeface="微软雅黑" panose="020B0503020204020204" pitchFamily="34" charset="-122"/>
                    <a:ea typeface="微软雅黑" panose="020B0503020204020204" pitchFamily="34" charset="-122"/>
                  </a:rPr>
                  <a:t> controller</a:t>
                </a:r>
              </a:p>
            </p:txBody>
          </p:sp>
          <p:sp>
            <p:nvSpPr>
              <p:cNvPr id="111" name="TextBox 110"/>
              <p:cNvSpPr txBox="1"/>
              <p:nvPr/>
            </p:nvSpPr>
            <p:spPr>
              <a:xfrm>
                <a:off x="5907611" y="2754618"/>
                <a:ext cx="1435942" cy="182266"/>
              </a:xfrm>
              <a:prstGeom prst="rect">
                <a:avLst/>
              </a:prstGeom>
              <a:noFill/>
            </p:spPr>
            <p:txBody>
              <a:bodyPr wrap="square" lIns="18000" tIns="18000" rIns="18000" bIns="18000">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Network virtualization</a:t>
                </a:r>
              </a:p>
            </p:txBody>
          </p:sp>
          <p:sp>
            <p:nvSpPr>
              <p:cNvPr id="112" name="圆角矩形 111"/>
              <p:cNvSpPr/>
              <p:nvPr/>
            </p:nvSpPr>
            <p:spPr bwMode="auto">
              <a:xfrm>
                <a:off x="6453664" y="3109142"/>
                <a:ext cx="948797" cy="581439"/>
              </a:xfrm>
              <a:prstGeom prst="roundRect">
                <a:avLst/>
              </a:prstGeom>
              <a:solidFill>
                <a:srgbClr val="FFFFFF">
                  <a:lumMod val="85000"/>
                </a:srgbClr>
              </a:solidFill>
              <a:ln w="9525" cap="flat" cmpd="sng" algn="ctr">
                <a:solidFill>
                  <a:srgbClr val="FFFFFF">
                    <a:lumMod val="50000"/>
                  </a:srgbClr>
                </a:solidFill>
                <a:prstDash val="dash"/>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Virtual service gateway: </a:t>
                </a:r>
                <a:r>
                  <a:rPr lang="en-US" altLang="zh-CN" sz="900" kern="0" dirty="0" err="1">
                    <a:solidFill>
                      <a:sysClr val="windowText" lastClr="000000"/>
                    </a:solidFill>
                    <a:latin typeface="微软雅黑" panose="020B0503020204020204" pitchFamily="34" charset="-122"/>
                    <a:ea typeface="微软雅黑" panose="020B0503020204020204" pitchFamily="34" charset="-122"/>
                  </a:rPr>
                  <a:t>vFW</a:t>
                </a:r>
                <a:r>
                  <a:rPr lang="en-US" altLang="zh-CN" sz="900" kern="0" dirty="0">
                    <a:solidFill>
                      <a:sysClr val="windowText" lastClr="000000"/>
                    </a:solidFill>
                    <a:latin typeface="微软雅黑" panose="020B0503020204020204" pitchFamily="34" charset="-122"/>
                    <a:ea typeface="微软雅黑" panose="020B0503020204020204" pitchFamily="34" charset="-122"/>
                  </a:rPr>
                  <a:t>/</a:t>
                </a:r>
                <a:r>
                  <a:rPr lang="en-US" altLang="zh-CN" sz="900" kern="0" dirty="0" err="1">
                    <a:solidFill>
                      <a:sysClr val="windowText" lastClr="000000"/>
                    </a:solidFill>
                    <a:latin typeface="微软雅黑" panose="020B0503020204020204" pitchFamily="34" charset="-122"/>
                    <a:ea typeface="微软雅黑" panose="020B0503020204020204" pitchFamily="34" charset="-122"/>
                  </a:rPr>
                  <a:t>vLB</a:t>
                </a: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3" name="圆角矩形 112"/>
              <p:cNvSpPr/>
              <p:nvPr/>
            </p:nvSpPr>
            <p:spPr bwMode="auto">
              <a:xfrm>
                <a:off x="1115616" y="1946586"/>
                <a:ext cx="6349846" cy="804902"/>
              </a:xfrm>
              <a:prstGeom prst="roundRect">
                <a:avLst>
                  <a:gd name="adj" fmla="val 8613"/>
                </a:avLst>
              </a:prstGeom>
              <a:solidFill>
                <a:srgbClr val="00B0F0"/>
              </a:soli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114" name="圆角矩形 113"/>
              <p:cNvSpPr/>
              <p:nvPr/>
            </p:nvSpPr>
            <p:spPr bwMode="auto">
              <a:xfrm>
                <a:off x="3748688" y="2117317"/>
                <a:ext cx="1066583" cy="176589"/>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Cinder</a:t>
                </a:r>
              </a:p>
            </p:txBody>
          </p:sp>
          <p:sp>
            <p:nvSpPr>
              <p:cNvPr id="115" name="圆角矩形 114"/>
              <p:cNvSpPr/>
              <p:nvPr/>
            </p:nvSpPr>
            <p:spPr bwMode="auto">
              <a:xfrm>
                <a:off x="5057826" y="2118747"/>
                <a:ext cx="1066583" cy="188471"/>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Neutron</a:t>
                </a:r>
              </a:p>
            </p:txBody>
          </p:sp>
          <p:sp>
            <p:nvSpPr>
              <p:cNvPr id="116" name="圆角矩形 115"/>
              <p:cNvSpPr/>
              <p:nvPr/>
            </p:nvSpPr>
            <p:spPr bwMode="auto">
              <a:xfrm>
                <a:off x="2530593" y="2118747"/>
                <a:ext cx="1066583" cy="188471"/>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Nova</a:t>
                </a:r>
              </a:p>
            </p:txBody>
          </p:sp>
          <p:sp>
            <p:nvSpPr>
              <p:cNvPr id="117" name="圆角矩形 116"/>
              <p:cNvSpPr/>
              <p:nvPr/>
            </p:nvSpPr>
            <p:spPr bwMode="auto">
              <a:xfrm>
                <a:off x="2551444" y="2318046"/>
                <a:ext cx="1066582" cy="407026"/>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Nova-Compute</a:t>
                </a:r>
              </a:p>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Driver</a:t>
                </a:r>
              </a:p>
            </p:txBody>
          </p:sp>
          <p:sp>
            <p:nvSpPr>
              <p:cNvPr id="118" name="圆角矩形 117"/>
              <p:cNvSpPr/>
              <p:nvPr/>
            </p:nvSpPr>
            <p:spPr bwMode="auto">
              <a:xfrm>
                <a:off x="3748688" y="2313338"/>
                <a:ext cx="1066583" cy="429546"/>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Cinder-Volume</a:t>
                </a:r>
              </a:p>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Driver</a:t>
                </a:r>
              </a:p>
            </p:txBody>
          </p:sp>
          <p:sp>
            <p:nvSpPr>
              <p:cNvPr id="119" name="圆角矩形 118"/>
              <p:cNvSpPr/>
              <p:nvPr/>
            </p:nvSpPr>
            <p:spPr bwMode="auto">
              <a:xfrm>
                <a:off x="5075255" y="2318047"/>
                <a:ext cx="1066583" cy="403309"/>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Neutron</a:t>
                </a:r>
              </a:p>
              <a:p>
                <a:pPr algn="ctr" defTabSz="658054" fontAlgn="ctr">
                  <a:defRPr/>
                </a:pPr>
                <a:r>
                  <a:rPr lang="en-US" altLang="zh-CN" sz="1200" kern="0" dirty="0" err="1">
                    <a:solidFill>
                      <a:sysClr val="windowText" lastClr="000000"/>
                    </a:solidFill>
                    <a:latin typeface="微软雅黑" panose="020B0503020204020204" pitchFamily="34" charset="-122"/>
                    <a:ea typeface="微软雅黑" panose="020B0503020204020204" pitchFamily="34" charset="-122"/>
                  </a:rPr>
                  <a:t>plugin</a:t>
                </a:r>
                <a:endParaRPr lang="en-US" altLang="zh-CN"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0" name="圆角矩形 119"/>
              <p:cNvSpPr/>
              <p:nvPr/>
            </p:nvSpPr>
            <p:spPr bwMode="auto">
              <a:xfrm>
                <a:off x="1178960" y="1994213"/>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Keystone</a:t>
                </a:r>
              </a:p>
            </p:txBody>
          </p:sp>
          <p:sp>
            <p:nvSpPr>
              <p:cNvPr id="121" name="圆角矩形 120"/>
              <p:cNvSpPr/>
              <p:nvPr/>
            </p:nvSpPr>
            <p:spPr bwMode="auto">
              <a:xfrm>
                <a:off x="1175536" y="2248225"/>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Glance</a:t>
                </a:r>
              </a:p>
            </p:txBody>
          </p:sp>
          <p:sp>
            <p:nvSpPr>
              <p:cNvPr id="122" name="圆角矩形 121"/>
              <p:cNvSpPr/>
              <p:nvPr/>
            </p:nvSpPr>
            <p:spPr bwMode="auto">
              <a:xfrm>
                <a:off x="1182384" y="2495887"/>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Swift</a:t>
                </a:r>
              </a:p>
            </p:txBody>
          </p:sp>
          <p:sp>
            <p:nvSpPr>
              <p:cNvPr id="123" name="圆角矩形 122"/>
              <p:cNvSpPr/>
              <p:nvPr/>
            </p:nvSpPr>
            <p:spPr bwMode="auto">
              <a:xfrm>
                <a:off x="6318415" y="2006913"/>
                <a:ext cx="1066583" cy="209560"/>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Heat</a:t>
                </a:r>
              </a:p>
            </p:txBody>
          </p:sp>
          <p:sp>
            <p:nvSpPr>
              <p:cNvPr id="124" name="圆角矩形 123"/>
              <p:cNvSpPr/>
              <p:nvPr/>
            </p:nvSpPr>
            <p:spPr bwMode="auto">
              <a:xfrm>
                <a:off x="6314991" y="2260926"/>
                <a:ext cx="1066583" cy="211148"/>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err="1">
                    <a:solidFill>
                      <a:sysClr val="windowText" lastClr="000000"/>
                    </a:solidFill>
                    <a:latin typeface="微软雅黑" panose="020B0503020204020204" pitchFamily="34" charset="-122"/>
                    <a:ea typeface="微软雅黑" panose="020B0503020204020204" pitchFamily="34" charset="-122"/>
                  </a:rPr>
                  <a:t>Ceilometer</a:t>
                </a:r>
                <a:endParaRPr lang="en-US" altLang="zh-CN"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5" name="圆角矩形 124"/>
              <p:cNvSpPr/>
              <p:nvPr/>
            </p:nvSpPr>
            <p:spPr bwMode="auto">
              <a:xfrm>
                <a:off x="6321839" y="2507001"/>
                <a:ext cx="1066583" cy="211147"/>
              </a:xfrm>
              <a:prstGeom prst="roundRect">
                <a:avLst/>
              </a:prstGeom>
              <a:solidFill>
                <a:srgbClr val="66FFFF">
                  <a:alpha val="50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1400" kern="0" dirty="0">
                    <a:solidFill>
                      <a:sysClr val="windowText" lastClr="000000"/>
                    </a:solidFill>
                    <a:latin typeface="微软雅黑" panose="020B0503020204020204" pitchFamily="34" charset="-122"/>
                    <a:ea typeface="微软雅黑" panose="020B0503020204020204" pitchFamily="34" charset="-122"/>
                  </a:rPr>
                  <a:t>Ironic</a:t>
                </a:r>
              </a:p>
            </p:txBody>
          </p:sp>
          <p:sp>
            <p:nvSpPr>
              <p:cNvPr id="126" name="TextBox 125"/>
              <p:cNvSpPr txBox="1"/>
              <p:nvPr/>
            </p:nvSpPr>
            <p:spPr>
              <a:xfrm>
                <a:off x="3755536" y="1931571"/>
                <a:ext cx="1089289" cy="225854"/>
              </a:xfrm>
              <a:prstGeom prst="rect">
                <a:avLst/>
              </a:prstGeom>
              <a:noFill/>
            </p:spPr>
            <p:txBody>
              <a:bodyPr wrap="square" lIns="18000" tIns="18000" rIns="18000" bIns="18000">
                <a:noAutofit/>
              </a:bodyPr>
              <a:lstStyle/>
              <a:p>
                <a:pPr defTabSz="685424" fontAlgn="ctr">
                  <a:defRPr/>
                </a:pPr>
                <a:r>
                  <a:rPr lang="en-US" altLang="zh-CN" sz="1400" kern="0" dirty="0" err="1">
                    <a:solidFill>
                      <a:sysClr val="windowText" lastClr="000000"/>
                    </a:solidFill>
                    <a:latin typeface="微软雅黑" panose="020B0503020204020204" pitchFamily="34" charset="-122"/>
                    <a:ea typeface="微软雅黑" panose="020B0503020204020204" pitchFamily="34" charset="-122"/>
                  </a:rPr>
                  <a:t>OpenStack</a:t>
                </a:r>
                <a:endParaRPr lang="en-US" altLang="zh-CN" sz="14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 name="组合 64"/>
              <p:cNvGrpSpPr/>
              <p:nvPr/>
            </p:nvGrpSpPr>
            <p:grpSpPr>
              <a:xfrm>
                <a:off x="1128733" y="1190898"/>
                <a:ext cx="6336150" cy="674721"/>
                <a:chOff x="6130984" y="2915056"/>
                <a:chExt cx="6336150" cy="1085397"/>
              </a:xfrm>
            </p:grpSpPr>
            <p:sp>
              <p:nvSpPr>
                <p:cNvPr id="127" name="圆角矩形 126"/>
                <p:cNvSpPr/>
                <p:nvPr/>
              </p:nvSpPr>
              <p:spPr bwMode="auto">
                <a:xfrm>
                  <a:off x="6130984" y="2915056"/>
                  <a:ext cx="6336150" cy="1085397"/>
                </a:xfrm>
                <a:prstGeom prst="roundRect">
                  <a:avLst>
                    <a:gd name="adj" fmla="val 8613"/>
                  </a:avLst>
                </a:prstGeom>
                <a:solidFill>
                  <a:srgbClr val="FFFF99"/>
                </a:solidFill>
                <a:ln w="9525" cap="flat" cmpd="sng" algn="ctr">
                  <a:solidFill>
                    <a:srgbClr val="FFFFFF">
                      <a:lumMod val="50000"/>
                    </a:srgbClr>
                  </a:solidFill>
                  <a:prstDash val="dash"/>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128" name="圆角矩形 127"/>
                <p:cNvSpPr/>
                <p:nvPr/>
              </p:nvSpPr>
              <p:spPr bwMode="auto">
                <a:xfrm>
                  <a:off x="9895846" y="3264599"/>
                  <a:ext cx="1066584" cy="617944"/>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Heterogeneous hardware adaptation</a:t>
                  </a:r>
                </a:p>
              </p:txBody>
            </p:sp>
            <p:sp>
              <p:nvSpPr>
                <p:cNvPr id="131" name="圆角矩形 130"/>
                <p:cNvSpPr/>
                <p:nvPr/>
              </p:nvSpPr>
              <p:spPr bwMode="auto">
                <a:xfrm>
                  <a:off x="6449997" y="3264599"/>
                  <a:ext cx="1066582" cy="617945"/>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Application monitoring and alarm (AM&amp;FM)</a:t>
                  </a:r>
                </a:p>
              </p:txBody>
            </p:sp>
            <p:sp>
              <p:nvSpPr>
                <p:cNvPr id="132" name="圆角矩形 131"/>
                <p:cNvSpPr/>
                <p:nvPr/>
              </p:nvSpPr>
              <p:spPr bwMode="auto">
                <a:xfrm>
                  <a:off x="11045033" y="3264599"/>
                  <a:ext cx="1066582" cy="617945"/>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Security management (IAM)</a:t>
                  </a:r>
                </a:p>
              </p:txBody>
            </p:sp>
            <p:sp>
              <p:nvSpPr>
                <p:cNvPr id="134" name="圆角矩形 133"/>
                <p:cNvSpPr/>
                <p:nvPr/>
              </p:nvSpPr>
              <p:spPr bwMode="auto">
                <a:xfrm>
                  <a:off x="7599184" y="3264599"/>
                  <a:ext cx="1064870" cy="617944"/>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Web Portal</a:t>
                  </a:r>
                </a:p>
              </p:txBody>
            </p:sp>
          </p:grpSp>
          <p:sp>
            <p:nvSpPr>
              <p:cNvPr id="136" name="上箭头 135"/>
              <p:cNvSpPr/>
              <p:nvPr/>
            </p:nvSpPr>
            <p:spPr bwMode="auto">
              <a:xfrm>
                <a:off x="2590272" y="2756382"/>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rgbClr val="000000"/>
                  </a:solidFill>
                  <a:latin typeface="微软雅黑" panose="020B0503020204020204" pitchFamily="34" charset="-122"/>
                  <a:ea typeface="微软雅黑" panose="020B0503020204020204" pitchFamily="34" charset="-122"/>
                </a:endParaRPr>
              </a:p>
            </p:txBody>
          </p:sp>
          <p:sp>
            <p:nvSpPr>
              <p:cNvPr id="137" name="上箭头 136"/>
              <p:cNvSpPr/>
              <p:nvPr/>
            </p:nvSpPr>
            <p:spPr bwMode="auto">
              <a:xfrm>
                <a:off x="3871591" y="2756382"/>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8" name="上箭头 137"/>
              <p:cNvSpPr/>
              <p:nvPr/>
            </p:nvSpPr>
            <p:spPr bwMode="auto">
              <a:xfrm>
                <a:off x="5704192" y="2744074"/>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3" name="上箭头 62"/>
              <p:cNvSpPr/>
              <p:nvPr/>
            </p:nvSpPr>
            <p:spPr bwMode="auto">
              <a:xfrm>
                <a:off x="4160962" y="1792862"/>
                <a:ext cx="225276" cy="137547"/>
              </a:xfrm>
              <a:prstGeom prst="upArrow">
                <a:avLst/>
              </a:prstGeom>
              <a:gradFill flip="none" rotWithShape="1">
                <a:gsLst>
                  <a:gs pos="0">
                    <a:srgbClr val="FFFFFF">
                      <a:lumMod val="50000"/>
                    </a:srgbClr>
                  </a:gs>
                  <a:gs pos="35000">
                    <a:srgbClr val="FFFFFF">
                      <a:lumMod val="50000"/>
                      <a:alpha val="80000"/>
                    </a:srgbClr>
                  </a:gs>
                  <a:gs pos="100000">
                    <a:srgbClr val="FFFFFF"/>
                  </a:gs>
                </a:gsLst>
                <a:lin ang="5400000" scaled="1"/>
                <a:tileRect/>
              </a:gradFill>
              <a:ln w="9525" cap="flat" cmpd="sng" algn="ctr">
                <a:solidFill>
                  <a:srgbClr val="FFFFFF">
                    <a:lumMod val="50000"/>
                  </a:srgbClr>
                </a:solidFill>
                <a:prstDash val="solid"/>
                <a:round/>
                <a:headEnd type="none" w="med" len="med"/>
                <a:tailEnd type="none" w="med" len="med"/>
              </a:ln>
            </p:spPr>
            <p:txBody>
              <a:bodyPr wrap="square" lIns="18000" tIns="18000" rIns="18000" bIns="18000">
                <a:noAutofit/>
              </a:bodyPr>
              <a:lstStyle/>
              <a:p>
                <a:pPr defTabSz="658054" fontAlgn="ctr">
                  <a:defRPr/>
                </a:pPr>
                <a:endParaRPr lang="en-US" altLang="zh-CN" sz="9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505090" y="1215488"/>
                <a:ext cx="1615840" cy="248440"/>
              </a:xfrm>
              <a:prstGeom prst="rect">
                <a:avLst/>
              </a:prstGeom>
              <a:noFill/>
            </p:spPr>
            <p:txBody>
              <a:bodyPr wrap="square" lIns="18000" tIns="18000" rIns="18000" bIns="18000">
                <a:noAutofit/>
              </a:bodyPr>
              <a:lstStyle/>
              <a:p>
                <a:pPr algn="ctr" defTabSz="658054" fontAlgn="ctr">
                  <a:defRPr/>
                </a:pPr>
                <a:r>
                  <a:rPr lang="en-US" altLang="zh-CN" sz="1400" kern="0" dirty="0" err="1">
                    <a:solidFill>
                      <a:sysClr val="windowText" lastClr="000000"/>
                    </a:solidFill>
                    <a:latin typeface="微软雅黑" panose="020B0503020204020204" pitchFamily="34" charset="-122"/>
                    <a:ea typeface="微软雅黑" panose="020B0503020204020204" pitchFamily="34" charset="-122"/>
                  </a:rPr>
                  <a:t>OpenStack</a:t>
                </a:r>
                <a:r>
                  <a:rPr lang="en-US" altLang="zh-CN" sz="1400" kern="0" dirty="0">
                    <a:solidFill>
                      <a:sysClr val="windowText" lastClr="000000"/>
                    </a:solidFill>
                    <a:latin typeface="微软雅黑" panose="020B0503020204020204" pitchFamily="34" charset="-122"/>
                    <a:ea typeface="微软雅黑" panose="020B0503020204020204" pitchFamily="34" charset="-122"/>
                  </a:rPr>
                  <a:t> OM</a:t>
                </a:r>
              </a:p>
            </p:txBody>
          </p:sp>
        </p:grpSp>
        <p:sp>
          <p:nvSpPr>
            <p:cNvPr id="75" name="圆角矩形 74"/>
            <p:cNvSpPr/>
            <p:nvPr/>
          </p:nvSpPr>
          <p:spPr bwMode="auto">
            <a:xfrm>
              <a:off x="3229186" y="1662642"/>
              <a:ext cx="989013" cy="441731"/>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kern="0" dirty="0">
                  <a:solidFill>
                    <a:sysClr val="windowText" lastClr="000000"/>
                  </a:solidFill>
                  <a:latin typeface="微软雅黑" panose="020B0503020204020204" pitchFamily="34" charset="-122"/>
                  <a:ea typeface="微软雅黑" panose="020B0503020204020204" pitchFamily="34" charset="-122"/>
                </a:rPr>
                <a:t>User management</a:t>
              </a:r>
            </a:p>
          </p:txBody>
        </p:sp>
        <p:sp>
          <p:nvSpPr>
            <p:cNvPr id="104" name="矩形 103"/>
            <p:cNvSpPr/>
            <p:nvPr/>
          </p:nvSpPr>
          <p:spPr>
            <a:xfrm>
              <a:off x="1111201" y="3373548"/>
              <a:ext cx="1358577" cy="256710"/>
            </a:xfrm>
            <a:prstGeom prst="rect">
              <a:avLst/>
            </a:prstGeom>
          </p:spPr>
          <p:txBody>
            <a:bodyPr wrap="square" lIns="18000" tIns="18000" rIns="18000" bIns="18000">
              <a:noAutofit/>
            </a:bodyPr>
            <a:lstStyle/>
            <a:p>
              <a:pPr algn="ctr" defTabSz="658054" fontAlgn="ctr">
                <a:defRPr/>
              </a:pPr>
              <a:r>
                <a:rPr lang="en-US" altLang="zh-CN" sz="1400" kern="0" dirty="0" err="1">
                  <a:solidFill>
                    <a:srgbClr val="C00000"/>
                  </a:solidFill>
                  <a:latin typeface="微软雅黑" panose="020B0503020204020204" pitchFamily="34" charset="-122"/>
                  <a:ea typeface="微软雅黑" panose="020B0503020204020204" pitchFamily="34" charset="-122"/>
                </a:rPr>
                <a:t>FusionCompute</a:t>
              </a:r>
              <a:endParaRPr lang="en-US" altLang="zh-CN" sz="1400" kern="0" dirty="0">
                <a:solidFill>
                  <a:srgbClr val="C00000"/>
                </a:solidFill>
                <a:latin typeface="微软雅黑" panose="020B0503020204020204" pitchFamily="34" charset="-122"/>
                <a:ea typeface="微软雅黑" panose="020B0503020204020204" pitchFamily="34" charset="-122"/>
              </a:endParaRPr>
            </a:p>
          </p:txBody>
        </p:sp>
        <p:sp>
          <p:nvSpPr>
            <p:cNvPr id="108" name="矩形 107"/>
            <p:cNvSpPr/>
            <p:nvPr/>
          </p:nvSpPr>
          <p:spPr>
            <a:xfrm>
              <a:off x="3092470" y="3373548"/>
              <a:ext cx="1264857" cy="256710"/>
            </a:xfrm>
            <a:prstGeom prst="rect">
              <a:avLst/>
            </a:prstGeom>
          </p:spPr>
          <p:txBody>
            <a:bodyPr wrap="square" lIns="18000" tIns="18000" rIns="18000" bIns="18000">
              <a:noAutofit/>
            </a:bodyPr>
            <a:lstStyle/>
            <a:p>
              <a:pPr fontAlgn="ctr">
                <a:defRPr/>
              </a:pPr>
              <a:r>
                <a:rPr lang="en-US" altLang="zh-CN" sz="1400" kern="0" dirty="0" err="1">
                  <a:solidFill>
                    <a:srgbClr val="C00000"/>
                  </a:solidFill>
                  <a:latin typeface="微软雅黑" panose="020B0503020204020204" pitchFamily="34" charset="-122"/>
                  <a:ea typeface="微软雅黑" panose="020B0503020204020204" pitchFamily="34" charset="-122"/>
                </a:rPr>
                <a:t>FusionStorage</a:t>
              </a:r>
              <a:endParaRPr lang="en-US" altLang="zh-CN" sz="1400" kern="0" dirty="0">
                <a:solidFill>
                  <a:srgbClr val="C00000"/>
                </a:solidFill>
                <a:latin typeface="微软雅黑" panose="020B0503020204020204" pitchFamily="34" charset="-122"/>
                <a:ea typeface="微软雅黑" panose="020B0503020204020204" pitchFamily="34" charset="-122"/>
              </a:endParaRPr>
            </a:p>
          </p:txBody>
        </p:sp>
        <p:sp>
          <p:nvSpPr>
            <p:cNvPr id="135" name="矩形 134"/>
            <p:cNvSpPr/>
            <p:nvPr/>
          </p:nvSpPr>
          <p:spPr>
            <a:xfrm>
              <a:off x="5114828" y="3393373"/>
              <a:ext cx="1293577" cy="256710"/>
            </a:xfrm>
            <a:prstGeom prst="rect">
              <a:avLst/>
            </a:prstGeom>
          </p:spPr>
          <p:txBody>
            <a:bodyPr wrap="square" lIns="18000" tIns="18000" rIns="18000" bIns="18000">
              <a:noAutofit/>
            </a:bodyPr>
            <a:lstStyle/>
            <a:p>
              <a:pPr fontAlgn="ctr">
                <a:defRPr/>
              </a:pPr>
              <a:r>
                <a:rPr lang="en-US" altLang="zh-CN" sz="1400" kern="0" dirty="0" err="1">
                  <a:solidFill>
                    <a:srgbClr val="990000"/>
                  </a:solidFill>
                  <a:latin typeface="微软雅黑" panose="020B0503020204020204" pitchFamily="34" charset="-122"/>
                  <a:ea typeface="微软雅黑" panose="020B0503020204020204" pitchFamily="34" charset="-122"/>
                </a:rPr>
                <a:t>FusionNetwork</a:t>
              </a:r>
              <a:endParaRPr lang="en-US" altLang="zh-CN" sz="1400" kern="0" dirty="0">
                <a:solidFill>
                  <a:srgbClr val="990000"/>
                </a:solidFill>
                <a:latin typeface="微软雅黑" panose="020B0503020204020204" pitchFamily="34" charset="-122"/>
                <a:ea typeface="微软雅黑" panose="020B0503020204020204" pitchFamily="34" charset="-122"/>
              </a:endParaRPr>
            </a:p>
          </p:txBody>
        </p:sp>
        <p:sp>
          <p:nvSpPr>
            <p:cNvPr id="78" name="圆角矩形 77"/>
            <p:cNvSpPr/>
            <p:nvPr/>
          </p:nvSpPr>
          <p:spPr bwMode="auto">
            <a:xfrm>
              <a:off x="874961" y="3618621"/>
              <a:ext cx="815975" cy="668621"/>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843835"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Cluster</a:t>
              </a:r>
            </a:p>
            <a:p>
              <a:pPr algn="ctr" defTabSz="843835"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scheduling</a:t>
              </a:r>
            </a:p>
          </p:txBody>
        </p:sp>
        <p:sp>
          <p:nvSpPr>
            <p:cNvPr id="79" name="圆角矩形 78"/>
            <p:cNvSpPr/>
            <p:nvPr/>
          </p:nvSpPr>
          <p:spPr bwMode="auto">
            <a:xfrm>
              <a:off x="1720267" y="3618621"/>
              <a:ext cx="978733" cy="668621"/>
            </a:xfrm>
            <a:prstGeom prst="roundRect">
              <a:avLst/>
            </a:prstGeom>
            <a:solidFill>
              <a:srgbClr val="FFFFFF">
                <a:lumMod val="85000"/>
              </a:srgbClr>
            </a:solidFill>
            <a:ln w="9525" cap="flat" cmpd="sng" algn="ctr">
              <a:solidFill>
                <a:srgbClr val="FFFFFF">
                  <a:lumMod val="50000"/>
                </a:srgbClr>
              </a:solidFill>
              <a:prstDash val="solid"/>
              <a:round/>
              <a:headEnd type="none" w="med" len="med"/>
              <a:tailEnd type="none" w="med" len="med"/>
            </a:ln>
          </p:spPr>
          <p:txBody>
            <a:bodyPr wrap="square" lIns="18000" tIns="18000" rIns="18000" bIns="18000" anchor="ctr">
              <a:noAutofit/>
            </a:bodyPr>
            <a:lstStyle/>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Advanced expansion features:</a:t>
              </a:r>
            </a:p>
            <a:p>
              <a:pPr algn="ctr" defTabSz="658054" fontAlgn="ctr">
                <a:defRPr/>
              </a:pPr>
              <a:r>
                <a:rPr lang="en-US" altLang="zh-CN" sz="900" kern="0" dirty="0">
                  <a:solidFill>
                    <a:sysClr val="windowText" lastClr="000000"/>
                  </a:solidFill>
                  <a:latin typeface="微软雅黑" panose="020B0503020204020204" pitchFamily="34" charset="-122"/>
                  <a:ea typeface="微软雅黑" panose="020B0503020204020204" pitchFamily="34" charset="-122"/>
                </a:rPr>
                <a:t>HA/live migration...</a:t>
              </a:r>
            </a:p>
          </p:txBody>
        </p:sp>
        <p:sp>
          <p:nvSpPr>
            <p:cNvPr id="58" name="线形标注 2 57"/>
            <p:cNvSpPr/>
            <p:nvPr/>
          </p:nvSpPr>
          <p:spPr bwMode="auto">
            <a:xfrm>
              <a:off x="6804248" y="1432859"/>
              <a:ext cx="1358399" cy="1996141"/>
            </a:xfrm>
            <a:prstGeom prst="borderCallout2">
              <a:avLst>
                <a:gd name="adj1" fmla="val 40331"/>
                <a:gd name="adj2" fmla="val -535"/>
                <a:gd name="adj3" fmla="val 44960"/>
                <a:gd name="adj4" fmla="val -27387"/>
                <a:gd name="adj5" fmla="val 44439"/>
                <a:gd name="adj6" fmla="val -32424"/>
              </a:avLst>
            </a:prstGeom>
            <a:solidFill>
              <a:sysClr val="window" lastClr="FFFFFF"/>
            </a:solidFill>
            <a:ln w="25400" cap="flat" cmpd="sng" algn="ctr">
              <a:solidFill>
                <a:srgbClr val="1AB39F"/>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marL="87313" indent="-87313" defTabSz="685424" fontAlgn="ctr">
                <a:buClr>
                  <a:srgbClr val="CC9900"/>
                </a:buClr>
                <a:buFont typeface="Arial" pitchFamily="34" charset="0"/>
                <a:buChar char="•"/>
                <a:defRPr/>
              </a:pPr>
              <a:r>
                <a:rPr lang="en-US" altLang="zh-CN" kern="0" dirty="0">
                  <a:solidFill>
                    <a:prstClr val="black"/>
                  </a:solidFill>
                  <a:latin typeface="微软雅黑" panose="020B0503020204020204" pitchFamily="34" charset="-122"/>
                  <a:ea typeface="微软雅黑" panose="020B0503020204020204" pitchFamily="34" charset="-122"/>
                </a:rPr>
                <a:t>OpenStack community standard services</a:t>
              </a:r>
            </a:p>
            <a:p>
              <a:pPr marL="87313" indent="-87313" defTabSz="685424" fontAlgn="ctr">
                <a:buClr>
                  <a:srgbClr val="CC9900"/>
                </a:buClr>
                <a:buFont typeface="Arial" pitchFamily="34" charset="0"/>
                <a:buChar char="•"/>
                <a:defRPr/>
              </a:pPr>
              <a:r>
                <a:rPr lang="en-US" altLang="zh-CN" kern="0" dirty="0">
                  <a:solidFill>
                    <a:prstClr val="black"/>
                  </a:solidFill>
                  <a:latin typeface="微软雅黑" panose="020B0503020204020204" pitchFamily="34" charset="-122"/>
                  <a:ea typeface="微软雅黑" panose="020B0503020204020204" pitchFamily="34" charset="-122"/>
                </a:rPr>
                <a:t>Contribution to the OpenStack community with Huawei drives/plugins/bug fixes</a:t>
              </a:r>
            </a:p>
            <a:p>
              <a:pPr marL="87313" indent="-87313" defTabSz="685424" fontAlgn="ctr">
                <a:buClr>
                  <a:srgbClr val="CC9900"/>
                </a:buClr>
                <a:buFont typeface="Arial" pitchFamily="34" charset="0"/>
                <a:buChar char="•"/>
                <a:defRPr/>
              </a:pPr>
              <a:r>
                <a:rPr lang="en-US" altLang="zh-CN" kern="0" dirty="0">
                  <a:solidFill>
                    <a:srgbClr val="C00000"/>
                  </a:solidFill>
                  <a:latin typeface="微软雅黑" panose="020B0503020204020204" pitchFamily="34" charset="-122"/>
                  <a:ea typeface="微软雅黑" panose="020B0503020204020204" pitchFamily="34" charset="-122"/>
                </a:rPr>
                <a:t>Huawei contributes the large-scale distributed cloud cascading solution to the OpenStack community.</a:t>
              </a:r>
            </a:p>
          </p:txBody>
        </p:sp>
        <p:sp>
          <p:nvSpPr>
            <p:cNvPr id="61" name="线形标注 2 60"/>
            <p:cNvSpPr/>
            <p:nvPr/>
          </p:nvSpPr>
          <p:spPr bwMode="auto">
            <a:xfrm>
              <a:off x="6804248" y="3678373"/>
              <a:ext cx="1347426" cy="1336569"/>
            </a:xfrm>
            <a:prstGeom prst="borderCallout2">
              <a:avLst>
                <a:gd name="adj1" fmla="val 79828"/>
                <a:gd name="adj2" fmla="val 287"/>
                <a:gd name="adj3" fmla="val 91936"/>
                <a:gd name="adj4" fmla="val -25080"/>
                <a:gd name="adj5" fmla="val 93174"/>
                <a:gd name="adj6" fmla="val -27638"/>
              </a:avLst>
            </a:prstGeom>
            <a:solidFill>
              <a:sysClr val="window" lastClr="FFFFFF"/>
            </a:solidFill>
            <a:ln w="25400" cap="flat" cmpd="sng" algn="ctr">
              <a:solidFill>
                <a:srgbClr val="1AB39F"/>
              </a:solidFill>
              <a:prstDash val="soli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8000" rIns="18000" bIns="18000" anchor="ctr">
              <a:noAutofit/>
            </a:bodyPr>
            <a:lstStyle/>
            <a:p>
              <a:pPr defTabSz="914142" fontAlgn="ctr">
                <a:buClr>
                  <a:srgbClr val="CC9900"/>
                </a:buClr>
                <a:defRPr/>
              </a:pPr>
              <a:r>
                <a:rPr lang="en-US" altLang="zh-CN" kern="0" dirty="0">
                  <a:solidFill>
                    <a:srgbClr val="C00000"/>
                  </a:solidFill>
                  <a:latin typeface="微软雅黑" panose="020B0503020204020204" pitchFamily="34" charset="-122"/>
                  <a:ea typeface="微软雅黑" panose="020B0503020204020204" pitchFamily="34" charset="-122"/>
                </a:rPr>
                <a:t>GUI-based Installation</a:t>
              </a:r>
            </a:p>
            <a:p>
              <a:pPr defTabSz="914142" fontAlgn="ctr">
                <a:buClr>
                  <a:srgbClr val="CC9900"/>
                </a:buClr>
                <a:defRPr/>
              </a:pPr>
              <a:r>
                <a:rPr lang="en-US" altLang="zh-CN" kern="0" dirty="0">
                  <a:solidFill>
                    <a:prstClr val="black"/>
                  </a:solidFill>
                  <a:latin typeface="微软雅黑" panose="020B0503020204020204" pitchFamily="34" charset="-122"/>
                  <a:ea typeface="微软雅黑" panose="020B0503020204020204" pitchFamily="34" charset="-122"/>
                </a:rPr>
                <a:t>A GUI-based installation portal is provided, simplifying </a:t>
              </a:r>
              <a:r>
                <a:rPr lang="en-US" altLang="zh-CN" kern="0" dirty="0" err="1">
                  <a:solidFill>
                    <a:prstClr val="black"/>
                  </a:solidFill>
                  <a:latin typeface="微软雅黑" panose="020B0503020204020204" pitchFamily="34" charset="-122"/>
                  <a:ea typeface="微软雅黑" panose="020B0503020204020204" pitchFamily="34" charset="-122"/>
                </a:rPr>
                <a:t>OpenStack</a:t>
              </a:r>
              <a:r>
                <a:rPr lang="en-US" altLang="zh-CN" kern="0" dirty="0">
                  <a:solidFill>
                    <a:prstClr val="black"/>
                  </a:solidFill>
                  <a:latin typeface="微软雅黑" panose="020B0503020204020204" pitchFamily="34" charset="-122"/>
                  <a:ea typeface="微软雅黑" panose="020B0503020204020204" pitchFamily="34" charset="-122"/>
                </a:rPr>
                <a:t> installation and improving the installation efficiency.</a:t>
              </a:r>
            </a:p>
          </p:txBody>
        </p:sp>
      </p:grpSp>
      <p:sp>
        <p:nvSpPr>
          <p:cNvPr id="65" name="标题 5">
            <a:extLst>
              <a:ext uri="{FF2B5EF4-FFF2-40B4-BE49-F238E27FC236}">
                <a16:creationId xmlns:p14="http://schemas.microsoft.com/office/powerpoint/2010/main" xmlns:p15="http://schemas.microsoft.com/office/powerpoint/2012/main" xmlns="" xmlns:a16="http://schemas.microsoft.com/office/drawing/2014/main" id="{FE8D5576-C1F9-440C-B6A1-151389A14808}"/>
              </a:ext>
            </a:extLst>
          </p:cNvPr>
          <p:cNvSpPr>
            <a:spLocks noGrp="1"/>
          </p:cNvSpPr>
          <p:nvPr>
            <p:ph type="title" idx="4294967295"/>
          </p:nvPr>
        </p:nvSpPr>
        <p:spPr>
          <a:xfrm>
            <a:off x="1631950" y="260648"/>
            <a:ext cx="10560050"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FusionSphere OpenStack Commercial Enhancements (2)</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41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bwMode="auto">
          <a:xfrm flipH="1" flipV="1">
            <a:off x="4616517" y="1722735"/>
            <a:ext cx="0" cy="3104179"/>
          </a:xfrm>
          <a:prstGeom prst="line">
            <a:avLst/>
          </a:prstGeom>
          <a:noFill/>
          <a:ln>
            <a:solidFill>
              <a:srgbClr val="EEECE1">
                <a:lumMod val="60000"/>
                <a:lumOff val="40000"/>
              </a:srgb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文本占位符 1"/>
          <p:cNvSpPr>
            <a:spLocks noGrp="1"/>
          </p:cNvSpPr>
          <p:nvPr>
            <p:ph type="body" sz="quarter" idx="10"/>
          </p:nvPr>
        </p:nvSpPr>
        <p:spPr>
          <a:xfrm>
            <a:off x="1008063" y="1233488"/>
            <a:ext cx="10464270" cy="4680000"/>
          </a:xfrm>
        </p:spPr>
        <p:txBody>
          <a:bodyPr wrap="square">
            <a:noAutofit/>
          </a:bodyPr>
          <a:lstStyle/>
          <a:p>
            <a:pPr fontAlgn="ctr"/>
            <a:r>
              <a:rPr sz="1600" dirty="0">
                <a:latin typeface="微软雅黑" panose="020B0503020204020204" pitchFamily="34" charset="-122"/>
                <a:ea typeface="微软雅黑" panose="020B0503020204020204" pitchFamily="34" charset="-122"/>
              </a:rPr>
              <a:t>Reliability</a:t>
            </a:r>
            <a:endParaRPr lang="en-US" altLang="zh-CN" sz="1600" dirty="0">
              <a:latin typeface="微软雅黑" panose="020B0503020204020204" pitchFamily="34" charset="-122"/>
              <a:ea typeface="微软雅黑" panose="020B0503020204020204" pitchFamily="34" charset="-122"/>
            </a:endParaRPr>
          </a:p>
          <a:p>
            <a:pPr marL="598488" lvl="1" indent="-282575" fontAlgn="ctr"/>
            <a:r>
              <a:rPr sz="1400" dirty="0">
                <a:latin typeface="微软雅黑" panose="020B0503020204020204" pitchFamily="34" charset="-122"/>
                <a:ea typeface="微软雅黑" panose="020B0503020204020204" pitchFamily="34" charset="-122"/>
              </a:rPr>
              <a:t>System reliability includes the reliability of the entire system, a single device, and data. The cloud platform employs the distributed architecture, which improves the reliability of the entire system and lowers reliability requirements for a single device.</a:t>
            </a:r>
          </a:p>
          <a:p>
            <a:pPr fontAlgn="ctr"/>
            <a:r>
              <a:rPr sz="1600" dirty="0">
                <a:latin typeface="微软雅黑" panose="020B0503020204020204" pitchFamily="34" charset="-122"/>
                <a:ea typeface="微软雅黑" panose="020B0503020204020204" pitchFamily="34" charset="-122"/>
              </a:rPr>
              <a:t>Availability</a:t>
            </a:r>
            <a:endParaRPr lang="en-US" altLang="zh-CN" sz="1600" dirty="0">
              <a:latin typeface="微软雅黑" panose="020B0503020204020204" pitchFamily="34" charset="-122"/>
              <a:ea typeface="微软雅黑" panose="020B0503020204020204" pitchFamily="34" charset="-122"/>
            </a:endParaRPr>
          </a:p>
          <a:p>
            <a:pPr marL="598488" lvl="1" indent="-282575" fontAlgn="ctr"/>
            <a:r>
              <a:rPr sz="1400" dirty="0">
                <a:latin typeface="微软雅黑" panose="020B0503020204020204" pitchFamily="34" charset="-122"/>
                <a:ea typeface="微软雅黑" panose="020B0503020204020204" pitchFamily="34" charset="-122"/>
              </a:rPr>
              <a:t>System availability is represented by such features as redundancy, high-availability clusters, and loose coupling between applications and underlying devices. This solution employs various measures, including hardware redundancy, link redundancy, and application fault tolerance (FT), to ensure system availability.</a:t>
            </a:r>
          </a:p>
          <a:p>
            <a:pPr fontAlgn="ctr"/>
            <a:r>
              <a:rPr sz="1600" dirty="0">
                <a:latin typeface="微软雅黑" panose="020B0503020204020204" pitchFamily="34" charset="-122"/>
                <a:ea typeface="微软雅黑" panose="020B0503020204020204" pitchFamily="34" charset="-122"/>
              </a:rPr>
              <a:t>Security</a:t>
            </a:r>
            <a:endParaRPr lang="en-US" altLang="zh-CN" sz="1600" dirty="0">
              <a:latin typeface="微软雅黑" panose="020B0503020204020204" pitchFamily="34" charset="-122"/>
              <a:ea typeface="微软雅黑" panose="020B0503020204020204" pitchFamily="34" charset="-122"/>
            </a:endParaRPr>
          </a:p>
          <a:p>
            <a:pPr marL="598488" lvl="1" indent="-282575" fontAlgn="ctr"/>
            <a:r>
              <a:rPr sz="1400" dirty="0">
                <a:latin typeface="微软雅黑" panose="020B0503020204020204" pitchFamily="34" charset="-122"/>
                <a:ea typeface="微软雅黑" panose="020B0503020204020204" pitchFamily="34" charset="-122"/>
              </a:rPr>
              <a:t>System security complies with the industry security specifications and is designed to ensure the security of data centers. It focuses on the security of networks, hosts, virtualization, and data</a:t>
            </a:r>
            <a:r>
              <a:rPr sz="1400" dirty="0" smtClean="0">
                <a:latin typeface="微软雅黑" panose="020B0503020204020204" pitchFamily="34" charset="-122"/>
                <a:ea typeface="微软雅黑" panose="020B0503020204020204" pitchFamily="34" charset="-122"/>
              </a:rPr>
              <a:t>.</a:t>
            </a:r>
          </a:p>
          <a:p>
            <a:pPr fontAlgn="ctr"/>
            <a:endParaRPr lang="zh-CN" altLang="en-US" sz="1600" dirty="0">
              <a:latin typeface="微软雅黑" panose="020B0503020204020204" pitchFamily="34" charset="-122"/>
              <a:ea typeface="微软雅黑" panose="020B0503020204020204" pitchFamily="34" charset="-122"/>
            </a:endParaRPr>
          </a:p>
        </p:txBody>
      </p:sp>
      <p:sp>
        <p:nvSpPr>
          <p:cNvPr id="16" name="标题 15"/>
          <p:cNvSpPr>
            <a:spLocks noGrp="1"/>
          </p:cNvSpPr>
          <p:nvPr>
            <p:ph type="title" idx="4294967295"/>
          </p:nvPr>
        </p:nvSpPr>
        <p:spPr>
          <a:xfrm>
            <a:off x="1631505" y="292385"/>
            <a:ext cx="10560496" cy="868363"/>
          </a:xfrm>
        </p:spPr>
        <p:txBody>
          <a:bodyPr wrap="square">
            <a:noAutofit/>
          </a:bodyPr>
          <a:lstStyle/>
          <a:p>
            <a:pPr fontAlgn="ctr"/>
            <a:r>
              <a:rPr lang="en-US" altLang="zh-CN" b="1" dirty="0">
                <a:latin typeface="微软雅黑" panose="020B0503020204020204" pitchFamily="34" charset="-122"/>
                <a:ea typeface="微软雅黑" panose="020B0503020204020204" pitchFamily="34" charset="-122"/>
              </a:rPr>
              <a:t>FusionSphere OpenStack Commercial </a:t>
            </a:r>
            <a:r>
              <a:rPr lang="en-US" altLang="zh-CN" b="1" dirty="0" smtClean="0">
                <a:latin typeface="微软雅黑" panose="020B0503020204020204" pitchFamily="34" charset="-122"/>
                <a:ea typeface="微软雅黑" panose="020B0503020204020204" pitchFamily="34" charset="-122"/>
              </a:rPr>
              <a:t>Enhancement Features</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338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bwMode="auto">
          <a:xfrm flipH="1" flipV="1">
            <a:off x="4616517" y="1722735"/>
            <a:ext cx="0" cy="3104179"/>
          </a:xfrm>
          <a:prstGeom prst="line">
            <a:avLst/>
          </a:prstGeom>
          <a:noFill/>
          <a:ln>
            <a:solidFill>
              <a:srgbClr val="EEECE1">
                <a:lumMod val="60000"/>
                <a:lumOff val="40000"/>
              </a:srgb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本占位符 1"/>
          <p:cNvSpPr>
            <a:spLocks noGrp="1"/>
          </p:cNvSpPr>
          <p:nvPr>
            <p:ph type="body" sz="quarter" idx="10"/>
          </p:nvPr>
        </p:nvSpPr>
        <p:spPr>
          <a:xfrm>
            <a:off x="1008063" y="1233488"/>
            <a:ext cx="10481854" cy="4680000"/>
          </a:xfrm>
        </p:spPr>
        <p:txBody>
          <a:bodyPr wrap="square">
            <a:noAutofit/>
          </a:bodyPr>
          <a:lstStyle/>
          <a:p>
            <a:pPr fontAlgn="ctr"/>
            <a:r>
              <a:rPr sz="1400" dirty="0">
                <a:latin typeface="微软雅黑" panose="020B0503020204020204" pitchFamily="34" charset="-122"/>
                <a:ea typeface="微软雅黑" panose="020B0503020204020204" pitchFamily="34" charset="-122"/>
              </a:rPr>
              <a:t>Maturity</a:t>
            </a:r>
            <a:endParaRPr lang="en-US" altLang="zh-CN" sz="1400" dirty="0">
              <a:latin typeface="微软雅黑" panose="020B0503020204020204" pitchFamily="34" charset="-122"/>
              <a:ea typeface="微软雅黑" panose="020B0503020204020204" pitchFamily="34" charset="-122"/>
            </a:endParaRPr>
          </a:p>
          <a:p>
            <a:pPr marL="606425" lvl="1" indent="-298450" fontAlgn="ctr"/>
            <a:r>
              <a:rPr sz="1200" dirty="0" err="1">
                <a:latin typeface="微软雅黑" panose="020B0503020204020204" pitchFamily="34" charset="-122"/>
                <a:ea typeface="微软雅黑" panose="020B0503020204020204" pitchFamily="34" charset="-122"/>
              </a:rPr>
              <a:t>FusionSphere</a:t>
            </a:r>
            <a:r>
              <a:rPr sz="1200" dirty="0">
                <a:latin typeface="微软雅黑" panose="020B0503020204020204" pitchFamily="34" charset="-122"/>
                <a:ea typeface="微软雅黑" panose="020B0503020204020204" pitchFamily="34" charset="-122"/>
              </a:rPr>
              <a:t> </a:t>
            </a:r>
            <a:r>
              <a:rPr sz="1200" dirty="0" err="1">
                <a:latin typeface="微软雅黑" panose="020B0503020204020204" pitchFamily="34" charset="-122"/>
                <a:ea typeface="微软雅黑" panose="020B0503020204020204" pitchFamily="34" charset="-122"/>
              </a:rPr>
              <a:t>OpenStack</a:t>
            </a:r>
            <a:r>
              <a:rPr sz="1200" dirty="0">
                <a:latin typeface="微软雅黑" panose="020B0503020204020204" pitchFamily="34" charset="-122"/>
                <a:ea typeface="微软雅黑" panose="020B0503020204020204" pitchFamily="34" charset="-122"/>
              </a:rPr>
              <a:t> uses the architecture solution, hardware, and software that are tested in large-scale commercial practices and adopts the IT management solution that complies with the Information Technology Infrastructure Library (ITIL) standards to ensure the solution maturity.</a:t>
            </a:r>
          </a:p>
          <a:p>
            <a:pPr fontAlgn="ctr"/>
            <a:r>
              <a:rPr sz="1400" dirty="0">
                <a:latin typeface="微软雅黑" panose="020B0503020204020204" pitchFamily="34" charset="-122"/>
                <a:ea typeface="微软雅黑" panose="020B0503020204020204" pitchFamily="34" charset="-122"/>
              </a:rPr>
              <a:t>Advancement</a:t>
            </a:r>
            <a:endParaRPr lang="en-US" altLang="zh-CN" sz="1400" dirty="0">
              <a:latin typeface="微软雅黑" panose="020B0503020204020204" pitchFamily="34" charset="-122"/>
              <a:ea typeface="微软雅黑" panose="020B0503020204020204" pitchFamily="34" charset="-122"/>
            </a:endParaRPr>
          </a:p>
          <a:p>
            <a:pPr marL="606425" lvl="1" indent="-298450" fontAlgn="ctr"/>
            <a:r>
              <a:rPr sz="1200" dirty="0">
                <a:latin typeface="微软雅黑" panose="020B0503020204020204" pitchFamily="34" charset="-122"/>
                <a:ea typeface="微软雅黑" panose="020B0503020204020204" pitchFamily="34" charset="-122"/>
              </a:rPr>
              <a:t>Customer benefits are highlighted using the advanced cloud computing technology and idea. Advanced technologies and modes such as virtualization and dynamic resource deployment are used with services, ensuring the validity and applicability of advanced technologies and modes.</a:t>
            </a:r>
          </a:p>
          <a:p>
            <a:pPr fontAlgn="ctr"/>
            <a:r>
              <a:rPr sz="1400" dirty="0">
                <a:latin typeface="微软雅黑" panose="020B0503020204020204" pitchFamily="34" charset="-122"/>
                <a:ea typeface="微软雅黑" panose="020B0503020204020204" pitchFamily="34" charset="-122"/>
              </a:rPr>
              <a:t>Scalability</a:t>
            </a:r>
            <a:endParaRPr lang="en-US" altLang="zh-CN" sz="1400" dirty="0">
              <a:latin typeface="微软雅黑" panose="020B0503020204020204" pitchFamily="34" charset="-122"/>
              <a:ea typeface="微软雅黑" panose="020B0503020204020204" pitchFamily="34" charset="-122"/>
            </a:endParaRPr>
          </a:p>
          <a:p>
            <a:pPr marL="606425" lvl="1" indent="-298450" fontAlgn="ctr"/>
            <a:r>
              <a:rPr sz="1200" dirty="0">
                <a:latin typeface="微软雅黑" panose="020B0503020204020204" pitchFamily="34" charset="-122"/>
                <a:ea typeface="微软雅黑" panose="020B0503020204020204" pitchFamily="34" charset="-122"/>
              </a:rPr>
              <a:t>DC resources must be flexibly adjusted to meet actual service load requirements, and the IT infrastructure must be loosely coupled with service systems. Therefore, users only need to add IT hardware devices when service systems require capacity expansion.</a:t>
            </a:r>
          </a:p>
          <a:p>
            <a:pPr fontAlgn="ctr"/>
            <a:r>
              <a:rPr sz="1400" dirty="0">
                <a:latin typeface="微软雅黑" panose="020B0503020204020204" pitchFamily="34" charset="-122"/>
                <a:ea typeface="微软雅黑" panose="020B0503020204020204" pitchFamily="34" charset="-122"/>
              </a:rPr>
              <a:t>Openness</a:t>
            </a:r>
            <a:endParaRPr lang="en-US" altLang="zh-CN" sz="1400" dirty="0">
              <a:latin typeface="微软雅黑" panose="020B0503020204020204" pitchFamily="34" charset="-122"/>
              <a:ea typeface="微软雅黑" panose="020B0503020204020204" pitchFamily="34" charset="-122"/>
            </a:endParaRPr>
          </a:p>
          <a:p>
            <a:pPr marL="606425" lvl="1" indent="-298450" fontAlgn="ctr"/>
            <a:r>
              <a:rPr sz="1200" dirty="0">
                <a:latin typeface="微软雅黑" panose="020B0503020204020204" pitchFamily="34" charset="-122"/>
                <a:ea typeface="微软雅黑" panose="020B0503020204020204" pitchFamily="34" charset="-122"/>
              </a:rPr>
              <a:t>Built upon the mainstream open-source cloud platform, FusionSphere OpenStack, the solution embraces the industry ecosystem and minimizes the investments on resource pools. With close cooperation with ISVs in the industry, the solution fully unleashes the power of cloud-based applications.</a:t>
            </a:r>
          </a:p>
          <a:p>
            <a:pPr fontAlgn="ctr"/>
            <a:endParaRPr lang="zh-CN" altLang="en-US" sz="1400" dirty="0">
              <a:latin typeface="微软雅黑" panose="020B0503020204020204" pitchFamily="34" charset="-122"/>
              <a:ea typeface="微软雅黑" panose="020B0503020204020204" pitchFamily="34" charset="-122"/>
            </a:endParaRPr>
          </a:p>
        </p:txBody>
      </p:sp>
      <p:sp>
        <p:nvSpPr>
          <p:cNvPr id="16" name="标题 15"/>
          <p:cNvSpPr>
            <a:spLocks noGrp="1"/>
          </p:cNvSpPr>
          <p:nvPr>
            <p:ph type="title" idx="4294967295"/>
          </p:nvPr>
        </p:nvSpPr>
        <p:spPr>
          <a:xfrm>
            <a:off x="1631504" y="296652"/>
            <a:ext cx="10524492" cy="868363"/>
          </a:xfrm>
        </p:spPr>
        <p:txBody>
          <a:bodyPr wrap="square">
            <a:noAutofit/>
          </a:bodyPr>
          <a:lstStyle/>
          <a:p>
            <a:pPr fontAlgn="ctr"/>
            <a:r>
              <a:rPr lang="en-US" altLang="zh-CN" b="1" dirty="0" err="1">
                <a:latin typeface="微软雅黑" panose="020B0503020204020204" pitchFamily="34" charset="-122"/>
                <a:ea typeface="微软雅黑" panose="020B0503020204020204" pitchFamily="34" charset="-122"/>
              </a:rPr>
              <a:t>FusionSphere</a:t>
            </a:r>
            <a:r>
              <a:rPr lang="en-US" altLang="zh-CN" b="1" dirty="0">
                <a:latin typeface="微软雅黑" panose="020B0503020204020204" pitchFamily="34" charset="-122"/>
                <a:ea typeface="微软雅黑" panose="020B0503020204020204" pitchFamily="34" charset="-122"/>
              </a:rPr>
              <a:t> </a:t>
            </a:r>
            <a:r>
              <a:rPr lang="en-US" altLang="zh-CN" b="1" dirty="0" err="1">
                <a:latin typeface="微软雅黑" panose="020B0503020204020204" pitchFamily="34" charset="-122"/>
                <a:ea typeface="微软雅黑" panose="020B0503020204020204" pitchFamily="34" charset="-122"/>
              </a:rPr>
              <a:t>OpenStack</a:t>
            </a:r>
            <a:r>
              <a:rPr lang="en-US" altLang="zh-CN" b="1" dirty="0">
                <a:latin typeface="微软雅黑" panose="020B0503020204020204" pitchFamily="34" charset="-122"/>
                <a:ea typeface="微软雅黑" panose="020B0503020204020204" pitchFamily="34" charset="-122"/>
              </a:rPr>
              <a:t> Commercial Enhancement Features</a:t>
            </a:r>
          </a:p>
        </p:txBody>
      </p:sp>
    </p:spTree>
    <p:extLst>
      <p:ext uri="{BB962C8B-B14F-4D97-AF65-F5344CB8AC3E}">
        <p14:creationId xmlns:p14="http://schemas.microsoft.com/office/powerpoint/2010/main" val="407393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同侧圆角矩形 81"/>
          <p:cNvSpPr/>
          <p:nvPr/>
        </p:nvSpPr>
        <p:spPr bwMode="auto">
          <a:xfrm rot="5400000">
            <a:off x="7321961" y="1822327"/>
            <a:ext cx="2831801" cy="3283559"/>
          </a:xfrm>
          <a:prstGeom prst="round2SameRect">
            <a:avLst>
              <a:gd name="adj1" fmla="val 0"/>
              <a:gd name="adj2" fmla="val 0"/>
            </a:avLst>
          </a:prstGeom>
          <a:solidFill>
            <a:schemeClr val="bg1">
              <a:lumMod val="85000"/>
            </a:schemeClr>
          </a:solidFill>
          <a:ln w="12700" algn="ctr">
            <a:noFill/>
            <a:round/>
          </a:ln>
        </p:spPr>
        <p:txBody>
          <a:bodyPr wrap="square" lIns="83054" tIns="41526" rIns="83054" bIns="41526" anchor="ctr">
            <a:noAutofit/>
          </a:bodyPr>
          <a:lstStyle/>
          <a:p>
            <a:pPr defTabSz="725519" eaLnBrk="0" fontAlgn="ctr" hangingPunct="0">
              <a:buClr>
                <a:srgbClr val="990000"/>
              </a:buClr>
              <a:buSzPct val="60000"/>
              <a:defRPr/>
            </a:pPr>
            <a:endParaRPr lang="en-US" altLang="zh-CN" sz="1125" b="1" kern="0" dirty="0">
              <a:solidFill>
                <a:srgbClr val="000000"/>
              </a:solidFill>
              <a:latin typeface="微软雅黑" panose="020B0503020204020204" pitchFamily="34" charset="-122"/>
              <a:ea typeface="微软雅黑" panose="020B0503020204020204" pitchFamily="34" charset="-122"/>
              <a:cs typeface="Arial" pitchFamily="34" charset="0"/>
              <a:sym typeface="Calibri" pitchFamily="34" charset="0"/>
            </a:endParaRPr>
          </a:p>
        </p:txBody>
      </p:sp>
      <p:sp>
        <p:nvSpPr>
          <p:cNvPr id="86" name="Content Placeholder 3"/>
          <p:cNvSpPr txBox="1"/>
          <p:nvPr/>
        </p:nvSpPr>
        <p:spPr bwMode="auto">
          <a:xfrm>
            <a:off x="7112820" y="2132856"/>
            <a:ext cx="3159644" cy="2485296"/>
          </a:xfrm>
          <a:prstGeom prst="rect">
            <a:avLst/>
          </a:prstGeom>
          <a:noFill/>
          <a:ln>
            <a:noFill/>
          </a:ln>
          <a:extLst/>
        </p:spPr>
        <p:txBody>
          <a:bodyPr vert="horz" wrap="square" lIns="0" tIns="0" rIns="91425" bIns="0" numCol="1" anchor="t" anchorCtr="0" compatLnSpc="1">
            <a:prstTxWarp prst="textNoShape">
              <a:avLst/>
            </a:prstTxWarp>
            <a:noAutofit/>
          </a:bodyPr>
          <a:lstStyle/>
          <a:p>
            <a:pPr marL="355505" indent="-263454" eaLnBrk="0" fontAlgn="ctr" hangingPunct="0">
              <a:lnSpc>
                <a:spcPct val="150000"/>
              </a:lnSpc>
              <a:spcAft>
                <a:spcPts val="600"/>
              </a:spcAft>
              <a:buClr>
                <a:srgbClr val="FFFFFF">
                  <a:lumMod val="50000"/>
                </a:srgbClr>
              </a:buClr>
              <a:buFont typeface="Wingdings" pitchFamily="2" charset="2"/>
              <a:buChar char="l"/>
              <a:defRPr/>
            </a:pPr>
            <a:r>
              <a:rPr lang="en-US" altLang="zh-CN" sz="900" b="1" kern="0" dirty="0">
                <a:solidFill>
                  <a:srgbClr val="C00000"/>
                </a:solidFill>
                <a:latin typeface="微软雅黑" panose="020B0503020204020204" pitchFamily="34" charset="-122"/>
                <a:ea typeface="微软雅黑" panose="020B0503020204020204" pitchFamily="34" charset="-122"/>
                <a:cs typeface="Arial" pitchFamily="34" charset="0"/>
              </a:rPr>
              <a:t>Standard </a:t>
            </a:r>
            <a:r>
              <a:rPr lang="en-US" altLang="zh-CN" sz="900" b="1" kern="0" dirty="0" err="1">
                <a:solidFill>
                  <a:srgbClr val="C00000"/>
                </a:solidFill>
                <a:latin typeface="微软雅黑" panose="020B0503020204020204" pitchFamily="34" charset="-122"/>
                <a:ea typeface="微软雅黑" panose="020B0503020204020204" pitchFamily="34" charset="-122"/>
                <a:cs typeface="Arial" pitchFamily="34" charset="0"/>
              </a:rPr>
              <a:t>OpenStack</a:t>
            </a:r>
            <a:r>
              <a:rPr lang="en-US" altLang="zh-CN" sz="900" b="1" kern="0" dirty="0">
                <a:solidFill>
                  <a:srgbClr val="C00000"/>
                </a:solidFill>
                <a:latin typeface="微软雅黑" panose="020B0503020204020204" pitchFamily="34" charset="-122"/>
                <a:ea typeface="微软雅黑" panose="020B0503020204020204" pitchFamily="34" charset="-122"/>
                <a:cs typeface="Arial" pitchFamily="34" charset="0"/>
              </a:rPr>
              <a:t> APIs</a:t>
            </a:r>
          </a:p>
          <a:p>
            <a:pPr marL="355600" indent="1588" eaLnBrk="0" fontAlgn="ctr" hangingPunct="0">
              <a:spcAft>
                <a:spcPts val="600"/>
              </a:spcAft>
              <a:buClr>
                <a:srgbClr val="FFFFFF">
                  <a:lumMod val="50000"/>
                </a:srgbClr>
              </a:buClr>
              <a:defRPr/>
            </a:pPr>
            <a:r>
              <a:rPr lang="en-US" altLang="zh-CN" sz="900" kern="0" dirty="0">
                <a:latin typeface="微软雅黑" panose="020B0503020204020204" pitchFamily="34" charset="-122"/>
                <a:ea typeface="微软雅黑" panose="020B0503020204020204" pitchFamily="34" charset="-122"/>
                <a:cs typeface="Arial" pitchFamily="34" charset="0"/>
              </a:rPr>
              <a:t>Developed based on native </a:t>
            </a:r>
            <a:r>
              <a:rPr lang="en-US" altLang="zh-CN" sz="900" kern="0" dirty="0" err="1">
                <a:latin typeface="微软雅黑" panose="020B0503020204020204" pitchFamily="34" charset="-122"/>
                <a:ea typeface="微软雅黑" panose="020B0503020204020204" pitchFamily="34" charset="-122"/>
                <a:cs typeface="Arial" pitchFamily="34" charset="0"/>
              </a:rPr>
              <a:t>OpenStack</a:t>
            </a:r>
            <a:r>
              <a:rPr lang="en-US" altLang="zh-CN" sz="900" kern="0" dirty="0">
                <a:latin typeface="微软雅黑" panose="020B0503020204020204" pitchFamily="34" charset="-122"/>
                <a:ea typeface="微软雅黑" panose="020B0503020204020204" pitchFamily="34" charset="-122"/>
                <a:cs typeface="Arial" pitchFamily="34" charset="0"/>
              </a:rPr>
              <a:t> APIs.</a:t>
            </a:r>
          </a:p>
          <a:p>
            <a:pPr marL="355600" indent="1588" eaLnBrk="0" fontAlgn="ctr" hangingPunct="0">
              <a:spcAft>
                <a:spcPts val="600"/>
              </a:spcAft>
              <a:buClr>
                <a:srgbClr val="FFFFFF">
                  <a:lumMod val="50000"/>
                </a:srgbClr>
              </a:buClr>
              <a:defRPr/>
            </a:pPr>
            <a:r>
              <a:rPr lang="en-US" altLang="zh-CN" sz="900" kern="0" dirty="0">
                <a:latin typeface="微软雅黑" panose="020B0503020204020204" pitchFamily="34" charset="-122"/>
                <a:ea typeface="微软雅黑" panose="020B0503020204020204" pitchFamily="34" charset="-122"/>
                <a:cs typeface="Arial" pitchFamily="34" charset="0"/>
              </a:rPr>
              <a:t>Quickly adapts to new </a:t>
            </a:r>
            <a:r>
              <a:rPr lang="en-US" altLang="zh-CN" sz="900" kern="0" dirty="0" err="1">
                <a:latin typeface="微软雅黑" panose="020B0503020204020204" pitchFamily="34" charset="-122"/>
                <a:ea typeface="微软雅黑" panose="020B0503020204020204" pitchFamily="34" charset="-122"/>
                <a:cs typeface="Arial" pitchFamily="34" charset="0"/>
              </a:rPr>
              <a:t>OpenStack</a:t>
            </a:r>
            <a:r>
              <a:rPr lang="en-US" altLang="zh-CN" sz="900" kern="0" dirty="0">
                <a:latin typeface="微软雅黑" panose="020B0503020204020204" pitchFamily="34" charset="-122"/>
                <a:ea typeface="微软雅黑" panose="020B0503020204020204" pitchFamily="34" charset="-122"/>
                <a:cs typeface="Arial" pitchFamily="34" charset="0"/>
              </a:rPr>
              <a:t> releases.</a:t>
            </a:r>
          </a:p>
          <a:p>
            <a:pPr marL="355505" indent="-263454" eaLnBrk="0" fontAlgn="ctr" hangingPunct="0">
              <a:lnSpc>
                <a:spcPct val="150000"/>
              </a:lnSpc>
              <a:spcAft>
                <a:spcPts val="600"/>
              </a:spcAft>
              <a:buClr>
                <a:srgbClr val="FFFFFF">
                  <a:lumMod val="50000"/>
                </a:srgbClr>
              </a:buClr>
              <a:buFont typeface="Wingdings" pitchFamily="2" charset="2"/>
              <a:buChar char="l"/>
              <a:defRPr/>
            </a:pPr>
            <a:r>
              <a:rPr lang="en-US" altLang="zh-CN" sz="900" b="1" kern="0" dirty="0">
                <a:solidFill>
                  <a:srgbClr val="C00000"/>
                </a:solidFill>
                <a:latin typeface="微软雅黑" panose="020B0503020204020204" pitchFamily="34" charset="-122"/>
                <a:ea typeface="微软雅黑" panose="020B0503020204020204" pitchFamily="34" charset="-122"/>
                <a:cs typeface="Arial" pitchFamily="34" charset="0"/>
              </a:rPr>
              <a:t>Support for third-party vendors</a:t>
            </a:r>
          </a:p>
          <a:p>
            <a:pPr marL="355600" indent="1588" eaLnBrk="0" fontAlgn="ctr" hangingPunct="0">
              <a:spcAft>
                <a:spcPts val="600"/>
              </a:spcAft>
              <a:buClr>
                <a:srgbClr val="FFFFFF">
                  <a:lumMod val="50000"/>
                </a:srgbClr>
              </a:buClr>
              <a:defRPr/>
            </a:pPr>
            <a:r>
              <a:rPr lang="en-US" altLang="zh-CN" sz="900" kern="0" dirty="0">
                <a:latin typeface="微软雅黑" panose="020B0503020204020204" pitchFamily="34" charset="-122"/>
                <a:ea typeface="微软雅黑" panose="020B0503020204020204" pitchFamily="34" charset="-122"/>
                <a:cs typeface="Arial" pitchFamily="34" charset="0"/>
              </a:rPr>
              <a:t>Compatible with the </a:t>
            </a:r>
            <a:r>
              <a:rPr lang="en-US" altLang="zh-CN" sz="900" kern="0" dirty="0" err="1">
                <a:latin typeface="微软雅黑" panose="020B0503020204020204" pitchFamily="34" charset="-122"/>
                <a:ea typeface="微软雅黑" panose="020B0503020204020204" pitchFamily="34" charset="-122"/>
                <a:cs typeface="Arial" pitchFamily="34" charset="0"/>
              </a:rPr>
              <a:t>OpenStack</a:t>
            </a:r>
            <a:r>
              <a:rPr lang="en-US" altLang="zh-CN" sz="900" kern="0" dirty="0">
                <a:latin typeface="微软雅黑" panose="020B0503020204020204" pitchFamily="34" charset="-122"/>
                <a:ea typeface="微软雅黑" panose="020B0503020204020204" pitchFamily="34" charset="-122"/>
                <a:cs typeface="Arial" pitchFamily="34" charset="0"/>
              </a:rPr>
              <a:t> ecosystem chain.</a:t>
            </a:r>
          </a:p>
          <a:p>
            <a:pPr marL="355600" indent="1588" eaLnBrk="0" fontAlgn="ctr" hangingPunct="0">
              <a:spcAft>
                <a:spcPts val="600"/>
              </a:spcAft>
              <a:buClr>
                <a:srgbClr val="FFFFFF">
                  <a:lumMod val="50000"/>
                </a:srgbClr>
              </a:buClr>
              <a:defRPr/>
            </a:pPr>
            <a:r>
              <a:rPr lang="en-US" altLang="zh-CN" sz="900" kern="0" dirty="0">
                <a:latin typeface="微软雅黑" panose="020B0503020204020204" pitchFamily="34" charset="-122"/>
                <a:ea typeface="微软雅黑" panose="020B0503020204020204" pitchFamily="34" charset="-122"/>
                <a:cs typeface="Arial" pitchFamily="34" charset="0"/>
              </a:rPr>
              <a:t>Supports heterogeneous hypervisors and hardware devices.</a:t>
            </a:r>
          </a:p>
          <a:p>
            <a:pPr marL="355505" indent="-263454" eaLnBrk="0" fontAlgn="ctr" hangingPunct="0">
              <a:lnSpc>
                <a:spcPct val="150000"/>
              </a:lnSpc>
              <a:spcAft>
                <a:spcPts val="600"/>
              </a:spcAft>
              <a:buClr>
                <a:srgbClr val="FFFFFF">
                  <a:lumMod val="50000"/>
                </a:srgbClr>
              </a:buClr>
              <a:buFont typeface="Wingdings" pitchFamily="2" charset="2"/>
              <a:buChar char="l"/>
              <a:defRPr/>
            </a:pPr>
            <a:r>
              <a:rPr lang="en-US" altLang="zh-CN" sz="900" b="1" kern="0" dirty="0">
                <a:solidFill>
                  <a:srgbClr val="C00000"/>
                </a:solidFill>
                <a:latin typeface="微软雅黑" panose="020B0503020204020204" pitchFamily="34" charset="-122"/>
                <a:ea typeface="微软雅黑" panose="020B0503020204020204" pitchFamily="34" charset="-122"/>
                <a:cs typeface="Arial" pitchFamily="34" charset="0"/>
              </a:rPr>
              <a:t>SOA-based loosely coupled architecture</a:t>
            </a:r>
          </a:p>
          <a:p>
            <a:pPr marL="355600" indent="1588" eaLnBrk="0" fontAlgn="ctr" hangingPunct="0">
              <a:spcAft>
                <a:spcPts val="600"/>
              </a:spcAft>
              <a:buClr>
                <a:srgbClr val="FFFFFF">
                  <a:lumMod val="50000"/>
                </a:srgbClr>
              </a:buClr>
              <a:defRPr/>
            </a:pPr>
            <a:r>
              <a:rPr lang="en-US" altLang="zh-CN" sz="900" kern="0" dirty="0">
                <a:latin typeface="微软雅黑" panose="020B0503020204020204" pitchFamily="34" charset="-122"/>
                <a:ea typeface="微软雅黑" panose="020B0503020204020204" pitchFamily="34" charset="-122"/>
                <a:cs typeface="Arial" pitchFamily="34" charset="0"/>
              </a:rPr>
              <a:t>Compute, storage, and network resources are decoupled from each other.</a:t>
            </a:r>
          </a:p>
          <a:p>
            <a:pPr marL="355600" indent="1588" eaLnBrk="0" fontAlgn="ctr" hangingPunct="0">
              <a:spcAft>
                <a:spcPts val="600"/>
              </a:spcAft>
              <a:buClr>
                <a:srgbClr val="FFFFFF">
                  <a:lumMod val="50000"/>
                </a:srgbClr>
              </a:buClr>
              <a:defRPr/>
            </a:pPr>
            <a:r>
              <a:rPr lang="en-US" altLang="zh-CN" sz="900" kern="0" dirty="0">
                <a:latin typeface="微软雅黑" panose="020B0503020204020204" pitchFamily="34" charset="-122"/>
                <a:ea typeface="微软雅黑" panose="020B0503020204020204" pitchFamily="34" charset="-122"/>
                <a:cs typeface="Arial" pitchFamily="34" charset="0"/>
              </a:rPr>
              <a:t>Supports hybrid networking with multi-vendor resource pools.</a:t>
            </a:r>
          </a:p>
        </p:txBody>
      </p:sp>
      <p:sp>
        <p:nvSpPr>
          <p:cNvPr id="79" name="矩形 78"/>
          <p:cNvSpPr/>
          <p:nvPr/>
        </p:nvSpPr>
        <p:spPr bwMode="auto">
          <a:xfrm>
            <a:off x="2279650" y="1724048"/>
            <a:ext cx="4716451" cy="3144929"/>
          </a:xfrm>
          <a:prstGeom prst="rect">
            <a:avLst/>
          </a:prstGeom>
          <a:solidFill>
            <a:sysClr val="window" lastClr="FFFFFF">
              <a:lumMod val="95000"/>
            </a:sysClr>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87910" tIns="43955" rIns="87910" bIns="43955" numCol="1" rtlCol="0" anchor="t" anchorCtr="0" compatLnSpc="1">
            <a:prstTxWarp prst="textNoShape">
              <a:avLst/>
            </a:prstTxWarp>
            <a:noAutofit/>
          </a:bodyPr>
          <a:lstStyle/>
          <a:p>
            <a:pPr defTabSz="725519" fontAlgn="ctr">
              <a:buClr>
                <a:srgbClr val="CC9900"/>
              </a:buClr>
              <a:buFont typeface="Wingdings" pitchFamily="2" charset="2"/>
              <a:buChar char="n"/>
              <a:defRPr/>
            </a:pPr>
            <a:endParaRPr lang="en-US" altLang="zh-CN" sz="1425" kern="0" dirty="0">
              <a:solidFill>
                <a:srgbClr val="000000"/>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bwMode="auto">
          <a:xfrm flipH="1" flipV="1">
            <a:off x="4616517" y="1722735"/>
            <a:ext cx="0" cy="3104179"/>
          </a:xfrm>
          <a:prstGeom prst="line">
            <a:avLst/>
          </a:prstGeom>
          <a:noFill/>
          <a:ln>
            <a:solidFill>
              <a:srgbClr val="EEECE1">
                <a:lumMod val="60000"/>
                <a:lumOff val="40000"/>
              </a:srgb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同侧圆角矩形 83"/>
          <p:cNvSpPr/>
          <p:nvPr/>
        </p:nvSpPr>
        <p:spPr bwMode="auto">
          <a:xfrm rot="5400000">
            <a:off x="8541861" y="200449"/>
            <a:ext cx="382793" cy="3294434"/>
          </a:xfrm>
          <a:prstGeom prst="round2SameRect">
            <a:avLst>
              <a:gd name="adj1" fmla="val 0"/>
              <a:gd name="adj2" fmla="val 0"/>
            </a:avLst>
          </a:prstGeom>
          <a:solidFill>
            <a:srgbClr val="C00000"/>
          </a:solidFill>
          <a:ln w="9525" algn="ctr">
            <a:noFill/>
            <a:round/>
          </a:ln>
          <a:effectLst>
            <a:outerShdw blurRad="63500" sx="101000" sy="101000" algn="ctr" rotWithShape="0">
              <a:prstClr val="black">
                <a:alpha val="20000"/>
              </a:prstClr>
            </a:outerShdw>
            <a:softEdge rad="12700"/>
          </a:effectLst>
        </p:spPr>
        <p:txBody>
          <a:bodyPr wrap="square" lIns="110766" tIns="55384" rIns="110766" bIns="55384" anchor="ctr">
            <a:noAutofit/>
          </a:bodyPr>
          <a:lstStyle/>
          <a:p>
            <a:pPr algn="ctr" fontAlgn="ctr">
              <a:spcBef>
                <a:spcPct val="0"/>
              </a:spcBef>
              <a:spcAft>
                <a:spcPct val="0"/>
              </a:spcAft>
              <a:defRPr/>
            </a:pPr>
            <a:endParaRPr lang="en-US" altLang="zh-CN" sz="375" kern="0" dirty="0">
              <a:solidFill>
                <a:srgbClr val="5F5F5F"/>
              </a:solidFill>
              <a:latin typeface="微软雅黑" panose="020B0503020204020204" pitchFamily="34" charset="-122"/>
              <a:ea typeface="微软雅黑" panose="020B0503020204020204" pitchFamily="34" charset="-122"/>
              <a:cs typeface="Arial" pitchFamily="34" charset="0"/>
            </a:endParaRPr>
          </a:p>
        </p:txBody>
      </p:sp>
      <p:sp>
        <p:nvSpPr>
          <p:cNvPr id="85" name="Content Placeholder 3"/>
          <p:cNvSpPr txBox="1"/>
          <p:nvPr/>
        </p:nvSpPr>
        <p:spPr bwMode="auto">
          <a:xfrm>
            <a:off x="7138528" y="1733551"/>
            <a:ext cx="3285908" cy="291293"/>
          </a:xfrm>
          <a:prstGeom prst="rect">
            <a:avLst/>
          </a:prstGeom>
          <a:noFill/>
          <a:ln>
            <a:noFill/>
          </a:ln>
          <a:extLst/>
        </p:spPr>
        <p:txBody>
          <a:bodyPr vert="horz" wrap="square" lIns="0" tIns="0" rIns="110778" bIns="0" numCol="1" anchor="t" anchorCtr="0" compatLnSpc="1">
            <a:prstTxWarp prst="textNoShape">
              <a:avLst/>
            </a:prstTxWarp>
            <a:noAutofit/>
          </a:bodyPr>
          <a:lstStyle/>
          <a:p>
            <a:pPr algn="ctr" fontAlgn="ctr">
              <a:lnSpc>
                <a:spcPts val="1500"/>
              </a:lnSpc>
            </a:pPr>
            <a:r>
              <a:rPr lang="en-US" altLang="zh-CN" sz="1100" b="1" dirty="0">
                <a:solidFill>
                  <a:srgbClr val="FFFFFF"/>
                </a:solidFill>
                <a:latin typeface="微软雅黑" panose="020B0503020204020204" pitchFamily="34" charset="-122"/>
                <a:ea typeface="微软雅黑" panose="020B0503020204020204" pitchFamily="34" charset="-122"/>
                <a:cs typeface="Arial" pitchFamily="34" charset="0"/>
              </a:rPr>
              <a:t>Platinum Member in </a:t>
            </a:r>
            <a:r>
              <a:rPr lang="en-US" altLang="zh-CN" sz="1100" b="1" dirty="0" err="1">
                <a:solidFill>
                  <a:srgbClr val="FFFFFF"/>
                </a:solidFill>
                <a:latin typeface="微软雅黑" panose="020B0503020204020204" pitchFamily="34" charset="-122"/>
                <a:ea typeface="微软雅黑" panose="020B0503020204020204" pitchFamily="34" charset="-122"/>
                <a:cs typeface="Arial" pitchFamily="34" charset="0"/>
              </a:rPr>
              <a:t>OpenStack</a:t>
            </a:r>
            <a:r>
              <a:rPr lang="en-US" altLang="zh-CN" sz="1100" b="1" dirty="0">
                <a:solidFill>
                  <a:srgbClr val="FFFFFF"/>
                </a:solidFill>
                <a:latin typeface="微软雅黑" panose="020B0503020204020204" pitchFamily="34" charset="-122"/>
                <a:ea typeface="微软雅黑" panose="020B0503020204020204" pitchFamily="34" charset="-122"/>
                <a:cs typeface="Arial" pitchFamily="34" charset="0"/>
              </a:rPr>
              <a:t> Community</a:t>
            </a:r>
          </a:p>
        </p:txBody>
      </p:sp>
      <p:grpSp>
        <p:nvGrpSpPr>
          <p:cNvPr id="2" name="组合 213"/>
          <p:cNvGrpSpPr/>
          <p:nvPr/>
        </p:nvGrpSpPr>
        <p:grpSpPr>
          <a:xfrm>
            <a:off x="2224835" y="1802478"/>
            <a:ext cx="4688152" cy="2867072"/>
            <a:chOff x="440776" y="1177121"/>
            <a:chExt cx="7031386" cy="4262979"/>
          </a:xfrm>
        </p:grpSpPr>
        <p:sp>
          <p:nvSpPr>
            <p:cNvPr id="153" name="圆角矩形 152"/>
            <p:cNvSpPr/>
            <p:nvPr/>
          </p:nvSpPr>
          <p:spPr>
            <a:xfrm>
              <a:off x="651860" y="2569290"/>
              <a:ext cx="6820302" cy="1253757"/>
            </a:xfrm>
            <a:prstGeom prst="roundRect">
              <a:avLst/>
            </a:prstGeom>
            <a:solidFill>
              <a:schemeClr val="bg1"/>
            </a:solidFill>
            <a:ln>
              <a:solidFill>
                <a:sysClr val="window" lastClr="FFFFFF">
                  <a:lumMod val="85000"/>
                </a:sysClr>
              </a:solidFill>
            </a:ln>
          </p:spPr>
          <p:txBody>
            <a:bodyPr wrap="square" rtlCol="0" anchor="ctr">
              <a:noAutofit/>
            </a:bodyPr>
            <a:lstStyle/>
            <a:p>
              <a:pPr algn="ctr" defTabSz="725519" fontAlgn="ctr">
                <a:defRPr/>
              </a:pPr>
              <a:endParaRPr lang="en-US" altLang="zh-CN" sz="1125" b="1"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 name="组合 83"/>
            <p:cNvGrpSpPr/>
            <p:nvPr/>
          </p:nvGrpSpPr>
          <p:grpSpPr>
            <a:xfrm>
              <a:off x="440776" y="1177121"/>
              <a:ext cx="1435603" cy="1244004"/>
              <a:chOff x="4097492" y="4420260"/>
              <a:chExt cx="2053025" cy="1501832"/>
            </a:xfrm>
            <a:solidFill>
              <a:sysClr val="window" lastClr="FFFFFF">
                <a:lumMod val="95000"/>
              </a:sysClr>
            </a:solidFill>
          </p:grpSpPr>
          <p:sp>
            <p:nvSpPr>
              <p:cNvPr id="155" name="圆角矩形 154"/>
              <p:cNvSpPr/>
              <p:nvPr/>
            </p:nvSpPr>
            <p:spPr bwMode="auto">
              <a:xfrm>
                <a:off x="4316142" y="4420260"/>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439"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56" name="矩形 155"/>
              <p:cNvSpPr/>
              <p:nvPr/>
            </p:nvSpPr>
            <p:spPr>
              <a:xfrm>
                <a:off x="4096465" y="4488041"/>
                <a:ext cx="2055078" cy="718824"/>
              </a:xfrm>
              <a:prstGeom prst="rect">
                <a:avLst/>
              </a:prstGeom>
              <a:noFill/>
            </p:spPr>
            <p:txBody>
              <a:bodyPr wrap="square">
                <a:noAutofit/>
              </a:bodyPr>
              <a:lstStyle/>
              <a:p>
                <a:pPr algn="ctr" defTabSz="1015439" fontAlgn="ctr">
                  <a:defRPr/>
                </a:pP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NFV</a:t>
                </a:r>
              </a:p>
              <a:p>
                <a:pPr algn="ctr" defTabSz="1015439" fontAlgn="ctr">
                  <a:defRPr/>
                </a:pP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(IMS/EPC/</a:t>
                </a:r>
              </a:p>
              <a:p>
                <a:pPr algn="ctr" defTabSz="1015439" fontAlgn="ctr">
                  <a:defRPr/>
                </a:pPr>
                <a:r>
                  <a:rPr kumimoji="1" lang="en-US" altLang="zh-CN" sz="675" kern="0" dirty="0" err="1">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vCPE</a:t>
                </a: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a:t>
                </a:r>
                <a:r>
                  <a:rPr kumimoji="1" lang="en-US" altLang="zh-CN" sz="675" kern="0" dirty="0" err="1">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vSTB</a:t>
                </a: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/CCS)</a:t>
                </a:r>
              </a:p>
            </p:txBody>
          </p:sp>
        </p:grpSp>
        <p:pic>
          <p:nvPicPr>
            <p:cNvPr id="157" name="Picture 8" descr="D:\MKT\胶片素材\logo\hw-untitled.pn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1147522" y="1826870"/>
              <a:ext cx="325643" cy="266543"/>
            </a:xfrm>
            <a:prstGeom prst="rect">
              <a:avLst/>
            </a:prstGeom>
            <a:solidFill>
              <a:sysClr val="window" lastClr="FFFFFF">
                <a:lumMod val="95000"/>
              </a:sysClr>
            </a:solidFill>
          </p:spPr>
        </p:pic>
        <p:pic>
          <p:nvPicPr>
            <p:cNvPr id="158" name="Picture 5" descr="D:\MKT\胶片素材\logo\elogo.png"/>
            <p:cNvPicPr>
              <a:picLocks noChangeAspect="1" noChangeArrowheads="1"/>
            </p:cNvPicPr>
            <p:nvPr/>
          </p:nvPicPr>
          <p:blipFill>
            <a:blip r:embed="rId4" cstate="print"/>
            <a:stretch>
              <a:fillRect/>
            </a:stretch>
          </p:blipFill>
          <p:spPr bwMode="auto">
            <a:xfrm>
              <a:off x="651861" y="1813007"/>
              <a:ext cx="405168" cy="294268"/>
            </a:xfrm>
            <a:prstGeom prst="rect">
              <a:avLst/>
            </a:prstGeom>
            <a:solidFill>
              <a:sysClr val="window" lastClr="FFFFFF">
                <a:lumMod val="95000"/>
              </a:sysClr>
            </a:solidFill>
          </p:spPr>
        </p:pic>
        <p:grpSp>
          <p:nvGrpSpPr>
            <p:cNvPr id="4" name="组合 83"/>
            <p:cNvGrpSpPr/>
            <p:nvPr/>
          </p:nvGrpSpPr>
          <p:grpSpPr>
            <a:xfrm>
              <a:off x="1960444" y="1202538"/>
              <a:ext cx="1111433" cy="1244004"/>
              <a:chOff x="4316142" y="4420260"/>
              <a:chExt cx="1589438" cy="1501832"/>
            </a:xfrm>
            <a:solidFill>
              <a:sysClr val="window" lastClr="FFFFFF">
                <a:lumMod val="95000"/>
              </a:sysClr>
            </a:solidFill>
          </p:grpSpPr>
          <p:sp>
            <p:nvSpPr>
              <p:cNvPr id="160" name="圆角矩形 159"/>
              <p:cNvSpPr/>
              <p:nvPr/>
            </p:nvSpPr>
            <p:spPr bwMode="auto">
              <a:xfrm>
                <a:off x="4316142" y="4420260"/>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439"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61" name="矩形 160"/>
              <p:cNvSpPr/>
              <p:nvPr/>
            </p:nvSpPr>
            <p:spPr>
              <a:xfrm>
                <a:off x="4378279" y="4591274"/>
                <a:ext cx="1512564" cy="352201"/>
              </a:xfrm>
              <a:prstGeom prst="rect">
                <a:avLst/>
              </a:prstGeom>
              <a:solidFill>
                <a:schemeClr val="bg1"/>
              </a:solidFill>
            </p:spPr>
            <p:txBody>
              <a:bodyPr wrap="square">
                <a:noAutofit/>
              </a:bodyPr>
              <a:lstStyle/>
              <a:p>
                <a:pPr algn="ctr" defTabSz="1015439" fontAlgn="ctr">
                  <a:defRPr/>
                </a:pP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VAS/Video</a:t>
                </a:r>
              </a:p>
            </p:txBody>
          </p:sp>
        </p:grpSp>
        <p:pic>
          <p:nvPicPr>
            <p:cNvPr id="162" name="Picture 22"/>
            <p:cNvPicPr>
              <a:picLocks noChangeAspect="1" noChangeArrowheads="1"/>
            </p:cNvPicPr>
            <p:nvPr/>
          </p:nvPicPr>
          <p:blipFill>
            <a:blip r:embed="rId5" cstate="print"/>
            <a:stretch>
              <a:fillRect/>
            </a:stretch>
          </p:blipFill>
          <p:spPr bwMode="auto">
            <a:xfrm>
              <a:off x="2245160" y="2142739"/>
              <a:ext cx="570199" cy="215620"/>
            </a:xfrm>
            <a:prstGeom prst="rect">
              <a:avLst/>
            </a:prstGeom>
            <a:solidFill>
              <a:sysClr val="window" lastClr="FFFFFF">
                <a:lumMod val="95000"/>
              </a:sysClr>
            </a:solidFill>
            <a:ln w="9525">
              <a:noFill/>
              <a:miter lim="800000"/>
            </a:ln>
          </p:spPr>
        </p:pic>
        <p:grpSp>
          <p:nvGrpSpPr>
            <p:cNvPr id="5" name="组合 83"/>
            <p:cNvGrpSpPr/>
            <p:nvPr/>
          </p:nvGrpSpPr>
          <p:grpSpPr>
            <a:xfrm>
              <a:off x="3361284" y="1202538"/>
              <a:ext cx="1111433" cy="1244004"/>
              <a:chOff x="4316142" y="4420260"/>
              <a:chExt cx="1589438" cy="1501832"/>
            </a:xfrm>
            <a:solidFill>
              <a:sysClr val="window" lastClr="FFFFFF">
                <a:lumMod val="95000"/>
              </a:sysClr>
            </a:solidFill>
          </p:grpSpPr>
          <p:sp>
            <p:nvSpPr>
              <p:cNvPr id="164" name="圆角矩形 163"/>
              <p:cNvSpPr/>
              <p:nvPr/>
            </p:nvSpPr>
            <p:spPr bwMode="auto">
              <a:xfrm>
                <a:off x="4316142" y="4420260"/>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439"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65" name="矩形 164"/>
              <p:cNvSpPr/>
              <p:nvPr/>
            </p:nvSpPr>
            <p:spPr>
              <a:xfrm>
                <a:off x="4378279" y="4591274"/>
                <a:ext cx="1512564" cy="352201"/>
              </a:xfrm>
              <a:prstGeom prst="rect">
                <a:avLst/>
              </a:prstGeom>
              <a:solidFill>
                <a:schemeClr val="bg1"/>
              </a:solidFill>
            </p:spPr>
            <p:txBody>
              <a:bodyPr wrap="square">
                <a:noAutofit/>
              </a:bodyPr>
              <a:lstStyle/>
              <a:p>
                <a:pPr algn="ctr" defTabSz="1015439" fontAlgn="ctr">
                  <a:defRPr/>
                </a:pP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IT App</a:t>
                </a:r>
              </a:p>
            </p:txBody>
          </p:sp>
        </p:grpSp>
        <p:pic>
          <p:nvPicPr>
            <p:cNvPr id="166" name="Picture 10"/>
            <p:cNvPicPr>
              <a:picLocks noChangeAspect="1" noChangeArrowheads="1"/>
            </p:cNvPicPr>
            <p:nvPr/>
          </p:nvPicPr>
          <p:blipFill>
            <a:blip r:embed="rId6" cstate="print"/>
            <a:stretch>
              <a:fillRect/>
            </a:stretch>
          </p:blipFill>
          <p:spPr bwMode="auto">
            <a:xfrm>
              <a:off x="3424756" y="1983501"/>
              <a:ext cx="470358" cy="298038"/>
            </a:xfrm>
            <a:prstGeom prst="rect">
              <a:avLst/>
            </a:prstGeom>
            <a:solidFill>
              <a:sysClr val="window" lastClr="FFFFFF">
                <a:lumMod val="95000"/>
              </a:sysClr>
            </a:solidFill>
            <a:ln w="9525">
              <a:noFill/>
              <a:miter lim="800000"/>
            </a:ln>
          </p:spPr>
        </p:pic>
        <p:pic>
          <p:nvPicPr>
            <p:cNvPr id="167" name="Picture 4"/>
            <p:cNvPicPr>
              <a:picLocks noChangeAspect="1" noChangeArrowheads="1"/>
            </p:cNvPicPr>
            <p:nvPr/>
          </p:nvPicPr>
          <p:blipFill>
            <a:blip r:embed="rId7" cstate="print"/>
            <a:stretch>
              <a:fillRect/>
            </a:stretch>
          </p:blipFill>
          <p:spPr bwMode="auto">
            <a:xfrm>
              <a:off x="3957082" y="1983503"/>
              <a:ext cx="420848" cy="282040"/>
            </a:xfrm>
            <a:prstGeom prst="rect">
              <a:avLst/>
            </a:prstGeom>
            <a:solidFill>
              <a:sysClr val="window" lastClr="FFFFFF">
                <a:lumMod val="95000"/>
              </a:sysClr>
            </a:solidFill>
            <a:ln w="9525">
              <a:noFill/>
              <a:miter lim="800000"/>
            </a:ln>
          </p:spPr>
        </p:pic>
        <p:grpSp>
          <p:nvGrpSpPr>
            <p:cNvPr id="6" name="组合 83"/>
            <p:cNvGrpSpPr/>
            <p:nvPr/>
          </p:nvGrpSpPr>
          <p:grpSpPr>
            <a:xfrm>
              <a:off x="4915609" y="1189900"/>
              <a:ext cx="1111433" cy="1244004"/>
              <a:chOff x="4316142" y="4420260"/>
              <a:chExt cx="1589438" cy="1501832"/>
            </a:xfrm>
            <a:solidFill>
              <a:sysClr val="window" lastClr="FFFFFF">
                <a:lumMod val="95000"/>
              </a:sysClr>
            </a:solidFill>
          </p:grpSpPr>
          <p:sp>
            <p:nvSpPr>
              <p:cNvPr id="169" name="圆角矩形 168"/>
              <p:cNvSpPr/>
              <p:nvPr/>
            </p:nvSpPr>
            <p:spPr bwMode="auto">
              <a:xfrm>
                <a:off x="4316142" y="4420260"/>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439"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70" name="矩形 169"/>
              <p:cNvSpPr/>
              <p:nvPr/>
            </p:nvSpPr>
            <p:spPr>
              <a:xfrm>
                <a:off x="4378279" y="4591274"/>
                <a:ext cx="1512564" cy="352201"/>
              </a:xfrm>
              <a:prstGeom prst="rect">
                <a:avLst/>
              </a:prstGeom>
              <a:solidFill>
                <a:schemeClr val="bg1"/>
              </a:solidFill>
            </p:spPr>
            <p:txBody>
              <a:bodyPr wrap="square">
                <a:noAutofit/>
              </a:bodyPr>
              <a:lstStyle/>
              <a:p>
                <a:pPr algn="ctr" defTabSz="1015439" fontAlgn="ctr">
                  <a:defRPr/>
                </a:pP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3rd App</a:t>
                </a:r>
              </a:p>
            </p:txBody>
          </p:sp>
        </p:grpSp>
        <p:pic>
          <p:nvPicPr>
            <p:cNvPr id="171" name="Picture 10"/>
            <p:cNvPicPr>
              <a:picLocks noChangeAspect="1" noChangeArrowheads="1"/>
            </p:cNvPicPr>
            <p:nvPr/>
          </p:nvPicPr>
          <p:blipFill>
            <a:blip r:embed="rId6" cstate="print"/>
            <a:stretch>
              <a:fillRect/>
            </a:stretch>
          </p:blipFill>
          <p:spPr bwMode="auto">
            <a:xfrm>
              <a:off x="4979083" y="1970864"/>
              <a:ext cx="470358" cy="298038"/>
            </a:xfrm>
            <a:prstGeom prst="rect">
              <a:avLst/>
            </a:prstGeom>
            <a:solidFill>
              <a:sysClr val="window" lastClr="FFFFFF">
                <a:lumMod val="95000"/>
              </a:sysClr>
            </a:solidFill>
            <a:ln w="9525">
              <a:noFill/>
              <a:miter lim="800000"/>
            </a:ln>
          </p:spPr>
        </p:pic>
        <p:pic>
          <p:nvPicPr>
            <p:cNvPr id="172" name="Picture 4" descr="http://www.google.com/url?sa=i&amp;source=images&amp;cd=&amp;docid=X54RtQyg0NSTXM&amp;tbnid=nTR2a0RTjs4gwM:&amp;ved=0CAUQjBw&amp;url=https%3A%2F%2Fenews.acs.org.au%2F__data%2Fassets%2Fimage%2F0004%2F16996%2FCA-Tech-logo.png&amp;ei=8ypXU-_iHqXhsATZvoLwBw&amp;psig=AFQjCNELee8s4k4rZd0swuZtwKBaayMMMA&amp;ust=1398307955580990"/>
            <p:cNvPicPr>
              <a:picLocks noChangeAspect="1" noChangeArrowheads="1"/>
            </p:cNvPicPr>
            <p:nvPr/>
          </p:nvPicPr>
          <p:blipFill>
            <a:blip r:embed="rId8" cstate="print">
              <a:grayscl/>
            </a:blip>
            <a:stretch>
              <a:fillRect/>
            </a:stretch>
          </p:blipFill>
          <p:spPr bwMode="auto">
            <a:xfrm>
              <a:off x="5420890" y="1881187"/>
              <a:ext cx="532689" cy="477171"/>
            </a:xfrm>
            <a:prstGeom prst="rect">
              <a:avLst/>
            </a:prstGeom>
            <a:solidFill>
              <a:schemeClr val="bg1"/>
            </a:solidFill>
          </p:spPr>
        </p:pic>
        <p:grpSp>
          <p:nvGrpSpPr>
            <p:cNvPr id="7" name="组合 83"/>
            <p:cNvGrpSpPr/>
            <p:nvPr/>
          </p:nvGrpSpPr>
          <p:grpSpPr>
            <a:xfrm>
              <a:off x="6360729" y="1202537"/>
              <a:ext cx="1111433" cy="1244004"/>
              <a:chOff x="4316142" y="4420260"/>
              <a:chExt cx="1589438" cy="1501832"/>
            </a:xfrm>
            <a:solidFill>
              <a:sysClr val="window" lastClr="FFFFFF">
                <a:lumMod val="95000"/>
              </a:sysClr>
            </a:solidFill>
          </p:grpSpPr>
          <p:sp>
            <p:nvSpPr>
              <p:cNvPr id="174" name="圆角矩形 173"/>
              <p:cNvSpPr/>
              <p:nvPr/>
            </p:nvSpPr>
            <p:spPr bwMode="auto">
              <a:xfrm>
                <a:off x="4316142" y="4420260"/>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439"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75" name="矩形 174"/>
              <p:cNvSpPr/>
              <p:nvPr/>
            </p:nvSpPr>
            <p:spPr>
              <a:xfrm>
                <a:off x="4378279" y="4591274"/>
                <a:ext cx="1512564" cy="352201"/>
              </a:xfrm>
              <a:prstGeom prst="rect">
                <a:avLst/>
              </a:prstGeom>
              <a:solidFill>
                <a:schemeClr val="bg1"/>
              </a:solidFill>
            </p:spPr>
            <p:txBody>
              <a:bodyPr wrap="square">
                <a:noAutofit/>
              </a:bodyPr>
              <a:lstStyle/>
              <a:p>
                <a:pPr algn="ctr" defTabSz="1015439" fontAlgn="ctr">
                  <a:defRPr/>
                </a:pPr>
                <a:r>
                  <a:rPr kumimoji="1" lang="en-US" altLang="zh-CN" sz="675" kern="0" dirty="0">
                    <a:solidFill>
                      <a:sysClr val="windowText" lastClr="0000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Big Data</a:t>
                </a:r>
              </a:p>
            </p:txBody>
          </p:sp>
        </p:grpSp>
        <p:pic>
          <p:nvPicPr>
            <p:cNvPr id="176" name="Picture 10"/>
            <p:cNvPicPr>
              <a:picLocks noChangeAspect="1" noChangeArrowheads="1"/>
            </p:cNvPicPr>
            <p:nvPr/>
          </p:nvPicPr>
          <p:blipFill>
            <a:blip r:embed="rId6" cstate="print"/>
            <a:stretch>
              <a:fillRect/>
            </a:stretch>
          </p:blipFill>
          <p:spPr bwMode="auto">
            <a:xfrm>
              <a:off x="6424201" y="1983500"/>
              <a:ext cx="470358" cy="298038"/>
            </a:xfrm>
            <a:prstGeom prst="rect">
              <a:avLst/>
            </a:prstGeom>
            <a:solidFill>
              <a:sysClr val="window" lastClr="FFFFFF">
                <a:lumMod val="95000"/>
              </a:sysClr>
            </a:solidFill>
            <a:ln w="9525">
              <a:noFill/>
              <a:miter lim="800000"/>
            </a:ln>
          </p:spPr>
        </p:pic>
        <p:pic>
          <p:nvPicPr>
            <p:cNvPr id="177" name="Picture 4"/>
            <p:cNvPicPr>
              <a:picLocks noChangeAspect="1" noChangeArrowheads="1"/>
            </p:cNvPicPr>
            <p:nvPr/>
          </p:nvPicPr>
          <p:blipFill>
            <a:blip r:embed="rId7" cstate="print"/>
            <a:stretch>
              <a:fillRect/>
            </a:stretch>
          </p:blipFill>
          <p:spPr bwMode="auto">
            <a:xfrm>
              <a:off x="6936881" y="1989173"/>
              <a:ext cx="420848" cy="282040"/>
            </a:xfrm>
            <a:prstGeom prst="rect">
              <a:avLst/>
            </a:prstGeom>
            <a:solidFill>
              <a:sysClr val="window" lastClr="FFFFFF">
                <a:lumMod val="95000"/>
              </a:sysClr>
            </a:solidFill>
            <a:ln w="9525">
              <a:noFill/>
              <a:miter lim="800000"/>
            </a:ln>
          </p:spPr>
        </p:pic>
        <p:grpSp>
          <p:nvGrpSpPr>
            <p:cNvPr id="8" name="Group 84"/>
            <p:cNvGrpSpPr/>
            <p:nvPr/>
          </p:nvGrpSpPr>
          <p:grpSpPr>
            <a:xfrm>
              <a:off x="4144947" y="4053882"/>
              <a:ext cx="1522104" cy="1368000"/>
              <a:chOff x="4945459" y="4054819"/>
              <a:chExt cx="1049361" cy="1368316"/>
            </a:xfrm>
          </p:grpSpPr>
          <p:grpSp>
            <p:nvGrpSpPr>
              <p:cNvPr id="9" name="组合 85"/>
              <p:cNvGrpSpPr/>
              <p:nvPr/>
            </p:nvGrpSpPr>
            <p:grpSpPr>
              <a:xfrm>
                <a:off x="4945459" y="4054819"/>
                <a:ext cx="1019771" cy="1342600"/>
                <a:chOff x="8013156" y="4430772"/>
                <a:chExt cx="1589438" cy="1501832"/>
              </a:xfrm>
            </p:grpSpPr>
            <p:sp>
              <p:nvSpPr>
                <p:cNvPr id="184" name="圆角矩形 183"/>
                <p:cNvSpPr/>
                <p:nvPr/>
              </p:nvSpPr>
              <p:spPr bwMode="auto">
                <a:xfrm>
                  <a:off x="8013156" y="4430772"/>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ctr">
                    <a:spcBef>
                      <a:spcPct val="0"/>
                    </a:spcBef>
                    <a:spcAft>
                      <a:spcPct val="0"/>
                    </a:spcAft>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85" name="矩形 184"/>
                <p:cNvSpPr/>
                <p:nvPr/>
              </p:nvSpPr>
              <p:spPr>
                <a:xfrm>
                  <a:off x="8182823" y="4481079"/>
                  <a:ext cx="1285693" cy="418749"/>
                </a:xfrm>
                <a:prstGeom prst="rect">
                  <a:avLst/>
                </a:prstGeom>
              </p:spPr>
              <p:txBody>
                <a:bodyPr wrap="square">
                  <a:noAutofit/>
                </a:bodyPr>
                <a:lstStyle/>
                <a:p>
                  <a:pPr algn="ctr" defTabSz="1015439" fontAlgn="ctr">
                    <a:defRPr/>
                  </a:pPr>
                  <a:r>
                    <a:rPr kumimoji="1" lang="en-US" altLang="zh-CN" sz="1050" kern="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Storage</a:t>
                  </a:r>
                </a:p>
              </p:txBody>
            </p:sp>
          </p:grpSp>
          <p:pic>
            <p:nvPicPr>
              <p:cNvPr id="180" name="Picture 16" descr="http://www.google.com/url?sa=i&amp;source=images&amp;cd=&amp;docid=Fu8KCBbSYcxq-M&amp;tbnid=Sf7861-9JQjOoM:&amp;ved=0CAUQjBw&amp;url=http%3A%2F%2Fwww.logotypes101.com%2Flogos%2F830%2F9116DC1FB0706C6FA6579604041BD770%2Femcnotagbluecmyk.png&amp;ei=QS5XU_KPHYqqsQSXg4DgBQ&amp;psig=AFQjCNEE2IcFm0BmDWOdDLaXqt7bwL01EA&amp;ust=1398308801520969"/>
              <p:cNvPicPr>
                <a:picLocks noChangeAspect="1" noChangeArrowheads="1"/>
              </p:cNvPicPr>
              <p:nvPr/>
            </p:nvPicPr>
            <p:blipFill>
              <a:blip r:embed="rId9" cstate="print">
                <a:clrChange>
                  <a:clrFrom>
                    <a:srgbClr val="FFFFFF"/>
                  </a:clrFrom>
                  <a:clrTo>
                    <a:srgbClr val="FFFFFF">
                      <a:alpha val="0"/>
                    </a:srgbClr>
                  </a:clrTo>
                </a:clrChange>
              </a:blip>
              <a:stretch>
                <a:fillRect/>
              </a:stretch>
            </p:blipFill>
            <p:spPr bwMode="auto">
              <a:xfrm>
                <a:off x="5046931" y="4788760"/>
                <a:ext cx="455280" cy="634375"/>
              </a:xfrm>
              <a:prstGeom prst="rect">
                <a:avLst/>
              </a:prstGeom>
              <a:noFill/>
            </p:spPr>
          </p:pic>
          <p:pic>
            <p:nvPicPr>
              <p:cNvPr id="181" name="Picture 8" descr="http://www.google.com/url?sa=i&amp;source=images&amp;cd=&amp;docid=6q7LZAMKtBCX0M&amp;tbnid=GqzwJ9KMff1E-M:&amp;ved=0CAUQjBw&amp;url=http%3A%2F%2Fwww.gorham-micro.com%2Fimages%2Fhp_logo.png&amp;ei=UStXU8SjGoTgsASy_oL4Cg&amp;psig=AFQjCNHrWSpe_NdYhI4WEQIF5RyyJi2FYw&amp;ust=1398308049510898"/>
              <p:cNvPicPr>
                <a:picLocks noChangeAspect="1" noChangeArrowheads="1"/>
              </p:cNvPicPr>
              <p:nvPr/>
            </p:nvPicPr>
            <p:blipFill>
              <a:blip r:embed="rId10" cstate="print">
                <a:clrChange>
                  <a:clrFrom>
                    <a:srgbClr val="0077C0"/>
                  </a:clrFrom>
                  <a:clrTo>
                    <a:srgbClr val="0077C0">
                      <a:alpha val="0"/>
                    </a:srgbClr>
                  </a:clrTo>
                </a:clrChange>
              </a:blip>
              <a:stretch>
                <a:fillRect/>
              </a:stretch>
            </p:blipFill>
            <p:spPr bwMode="auto">
              <a:xfrm>
                <a:off x="5513836" y="4915299"/>
                <a:ext cx="392448" cy="382778"/>
              </a:xfrm>
              <a:prstGeom prst="rect">
                <a:avLst/>
              </a:prstGeom>
              <a:noFill/>
            </p:spPr>
          </p:pic>
          <p:pic>
            <p:nvPicPr>
              <p:cNvPr id="182" name="Picture 4"/>
              <p:cNvPicPr>
                <a:picLocks noChangeAspect="1" noChangeArrowheads="1"/>
              </p:cNvPicPr>
              <p:nvPr/>
            </p:nvPicPr>
            <p:blipFill>
              <a:blip r:embed="rId11" cstate="print"/>
              <a:stretch>
                <a:fillRect/>
              </a:stretch>
            </p:blipFill>
            <p:spPr bwMode="auto">
              <a:xfrm>
                <a:off x="5074257" y="4517120"/>
                <a:ext cx="607137" cy="271640"/>
              </a:xfrm>
              <a:prstGeom prst="rect">
                <a:avLst/>
              </a:prstGeom>
              <a:solidFill>
                <a:schemeClr val="bg1"/>
              </a:solidFill>
              <a:ln w="9525">
                <a:noFill/>
                <a:miter lim="800000"/>
              </a:ln>
            </p:spPr>
          </p:pic>
          <p:pic>
            <p:nvPicPr>
              <p:cNvPr id="183" name="Picture 31" descr="四色logo-竖版副本"/>
              <p:cNvPicPr>
                <a:picLocks noChangeAspect="1" noChangeArrowheads="1"/>
              </p:cNvPicPr>
              <p:nvPr/>
            </p:nvPicPr>
            <p:blipFill>
              <a:blip r:embed="rId12" cstate="print"/>
              <a:stretch>
                <a:fillRect/>
              </a:stretch>
            </p:blipFill>
            <p:spPr bwMode="auto">
              <a:xfrm>
                <a:off x="5681394" y="4507571"/>
                <a:ext cx="313426" cy="474898"/>
              </a:xfrm>
              <a:prstGeom prst="rect">
                <a:avLst/>
              </a:prstGeom>
              <a:noFill/>
              <a:ln>
                <a:noFill/>
              </a:ln>
            </p:spPr>
          </p:pic>
        </p:grpSp>
        <p:grpSp>
          <p:nvGrpSpPr>
            <p:cNvPr id="10" name="Group 85"/>
            <p:cNvGrpSpPr/>
            <p:nvPr/>
          </p:nvGrpSpPr>
          <p:grpSpPr>
            <a:xfrm>
              <a:off x="6026716" y="4048853"/>
              <a:ext cx="1390867" cy="1342289"/>
              <a:chOff x="6226063" y="4049789"/>
              <a:chExt cx="1024031" cy="1342600"/>
            </a:xfrm>
          </p:grpSpPr>
          <p:grpSp>
            <p:nvGrpSpPr>
              <p:cNvPr id="11" name="组合 86"/>
              <p:cNvGrpSpPr/>
              <p:nvPr/>
            </p:nvGrpSpPr>
            <p:grpSpPr>
              <a:xfrm>
                <a:off x="6226063" y="4049789"/>
                <a:ext cx="1019771" cy="1342600"/>
                <a:chOff x="9228038" y="4411319"/>
                <a:chExt cx="1589438" cy="1501832"/>
              </a:xfrm>
            </p:grpSpPr>
            <p:sp>
              <p:nvSpPr>
                <p:cNvPr id="192" name="圆角矩形 191"/>
                <p:cNvSpPr/>
                <p:nvPr/>
              </p:nvSpPr>
              <p:spPr bwMode="auto">
                <a:xfrm>
                  <a:off x="9228038" y="4411319"/>
                  <a:ext cx="1589438" cy="1501832"/>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439"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93" name="矩形 192"/>
                <p:cNvSpPr/>
                <p:nvPr/>
              </p:nvSpPr>
              <p:spPr>
                <a:xfrm>
                  <a:off x="9407916" y="4485308"/>
                  <a:ext cx="1312044" cy="418747"/>
                </a:xfrm>
                <a:prstGeom prst="rect">
                  <a:avLst/>
                </a:prstGeom>
              </p:spPr>
              <p:txBody>
                <a:bodyPr wrap="square">
                  <a:noAutofit/>
                </a:bodyPr>
                <a:lstStyle/>
                <a:p>
                  <a:pPr algn="ctr" defTabSz="1015439" fontAlgn="ctr">
                    <a:defRPr/>
                  </a:pPr>
                  <a:r>
                    <a:rPr kumimoji="1" lang="en-US" altLang="zh-CN" sz="1050" kern="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Network</a:t>
                  </a:r>
                </a:p>
              </p:txBody>
            </p:sp>
          </p:grpSp>
          <p:pic>
            <p:nvPicPr>
              <p:cNvPr id="188" name="Picture 20" descr="http://www.google.com/url?sa=i&amp;source=images&amp;cd=&amp;docid=_8XCj6lIgBcVFM&amp;tbnid=cE4n0YQiis1YcM:&amp;ved=0CAUQjBw&amp;url=http%3A%2F%2Fenoor.nl%2Fwp-content%2Fuploads%2F2014%2F02%2Fcisco-logo.png&amp;ei=ADBXU9v9F_a2sATJv4HABw&amp;psig=AFQjCNGW2irYxUnEM4yznRzTEX2RBRXJvQ&amp;ust=1398309248446585"/>
              <p:cNvPicPr>
                <a:picLocks noChangeAspect="1" noChangeArrowheads="1"/>
              </p:cNvPicPr>
              <p:nvPr/>
            </p:nvPicPr>
            <p:blipFill>
              <a:blip r:embed="rId13" cstate="print"/>
              <a:stretch>
                <a:fillRect/>
              </a:stretch>
            </p:blipFill>
            <p:spPr bwMode="auto">
              <a:xfrm>
                <a:off x="6295337" y="4932153"/>
                <a:ext cx="427377" cy="316310"/>
              </a:xfrm>
              <a:prstGeom prst="rect">
                <a:avLst/>
              </a:prstGeom>
              <a:noFill/>
            </p:spPr>
          </p:pic>
          <p:pic>
            <p:nvPicPr>
              <p:cNvPr id="189" name="Picture 26"/>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a:off x="6287828" y="4611684"/>
                <a:ext cx="568550" cy="329972"/>
              </a:xfrm>
              <a:prstGeom prst="rect">
                <a:avLst/>
              </a:prstGeom>
              <a:noFill/>
              <a:ln w="9525">
                <a:noFill/>
                <a:miter lim="800000"/>
              </a:ln>
            </p:spPr>
          </p:pic>
          <p:pic>
            <p:nvPicPr>
              <p:cNvPr id="190" name="Picture 9" descr="D:\MKT\胶片素材\logo\alu-untitled.png"/>
              <p:cNvPicPr>
                <a:picLocks noChangeAspect="1" noChangeArrowheads="1"/>
              </p:cNvPicPr>
              <p:nvPr/>
            </p:nvPicPr>
            <p:blipFill>
              <a:blip r:embed="rId15" cstate="print">
                <a:clrChange>
                  <a:clrFrom>
                    <a:srgbClr val="FFFFFF"/>
                  </a:clrFrom>
                  <a:clrTo>
                    <a:srgbClr val="FFFFFF">
                      <a:alpha val="0"/>
                    </a:srgbClr>
                  </a:clrTo>
                </a:clrChange>
              </a:blip>
              <a:stretch>
                <a:fillRect/>
              </a:stretch>
            </p:blipFill>
            <p:spPr bwMode="auto">
              <a:xfrm>
                <a:off x="6744837" y="4966460"/>
                <a:ext cx="505257" cy="282003"/>
              </a:xfrm>
              <a:prstGeom prst="rect">
                <a:avLst/>
              </a:prstGeom>
              <a:noFill/>
            </p:spPr>
          </p:pic>
          <p:pic>
            <p:nvPicPr>
              <p:cNvPr id="191" name="Picture 31" descr="四色logo-竖版副本"/>
              <p:cNvPicPr>
                <a:picLocks noChangeAspect="1" noChangeArrowheads="1"/>
              </p:cNvPicPr>
              <p:nvPr/>
            </p:nvPicPr>
            <p:blipFill>
              <a:blip r:embed="rId16" cstate="print"/>
              <a:stretch>
                <a:fillRect/>
              </a:stretch>
            </p:blipFill>
            <p:spPr bwMode="auto">
              <a:xfrm>
                <a:off x="6879882" y="4568467"/>
                <a:ext cx="313426" cy="474898"/>
              </a:xfrm>
              <a:prstGeom prst="rect">
                <a:avLst/>
              </a:prstGeom>
              <a:noFill/>
              <a:ln>
                <a:noFill/>
              </a:ln>
            </p:spPr>
          </p:pic>
        </p:grpSp>
        <p:pic>
          <p:nvPicPr>
            <p:cNvPr id="194" name="Picture 87" descr="NSN (new).jpg"/>
            <p:cNvPicPr>
              <a:picLocks noChangeAspect="1"/>
            </p:cNvPicPr>
            <p:nvPr/>
          </p:nvPicPr>
          <p:blipFill>
            <a:blip r:embed="rId17" cstate="print">
              <a:clrChange>
                <a:clrFrom>
                  <a:srgbClr val="FFFEFD"/>
                </a:clrFrom>
                <a:clrTo>
                  <a:srgbClr val="FFFEFD">
                    <a:alpha val="0"/>
                  </a:srgbClr>
                </a:clrTo>
              </a:clrChange>
            </a:blip>
            <a:stretch>
              <a:fillRect/>
            </a:stretch>
          </p:blipFill>
          <p:spPr>
            <a:xfrm>
              <a:off x="896337" y="2133157"/>
              <a:ext cx="502369" cy="107735"/>
            </a:xfrm>
            <a:prstGeom prst="rect">
              <a:avLst/>
            </a:prstGeom>
            <a:solidFill>
              <a:sysClr val="window" lastClr="FFFFFF">
                <a:lumMod val="95000"/>
              </a:sysClr>
            </a:solidFill>
          </p:spPr>
        </p:pic>
        <p:pic>
          <p:nvPicPr>
            <p:cNvPr id="195" name="Picture 8" descr="D:\MKT\胶片素材\logo\hw-untitled.pn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521653" y="1787063"/>
              <a:ext cx="325643" cy="266543"/>
            </a:xfrm>
            <a:prstGeom prst="rect">
              <a:avLst/>
            </a:prstGeom>
            <a:solidFill>
              <a:sysClr val="window" lastClr="FFFFFF">
                <a:lumMod val="95000"/>
              </a:sysClr>
            </a:solidFill>
          </p:spPr>
        </p:pic>
        <p:pic>
          <p:nvPicPr>
            <p:cNvPr id="196" name="Picture 5" descr="D:\MKT\胶片素材\logo\elogo.png"/>
            <p:cNvPicPr>
              <a:picLocks noChangeAspect="1" noChangeArrowheads="1"/>
            </p:cNvPicPr>
            <p:nvPr/>
          </p:nvPicPr>
          <p:blipFill>
            <a:blip r:embed="rId4" cstate="print"/>
            <a:stretch>
              <a:fillRect/>
            </a:stretch>
          </p:blipFill>
          <p:spPr bwMode="auto">
            <a:xfrm>
              <a:off x="2025992" y="1773201"/>
              <a:ext cx="405168" cy="294268"/>
            </a:xfrm>
            <a:prstGeom prst="rect">
              <a:avLst/>
            </a:prstGeom>
            <a:solidFill>
              <a:schemeClr val="bg1"/>
            </a:solidFill>
          </p:spPr>
        </p:pic>
        <p:grpSp>
          <p:nvGrpSpPr>
            <p:cNvPr id="12" name="Group 83"/>
            <p:cNvGrpSpPr/>
            <p:nvPr/>
          </p:nvGrpSpPr>
          <p:grpSpPr>
            <a:xfrm>
              <a:off x="651860" y="3956872"/>
              <a:ext cx="3241711" cy="1483228"/>
              <a:chOff x="1407396" y="3957786"/>
              <a:chExt cx="2685525" cy="1483572"/>
            </a:xfrm>
          </p:grpSpPr>
          <p:sp>
            <p:nvSpPr>
              <p:cNvPr id="198" name="圆角矩形 197"/>
              <p:cNvSpPr/>
              <p:nvPr/>
            </p:nvSpPr>
            <p:spPr bwMode="auto">
              <a:xfrm>
                <a:off x="1407396" y="3957793"/>
                <a:ext cx="2685524" cy="828001"/>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711"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199" name="矩形 198"/>
              <p:cNvSpPr/>
              <p:nvPr/>
            </p:nvSpPr>
            <p:spPr>
              <a:xfrm>
                <a:off x="1633055" y="3957786"/>
                <a:ext cx="1270443" cy="377629"/>
              </a:xfrm>
              <a:prstGeom prst="rect">
                <a:avLst/>
              </a:prstGeom>
            </p:spPr>
            <p:txBody>
              <a:bodyPr wrap="square">
                <a:noAutofit/>
              </a:bodyPr>
              <a:lstStyle/>
              <a:p>
                <a:pPr algn="ctr" defTabSz="1015711" fontAlgn="ctr">
                  <a:defRPr/>
                </a:pPr>
                <a:r>
                  <a:rPr kumimoji="1" lang="en-US" altLang="zh-CN" sz="1050" b="1" kern="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Hypervisor</a:t>
                </a:r>
              </a:p>
            </p:txBody>
          </p:sp>
          <p:pic>
            <p:nvPicPr>
              <p:cNvPr id="200" name="Picture 12" descr="http://www.google.com/url?sa=i&amp;source=images&amp;cd=&amp;docid=3AUN7k4D9NVqPM&amp;tbnid=3xb9Sspk0zk6AM:&amp;ved=0CAUQjBw&amp;url=http%3A%2F%2Fwww.cs.stonybrook.edu%2F~dozhang%2FXen.png&amp;ei=OCxXU4r3B6i1sASgv4HQCg&amp;psig=AFQjCNEzTEdNKXPYp6AOuQLn1ZX7sQGi3w&amp;ust=1398308280187189"/>
              <p:cNvPicPr>
                <a:picLocks noChangeAspect="1" noChangeArrowheads="1"/>
              </p:cNvPicPr>
              <p:nvPr/>
            </p:nvPicPr>
            <p:blipFill>
              <a:blip r:embed="rId18" cstate="print"/>
              <a:stretch>
                <a:fillRect/>
              </a:stretch>
            </p:blipFill>
            <p:spPr bwMode="auto">
              <a:xfrm>
                <a:off x="3438983" y="4448020"/>
                <a:ext cx="579531" cy="313075"/>
              </a:xfrm>
              <a:prstGeom prst="rect">
                <a:avLst/>
              </a:prstGeom>
              <a:noFill/>
            </p:spPr>
          </p:pic>
          <p:grpSp>
            <p:nvGrpSpPr>
              <p:cNvPr id="13" name="组合 85"/>
              <p:cNvGrpSpPr/>
              <p:nvPr/>
            </p:nvGrpSpPr>
            <p:grpSpPr>
              <a:xfrm>
                <a:off x="1407397" y="4774395"/>
                <a:ext cx="2685524" cy="648731"/>
                <a:chOff x="3280830" y="5259890"/>
                <a:chExt cx="4185721" cy="725670"/>
              </a:xfrm>
            </p:grpSpPr>
            <p:sp>
              <p:nvSpPr>
                <p:cNvPr id="208" name="圆角矩形 52"/>
                <p:cNvSpPr/>
                <p:nvPr/>
              </p:nvSpPr>
              <p:spPr bwMode="auto">
                <a:xfrm>
                  <a:off x="3280830" y="5297965"/>
                  <a:ext cx="4185721" cy="687595"/>
                </a:xfrm>
                <a:prstGeom prst="roundRect">
                  <a:avLst/>
                </a:prstGeom>
                <a:solidFill>
                  <a:schemeClr val="bg1"/>
                </a:solidFill>
                <a:ln>
                  <a:solidFill>
                    <a:sysClr val="window" lastClr="FFFFFF">
                      <a:lumMod val="85000"/>
                    </a:sysClr>
                  </a:solidFill>
                </a:ln>
              </p:spPr>
              <p:txBody>
                <a:bodyPr wrap="square" rtlCol="0" anchor="ctr">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015711" fontAlgn="ctr">
                    <a:defRPr/>
                  </a:pPr>
                  <a:endParaRPr lang="en-US" altLang="zh-CN" sz="1125" kern="0" dirty="0">
                    <a:solidFill>
                      <a:sysClr val="windowText" lastClr="000000"/>
                    </a:solidFill>
                    <a:latin typeface="微软雅黑" panose="020B0503020204020204" pitchFamily="34" charset="-122"/>
                    <a:ea typeface="微软雅黑" panose="020B0503020204020204" pitchFamily="34" charset="-122"/>
                  </a:endParaRPr>
                </a:p>
              </p:txBody>
            </p:sp>
            <p:sp>
              <p:nvSpPr>
                <p:cNvPr id="209" name="矩形 54"/>
                <p:cNvSpPr/>
                <p:nvPr/>
              </p:nvSpPr>
              <p:spPr>
                <a:xfrm>
                  <a:off x="3646282" y="5259890"/>
                  <a:ext cx="1174063" cy="422415"/>
                </a:xfrm>
                <a:prstGeom prst="rect">
                  <a:avLst/>
                </a:prstGeom>
              </p:spPr>
              <p:txBody>
                <a:bodyPr wrap="square">
                  <a:noAutofit/>
                </a:bodyPr>
                <a:lstStyle/>
                <a:p>
                  <a:pPr algn="ctr" defTabSz="1015711" fontAlgn="ctr">
                    <a:defRPr/>
                  </a:pPr>
                  <a:r>
                    <a:rPr kumimoji="1" lang="en-US" altLang="zh-CN" sz="1050" b="1" kern="0" dirty="0">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Arial" pitchFamily="34" charset="0"/>
                      <a:sym typeface="Arial" pitchFamily="34" charset="0"/>
                    </a:rPr>
                    <a:t>Server</a:t>
                  </a:r>
                </a:p>
              </p:txBody>
            </p:sp>
          </p:grpSp>
          <p:pic>
            <p:nvPicPr>
              <p:cNvPr id="202" name="Picture 8" descr="http://www.google.com/url?sa=i&amp;source=images&amp;cd=&amp;docid=6q7LZAMKtBCX0M&amp;tbnid=GqzwJ9KMff1E-M:&amp;ved=0CAUQjBw&amp;url=http%3A%2F%2Fwww.gorham-micro.com%2Fimages%2Fhp_logo.png&amp;ei=UStXU8SjGoTgsASy_oL4Cg&amp;psig=AFQjCNHrWSpe_NdYhI4WEQIF5RyyJi2FYw&amp;ust=1398308049510898"/>
              <p:cNvPicPr>
                <a:picLocks noChangeAspect="1" noChangeArrowheads="1"/>
              </p:cNvPicPr>
              <p:nvPr/>
            </p:nvPicPr>
            <p:blipFill>
              <a:blip r:embed="rId19" cstate="print">
                <a:clrChange>
                  <a:clrFrom>
                    <a:srgbClr val="0077C0"/>
                  </a:clrFrom>
                  <a:clrTo>
                    <a:srgbClr val="0077C0">
                      <a:alpha val="0"/>
                    </a:srgbClr>
                  </a:clrTo>
                </a:clrChange>
              </a:blip>
              <a:stretch>
                <a:fillRect/>
              </a:stretch>
            </p:blipFill>
            <p:spPr bwMode="auto">
              <a:xfrm>
                <a:off x="3330124" y="4982462"/>
                <a:ext cx="392448" cy="382778"/>
              </a:xfrm>
              <a:prstGeom prst="rect">
                <a:avLst/>
              </a:prstGeom>
              <a:noFill/>
            </p:spPr>
          </p:pic>
          <p:pic>
            <p:nvPicPr>
              <p:cNvPr id="203" name="Picture 31" descr="四色logo-竖版副本"/>
              <p:cNvPicPr>
                <a:picLocks noChangeAspect="1" noChangeArrowheads="1"/>
              </p:cNvPicPr>
              <p:nvPr/>
            </p:nvPicPr>
            <p:blipFill>
              <a:blip r:embed="rId20" cstate="print"/>
              <a:stretch>
                <a:fillRect/>
              </a:stretch>
            </p:blipFill>
            <p:spPr bwMode="auto">
              <a:xfrm>
                <a:off x="2545765" y="4966460"/>
                <a:ext cx="429142" cy="474898"/>
              </a:xfrm>
              <a:prstGeom prst="rect">
                <a:avLst/>
              </a:prstGeom>
              <a:noFill/>
              <a:ln>
                <a:noFill/>
              </a:ln>
            </p:spPr>
          </p:pic>
          <p:pic>
            <p:nvPicPr>
              <p:cNvPr id="204" name="Picture 31" descr="四色logo-竖版副本"/>
              <p:cNvPicPr>
                <a:picLocks noChangeAspect="1" noChangeArrowheads="1"/>
              </p:cNvPicPr>
              <p:nvPr/>
            </p:nvPicPr>
            <p:blipFill>
              <a:blip r:embed="rId21" cstate="print"/>
              <a:stretch>
                <a:fillRect/>
              </a:stretch>
            </p:blipFill>
            <p:spPr bwMode="auto">
              <a:xfrm>
                <a:off x="3084808" y="3957791"/>
                <a:ext cx="637764" cy="490229"/>
              </a:xfrm>
              <a:prstGeom prst="rect">
                <a:avLst/>
              </a:prstGeom>
              <a:noFill/>
              <a:ln>
                <a:noFill/>
              </a:ln>
            </p:spPr>
          </p:pic>
          <p:pic>
            <p:nvPicPr>
              <p:cNvPr id="205" name="Picture 4" descr="https://encrypted-tbn3.gstatic.com/images?q=tbn:ANd9GcRtMZT9exEE6dRN73p60iB2nMx6p1jXxrId-ijOcVD32fUGRRZbvMQ5EQ">
                <a:hlinkClick r:id="rId22"/>
              </p:cNvPr>
              <p:cNvPicPr>
                <a:picLocks noChangeAspect="1" noChangeArrowheads="1"/>
              </p:cNvPicPr>
              <p:nvPr/>
            </p:nvPicPr>
            <p:blipFill>
              <a:blip r:embed="rId23" cstate="print"/>
              <a:stretch>
                <a:fillRect/>
              </a:stretch>
            </p:blipFill>
            <p:spPr bwMode="auto">
              <a:xfrm>
                <a:off x="2647966" y="4479120"/>
                <a:ext cx="652866" cy="174804"/>
              </a:xfrm>
              <a:prstGeom prst="rect">
                <a:avLst/>
              </a:prstGeom>
              <a:noFill/>
            </p:spPr>
          </p:pic>
          <p:pic>
            <p:nvPicPr>
              <p:cNvPr id="206" name="Picture 2"/>
              <p:cNvPicPr>
                <a:picLocks noChangeAspect="1" noChangeArrowheads="1"/>
              </p:cNvPicPr>
              <p:nvPr/>
            </p:nvPicPr>
            <p:blipFill>
              <a:blip r:embed="rId24" cstate="print"/>
              <a:stretch>
                <a:fillRect/>
              </a:stretch>
            </p:blipFill>
            <p:spPr bwMode="auto">
              <a:xfrm>
                <a:off x="1500632" y="4428471"/>
                <a:ext cx="1013462" cy="262706"/>
              </a:xfrm>
              <a:prstGeom prst="rect">
                <a:avLst/>
              </a:prstGeom>
              <a:noFill/>
              <a:ln w="9525">
                <a:noFill/>
                <a:miter lim="800000"/>
              </a:ln>
            </p:spPr>
          </p:pic>
          <p:pic>
            <p:nvPicPr>
              <p:cNvPr id="207" name="Picture 22"/>
              <p:cNvPicPr>
                <a:picLocks noChangeAspect="1" noChangeArrowheads="1"/>
              </p:cNvPicPr>
              <p:nvPr/>
            </p:nvPicPr>
            <p:blipFill>
              <a:blip r:embed="rId5" cstate="print"/>
              <a:stretch>
                <a:fillRect/>
              </a:stretch>
            </p:blipFill>
            <p:spPr bwMode="auto">
              <a:xfrm>
                <a:off x="1680652" y="5130471"/>
                <a:ext cx="570199" cy="215670"/>
              </a:xfrm>
              <a:prstGeom prst="rect">
                <a:avLst/>
              </a:prstGeom>
              <a:solidFill>
                <a:sysClr val="window" lastClr="FFFFFF">
                  <a:lumMod val="75000"/>
                </a:sysClr>
              </a:solidFill>
              <a:ln w="9525">
                <a:noFill/>
                <a:miter lim="800000"/>
              </a:ln>
            </p:spPr>
          </p:pic>
        </p:grpSp>
        <p:pic>
          <p:nvPicPr>
            <p:cNvPr id="210" name="Picture 13"/>
            <p:cNvPicPr>
              <a:picLocks noChangeAspect="1" noChangeArrowheads="1"/>
            </p:cNvPicPr>
            <p:nvPr/>
          </p:nvPicPr>
          <p:blipFill>
            <a:blip r:embed="rId25" cstate="print"/>
            <a:stretch>
              <a:fillRect/>
            </a:stretch>
          </p:blipFill>
          <p:spPr bwMode="auto">
            <a:xfrm>
              <a:off x="3075656" y="2695826"/>
              <a:ext cx="1504029" cy="1045673"/>
            </a:xfrm>
            <a:prstGeom prst="rect">
              <a:avLst/>
            </a:prstGeom>
            <a:noFill/>
            <a:ln w="9525">
              <a:noFill/>
              <a:miter lim="800000"/>
            </a:ln>
          </p:spPr>
        </p:pic>
        <p:pic>
          <p:nvPicPr>
            <p:cNvPr id="211" name="Picture 5" descr="https://encrypted-tbn2.gstatic.com/images?q=tbn:ANd9GcSMmojOItSkB9sJNNZLttbN9g0PCfSHDhHEjBl84ioaAeed0jSjGA"/>
            <p:cNvPicPr>
              <a:picLocks noChangeAspect="1" noChangeArrowheads="1"/>
            </p:cNvPicPr>
            <p:nvPr/>
          </p:nvPicPr>
          <p:blipFill>
            <a:blip r:embed="rId26" cstate="print"/>
            <a:stretch>
              <a:fillRect/>
            </a:stretch>
          </p:blipFill>
          <p:spPr bwMode="auto">
            <a:xfrm>
              <a:off x="6424201" y="1633426"/>
              <a:ext cx="604055" cy="247760"/>
            </a:xfrm>
            <a:prstGeom prst="rect">
              <a:avLst/>
            </a:prstGeom>
            <a:solidFill>
              <a:sysClr val="window" lastClr="FFFFFF">
                <a:lumMod val="95000"/>
              </a:sysClr>
            </a:solidFill>
          </p:spPr>
        </p:pic>
        <p:pic>
          <p:nvPicPr>
            <p:cNvPr id="212" name="Picture 10"/>
            <p:cNvPicPr>
              <a:picLocks noChangeAspect="1" noChangeArrowheads="1"/>
            </p:cNvPicPr>
            <p:nvPr/>
          </p:nvPicPr>
          <p:blipFill>
            <a:blip r:embed="rId27" cstate="print"/>
            <a:stretch>
              <a:fillRect/>
            </a:stretch>
          </p:blipFill>
          <p:spPr bwMode="auto">
            <a:xfrm>
              <a:off x="7119532" y="1629290"/>
              <a:ext cx="312199" cy="238037"/>
            </a:xfrm>
            <a:prstGeom prst="rect">
              <a:avLst/>
            </a:prstGeom>
            <a:solidFill>
              <a:sysClr val="window" lastClr="FFFFFF">
                <a:lumMod val="95000"/>
              </a:sysClr>
            </a:solidFill>
            <a:ln w="9525">
              <a:noFill/>
              <a:miter lim="800000"/>
            </a:ln>
          </p:spPr>
        </p:pic>
        <p:pic>
          <p:nvPicPr>
            <p:cNvPr id="213" name="Picture 8" descr="D:\MKT\胶片素材\logo\hw-untitled.png"/>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494349" y="1639930"/>
              <a:ext cx="325643" cy="266543"/>
            </a:xfrm>
            <a:prstGeom prst="rect">
              <a:avLst/>
            </a:prstGeom>
            <a:solidFill>
              <a:sysClr val="window" lastClr="FFFFFF">
                <a:lumMod val="95000"/>
              </a:sysClr>
            </a:solidFill>
          </p:spPr>
        </p:pic>
      </p:grpSp>
      <p:sp>
        <p:nvSpPr>
          <p:cNvPr id="14" name="文本占位符 13">
            <a:extLst>
              <a:ext uri="{FF2B5EF4-FFF2-40B4-BE49-F238E27FC236}">
                <a16:creationId xmlns:p14="http://schemas.microsoft.com/office/powerpoint/2010/main" xmlns:p15="http://schemas.microsoft.com/office/powerpoint/2012/main" xmlns="" xmlns:a16="http://schemas.microsoft.com/office/drawing/2014/main" id="{8CCAE529-7AB1-4311-A208-C3DE5B8023C9}"/>
              </a:ext>
            </a:extLst>
          </p:cNvPr>
          <p:cNvSpPr>
            <a:spLocks noGrp="1"/>
          </p:cNvSpPr>
          <p:nvPr>
            <p:ph type="body" sz="quarter" idx="12"/>
          </p:nvPr>
        </p:nvSpPr>
        <p:spPr>
          <a:xfrm>
            <a:off x="1415480" y="4985685"/>
            <a:ext cx="9831600" cy="639559"/>
          </a:xfrm>
        </p:spPr>
        <p:txBody>
          <a:bodyPr wrap="square">
            <a:noAutofit/>
          </a:bodyPr>
          <a:lstStyle/>
          <a:p>
            <a:pPr marL="171450" indent="-171450" fontAlgn="ctr">
              <a:buFont typeface="Wingdings" panose="05000000000000000000" pitchFamily="2" charset="2"/>
              <a:buChar char="l"/>
            </a:pPr>
            <a:r>
              <a:rPr lang="en-US" altLang="zh-CN" sz="1200" b="0" dirty="0">
                <a:latin typeface="微软雅黑" panose="020B0503020204020204" pitchFamily="34" charset="-122"/>
                <a:ea typeface="微软雅黑" panose="020B0503020204020204" pitchFamily="34" charset="-122"/>
              </a:rPr>
              <a:t>Huawei, a platinum member of </a:t>
            </a:r>
            <a:r>
              <a:rPr lang="en-US" altLang="zh-CN" sz="1200" b="0" dirty="0" err="1">
                <a:latin typeface="微软雅黑" panose="020B0503020204020204" pitchFamily="34" charset="-122"/>
                <a:ea typeface="微软雅黑" panose="020B0503020204020204" pitchFamily="34" charset="-122"/>
              </a:rPr>
              <a:t>OpenStack</a:t>
            </a:r>
            <a:r>
              <a:rPr lang="en-US" altLang="zh-CN" sz="1200" b="0" dirty="0">
                <a:latin typeface="微软雅黑" panose="020B0503020204020204" pitchFamily="34" charset="-122"/>
                <a:ea typeface="微软雅黑" panose="020B0503020204020204" pitchFamily="34" charset="-122"/>
              </a:rPr>
              <a:t> community, acquired a seat in the BOD in early 2016.</a:t>
            </a:r>
          </a:p>
          <a:p>
            <a:pPr marL="171450" indent="-171450" fontAlgn="ctr">
              <a:buFont typeface="Wingdings" panose="05000000000000000000" pitchFamily="2" charset="2"/>
              <a:buChar char="l"/>
            </a:pPr>
            <a:r>
              <a:rPr lang="en-US" altLang="zh-CN" sz="1200" b="0" dirty="0">
                <a:latin typeface="微软雅黑" panose="020B0503020204020204" pitchFamily="34" charset="-122"/>
                <a:ea typeface="微软雅黑" panose="020B0503020204020204" pitchFamily="34" charset="-122"/>
              </a:rPr>
              <a:t>Huawei ranked second in terms of contribution to </a:t>
            </a:r>
            <a:r>
              <a:rPr lang="en-US" altLang="zh-CN" sz="1200" b="0" dirty="0" err="1">
                <a:latin typeface="微软雅黑" panose="020B0503020204020204" pitchFamily="34" charset="-122"/>
                <a:ea typeface="微软雅黑" panose="020B0503020204020204" pitchFamily="34" charset="-122"/>
              </a:rPr>
              <a:t>OpenStack</a:t>
            </a:r>
            <a:r>
              <a:rPr lang="en-US" altLang="zh-CN" sz="1200" b="0" dirty="0">
                <a:latin typeface="微软雅黑" panose="020B0503020204020204" pitchFamily="34" charset="-122"/>
                <a:ea typeface="微软雅黑" panose="020B0503020204020204" pitchFamily="34" charset="-122"/>
              </a:rPr>
              <a:t> community in 2019.</a:t>
            </a:r>
          </a:p>
          <a:p>
            <a:pPr marL="171450" indent="-171450" fontAlgn="ctr">
              <a:buFont typeface="Wingdings" panose="05000000000000000000" pitchFamily="2" charset="2"/>
              <a:buChar char="l"/>
            </a:pPr>
            <a:r>
              <a:rPr lang="en-US" altLang="zh-CN" sz="1200" b="0" dirty="0">
                <a:latin typeface="微软雅黑" panose="020B0503020204020204" pitchFamily="34" charset="-122"/>
                <a:ea typeface="微软雅黑" panose="020B0503020204020204" pitchFamily="34" charset="-122"/>
              </a:rPr>
              <a:t>With the help from the </a:t>
            </a:r>
            <a:r>
              <a:rPr lang="en-US" altLang="zh-CN" sz="1200" b="0" dirty="0" err="1">
                <a:latin typeface="微软雅黑" panose="020B0503020204020204" pitchFamily="34" charset="-122"/>
                <a:ea typeface="微软雅黑" panose="020B0503020204020204" pitchFamily="34" charset="-122"/>
              </a:rPr>
              <a:t>OpenStack</a:t>
            </a:r>
            <a:r>
              <a:rPr lang="en-US" altLang="zh-CN" sz="1200" b="0" dirty="0">
                <a:latin typeface="微软雅黑" panose="020B0503020204020204" pitchFamily="34" charset="-122"/>
                <a:ea typeface="微软雅黑" panose="020B0503020204020204" pitchFamily="34" charset="-122"/>
              </a:rPr>
              <a:t> and KVM communities, Huawei cloud platform has been widely accepted by major hardware and software vendors in the </a:t>
            </a:r>
            <a:r>
              <a:rPr lang="en-US" altLang="zh-CN" sz="1200" b="0" dirty="0" err="1">
                <a:latin typeface="微软雅黑" panose="020B0503020204020204" pitchFamily="34" charset="-122"/>
                <a:ea typeface="微软雅黑" panose="020B0503020204020204" pitchFamily="34" charset="-122"/>
              </a:rPr>
              <a:t>OpenStack</a:t>
            </a:r>
            <a:r>
              <a:rPr lang="en-US" altLang="zh-CN" sz="1200" b="0" dirty="0">
                <a:latin typeface="微软雅黑" panose="020B0503020204020204" pitchFamily="34" charset="-122"/>
                <a:ea typeface="微软雅黑" panose="020B0503020204020204" pitchFamily="34" charset="-122"/>
              </a:rPr>
              <a:t> ecosystem chain, and tends to be compatible with more products.</a:t>
            </a:r>
          </a:p>
        </p:txBody>
      </p:sp>
      <p:sp>
        <p:nvSpPr>
          <p:cNvPr id="16" name="标题 15"/>
          <p:cNvSpPr>
            <a:spLocks noGrp="1"/>
          </p:cNvSpPr>
          <p:nvPr>
            <p:ph type="title" idx="4294967295"/>
          </p:nvPr>
        </p:nvSpPr>
        <p:spPr>
          <a:xfrm>
            <a:off x="1630536" y="260076"/>
            <a:ext cx="10298112" cy="868362"/>
          </a:xfrm>
        </p:spPr>
        <p:txBody>
          <a:bodyPr wrap="square">
            <a:noAutofit/>
          </a:bodyPr>
          <a:lstStyle/>
          <a:p>
            <a:pPr fontAlgn="ctr"/>
            <a:r>
              <a:rPr lang="en-US" altLang="zh-CN" sz="3300" b="1" dirty="0" err="1">
                <a:latin typeface="微软雅黑" panose="020B0503020204020204" pitchFamily="34" charset="-122"/>
                <a:ea typeface="微软雅黑" panose="020B0503020204020204" pitchFamily="34" charset="-122"/>
              </a:rPr>
              <a:t>FusionSphere</a:t>
            </a:r>
            <a:r>
              <a:rPr lang="en-US" altLang="zh-CN" sz="3300" b="1" dirty="0">
                <a:latin typeface="微软雅黑" panose="020B0503020204020204" pitchFamily="34" charset="-122"/>
                <a:ea typeface="微软雅黑" panose="020B0503020204020204" pitchFamily="34" charset="-122"/>
              </a:rPr>
              <a:t>: OpenStack-based Open Cloud Service and Cloud Management Platform</a:t>
            </a:r>
          </a:p>
        </p:txBody>
      </p:sp>
    </p:spTree>
    <p:extLst>
      <p:ext uri="{BB962C8B-B14F-4D97-AF65-F5344CB8AC3E}">
        <p14:creationId xmlns:p14="http://schemas.microsoft.com/office/powerpoint/2010/main" val="370610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圆角矩形 117"/>
          <p:cNvSpPr/>
          <p:nvPr/>
        </p:nvSpPr>
        <p:spPr bwMode="auto">
          <a:xfrm>
            <a:off x="2742328" y="1442660"/>
            <a:ext cx="6882064" cy="1905623"/>
          </a:xfrm>
          <a:prstGeom prst="roundRect">
            <a:avLst>
              <a:gd name="adj" fmla="val 3235"/>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371" tIns="45686" rIns="91371" bIns="45686" numCol="1" rtlCol="0" anchor="t" anchorCtr="0"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24833" eaLnBrk="0" fontAlgn="ctr" hangingPunct="0">
              <a:buClrTx/>
              <a:buNone/>
              <a:defRPr/>
            </a:pPr>
            <a:r>
              <a:rPr lang="en-US" altLang="zh-CN" sz="1400" kern="0" dirty="0" err="1">
                <a:solidFill>
                  <a:prstClr val="black"/>
                </a:solidFill>
                <a:latin typeface="微软雅黑" panose="020B0503020204020204" pitchFamily="34" charset="-122"/>
                <a:ea typeface="微软雅黑" panose="020B0503020204020204" pitchFamily="34" charset="-122"/>
              </a:rPr>
              <a:t>OpenStack</a:t>
            </a:r>
            <a:endParaRPr lang="en-US" altLang="zh-CN" sz="1400" kern="0" dirty="0">
              <a:solidFill>
                <a:prstClr val="black"/>
              </a:solidFill>
              <a:latin typeface="微软雅黑" panose="020B0503020204020204" pitchFamily="34" charset="-122"/>
              <a:ea typeface="微软雅黑" panose="020B0503020204020204" pitchFamily="34" charset="-122"/>
            </a:endParaRPr>
          </a:p>
        </p:txBody>
      </p:sp>
      <p:sp>
        <p:nvSpPr>
          <p:cNvPr id="119" name="矩形 118"/>
          <p:cNvSpPr/>
          <p:nvPr/>
        </p:nvSpPr>
        <p:spPr bwMode="auto">
          <a:xfrm>
            <a:off x="6282598" y="1716077"/>
            <a:ext cx="2765730" cy="1538676"/>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t"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a:t>
            </a:r>
          </a:p>
        </p:txBody>
      </p:sp>
      <p:sp>
        <p:nvSpPr>
          <p:cNvPr id="120" name="矩形 119"/>
          <p:cNvSpPr/>
          <p:nvPr/>
        </p:nvSpPr>
        <p:spPr bwMode="auto">
          <a:xfrm>
            <a:off x="2748885" y="4068282"/>
            <a:ext cx="1969862" cy="2060486"/>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t"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Huawei-En (Host A)</a:t>
            </a:r>
          </a:p>
          <a:p>
            <a:pPr algn="ctr" defTabSz="1172444"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enhanced </a:t>
            </a:r>
            <a:r>
              <a:rPr lang="en-US" altLang="zh-CN" sz="1200" b="0" kern="0" dirty="0" err="1">
                <a:solidFill>
                  <a:prstClr val="black"/>
                </a:solidFill>
                <a:latin typeface="微软雅黑" panose="020B0503020204020204" pitchFamily="34" charset="-122"/>
                <a:ea typeface="微软雅黑" panose="020B0503020204020204" pitchFamily="34" charset="-122"/>
              </a:rPr>
              <a:t>KVM</a:t>
            </a:r>
            <a:endParaRPr lang="en-US" altLang="zh-CN" sz="1200" b="0" kern="0" dirty="0">
              <a:solidFill>
                <a:prstClr val="black"/>
              </a:solidFill>
              <a:latin typeface="微软雅黑" panose="020B0503020204020204" pitchFamily="34" charset="-122"/>
              <a:ea typeface="微软雅黑" panose="020B0503020204020204" pitchFamily="34" charset="-122"/>
            </a:endParaRPr>
          </a:p>
        </p:txBody>
      </p:sp>
      <p:sp>
        <p:nvSpPr>
          <p:cNvPr id="121" name="矩形 120"/>
          <p:cNvSpPr/>
          <p:nvPr/>
        </p:nvSpPr>
        <p:spPr bwMode="auto">
          <a:xfrm>
            <a:off x="3323692" y="2760194"/>
            <a:ext cx="684076" cy="349131"/>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Cinder</a:t>
            </a:r>
          </a:p>
        </p:txBody>
      </p:sp>
      <p:sp>
        <p:nvSpPr>
          <p:cNvPr id="122" name="矩形 121"/>
          <p:cNvSpPr/>
          <p:nvPr/>
        </p:nvSpPr>
        <p:spPr bwMode="auto">
          <a:xfrm>
            <a:off x="4223792" y="2760194"/>
            <a:ext cx="888658" cy="349131"/>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Neutron</a:t>
            </a:r>
          </a:p>
        </p:txBody>
      </p:sp>
      <p:sp>
        <p:nvSpPr>
          <p:cNvPr id="123" name="矩形 122"/>
          <p:cNvSpPr/>
          <p:nvPr/>
        </p:nvSpPr>
        <p:spPr bwMode="auto">
          <a:xfrm>
            <a:off x="3323693" y="2220134"/>
            <a:ext cx="814591" cy="349131"/>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0" tIns="0" rIns="0" bIns="0"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KeyStone</a:t>
            </a:r>
            <a:endParaRPr lang="en-US" altLang="zh-CN" sz="1200" b="0" kern="0" dirty="0">
              <a:solidFill>
                <a:prstClr val="black"/>
              </a:solidFill>
              <a:latin typeface="微软雅黑" panose="020B0503020204020204" pitchFamily="34" charset="-122"/>
              <a:ea typeface="微软雅黑" panose="020B0503020204020204" pitchFamily="34" charset="-122"/>
            </a:endParaRPr>
          </a:p>
        </p:txBody>
      </p:sp>
      <p:sp>
        <p:nvSpPr>
          <p:cNvPr id="124" name="矩形 123"/>
          <p:cNvSpPr/>
          <p:nvPr/>
        </p:nvSpPr>
        <p:spPr bwMode="auto">
          <a:xfrm>
            <a:off x="4799856" y="2220134"/>
            <a:ext cx="690392" cy="349131"/>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Glance</a:t>
            </a:r>
          </a:p>
        </p:txBody>
      </p:sp>
      <p:sp>
        <p:nvSpPr>
          <p:cNvPr id="125" name="矩形 124"/>
          <p:cNvSpPr/>
          <p:nvPr/>
        </p:nvSpPr>
        <p:spPr bwMode="auto">
          <a:xfrm>
            <a:off x="4193556" y="2215808"/>
            <a:ext cx="570297" cy="353457"/>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Swift</a:t>
            </a:r>
          </a:p>
        </p:txBody>
      </p:sp>
      <p:sp>
        <p:nvSpPr>
          <p:cNvPr id="126" name="矩形 125"/>
          <p:cNvSpPr/>
          <p:nvPr/>
        </p:nvSpPr>
        <p:spPr bwMode="auto">
          <a:xfrm>
            <a:off x="4826116" y="1717287"/>
            <a:ext cx="667318" cy="345802"/>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Heat</a:t>
            </a:r>
          </a:p>
        </p:txBody>
      </p:sp>
      <p:sp>
        <p:nvSpPr>
          <p:cNvPr id="127" name="矩形 126"/>
          <p:cNvSpPr/>
          <p:nvPr/>
        </p:nvSpPr>
        <p:spPr bwMode="auto">
          <a:xfrm>
            <a:off x="3323692" y="1713959"/>
            <a:ext cx="1080120" cy="349131"/>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Ceilometer</a:t>
            </a:r>
            <a:endParaRPr lang="en-US" altLang="zh-CN" sz="1200" b="0" kern="0" dirty="0">
              <a:solidFill>
                <a:prstClr val="black"/>
              </a:solidFill>
              <a:latin typeface="微软雅黑" panose="020B0503020204020204" pitchFamily="34" charset="-122"/>
              <a:ea typeface="微软雅黑" panose="020B0503020204020204" pitchFamily="34" charset="-122"/>
            </a:endParaRPr>
          </a:p>
        </p:txBody>
      </p:sp>
      <p:sp>
        <p:nvSpPr>
          <p:cNvPr id="128" name="矩形 127"/>
          <p:cNvSpPr/>
          <p:nvPr/>
        </p:nvSpPr>
        <p:spPr bwMode="auto">
          <a:xfrm>
            <a:off x="3055162" y="4581129"/>
            <a:ext cx="1348650" cy="262239"/>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Nova-Compute</a:t>
            </a:r>
          </a:p>
        </p:txBody>
      </p:sp>
      <p:grpSp>
        <p:nvGrpSpPr>
          <p:cNvPr id="5" name="组合 128"/>
          <p:cNvGrpSpPr/>
          <p:nvPr/>
        </p:nvGrpSpPr>
        <p:grpSpPr>
          <a:xfrm>
            <a:off x="6339679" y="1960778"/>
            <a:ext cx="2697417" cy="1268068"/>
            <a:chOff x="3052070" y="1483716"/>
            <a:chExt cx="2333623" cy="1492781"/>
          </a:xfrm>
        </p:grpSpPr>
        <p:sp>
          <p:nvSpPr>
            <p:cNvPr id="145" name="矩形 144"/>
            <p:cNvSpPr/>
            <p:nvPr/>
          </p:nvSpPr>
          <p:spPr bwMode="auto">
            <a:xfrm>
              <a:off x="3052070" y="1483716"/>
              <a:ext cx="2333623" cy="262932"/>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a:t>
              </a:r>
              <a:r>
                <a:rPr lang="en-US" altLang="zh-CN" sz="1200" b="0" kern="0" dirty="0" err="1">
                  <a:solidFill>
                    <a:prstClr val="black"/>
                  </a:solidFill>
                  <a:latin typeface="微软雅黑" panose="020B0503020204020204" pitchFamily="34" charset="-122"/>
                  <a:ea typeface="微软雅黑" panose="020B0503020204020204" pitchFamily="34" charset="-122"/>
                </a:rPr>
                <a:t>api</a:t>
              </a:r>
              <a:r>
                <a:rPr lang="en-US" altLang="zh-CN" sz="1200" b="0" kern="0" dirty="0">
                  <a:solidFill>
                    <a:prstClr val="black"/>
                  </a:solidFill>
                  <a:latin typeface="微软雅黑" panose="020B0503020204020204" pitchFamily="34" charset="-122"/>
                  <a:ea typeface="微软雅黑" panose="020B0503020204020204" pitchFamily="34" charset="-122"/>
                </a:rPr>
                <a:t> (OS/EC2/Admin)</a:t>
              </a:r>
            </a:p>
          </p:txBody>
        </p:sp>
        <p:sp>
          <p:nvSpPr>
            <p:cNvPr id="146" name="矩形 145"/>
            <p:cNvSpPr/>
            <p:nvPr/>
          </p:nvSpPr>
          <p:spPr bwMode="auto">
            <a:xfrm>
              <a:off x="4557908" y="1807791"/>
              <a:ext cx="795337" cy="1125617"/>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Nova-Scheduler</a:t>
              </a:r>
            </a:p>
          </p:txBody>
        </p:sp>
        <p:sp>
          <p:nvSpPr>
            <p:cNvPr id="147" name="矩形 146"/>
            <p:cNvSpPr/>
            <p:nvPr/>
          </p:nvSpPr>
          <p:spPr bwMode="auto">
            <a:xfrm>
              <a:off x="3052070" y="1824448"/>
              <a:ext cx="1231801" cy="273905"/>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nova-conductor</a:t>
              </a:r>
            </a:p>
          </p:txBody>
        </p:sp>
        <p:sp>
          <p:nvSpPr>
            <p:cNvPr id="148" name="矩形 147"/>
            <p:cNvSpPr/>
            <p:nvPr/>
          </p:nvSpPr>
          <p:spPr bwMode="auto">
            <a:xfrm>
              <a:off x="3052070" y="2170375"/>
              <a:ext cx="1231801" cy="253294"/>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eaLnBrk="0" fontAlgn="ctr" hangingPunct="0">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nova-console</a:t>
              </a:r>
            </a:p>
          </p:txBody>
        </p:sp>
        <p:sp>
          <p:nvSpPr>
            <p:cNvPr id="149" name="矩形 148"/>
            <p:cNvSpPr/>
            <p:nvPr/>
          </p:nvSpPr>
          <p:spPr bwMode="auto">
            <a:xfrm>
              <a:off x="3052070" y="2477232"/>
              <a:ext cx="1231801" cy="499265"/>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eaLnBrk="0" fontAlgn="ctr" hangingPunct="0">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a:t>
              </a:r>
              <a:r>
                <a:rPr lang="en-US" altLang="zh-CN" sz="1200" b="0" kern="0" dirty="0" err="1">
                  <a:solidFill>
                    <a:prstClr val="black"/>
                  </a:solidFill>
                  <a:latin typeface="微软雅黑" panose="020B0503020204020204" pitchFamily="34" charset="-122"/>
                  <a:ea typeface="微软雅黑" panose="020B0503020204020204" pitchFamily="34" charset="-122"/>
                </a:rPr>
                <a:t>novncproxy</a:t>
              </a:r>
              <a:endParaRPr lang="en-US" altLang="zh-CN" sz="1200" b="0" kern="0" dirty="0">
                <a:solidFill>
                  <a:prstClr val="black"/>
                </a:solidFill>
                <a:latin typeface="微软雅黑" panose="020B0503020204020204" pitchFamily="34" charset="-122"/>
                <a:ea typeface="微软雅黑" panose="020B0503020204020204" pitchFamily="34" charset="-122"/>
              </a:endParaRPr>
            </a:p>
          </p:txBody>
        </p:sp>
      </p:grpSp>
      <p:sp>
        <p:nvSpPr>
          <p:cNvPr id="130" name="矩形 129"/>
          <p:cNvSpPr/>
          <p:nvPr/>
        </p:nvSpPr>
        <p:spPr bwMode="auto">
          <a:xfrm>
            <a:off x="2742329" y="4941168"/>
            <a:ext cx="1976419" cy="593210"/>
          </a:xfrm>
          <a:prstGeom prst="rect">
            <a:avLst/>
          </a:prstGeom>
          <a:solidFill>
            <a:srgbClr val="FFCC66">
              <a:lumMod val="60000"/>
              <a:lumOff val="40000"/>
            </a:srgbClr>
          </a:soli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ComputeDriver</a:t>
            </a:r>
            <a:endParaRPr lang="en-US" altLang="zh-CN" sz="1200" b="0" kern="0" dirty="0">
              <a:solidFill>
                <a:prstClr val="black"/>
              </a:solidFill>
              <a:latin typeface="微软雅黑" panose="020B0503020204020204" pitchFamily="34" charset="-122"/>
              <a:ea typeface="微软雅黑" panose="020B0503020204020204" pitchFamily="34" charset="-122"/>
            </a:endParaRPr>
          </a:p>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a:t>
            </a:r>
            <a:r>
              <a:rPr lang="en-US" altLang="zh-CN" sz="1200" b="0" kern="0" dirty="0" err="1">
                <a:solidFill>
                  <a:prstClr val="black"/>
                </a:solidFill>
                <a:latin typeface="微软雅黑" panose="020B0503020204020204" pitchFamily="34" charset="-122"/>
                <a:ea typeface="微软雅黑" panose="020B0503020204020204" pitchFamily="34" charset="-122"/>
              </a:rPr>
              <a:t>FusionComputeDriver</a:t>
            </a:r>
            <a:r>
              <a:rPr lang="en-US" altLang="zh-CN" sz="1200" b="0" kern="0" dirty="0">
                <a:solidFill>
                  <a:prstClr val="black"/>
                </a:solidFill>
                <a:latin typeface="微软雅黑" panose="020B0503020204020204" pitchFamily="34" charset="-122"/>
                <a:ea typeface="微软雅黑" panose="020B0503020204020204" pitchFamily="34" charset="-122"/>
              </a:rPr>
              <a:t>)</a:t>
            </a:r>
          </a:p>
        </p:txBody>
      </p:sp>
      <p:sp>
        <p:nvSpPr>
          <p:cNvPr id="131" name="矩形 130"/>
          <p:cNvSpPr/>
          <p:nvPr/>
        </p:nvSpPr>
        <p:spPr bwMode="auto">
          <a:xfrm>
            <a:off x="3016352" y="5624590"/>
            <a:ext cx="1459469" cy="432703"/>
          </a:xfrm>
          <a:prstGeom prst="rect">
            <a:avLst/>
          </a:prstGeom>
          <a:solidFill>
            <a:srgbClr val="FFCC66">
              <a:lumMod val="60000"/>
              <a:lumOff val="40000"/>
            </a:srgbClr>
          </a:soli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Huawei-Enhanced KVM</a:t>
            </a:r>
          </a:p>
        </p:txBody>
      </p:sp>
      <p:sp>
        <p:nvSpPr>
          <p:cNvPr id="132" name="矩形 131"/>
          <p:cNvSpPr/>
          <p:nvPr/>
        </p:nvSpPr>
        <p:spPr bwMode="auto">
          <a:xfrm>
            <a:off x="4982336" y="4068306"/>
            <a:ext cx="2193784" cy="2096998"/>
          </a:xfrm>
          <a:prstGeom prst="rect">
            <a:avLst/>
          </a:prstGeom>
          <a:solidFill>
            <a:srgbClr val="FFFFFF">
              <a:lumMod val="85000"/>
            </a:srgbClr>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VMWARE Virtualization Engine (Host B)</a:t>
            </a:r>
          </a:p>
          <a:p>
            <a:pPr algn="ctr" defTabSz="1172444" fontAlgn="ctr">
              <a:buNone/>
              <a:defRPr/>
            </a:pPr>
            <a:endParaRPr lang="en-US" altLang="zh-CN" sz="1200" b="0" kern="0" dirty="0">
              <a:solidFill>
                <a:prstClr val="black"/>
              </a:solidFill>
              <a:latin typeface="微软雅黑" panose="020B0503020204020204" pitchFamily="34" charset="-122"/>
              <a:ea typeface="微软雅黑" panose="020B0503020204020204" pitchFamily="34" charset="-122"/>
            </a:endParaRPr>
          </a:p>
        </p:txBody>
      </p:sp>
      <p:sp>
        <p:nvSpPr>
          <p:cNvPr id="133" name="矩形 132"/>
          <p:cNvSpPr/>
          <p:nvPr/>
        </p:nvSpPr>
        <p:spPr bwMode="auto">
          <a:xfrm>
            <a:off x="5423318" y="4601338"/>
            <a:ext cx="1356759" cy="267823"/>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Nova-Compute</a:t>
            </a:r>
          </a:p>
        </p:txBody>
      </p:sp>
      <p:sp>
        <p:nvSpPr>
          <p:cNvPr id="134" name="矩形 133"/>
          <p:cNvSpPr/>
          <p:nvPr/>
        </p:nvSpPr>
        <p:spPr bwMode="auto">
          <a:xfrm>
            <a:off x="5036342" y="4947873"/>
            <a:ext cx="2085772" cy="744388"/>
          </a:xfrm>
          <a:prstGeom prst="rect">
            <a:avLst/>
          </a:prstGeom>
          <a:solidFill>
            <a:srgbClr val="FFFFFF">
              <a:lumMod val="85000"/>
            </a:srgbClr>
          </a:soli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ComputeDriver</a:t>
            </a:r>
            <a:endParaRPr lang="en-US" altLang="zh-CN" sz="1200" b="0" kern="0" dirty="0">
              <a:solidFill>
                <a:prstClr val="black"/>
              </a:solidFill>
              <a:latin typeface="微软雅黑" panose="020B0503020204020204" pitchFamily="34" charset="-122"/>
              <a:ea typeface="微软雅黑" panose="020B0503020204020204" pitchFamily="34" charset="-122"/>
            </a:endParaRPr>
          </a:p>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a:t>
            </a:r>
            <a:r>
              <a:rPr lang="en-US" altLang="zh-CN" sz="1200" b="0" kern="0" dirty="0" err="1">
                <a:solidFill>
                  <a:prstClr val="black"/>
                </a:solidFill>
                <a:latin typeface="微软雅黑" panose="020B0503020204020204" pitchFamily="34" charset="-122"/>
                <a:ea typeface="微软雅黑" panose="020B0503020204020204" pitchFamily="34" charset="-122"/>
              </a:rPr>
              <a:t>VMwareVCDriver</a:t>
            </a:r>
            <a:r>
              <a:rPr lang="en-US" altLang="zh-CN" sz="1200" b="0" kern="0" dirty="0">
                <a:solidFill>
                  <a:prstClr val="black"/>
                </a:solidFill>
                <a:latin typeface="微软雅黑" panose="020B0503020204020204" pitchFamily="34" charset="-122"/>
                <a:ea typeface="微软雅黑" panose="020B0503020204020204" pitchFamily="34" charset="-122"/>
              </a:rPr>
              <a:t> </a:t>
            </a:r>
            <a:r>
              <a:rPr lang="en-US" altLang="zh-CN" sz="1200" b="0" kern="0" dirty="0" err="1">
                <a:solidFill>
                  <a:prstClr val="black"/>
                </a:solidFill>
                <a:latin typeface="微软雅黑" panose="020B0503020204020204" pitchFamily="34" charset="-122"/>
                <a:ea typeface="微软雅黑" panose="020B0503020204020204" pitchFamily="34" charset="-122"/>
              </a:rPr>
              <a:t>Virt</a:t>
            </a:r>
            <a:r>
              <a:rPr lang="en-US" altLang="zh-CN" sz="1200" b="0" kern="0" dirty="0">
                <a:solidFill>
                  <a:prstClr val="black"/>
                </a:solidFill>
                <a:latin typeface="微软雅黑" panose="020B0503020204020204" pitchFamily="34" charset="-122"/>
                <a:ea typeface="微软雅黑" panose="020B0503020204020204" pitchFamily="34" charset="-122"/>
              </a:rPr>
              <a:t>-Driver)</a:t>
            </a:r>
          </a:p>
        </p:txBody>
      </p:sp>
      <p:sp>
        <p:nvSpPr>
          <p:cNvPr id="135" name="矩形 134"/>
          <p:cNvSpPr/>
          <p:nvPr/>
        </p:nvSpPr>
        <p:spPr bwMode="auto">
          <a:xfrm>
            <a:off x="5456154" y="5752132"/>
            <a:ext cx="1395931" cy="341165"/>
          </a:xfrm>
          <a:prstGeom prst="rect">
            <a:avLst/>
          </a:prstGeom>
          <a:solidFill>
            <a:srgbClr val="FFFFFF">
              <a:lumMod val="85000"/>
            </a:srgbClr>
          </a:soli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ClrTx/>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vCenter</a:t>
            </a:r>
            <a:r>
              <a:rPr lang="en-US" altLang="zh-CN" sz="1200" b="0" kern="0" dirty="0">
                <a:solidFill>
                  <a:prstClr val="black"/>
                </a:solidFill>
                <a:latin typeface="微软雅黑" panose="020B0503020204020204" pitchFamily="34" charset="-122"/>
                <a:ea typeface="微软雅黑" panose="020B0503020204020204" pitchFamily="34" charset="-122"/>
              </a:rPr>
              <a:t> Server</a:t>
            </a:r>
          </a:p>
        </p:txBody>
      </p:sp>
      <p:sp>
        <p:nvSpPr>
          <p:cNvPr id="136" name="矩形 135"/>
          <p:cNvSpPr/>
          <p:nvPr/>
        </p:nvSpPr>
        <p:spPr bwMode="auto">
          <a:xfrm>
            <a:off x="7399350" y="4068282"/>
            <a:ext cx="2153035" cy="2096998"/>
          </a:xfrm>
          <a:prstGeom prst="rect">
            <a:avLst/>
          </a:prstGeom>
          <a:solidFill>
            <a:srgbClr val="FFFFFF">
              <a:lumMod val="85000"/>
            </a:srgbClr>
          </a:solidFill>
          <a:ln>
            <a:noFill/>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fontAlgn="ctr">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XEN</a:t>
            </a:r>
            <a:r>
              <a:rPr lang="en-US" altLang="zh-CN" sz="1200" b="0" kern="0" dirty="0">
                <a:solidFill>
                  <a:prstClr val="black"/>
                </a:solidFill>
                <a:latin typeface="微软雅黑" panose="020B0503020204020204" pitchFamily="34" charset="-122"/>
                <a:ea typeface="微软雅黑" panose="020B0503020204020204" pitchFamily="34" charset="-122"/>
              </a:rPr>
              <a:t> Virtualization Engine (Host C)</a:t>
            </a:r>
          </a:p>
        </p:txBody>
      </p:sp>
      <p:sp>
        <p:nvSpPr>
          <p:cNvPr id="137" name="矩形 136"/>
          <p:cNvSpPr/>
          <p:nvPr/>
        </p:nvSpPr>
        <p:spPr bwMode="auto">
          <a:xfrm>
            <a:off x="7804399" y="4555944"/>
            <a:ext cx="1432225" cy="312607"/>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Nova-Compute</a:t>
            </a:r>
          </a:p>
        </p:txBody>
      </p:sp>
      <p:sp>
        <p:nvSpPr>
          <p:cNvPr id="138" name="矩形 137"/>
          <p:cNvSpPr/>
          <p:nvPr/>
        </p:nvSpPr>
        <p:spPr bwMode="auto">
          <a:xfrm>
            <a:off x="7733385" y="4971493"/>
            <a:ext cx="1664459" cy="717784"/>
          </a:xfrm>
          <a:prstGeom prst="rect">
            <a:avLst/>
          </a:prstGeom>
          <a:solidFill>
            <a:srgbClr val="FFFFFF">
              <a:lumMod val="85000"/>
            </a:srgbClr>
          </a:soli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err="1">
                <a:solidFill>
                  <a:prstClr val="black"/>
                </a:solidFill>
                <a:latin typeface="微软雅黑" panose="020B0503020204020204" pitchFamily="34" charset="-122"/>
                <a:ea typeface="微软雅黑" panose="020B0503020204020204" pitchFamily="34" charset="-122"/>
              </a:rPr>
              <a:t>ComputeDriver</a:t>
            </a:r>
            <a:endParaRPr lang="en-US" altLang="zh-CN" sz="1200" b="0" kern="0" dirty="0">
              <a:solidFill>
                <a:prstClr val="black"/>
              </a:solidFill>
              <a:latin typeface="微软雅黑" panose="020B0503020204020204" pitchFamily="34" charset="-122"/>
              <a:ea typeface="微软雅黑" panose="020B0503020204020204" pitchFamily="34" charset="-122"/>
            </a:endParaRPr>
          </a:p>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a:t>
            </a:r>
            <a:r>
              <a:rPr lang="en-US" altLang="zh-CN" sz="1200" b="0" kern="0" dirty="0" err="1">
                <a:solidFill>
                  <a:prstClr val="black"/>
                </a:solidFill>
                <a:latin typeface="微软雅黑" panose="020B0503020204020204" pitchFamily="34" charset="-122"/>
                <a:ea typeface="微软雅黑" panose="020B0503020204020204" pitchFamily="34" charset="-122"/>
              </a:rPr>
              <a:t>XENVirt</a:t>
            </a:r>
            <a:r>
              <a:rPr lang="en-US" altLang="zh-CN" sz="1200" b="0" kern="0" dirty="0">
                <a:solidFill>
                  <a:prstClr val="black"/>
                </a:solidFill>
                <a:latin typeface="微软雅黑" panose="020B0503020204020204" pitchFamily="34" charset="-122"/>
                <a:ea typeface="微软雅黑" panose="020B0503020204020204" pitchFamily="34" charset="-122"/>
              </a:rPr>
              <a:t>-Driver)</a:t>
            </a:r>
          </a:p>
        </p:txBody>
      </p:sp>
      <p:sp>
        <p:nvSpPr>
          <p:cNvPr id="139" name="矩形 138"/>
          <p:cNvSpPr/>
          <p:nvPr/>
        </p:nvSpPr>
        <p:spPr bwMode="auto">
          <a:xfrm>
            <a:off x="8236956" y="5768202"/>
            <a:ext cx="667357" cy="325095"/>
          </a:xfrm>
          <a:prstGeom prst="rect">
            <a:avLst/>
          </a:prstGeom>
          <a:solidFill>
            <a:srgbClr val="FFFFFF">
              <a:lumMod val="85000"/>
            </a:srgbClr>
          </a:soli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444" eaLnBrk="0" fontAlgn="ctr" hangingPunct="0">
              <a:buClrTx/>
              <a:buNone/>
              <a:defRPr/>
            </a:pPr>
            <a:r>
              <a:rPr lang="en-US" altLang="zh-CN" sz="1200" b="0" kern="0" dirty="0">
                <a:solidFill>
                  <a:prstClr val="black"/>
                </a:solidFill>
                <a:latin typeface="微软雅黑" panose="020B0503020204020204" pitchFamily="34" charset="-122"/>
                <a:ea typeface="微软雅黑" panose="020B0503020204020204" pitchFamily="34" charset="-122"/>
              </a:rPr>
              <a:t>XEN</a:t>
            </a:r>
          </a:p>
        </p:txBody>
      </p:sp>
      <p:sp>
        <p:nvSpPr>
          <p:cNvPr id="140" name="矩形 139"/>
          <p:cNvSpPr/>
          <p:nvPr/>
        </p:nvSpPr>
        <p:spPr bwMode="auto">
          <a:xfrm>
            <a:off x="2742329" y="3579977"/>
            <a:ext cx="6810056" cy="184583"/>
          </a:xfrm>
          <a:prstGeom prst="rect">
            <a:avLst/>
          </a:prstGeom>
          <a:gradFill rotWithShape="1">
            <a:gsLst>
              <a:gs pos="0">
                <a:srgbClr val="00ADDC">
                  <a:tint val="50000"/>
                  <a:satMod val="300000"/>
                </a:srgbClr>
              </a:gs>
              <a:gs pos="35000">
                <a:srgbClr val="00ADDC">
                  <a:tint val="37000"/>
                  <a:satMod val="300000"/>
                </a:srgbClr>
              </a:gs>
              <a:gs pos="100000">
                <a:srgbClr val="00ADDC">
                  <a:tint val="15000"/>
                  <a:satMod val="350000"/>
                </a:srgbClr>
              </a:gs>
            </a:gsLst>
            <a:lin ang="16200000" scaled="1"/>
            <a:tileRect/>
          </a:gradFill>
          <a:ln w="9525" cap="flat" cmpd="sng" algn="ctr">
            <a:solidFill>
              <a:srgbClr val="00ADDC">
                <a:shade val="95000"/>
                <a:satMod val="105000"/>
              </a:srgbClr>
            </a:solidFill>
            <a:prstDash val="solid"/>
          </a:ln>
          <a:effectLst>
            <a:outerShdw blurRad="40000" dist="20000" dir="5400000" rotWithShape="0">
              <a:srgbClr val="000000">
                <a:alpha val="38000"/>
              </a:srgbClr>
            </a:outerShdw>
          </a:effectLst>
          <a:extLst/>
        </p:spPr>
        <p:txBody>
          <a:bodyPr vert="horz" wrap="square" lIns="48006" tIns="48006" rIns="48006" bIns="48006" numCol="1" rtlCol="0" anchor="ctr" anchorCtr="1" compatLnSpc="1">
            <a:prstTxWarp prst="textNoShape">
              <a:avLst/>
            </a:prstTxWarp>
            <a:noAutofit/>
          </a:bodyPr>
          <a:lstStyle>
            <a:defPPr>
              <a:defRPr lang="zh-CN"/>
            </a:defPPr>
            <a:lvl1pPr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1pPr>
            <a:lvl2pPr marL="4572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2pPr>
            <a:lvl3pPr marL="9144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3pPr>
            <a:lvl4pPr marL="13716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4pPr>
            <a:lvl5pPr marL="1828800" algn="l" rtl="0" fontAlgn="base">
              <a:spcBef>
                <a:spcPct val="0"/>
              </a:spcBef>
              <a:spcAft>
                <a:spcPct val="0"/>
              </a:spcAft>
              <a:buClr>
                <a:srgbClr val="CC9900"/>
              </a:buClr>
              <a:buFont typeface="Wingdings" pitchFamily="2" charset="2"/>
              <a:buChar char="n"/>
              <a:defRPr b="1" kern="1200">
                <a:solidFill>
                  <a:srgbClr val="000000"/>
                </a:solidFill>
                <a:latin typeface="Arial"/>
                <a:ea typeface="宋体" pitchFamily="2" charset="-122"/>
                <a:cs typeface="宋体"/>
              </a:defRPr>
            </a:lvl5pPr>
            <a:lvl6pPr marL="2286000" algn="l" defTabSz="914400" rtl="0" eaLnBrk="1" latinLnBrk="0" hangingPunct="1">
              <a:defRPr b="1" kern="1200">
                <a:solidFill>
                  <a:srgbClr val="000000"/>
                </a:solidFill>
                <a:latin typeface="Arial"/>
                <a:ea typeface="宋体" pitchFamily="2" charset="-122"/>
                <a:cs typeface="宋体"/>
              </a:defRPr>
            </a:lvl6pPr>
            <a:lvl7pPr marL="2743200" algn="l" defTabSz="914400" rtl="0" eaLnBrk="1" latinLnBrk="0" hangingPunct="1">
              <a:defRPr b="1" kern="1200">
                <a:solidFill>
                  <a:srgbClr val="000000"/>
                </a:solidFill>
                <a:latin typeface="Arial"/>
                <a:ea typeface="宋体" pitchFamily="2" charset="-122"/>
                <a:cs typeface="宋体"/>
              </a:defRPr>
            </a:lvl7pPr>
            <a:lvl8pPr marL="3200400" algn="l" defTabSz="914400" rtl="0" eaLnBrk="1" latinLnBrk="0" hangingPunct="1">
              <a:defRPr b="1" kern="1200">
                <a:solidFill>
                  <a:srgbClr val="000000"/>
                </a:solidFill>
                <a:latin typeface="Arial"/>
                <a:ea typeface="宋体" pitchFamily="2" charset="-122"/>
                <a:cs typeface="宋体"/>
              </a:defRPr>
            </a:lvl8pPr>
            <a:lvl9pPr marL="3657600" algn="l" defTabSz="914400" rtl="0" eaLnBrk="1" latinLnBrk="0" hangingPunct="1">
              <a:defRPr b="1" kern="1200">
                <a:solidFill>
                  <a:srgbClr val="000000"/>
                </a:solidFill>
                <a:latin typeface="Arial"/>
                <a:ea typeface="宋体" pitchFamily="2" charset="-122"/>
                <a:cs typeface="宋体"/>
              </a:defRPr>
            </a:lvl9pPr>
          </a:lstStyle>
          <a:p>
            <a:pPr algn="ctr" defTabSz="1172278" fontAlgn="ctr">
              <a:buNone/>
              <a:defRPr/>
            </a:pPr>
            <a:r>
              <a:rPr lang="en-US" altLang="zh-CN" sz="1200" b="0" kern="0" dirty="0">
                <a:solidFill>
                  <a:prstClr val="black"/>
                </a:solidFill>
                <a:latin typeface="微软雅黑" panose="020B0503020204020204" pitchFamily="34" charset="-122"/>
                <a:ea typeface="微软雅黑" panose="020B0503020204020204" pitchFamily="34" charset="-122"/>
              </a:rPr>
              <a:t>MQ/DB</a:t>
            </a:r>
          </a:p>
        </p:txBody>
      </p:sp>
      <p:cxnSp>
        <p:nvCxnSpPr>
          <p:cNvPr id="141" name="直接箭头连接符 140"/>
          <p:cNvCxnSpPr/>
          <p:nvPr/>
        </p:nvCxnSpPr>
        <p:spPr bwMode="auto">
          <a:xfrm>
            <a:off x="6096000" y="3348282"/>
            <a:ext cx="0" cy="232954"/>
          </a:xfrm>
          <a:prstGeom prst="straightConnector1">
            <a:avLst/>
          </a:prstGeom>
          <a:noFill/>
          <a:ln>
            <a:solidFill>
              <a:srgbClr val="000000"/>
            </a:solidFill>
            <a:headEnd type="arrow"/>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直接箭头连接符 141"/>
          <p:cNvCxnSpPr/>
          <p:nvPr/>
        </p:nvCxnSpPr>
        <p:spPr bwMode="auto">
          <a:xfrm flipH="1">
            <a:off x="3755740" y="3744326"/>
            <a:ext cx="0" cy="340966"/>
          </a:xfrm>
          <a:prstGeom prst="straightConnector1">
            <a:avLst/>
          </a:prstGeom>
          <a:noFill/>
          <a:ln>
            <a:solidFill>
              <a:srgbClr val="000000"/>
            </a:solidFill>
            <a:headEnd type="arrow"/>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接箭头连接符 142"/>
          <p:cNvCxnSpPr/>
          <p:nvPr/>
        </p:nvCxnSpPr>
        <p:spPr bwMode="auto">
          <a:xfrm flipH="1">
            <a:off x="6096000" y="3744326"/>
            <a:ext cx="0" cy="340966"/>
          </a:xfrm>
          <a:prstGeom prst="straightConnector1">
            <a:avLst/>
          </a:prstGeom>
          <a:noFill/>
          <a:ln>
            <a:solidFill>
              <a:srgbClr val="000000"/>
            </a:solidFill>
            <a:headEnd type="arrow"/>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接箭头连接符 143"/>
          <p:cNvCxnSpPr/>
          <p:nvPr/>
        </p:nvCxnSpPr>
        <p:spPr bwMode="auto">
          <a:xfrm flipH="1">
            <a:off x="8436260" y="3744326"/>
            <a:ext cx="0" cy="340966"/>
          </a:xfrm>
          <a:prstGeom prst="straightConnector1">
            <a:avLst/>
          </a:prstGeom>
          <a:noFill/>
          <a:ln>
            <a:solidFill>
              <a:srgbClr val="000000"/>
            </a:solidFill>
            <a:headEnd type="arrow"/>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标题 1">
            <a:extLst>
              <a:ext uri="{FF2B5EF4-FFF2-40B4-BE49-F238E27FC236}">
                <a16:creationId xmlns:p14="http://schemas.microsoft.com/office/powerpoint/2010/main" xmlns:p15="http://schemas.microsoft.com/office/powerpoint/2012/main" xmlns="" xmlns:a16="http://schemas.microsoft.com/office/drawing/2014/main" id="{3A226EC4-BF79-4B7E-8FAE-5ADE721B6541}"/>
              </a:ext>
            </a:extLst>
          </p:cNvPr>
          <p:cNvSpPr>
            <a:spLocks noGrp="1"/>
          </p:cNvSpPr>
          <p:nvPr>
            <p:ph type="title" idx="4294967295"/>
          </p:nvPr>
        </p:nvSpPr>
        <p:spPr>
          <a:xfrm>
            <a:off x="1667508" y="296652"/>
            <a:ext cx="8351837" cy="868363"/>
          </a:xfrm>
        </p:spPr>
        <p:txBody>
          <a:bodyPr wrap="square">
            <a:noAutofit/>
          </a:bodyPr>
          <a:lstStyle/>
          <a:p>
            <a:pPr fontAlgn="ctr"/>
            <a:r>
              <a:rPr lang="en-US" altLang="zh-CN" sz="3000" b="1" dirty="0" err="1">
                <a:latin typeface="微软雅黑" panose="020B0503020204020204" pitchFamily="34" charset="-122"/>
                <a:ea typeface="微软雅黑" panose="020B0503020204020204" pitchFamily="34" charset="-122"/>
              </a:rPr>
              <a:t>OpenStack</a:t>
            </a:r>
            <a:r>
              <a:rPr lang="en-US" altLang="zh-CN" sz="3000" b="1" dirty="0">
                <a:latin typeface="微软雅黑" panose="020B0503020204020204" pitchFamily="34" charset="-122"/>
                <a:ea typeface="微软雅黑" panose="020B0503020204020204" pitchFamily="34" charset="-122"/>
              </a:rPr>
              <a:t>-based Plugin Enhancements</a:t>
            </a:r>
          </a:p>
        </p:txBody>
      </p:sp>
    </p:spTree>
    <p:extLst>
      <p:ext uri="{BB962C8B-B14F-4D97-AF65-F5344CB8AC3E}">
        <p14:creationId xmlns:p14="http://schemas.microsoft.com/office/powerpoint/2010/main" val="276992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p14="http://schemas.microsoft.com/office/powerpoint/2010/main" xmlns:p15="http://schemas.microsoft.com/office/powerpoint/2012/main" xmlns="" xmlns:a16="http://schemas.microsoft.com/office/drawing/2014/main" id="{00A3D72B-CACF-4CA4-AB45-5F923D24D1BF}"/>
              </a:ext>
            </a:extLst>
          </p:cNvPr>
          <p:cNvSpPr>
            <a:spLocks noGrp="1"/>
          </p:cNvSpPr>
          <p:nvPr>
            <p:ph type="title" idx="4294967295"/>
          </p:nvPr>
        </p:nvSpPr>
        <p:spPr>
          <a:xfrm>
            <a:off x="1631950" y="296652"/>
            <a:ext cx="10560050" cy="868363"/>
          </a:xfrm>
        </p:spPr>
        <p:txBody>
          <a:bodyPr wrap="square">
            <a:noAutofit/>
          </a:bodyPr>
          <a:lstStyle/>
          <a:p>
            <a:pPr fontAlgn="ctr"/>
            <a:r>
              <a:rPr lang="en-US" altLang="zh-CN" b="1" dirty="0" err="1"/>
              <a:t>FusionSphere</a:t>
            </a:r>
            <a:r>
              <a:rPr lang="en-US" altLang="zh-CN" b="1" dirty="0"/>
              <a:t> </a:t>
            </a:r>
            <a:r>
              <a:rPr lang="en-US" altLang="zh-CN" b="1" dirty="0" err="1"/>
              <a:t>OpenStack</a:t>
            </a:r>
            <a:r>
              <a:rPr lang="en-US" altLang="zh-CN" b="1" dirty="0"/>
              <a:t> Architecture</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1484785"/>
            <a:ext cx="6807550" cy="4222967"/>
          </a:xfrm>
          <a:prstGeom prst="rect">
            <a:avLst/>
          </a:prstGeom>
        </p:spPr>
      </p:pic>
    </p:spTree>
    <p:extLst>
      <p:ext uri="{BB962C8B-B14F-4D97-AF65-F5344CB8AC3E}">
        <p14:creationId xmlns:p14="http://schemas.microsoft.com/office/powerpoint/2010/main" val="58055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08062" y="1233487"/>
            <a:ext cx="10463021" cy="4680000"/>
          </a:xfrm>
        </p:spPr>
        <p:txBody>
          <a:bodyPr wrap="square">
            <a:noAutofit/>
          </a:bodyPr>
          <a:lstStyle/>
          <a:p>
            <a:pPr fontAlgn="ctr"/>
            <a:r>
              <a:rPr lang="en-US" altLang="zh-CN" dirty="0" smtClean="0">
                <a:latin typeface="+mn-ea"/>
              </a:rPr>
              <a:t>After finishing this course, you will be able to:</a:t>
            </a:r>
          </a:p>
          <a:p>
            <a:pPr lvl="1" indent="-338138" fontAlgn="ctr"/>
            <a:r>
              <a:rPr lang="en-US" altLang="zh-CN" dirty="0" smtClean="0"/>
              <a:t>Understand the background of OpenStack.</a:t>
            </a:r>
          </a:p>
          <a:p>
            <a:pPr lvl="1" indent="-338138" fontAlgn="ctr"/>
            <a:r>
              <a:rPr lang="en-US" altLang="zh-CN" dirty="0" smtClean="0"/>
              <a:t>Describe the organizational structure of OpenStack.</a:t>
            </a:r>
          </a:p>
          <a:p>
            <a:pPr lvl="1" indent="-338138" fontAlgn="ctr"/>
            <a:r>
              <a:rPr lang="en-US" altLang="zh-CN" dirty="0" smtClean="0"/>
              <a:t>Master functions and features of OpenStack.</a:t>
            </a:r>
          </a:p>
          <a:p>
            <a:pPr lvl="1" indent="-338138" fontAlgn="ctr"/>
            <a:r>
              <a:rPr lang="en-US" altLang="zh-CN" dirty="0" smtClean="0"/>
              <a:t>Understand Huawei </a:t>
            </a:r>
            <a:r>
              <a:rPr lang="en-US" altLang="zh-CN" dirty="0" err="1" smtClean="0"/>
              <a:t>FusionSphere</a:t>
            </a:r>
            <a:r>
              <a:rPr lang="en-US" altLang="zh-CN" dirty="0" smtClean="0"/>
              <a:t> OpenStack enhancements.</a:t>
            </a:r>
          </a:p>
          <a:p>
            <a:pPr lvl="1" fontAlgn="ctr"/>
            <a:endParaRPr lang="en-US" altLang="zh-CN" dirty="0" smtClean="0"/>
          </a:p>
          <a:p>
            <a:pPr fontAlgn="ctr"/>
            <a:endParaRPr lang="en-US" altLang="zh-CN" dirty="0"/>
          </a:p>
        </p:txBody>
      </p:sp>
    </p:spTree>
    <p:extLst>
      <p:ext uri="{BB962C8B-B14F-4D97-AF65-F5344CB8AC3E}">
        <p14:creationId xmlns:p14="http://schemas.microsoft.com/office/powerpoint/2010/main" val="407950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p14="http://schemas.microsoft.com/office/powerpoint/2010/main" xmlns:p15="http://schemas.microsoft.com/office/powerpoint/2012/main" xmlns="" xmlns:a16="http://schemas.microsoft.com/office/drawing/2014/main" id="{00A3D72B-CACF-4CA4-AB45-5F923D24D1BF}"/>
              </a:ext>
            </a:extLst>
          </p:cNvPr>
          <p:cNvSpPr>
            <a:spLocks noGrp="1"/>
          </p:cNvSpPr>
          <p:nvPr>
            <p:ph type="title" idx="4294967295"/>
          </p:nvPr>
        </p:nvSpPr>
        <p:spPr>
          <a:xfrm>
            <a:off x="1631950" y="296652"/>
            <a:ext cx="10560050" cy="868363"/>
          </a:xfrm>
        </p:spPr>
        <p:txBody>
          <a:bodyPr wrap="square">
            <a:noAutofit/>
          </a:bodyPr>
          <a:lstStyle/>
          <a:p>
            <a:pPr fontAlgn="ctr"/>
            <a:r>
              <a:rPr lang="en-US" altLang="zh-CN" b="1" dirty="0"/>
              <a:t>Cloud Service Architecture for FusionCloud</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7" y="1484785"/>
            <a:ext cx="6832951" cy="4216617"/>
          </a:xfrm>
          <a:prstGeom prst="rect">
            <a:avLst/>
          </a:prstGeom>
        </p:spPr>
      </p:pic>
    </p:spTree>
    <p:extLst>
      <p:ext uri="{BB962C8B-B14F-4D97-AF65-F5344CB8AC3E}">
        <p14:creationId xmlns:p14="http://schemas.microsoft.com/office/powerpoint/2010/main" val="7942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06762" y="1415190"/>
            <a:ext cx="5193395" cy="471169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t" anchorCtr="0" compatLnSpc="1">
            <a:prstTxWarp prst="textNoShape">
              <a:avLst/>
            </a:prstTxWarp>
            <a:noAutofit/>
          </a:bodyPr>
          <a:lstStyle/>
          <a:p>
            <a:pPr fontAlgn="ctr">
              <a:buClr>
                <a:srgbClr val="CC9900"/>
              </a:buClr>
            </a:pPr>
            <a:r>
              <a:rPr lang="en-US" altLang="zh-CN" sz="1200" dirty="0" err="1">
                <a:solidFill>
                  <a:srgbClr val="000000"/>
                </a:solidFill>
                <a:latin typeface="微软雅黑" panose="020B0503020204020204" pitchFamily="34" charset="-122"/>
                <a:ea typeface="微软雅黑" panose="020B0503020204020204" pitchFamily="34" charset="-122"/>
              </a:rPr>
              <a:t>FusionSphere</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5" name="上下箭头 4"/>
          <p:cNvSpPr/>
          <p:nvPr/>
        </p:nvSpPr>
        <p:spPr bwMode="auto">
          <a:xfrm flipH="1">
            <a:off x="4454458" y="1847238"/>
            <a:ext cx="47361" cy="504055"/>
          </a:xfrm>
          <a:prstGeom prst="upDownArrow">
            <a:avLst/>
          </a:prstGeom>
          <a:solidFill>
            <a:schemeClr val="bg1">
              <a:lumMod val="50000"/>
            </a:schemeClr>
          </a:solidFill>
          <a:ln w="19050">
            <a:solidFill>
              <a:schemeClr val="bg1">
                <a:lumMod val="85000"/>
              </a:schemeClr>
            </a:solidFill>
          </a:ln>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bwMode="auto">
          <a:xfrm>
            <a:off x="2353194" y="2330576"/>
            <a:ext cx="5076996" cy="372913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t" anchorCtr="0" compatLnSpc="1">
            <a:prstTxWarp prst="textNoShape">
              <a:avLst/>
            </a:prstTxWarp>
            <a:noAutofit/>
          </a:bodyPr>
          <a:lstStyle/>
          <a:p>
            <a:pPr fontAlgn="ctr">
              <a:buClr>
                <a:srgbClr val="CC9900"/>
              </a:buClr>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2428286" y="2693793"/>
            <a:ext cx="1565969" cy="1053025"/>
          </a:xfrm>
          <a:prstGeom prst="rect">
            <a:avLst/>
          </a:prstGeom>
          <a:noFill/>
          <a:ln>
            <a:solidFill>
              <a:schemeClr val="tx1"/>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pPr algn="ctr" fontAlgn="ctr">
              <a:buClr>
                <a:srgbClr val="CC9900"/>
              </a:buClr>
            </a:pPr>
            <a:r>
              <a:rPr lang="en-US" altLang="zh-CN" sz="1400" dirty="0" err="1">
                <a:solidFill>
                  <a:srgbClr val="000000"/>
                </a:solidFill>
                <a:latin typeface="微软雅黑" panose="020B0503020204020204" pitchFamily="34" charset="-122"/>
                <a:ea typeface="微软雅黑" panose="020B0503020204020204" pitchFamily="34" charset="-122"/>
              </a:rPr>
              <a:t>FusionCompute</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620425" y="3030002"/>
            <a:ext cx="1112752" cy="495546"/>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ctr"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Nova.</a:t>
            </a:r>
          </a:p>
        </p:txBody>
      </p:sp>
      <p:sp>
        <p:nvSpPr>
          <p:cNvPr id="9" name="圆角矩形 8"/>
          <p:cNvSpPr/>
          <p:nvPr/>
        </p:nvSpPr>
        <p:spPr bwMode="auto">
          <a:xfrm>
            <a:off x="2321379" y="3923763"/>
            <a:ext cx="5053008" cy="548641"/>
          </a:xfrm>
          <a:prstGeom prst="roundRect">
            <a:avLst/>
          </a:prstGeom>
          <a:solidFill>
            <a:schemeClr val="tx2">
              <a:lumMod val="20000"/>
              <a:lumOff val="80000"/>
            </a:schemeClr>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ctr" anchorCtr="0" compatLnSpc="1">
            <a:prstTxWarp prst="textNoShape">
              <a:avLst/>
            </a:prstTxWarp>
            <a:noAutofit/>
          </a:bodyPr>
          <a:lstStyle/>
          <a:p>
            <a:pPr algn="ctr" fontAlgn="ctr">
              <a:buClr>
                <a:srgbClr val="CC9900"/>
              </a:buClr>
            </a:pPr>
            <a:r>
              <a:rPr lang="en-US" altLang="zh-CN" sz="2000" dirty="0">
                <a:solidFill>
                  <a:srgbClr val="000000"/>
                </a:solidFill>
                <a:latin typeface="微软雅黑" panose="020B0503020204020204" pitchFamily="34" charset="-122"/>
                <a:ea typeface="微软雅黑" panose="020B0503020204020204" pitchFamily="34" charset="-122"/>
              </a:rPr>
              <a:t>KVM/</a:t>
            </a:r>
            <a:r>
              <a:rPr lang="en-US" altLang="zh-CN" sz="2000" dirty="0" err="1">
                <a:solidFill>
                  <a:srgbClr val="000000"/>
                </a:solidFill>
                <a:latin typeface="微软雅黑" panose="020B0503020204020204" pitchFamily="34" charset="-122"/>
                <a:ea typeface="微软雅黑" panose="020B0503020204020204" pitchFamily="34" charset="-122"/>
              </a:rPr>
              <a:t>vCenter</a:t>
            </a:r>
            <a:r>
              <a:rPr lang="en-US" altLang="zh-CN" sz="2000" dirty="0">
                <a:solidFill>
                  <a:srgbClr val="000000"/>
                </a:solidFill>
                <a:latin typeface="微软雅黑" panose="020B0503020204020204" pitchFamily="34" charset="-122"/>
                <a:ea typeface="微软雅黑" panose="020B0503020204020204" pitchFamily="34" charset="-122"/>
              </a:rPr>
              <a:t>/</a:t>
            </a:r>
            <a:r>
              <a:rPr lang="en-US" altLang="zh-CN" sz="2000" dirty="0" err="1">
                <a:solidFill>
                  <a:srgbClr val="000000"/>
                </a:solidFill>
                <a:latin typeface="微软雅黑" panose="020B0503020204020204" pitchFamily="34" charset="-122"/>
                <a:ea typeface="微软雅黑" panose="020B0503020204020204" pitchFamily="34" charset="-122"/>
              </a:rPr>
              <a:t>FusionCompute</a:t>
            </a:r>
            <a:endParaRPr lang="en-US" altLang="zh-CN" sz="2000" dirty="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4205667" y="2690843"/>
            <a:ext cx="1445096" cy="1053025"/>
          </a:xfrm>
          <a:prstGeom prst="rect">
            <a:avLst/>
          </a:prstGeom>
          <a:noFill/>
          <a:ln>
            <a:solidFill>
              <a:schemeClr val="tx1"/>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pPr algn="ctr" fontAlgn="ctr">
              <a:buClr>
                <a:srgbClr val="CC9900"/>
              </a:buClr>
            </a:pPr>
            <a:r>
              <a:rPr lang="en-US" altLang="zh-CN" sz="1400" dirty="0" err="1">
                <a:solidFill>
                  <a:srgbClr val="000000"/>
                </a:solidFill>
                <a:latin typeface="微软雅黑" panose="020B0503020204020204" pitchFamily="34" charset="-122"/>
                <a:ea typeface="微软雅黑" panose="020B0503020204020204" pitchFamily="34" charset="-122"/>
              </a:rPr>
              <a:t>FusionStorage</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4335549" y="3027052"/>
            <a:ext cx="1201828" cy="495546"/>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ctr"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Cinder</a:t>
            </a:r>
          </a:p>
        </p:txBody>
      </p:sp>
      <p:sp>
        <p:nvSpPr>
          <p:cNvPr id="12" name="矩形 11"/>
          <p:cNvSpPr/>
          <p:nvPr/>
        </p:nvSpPr>
        <p:spPr bwMode="auto">
          <a:xfrm>
            <a:off x="5896392" y="2690843"/>
            <a:ext cx="1477994" cy="1053025"/>
          </a:xfrm>
          <a:prstGeom prst="rect">
            <a:avLst/>
          </a:prstGeom>
          <a:noFill/>
          <a:ln>
            <a:solidFill>
              <a:schemeClr val="tx1"/>
            </a:solidFill>
            <a:prstDash val="dash"/>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FusionNetwork</a:t>
            </a:r>
          </a:p>
        </p:txBody>
      </p:sp>
      <p:sp>
        <p:nvSpPr>
          <p:cNvPr id="13" name="圆角矩形 12"/>
          <p:cNvSpPr/>
          <p:nvPr/>
        </p:nvSpPr>
        <p:spPr bwMode="auto">
          <a:xfrm>
            <a:off x="6015397" y="3027052"/>
            <a:ext cx="1255395" cy="495546"/>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ctr"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Neutron</a:t>
            </a:r>
          </a:p>
        </p:txBody>
      </p:sp>
      <p:sp>
        <p:nvSpPr>
          <p:cNvPr id="20" name="TextBox 19"/>
          <p:cNvSpPr txBox="1"/>
          <p:nvPr/>
        </p:nvSpPr>
        <p:spPr>
          <a:xfrm>
            <a:off x="3849607" y="1544182"/>
            <a:ext cx="1418301" cy="300424"/>
          </a:xfrm>
          <a:prstGeom prst="rect">
            <a:avLst/>
          </a:prstGeom>
          <a:noFill/>
        </p:spPr>
        <p:txBody>
          <a:bodyPr wrap="square" lIns="117244" tIns="58622" rIns="117244" bIns="58622" rtlCol="0">
            <a:noAutofit/>
          </a:bodyPr>
          <a:lstStyle/>
          <a:p>
            <a:pPr fontAlgn="ctr"/>
            <a:r>
              <a:rPr lang="en-US" altLang="zh-CN" sz="1200" dirty="0" err="1">
                <a:solidFill>
                  <a:srgbClr val="000000"/>
                </a:solidFill>
                <a:latin typeface="微软雅黑" panose="020B0503020204020204" pitchFamily="34" charset="-122"/>
                <a:ea typeface="微软雅黑" panose="020B0503020204020204" pitchFamily="34" charset="-122"/>
              </a:rPr>
              <a:t>OpenStack</a:t>
            </a:r>
            <a:r>
              <a:rPr lang="en-US" altLang="zh-CN" sz="1200" dirty="0">
                <a:solidFill>
                  <a:srgbClr val="000000"/>
                </a:solidFill>
                <a:latin typeface="微软雅黑" panose="020B0503020204020204" pitchFamily="34" charset="-122"/>
                <a:ea typeface="微软雅黑" panose="020B0503020204020204" pitchFamily="34" charset="-122"/>
              </a:rPr>
              <a:t> API</a:t>
            </a:r>
          </a:p>
        </p:txBody>
      </p:sp>
      <p:sp>
        <p:nvSpPr>
          <p:cNvPr id="21" name="上下箭头 20"/>
          <p:cNvSpPr/>
          <p:nvPr/>
        </p:nvSpPr>
        <p:spPr bwMode="auto">
          <a:xfrm>
            <a:off x="3024536" y="3507853"/>
            <a:ext cx="160420" cy="433600"/>
          </a:xfrm>
          <a:prstGeom prst="upDownArrow">
            <a:avLst/>
          </a:prstGeom>
          <a:solidFill>
            <a:schemeClr val="lt1"/>
          </a:solidFill>
          <a:ln w="12700">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2" name="上下箭头 21"/>
          <p:cNvSpPr/>
          <p:nvPr/>
        </p:nvSpPr>
        <p:spPr bwMode="auto">
          <a:xfrm>
            <a:off x="4814784" y="3507853"/>
            <a:ext cx="160420" cy="433600"/>
          </a:xfrm>
          <a:prstGeom prst="upDownArrow">
            <a:avLst/>
          </a:prstGeom>
          <a:solidFill>
            <a:schemeClr val="lt1"/>
          </a:solidFill>
          <a:ln w="12700">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3" name="上下箭头 22"/>
          <p:cNvSpPr/>
          <p:nvPr/>
        </p:nvSpPr>
        <p:spPr bwMode="auto">
          <a:xfrm>
            <a:off x="6593800" y="3503421"/>
            <a:ext cx="160420" cy="433600"/>
          </a:xfrm>
          <a:prstGeom prst="upDownArrow">
            <a:avLst/>
          </a:prstGeom>
          <a:solidFill>
            <a:schemeClr val="lt1"/>
          </a:solidFill>
          <a:ln w="12700">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117244" tIns="58622" rIns="117244" bIns="58622" numCol="1" rtlCol="0" anchor="t" anchorCtr="0" compatLnSpc="1">
            <a:prstTxWarp prst="textNoShape">
              <a:avLst/>
            </a:prstTxWarp>
            <a:noAutofit/>
          </a:bodyPr>
          <a:lstStyle/>
          <a:p>
            <a:pPr fontAlgn="ctr">
              <a:buClr>
                <a:srgbClr val="CC9900"/>
              </a:buClr>
              <a:buFont typeface="Wingdings" pitchFamily="2" charset="2"/>
              <a:buChar char="n"/>
            </a:pPr>
            <a:endParaRPr lang="en-US" altLang="zh-CN" dirty="0">
              <a:solidFill>
                <a:srgbClr val="000000"/>
              </a:solidFill>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3184330" y="3609020"/>
            <a:ext cx="607415" cy="223262"/>
          </a:xfrm>
          <a:prstGeom prst="roundRect">
            <a:avLst/>
          </a:prstGeom>
          <a:solidFill>
            <a:schemeClr val="tx2">
              <a:lumMod val="20000"/>
              <a:lumOff val="80000"/>
            </a:schemeClr>
          </a:solidFill>
          <a:ln>
            <a:solidFill>
              <a:schemeClr val="tx2">
                <a:lumMod val="40000"/>
                <a:lumOff val="6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58622" rIns="0" bIns="58622" numCol="1" rtlCol="0" anchor="ctr"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plugin</a:t>
            </a:r>
          </a:p>
        </p:txBody>
      </p:sp>
      <p:sp>
        <p:nvSpPr>
          <p:cNvPr id="25" name="圆角矩形 24"/>
          <p:cNvSpPr/>
          <p:nvPr/>
        </p:nvSpPr>
        <p:spPr bwMode="auto">
          <a:xfrm>
            <a:off x="4973318" y="3609020"/>
            <a:ext cx="618627" cy="223262"/>
          </a:xfrm>
          <a:prstGeom prst="roundRect">
            <a:avLst/>
          </a:prstGeom>
          <a:solidFill>
            <a:schemeClr val="tx2">
              <a:lumMod val="20000"/>
              <a:lumOff val="80000"/>
            </a:schemeClr>
          </a:solidFill>
          <a:ln>
            <a:solidFill>
              <a:schemeClr val="tx2">
                <a:lumMod val="40000"/>
                <a:lumOff val="6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58622" rIns="0" bIns="58622" numCol="1" rtlCol="0" anchor="ctr"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plugin</a:t>
            </a:r>
          </a:p>
        </p:txBody>
      </p:sp>
      <p:sp>
        <p:nvSpPr>
          <p:cNvPr id="26" name="圆角矩形 25"/>
          <p:cNvSpPr/>
          <p:nvPr/>
        </p:nvSpPr>
        <p:spPr bwMode="auto">
          <a:xfrm>
            <a:off x="6744073" y="3609020"/>
            <a:ext cx="609147" cy="233400"/>
          </a:xfrm>
          <a:prstGeom prst="roundRect">
            <a:avLst/>
          </a:prstGeom>
          <a:solidFill>
            <a:schemeClr val="tx2">
              <a:lumMod val="20000"/>
              <a:lumOff val="80000"/>
            </a:schemeClr>
          </a:solidFill>
          <a:ln>
            <a:solidFill>
              <a:schemeClr val="tx2">
                <a:lumMod val="40000"/>
                <a:lumOff val="60000"/>
              </a:schemeClr>
            </a:solidFill>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0" tIns="58622" rIns="0" bIns="58622" numCol="1" rtlCol="0" anchor="ctr" anchorCtr="0" compatLnSpc="1">
            <a:prstTxWarp prst="textNoShape">
              <a:avLst/>
            </a:prstTxWarp>
            <a:noAutofit/>
          </a:bodyPr>
          <a:lstStyle/>
          <a:p>
            <a:pPr algn="ctr" fontAlgn="ctr">
              <a:buClr>
                <a:srgbClr val="CC9900"/>
              </a:buClr>
            </a:pPr>
            <a:r>
              <a:rPr lang="en-US" altLang="zh-CN" sz="1400" dirty="0">
                <a:solidFill>
                  <a:srgbClr val="000000"/>
                </a:solidFill>
                <a:latin typeface="微软雅黑" panose="020B0503020204020204" pitchFamily="34" charset="-122"/>
                <a:ea typeface="微软雅黑" panose="020B0503020204020204" pitchFamily="34" charset="-122"/>
              </a:rPr>
              <a:t>plugin</a:t>
            </a:r>
          </a:p>
        </p:txBody>
      </p:sp>
      <p:grpSp>
        <p:nvGrpSpPr>
          <p:cNvPr id="3" name="组合 86"/>
          <p:cNvGrpSpPr/>
          <p:nvPr/>
        </p:nvGrpSpPr>
        <p:grpSpPr>
          <a:xfrm>
            <a:off x="6011553" y="4520216"/>
            <a:ext cx="1168222" cy="1504139"/>
            <a:chOff x="9084452" y="4411319"/>
            <a:chExt cx="1733020" cy="1501832"/>
          </a:xfrm>
        </p:grpSpPr>
        <p:sp>
          <p:nvSpPr>
            <p:cNvPr id="28" name="圆角矩形 27"/>
            <p:cNvSpPr/>
            <p:nvPr/>
          </p:nvSpPr>
          <p:spPr bwMode="auto">
            <a:xfrm>
              <a:off x="9098662" y="4411319"/>
              <a:ext cx="1718810" cy="1501832"/>
            </a:xfrm>
            <a:prstGeom prst="roundRect">
              <a:avLst/>
            </a:prstGeom>
            <a:solidFill>
              <a:srgbClr val="00B0F0">
                <a:alpha val="60000"/>
              </a:srgbClr>
            </a:solidFill>
            <a:ln>
              <a:noFill/>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2084689" fontAlgn="ctr">
                <a:defRPr/>
              </a:pP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29" name="矩形 28"/>
            <p:cNvSpPr/>
            <p:nvPr/>
          </p:nvSpPr>
          <p:spPr>
            <a:xfrm>
              <a:off x="9084452" y="4485307"/>
              <a:ext cx="1707200" cy="517883"/>
            </a:xfrm>
            <a:prstGeom prst="rect">
              <a:avLst/>
            </a:prstGeom>
          </p:spPr>
          <p:txBody>
            <a:bodyPr wrap="square" lIns="0" tIns="0" rIns="0" bIns="0">
              <a:noAutofit/>
            </a:bodyPr>
            <a:lstStyle/>
            <a:p>
              <a:pPr algn="ctr" defTabSz="2084689" fontAlgn="ctr">
                <a:defRPr/>
              </a:pPr>
              <a:r>
                <a:rPr lang="en-US" altLang="zh-CN" sz="1400" dirty="0">
                  <a:solidFill>
                    <a:srgbClr val="000000"/>
                  </a:solidFill>
                  <a:latin typeface="微软雅黑" panose="020B0503020204020204" pitchFamily="34" charset="-122"/>
                  <a:ea typeface="微软雅黑" panose="020B0503020204020204" pitchFamily="34" charset="-122"/>
                  <a:sym typeface="Arial" pitchFamily="34" charset="0"/>
                </a:rPr>
                <a:t>Huawei&amp;3rd</a:t>
              </a:r>
            </a:p>
            <a:p>
              <a:pPr algn="ctr" defTabSz="2084689" fontAlgn="ctr">
                <a:defRPr/>
              </a:pPr>
              <a:r>
                <a:rPr lang="en-US" altLang="zh-CN" sz="1400" dirty="0">
                  <a:solidFill>
                    <a:srgbClr val="000000"/>
                  </a:solidFill>
                  <a:latin typeface="微软雅黑" panose="020B0503020204020204" pitchFamily="34" charset="-122"/>
                  <a:ea typeface="微软雅黑" panose="020B0503020204020204" pitchFamily="34" charset="-122"/>
                  <a:sym typeface="Arial" pitchFamily="34" charset="0"/>
                </a:rPr>
                <a:t>Network</a:t>
              </a:r>
            </a:p>
          </p:txBody>
        </p:sp>
      </p:grpSp>
      <p:grpSp>
        <p:nvGrpSpPr>
          <p:cNvPr id="4" name="组合 84"/>
          <p:cNvGrpSpPr/>
          <p:nvPr/>
        </p:nvGrpSpPr>
        <p:grpSpPr>
          <a:xfrm>
            <a:off x="2592825" y="4517954"/>
            <a:ext cx="1222503" cy="1504139"/>
            <a:chOff x="6160956" y="4421831"/>
            <a:chExt cx="1589438" cy="1501832"/>
          </a:xfrm>
        </p:grpSpPr>
        <p:sp>
          <p:nvSpPr>
            <p:cNvPr id="31" name="圆角矩形 30"/>
            <p:cNvSpPr/>
            <p:nvPr/>
          </p:nvSpPr>
          <p:spPr bwMode="auto">
            <a:xfrm>
              <a:off x="6160956" y="4421831"/>
              <a:ext cx="1589438" cy="1501832"/>
            </a:xfrm>
            <a:prstGeom prst="roundRect">
              <a:avLst/>
            </a:prstGeom>
            <a:solidFill>
              <a:srgbClr val="00B0F0">
                <a:alpha val="60000"/>
              </a:srgbClr>
            </a:solidFill>
            <a:ln>
              <a:noFill/>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2084689" fontAlgn="ctr">
                <a:defRPr/>
              </a:pP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2" name="矩形 31"/>
            <p:cNvSpPr/>
            <p:nvPr/>
          </p:nvSpPr>
          <p:spPr>
            <a:xfrm>
              <a:off x="6210311" y="4478376"/>
              <a:ext cx="1496236" cy="715897"/>
            </a:xfrm>
            <a:prstGeom prst="rect">
              <a:avLst/>
            </a:prstGeom>
          </p:spPr>
          <p:txBody>
            <a:bodyPr wrap="square" lIns="0" tIns="0" rIns="0" bIns="0">
              <a:noAutofit/>
            </a:bodyPr>
            <a:lstStyle/>
            <a:p>
              <a:pPr algn="ctr" defTabSz="2084689" fontAlgn="ctr">
                <a:defRPr/>
              </a:pPr>
              <a:r>
                <a:rPr lang="en-US" altLang="zh-CN" sz="1400" dirty="0">
                  <a:solidFill>
                    <a:srgbClr val="000000"/>
                  </a:solidFill>
                  <a:latin typeface="微软雅黑" panose="020B0503020204020204" pitchFamily="34" charset="-122"/>
                  <a:ea typeface="微软雅黑" panose="020B0503020204020204" pitchFamily="34" charset="-122"/>
                  <a:sym typeface="Arial" pitchFamily="34" charset="0"/>
                </a:rPr>
                <a:t>Huawei&amp;3rd</a:t>
              </a:r>
            </a:p>
            <a:p>
              <a:pPr algn="ctr" defTabSz="2084689" fontAlgn="ctr">
                <a:defRPr/>
              </a:pPr>
              <a:r>
                <a:rPr lang="en-US" altLang="zh-CN" sz="1400" dirty="0">
                  <a:solidFill>
                    <a:srgbClr val="000000"/>
                  </a:solidFill>
                  <a:latin typeface="微软雅黑" panose="020B0503020204020204" pitchFamily="34" charset="-122"/>
                  <a:ea typeface="微软雅黑" panose="020B0503020204020204" pitchFamily="34" charset="-122"/>
                  <a:sym typeface="Arial" pitchFamily="34" charset="0"/>
                </a:rPr>
                <a:t>server</a:t>
              </a:r>
            </a:p>
            <a:p>
              <a:pPr algn="ctr" defTabSz="2084689" fontAlgn="ctr">
                <a:defRPr/>
              </a:pPr>
              <a:endParaRPr kumimoji="1" lang="en-US" altLang="zh-CN" sz="1300" dirty="0">
                <a:solidFill>
                  <a:srgbClr val="000000"/>
                </a:solidFill>
                <a:latin typeface="微软雅黑" panose="020B0503020204020204" pitchFamily="34" charset="-122"/>
                <a:ea typeface="微软雅黑" panose="020B0503020204020204" pitchFamily="34" charset="-122"/>
                <a:cs typeface="Arial" pitchFamily="34" charset="0"/>
                <a:sym typeface="Arial" pitchFamily="34" charset="0"/>
              </a:endParaRPr>
            </a:p>
          </p:txBody>
        </p:sp>
      </p:grpSp>
      <p:grpSp>
        <p:nvGrpSpPr>
          <p:cNvPr id="14" name="组合 85"/>
          <p:cNvGrpSpPr/>
          <p:nvPr/>
        </p:nvGrpSpPr>
        <p:grpSpPr>
          <a:xfrm>
            <a:off x="4352323" y="4526802"/>
            <a:ext cx="1182697" cy="1504139"/>
            <a:chOff x="8013156" y="4430772"/>
            <a:chExt cx="1589438" cy="1501832"/>
          </a:xfrm>
        </p:grpSpPr>
        <p:sp>
          <p:nvSpPr>
            <p:cNvPr id="34" name="圆角矩形 33"/>
            <p:cNvSpPr/>
            <p:nvPr/>
          </p:nvSpPr>
          <p:spPr bwMode="auto">
            <a:xfrm>
              <a:off x="8013156" y="4430772"/>
              <a:ext cx="1589438" cy="1501832"/>
            </a:xfrm>
            <a:prstGeom prst="roundRect">
              <a:avLst/>
            </a:prstGeom>
            <a:solidFill>
              <a:srgbClr val="00B0F0">
                <a:alpha val="60000"/>
              </a:srgbClr>
            </a:solidFill>
            <a:ln>
              <a:noFill/>
            </a:ln>
            <a:effectLst>
              <a:outerShdw blurRad="63500" sx="102000" sy="102000" algn="ctr" rotWithShape="0">
                <a:prstClr val="black">
                  <a:alpha val="40000"/>
                </a:prstClr>
              </a:outerShdw>
            </a:effectLst>
          </p:spPr>
          <p:txBody>
            <a:bodyPr vert="horz" wrap="square" lIns="0" tIns="0" rIns="0" bIns="0"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2084689" fontAlgn="ctr">
                <a:defRPr/>
              </a:pPr>
              <a:endParaRPr lang="en-US" altLang="zh-CN" dirty="0">
                <a:solidFill>
                  <a:srgbClr val="000000"/>
                </a:solidFill>
                <a:latin typeface="微软雅黑" panose="020B0503020204020204" pitchFamily="34" charset="-122"/>
                <a:ea typeface="微软雅黑" panose="020B0503020204020204" pitchFamily="34" charset="-122"/>
                <a:cs typeface="Arial" pitchFamily="34" charset="0"/>
              </a:endParaRPr>
            </a:p>
          </p:txBody>
        </p:sp>
        <p:sp>
          <p:nvSpPr>
            <p:cNvPr id="35" name="矩形 34"/>
            <p:cNvSpPr/>
            <p:nvPr/>
          </p:nvSpPr>
          <p:spPr>
            <a:xfrm>
              <a:off x="8022969" y="4481076"/>
              <a:ext cx="1546595" cy="517883"/>
            </a:xfrm>
            <a:prstGeom prst="rect">
              <a:avLst/>
            </a:prstGeom>
          </p:spPr>
          <p:txBody>
            <a:bodyPr wrap="square" lIns="0" tIns="0" rIns="0" bIns="0">
              <a:noAutofit/>
            </a:bodyPr>
            <a:lstStyle/>
            <a:p>
              <a:pPr algn="ctr" defTabSz="2084689" fontAlgn="ctr">
                <a:defRPr/>
              </a:pPr>
              <a:r>
                <a:rPr lang="en-US" altLang="zh-CN" sz="1400" dirty="0">
                  <a:solidFill>
                    <a:srgbClr val="000000"/>
                  </a:solidFill>
                  <a:latin typeface="微软雅黑" panose="020B0503020204020204" pitchFamily="34" charset="-122"/>
                  <a:ea typeface="微软雅黑" panose="020B0503020204020204" pitchFamily="34" charset="-122"/>
                  <a:sym typeface="Arial" pitchFamily="34" charset="0"/>
                </a:rPr>
                <a:t>Huawei&amp;3rd</a:t>
              </a:r>
            </a:p>
            <a:p>
              <a:pPr algn="ctr" defTabSz="2084689" fontAlgn="ctr">
                <a:defRPr/>
              </a:pPr>
              <a:r>
                <a:rPr lang="en-US" altLang="zh-CN" sz="1400" dirty="0">
                  <a:solidFill>
                    <a:srgbClr val="000000"/>
                  </a:solidFill>
                  <a:latin typeface="微软雅黑" panose="020B0503020204020204" pitchFamily="34" charset="-122"/>
                  <a:ea typeface="微软雅黑" panose="020B0503020204020204" pitchFamily="34" charset="-122"/>
                  <a:sym typeface="Arial" pitchFamily="34" charset="0"/>
                </a:rPr>
                <a:t>Storage</a:t>
              </a:r>
            </a:p>
          </p:txBody>
        </p:sp>
      </p:grpSp>
      <p:pic>
        <p:nvPicPr>
          <p:cNvPr id="39" name="Picture 16" descr="http://www.google.com/url?sa=i&amp;source=images&amp;cd=&amp;docid=Fu8KCBbSYcxq-M&amp;tbnid=Sf7861-9JQjOoM:&amp;ved=0CAUQjBw&amp;url=http%3A%2F%2Fwww.logotypes101.com%2Flogos%2F830%2F9116DC1FB0706C6FA6579604041BD770%2Femcnotagbluecmyk.png&amp;ei=QS5XU_KPHYqqsQSXg4DgBQ&amp;psig=AFQjCNEE2IcFm0BmDWOdDLaXqt7bwL01EA&amp;ust=1398308801520969"/>
          <p:cNvPicPr>
            <a:picLocks noChangeAspect="1" noChangeArrowheads="1"/>
          </p:cNvPicPr>
          <p:nvPr/>
        </p:nvPicPr>
        <p:blipFill>
          <a:blip r:embed="rId3" cstate="print">
            <a:clrChange>
              <a:clrFrom>
                <a:srgbClr val="FFFFFF"/>
              </a:clrFrom>
              <a:clrTo>
                <a:srgbClr val="FFFFFF">
                  <a:alpha val="0"/>
                </a:srgbClr>
              </a:clrTo>
            </a:clrChange>
            <a:lum bright="70000" contrast="-70000"/>
          </a:blip>
          <a:stretch>
            <a:fillRect/>
          </a:stretch>
        </p:blipFill>
        <p:spPr bwMode="auto">
          <a:xfrm>
            <a:off x="4491579" y="5349003"/>
            <a:ext cx="478345" cy="710702"/>
          </a:xfrm>
          <a:prstGeom prst="rect">
            <a:avLst/>
          </a:prstGeom>
          <a:noFill/>
        </p:spPr>
      </p:pic>
      <p:pic>
        <p:nvPicPr>
          <p:cNvPr id="40" name="Picture 8" descr="http://www.google.com/url?sa=i&amp;source=images&amp;cd=&amp;docid=6q7LZAMKtBCX0M&amp;tbnid=GqzwJ9KMff1E-M:&amp;ved=0CAUQjBw&amp;url=http%3A%2F%2Fwww.gorham-micro.com%2Fimages%2Fhp_logo.png&amp;ei=UStXU8SjGoTgsASy_oL4Cg&amp;psig=AFQjCNHrWSpe_NdYhI4WEQIF5RyyJi2FYw&amp;ust=1398308049510898"/>
          <p:cNvPicPr>
            <a:picLocks noChangeAspect="1" noChangeArrowheads="1"/>
          </p:cNvPicPr>
          <p:nvPr/>
        </p:nvPicPr>
        <p:blipFill>
          <a:blip r:embed="rId4" cstate="print">
            <a:clrChange>
              <a:clrFrom>
                <a:srgbClr val="0077C0"/>
              </a:clrFrom>
              <a:clrTo>
                <a:srgbClr val="0077C0">
                  <a:alpha val="0"/>
                </a:srgbClr>
              </a:clrTo>
            </a:clrChange>
            <a:lum bright="70000" contrast="-70000"/>
          </a:blip>
          <a:stretch>
            <a:fillRect/>
          </a:stretch>
        </p:blipFill>
        <p:spPr bwMode="auto">
          <a:xfrm>
            <a:off x="4982137" y="5490814"/>
            <a:ext cx="412330" cy="428833"/>
          </a:xfrm>
          <a:prstGeom prst="rect">
            <a:avLst/>
          </a:prstGeom>
          <a:noFill/>
        </p:spPr>
      </p:pic>
      <p:pic>
        <p:nvPicPr>
          <p:cNvPr id="41" name="Picture 20" descr="http://www.google.com/url?sa=i&amp;source=images&amp;cd=&amp;docid=_8XCj6lIgBcVFM&amp;tbnid=cE4n0YQiis1YcM:&amp;ved=0CAUQjBw&amp;url=http%3A%2F%2Fenoor.nl%2Fwp-content%2Fuploads%2F2014%2F02%2Fcisco-logo.png&amp;ei=ADBXU9v9F_a2sATJv4HABw&amp;psig=AFQjCNGW2irYxUnEM4yznRzTEX2RBRXJvQ&amp;ust=1398309248446585"/>
          <p:cNvPicPr>
            <a:picLocks noChangeAspect="1" noChangeArrowheads="1"/>
          </p:cNvPicPr>
          <p:nvPr/>
        </p:nvPicPr>
        <p:blipFill>
          <a:blip r:embed="rId5" cstate="print">
            <a:lum bright="70000" contrast="-70000"/>
          </a:blip>
          <a:stretch>
            <a:fillRect/>
          </a:stretch>
        </p:blipFill>
        <p:spPr bwMode="auto">
          <a:xfrm>
            <a:off x="6176670" y="5516774"/>
            <a:ext cx="449028" cy="354368"/>
          </a:xfrm>
          <a:prstGeom prst="rect">
            <a:avLst/>
          </a:prstGeom>
          <a:noFill/>
        </p:spPr>
      </p:pic>
      <p:pic>
        <p:nvPicPr>
          <p:cNvPr id="42" name="Picture 31" descr="四色logo-竖版副本"/>
          <p:cNvPicPr>
            <a:picLocks noChangeAspect="1" noChangeArrowheads="1"/>
          </p:cNvPicPr>
          <p:nvPr/>
        </p:nvPicPr>
        <p:blipFill>
          <a:blip r:embed="rId6" cstate="print">
            <a:lum bright="70000" contrast="-70000"/>
          </a:blip>
          <a:stretch>
            <a:fillRect/>
          </a:stretch>
        </p:blipFill>
        <p:spPr bwMode="auto">
          <a:xfrm>
            <a:off x="6712803" y="5416872"/>
            <a:ext cx="388909" cy="577820"/>
          </a:xfrm>
          <a:prstGeom prst="rect">
            <a:avLst/>
          </a:prstGeom>
          <a:noFill/>
          <a:ln>
            <a:noFill/>
          </a:ln>
        </p:spPr>
      </p:pic>
      <p:pic>
        <p:nvPicPr>
          <p:cNvPr id="43" name="Picture 4"/>
          <p:cNvPicPr>
            <a:picLocks noChangeAspect="1" noChangeArrowheads="1"/>
          </p:cNvPicPr>
          <p:nvPr/>
        </p:nvPicPr>
        <p:blipFill>
          <a:blip r:embed="rId7" cstate="print"/>
          <a:stretch>
            <a:fillRect/>
          </a:stretch>
        </p:blipFill>
        <p:spPr bwMode="auto">
          <a:xfrm>
            <a:off x="4808234" y="5208417"/>
            <a:ext cx="637895" cy="304324"/>
          </a:xfrm>
          <a:prstGeom prst="rect">
            <a:avLst/>
          </a:prstGeom>
          <a:noFill/>
          <a:ln w="9525">
            <a:noFill/>
            <a:miter lim="800000"/>
          </a:ln>
        </p:spPr>
      </p:pic>
      <p:pic>
        <p:nvPicPr>
          <p:cNvPr id="44" name="Picture 26"/>
          <p:cNvPicPr>
            <a:picLocks noChangeAspect="1" noChangeArrowheads="1"/>
          </p:cNvPicPr>
          <p:nvPr/>
        </p:nvPicPr>
        <p:blipFill>
          <a:blip r:embed="rId8" cstate="print">
            <a:clrChange>
              <a:clrFrom>
                <a:srgbClr val="FFFFFF"/>
              </a:clrFrom>
              <a:clrTo>
                <a:srgbClr val="FFFFFF">
                  <a:alpha val="0"/>
                </a:srgbClr>
              </a:clrTo>
            </a:clrChange>
            <a:lum bright="70000" contrast="-70000"/>
          </a:blip>
          <a:stretch>
            <a:fillRect/>
          </a:stretch>
        </p:blipFill>
        <p:spPr bwMode="auto">
          <a:xfrm>
            <a:off x="6327021" y="5157790"/>
            <a:ext cx="597353" cy="369673"/>
          </a:xfrm>
          <a:prstGeom prst="rect">
            <a:avLst/>
          </a:prstGeom>
          <a:noFill/>
          <a:ln w="9525">
            <a:noFill/>
            <a:miter lim="800000"/>
          </a:ln>
        </p:spPr>
      </p:pic>
      <p:pic>
        <p:nvPicPr>
          <p:cNvPr id="67" name="Picture 8" descr="http://www.google.com/url?sa=i&amp;source=images&amp;cd=&amp;docid=6q7LZAMKtBCX0M&amp;tbnid=GqzwJ9KMff1E-M:&amp;ved=0CAUQjBw&amp;url=http%3A%2F%2Fwww.gorham-micro.com%2Fimages%2Fhp_logo.png&amp;ei=UStXU8SjGoTgsASy_oL4Cg&amp;psig=AFQjCNHrWSpe_NdYhI4WEQIF5RyyJi2FYw&amp;ust=1398308049510898"/>
          <p:cNvPicPr>
            <a:picLocks noChangeAspect="1" noChangeArrowheads="1"/>
          </p:cNvPicPr>
          <p:nvPr/>
        </p:nvPicPr>
        <p:blipFill>
          <a:blip r:embed="rId4" cstate="print">
            <a:clrChange>
              <a:clrFrom>
                <a:srgbClr val="0077C0"/>
              </a:clrFrom>
              <a:clrTo>
                <a:srgbClr val="0077C0">
                  <a:alpha val="0"/>
                </a:srgbClr>
              </a:clrTo>
            </a:clrChange>
            <a:lum bright="70000" contrast="-70000"/>
          </a:blip>
          <a:stretch>
            <a:fillRect/>
          </a:stretch>
        </p:blipFill>
        <p:spPr bwMode="auto">
          <a:xfrm>
            <a:off x="2812660" y="5225344"/>
            <a:ext cx="412330" cy="428833"/>
          </a:xfrm>
          <a:prstGeom prst="rect">
            <a:avLst/>
          </a:prstGeom>
          <a:noFill/>
        </p:spPr>
      </p:pic>
      <p:pic>
        <p:nvPicPr>
          <p:cNvPr id="68" name="Picture 31" descr="四色logo-竖版副本"/>
          <p:cNvPicPr>
            <a:picLocks noChangeAspect="1" noChangeArrowheads="1"/>
          </p:cNvPicPr>
          <p:nvPr/>
        </p:nvPicPr>
        <p:blipFill>
          <a:blip r:embed="rId6" cstate="print">
            <a:lum bright="70000" contrast="-70000"/>
          </a:blip>
          <a:stretch>
            <a:fillRect/>
          </a:stretch>
        </p:blipFill>
        <p:spPr bwMode="auto">
          <a:xfrm>
            <a:off x="3313455" y="5133703"/>
            <a:ext cx="388909" cy="577820"/>
          </a:xfrm>
          <a:prstGeom prst="rect">
            <a:avLst/>
          </a:prstGeom>
          <a:noFill/>
          <a:ln>
            <a:noFill/>
          </a:ln>
        </p:spPr>
      </p:pic>
      <p:pic>
        <p:nvPicPr>
          <p:cNvPr id="70" name="Picture 20" descr="http://www.google.com/url?sa=i&amp;source=images&amp;cd=&amp;docid=_8XCj6lIgBcVFM&amp;tbnid=cE4n0YQiis1YcM:&amp;ved=0CAUQjBw&amp;url=http%3A%2F%2Fenoor.nl%2Fwp-content%2Fuploads%2F2014%2F02%2Fcisco-logo.png&amp;ei=ADBXU9v9F_a2sATJv4HABw&amp;psig=AFQjCNGW2irYxUnEM4yznRzTEX2RBRXJvQ&amp;ust=1398309248446585"/>
          <p:cNvPicPr>
            <a:picLocks noChangeAspect="1" noChangeArrowheads="1"/>
          </p:cNvPicPr>
          <p:nvPr/>
        </p:nvPicPr>
        <p:blipFill>
          <a:blip r:embed="rId5" cstate="print">
            <a:lum bright="70000" contrast="-70000"/>
          </a:blip>
          <a:stretch>
            <a:fillRect/>
          </a:stretch>
        </p:blipFill>
        <p:spPr bwMode="auto">
          <a:xfrm>
            <a:off x="3090518" y="5658359"/>
            <a:ext cx="449028" cy="354368"/>
          </a:xfrm>
          <a:prstGeom prst="rect">
            <a:avLst/>
          </a:prstGeom>
          <a:noFill/>
        </p:spPr>
      </p:pic>
      <p:pic>
        <p:nvPicPr>
          <p:cNvPr id="74" name="Picture 31" descr="四色logo-竖版副本"/>
          <p:cNvPicPr>
            <a:picLocks noChangeAspect="1" noChangeArrowheads="1"/>
          </p:cNvPicPr>
          <p:nvPr/>
        </p:nvPicPr>
        <p:blipFill>
          <a:blip r:embed="rId6" cstate="print">
            <a:lum bright="70000" contrast="-70000"/>
          </a:blip>
          <a:stretch>
            <a:fillRect/>
          </a:stretch>
        </p:blipFill>
        <p:spPr bwMode="auto">
          <a:xfrm>
            <a:off x="4421104" y="5071760"/>
            <a:ext cx="388909" cy="577820"/>
          </a:xfrm>
          <a:prstGeom prst="rect">
            <a:avLst/>
          </a:prstGeom>
          <a:noFill/>
          <a:ln>
            <a:noFill/>
          </a:ln>
        </p:spPr>
      </p:pic>
      <p:sp>
        <p:nvSpPr>
          <p:cNvPr id="57" name="矩形 56"/>
          <p:cNvSpPr/>
          <p:nvPr/>
        </p:nvSpPr>
        <p:spPr>
          <a:xfrm>
            <a:off x="7572364" y="1412776"/>
            <a:ext cx="2556085" cy="4714112"/>
          </a:xfrm>
          <a:prstGeom prst="rect">
            <a:avLst/>
          </a:prstGeom>
          <a:ln w="15875">
            <a:solidFill>
              <a:schemeClr val="tx1"/>
            </a:solidFill>
          </a:ln>
        </p:spPr>
        <p:txBody>
          <a:bodyPr wrap="square" lIns="46159" tIns="0" rIns="46159" bIns="0" anchor="ctr">
            <a:noAutofit/>
          </a:bodyPr>
          <a:lstStyle/>
          <a:p>
            <a:pPr fontAlgn="ctr">
              <a:spcAft>
                <a:spcPts val="0"/>
              </a:spcAft>
            </a:pPr>
            <a:r>
              <a:rPr lang="en-US" altLang="zh-CN" sz="1100" dirty="0" err="1">
                <a:latin typeface="微软雅黑" panose="020B0503020204020204" pitchFamily="34" charset="-122"/>
                <a:ea typeface="微软雅黑" panose="020B0503020204020204" pitchFamily="34" charset="-122"/>
              </a:rPr>
              <a:t>FusionSphere</a:t>
            </a:r>
            <a:r>
              <a:rPr lang="en-US" altLang="zh-CN" sz="1100" dirty="0">
                <a:latin typeface="微软雅黑" panose="020B0503020204020204" pitchFamily="34" charset="-122"/>
                <a:ea typeface="微软雅黑" panose="020B0503020204020204" pitchFamily="34" charset="-122"/>
              </a:rPr>
              <a:t> provides a full set of </a:t>
            </a:r>
            <a:r>
              <a:rPr lang="en-US" altLang="zh-CN" sz="1100" dirty="0" err="1">
                <a:latin typeface="微软雅黑" panose="020B0503020204020204" pitchFamily="34" charset="-122"/>
                <a:ea typeface="微软雅黑" panose="020B0503020204020204" pitchFamily="34" charset="-122"/>
              </a:rPr>
              <a:t>OpenStack</a:t>
            </a:r>
            <a:r>
              <a:rPr lang="en-US" altLang="zh-CN" sz="1100" dirty="0">
                <a:latin typeface="微软雅黑" panose="020B0503020204020204" pitchFamily="34" charset="-122"/>
                <a:ea typeface="微软雅黑" panose="020B0503020204020204" pitchFamily="34" charset="-122"/>
              </a:rPr>
              <a:t> APIs, modular deployment interfaces, and infrastructure hardware management interfaces to communicate with northbound components.</a:t>
            </a:r>
          </a:p>
          <a:p>
            <a:pPr fontAlgn="ctr">
              <a:spcAft>
                <a:spcPts val="0"/>
              </a:spcAft>
            </a:pPr>
            <a:r>
              <a:rPr lang="en-US" altLang="zh-CN" sz="1100" dirty="0">
                <a:solidFill>
                  <a:srgbClr val="000000"/>
                </a:solidFill>
                <a:latin typeface="微软雅黑" panose="020B0503020204020204" pitchFamily="34" charset="-122"/>
                <a:ea typeface="微软雅黑" panose="020B0503020204020204" pitchFamily="34" charset="-122"/>
              </a:rPr>
              <a:t>Southbound heterogeneous compatibility:</a:t>
            </a:r>
          </a:p>
          <a:p>
            <a:pPr marL="182563" indent="-182563" fontAlgn="ctr">
              <a:spcAft>
                <a:spcPts val="0"/>
              </a:spcAft>
              <a:buClr>
                <a:schemeClr val="bg1">
                  <a:lumMod val="50000"/>
                </a:schemeClr>
              </a:buClr>
              <a:buSzPct val="60000"/>
              <a:buFont typeface="Wingdings" pitchFamily="2" charset="2"/>
              <a:buChar char="l"/>
            </a:pPr>
            <a:r>
              <a:rPr lang="en-US" altLang="zh-CN" sz="1100" dirty="0">
                <a:latin typeface="微软雅黑" panose="020B0503020204020204" pitchFamily="34" charset="-122"/>
                <a:ea typeface="微软雅黑" panose="020B0503020204020204" pitchFamily="34" charset="-122"/>
              </a:rPr>
              <a:t>Supports compute devices, including general-purpose IT hardware and IT appliances.</a:t>
            </a:r>
          </a:p>
          <a:p>
            <a:pPr marL="182563" indent="-182563" fontAlgn="ctr">
              <a:spcAft>
                <a:spcPts val="0"/>
              </a:spcAft>
              <a:buClr>
                <a:schemeClr val="bg1">
                  <a:lumMod val="50000"/>
                </a:schemeClr>
              </a:buClr>
              <a:buSzPct val="60000"/>
              <a:buFont typeface="Wingdings" pitchFamily="2" charset="2"/>
              <a:buChar char="l"/>
            </a:pPr>
            <a:r>
              <a:rPr lang="en-US" altLang="zh-CN" sz="1100" dirty="0">
                <a:solidFill>
                  <a:srgbClr val="000000"/>
                </a:solidFill>
                <a:latin typeface="微软雅黑" panose="020B0503020204020204" pitchFamily="34" charset="-122"/>
                <a:ea typeface="微软雅黑" panose="020B0503020204020204" pitchFamily="34" charset="-122"/>
              </a:rPr>
              <a:t>Huawei's hypervisor is compatible with industry-leading virtualization software such as KVM, </a:t>
            </a:r>
            <a:r>
              <a:rPr lang="en-US" altLang="zh-CN" sz="1100" dirty="0" err="1">
                <a:solidFill>
                  <a:srgbClr val="000000"/>
                </a:solidFill>
                <a:latin typeface="微软雅黑" panose="020B0503020204020204" pitchFamily="34" charset="-122"/>
                <a:ea typeface="微软雅黑" panose="020B0503020204020204" pitchFamily="34" charset="-122"/>
              </a:rPr>
              <a:t>vCenter</a:t>
            </a:r>
            <a:r>
              <a:rPr lang="en-US" altLang="zh-CN" sz="1100" dirty="0">
                <a:solidFill>
                  <a:srgbClr val="000000"/>
                </a:solidFill>
                <a:latin typeface="微软雅黑" panose="020B0503020204020204" pitchFamily="34" charset="-122"/>
                <a:ea typeface="微软雅黑" panose="020B0503020204020204" pitchFamily="34" charset="-122"/>
              </a:rPr>
              <a:t>, and </a:t>
            </a:r>
            <a:r>
              <a:rPr lang="en-US" altLang="zh-CN" sz="1100" dirty="0" err="1">
                <a:solidFill>
                  <a:srgbClr val="000000"/>
                </a:solidFill>
                <a:latin typeface="微软雅黑" panose="020B0503020204020204" pitchFamily="34" charset="-122"/>
                <a:ea typeface="微软雅黑" panose="020B0503020204020204" pitchFamily="34" charset="-122"/>
              </a:rPr>
              <a:t>FusionCompute</a:t>
            </a:r>
            <a:r>
              <a:rPr lang="en-US" altLang="zh-CN" sz="1100" dirty="0">
                <a:solidFill>
                  <a:srgbClr val="000000"/>
                </a:solidFill>
                <a:latin typeface="微软雅黑" panose="020B0503020204020204" pitchFamily="34" charset="-122"/>
                <a:ea typeface="微软雅黑" panose="020B0503020204020204" pitchFamily="34" charset="-122"/>
              </a:rPr>
              <a:t>.</a:t>
            </a:r>
          </a:p>
          <a:p>
            <a:pPr marL="182563" indent="-182563" fontAlgn="ctr">
              <a:spcAft>
                <a:spcPts val="0"/>
              </a:spcAft>
              <a:buClr>
                <a:schemeClr val="bg1">
                  <a:lumMod val="50000"/>
                </a:schemeClr>
              </a:buClr>
              <a:buSzPct val="60000"/>
              <a:buFont typeface="Wingdings" pitchFamily="2" charset="2"/>
              <a:buChar char="l"/>
            </a:pPr>
            <a:r>
              <a:rPr lang="en-US" altLang="zh-CN" sz="1100" dirty="0">
                <a:latin typeface="微软雅黑" panose="020B0503020204020204" pitchFamily="34" charset="-122"/>
                <a:ea typeface="微软雅黑" panose="020B0503020204020204" pitchFamily="34" charset="-122"/>
              </a:rPr>
              <a:t>Storage devices of different vendors, which can connect to </a:t>
            </a:r>
            <a:r>
              <a:rPr lang="en-US" altLang="zh-CN" sz="1100" dirty="0" err="1">
                <a:latin typeface="微软雅黑" panose="020B0503020204020204" pitchFamily="34" charset="-122"/>
                <a:ea typeface="微软雅黑" panose="020B0503020204020204" pitchFamily="34" charset="-122"/>
              </a:rPr>
              <a:t>FusionSphere</a:t>
            </a:r>
            <a:r>
              <a:rPr lang="en-US" altLang="zh-CN" sz="1100" dirty="0">
                <a:latin typeface="微软雅黑" panose="020B0503020204020204" pitchFamily="34" charset="-122"/>
                <a:ea typeface="微软雅黑" panose="020B0503020204020204" pitchFamily="34" charset="-122"/>
              </a:rPr>
              <a:t> using each vendor's own driver. </a:t>
            </a:r>
            <a:r>
              <a:rPr lang="en-US" altLang="zh-CN" sz="1100" dirty="0" err="1">
                <a:latin typeface="微软雅黑" panose="020B0503020204020204" pitchFamily="34" charset="-122"/>
                <a:ea typeface="微软雅黑" panose="020B0503020204020204" pitchFamily="34" charset="-122"/>
              </a:rPr>
              <a:t>FusionSphere</a:t>
            </a:r>
            <a:r>
              <a:rPr lang="en-US" altLang="zh-CN" sz="1100" dirty="0">
                <a:latin typeface="微软雅黑" panose="020B0503020204020204" pitchFamily="34" charset="-122"/>
                <a:ea typeface="微软雅黑" panose="020B0503020204020204" pitchFamily="34" charset="-122"/>
              </a:rPr>
              <a:t> also supports local storage, IP SAN, and distributed storage modes</a:t>
            </a:r>
            <a:r>
              <a:rPr lang="en-US" altLang="zh-CN" sz="1100" dirty="0">
                <a:solidFill>
                  <a:srgbClr val="000000"/>
                </a:solidFill>
                <a:latin typeface="微软雅黑" panose="020B0503020204020204" pitchFamily="34" charset="-122"/>
                <a:ea typeface="微软雅黑" panose="020B0503020204020204" pitchFamily="34" charset="-122"/>
              </a:rPr>
              <a:t>.</a:t>
            </a:r>
          </a:p>
          <a:p>
            <a:pPr marL="182563" indent="-182563" fontAlgn="ctr">
              <a:spcAft>
                <a:spcPts val="0"/>
              </a:spcAft>
              <a:buClr>
                <a:schemeClr val="bg1">
                  <a:lumMod val="50000"/>
                </a:schemeClr>
              </a:buClr>
              <a:buSzPct val="60000"/>
              <a:buFont typeface="Wingdings" pitchFamily="2" charset="2"/>
              <a:buChar char="l"/>
            </a:pPr>
            <a:r>
              <a:rPr lang="en-US" altLang="zh-CN" sz="1100" dirty="0">
                <a:latin typeface="微软雅黑" panose="020B0503020204020204" pitchFamily="34" charset="-122"/>
                <a:ea typeface="微软雅黑" panose="020B0503020204020204" pitchFamily="34" charset="-122"/>
              </a:rPr>
              <a:t>Network and security devices, which can connect to </a:t>
            </a:r>
            <a:r>
              <a:rPr lang="en-US" altLang="zh-CN" sz="1100" dirty="0" err="1">
                <a:latin typeface="微软雅黑" panose="020B0503020204020204" pitchFamily="34" charset="-122"/>
                <a:ea typeface="微软雅黑" panose="020B0503020204020204" pitchFamily="34" charset="-122"/>
              </a:rPr>
              <a:t>FusionSphere</a:t>
            </a:r>
            <a:r>
              <a:rPr lang="en-US" altLang="zh-CN" sz="1100" dirty="0">
                <a:latin typeface="微软雅黑" panose="020B0503020204020204" pitchFamily="34" charset="-122"/>
                <a:ea typeface="微软雅黑" panose="020B0503020204020204" pitchFamily="34" charset="-122"/>
              </a:rPr>
              <a:t> using each vendor's own neutron plugin and driver.</a:t>
            </a:r>
            <a:endParaRPr lang="en-US" altLang="zh-CN" sz="1100" dirty="0">
              <a:solidFill>
                <a:srgbClr val="000000"/>
              </a:solidFill>
              <a:latin typeface="微软雅黑" panose="020B0503020204020204" pitchFamily="34" charset="-122"/>
              <a:ea typeface="微软雅黑" panose="020B0503020204020204" pitchFamily="34" charset="-122"/>
            </a:endParaRPr>
          </a:p>
        </p:txBody>
      </p:sp>
      <p:sp>
        <p:nvSpPr>
          <p:cNvPr id="15" name="标题 14">
            <a:extLst>
              <a:ext uri="{FF2B5EF4-FFF2-40B4-BE49-F238E27FC236}">
                <a16:creationId xmlns:p14="http://schemas.microsoft.com/office/powerpoint/2010/main" xmlns:p15="http://schemas.microsoft.com/office/powerpoint/2012/main" xmlns="" xmlns:a16="http://schemas.microsoft.com/office/drawing/2014/main" id="{D7D12A58-9E94-4F55-8097-10A3D54E5C82}"/>
              </a:ext>
            </a:extLst>
          </p:cNvPr>
          <p:cNvSpPr>
            <a:spLocks noGrp="1"/>
          </p:cNvSpPr>
          <p:nvPr>
            <p:ph type="title" idx="4294967295"/>
          </p:nvPr>
        </p:nvSpPr>
        <p:spPr>
          <a:xfrm>
            <a:off x="1631950" y="296652"/>
            <a:ext cx="10560050" cy="868363"/>
          </a:xfrm>
        </p:spPr>
        <p:txBody>
          <a:bodyPr wrap="square">
            <a:noAutofit/>
          </a:bodyPr>
          <a:lstStyle/>
          <a:p>
            <a:pPr fontAlgn="ctr"/>
            <a:r>
              <a:rPr lang="en-US" altLang="zh-CN" sz="3300" b="1" dirty="0" smtClean="0">
                <a:latin typeface="微软雅黑" panose="020B0503020204020204" pitchFamily="34" charset="-122"/>
                <a:ea typeface="微软雅黑" panose="020B0503020204020204" pitchFamily="34" charset="-122"/>
              </a:rPr>
              <a:t>Open Architecture Supports Heterogeneous Virtualization</a:t>
            </a:r>
            <a:endParaRPr lang="en-US" altLang="zh-CN" sz="33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987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2"/>
          <p:cNvGrpSpPr/>
          <p:nvPr/>
        </p:nvGrpSpPr>
        <p:grpSpPr>
          <a:xfrm>
            <a:off x="2423593" y="2784786"/>
            <a:ext cx="7864063" cy="3189232"/>
            <a:chOff x="1008966" y="847688"/>
            <a:chExt cx="6905561" cy="2913150"/>
          </a:xfrm>
        </p:grpSpPr>
        <p:cxnSp>
          <p:nvCxnSpPr>
            <p:cNvPr id="121" name="直接连接符 120"/>
            <p:cNvCxnSpPr/>
            <p:nvPr/>
          </p:nvCxnSpPr>
          <p:spPr bwMode="auto">
            <a:xfrm flipH="1">
              <a:off x="3025588" y="1521042"/>
              <a:ext cx="0" cy="326932"/>
            </a:xfrm>
            <a:prstGeom prst="line">
              <a:avLst/>
            </a:prstGeom>
            <a:ln w="41275">
              <a:solidFill>
                <a:srgbClr val="FFC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22" name="直接连接符 121"/>
            <p:cNvCxnSpPr/>
            <p:nvPr/>
          </p:nvCxnSpPr>
          <p:spPr bwMode="auto">
            <a:xfrm flipH="1">
              <a:off x="4315674" y="1521042"/>
              <a:ext cx="0" cy="326932"/>
            </a:xfrm>
            <a:prstGeom prst="line">
              <a:avLst/>
            </a:prstGeom>
            <a:ln w="41275">
              <a:solidFill>
                <a:srgbClr val="FFC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23" name="直接连接符 122"/>
            <p:cNvCxnSpPr/>
            <p:nvPr/>
          </p:nvCxnSpPr>
          <p:spPr bwMode="auto">
            <a:xfrm flipH="1">
              <a:off x="5706715" y="1491039"/>
              <a:ext cx="0" cy="326932"/>
            </a:xfrm>
            <a:prstGeom prst="line">
              <a:avLst/>
            </a:prstGeom>
            <a:ln w="41275">
              <a:solidFill>
                <a:srgbClr val="FFC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24" name="直接连接符 123"/>
            <p:cNvCxnSpPr/>
            <p:nvPr/>
          </p:nvCxnSpPr>
          <p:spPr bwMode="auto">
            <a:xfrm flipH="1">
              <a:off x="6984779" y="1521042"/>
              <a:ext cx="0" cy="326932"/>
            </a:xfrm>
            <a:prstGeom prst="line">
              <a:avLst/>
            </a:prstGeom>
            <a:ln w="41275">
              <a:solidFill>
                <a:srgbClr val="FFC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cxnSp>
          <p:nvCxnSpPr>
            <p:cNvPr id="120" name="直接连接符 119"/>
            <p:cNvCxnSpPr/>
            <p:nvPr/>
          </p:nvCxnSpPr>
          <p:spPr bwMode="auto">
            <a:xfrm flipH="1">
              <a:off x="1674501" y="1521042"/>
              <a:ext cx="0" cy="326932"/>
            </a:xfrm>
            <a:prstGeom prst="line">
              <a:avLst/>
            </a:prstGeom>
            <a:ln w="41275">
              <a:solidFill>
                <a:srgbClr val="FFC00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0">
              <a:schemeClr val="accent4"/>
            </a:fillRef>
            <a:effectRef idx="0">
              <a:schemeClr val="accent4"/>
            </a:effectRef>
            <a:fontRef idx="minor">
              <a:schemeClr val="tx1"/>
            </a:fontRef>
          </p:style>
        </p:cxnSp>
        <p:sp>
          <p:nvSpPr>
            <p:cNvPr id="74" name="矩形 73"/>
            <p:cNvSpPr/>
            <p:nvPr/>
          </p:nvSpPr>
          <p:spPr bwMode="auto">
            <a:xfrm>
              <a:off x="1147083" y="1130400"/>
              <a:ext cx="6109899" cy="39064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400" dirty="0" err="1">
                  <a:solidFill>
                    <a:srgbClr val="000000"/>
                  </a:solidFill>
                  <a:latin typeface="微软雅黑" panose="020B0503020204020204" pitchFamily="34" charset="-122"/>
                  <a:ea typeface="微软雅黑" panose="020B0503020204020204" pitchFamily="34" charset="-122"/>
                </a:rPr>
                <a:t>OpenStack</a:t>
              </a:r>
              <a:r>
                <a:rPr lang="en-US" altLang="zh-CN" sz="1400" dirty="0">
                  <a:solidFill>
                    <a:srgbClr val="000000"/>
                  </a:solidFill>
                  <a:latin typeface="微软雅黑" panose="020B0503020204020204" pitchFamily="34" charset="-122"/>
                  <a:ea typeface="微软雅黑" panose="020B0503020204020204" pitchFamily="34" charset="-122"/>
                </a:rPr>
                <a:t> Cinder</a:t>
              </a:r>
            </a:p>
          </p:txBody>
        </p:sp>
        <p:sp>
          <p:nvSpPr>
            <p:cNvPr id="80" name="矩形 79"/>
            <p:cNvSpPr/>
            <p:nvPr/>
          </p:nvSpPr>
          <p:spPr bwMode="auto">
            <a:xfrm>
              <a:off x="1008966" y="1758740"/>
              <a:ext cx="1265527" cy="300533"/>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Cinder-Volume</a:t>
              </a:r>
            </a:p>
          </p:txBody>
        </p:sp>
        <p:sp>
          <p:nvSpPr>
            <p:cNvPr id="81" name="矩形 80"/>
            <p:cNvSpPr/>
            <p:nvPr/>
          </p:nvSpPr>
          <p:spPr bwMode="auto">
            <a:xfrm>
              <a:off x="1008966" y="2091105"/>
              <a:ext cx="1265527" cy="449628"/>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Huawei </a:t>
              </a:r>
              <a:r>
                <a:rPr lang="en-US" altLang="zh-CN" sz="1200" dirty="0" err="1">
                  <a:solidFill>
                    <a:srgbClr val="000000"/>
                  </a:solidFill>
                  <a:latin typeface="微软雅黑" panose="020B0503020204020204" pitchFamily="34" charset="-122"/>
                  <a:ea typeface="微软雅黑" panose="020B0503020204020204" pitchFamily="34" charset="-122"/>
                </a:rPr>
                <a:t>OceanStor</a:t>
              </a:r>
              <a:r>
                <a:rPr lang="en-US" altLang="zh-CN" sz="1200" dirty="0">
                  <a:solidFill>
                    <a:srgbClr val="000000"/>
                  </a:solidFill>
                  <a:latin typeface="微软雅黑" panose="020B0503020204020204" pitchFamily="34" charset="-122"/>
                  <a:ea typeface="微软雅黑" panose="020B0503020204020204" pitchFamily="34" charset="-122"/>
                </a:rPr>
                <a:t> Driver</a:t>
              </a:r>
            </a:p>
          </p:txBody>
        </p:sp>
        <p:sp>
          <p:nvSpPr>
            <p:cNvPr id="85" name="矩形 84"/>
            <p:cNvSpPr/>
            <p:nvPr/>
          </p:nvSpPr>
          <p:spPr bwMode="auto">
            <a:xfrm>
              <a:off x="2390657" y="1758739"/>
              <a:ext cx="1231639" cy="300534"/>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Cinder-Volume</a:t>
              </a:r>
            </a:p>
          </p:txBody>
        </p:sp>
        <p:sp>
          <p:nvSpPr>
            <p:cNvPr id="87" name="矩形 86"/>
            <p:cNvSpPr/>
            <p:nvPr/>
          </p:nvSpPr>
          <p:spPr bwMode="auto">
            <a:xfrm>
              <a:off x="3723429" y="1744389"/>
              <a:ext cx="1233603" cy="314883"/>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Cinder-Volume</a:t>
              </a:r>
            </a:p>
          </p:txBody>
        </p:sp>
        <p:sp>
          <p:nvSpPr>
            <p:cNvPr id="89" name="矩形 88"/>
            <p:cNvSpPr/>
            <p:nvPr/>
          </p:nvSpPr>
          <p:spPr bwMode="auto">
            <a:xfrm>
              <a:off x="5044667" y="1744389"/>
              <a:ext cx="1283809" cy="314884"/>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Cinder-Volume</a:t>
              </a:r>
            </a:p>
          </p:txBody>
        </p:sp>
        <p:sp>
          <p:nvSpPr>
            <p:cNvPr id="90" name="矩形 89"/>
            <p:cNvSpPr/>
            <p:nvPr/>
          </p:nvSpPr>
          <p:spPr bwMode="auto">
            <a:xfrm>
              <a:off x="6417175" y="1744389"/>
              <a:ext cx="1262529" cy="347312"/>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Cinder-Volume</a:t>
              </a:r>
            </a:p>
          </p:txBody>
        </p:sp>
        <p:sp>
          <p:nvSpPr>
            <p:cNvPr id="91" name="矩形 90"/>
            <p:cNvSpPr/>
            <p:nvPr/>
          </p:nvSpPr>
          <p:spPr bwMode="auto">
            <a:xfrm>
              <a:off x="2390657" y="2081901"/>
              <a:ext cx="1229379" cy="449153"/>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err="1">
                  <a:solidFill>
                    <a:srgbClr val="000000"/>
                  </a:solidFill>
                  <a:latin typeface="微软雅黑" panose="020B0503020204020204" pitchFamily="34" charset="-122"/>
                  <a:ea typeface="微软雅黑" panose="020B0503020204020204" pitchFamily="34" charset="-122"/>
                </a:rPr>
                <a:t>FusionStorage</a:t>
              </a:r>
              <a:r>
                <a:rPr lang="en-US" altLang="zh-CN" sz="1200" dirty="0">
                  <a:solidFill>
                    <a:srgbClr val="000000"/>
                  </a:solidFill>
                  <a:latin typeface="微软雅黑" panose="020B0503020204020204" pitchFamily="34" charset="-122"/>
                  <a:ea typeface="微软雅黑" panose="020B0503020204020204" pitchFamily="34" charset="-122"/>
                </a:rPr>
                <a:t> Driver</a:t>
              </a:r>
            </a:p>
          </p:txBody>
        </p:sp>
        <p:sp>
          <p:nvSpPr>
            <p:cNvPr id="92" name="矩形 91"/>
            <p:cNvSpPr/>
            <p:nvPr/>
          </p:nvSpPr>
          <p:spPr bwMode="auto">
            <a:xfrm>
              <a:off x="3714394" y="2081900"/>
              <a:ext cx="1242637" cy="449153"/>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HP 3par Driver</a:t>
              </a:r>
            </a:p>
          </p:txBody>
        </p:sp>
        <p:sp>
          <p:nvSpPr>
            <p:cNvPr id="96" name="矩形 95"/>
            <p:cNvSpPr/>
            <p:nvPr/>
          </p:nvSpPr>
          <p:spPr bwMode="auto">
            <a:xfrm>
              <a:off x="5044667" y="2091105"/>
              <a:ext cx="1283809" cy="439948"/>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EMC </a:t>
              </a:r>
              <a:r>
                <a:rPr lang="en-US" altLang="zh-CN" sz="1200" dirty="0" err="1">
                  <a:solidFill>
                    <a:srgbClr val="000000"/>
                  </a:solidFill>
                  <a:latin typeface="微软雅黑" panose="020B0503020204020204" pitchFamily="34" charset="-122"/>
                  <a:ea typeface="微软雅黑" panose="020B0503020204020204" pitchFamily="34" charset="-122"/>
                </a:rPr>
                <a:t>VNX</a:t>
              </a:r>
              <a:r>
                <a:rPr lang="en-US" altLang="zh-CN" sz="1200" dirty="0">
                  <a:solidFill>
                    <a:srgbClr val="000000"/>
                  </a:solidFill>
                  <a:latin typeface="微软雅黑" panose="020B0503020204020204" pitchFamily="34" charset="-122"/>
                  <a:ea typeface="微软雅黑" panose="020B0503020204020204" pitchFamily="34" charset="-122"/>
                </a:rPr>
                <a:t> Driver</a:t>
              </a:r>
            </a:p>
          </p:txBody>
        </p:sp>
        <p:sp>
          <p:nvSpPr>
            <p:cNvPr id="101" name="矩形 100"/>
            <p:cNvSpPr/>
            <p:nvPr/>
          </p:nvSpPr>
          <p:spPr bwMode="auto">
            <a:xfrm>
              <a:off x="6410399" y="2091105"/>
              <a:ext cx="1269305" cy="439948"/>
            </a:xfrm>
            <a:prstGeom prst="rect">
              <a:avLst/>
            </a:prstGeom>
            <a:solidFill>
              <a:schemeClr val="bg1">
                <a:lumMod val="8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noAutofit/>
            </a:bodyPr>
            <a:lstStyle/>
            <a:p>
              <a:pPr algn="ctr" fontAlgn="ctr">
                <a:buClr>
                  <a:srgbClr val="CC9900"/>
                </a:buClr>
              </a:pPr>
              <a:r>
                <a:rPr lang="en-US" altLang="zh-CN" sz="1200" dirty="0">
                  <a:solidFill>
                    <a:srgbClr val="000000"/>
                  </a:solidFill>
                  <a:latin typeface="微软雅黑" panose="020B0503020204020204" pitchFamily="34" charset="-122"/>
                  <a:ea typeface="微软雅黑" panose="020B0503020204020204" pitchFamily="34" charset="-122"/>
                </a:rPr>
                <a:t>... Other Driver</a:t>
              </a:r>
            </a:p>
          </p:txBody>
        </p:sp>
        <p:pic>
          <p:nvPicPr>
            <p:cNvPr id="104" name="Picture 2"/>
            <p:cNvPicPr>
              <a:picLocks noChangeAspect="1" noChangeArrowheads="1"/>
            </p:cNvPicPr>
            <p:nvPr/>
          </p:nvPicPr>
          <p:blipFill>
            <a:blip r:embed="rId3" cstate="print"/>
            <a:stretch>
              <a:fillRect/>
            </a:stretch>
          </p:blipFill>
          <p:spPr bwMode="auto">
            <a:xfrm>
              <a:off x="1041184" y="2647185"/>
              <a:ext cx="1207402" cy="914084"/>
            </a:xfrm>
            <a:prstGeom prst="rect">
              <a:avLst/>
            </a:prstGeom>
            <a:noFill/>
            <a:ln w="9525">
              <a:noFill/>
              <a:miter lim="800000"/>
            </a:ln>
          </p:spPr>
        </p:pic>
        <p:sp>
          <p:nvSpPr>
            <p:cNvPr id="105" name="矩形 104"/>
            <p:cNvSpPr/>
            <p:nvPr/>
          </p:nvSpPr>
          <p:spPr>
            <a:xfrm>
              <a:off x="1008966" y="3501264"/>
              <a:ext cx="1469639" cy="259574"/>
            </a:xfrm>
            <a:prstGeom prst="rect">
              <a:avLst/>
            </a:prstGeom>
          </p:spPr>
          <p:txBody>
            <a:bodyPr wrap="square">
              <a:noAutofit/>
            </a:bodyPr>
            <a:lstStyle/>
            <a:p>
              <a:pPr algn="ctr" fontAlgn="ctr"/>
              <a:r>
                <a:rPr lang="en-US" altLang="zh-CN" sz="1400" dirty="0">
                  <a:solidFill>
                    <a:srgbClr val="000000"/>
                  </a:solidFill>
                  <a:latin typeface="微软雅黑" panose="020B0503020204020204" pitchFamily="34" charset="-122"/>
                  <a:ea typeface="微软雅黑" panose="020B0503020204020204" pitchFamily="34" charset="-122"/>
                </a:rPr>
                <a:t>Huawei </a:t>
              </a:r>
              <a:r>
                <a:rPr lang="en-US" altLang="zh-CN" sz="1400" dirty="0" err="1">
                  <a:solidFill>
                    <a:srgbClr val="000000"/>
                  </a:solidFill>
                  <a:latin typeface="微软雅黑" panose="020B0503020204020204" pitchFamily="34" charset="-122"/>
                  <a:ea typeface="微软雅黑" panose="020B0503020204020204" pitchFamily="34" charset="-122"/>
                </a:rPr>
                <a:t>OceanStor</a:t>
              </a:r>
              <a:endParaRPr lang="en-US" altLang="zh-CN" sz="1400" dirty="0">
                <a:solidFill>
                  <a:srgbClr val="000000"/>
                </a:solidFill>
                <a:latin typeface="微软雅黑" panose="020B0503020204020204" pitchFamily="34" charset="-122"/>
                <a:ea typeface="微软雅黑" panose="020B0503020204020204" pitchFamily="34" charset="-122"/>
              </a:endParaRPr>
            </a:p>
          </p:txBody>
        </p:sp>
        <p:pic>
          <p:nvPicPr>
            <p:cNvPr id="108" name="Picture 2"/>
            <p:cNvPicPr>
              <a:picLocks noChangeAspect="1" noChangeArrowheads="1"/>
            </p:cNvPicPr>
            <p:nvPr/>
          </p:nvPicPr>
          <p:blipFill>
            <a:blip r:embed="rId4" cstate="print">
              <a:clrChange>
                <a:clrFrom>
                  <a:srgbClr val="FFFFFF"/>
                </a:clrFrom>
                <a:clrTo>
                  <a:srgbClr val="FFFFFF">
                    <a:alpha val="0"/>
                  </a:srgbClr>
                </a:clrTo>
              </a:clrChange>
            </a:blip>
            <a:stretch>
              <a:fillRect/>
            </a:stretch>
          </p:blipFill>
          <p:spPr bwMode="auto">
            <a:xfrm>
              <a:off x="2496298" y="2681175"/>
              <a:ext cx="974381" cy="760081"/>
            </a:xfrm>
            <a:prstGeom prst="rect">
              <a:avLst/>
            </a:prstGeom>
            <a:noFill/>
            <a:ln w="9525">
              <a:noFill/>
              <a:miter lim="800000"/>
            </a:ln>
          </p:spPr>
        </p:pic>
        <p:sp>
          <p:nvSpPr>
            <p:cNvPr id="109" name="矩形 108"/>
            <p:cNvSpPr/>
            <p:nvPr/>
          </p:nvSpPr>
          <p:spPr>
            <a:xfrm>
              <a:off x="2496298" y="3501263"/>
              <a:ext cx="985434" cy="259574"/>
            </a:xfrm>
            <a:prstGeom prst="rect">
              <a:avLst/>
            </a:prstGeom>
          </p:spPr>
          <p:txBody>
            <a:bodyPr wrap="square">
              <a:noAutofit/>
            </a:bodyPr>
            <a:lstStyle/>
            <a:p>
              <a:pPr algn="ctr" fontAlgn="ctr"/>
              <a:r>
                <a:rPr lang="en-US" altLang="zh-CN" sz="1400" dirty="0">
                  <a:solidFill>
                    <a:srgbClr val="000000"/>
                  </a:solidFill>
                  <a:latin typeface="微软雅黑" panose="020B0503020204020204" pitchFamily="34" charset="-122"/>
                  <a:ea typeface="微软雅黑" panose="020B0503020204020204" pitchFamily="34" charset="-122"/>
                </a:rPr>
                <a:t>Server SAN</a:t>
              </a:r>
            </a:p>
          </p:txBody>
        </p:sp>
        <p:pic>
          <p:nvPicPr>
            <p:cNvPr id="157698" name="Picture 2"/>
            <p:cNvPicPr>
              <a:picLocks noChangeAspect="1" noChangeArrowheads="1"/>
            </p:cNvPicPr>
            <p:nvPr/>
          </p:nvPicPr>
          <p:blipFill>
            <a:blip r:embed="rId5" cstate="print"/>
            <a:stretch>
              <a:fillRect/>
            </a:stretch>
          </p:blipFill>
          <p:spPr bwMode="auto">
            <a:xfrm>
              <a:off x="3711124" y="2626665"/>
              <a:ext cx="1235661" cy="844594"/>
            </a:xfrm>
            <a:prstGeom prst="rect">
              <a:avLst/>
            </a:prstGeom>
            <a:noFill/>
            <a:ln w="9525">
              <a:noFill/>
              <a:miter lim="800000"/>
            </a:ln>
          </p:spPr>
        </p:pic>
        <p:sp>
          <p:nvSpPr>
            <p:cNvPr id="112" name="矩形 111"/>
            <p:cNvSpPr/>
            <p:nvPr/>
          </p:nvSpPr>
          <p:spPr>
            <a:xfrm>
              <a:off x="3949881" y="3501263"/>
              <a:ext cx="830544" cy="259574"/>
            </a:xfrm>
            <a:prstGeom prst="rect">
              <a:avLst/>
            </a:prstGeom>
          </p:spPr>
          <p:txBody>
            <a:bodyPr wrap="square">
              <a:noAutofit/>
            </a:bodyPr>
            <a:lstStyle/>
            <a:p>
              <a:pPr algn="ctr" fontAlgn="ctr"/>
              <a:r>
                <a:rPr lang="en-US" altLang="zh-CN" sz="1400" dirty="0">
                  <a:solidFill>
                    <a:srgbClr val="000000"/>
                  </a:solidFill>
                  <a:latin typeface="微软雅黑" panose="020B0503020204020204" pitchFamily="34" charset="-122"/>
                  <a:ea typeface="微软雅黑" panose="020B0503020204020204" pitchFamily="34" charset="-122"/>
                </a:rPr>
                <a:t>HP 3PAR</a:t>
              </a:r>
            </a:p>
          </p:txBody>
        </p:sp>
        <p:pic>
          <p:nvPicPr>
            <p:cNvPr id="157699" name="Picture 3"/>
            <p:cNvPicPr>
              <a:picLocks noChangeAspect="1" noChangeArrowheads="1"/>
            </p:cNvPicPr>
            <p:nvPr/>
          </p:nvPicPr>
          <p:blipFill>
            <a:blip r:embed="rId6" cstate="print"/>
            <a:stretch>
              <a:fillRect/>
            </a:stretch>
          </p:blipFill>
          <p:spPr bwMode="auto">
            <a:xfrm>
              <a:off x="6382279" y="2706364"/>
              <a:ext cx="1120634" cy="764895"/>
            </a:xfrm>
            <a:prstGeom prst="rect">
              <a:avLst/>
            </a:prstGeom>
            <a:noFill/>
            <a:ln w="9525">
              <a:noFill/>
              <a:miter lim="800000"/>
            </a:ln>
          </p:spPr>
        </p:pic>
        <p:sp>
          <p:nvSpPr>
            <p:cNvPr id="113" name="矩形 112"/>
            <p:cNvSpPr/>
            <p:nvPr/>
          </p:nvSpPr>
          <p:spPr>
            <a:xfrm>
              <a:off x="5126737" y="3501263"/>
              <a:ext cx="1003970" cy="259574"/>
            </a:xfrm>
            <a:prstGeom prst="rect">
              <a:avLst/>
            </a:prstGeom>
          </p:spPr>
          <p:txBody>
            <a:bodyPr wrap="square">
              <a:noAutofit/>
            </a:bodyPr>
            <a:lstStyle/>
            <a:p>
              <a:pPr algn="ctr" fontAlgn="ctr"/>
              <a:r>
                <a:rPr lang="en-US" altLang="zh-CN" sz="1400" dirty="0">
                  <a:solidFill>
                    <a:srgbClr val="000000"/>
                  </a:solidFill>
                  <a:latin typeface="微软雅黑" panose="020B0503020204020204" pitchFamily="34" charset="-122"/>
                  <a:ea typeface="微软雅黑" panose="020B0503020204020204" pitchFamily="34" charset="-122"/>
                </a:rPr>
                <a:t>EMC VNX</a:t>
              </a:r>
            </a:p>
          </p:txBody>
        </p:sp>
        <p:pic>
          <p:nvPicPr>
            <p:cNvPr id="157700" name="Picture 4"/>
            <p:cNvPicPr>
              <a:picLocks noChangeAspect="1" noChangeArrowheads="1"/>
            </p:cNvPicPr>
            <p:nvPr/>
          </p:nvPicPr>
          <p:blipFill>
            <a:blip r:embed="rId7" cstate="print"/>
            <a:stretch>
              <a:fillRect/>
            </a:stretch>
          </p:blipFill>
          <p:spPr bwMode="auto">
            <a:xfrm>
              <a:off x="5075908" y="2680617"/>
              <a:ext cx="1114399" cy="760639"/>
            </a:xfrm>
            <a:prstGeom prst="rect">
              <a:avLst/>
            </a:prstGeom>
            <a:noFill/>
            <a:ln w="9525">
              <a:noFill/>
              <a:miter lim="800000"/>
            </a:ln>
          </p:spPr>
        </p:pic>
        <p:sp>
          <p:nvSpPr>
            <p:cNvPr id="115" name="矩形 114"/>
            <p:cNvSpPr/>
            <p:nvPr/>
          </p:nvSpPr>
          <p:spPr>
            <a:xfrm>
              <a:off x="6175575" y="3501263"/>
              <a:ext cx="1738952" cy="259574"/>
            </a:xfrm>
            <a:prstGeom prst="rect">
              <a:avLst/>
            </a:prstGeom>
          </p:spPr>
          <p:txBody>
            <a:bodyPr wrap="square">
              <a:noAutofit/>
            </a:bodyPr>
            <a:lstStyle/>
            <a:p>
              <a:pPr algn="ctr" fontAlgn="ctr"/>
              <a:r>
                <a:rPr lang="en-US" altLang="zh-CN" sz="1400" dirty="0">
                  <a:solidFill>
                    <a:srgbClr val="000000"/>
                  </a:solidFill>
                  <a:latin typeface="微软雅黑" panose="020B0503020204020204" pitchFamily="34" charset="-122"/>
                  <a:ea typeface="微软雅黑" panose="020B0503020204020204" pitchFamily="34" charset="-122"/>
                </a:rPr>
                <a:t>Other vendors' storage</a:t>
              </a:r>
            </a:p>
          </p:txBody>
        </p:sp>
        <p:sp>
          <p:nvSpPr>
            <p:cNvPr id="116" name="下箭头 115"/>
            <p:cNvSpPr/>
            <p:nvPr/>
          </p:nvSpPr>
          <p:spPr bwMode="auto">
            <a:xfrm rot="10800000">
              <a:off x="4015191" y="890972"/>
              <a:ext cx="413460" cy="197393"/>
            </a:xfrm>
            <a:prstGeom prst="downArrow">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fontAlgn="ctr">
                <a:buClr>
                  <a:srgbClr val="CC9900"/>
                </a:buClr>
                <a:buFont typeface="Wingdings" pitchFamily="2" charset="2"/>
                <a:buChar char="n"/>
              </a:pPr>
              <a:endParaRPr lang="en-US" altLang="zh-CN" sz="2100" dirty="0">
                <a:solidFill>
                  <a:srgbClr val="000000"/>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4478364" y="847688"/>
              <a:ext cx="2189077" cy="259574"/>
            </a:xfrm>
            <a:prstGeom prst="rect">
              <a:avLst/>
            </a:prstGeom>
            <a:noFill/>
          </p:spPr>
          <p:txBody>
            <a:bodyPr wrap="square" rtlCol="0">
              <a:noAutofit/>
            </a:bodyPr>
            <a:lstStyle/>
            <a:p>
              <a:pPr fontAlgn="ctr"/>
              <a:r>
                <a:rPr lang="en-US" altLang="zh-CN" sz="1400" dirty="0">
                  <a:solidFill>
                    <a:srgbClr val="000000"/>
                  </a:solidFill>
                  <a:latin typeface="微软雅黑" panose="020B0503020204020204" pitchFamily="34" charset="-122"/>
                  <a:ea typeface="微软雅黑" panose="020B0503020204020204" pitchFamily="34" charset="-122"/>
                </a:rPr>
                <a:t>OpenStack </a:t>
              </a:r>
              <a:r>
                <a:rPr lang="en-US" altLang="zh-CN" sz="1400" dirty="0" err="1">
                  <a:solidFill>
                    <a:srgbClr val="000000"/>
                  </a:solidFill>
                  <a:latin typeface="微软雅黑" panose="020B0503020204020204" pitchFamily="34" charset="-122"/>
                  <a:ea typeface="微软雅黑" panose="020B0503020204020204" pitchFamily="34" charset="-122"/>
                </a:rPr>
                <a:t>RESTful</a:t>
              </a:r>
              <a:r>
                <a:rPr lang="en-US" altLang="zh-CN" sz="1400" dirty="0">
                  <a:solidFill>
                    <a:srgbClr val="000000"/>
                  </a:solidFill>
                  <a:latin typeface="微软雅黑" panose="020B0503020204020204" pitchFamily="34" charset="-122"/>
                  <a:ea typeface="微软雅黑" panose="020B0503020204020204" pitchFamily="34" charset="-122"/>
                </a:rPr>
                <a:t> API</a:t>
              </a:r>
            </a:p>
          </p:txBody>
        </p:sp>
      </p:grpSp>
      <p:sp>
        <p:nvSpPr>
          <p:cNvPr id="5" name="文本占位符 4">
            <a:extLst>
              <a:ext uri="{FF2B5EF4-FFF2-40B4-BE49-F238E27FC236}">
                <a16:creationId xmlns:p14="http://schemas.microsoft.com/office/powerpoint/2010/main" xmlns:p15="http://schemas.microsoft.com/office/powerpoint/2012/main" xmlns="" xmlns:a16="http://schemas.microsoft.com/office/drawing/2014/main" id="{868B8F13-3FB6-4CA8-8694-D33BEC376B8D}"/>
              </a:ext>
            </a:extLst>
          </p:cNvPr>
          <p:cNvSpPr>
            <a:spLocks noGrp="1"/>
          </p:cNvSpPr>
          <p:nvPr>
            <p:ph type="body" sz="quarter" idx="10"/>
          </p:nvPr>
        </p:nvSpPr>
        <p:spPr>
          <a:xfrm>
            <a:off x="1008062" y="1269280"/>
            <a:ext cx="10488537" cy="1157283"/>
          </a:xfrm>
        </p:spPr>
        <p:txBody>
          <a:bodyPr wrap="square">
            <a:noAutofit/>
          </a:bodyPr>
          <a:lstStyle/>
          <a:p>
            <a:pPr fontAlgn="ctr"/>
            <a:r>
              <a:rPr lang="en-US" altLang="zh-CN" sz="1100" dirty="0">
                <a:latin typeface="微软雅黑" panose="020B0503020204020204" pitchFamily="34" charset="-122"/>
                <a:ea typeface="微软雅黑" panose="020B0503020204020204" pitchFamily="34" charset="-122"/>
              </a:rPr>
              <a:t>Cinder provides persistent block storage services that provision resources on demand through unified interfaces (similar to Amazon EBS). </a:t>
            </a:r>
          </a:p>
          <a:p>
            <a:pPr fontAlgn="ctr"/>
            <a:r>
              <a:rPr lang="en-US" altLang="zh-CN" sz="1100" dirty="0">
                <a:latin typeface="微软雅黑" panose="020B0503020204020204" pitchFamily="34" charset="-122"/>
                <a:ea typeface="微软雅黑" panose="020B0503020204020204" pitchFamily="34" charset="-122"/>
              </a:rPr>
              <a:t>Various </a:t>
            </a:r>
            <a:r>
              <a:rPr lang="en-US" altLang="zh-CN" sz="1100" dirty="0" smtClean="0">
                <a:latin typeface="微软雅黑" panose="020B0503020204020204" pitchFamily="34" charset="-122"/>
                <a:ea typeface="微软雅黑" panose="020B0503020204020204" pitchFamily="34" charset="-122"/>
              </a:rPr>
              <a:t>backend </a:t>
            </a:r>
            <a:r>
              <a:rPr lang="en-US" altLang="zh-CN" sz="1100" dirty="0">
                <a:latin typeface="微软雅黑" panose="020B0503020204020204" pitchFamily="34" charset="-122"/>
                <a:ea typeface="微软雅黑" panose="020B0503020204020204" pitchFamily="34" charset="-122"/>
              </a:rPr>
              <a:t>storage devices (local storage, network storage, FC SAN, and IP SAN) can be accessed using drivers. </a:t>
            </a:r>
          </a:p>
          <a:p>
            <a:pPr fontAlgn="ctr"/>
            <a:r>
              <a:rPr lang="en-US" altLang="zh-CN" sz="1100" dirty="0">
                <a:latin typeface="微软雅黑" panose="020B0503020204020204" pitchFamily="34" charset="-122"/>
                <a:ea typeface="微软雅黑" panose="020B0503020204020204" pitchFamily="34" charset="-122"/>
              </a:rPr>
              <a:t>Northbound APIs: </a:t>
            </a:r>
            <a:r>
              <a:rPr lang="en-US" altLang="zh-CN" sz="1100" dirty="0" err="1">
                <a:latin typeface="微软雅黑" panose="020B0503020204020204" pitchFamily="34" charset="-122"/>
                <a:ea typeface="微软雅黑" panose="020B0503020204020204" pitchFamily="34" charset="-122"/>
              </a:rPr>
              <a:t>OpenStack</a:t>
            </a:r>
            <a:r>
              <a:rPr lang="en-US" altLang="zh-CN" sz="1100" dirty="0">
                <a:latin typeface="微软雅黑" panose="020B0503020204020204" pitchFamily="34" charset="-122"/>
                <a:ea typeface="微软雅黑" panose="020B0503020204020204" pitchFamily="34" charset="-122"/>
              </a:rPr>
              <a:t> Cinder APIs support centralized management of storage resources.</a:t>
            </a:r>
          </a:p>
          <a:p>
            <a:pPr fontAlgn="ctr"/>
            <a:r>
              <a:rPr lang="en-US" altLang="zh-CN" sz="1100" dirty="0">
                <a:latin typeface="微软雅黑" panose="020B0503020204020204" pitchFamily="34" charset="-122"/>
                <a:ea typeface="微软雅黑" panose="020B0503020204020204" pitchFamily="34" charset="-122"/>
              </a:rPr>
              <a:t>Southbound APIs: Different Cinder-Volume drivers are compatible with storage devices of different vendors to prevent vendor lock-in.</a:t>
            </a:r>
          </a:p>
        </p:txBody>
      </p:sp>
      <p:sp>
        <p:nvSpPr>
          <p:cNvPr id="3" name="标题 2">
            <a:extLst>
              <a:ext uri="{FF2B5EF4-FFF2-40B4-BE49-F238E27FC236}">
                <a16:creationId xmlns:p14="http://schemas.microsoft.com/office/powerpoint/2010/main" xmlns:p15="http://schemas.microsoft.com/office/powerpoint/2012/main" xmlns="" xmlns:a16="http://schemas.microsoft.com/office/drawing/2014/main" id="{22163231-9212-4A39-8960-2B72D5F69D0B}"/>
              </a:ext>
            </a:extLst>
          </p:cNvPr>
          <p:cNvSpPr>
            <a:spLocks noGrp="1"/>
          </p:cNvSpPr>
          <p:nvPr>
            <p:ph type="title" idx="4294967295"/>
          </p:nvPr>
        </p:nvSpPr>
        <p:spPr>
          <a:xfrm>
            <a:off x="1631950" y="224644"/>
            <a:ext cx="10560050" cy="868363"/>
          </a:xfrm>
        </p:spPr>
        <p:txBody>
          <a:bodyPr wrap="square">
            <a:noAutofit/>
          </a:bodyPr>
          <a:lstStyle/>
          <a:p>
            <a:pPr fontAlgn="ctr"/>
            <a:r>
              <a:rPr lang="en-US" altLang="zh-CN" sz="3300" b="1" dirty="0" smtClean="0">
                <a:latin typeface="微软雅黑" panose="020B0503020204020204" pitchFamily="34" charset="-122"/>
                <a:ea typeface="微软雅黑" panose="020B0503020204020204" pitchFamily="34" charset="-122"/>
              </a:rPr>
              <a:t>Open Architecture Supports Heterogeneous Storage Devices</a:t>
            </a:r>
            <a:endParaRPr lang="en-US" altLang="zh-CN" sz="33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4933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p14="http://schemas.microsoft.com/office/powerpoint/2010/main" xmlns:p15="http://schemas.microsoft.com/office/powerpoint/2012/main" xmlns="" xmlns:a16="http://schemas.microsoft.com/office/drawing/2014/main" id="{7CF2E7F2-D082-47DE-B454-3B99F4A34F78}"/>
              </a:ext>
            </a:extLst>
          </p:cNvPr>
          <p:cNvSpPr>
            <a:spLocks noGrp="1"/>
          </p:cNvSpPr>
          <p:nvPr>
            <p:ph type="body" sz="quarter" idx="11"/>
          </p:nvPr>
        </p:nvSpPr>
        <p:spPr>
          <a:xfrm>
            <a:off x="1019175" y="1232756"/>
            <a:ext cx="10452298" cy="4680000"/>
          </a:xfrm>
        </p:spPr>
        <p:txBody>
          <a:bodyPr wrap="square">
            <a:noAutofit/>
          </a:bodyPr>
          <a:lstStyle/>
          <a:p>
            <a:pPr fontAlgn="ctr"/>
            <a:r>
              <a:rPr lang="en-US" altLang="zh-CN" dirty="0" smtClean="0"/>
              <a:t>OpenStack Background</a:t>
            </a:r>
          </a:p>
          <a:p>
            <a:pPr fontAlgn="ctr"/>
            <a:r>
              <a:rPr lang="en-US" altLang="zh-CN" dirty="0" smtClean="0"/>
              <a:t>OpenStack System Architecture</a:t>
            </a:r>
          </a:p>
          <a:p>
            <a:pPr fontAlgn="ctr"/>
            <a:r>
              <a:rPr lang="en-US" altLang="zh-CN" dirty="0" smtClean="0"/>
              <a:t>Functions and Features of OpenStack</a:t>
            </a:r>
          </a:p>
          <a:p>
            <a:pPr fontAlgn="ctr"/>
            <a:r>
              <a:rPr lang="en-US" altLang="zh-CN" dirty="0" smtClean="0"/>
              <a:t>Huawei </a:t>
            </a:r>
            <a:r>
              <a:rPr lang="en-US" altLang="zh-CN" dirty="0" err="1" smtClean="0"/>
              <a:t>FusionSphere</a:t>
            </a:r>
            <a:r>
              <a:rPr lang="en-US" altLang="zh-CN" dirty="0" smtClean="0"/>
              <a:t> OpenStack Enhancements</a:t>
            </a:r>
            <a:endParaRPr lang="en-US" altLang="zh-CN" dirty="0"/>
          </a:p>
        </p:txBody>
      </p:sp>
    </p:spTree>
    <p:extLst>
      <p:ext uri="{BB962C8B-B14F-4D97-AF65-F5344CB8AC3E}">
        <p14:creationId xmlns:p14="http://schemas.microsoft.com/office/powerpoint/2010/main" val="2742781781"/>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08063" y="1233487"/>
            <a:ext cx="10464271" cy="4680000"/>
          </a:xfrm>
        </p:spPr>
        <p:txBody>
          <a:bodyPr wrap="square">
            <a:noAutofit/>
          </a:bodyPr>
          <a:lstStyle/>
          <a:p>
            <a:pPr fontAlgn="ctr"/>
            <a:r>
              <a:rPr lang="en-US" altLang="zh-CN" dirty="0" smtClean="0">
                <a:latin typeface="微软雅黑" panose="020B0503020204020204" pitchFamily="34" charset="-122"/>
                <a:ea typeface="微软雅黑" panose="020B0503020204020204" pitchFamily="34" charset="-122"/>
              </a:rPr>
              <a:t>True or False</a:t>
            </a:r>
          </a:p>
          <a:p>
            <a:pPr marL="457200" lvl="1" indent="-9525" fontAlgn="ctr"/>
            <a:r>
              <a:rPr lang="en-US" altLang="zh-CN" dirty="0" smtClean="0">
                <a:latin typeface="微软雅黑" panose="020B0503020204020204" pitchFamily="34" charset="-122"/>
                <a:ea typeface="微软雅黑" panose="020B0503020204020204" pitchFamily="34" charset="-122"/>
              </a:rPr>
              <a:t>Heat of </a:t>
            </a:r>
            <a:r>
              <a:rPr lang="en-US" altLang="zh-CN" dirty="0" err="1" smtClean="0">
                <a:latin typeface="微软雅黑" panose="020B0503020204020204" pitchFamily="34" charset="-122"/>
                <a:ea typeface="微软雅黑" panose="020B0503020204020204" pitchFamily="34" charset="-122"/>
              </a:rPr>
              <a:t>OpenStack</a:t>
            </a:r>
            <a:r>
              <a:rPr lang="en-US" altLang="zh-CN" dirty="0" smtClean="0">
                <a:latin typeface="微软雅黑" panose="020B0503020204020204" pitchFamily="34" charset="-122"/>
                <a:ea typeface="微软雅黑" panose="020B0503020204020204" pitchFamily="34" charset="-122"/>
              </a:rPr>
              <a:t> provides the resource orchestration capability. ( )</a:t>
            </a:r>
          </a:p>
          <a:p>
            <a:pPr fontAlgn="ctr"/>
            <a:r>
              <a:rPr lang="en-US" altLang="zh-CN" dirty="0" smtClean="0">
                <a:latin typeface="微软雅黑" panose="020B0503020204020204" pitchFamily="34" charset="-122"/>
                <a:ea typeface="微软雅黑" panose="020B0503020204020204" pitchFamily="34" charset="-122"/>
              </a:rPr>
              <a:t>Multiple Choice Question</a:t>
            </a:r>
          </a:p>
          <a:p>
            <a:pPr marL="457200" lvl="1" indent="-9525" fontAlgn="ctr">
              <a:buNone/>
            </a:pPr>
            <a:r>
              <a:rPr lang="en-US" altLang="zh-CN" dirty="0" smtClean="0">
                <a:latin typeface="微软雅黑" panose="020B0503020204020204" pitchFamily="34" charset="-122"/>
                <a:ea typeface="微软雅黑" panose="020B0503020204020204" pitchFamily="34" charset="-122"/>
              </a:rPr>
              <a:t>Which of the following are true of </a:t>
            </a:r>
            <a:r>
              <a:rPr lang="en-US" altLang="zh-CN" dirty="0" err="1" smtClean="0">
                <a:latin typeface="微软雅黑" panose="020B0503020204020204" pitchFamily="34" charset="-122"/>
                <a:ea typeface="微软雅黑" panose="020B0503020204020204" pitchFamily="34" charset="-122"/>
              </a:rPr>
              <a:t>OpenStack</a:t>
            </a:r>
            <a:r>
              <a:rPr lang="en-US" altLang="zh-CN" dirty="0" smtClean="0">
                <a:latin typeface="微软雅黑" panose="020B0503020204020204" pitchFamily="34" charset="-122"/>
                <a:ea typeface="微软雅黑" panose="020B0503020204020204" pitchFamily="34" charset="-122"/>
              </a:rPr>
              <a:t>? ( )</a:t>
            </a:r>
          </a:p>
          <a:p>
            <a:pPr marL="457200" lvl="1" indent="-9525" fontAlgn="ctr"/>
            <a:r>
              <a:rPr lang="en-US" altLang="zh-CN" dirty="0" smtClean="0">
                <a:latin typeface="微软雅黑" panose="020B0503020204020204" pitchFamily="34" charset="-122"/>
                <a:ea typeface="微软雅黑" panose="020B0503020204020204" pitchFamily="34" charset="-122"/>
              </a:rPr>
              <a:t>Open-source project</a:t>
            </a:r>
          </a:p>
          <a:p>
            <a:pPr marL="457200" lvl="1" indent="-9525" fontAlgn="ctr"/>
            <a:r>
              <a:rPr lang="en-US" altLang="zh-CN" dirty="0" smtClean="0">
                <a:latin typeface="微软雅黑" panose="020B0503020204020204" pitchFamily="34" charset="-122"/>
                <a:ea typeface="微软雅黑" panose="020B0503020204020204" pitchFamily="34" charset="-122"/>
              </a:rPr>
              <a:t>Ceilometer provides network services.</a:t>
            </a:r>
          </a:p>
          <a:p>
            <a:pPr marL="457200" lvl="1" indent="-9525" fontAlgn="ctr"/>
            <a:r>
              <a:rPr lang="en-US" altLang="zh-CN" dirty="0" smtClean="0">
                <a:latin typeface="微软雅黑" panose="020B0503020204020204" pitchFamily="34" charset="-122"/>
                <a:ea typeface="微软雅黑" panose="020B0503020204020204" pitchFamily="34" charset="-122"/>
              </a:rPr>
              <a:t>Glance provides the image service.</a:t>
            </a:r>
          </a:p>
          <a:p>
            <a:pPr marL="457200" lvl="1" indent="-9525" fontAlgn="ctr"/>
            <a:r>
              <a:rPr lang="en-US" altLang="zh-CN" dirty="0" smtClean="0">
                <a:latin typeface="微软雅黑" panose="020B0503020204020204" pitchFamily="34" charset="-122"/>
                <a:ea typeface="微软雅黑" panose="020B0503020204020204" pitchFamily="34" charset="-122"/>
              </a:rPr>
              <a:t>Horizon provides the UI service in </a:t>
            </a:r>
            <a:r>
              <a:rPr lang="en-US" altLang="zh-CN" dirty="0" err="1" smtClean="0">
                <a:latin typeface="微软雅黑" panose="020B0503020204020204" pitchFamily="34" charset="-122"/>
                <a:ea typeface="微软雅黑" panose="020B0503020204020204" pitchFamily="34" charset="-122"/>
              </a:rPr>
              <a:t>OpenStack</a:t>
            </a:r>
            <a:r>
              <a:rPr lang="en-US" altLang="zh-CN" dirty="0" smtClean="0">
                <a:latin typeface="微软雅黑" panose="020B0503020204020204" pitchFamily="34" charset="-122"/>
                <a:ea typeface="微软雅黑" panose="020B0503020204020204" pitchFamily="34" charset="-122"/>
              </a:rPr>
              <a:t>.</a:t>
            </a:r>
          </a:p>
          <a:p>
            <a:pPr lvl="1" fontAlgn="ctr"/>
            <a:endParaRPr lang="en-US" altLang="zh-CN" dirty="0" smtClean="0">
              <a:latin typeface="微软雅黑" panose="020B0503020204020204" pitchFamily="34" charset="-122"/>
              <a:ea typeface="微软雅黑" panose="020B0503020204020204" pitchFamily="34" charset="-122"/>
            </a:endParaRPr>
          </a:p>
          <a:p>
            <a:pPr lvl="1"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1481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08063" y="1232756"/>
            <a:ext cx="10473063" cy="4680000"/>
          </a:xfrm>
        </p:spPr>
        <p:txBody>
          <a:bodyPr wrap="square">
            <a:noAutofit/>
          </a:bodyPr>
          <a:lstStyle/>
          <a:p>
            <a:pPr fontAlgn="ctr"/>
            <a:r>
              <a:rPr lang="en-US" altLang="zh-CN" dirty="0" smtClean="0">
                <a:latin typeface="微软雅黑" panose="020B0503020204020204" pitchFamily="34" charset="-122"/>
                <a:ea typeface="微软雅黑" panose="020B0503020204020204" pitchFamily="34" charset="-122"/>
              </a:rPr>
              <a:t>Huawei's official website</a:t>
            </a:r>
          </a:p>
          <a:p>
            <a:pPr marL="606425" lvl="1" indent="-280988" fontAlgn="ctr"/>
            <a:r>
              <a:rPr lang="en-US" altLang="zh-CN" dirty="0" smtClean="0">
                <a:latin typeface="微软雅黑" panose="020B0503020204020204" pitchFamily="34" charset="-122"/>
                <a:ea typeface="微软雅黑" panose="020B0503020204020204" pitchFamily="34" charset="-122"/>
              </a:rPr>
              <a:t>Enterprise business: </a:t>
            </a:r>
            <a:r>
              <a:rPr lang="en-US" altLang="zh-CN" dirty="0" smtClean="0">
                <a:latin typeface="微软雅黑" panose="020B0503020204020204" pitchFamily="34" charset="-122"/>
                <a:ea typeface="微软雅黑" panose="020B0503020204020204" pitchFamily="34" charset="-122"/>
                <a:hlinkClick r:id="rId3"/>
              </a:rPr>
              <a:t>http://e.huawei.com/en/</a:t>
            </a:r>
            <a:endParaRPr lang="en-US" altLang="zh-CN" dirty="0" smtClean="0">
              <a:latin typeface="微软雅黑" panose="020B0503020204020204" pitchFamily="34" charset="-122"/>
              <a:ea typeface="微软雅黑" panose="020B0503020204020204" pitchFamily="34" charset="-122"/>
            </a:endParaRPr>
          </a:p>
          <a:p>
            <a:pPr marL="606425" lvl="1" indent="-280988" fontAlgn="ctr"/>
            <a:r>
              <a:rPr lang="en-US" altLang="zh-CN" dirty="0" smtClean="0">
                <a:latin typeface="微软雅黑" panose="020B0503020204020204" pitchFamily="34" charset="-122"/>
                <a:ea typeface="微软雅黑" panose="020B0503020204020204" pitchFamily="34" charset="-122"/>
              </a:rPr>
              <a:t>Technical support: </a:t>
            </a:r>
            <a:r>
              <a:rPr lang="en-US" altLang="zh-CN" dirty="0" smtClean="0">
                <a:latin typeface="微软雅黑" panose="020B0503020204020204" pitchFamily="34" charset="-122"/>
                <a:ea typeface="微软雅黑" panose="020B0503020204020204" pitchFamily="34" charset="-122"/>
                <a:hlinkClick r:id="rId4"/>
              </a:rPr>
              <a:t>http://support.huawei.com/enterprise/en/cloud-computing/fusionsphere-openstack-pid-21100528</a:t>
            </a:r>
            <a:endParaRPr lang="en-US" altLang="zh-CN" dirty="0" smtClean="0">
              <a:latin typeface="微软雅黑" panose="020B0503020204020204" pitchFamily="34" charset="-122"/>
              <a:ea typeface="微软雅黑" panose="020B0503020204020204" pitchFamily="34" charset="-122"/>
            </a:endParaRPr>
          </a:p>
          <a:p>
            <a:pPr marL="606425" lvl="1" indent="-280988" fontAlgn="ctr"/>
            <a:r>
              <a:rPr lang="en-US" altLang="zh-CN" dirty="0" smtClean="0">
                <a:latin typeface="微软雅黑" panose="020B0503020204020204" pitchFamily="34" charset="-122"/>
                <a:ea typeface="微软雅黑" panose="020B0503020204020204" pitchFamily="34" charset="-122"/>
              </a:rPr>
              <a:t>Online learning: </a:t>
            </a:r>
            <a:r>
              <a:rPr lang="en-US" altLang="zh-CN" dirty="0" smtClean="0">
                <a:latin typeface="微软雅黑" panose="020B0503020204020204" pitchFamily="34" charset="-122"/>
                <a:ea typeface="微软雅黑" panose="020B0503020204020204" pitchFamily="34" charset="-122"/>
                <a:hlinkClick r:id="rId5"/>
              </a:rPr>
              <a:t>http://learning.huawei.com/en/</a:t>
            </a:r>
            <a:endParaRPr lang="en-US" altLang="zh-CN" dirty="0" smtClean="0">
              <a:latin typeface="微软雅黑" panose="020B0503020204020204" pitchFamily="34" charset="-122"/>
              <a:ea typeface="微软雅黑" panose="020B0503020204020204" pitchFamily="34" charset="-122"/>
            </a:endParaRPr>
          </a:p>
          <a:p>
            <a:pPr fontAlgn="ctr"/>
            <a:r>
              <a:rPr lang="en-US" altLang="zh-CN" dirty="0" smtClean="0">
                <a:latin typeface="微软雅黑" panose="020B0503020204020204" pitchFamily="34" charset="-122"/>
                <a:ea typeface="微软雅黑" panose="020B0503020204020204" pitchFamily="34" charset="-122"/>
              </a:rPr>
              <a:t>Documentation tool</a:t>
            </a:r>
          </a:p>
          <a:p>
            <a:pPr marL="606425" lvl="1" indent="-280988" fontAlgn="ctr"/>
            <a:r>
              <a:rPr lang="en-US" altLang="zh-CN" dirty="0" err="1" smtClean="0">
                <a:latin typeface="微软雅黑" panose="020B0503020204020204" pitchFamily="34" charset="-122"/>
                <a:ea typeface="微软雅黑" panose="020B0503020204020204" pitchFamily="34" charset="-122"/>
              </a:rPr>
              <a:t>HedEx</a:t>
            </a:r>
            <a:r>
              <a:rPr lang="en-US" altLang="zh-CN" dirty="0" smtClean="0">
                <a:latin typeface="微软雅黑" panose="020B0503020204020204" pitchFamily="34" charset="-122"/>
                <a:ea typeface="微软雅黑" panose="020B0503020204020204" pitchFamily="34" charset="-122"/>
              </a:rPr>
              <a:t> Lite</a:t>
            </a:r>
          </a:p>
          <a:p>
            <a:pPr fontAlgn="ct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685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占位符 31"/>
          <p:cNvSpPr>
            <a:spLocks noGrp="1"/>
          </p:cNvSpPr>
          <p:nvPr>
            <p:ph type="body" sz="quarter" idx="10"/>
          </p:nvPr>
        </p:nvSpPr>
        <p:spPr>
          <a:xfrm>
            <a:off x="1019175" y="1233487"/>
            <a:ext cx="10453159" cy="4680000"/>
          </a:xfrm>
        </p:spPr>
        <p:txBody>
          <a:bodyPr wrap="square">
            <a:noAutofit/>
          </a:bodyPr>
          <a:lstStyle/>
          <a:p>
            <a:pPr fontAlgn="ctr"/>
            <a:r>
              <a:rPr lang="en-US" altLang="zh-CN" dirty="0" smtClean="0">
                <a:latin typeface="微软雅黑" panose="020B0503020204020204" pitchFamily="34" charset="-122"/>
                <a:ea typeface="微软雅黑" panose="020B0503020204020204" pitchFamily="34" charset="-122"/>
              </a:rPr>
              <a:t>Huawei Learning website</a:t>
            </a:r>
          </a:p>
          <a:p>
            <a:pPr lvl="1" indent="-338138" fontAlgn="ctr"/>
            <a:r>
              <a:rPr lang="en-US" altLang="zh-CN" dirty="0" smtClean="0">
                <a:latin typeface="微软雅黑" panose="020B0503020204020204" pitchFamily="34" charset="-122"/>
                <a:ea typeface="微软雅黑" panose="020B0503020204020204" pitchFamily="34" charset="-122"/>
                <a:hlinkClick r:id="rId3"/>
              </a:rPr>
              <a:t>http://support.huawei.com/learning/en/newindex.html </a:t>
            </a:r>
            <a:endParaRPr lang="en-US" altLang="zh-CN" dirty="0" smtClean="0">
              <a:latin typeface="微软雅黑" panose="020B0503020204020204" pitchFamily="34" charset="-122"/>
              <a:ea typeface="微软雅黑" panose="020B0503020204020204" pitchFamily="34" charset="-122"/>
            </a:endParaRPr>
          </a:p>
          <a:p>
            <a:pPr fontAlgn="ctr"/>
            <a:r>
              <a:rPr lang="en-US" altLang="zh-CN" dirty="0" smtClean="0">
                <a:latin typeface="微软雅黑" panose="020B0503020204020204" pitchFamily="34" charset="-122"/>
                <a:ea typeface="微软雅黑" panose="020B0503020204020204" pitchFamily="34" charset="-122"/>
              </a:rPr>
              <a:t>Huawei Support case library</a:t>
            </a:r>
          </a:p>
          <a:p>
            <a:pPr lvl="1" indent="-338138" fontAlgn="ctr"/>
            <a:r>
              <a:rPr lang="en-US" altLang="zh-CN" dirty="0" smtClean="0">
                <a:latin typeface="微软雅黑" panose="020B0503020204020204" pitchFamily="34" charset="-122"/>
                <a:ea typeface="微软雅黑" panose="020B0503020204020204" pitchFamily="34" charset="-122"/>
                <a:hlinkClick r:id="rId4"/>
              </a:rPr>
              <a:t>http://support.huawei.com/enterprise/servicecenter?lang=en</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581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65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008063" y="1233488"/>
            <a:ext cx="10464270" cy="4680000"/>
          </a:xfrm>
        </p:spPr>
        <p:txBody>
          <a:bodyPr wrap="square">
            <a:noAutofit/>
          </a:bodyPr>
          <a:lstStyle/>
          <a:p>
            <a:pPr fontAlgn="ctr"/>
            <a:r>
              <a:rPr lang="en-US" altLang="zh-CN" b="1" dirty="0" smtClean="0"/>
              <a:t>OpenStack Background</a:t>
            </a:r>
          </a:p>
          <a:p>
            <a:pPr fontAlgn="ctr"/>
            <a:r>
              <a:rPr lang="en-US" altLang="zh-CN" dirty="0" smtClean="0">
                <a:solidFill>
                  <a:schemeClr val="bg1">
                    <a:lumMod val="50000"/>
                  </a:schemeClr>
                </a:solidFill>
              </a:rPr>
              <a:t>OpenStack System Architecture</a:t>
            </a:r>
          </a:p>
          <a:p>
            <a:pPr fontAlgn="ctr"/>
            <a:r>
              <a:rPr lang="en-US" altLang="zh-CN" dirty="0" smtClean="0">
                <a:solidFill>
                  <a:schemeClr val="bg1">
                    <a:lumMod val="50000"/>
                  </a:schemeClr>
                </a:solidFill>
              </a:rPr>
              <a:t>Functions and Features of OpenStack</a:t>
            </a:r>
          </a:p>
          <a:p>
            <a:pPr fontAlgn="ctr"/>
            <a:r>
              <a:rPr lang="en-US" altLang="zh-CN" dirty="0" smtClean="0">
                <a:solidFill>
                  <a:schemeClr val="bg1">
                    <a:lumMod val="50000"/>
                  </a:schemeClr>
                </a:solidFill>
              </a:rPr>
              <a:t>Huawei </a:t>
            </a:r>
            <a:r>
              <a:rPr lang="en-US" altLang="zh-CN" dirty="0" err="1" smtClean="0">
                <a:solidFill>
                  <a:schemeClr val="bg1">
                    <a:lumMod val="50000"/>
                  </a:schemeClr>
                </a:solidFill>
              </a:rPr>
              <a:t>FusionSphere</a:t>
            </a:r>
            <a:r>
              <a:rPr lang="en-US" altLang="zh-CN" dirty="0" smtClean="0">
                <a:solidFill>
                  <a:schemeClr val="bg1">
                    <a:lumMod val="50000"/>
                  </a:schemeClr>
                </a:solidFill>
              </a:rPr>
              <a:t> OpenStack Enhancements</a:t>
            </a:r>
            <a:endParaRPr lang="en-US" altLang="zh-CN" dirty="0">
              <a:solidFill>
                <a:schemeClr val="bg1">
                  <a:lumMod val="50000"/>
                </a:schemeClr>
              </a:solidFill>
            </a:endParaRPr>
          </a:p>
        </p:txBody>
      </p:sp>
    </p:spTree>
    <p:extLst>
      <p:ext uri="{BB962C8B-B14F-4D97-AF65-F5344CB8AC3E}">
        <p14:creationId xmlns:p14="http://schemas.microsoft.com/office/powerpoint/2010/main" val="295673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19175" y="1376362"/>
            <a:ext cx="10461950" cy="4537125"/>
          </a:xfrm>
        </p:spPr>
        <p:txBody>
          <a:bodyPr wrap="square">
            <a:noAutofit/>
          </a:bodyPr>
          <a:lstStyle/>
          <a:p>
            <a:pPr fontAlgn="ctr"/>
            <a:r>
              <a:rPr lang="en-US" sz="2000" dirty="0" err="1"/>
              <a:t>OpenStack</a:t>
            </a:r>
            <a:r>
              <a:rPr lang="en-US" sz="2000" dirty="0"/>
              <a:t> is a cloud computing platform project jointly developed by the </a:t>
            </a:r>
            <a:r>
              <a:rPr lang="en-US" altLang="zh-CN" sz="2000" dirty="0"/>
              <a:t>National Aeronautics and Space Administration (NASA) of the United States </a:t>
            </a:r>
            <a:r>
              <a:rPr lang="en-US" sz="2000" dirty="0"/>
              <a:t>and Rackspace and is an open-source project released under the terms of the Apache license. It helps service providers and enterprises to achieve </a:t>
            </a:r>
            <a:r>
              <a:rPr lang="en-US" altLang="zh-CN" sz="2000" dirty="0"/>
              <a:t>cloud infrastructure services </a:t>
            </a:r>
            <a:r>
              <a:rPr lang="en-US" sz="2000" dirty="0"/>
              <a:t>similar to Amazon EC2 and S3</a:t>
            </a:r>
            <a:r>
              <a:rPr lang="en-US" sz="2000" dirty="0" smtClean="0"/>
              <a:t>.</a:t>
            </a:r>
            <a:endParaRPr lang="en-US" sz="2000" dirty="0"/>
          </a:p>
        </p:txBody>
      </p:sp>
      <p:sp>
        <p:nvSpPr>
          <p:cNvPr id="2" name="标题 1"/>
          <p:cNvSpPr>
            <a:spLocks noGrp="1"/>
          </p:cNvSpPr>
          <p:nvPr>
            <p:ph type="title" idx="4294967295"/>
          </p:nvPr>
        </p:nvSpPr>
        <p:spPr>
          <a:xfrm>
            <a:off x="1631369" y="296652"/>
            <a:ext cx="10560050" cy="868362"/>
          </a:xfrm>
        </p:spPr>
        <p:txBody>
          <a:bodyPr wrap="square">
            <a:noAutofit/>
          </a:bodyPr>
          <a:lstStyle/>
          <a:p>
            <a:pPr fontAlgn="ctr"/>
            <a:r>
              <a:rPr lang="en-US" altLang="zh-CN" b="1" dirty="0" smtClean="0"/>
              <a:t>Open + Stack = OpenStack</a:t>
            </a:r>
            <a:endParaRPr lang="en-US" altLang="zh-CN" b="1" dirty="0"/>
          </a:p>
        </p:txBody>
      </p:sp>
    </p:spTree>
    <p:extLst>
      <p:ext uri="{BB962C8B-B14F-4D97-AF65-F5344CB8AC3E}">
        <p14:creationId xmlns:p14="http://schemas.microsoft.com/office/powerpoint/2010/main" val="2819403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19175" y="1376362"/>
            <a:ext cx="10461950" cy="4537125"/>
          </a:xfrm>
        </p:spPr>
        <p:txBody>
          <a:bodyPr wrap="square">
            <a:noAutofit/>
          </a:bodyPr>
          <a:lstStyle/>
          <a:p>
            <a:pPr fontAlgn="ctr"/>
            <a:r>
              <a:rPr lang="en-US" sz="1600" dirty="0" smtClean="0"/>
              <a:t>The </a:t>
            </a:r>
            <a:r>
              <a:rPr lang="en-US" sz="1600" dirty="0"/>
              <a:t>main objective of OpenStack is to manage resources in the data center and simplify resource allocation. </a:t>
            </a:r>
            <a:r>
              <a:rPr lang="en-US" sz="1600" dirty="0" err="1"/>
              <a:t>OpenStack</a:t>
            </a:r>
            <a:r>
              <a:rPr lang="en-US" sz="1600" dirty="0"/>
              <a:t> manages the following types of resources:</a:t>
            </a:r>
          </a:p>
          <a:p>
            <a:pPr lvl="1" indent="-346075" fontAlgn="ctr"/>
            <a:r>
              <a:rPr lang="en-US" altLang="zh-CN" sz="1400" dirty="0">
                <a:latin typeface="+mn-ea"/>
              </a:rPr>
              <a:t>Compute resource: </a:t>
            </a:r>
            <a:r>
              <a:rPr lang="en-US" altLang="zh-CN" sz="1400" dirty="0" err="1">
                <a:latin typeface="+mn-ea"/>
              </a:rPr>
              <a:t>OpenStack</a:t>
            </a:r>
            <a:r>
              <a:rPr lang="en-US" altLang="zh-CN" sz="1400" dirty="0">
                <a:latin typeface="+mn-ea"/>
              </a:rPr>
              <a:t> can plan and manage a large number of virtual machines (VMs), allowing enterprises or service providers to provide compute resources on demand. Developers can use the APIs to access compute resources to create cloud applications. Administrators and users can use a web browser to access these resources.</a:t>
            </a:r>
          </a:p>
          <a:p>
            <a:pPr lvl="1" indent="-346075" fontAlgn="ctr"/>
            <a:r>
              <a:rPr lang="en-US" altLang="zh-CN" sz="1400" dirty="0">
                <a:latin typeface="+mn-ea"/>
              </a:rPr>
              <a:t>Storage resource: </a:t>
            </a:r>
            <a:r>
              <a:rPr lang="en-US" altLang="zh-CN" sz="1400" dirty="0" err="1">
                <a:latin typeface="+mn-ea"/>
              </a:rPr>
              <a:t>OpenStack</a:t>
            </a:r>
            <a:r>
              <a:rPr lang="en-US" altLang="zh-CN" sz="1400" dirty="0">
                <a:latin typeface="+mn-ea"/>
              </a:rPr>
              <a:t> can provide required objects and block storage resources for cloud services and cloud applications. Due to the requirements for performance and the price, many organizations are not satisfied with traditional enterprise-level storage technologies. </a:t>
            </a:r>
            <a:r>
              <a:rPr lang="en-US" altLang="zh-CN" sz="1400" dirty="0" err="1">
                <a:latin typeface="+mn-ea"/>
              </a:rPr>
              <a:t>OpenStack</a:t>
            </a:r>
            <a:r>
              <a:rPr lang="en-US" altLang="zh-CN" sz="1400" dirty="0">
                <a:latin typeface="+mn-ea"/>
              </a:rPr>
              <a:t> can provide configurable object storage and block storage functions based on customer requirements.</a:t>
            </a:r>
          </a:p>
          <a:p>
            <a:pPr lvl="1" indent="-346075" fontAlgn="ctr"/>
            <a:r>
              <a:rPr lang="en-US" altLang="zh-CN" sz="1400" dirty="0">
                <a:latin typeface="+mn-ea"/>
              </a:rPr>
              <a:t>Network resources: Data centers now have a large number of devices such as servers, network devices, storage devices, and security devices, and these devices will be divided into more virtual devices or virtual networks. This causes the explosive increase of IP addresses, route configuration, and security rules. Traditional network management technologies cannot manage the next-generation networks with high scalability and high automation. </a:t>
            </a:r>
            <a:r>
              <a:rPr lang="en-US" altLang="zh-CN" sz="1400" dirty="0" err="1">
                <a:latin typeface="+mn-ea"/>
              </a:rPr>
              <a:t>OpenStack</a:t>
            </a:r>
            <a:r>
              <a:rPr lang="en-US" altLang="zh-CN" sz="1400" dirty="0">
                <a:latin typeface="+mn-ea"/>
              </a:rPr>
              <a:t> provides plugin, scalable, and API-driven network and IP address management.</a:t>
            </a:r>
          </a:p>
        </p:txBody>
      </p:sp>
      <p:sp>
        <p:nvSpPr>
          <p:cNvPr id="2" name="标题 1"/>
          <p:cNvSpPr>
            <a:spLocks noGrp="1"/>
          </p:cNvSpPr>
          <p:nvPr>
            <p:ph type="title" idx="4294967295"/>
          </p:nvPr>
        </p:nvSpPr>
        <p:spPr>
          <a:xfrm>
            <a:off x="1631369" y="296652"/>
            <a:ext cx="10560050" cy="868362"/>
          </a:xfrm>
        </p:spPr>
        <p:txBody>
          <a:bodyPr wrap="square">
            <a:noAutofit/>
          </a:bodyPr>
          <a:lstStyle/>
          <a:p>
            <a:pPr fontAlgn="ctr"/>
            <a:r>
              <a:rPr lang="en-US" altLang="zh-CN" b="1" dirty="0" smtClean="0"/>
              <a:t>Open + Stack = OpenStack</a:t>
            </a:r>
            <a:endParaRPr lang="en-US" altLang="zh-CN" b="1" dirty="0"/>
          </a:p>
        </p:txBody>
      </p:sp>
    </p:spTree>
    <p:extLst>
      <p:ext uri="{BB962C8B-B14F-4D97-AF65-F5344CB8AC3E}">
        <p14:creationId xmlns:p14="http://schemas.microsoft.com/office/powerpoint/2010/main" val="194776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631950" y="296863"/>
            <a:ext cx="10560050" cy="868362"/>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OpenStack Participants</a:t>
            </a:r>
            <a:endParaRPr lang="en-US" altLang="zh-CN" b="1" dirty="0">
              <a:latin typeface="微软雅黑" panose="020B0503020204020204" pitchFamily="34" charset="-122"/>
              <a:ea typeface="微软雅黑" panose="020B0503020204020204" pitchFamily="34" charset="-122"/>
            </a:endParaRPr>
          </a:p>
        </p:txBody>
      </p:sp>
      <p:grpSp>
        <p:nvGrpSpPr>
          <p:cNvPr id="4" name="组合 29"/>
          <p:cNvGrpSpPr/>
          <p:nvPr/>
        </p:nvGrpSpPr>
        <p:grpSpPr>
          <a:xfrm>
            <a:off x="2639617" y="1554646"/>
            <a:ext cx="7307263" cy="3671888"/>
            <a:chOff x="217488" y="1088740"/>
            <a:chExt cx="8143875" cy="4468217"/>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44638" y="2831815"/>
              <a:ext cx="11922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19400" y="2933415"/>
              <a:ext cx="15890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97025" y="3468403"/>
              <a:ext cx="119221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17488" y="2673065"/>
              <a:ext cx="119221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03575" y="1992028"/>
              <a:ext cx="11922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58938" y="2085690"/>
              <a:ext cx="1192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029200" y="1088740"/>
              <a:ext cx="11922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46125" y="4773328"/>
              <a:ext cx="1192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068638" y="4074828"/>
              <a:ext cx="119221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660900" y="2001553"/>
              <a:ext cx="1144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054725" y="1752315"/>
              <a:ext cx="7635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749675" y="1088740"/>
              <a:ext cx="1144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841500" y="4241515"/>
              <a:ext cx="11445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73813" y="4300253"/>
              <a:ext cx="14763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4313238" y="3660490"/>
              <a:ext cx="11922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7150100" y="3562065"/>
              <a:ext cx="1144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7215188" y="2333340"/>
              <a:ext cx="114617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5640388" y="3330290"/>
              <a:ext cx="1144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6470650" y="1204628"/>
              <a:ext cx="1192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7050088" y="1617378"/>
              <a:ext cx="11922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5822950" y="2415890"/>
              <a:ext cx="114458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4246563" y="2665128"/>
              <a:ext cx="11445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p:cNvPicPr>
              <a:picLocks noChangeAspect="1"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2405063" y="1088740"/>
              <a:ext cx="114458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1077913" y="1088740"/>
              <a:ext cx="11461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27" cstate="print">
              <a:extLst>
                <a:ext uri="{28A0092B-C50C-407E-A947-70E740481C1C}">
                  <a14:useLocalDpi xmlns:a14="http://schemas.microsoft.com/office/drawing/2010/main" val="0"/>
                </a:ext>
              </a:extLst>
            </a:blip>
            <a:stretch>
              <a:fillRect/>
            </a:stretch>
          </p:blipFill>
          <p:spPr bwMode="auto">
            <a:xfrm>
              <a:off x="4395788" y="4593940"/>
              <a:ext cx="13477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28" cstate="print">
              <a:extLst>
                <a:ext uri="{28A0092B-C50C-407E-A947-70E740481C1C}">
                  <a14:useLocalDpi xmlns:a14="http://schemas.microsoft.com/office/drawing/2010/main" val="0"/>
                </a:ext>
              </a:extLst>
            </a:blip>
            <a:stretch>
              <a:fillRect/>
            </a:stretch>
          </p:blipFill>
          <p:spPr bwMode="auto">
            <a:xfrm>
              <a:off x="2735796" y="4833057"/>
              <a:ext cx="762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矩形 28"/>
          <p:cNvSpPr>
            <a:spLocks noChangeArrowheads="1"/>
          </p:cNvSpPr>
          <p:nvPr/>
        </p:nvSpPr>
        <p:spPr bwMode="auto">
          <a:xfrm>
            <a:off x="1991544" y="5415495"/>
            <a:ext cx="86409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140000"/>
              </a:lnSpc>
              <a:buClr>
                <a:schemeClr val="tx2"/>
              </a:buClr>
              <a:buFont typeface="Wingdings" panose="05000000000000000000" pitchFamily="2" charset="2"/>
              <a:buChar char="n"/>
              <a:defRPr sz="2100" b="1">
                <a:solidFill>
                  <a:srgbClr val="080808"/>
                </a:solidFill>
                <a:latin typeface="FrutigerNext LT Regular" pitchFamily="34" charset="0"/>
                <a:ea typeface="宋体" pitchFamily="2" charset="-122"/>
              </a:defRPr>
            </a:lvl1pPr>
            <a:lvl2pPr marL="742950" indent="-285750">
              <a:lnSpc>
                <a:spcPct val="140000"/>
              </a:lnSpc>
              <a:buClr>
                <a:schemeClr val="tx1"/>
              </a:buClr>
              <a:buFont typeface="FrutigerNext LT Regular" panose="020B0503040504020204" pitchFamily="34" charset="0"/>
              <a:buChar char="›"/>
              <a:defRPr sz="1700">
                <a:solidFill>
                  <a:schemeClr val="tx1"/>
                </a:solidFill>
                <a:latin typeface="FrutigerNext LT Regular" pitchFamily="34" charset="0"/>
                <a:ea typeface="宋体" pitchFamily="2" charset="-122"/>
              </a:defRPr>
            </a:lvl2pPr>
            <a:lvl3pPr marL="1143000" indent="-228600">
              <a:lnSpc>
                <a:spcPct val="140000"/>
              </a:lnSpc>
              <a:buFont typeface="FrutigerNext LT Light" panose="020B0403040504020204" pitchFamily="34" charset="0"/>
              <a:buChar char="»"/>
              <a:defRPr sz="1700">
                <a:solidFill>
                  <a:schemeClr val="tx1"/>
                </a:solidFill>
                <a:latin typeface="FrutigerNext LT Light" pitchFamily="34" charset="0"/>
                <a:ea typeface="宋体" pitchFamily="2" charset="-122"/>
              </a:defRPr>
            </a:lvl3pPr>
            <a:lvl4pPr marL="1600200" indent="-228600">
              <a:lnSpc>
                <a:spcPct val="140000"/>
              </a:lnSpc>
              <a:buChar char="–"/>
              <a:defRPr sz="1500">
                <a:solidFill>
                  <a:srgbClr val="080808"/>
                </a:solidFill>
                <a:latin typeface="FrutigerNext LT Medium" pitchFamily="34" charset="0"/>
                <a:ea typeface="宋体" pitchFamily="2" charset="-122"/>
              </a:defRPr>
            </a:lvl4pPr>
            <a:lvl5pPr marL="2057400" indent="-228600">
              <a:lnSpc>
                <a:spcPct val="140000"/>
              </a:lnSpc>
              <a:buFont typeface="FrutigerNext LT Medium" panose="020B0603040504020204" pitchFamily="34" charset="0"/>
              <a:buChar char="~"/>
              <a:defRPr sz="1300">
                <a:solidFill>
                  <a:srgbClr val="080808"/>
                </a:solidFill>
                <a:latin typeface="FrutigerNext LT Medium" pitchFamily="34" charset="0"/>
                <a:ea typeface="宋体" pitchFamily="2" charset="-122"/>
              </a:defRPr>
            </a:lvl5pPr>
            <a:lvl6pPr marL="2514600" indent="-228600" eaLnBrk="0" fontAlgn="base" hangingPunct="0">
              <a:lnSpc>
                <a:spcPct val="140000"/>
              </a:lnSpc>
              <a:spcBef>
                <a:spcPct val="0"/>
              </a:spcBef>
              <a:spcAft>
                <a:spcPct val="0"/>
              </a:spcAft>
              <a:buFont typeface="FrutigerNext LT Medium" panose="020B0603040504020204" pitchFamily="34" charset="0"/>
              <a:buChar char="~"/>
              <a:defRPr sz="1300">
                <a:solidFill>
                  <a:srgbClr val="080808"/>
                </a:solidFill>
                <a:latin typeface="FrutigerNext LT Medium" pitchFamily="34" charset="0"/>
                <a:ea typeface="宋体" pitchFamily="2" charset="-122"/>
              </a:defRPr>
            </a:lvl6pPr>
            <a:lvl7pPr marL="2971800" indent="-228600" eaLnBrk="0" fontAlgn="base" hangingPunct="0">
              <a:lnSpc>
                <a:spcPct val="140000"/>
              </a:lnSpc>
              <a:spcBef>
                <a:spcPct val="0"/>
              </a:spcBef>
              <a:spcAft>
                <a:spcPct val="0"/>
              </a:spcAft>
              <a:buFont typeface="FrutigerNext LT Medium" panose="020B0603040504020204" pitchFamily="34" charset="0"/>
              <a:buChar char="~"/>
              <a:defRPr sz="1300">
                <a:solidFill>
                  <a:srgbClr val="080808"/>
                </a:solidFill>
                <a:latin typeface="FrutigerNext LT Medium" pitchFamily="34" charset="0"/>
                <a:ea typeface="宋体" pitchFamily="2" charset="-122"/>
              </a:defRPr>
            </a:lvl7pPr>
            <a:lvl8pPr marL="3429000" indent="-228600" eaLnBrk="0" fontAlgn="base" hangingPunct="0">
              <a:lnSpc>
                <a:spcPct val="140000"/>
              </a:lnSpc>
              <a:spcBef>
                <a:spcPct val="0"/>
              </a:spcBef>
              <a:spcAft>
                <a:spcPct val="0"/>
              </a:spcAft>
              <a:buFont typeface="FrutigerNext LT Medium" panose="020B0603040504020204" pitchFamily="34" charset="0"/>
              <a:buChar char="~"/>
              <a:defRPr sz="1300">
                <a:solidFill>
                  <a:srgbClr val="080808"/>
                </a:solidFill>
                <a:latin typeface="FrutigerNext LT Medium" pitchFamily="34" charset="0"/>
                <a:ea typeface="宋体" pitchFamily="2" charset="-122"/>
              </a:defRPr>
            </a:lvl8pPr>
            <a:lvl9pPr marL="3886200" indent="-228600" eaLnBrk="0" fontAlgn="base" hangingPunct="0">
              <a:lnSpc>
                <a:spcPct val="140000"/>
              </a:lnSpc>
              <a:spcBef>
                <a:spcPct val="0"/>
              </a:spcBef>
              <a:spcAft>
                <a:spcPct val="0"/>
              </a:spcAft>
              <a:buFont typeface="FrutigerNext LT Medium" panose="020B0603040504020204" pitchFamily="34" charset="0"/>
              <a:buChar char="~"/>
              <a:defRPr sz="1300">
                <a:solidFill>
                  <a:srgbClr val="080808"/>
                </a:solidFill>
                <a:latin typeface="FrutigerNext LT Medium" pitchFamily="34" charset="0"/>
                <a:ea typeface="宋体" pitchFamily="2" charset="-122"/>
              </a:defRPr>
            </a:lvl9pPr>
          </a:lstStyle>
          <a:p>
            <a:pPr algn="ctr" eaLnBrk="1" fontAlgn="ctr" hangingPunct="1">
              <a:lnSpc>
                <a:spcPct val="150000"/>
              </a:lnSpc>
              <a:buClrTx/>
              <a:buFontTx/>
              <a:buNone/>
            </a:pPr>
            <a:r>
              <a:rPr lang="en-US" altLang="zh-CN" sz="1400" dirty="0">
                <a:solidFill>
                  <a:srgbClr val="C00000"/>
                </a:solidFill>
                <a:latin typeface="微软雅黑" panose="020B0503020204020204" pitchFamily="34" charset="-122"/>
                <a:ea typeface="微软雅黑" panose="020B0503020204020204" pitchFamily="34" charset="-122"/>
                <a:cs typeface="Arial" pitchFamily="34" charset="0"/>
              </a:rPr>
              <a:t>In 2013, Huawei was officially accepted by the OpenStack Foundation as a Gold Member. </a:t>
            </a:r>
            <a:endParaRPr lang="en-US" altLang="zh-CN" sz="1400" dirty="0" smtClean="0">
              <a:solidFill>
                <a:srgbClr val="C00000"/>
              </a:solidFill>
              <a:latin typeface="微软雅黑" panose="020B0503020204020204" pitchFamily="34" charset="-122"/>
              <a:ea typeface="微软雅黑" panose="020B0503020204020204" pitchFamily="34" charset="-122"/>
              <a:cs typeface="Arial" pitchFamily="34" charset="0"/>
            </a:endParaRPr>
          </a:p>
          <a:p>
            <a:pPr algn="ctr" eaLnBrk="1" fontAlgn="ctr" hangingPunct="1">
              <a:lnSpc>
                <a:spcPct val="150000"/>
              </a:lnSpc>
              <a:buClrTx/>
              <a:buFontTx/>
              <a:buNone/>
            </a:pPr>
            <a:r>
              <a:rPr lang="en-US" altLang="zh-CN" sz="1400" dirty="0" smtClean="0">
                <a:solidFill>
                  <a:srgbClr val="C00000"/>
                </a:solidFill>
                <a:latin typeface="微软雅黑" panose="020B0503020204020204" pitchFamily="34" charset="-122"/>
                <a:ea typeface="微软雅黑" panose="020B0503020204020204" pitchFamily="34" charset="-122"/>
                <a:cs typeface="Arial" pitchFamily="34" charset="0"/>
              </a:rPr>
              <a:t>In 2017, </a:t>
            </a:r>
            <a:r>
              <a:rPr lang="en-US" altLang="zh-CN" sz="1400" dirty="0">
                <a:solidFill>
                  <a:srgbClr val="C00000"/>
                </a:solidFill>
                <a:latin typeface="微软雅黑" panose="020B0503020204020204" pitchFamily="34" charset="-122"/>
                <a:ea typeface="微软雅黑" panose="020B0503020204020204" pitchFamily="34" charset="-122"/>
                <a:cs typeface="Arial" pitchFamily="34" charset="0"/>
              </a:rPr>
              <a:t>Huawei was officially accepted by the OpenStack Foundation as a </a:t>
            </a:r>
            <a:r>
              <a:rPr lang="en-US" altLang="zh-CN" sz="1400" dirty="0" smtClean="0">
                <a:solidFill>
                  <a:srgbClr val="C00000"/>
                </a:solidFill>
                <a:latin typeface="微软雅黑" panose="020B0503020204020204" pitchFamily="34" charset="-122"/>
                <a:ea typeface="微软雅黑" panose="020B0503020204020204" pitchFamily="34" charset="-122"/>
                <a:cs typeface="Arial" pitchFamily="34" charset="0"/>
              </a:rPr>
              <a:t>Platinum </a:t>
            </a:r>
            <a:r>
              <a:rPr lang="en-US" altLang="zh-CN" sz="1400" dirty="0">
                <a:solidFill>
                  <a:srgbClr val="C00000"/>
                </a:solidFill>
                <a:latin typeface="微软雅黑" panose="020B0503020204020204" pitchFamily="34" charset="-122"/>
                <a:ea typeface="微软雅黑" panose="020B0503020204020204" pitchFamily="34" charset="-122"/>
                <a:cs typeface="Arial" pitchFamily="34" charset="0"/>
              </a:rPr>
              <a:t>Member. </a:t>
            </a:r>
            <a:endParaRPr lang="en-US" altLang="zh-CN" sz="1400" dirty="0">
              <a:solidFill>
                <a:srgbClr val="C00000"/>
              </a:solidFill>
              <a:latin typeface="微软雅黑" panose="020B0503020204020204" pitchFamily="34" charset="-122"/>
              <a:ea typeface="微软雅黑" panose="020B0503020204020204" pitchFamily="34" charset="-122"/>
              <a:cs typeface="Arial" pitchFamily="34" charset="0"/>
            </a:endParaRPr>
          </a:p>
        </p:txBody>
      </p:sp>
    </p:spTree>
    <p:extLst>
      <p:ext uri="{BB962C8B-B14F-4D97-AF65-F5344CB8AC3E}">
        <p14:creationId xmlns:p14="http://schemas.microsoft.com/office/powerpoint/2010/main" val="3160366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a:xfrm>
            <a:off x="1019175" y="1376362"/>
            <a:ext cx="10470742" cy="4537125"/>
          </a:xfrm>
        </p:spPr>
        <p:txBody>
          <a:bodyPr wrap="square">
            <a:noAutofit/>
          </a:bodyPr>
          <a:lstStyle/>
          <a:p>
            <a:pPr fontAlgn="ctr"/>
            <a:r>
              <a:rPr lang="en-US" altLang="zh-CN" sz="1600" dirty="0">
                <a:latin typeface="微软雅黑" panose="020B0503020204020204" pitchFamily="34" charset="-122"/>
                <a:ea typeface="微软雅黑" panose="020B0503020204020204" pitchFamily="34" charset="-122"/>
              </a:rPr>
              <a:t>Integrated solution providers</a:t>
            </a:r>
          </a:p>
          <a:p>
            <a:pPr marL="571500" lvl="1" indent="-255588" fontAlgn="ctr"/>
            <a:r>
              <a:rPr lang="en-US" altLang="zh-CN" sz="1400" dirty="0">
                <a:latin typeface="微软雅黑" panose="020B0503020204020204" pitchFamily="34" charset="-122"/>
                <a:ea typeface="微软雅黑" panose="020B0503020204020204" pitchFamily="34" charset="-122"/>
              </a:rPr>
              <a:t>Representatives: HP, Huawei, </a:t>
            </a:r>
            <a:r>
              <a:rPr lang="en-US" altLang="zh-CN" sz="1400" dirty="0" err="1">
                <a:latin typeface="微软雅黑" panose="020B0503020204020204" pitchFamily="34" charset="-122"/>
                <a:ea typeface="微软雅黑" panose="020B0503020204020204" pitchFamily="34" charset="-122"/>
              </a:rPr>
              <a:t>Mirantis</a:t>
            </a:r>
            <a:r>
              <a:rPr lang="en-US" altLang="zh-CN" sz="1400" dirty="0">
                <a:latin typeface="微软雅黑" panose="020B0503020204020204" pitchFamily="34" charset="-122"/>
                <a:ea typeface="微软雅黑" panose="020B0503020204020204" pitchFamily="34" charset="-122"/>
              </a:rPr>
              <a:t>, IBM, and Oracle</a:t>
            </a:r>
          </a:p>
          <a:p>
            <a:pPr fontAlgn="ctr"/>
            <a:r>
              <a:rPr lang="en-US" altLang="zh-CN" sz="1600" dirty="0">
                <a:latin typeface="微软雅黑" panose="020B0503020204020204" pitchFamily="34" charset="-122"/>
                <a:ea typeface="微软雅黑" panose="020B0503020204020204" pitchFamily="34" charset="-122"/>
              </a:rPr>
              <a:t>Public cloud carriers</a:t>
            </a:r>
          </a:p>
          <a:p>
            <a:pPr marL="571500" lvl="1" indent="-255588" fontAlgn="ctr"/>
            <a:r>
              <a:rPr lang="en-US" altLang="zh-CN" sz="1400" dirty="0">
                <a:latin typeface="微软雅黑" panose="020B0503020204020204" pitchFamily="34" charset="-122"/>
                <a:ea typeface="微软雅黑" panose="020B0503020204020204" pitchFamily="34" charset="-122"/>
              </a:rPr>
              <a:t>Representatives: Rackspace and Huawei</a:t>
            </a:r>
          </a:p>
          <a:p>
            <a:pPr fontAlgn="ctr"/>
            <a:r>
              <a:rPr lang="en-US" altLang="zh-CN" sz="1600" dirty="0">
                <a:latin typeface="微软雅黑" panose="020B0503020204020204" pitchFamily="34" charset="-122"/>
                <a:ea typeface="微软雅黑" panose="020B0503020204020204" pitchFamily="34" charset="-122"/>
              </a:rPr>
              <a:t>Distributions vendors</a:t>
            </a:r>
          </a:p>
          <a:p>
            <a:pPr marL="571500" lvl="1" indent="-255588" fontAlgn="ctr"/>
            <a:r>
              <a:rPr lang="en-US" altLang="zh-CN" sz="1400" dirty="0">
                <a:latin typeface="微软雅黑" panose="020B0503020204020204" pitchFamily="34" charset="-122"/>
                <a:ea typeface="微软雅黑" panose="020B0503020204020204" pitchFamily="34" charset="-122"/>
              </a:rPr>
              <a:t>Representatives: Red Hat, Canonical, and SUSE</a:t>
            </a:r>
          </a:p>
          <a:p>
            <a:pPr fontAlgn="ctr"/>
            <a:r>
              <a:rPr lang="en-US" altLang="zh-CN" sz="1600" dirty="0">
                <a:latin typeface="微软雅黑" panose="020B0503020204020204" pitchFamily="34" charset="-122"/>
                <a:ea typeface="微软雅黑" panose="020B0503020204020204" pitchFamily="34" charset="-122"/>
              </a:rPr>
              <a:t>System software vendors</a:t>
            </a:r>
          </a:p>
          <a:p>
            <a:pPr marL="571500" lvl="1" indent="-255588" fontAlgn="ctr"/>
            <a:r>
              <a:rPr lang="en-US" altLang="zh-CN" sz="1400" dirty="0">
                <a:latin typeface="微软雅黑" panose="020B0503020204020204" pitchFamily="34" charset="-122"/>
                <a:ea typeface="微软雅黑" panose="020B0503020204020204" pitchFamily="34" charset="-122"/>
              </a:rPr>
              <a:t>Representatives: VMware</a:t>
            </a:r>
          </a:p>
          <a:p>
            <a:pPr fontAlgn="ctr"/>
            <a:r>
              <a:rPr lang="en-US" altLang="zh-CN" sz="1600" dirty="0">
                <a:latin typeface="微软雅黑" panose="020B0503020204020204" pitchFamily="34" charset="-122"/>
                <a:ea typeface="微软雅黑" panose="020B0503020204020204" pitchFamily="34" charset="-122"/>
              </a:rPr>
              <a:t>Hardware device vendors</a:t>
            </a:r>
          </a:p>
          <a:p>
            <a:pPr marL="571500" lvl="1" indent="-255588" fontAlgn="ctr"/>
            <a:r>
              <a:rPr lang="en-US" altLang="zh-CN" sz="1400" dirty="0">
                <a:latin typeface="微软雅黑" panose="020B0503020204020204" pitchFamily="34" charset="-122"/>
                <a:ea typeface="微软雅黑" panose="020B0503020204020204" pitchFamily="34" charset="-122"/>
              </a:rPr>
              <a:t>Representatives: Dell, EMC, and Cisco</a:t>
            </a:r>
          </a:p>
          <a:p>
            <a:pPr fontAlgn="ctr"/>
            <a:r>
              <a:rPr lang="en-US" altLang="zh-CN" sz="1600" dirty="0">
                <a:latin typeface="微软雅黑" panose="020B0503020204020204" pitchFamily="34" charset="-122"/>
                <a:ea typeface="微软雅黑" panose="020B0503020204020204" pitchFamily="34" charset="-122"/>
              </a:rPr>
              <a:t>Application and management component vendors</a:t>
            </a:r>
          </a:p>
          <a:p>
            <a:pPr marL="571500" lvl="1" indent="-255588" fontAlgn="ctr"/>
            <a:r>
              <a:rPr lang="en-US" altLang="zh-CN" sz="1400" dirty="0">
                <a:latin typeface="微软雅黑" panose="020B0503020204020204" pitchFamily="34" charset="-122"/>
                <a:ea typeface="微软雅黑" panose="020B0503020204020204" pitchFamily="34" charset="-122"/>
              </a:rPr>
              <a:t>Representatives: </a:t>
            </a:r>
            <a:r>
              <a:rPr lang="en-US" altLang="zh-CN" sz="1400" dirty="0" err="1">
                <a:latin typeface="微软雅黑" panose="020B0503020204020204" pitchFamily="34" charset="-122"/>
                <a:ea typeface="微软雅黑" panose="020B0503020204020204" pitchFamily="34" charset="-122"/>
              </a:rPr>
              <a:t>Tesora</a:t>
            </a:r>
            <a:r>
              <a:rPr lang="en-US" altLang="zh-CN" sz="1400" dirty="0">
                <a:latin typeface="微软雅黑" panose="020B0503020204020204" pitchFamily="34" charset="-122"/>
                <a:ea typeface="微软雅黑" panose="020B0503020204020204" pitchFamily="34" charset="-122"/>
              </a:rPr>
              <a:t> and Parallels</a:t>
            </a:r>
          </a:p>
        </p:txBody>
      </p:sp>
      <p:sp>
        <p:nvSpPr>
          <p:cNvPr id="2" name="标题 1"/>
          <p:cNvSpPr>
            <a:spLocks noGrp="1"/>
          </p:cNvSpPr>
          <p:nvPr>
            <p:ph type="title" idx="4294967295"/>
          </p:nvPr>
        </p:nvSpPr>
        <p:spPr>
          <a:xfrm>
            <a:off x="1631950" y="224644"/>
            <a:ext cx="9072562" cy="868363"/>
          </a:xfrm>
        </p:spPr>
        <p:txBody>
          <a:bodyPr wrap="square">
            <a:noAutofit/>
          </a:bodyPr>
          <a:lstStyle/>
          <a:p>
            <a:pPr fontAlgn="ctr"/>
            <a:r>
              <a:rPr lang="en-US" altLang="zh-CN" b="1" dirty="0" smtClean="0">
                <a:latin typeface="微软雅黑" panose="020B0503020204020204" pitchFamily="34" charset="-122"/>
                <a:ea typeface="微软雅黑" panose="020B0503020204020204" pitchFamily="34" charset="-122"/>
              </a:rPr>
              <a:t>Typical Business Models and Vendors of OpenStack</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889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培训与认证部-母版">
  <a:themeElements>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fontScheme name="V3.0胶片模板字体">
      <a:majorFont>
        <a:latin typeface="微软雅黑"/>
        <a:ea typeface="黑体"/>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zh-CN" altLang="en-US" sz="1000" b="0" i="0" u="none" strike="noStrike" cap="none" normalizeH="0" baseline="0" smtClean="0">
            <a:ln>
              <a:noFill/>
            </a:ln>
            <a:solidFill>
              <a:schemeClr val="tx1"/>
            </a:solidFill>
            <a:effectLst/>
            <a:latin typeface="FrutigerNext LT Regular" pitchFamily="34" charset="0"/>
            <a:ea typeface="宋体" pitchFamily="2" charset="-122"/>
          </a:defRPr>
        </a:defPPr>
      </a:lstStyle>
    </a:lnDef>
    <a:txDef>
      <a:spPr bwMode="auto">
        <a:noFill/>
        <a:ln w="9525" algn="ctr">
          <a:noFill/>
          <a:miter lim="800000"/>
          <a:headEnd/>
          <a:tailEnd/>
        </a:ln>
      </a:spPr>
      <a:bodyPr vert="horz" wrap="square" lIns="87802" tIns="43901" rIns="87802" bIns="43901" numCol="1" anchor="ctr" anchorCtr="0" compatLnSpc="1">
        <a:prstTxWarp prst="textNoShape">
          <a:avLst/>
        </a:prstTxWarp>
      </a:bodyPr>
      <a:lstStyle>
        <a:defPPr>
          <a:defRPr dirty="0" smtClean="0"/>
        </a:defPPr>
      </a:lstStyle>
    </a:txDef>
  </a:objectDefaults>
  <a:extraClrSchemeLst>
    <a:extraClrScheme>
      <a:clrScheme name="default 1">
        <a:dk1>
          <a:srgbClr val="000000"/>
        </a:dk1>
        <a:lt1>
          <a:srgbClr val="FFFFFF"/>
        </a:lt1>
        <a:dk2>
          <a:srgbClr val="990000"/>
        </a:dk2>
        <a:lt2>
          <a:srgbClr val="CCCCCC"/>
        </a:lt2>
        <a:accent1>
          <a:srgbClr val="99CCCC"/>
        </a:accent1>
        <a:accent2>
          <a:srgbClr val="990000"/>
        </a:accent2>
        <a:accent3>
          <a:srgbClr val="FFFFFF"/>
        </a:accent3>
        <a:accent4>
          <a:srgbClr val="000000"/>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CCCCCC"/>
        </a:lt2>
        <a:accent1>
          <a:srgbClr val="CCFF99"/>
        </a:accent1>
        <a:accent2>
          <a:srgbClr val="990000"/>
        </a:accent2>
        <a:accent3>
          <a:srgbClr val="FFFFFF"/>
        </a:accent3>
        <a:accent4>
          <a:srgbClr val="000000"/>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CCCCCC"/>
        </a:lt2>
        <a:accent1>
          <a:srgbClr val="FFCC99"/>
        </a:accent1>
        <a:accent2>
          <a:srgbClr val="990000"/>
        </a:accent2>
        <a:accent3>
          <a:srgbClr val="FFFFFF"/>
        </a:accent3>
        <a:accent4>
          <a:srgbClr val="000000"/>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CCCCCC"/>
        </a:lt2>
        <a:accent1>
          <a:srgbClr val="FF9900"/>
        </a:accent1>
        <a:accent2>
          <a:srgbClr val="990000"/>
        </a:accent2>
        <a:accent3>
          <a:srgbClr val="FFFFFF"/>
        </a:accent3>
        <a:accent4>
          <a:srgbClr val="000000"/>
        </a:accent4>
        <a:accent5>
          <a:srgbClr val="FFCAAA"/>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CCCCCC"/>
        </a:lt2>
        <a:accent1>
          <a:srgbClr val="CCCCFF"/>
        </a:accent1>
        <a:accent2>
          <a:srgbClr val="990000"/>
        </a:accent2>
        <a:accent3>
          <a:srgbClr val="FFFFFF"/>
        </a:accent3>
        <a:accent4>
          <a:srgbClr val="000000"/>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CCCCCC"/>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D31BF82BEC70A5409CC5F2222376FA0F" ma:contentTypeVersion="1" ma:contentTypeDescription="新建文档。" ma:contentTypeScope="" ma:versionID="d8d54e8926886a2034aa79c505f38278">
  <xsd:schema xmlns:xsd="http://www.w3.org/2001/XMLSchema" xmlns:xs="http://www.w3.org/2001/XMLSchema" xmlns:p="http://schemas.microsoft.com/office/2006/metadata/properties" targetNamespace="http://schemas.microsoft.com/office/2006/metadata/properties" ma:root="true" ma:fieldsID="9adfd09ad98667f9c194c646e97541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0196ACF-0F9F-40C8-8672-F9B6E19B1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3E6701-3943-4A44-84F3-F772B5088830}">
  <ds:schemaRefs>
    <ds:schemaRef ds:uri="http://schemas.microsoft.com/sharepoint/v3/contenttype/forms"/>
  </ds:schemaRefs>
</ds:datastoreItem>
</file>

<file path=customXml/itemProps3.xml><?xml version="1.0" encoding="utf-8"?>
<ds:datastoreItem xmlns:ds="http://schemas.openxmlformats.org/officeDocument/2006/customXml" ds:itemID="{EAE3093B-232B-4C15-AB25-7F1FBE134870}">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63111</TotalTime>
  <Words>4815</Words>
  <Application>Microsoft Office PowerPoint</Application>
  <PresentationFormat>宽屏</PresentationFormat>
  <Paragraphs>611</Paragraphs>
  <Slides>47</Slides>
  <Notes>47</Notes>
  <HiddenSlides>1</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47</vt:i4>
      </vt:variant>
    </vt:vector>
  </HeadingPairs>
  <TitlesOfParts>
    <vt:vector size="62" baseType="lpstr">
      <vt:lpstr>MS PGothic</vt:lpstr>
      <vt:lpstr>Myriad Pro</vt:lpstr>
      <vt:lpstr>Myriad Pro Bold</vt:lpstr>
      <vt:lpstr>黑体</vt:lpstr>
      <vt:lpstr>华文细黑</vt:lpstr>
      <vt:lpstr>宋体</vt:lpstr>
      <vt:lpstr>微软雅黑</vt:lpstr>
      <vt:lpstr>Arial</vt:lpstr>
      <vt:lpstr>Calibri</vt:lpstr>
      <vt:lpstr>FrutigerNext LT Light</vt:lpstr>
      <vt:lpstr>FrutigerNext LT Medium</vt:lpstr>
      <vt:lpstr>FrutigerNext LT Regular</vt:lpstr>
      <vt:lpstr>Symbol</vt:lpstr>
      <vt:lpstr>Wingdings</vt:lpstr>
      <vt:lpstr>1_培训与认证部-母版</vt:lpstr>
      <vt:lpstr>PowerPoint 演示文稿</vt:lpstr>
      <vt:lpstr>Huawei FusionSphere OpenStack Cloud Platform</vt:lpstr>
      <vt:lpstr>PowerPoint 演示文稿</vt:lpstr>
      <vt:lpstr>PowerPoint 演示文稿</vt:lpstr>
      <vt:lpstr>PowerPoint 演示文稿</vt:lpstr>
      <vt:lpstr>Open + Stack = OpenStack</vt:lpstr>
      <vt:lpstr>Open + Stack = OpenStack</vt:lpstr>
      <vt:lpstr>OpenStack Participants</vt:lpstr>
      <vt:lpstr>Typical Business Models and Vendors of OpenStack</vt:lpstr>
      <vt:lpstr>Enterprise-Level OpenStack Requirements</vt:lpstr>
      <vt:lpstr>PowerPoint 演示文稿</vt:lpstr>
      <vt:lpstr>OpenStack Layers</vt:lpstr>
      <vt:lpstr>OpenStack Architecture and Core Projects</vt:lpstr>
      <vt:lpstr>PowerPoint 演示文稿</vt:lpstr>
      <vt:lpstr>Introduction to OpenStack Modules</vt:lpstr>
      <vt:lpstr>Keystone Overview</vt:lpstr>
      <vt:lpstr>Examples</vt:lpstr>
      <vt:lpstr>Nova Overview</vt:lpstr>
      <vt:lpstr>Nova - Compute Virtualization (1)</vt:lpstr>
      <vt:lpstr>Nova - Compute Virtualization (2)</vt:lpstr>
      <vt:lpstr>Neutron - Network Virtualization</vt:lpstr>
      <vt:lpstr>Logical Architecture of Neutron: Components</vt:lpstr>
      <vt:lpstr>Cinder Overview</vt:lpstr>
      <vt:lpstr>Cinder</vt:lpstr>
      <vt:lpstr>Cinder Architecture</vt:lpstr>
      <vt:lpstr>Basic Functions of Cinder</vt:lpstr>
      <vt:lpstr>Ceilometer Overview</vt:lpstr>
      <vt:lpstr>Glance Overview</vt:lpstr>
      <vt:lpstr>Glance - Image Management</vt:lpstr>
      <vt:lpstr>Swift Overview</vt:lpstr>
      <vt:lpstr>Swift Storage Virtualization - Object Storage</vt:lpstr>
      <vt:lpstr>PowerPoint 演示文稿</vt:lpstr>
      <vt:lpstr>FusionSphere OpenStack Commercial Enhancements (1)</vt:lpstr>
      <vt:lpstr>FusionSphere OpenStack Commercial Enhancements (2)</vt:lpstr>
      <vt:lpstr>FusionSphere OpenStack Commercial Enhancement Features</vt:lpstr>
      <vt:lpstr>FusionSphere OpenStack Commercial Enhancement Features</vt:lpstr>
      <vt:lpstr>FusionSphere: OpenStack-based Open Cloud Service and Cloud Management Platform</vt:lpstr>
      <vt:lpstr>OpenStack-based Plugin Enhancements</vt:lpstr>
      <vt:lpstr>FusionSphere OpenStack Architecture</vt:lpstr>
      <vt:lpstr>Cloud Service Architecture for FusionCloud</vt:lpstr>
      <vt:lpstr>Open Architecture Supports Heterogeneous Virtualization</vt:lpstr>
      <vt:lpstr>Open Architecture Supports Heterogeneous Storage Devices</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c37402</dc:creator>
  <cp:lastModifiedBy>zhangyuezjhw</cp:lastModifiedBy>
  <cp:revision>2325</cp:revision>
  <dcterms:created xsi:type="dcterms:W3CDTF">2003-08-21T06:48:56Z</dcterms:created>
  <dcterms:modified xsi:type="dcterms:W3CDTF">2019-06-11T06:22:08Z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(11)3UhSoOyFRqszoDxskLpj5cCgHy0/Ke5a2v36AUt5KrgSjqJy4EvmEMiX5YGaXFvp9/UK33Tw_x000d_ RaJW6EwaME9+dHZpcw3Qvwx3X7+7GB6JsqeHubWWQ6I3ypfAK+5vZMWsyNDf33Q+yGzlBfYD_x000d_ OIxQyuEVYPacOcTgO0GGMLWMsFSrAduWXi7lDNFdBfllJdxWMbs3FZsryX4VjGFDgDu63a6N_x000d_ xu0BGaqu6EF4Ju8poQ</vt:lpwstr>
  </property>
  <property fmtid="{D5CDD505-2E9C-101B-9397-08002B2CF9AE}" pid="3" name="_ms_pID_7253431">
    <vt:lpwstr>BMOYFB6vneTRz7L1g0JJ22H5/isfqcfzh5pBpQdNEd/89Bu2iKf9rF_x000d_ 8op/8IkqLeMh+keGDgdcj0lWvNSDrOiKETLVLHKf0dAV/wbUZ1Pl7vsyjFd1JF5Sf0W2EphX_x000d_ kKThqtFyyfZrx1rpBmQNejSbMMFaLTOhJRIkS1kte6dPRjiNcn8xXAQwCfg3MVqEesS/QFUS_x000d_ 0434uENqVn3WpAxX7t7QHrSfmaRXx4stZ0aQ</vt:lpwstr>
  </property>
  <property fmtid="{D5CDD505-2E9C-101B-9397-08002B2CF9AE}" pid="4" name="_ms_pID_7253432">
    <vt:lpwstr>GlOhGokx+m1IQbE70sXTnuxTIMf68mvALZnx_x000d_ Ap3/iFwG1LihCpUCHf3Bn2ll5x23Yax8rhDQQtrN1FnZFQ+cIj2o+7GIyP6ibG2HnXSKhrF0_x000d_ vPb1zyvTEXDg5RRTl9mncM3qDJ57f7PknXx06TDv+x7A8WWQj9+kQijlJ2TzwFBui7LtkmpH_x000d_ +mYGiVPOsW+HAtEsl7A7QZExQOhpwhAKMowhwI7jB8gr0KFQzNskLY</vt:lpwstr>
  </property>
  <property fmtid="{D5CDD505-2E9C-101B-9397-08002B2CF9AE}" pid="5" name="_ms_pID_7253433">
    <vt:lpwstr>wdIY6NepULtXPaJiBT_x000d_ /NMRWPBa1Alrv+5zAztbQlwb14ItSrxj60fGWez57M9Y3Nc4tyEb941dzOsuIhoTncg4RVmX_x000d_ eIeh+kU6g7eOHI10wgRC7DyP2ooQ+zhQFN0L7N5Mhaj1f9/5QtY13CoxxVFyGTcNauHWJ/c/_x000d_ xy0hCj36m3LnI3+Mp3x+uuharMKms1ddOydlHr6th8+Xl0sscO+2Zg0PmeesnZ8SxgDRDgR/</vt:lpwstr>
  </property>
  <property fmtid="{D5CDD505-2E9C-101B-9397-08002B2CF9AE}" pid="6" name="_ms_pID_7253434">
    <vt:lpwstr>_x000d_ 06fuLz5Gs8F0062xWxQ4bNWmlQvUIY4ng3ooElJg7LpATs2N9FWODlMO09ItIhhhfBl71QoV_x000d_ TtICtiXbCRS8Mgf/00AXGY8En0/xvatrf6I7cF468IRRjRyCdV90XxXwVeExV5j1jZDrC2Jq_x000d_ l5GwJ4VyV9PDCqrI+drn/Y0ThOgfgW1VVXGo11fNi/vEjhI9/V83n6i9wMsMQkvlBqW/TwEs_x000d_ 6YoFjibjQLqH5ZQL</vt:lpwstr>
  </property>
  <property fmtid="{D5CDD505-2E9C-101B-9397-08002B2CF9AE}" pid="7" name="_ms_pID_7253435">
    <vt:lpwstr>aGcNmArSL7sKVRrXgCFeQCME3tSlGMGc1nn3F68Tlh0VzDGXMvPzk5kK_x000d_ zswiwHIYB5Bp7la8BzkurY4rONAlJzypOuUxaz8M6JW8maYWkfR3VJZ9uDKrtHfxmF7oTknV_x000d_ 0D0s5bhsrWyCgRnFkF9vpWQ0HdNdJ/2yrkO382WhWcp+N1RcxBubAoHCpm0gsHtQiWYFGoBM_x000d_ oL2nyqm6y/khwj5dIudnbisyKT+S1wWA/t</vt:lpwstr>
  </property>
  <property fmtid="{D5CDD505-2E9C-101B-9397-08002B2CF9AE}" pid="8" name="_ms_pID_7253436">
    <vt:lpwstr>TPllG6Veed9GUlfwC8cLvU8QTryE4UhobeLDXG_x000d_ ei/t7XTbTtZri5zsO3DNoARD9e5R0QxzxMu5us2xNAlqcl2eWKopk7Zmn3kTYohGakKPewGh_x000d_ +QpZycsMjFwTpwdQ8yEfaFYb67HvULkFee89Nr2/rJ/FIQdYMD2wcY1bIxGR3TNy2EhIqUh/_x000d_ 0UOiZ8P9lZw1EVxEj6INNKvwYGinwlBZGf2zpYz8UKIDbXx/LEzD</vt:lpwstr>
  </property>
  <property fmtid="{D5CDD505-2E9C-101B-9397-08002B2CF9AE}" pid="9" name="_ms_pID_7253437">
    <vt:lpwstr>ebjDDi5yUz3Atc4gUDb5_x000d_ +tv7+/b3L3sSem+xAm+C56IrhQpLVAKzS4HQh4O4UlqzYfcAOwFKAvwL4r6PwKKbnvmtnSvL_x000d_ fZ/ANFRbTWLaGmxYEefif/jPJGJYmp0uxtoD913402+R83n60akKT2NMT0MpTW3OvYxduzAB_x000d_ EQ2MqKNVY8rsHdLmLSoQxG0nO9feCHgC9YQHC85IolID0ED8MatySi5CL3Xn0lEqewCJQP</vt:lpwstr>
  </property>
  <property fmtid="{D5CDD505-2E9C-101B-9397-08002B2CF9AE}" pid="10" name="_ms_pID_7253438">
    <vt:lpwstr>ab_x000d_ PK8okltMeequt+iVcpdTAysW/K+KW8jBtQQllcDU8kVAs9MhO5sS3OhKCLlTLqy3BUamtgTs_x000d_ Jk3FN3LzrqdNsepuI/v+XhoJU/MWFWnfULsbESAO1BriRWfUJ/2S0GUIASb4l0oCNvkNmlxC_x000d_ 8lhvj9JQArDZg4yz3vBb400F0TLXD1E4n1bhjCvs56P9B4TP1zZ/O5FsGRAXJ+zl68+jNdVz_x000d_ kH+o8OlUWk4t9E</vt:lpwstr>
  </property>
  <property fmtid="{D5CDD505-2E9C-101B-9397-08002B2CF9AE}" pid="11" name="_ms_pID_7253439">
    <vt:lpwstr>gIXfEEoigI1CkVl4g0ENU/CyZuFKpB682zRrdiQadZJHgCspzF0zSSAXy4_x000d_ VKOo5XvgowQ73d4FADinc5+tJv8wHX1LsFToDkFhTzPJqbAUQX1vsQzGvZxlQr78WPj+SQIE_x000d_ fGxkVPlx+pDPs6rnSNZTbRUQwRlfuqU/DsssWUnWyv1gW04vkIWVpodKl604OJ1cms6HPzbe_x000d_ Mzwm3Gft3+DwKhutUMlITUa1+DZtcPe9</vt:lpwstr>
  </property>
  <property fmtid="{D5CDD505-2E9C-101B-9397-08002B2CF9AE}" pid="12" name="_ms_pID_72534310">
    <vt:lpwstr>9Yf9LGFXEnVCZfwfIBUFCxe3M9gP60jstDzRuK52_x000d_ Xcp8/qWzZGKHAdKR4PEqJ+oEpao/6Go6gc41a7KkCXK47Fwt7JL0XCUh</vt:lpwstr>
  </property>
  <property fmtid="{D5CDD505-2E9C-101B-9397-08002B2CF9AE}" pid="13" name="_new_ms_pID_72543">
    <vt:lpwstr>(4)JuP5KvijqeahwNEd37n122L03vOf+TA6mj7QJ1vRVZiChP7J0ZoJTsZ963gTJ6Pt01GQ8bx0
vwGc3sdse1GuWmYm3RwMUFZbbXZxVhAyZPI5DhxUiyjdABDlPKUkBLpZmNzs5tXobM/pVlDP
BhYQb4x3s9/4T7p8fd/W7tgMmqatzUv2XXR/C4SANibWndIpLLnN5mZaQ6n/zI0f48jgo8cz
N2jjgw9Ln3zbJz6LUT</vt:lpwstr>
  </property>
  <property fmtid="{D5CDD505-2E9C-101B-9397-08002B2CF9AE}" pid="14" name="_new_ms_pID_725431">
    <vt:lpwstr>HUdO40HJMT9w67T/tWh9Vvs+UE/trIGgJ77WNyD0wmjriSMT9A+p7c
38+1c6xSxGPLtWwWe7uzCzZ7jDFiu6DrikEY3wvsYxQWkGi0kytCHX08rzg6uxU/+fPD2HA2
5Z9/jLbvs7VHN1FJbgzOay+uz9xlFmeG+JEt1rIvh4m4TW1bn4hEUZHN6EXm0+Oxyqdqm68w
EMggoRwLWIN4swdvQMjusf4Fvk50gPks4goH</vt:lpwstr>
  </property>
  <property fmtid="{D5CDD505-2E9C-101B-9397-08002B2CF9AE}" pid="15" name="_new_ms_pID_725432">
    <vt:lpwstr>5QHjbuWTSjbsUxwUM9vMivwHeeiKbW6d5/Ix
3Hm9XQPs7hN6BQs2CCjVznwKHDZOwWUpshkMmgiFiynRS2e1WrMpH66e2d8L5KYvxzW5u/CK
2aKe0ajlf3T2chGjdIXoP7diT0EkMDXSfB8PO15aP+AEBOusvbu4Wgi6qwFHg9rNJVN65U6q
F5Y+bY5F17JP6PIDSl6ZNbcKXfj+3gRzSaoCeCvD5oOf3/bmVyKtfh</vt:lpwstr>
  </property>
  <property fmtid="{D5CDD505-2E9C-101B-9397-08002B2CF9AE}" pid="16" name="_new_ms_pID_725433">
    <vt:lpwstr>3c5ajHHVv97mcMYMzD
i4behQ==</vt:lpwstr>
  </property>
  <property fmtid="{D5CDD505-2E9C-101B-9397-08002B2CF9AE}" pid="17" name="_2015_ms_pID_725343">
    <vt:lpwstr>(3)1QdReaU3p/OS0t+JDQ8tPp/eWnaosCfhC2/UwObxzO3+cWu+s8Qc4MZTARxgRe5nAz/R1JT1
XyIpG9MVzEUpmqRIKhZynSQIPDVZ9170uorKojYUkSUoOFokRlDqwJOatJqiVjEZ9f52A8kW
3j+Nw56KLwTlbLvgUz9zBABpUzRJScpWf3zF2jqihIyhUgYUuxDwzFGYBGJhVsuFo/dbl4f3
z3AI+GQ2YpMUzdpLGL</vt:lpwstr>
  </property>
  <property fmtid="{D5CDD505-2E9C-101B-9397-08002B2CF9AE}" pid="18" name="_2015_ms_pID_7253431">
    <vt:lpwstr>y+MYAUP88O7h53JS+qlTmB26ssmh6nh+Qnw/JXdDGs2+4nTegVA+yY
Vulart0SPyAhePALilkxcajmijaDFlFtIoySZFseOhYYY9ip22myQ2eFw1eQuk+RIMM4FR3a
GjIoIEIQZxzocEWOXJnBgX78W9q84IjvvOlqLIh15eEz2C64p701GLF+nDHkMEiUxVc5+BqE
sTR63AhQXsgvglAqfvSIqSTL6gYKbcBbF6wf</vt:lpwstr>
  </property>
  <property fmtid="{D5CDD505-2E9C-101B-9397-08002B2CF9AE}" pid="19" name="_2015_ms_pID_7253432">
    <vt:lpwstr>q3tMqbgw1y0xkayHQGH1+wPpf3dnNopQyT4o
2o9+R4vwZXZzJkWgnvFpeP7fVrWdfYXChvU4UdtOI1xuDTmqTL4=</vt:lpwstr>
  </property>
  <property fmtid="{D5CDD505-2E9C-101B-9397-08002B2CF9AE}" pid="20" name="ContentTypeId">
    <vt:lpwstr>0x010100D31BF82BEC70A5409CC5F2222376FA0F</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1558312735</vt:lpwstr>
  </property>
</Properties>
</file>