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54"/>
  </p:notesMasterIdLst>
  <p:handoutMasterIdLst>
    <p:handoutMasterId r:id="rId55"/>
  </p:handoutMasterIdLst>
  <p:sldIdLst>
    <p:sldId id="256" r:id="rId5"/>
    <p:sldId id="257" r:id="rId6"/>
    <p:sldId id="258" r:id="rId7"/>
    <p:sldId id="259" r:id="rId8"/>
    <p:sldId id="260" r:id="rId9"/>
    <p:sldId id="328" r:id="rId10"/>
    <p:sldId id="313" r:id="rId11"/>
    <p:sldId id="263" r:id="rId12"/>
    <p:sldId id="264" r:id="rId13"/>
    <p:sldId id="315" r:id="rId14"/>
    <p:sldId id="316" r:id="rId15"/>
    <p:sldId id="317" r:id="rId16"/>
    <p:sldId id="318" r:id="rId17"/>
    <p:sldId id="319" r:id="rId18"/>
    <p:sldId id="320" r:id="rId19"/>
    <p:sldId id="321" r:id="rId20"/>
    <p:sldId id="322" r:id="rId21"/>
    <p:sldId id="323" r:id="rId22"/>
    <p:sldId id="324" r:id="rId23"/>
    <p:sldId id="325" r:id="rId24"/>
    <p:sldId id="284" r:id="rId25"/>
    <p:sldId id="285" r:id="rId26"/>
    <p:sldId id="286" r:id="rId27"/>
    <p:sldId id="287" r:id="rId28"/>
    <p:sldId id="288" r:id="rId29"/>
    <p:sldId id="289" r:id="rId30"/>
    <p:sldId id="290" r:id="rId31"/>
    <p:sldId id="291" r:id="rId32"/>
    <p:sldId id="293" r:id="rId33"/>
    <p:sldId id="294" r:id="rId34"/>
    <p:sldId id="295" r:id="rId35"/>
    <p:sldId id="296" r:id="rId36"/>
    <p:sldId id="297" r:id="rId37"/>
    <p:sldId id="298" r:id="rId38"/>
    <p:sldId id="299" r:id="rId39"/>
    <p:sldId id="301" r:id="rId40"/>
    <p:sldId id="302" r:id="rId41"/>
    <p:sldId id="303" r:id="rId42"/>
    <p:sldId id="304" r:id="rId43"/>
    <p:sldId id="305" r:id="rId44"/>
    <p:sldId id="306" r:id="rId45"/>
    <p:sldId id="307" r:id="rId46"/>
    <p:sldId id="308" r:id="rId47"/>
    <p:sldId id="309" r:id="rId48"/>
    <p:sldId id="311" r:id="rId49"/>
    <p:sldId id="310" r:id="rId50"/>
    <p:sldId id="326" r:id="rId51"/>
    <p:sldId id="327" r:id="rId52"/>
    <p:sldId id="312" r:id="rId53"/>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0244" autoAdjust="0"/>
  </p:normalViewPr>
  <p:slideViewPr>
    <p:cSldViewPr showGuides="1">
      <p:cViewPr varScale="1">
        <p:scale>
          <a:sx n="62" d="100"/>
          <a:sy n="62" d="100"/>
        </p:scale>
        <p:origin x="834" y="78"/>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7" d="100"/>
          <a:sy n="47" d="100"/>
        </p:scale>
        <p:origin x="2910" y="7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pport.huawei.com/enterprise/productsupport?lang=zh&amp;pid=9856522&amp;idAbsPath=7919749|9856522"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upport.huawei.com/enterpris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2011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5115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907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5523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0866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097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580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3061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136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357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393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584200" y="765175"/>
            <a:ext cx="5930900" cy="3336925"/>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02833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8004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8034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pPr fontAlgn="ctr"/>
            <a:endParaRPr lang="zh-CN" altLang="en-US" dirty="0">
              <a:latin typeface="FrutigerNext LT Regular"/>
            </a:endParaRPr>
          </a:p>
        </p:txBody>
      </p:sp>
    </p:spTree>
    <p:extLst>
      <p:ext uri="{BB962C8B-B14F-4D97-AF65-F5344CB8AC3E}">
        <p14:creationId xmlns:p14="http://schemas.microsoft.com/office/powerpoint/2010/main" val="45852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pPr fontAlgn="ctr"/>
            <a:endParaRPr lang="zh-CN" altLang="en-US" dirty="0">
              <a:latin typeface="FrutigerNext LT Regular"/>
            </a:endParaRPr>
          </a:p>
        </p:txBody>
      </p:sp>
    </p:spTree>
    <p:extLst>
      <p:ext uri="{BB962C8B-B14F-4D97-AF65-F5344CB8AC3E}">
        <p14:creationId xmlns:p14="http://schemas.microsoft.com/office/powerpoint/2010/main" val="862505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pPr fontAlgn="ctr"/>
            <a:endParaRPr lang="zh-CN" altLang="en-US">
              <a:latin typeface="FrutigerNext LT Regular"/>
            </a:endParaRPr>
          </a:p>
        </p:txBody>
      </p:sp>
    </p:spTree>
    <p:extLst>
      <p:ext uri="{BB962C8B-B14F-4D97-AF65-F5344CB8AC3E}">
        <p14:creationId xmlns:p14="http://schemas.microsoft.com/office/powerpoint/2010/main" val="50146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pPr fontAlgn="ctr"/>
            <a:endParaRPr lang="zh-CN" altLang="en-US">
              <a:latin typeface="FrutigerNext LT Regular"/>
            </a:endParaRPr>
          </a:p>
        </p:txBody>
      </p:sp>
    </p:spTree>
    <p:extLst>
      <p:ext uri="{BB962C8B-B14F-4D97-AF65-F5344CB8AC3E}">
        <p14:creationId xmlns:p14="http://schemas.microsoft.com/office/powerpoint/2010/main" val="277652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A PCIe x8 riser card provides two PCIe x4 slots (x8 connectors), four PCIe x8 slots (x16 connectors), and one USB 2.0 port. </a:t>
            </a:r>
            <a:endParaRPr lang="zh-CN" altLang="zh-CN"/>
          </a:p>
          <a:p>
            <a:r>
              <a:rPr lang="en-US" altLang="zh-CN"/>
              <a:t>A PCIe x16 riser card provides two PCIe x16 PCIe slots (x16 connectors), two PCIe x4 slots (x8 connectors), and one USB 2.0 port. </a:t>
            </a:r>
            <a:endParaRPr lang="zh-CN" altLang="zh-CN"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673007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A hot-swappable riser card is used for I/O expansion. It provides four hot-swappable 8x PCIe slots. The riser card supports maintenance without opening the chassis, which improves maintenance efficiency.</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814973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84200" y="765175"/>
            <a:ext cx="5930900" cy="3336925"/>
          </a:xfrm>
          <a:ln/>
        </p:spPr>
      </p:sp>
      <p:sp>
        <p:nvSpPr>
          <p:cNvPr id="75779" name="备注占位符 4"/>
          <p:cNvSpPr>
            <a:spLocks noGrp="1"/>
          </p:cNvSpPr>
          <p:nvPr/>
        </p:nvSpPr>
        <p:spPr bwMode="auto">
          <a:xfrm>
            <a:off x="841348" y="4861015"/>
            <a:ext cx="5419786" cy="4603879"/>
          </a:xfrm>
          <a:prstGeom prst="rect">
            <a:avLst/>
          </a:prstGeom>
          <a:noFill/>
          <a:ln w="9525">
            <a:noFill/>
            <a:miter lim="800000"/>
            <a:headEnd/>
            <a:tailEnd/>
          </a:ln>
        </p:spPr>
        <p:txBody>
          <a:bodyPr lIns="99048" tIns="49524" rIns="99048" bIns="49524"/>
          <a:lstStyle/>
          <a:p>
            <a:pPr indent="288889" algn="just" eaLnBrk="0" fontAlgn="ctr" hangingPunct="0">
              <a:lnSpc>
                <a:spcPct val="125000"/>
              </a:lnSpc>
              <a:spcBef>
                <a:spcPct val="50000"/>
              </a:spcBef>
            </a:pPr>
            <a:endParaRPr lang="zh-CN" altLang="en-US" sz="1100" dirty="0">
              <a:ea typeface="宋体" pitchFamily="2" charset="-122"/>
            </a:endParaRPr>
          </a:p>
        </p:txBody>
      </p:sp>
    </p:spTree>
    <p:extLst>
      <p:ext uri="{BB962C8B-B14F-4D97-AF65-F5344CB8AC3E}">
        <p14:creationId xmlns:p14="http://schemas.microsoft.com/office/powerpoint/2010/main" val="1445703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altLang="zh-CN" dirty="0"/>
              <a:t>Basic principles for routine maintenance are as follows:</a:t>
            </a:r>
            <a:endParaRPr lang="zh-CN" altLang="en-US" dirty="0"/>
          </a:p>
          <a:p>
            <a:pPr>
              <a:lnSpc>
                <a:spcPct val="100000"/>
              </a:lnSpc>
            </a:pPr>
            <a:r>
              <a:rPr lang="en-US" altLang="zh-CN" dirty="0"/>
              <a:t>Use unique ID or names to identify devices.</a:t>
            </a:r>
          </a:p>
          <a:p>
            <a:pPr lvl="1">
              <a:lnSpc>
                <a:spcPct val="100000"/>
              </a:lnSpc>
            </a:pPr>
            <a:r>
              <a:rPr lang="en-US" altLang="zh-CN" dirty="0"/>
              <a:t>Maintain a device name list to avoid name or ID conflicts.</a:t>
            </a:r>
            <a:endParaRPr lang="zh-CN" altLang="en-US" dirty="0"/>
          </a:p>
          <a:p>
            <a:pPr>
              <a:lnSpc>
                <a:spcPct val="100000"/>
              </a:lnSpc>
            </a:pPr>
            <a:r>
              <a:rPr lang="en-US" altLang="zh-CN" dirty="0"/>
              <a:t>Keep records of the rectification of resolved issues.</a:t>
            </a:r>
          </a:p>
          <a:p>
            <a:pPr lvl="1">
              <a:lnSpc>
                <a:spcPct val="100000"/>
              </a:lnSpc>
            </a:pPr>
            <a:r>
              <a:rPr lang="en-US" altLang="zh-CN" dirty="0"/>
              <a:t>Make one change at a time and record the change result, including error messages and other extra information.</a:t>
            </a:r>
            <a:endParaRPr lang="zh-CN" altLang="en-US" dirty="0"/>
          </a:p>
          <a:p>
            <a:pPr>
              <a:lnSpc>
                <a:spcPct val="100000"/>
              </a:lnSpc>
            </a:pPr>
            <a:r>
              <a:rPr lang="en-US" altLang="zh-CN" dirty="0"/>
              <a:t>Use the tools, resources, and software provided by Huawei to avoid possible faults or issues.</a:t>
            </a:r>
          </a:p>
          <a:p>
            <a:pPr lvl="1">
              <a:lnSpc>
                <a:spcPct val="100000"/>
              </a:lnSpc>
            </a:pPr>
            <a:r>
              <a:rPr lang="en-US" altLang="zh-CN" dirty="0"/>
              <a:t>Be familiar with the updates to operating systems and application software and update operating system and application software as required.</a:t>
            </a:r>
            <a:endParaRPr lang="zh-CN" altLang="en-US" dirty="0"/>
          </a:p>
          <a:p>
            <a:pPr>
              <a:lnSpc>
                <a:spcPct val="100000"/>
              </a:lnSpc>
            </a:pPr>
            <a:r>
              <a:rPr lang="en-US" altLang="zh-CN" dirty="0"/>
              <a:t>Make reliable backup plan.</a:t>
            </a:r>
            <a:endParaRPr lang="zh-CN" altLang="en-US" dirty="0"/>
          </a:p>
          <a:p>
            <a:pPr lvl="1">
              <a:lnSpc>
                <a:spcPct val="100000"/>
              </a:lnSpc>
            </a:pPr>
            <a:r>
              <a:rPr lang="en-US" altLang="zh-CN" dirty="0"/>
              <a:t>Back server data at a regular basis based on server operations.</a:t>
            </a:r>
            <a:endParaRPr lang="zh-CN" altLang="en-US" dirty="0"/>
          </a:p>
          <a:p>
            <a:pPr lvl="1">
              <a:lnSpc>
                <a:spcPct val="100000"/>
              </a:lnSpc>
            </a:pPr>
            <a:r>
              <a:rPr lang="en-US" altLang="zh-CN" dirty="0"/>
              <a:t>Implement in-time data backup if the data changes frequently.</a:t>
            </a:r>
            <a:endParaRPr lang="zh-CN" altLang="en-US" dirty="0"/>
          </a:p>
          <a:p>
            <a:pPr lvl="1">
              <a:lnSpc>
                <a:spcPct val="100000"/>
              </a:lnSpc>
            </a:pPr>
            <a:r>
              <a:rPr lang="en-US" altLang="zh-CN" dirty="0"/>
              <a:t>Save backed up libraries based on information storage requirements.</a:t>
            </a:r>
            <a:endParaRPr lang="zh-CN" altLang="en-US" dirty="0"/>
          </a:p>
          <a:p>
            <a:pPr lvl="1">
              <a:lnSpc>
                <a:spcPct val="100000"/>
              </a:lnSpc>
            </a:pPr>
            <a:r>
              <a:rPr lang="en-US" altLang="zh-CN" dirty="0"/>
              <a:t>Implement regular checks to ensure the correctness of saved data.</a:t>
            </a:r>
            <a:endParaRPr lang="zh-CN" altLang="en-US" dirty="0"/>
          </a:p>
          <a:p>
            <a:pPr>
              <a:lnSpc>
                <a:spcPct val="100000"/>
              </a:lnSpc>
            </a:pPr>
            <a:r>
              <a:rPr lang="en-US" altLang="zh-CN" dirty="0"/>
              <a:t>Keep spare parts on site for replacements in case of anomalies.</a:t>
            </a:r>
            <a:endParaRPr lang="zh-CN" altLang="en-US" dirty="0"/>
          </a:p>
          <a:p>
            <a:pPr lvl="1">
              <a:lnSpc>
                <a:spcPct val="100000"/>
              </a:lnSpc>
            </a:pPr>
            <a:r>
              <a:rPr lang="en-US" altLang="zh-CN" dirty="0"/>
              <a:t>Replenish spare parts in time.</a:t>
            </a:r>
            <a:endParaRPr lang="zh-CN" altLang="en-US" dirty="0"/>
          </a:p>
          <a:p>
            <a:pPr lvl="1">
              <a:lnSpc>
                <a:spcPct val="100000"/>
              </a:lnSpc>
            </a:pPr>
            <a:r>
              <a:rPr lang="en-US" altLang="zh-CN" dirty="0"/>
              <a:t>Check for potential conflicts before adding new devices.</a:t>
            </a:r>
            <a:endParaRPr lang="zh-CN" altLang="en-US" dirty="0"/>
          </a:p>
          <a:p>
            <a:pPr>
              <a:lnSpc>
                <a:spcPct val="100000"/>
              </a:lnSpc>
            </a:pPr>
            <a:r>
              <a:rPr lang="en-US" altLang="zh-CN" dirty="0"/>
              <a:t>Save the latest network topology for later troubleshooting.</a:t>
            </a:r>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55118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5450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584200" y="765175"/>
            <a:ext cx="5930900" cy="3336925"/>
          </a:xfrm>
          <a:ln/>
        </p:spPr>
      </p:sp>
      <p:sp>
        <p:nvSpPr>
          <p:cNvPr id="655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zh-CN" altLang="en-US"/>
          </a:p>
        </p:txBody>
      </p:sp>
    </p:spTree>
    <p:extLst>
      <p:ext uri="{BB962C8B-B14F-4D97-AF65-F5344CB8AC3E}">
        <p14:creationId xmlns:p14="http://schemas.microsoft.com/office/powerpoint/2010/main" val="1889778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584200" y="765175"/>
            <a:ext cx="5930900" cy="3336925"/>
          </a:xfrm>
          <a:ln/>
        </p:spPr>
      </p:sp>
      <p:sp>
        <p:nvSpPr>
          <p:cNvPr id="665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zh-CN" altLang="en-US"/>
          </a:p>
        </p:txBody>
      </p:sp>
    </p:spTree>
    <p:extLst>
      <p:ext uri="{BB962C8B-B14F-4D97-AF65-F5344CB8AC3E}">
        <p14:creationId xmlns:p14="http://schemas.microsoft.com/office/powerpoint/2010/main" val="1131637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584200" y="765175"/>
            <a:ext cx="5930900" cy="3336925"/>
          </a:xfrm>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zh-CN" altLang="en-US"/>
          </a:p>
        </p:txBody>
      </p:sp>
    </p:spTree>
    <p:extLst>
      <p:ext uri="{BB962C8B-B14F-4D97-AF65-F5344CB8AC3E}">
        <p14:creationId xmlns:p14="http://schemas.microsoft.com/office/powerpoint/2010/main" val="498035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584200" y="765175"/>
            <a:ext cx="5930900" cy="3336925"/>
          </a:xfrm>
          <a:ln/>
        </p:spPr>
      </p:sp>
      <p:sp>
        <p:nvSpPr>
          <p:cNvPr id="686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zh-CN" altLang="en-US"/>
          </a:p>
        </p:txBody>
      </p:sp>
    </p:spTree>
    <p:extLst>
      <p:ext uri="{BB962C8B-B14F-4D97-AF65-F5344CB8AC3E}">
        <p14:creationId xmlns:p14="http://schemas.microsoft.com/office/powerpoint/2010/main" val="41627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xfrm>
            <a:off x="584200" y="765175"/>
            <a:ext cx="5930900" cy="3336925"/>
          </a:xfrm>
          <a:ln/>
        </p:spPr>
      </p:sp>
      <p:sp>
        <p:nvSpPr>
          <p:cNvPr id="716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632876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584200" y="765175"/>
            <a:ext cx="5930900" cy="3336925"/>
          </a:xfrm>
          <a:ln/>
        </p:spPr>
      </p:sp>
      <p:sp>
        <p:nvSpPr>
          <p:cNvPr id="727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97495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xfrm>
            <a:off x="584200" y="765175"/>
            <a:ext cx="5930900" cy="3336925"/>
          </a:xfrm>
          <a:ln/>
        </p:spPr>
      </p:sp>
      <p:sp>
        <p:nvSpPr>
          <p:cNvPr id="849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3566471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xfrm>
            <a:off x="584200" y="765175"/>
            <a:ext cx="5930900" cy="3336925"/>
          </a:xfrm>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1884667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xfrm>
            <a:off x="584200" y="765175"/>
            <a:ext cx="5930900" cy="3336925"/>
          </a:xfrm>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3712294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584200" y="765175"/>
            <a:ext cx="5930900" cy="3336925"/>
          </a:xfrm>
          <a:ln/>
        </p:spPr>
      </p:sp>
      <p:sp>
        <p:nvSpPr>
          <p:cNvPr id="91139" name="备注占位符 2"/>
          <p:cNvSpPr>
            <a:spLocks noGrp="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173448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84200" y="765175"/>
            <a:ext cx="5930900" cy="3336925"/>
          </a:xfrm>
          <a:ln/>
        </p:spPr>
      </p:sp>
      <p:sp>
        <p:nvSpPr>
          <p:cNvPr id="70659" name="Rectangle 3"/>
          <p:cNvSpPr>
            <a:spLocks noGrp="1" noChangeArrowheads="1"/>
          </p:cNvSpPr>
          <p:nvPr>
            <p:ph type="body" idx="1"/>
          </p:nvPr>
        </p:nvSpPr>
        <p:spPr>
          <a:noFill/>
          <a:ln/>
        </p:spPr>
        <p:txBody>
          <a:bodyPr/>
          <a:lstStyle/>
          <a:p>
            <a:pPr eaLnBrk="1" fontAlgn="ctr" hangingPunct="1"/>
            <a:endParaRPr lang="zh-CN" altLang="en-US">
              <a:latin typeface="FrutigerNext LT Regular"/>
            </a:endParaRPr>
          </a:p>
        </p:txBody>
      </p:sp>
    </p:spTree>
    <p:extLst>
      <p:ext uri="{BB962C8B-B14F-4D97-AF65-F5344CB8AC3E}">
        <p14:creationId xmlns:p14="http://schemas.microsoft.com/office/powerpoint/2010/main" val="793946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73464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备注占位符 2"/>
          <p:cNvSpPr>
            <a:spLocks noGrp="1"/>
          </p:cNvSpPr>
          <p:nvPr>
            <p:ph type="body" idx="1"/>
          </p:nvPr>
        </p:nvSpPr>
        <p:spPr/>
        <p:txBody>
          <a:bodyPr/>
          <a:lstStyle/>
          <a:p>
            <a:r>
              <a:rPr lang="en-US" altLang="zh-CN"/>
              <a:t>Note: For detailed replacement operations, see the server maintenance guide</a:t>
            </a:r>
          </a:p>
          <a:p>
            <a:r>
              <a:rPr lang="en-US" altLang="zh-CN"/>
              <a:t>Enter the following address into the address box of a browser: http</a:t>
            </a:r>
            <a:r>
              <a:rPr lang="en-US" altLang="zh-CN">
                <a:hlinkClick r:id="rId3"/>
              </a:rPr>
              <a:t>://support.huawei.com/enterprise/productsupport?lang=zh&amp;pid=9856522&amp;idAbsPath=7919749|</a:t>
            </a:r>
            <a:r>
              <a:rPr lang="en-US" altLang="zh-CN"/>
              <a:t>9856522, and access the directory of a desired server model and search for the maintenance guide.</a:t>
            </a:r>
            <a:endParaRPr lang="zh-CN" altLang="en-US"/>
          </a:p>
          <a:p>
            <a:endParaRPr lang="zh-CN" altLang="en-US" dirty="0"/>
          </a:p>
        </p:txBody>
      </p:sp>
      <p:sp>
        <p:nvSpPr>
          <p:cNvPr id="3" name="幻灯片图像占位符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680418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xfrm>
            <a:off x="584200" y="765175"/>
            <a:ext cx="5930900" cy="3336925"/>
          </a:xfrm>
          <a:ln/>
        </p:spPr>
      </p:sp>
      <p:sp>
        <p:nvSpPr>
          <p:cNvPr id="952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3371975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17595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备注占位符 2"/>
          <p:cNvSpPr>
            <a:spLocks noGrp="1"/>
          </p:cNvSpPr>
          <p:nvPr>
            <p:ph type="body" idx="1"/>
          </p:nvPr>
        </p:nvSpPr>
        <p:spPr/>
        <p:txBody>
          <a:bodyPr/>
          <a:lstStyle/>
          <a:p>
            <a:r>
              <a:rPr lang="en-US" altLang="zh-CN" smtClean="0"/>
              <a:t>For details on the replacement procedure, refer to the maintenance manual of the desired server model. To obtain the maintenance manual, enter </a:t>
            </a:r>
            <a:r>
              <a:rPr lang="en-US" altLang="zh-CN" smtClean="0">
                <a:hlinkClick r:id="rId3"/>
              </a:rPr>
              <a:t>http://support.huawei.com/enterprise</a:t>
            </a:r>
            <a:r>
              <a:rPr lang="en-US" altLang="zh-CN" smtClean="0"/>
              <a:t> in the address box of a browser, choose server product and access the directory of a desired server model, and search for the maintenance manual.</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552663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p:txBody>
          <a:bodyPr/>
          <a:lstStyle/>
          <a:p>
            <a:r>
              <a:rPr lang="en-US" altLang="zh-CN" smtClean="0"/>
              <a:t>T</a:t>
            </a:r>
          </a:p>
          <a:p>
            <a:r>
              <a:rPr lang="en-US" altLang="zh-CN" smtClean="0"/>
              <a:t>T</a:t>
            </a:r>
            <a:endParaRPr lang="zh-CN" altLang="zh-CN"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968087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584200" y="765175"/>
            <a:ext cx="5930900" cy="3336925"/>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fontAlgn="ctr" hangingPunct="1">
              <a:buFont typeface="Wingdings" panose="05000000000000000000" pitchFamily="2" charset="2"/>
              <a:buNone/>
            </a:pPr>
            <a:endParaRPr lang="en-US" altLang="zh-CN">
              <a:latin typeface="FrutigerNext LT Regular" panose="020B0503040504020204" pitchFamily="34" charset="0"/>
            </a:endParaRPr>
          </a:p>
        </p:txBody>
      </p:sp>
    </p:spTree>
    <p:extLst>
      <p:ext uri="{BB962C8B-B14F-4D97-AF65-F5344CB8AC3E}">
        <p14:creationId xmlns:p14="http://schemas.microsoft.com/office/powerpoint/2010/main" val="967699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1962745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22668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584200" y="765175"/>
            <a:ext cx="5930900" cy="3336925"/>
          </a:xfrm>
          <a:ln/>
        </p:spPr>
      </p:sp>
      <p:sp>
        <p:nvSpPr>
          <p:cNvPr id="25603" name="Rectangle 3"/>
          <p:cNvSpPr>
            <a:spLocks noGrp="1" noChangeArrowheads="1"/>
          </p:cNvSpPr>
          <p:nvPr>
            <p:ph type="body" idx="1"/>
          </p:nvPr>
        </p:nvSpPr>
        <p:spPr>
          <a:noFill/>
          <a:ln/>
        </p:spPr>
        <p:txBody>
          <a:bodyPr/>
          <a:lstStyle/>
          <a:p>
            <a:pPr eaLnBrk="1" fontAlgn="ctr" hangingPunct="1"/>
            <a:endParaRPr lang="zh-CN" altLang="zh-CN">
              <a:latin typeface="FrutigerNext LT Regular"/>
            </a:endParaRPr>
          </a:p>
        </p:txBody>
      </p:sp>
    </p:spTree>
    <p:extLst>
      <p:ext uri="{BB962C8B-B14F-4D97-AF65-F5344CB8AC3E}">
        <p14:creationId xmlns:p14="http://schemas.microsoft.com/office/powerpoint/2010/main" val="427490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84200" y="765175"/>
            <a:ext cx="5930900" cy="3336925"/>
          </a:xfrm>
          <a:ln/>
        </p:spPr>
      </p:sp>
      <p:sp>
        <p:nvSpPr>
          <p:cNvPr id="75779" name="备注占位符 4"/>
          <p:cNvSpPr>
            <a:spLocks noGrp="1"/>
          </p:cNvSpPr>
          <p:nvPr/>
        </p:nvSpPr>
        <p:spPr bwMode="auto">
          <a:xfrm>
            <a:off x="841348" y="4861015"/>
            <a:ext cx="5419786" cy="4603879"/>
          </a:xfrm>
          <a:prstGeom prst="rect">
            <a:avLst/>
          </a:prstGeom>
          <a:noFill/>
          <a:ln w="9525">
            <a:noFill/>
            <a:miter lim="800000"/>
            <a:headEnd/>
            <a:tailEnd/>
          </a:ln>
        </p:spPr>
        <p:txBody>
          <a:bodyPr lIns="99048" tIns="49524" rIns="99048" bIns="49524"/>
          <a:lstStyle/>
          <a:p>
            <a:pPr indent="288889" algn="just" eaLnBrk="0" fontAlgn="ctr" hangingPunct="0">
              <a:lnSpc>
                <a:spcPct val="125000"/>
              </a:lnSpc>
              <a:spcBef>
                <a:spcPct val="50000"/>
              </a:spcBef>
            </a:pPr>
            <a:endParaRPr lang="zh-CN" altLang="en-US" sz="1100" dirty="0">
              <a:ea typeface="宋体" pitchFamily="2" charset="-122"/>
            </a:endParaRPr>
          </a:p>
        </p:txBody>
      </p:sp>
    </p:spTree>
    <p:extLst>
      <p:ext uri="{BB962C8B-B14F-4D97-AF65-F5344CB8AC3E}">
        <p14:creationId xmlns:p14="http://schemas.microsoft.com/office/powerpoint/2010/main" val="32521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xmlns="" id="{84101EC9-65ED-47D1-898C-FE9719A7C868}"/>
              </a:ext>
            </a:extLst>
          </p:cNvPr>
          <p:cNvSpPr>
            <a:spLocks noGrp="1" noRot="1" noChangeAspect="1"/>
          </p:cNvSpPr>
          <p:nvPr>
            <p:ph type="sldImg"/>
          </p:nvPr>
        </p:nvSpPr>
        <p:spPr>
          <a:xfrm>
            <a:off x="584200" y="765175"/>
            <a:ext cx="5930900" cy="3336925"/>
          </a:xfrm>
        </p:spPr>
      </p:sp>
      <p:sp>
        <p:nvSpPr>
          <p:cNvPr id="5" name="备注占位符 4">
            <a:extLst>
              <a:ext uri="{FF2B5EF4-FFF2-40B4-BE49-F238E27FC236}">
                <a16:creationId xmlns:a16="http://schemas.microsoft.com/office/drawing/2014/main" xmlns="" id="{62A5E41E-DBD5-41A5-AF7C-E19D9438BD1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4352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Huawei FusionServer V5 Rack Server Overview</a:t>
            </a:r>
            <a:endParaRPr lang="zh-CN" altLang="en-US" smtClean="0"/>
          </a:p>
          <a:p>
            <a:r>
              <a:rPr lang="en-US" altLang="zh-CN" smtClean="0"/>
              <a:t>Form factor: 1U-8U, 2S-8S</a:t>
            </a:r>
          </a:p>
          <a:p>
            <a:r>
              <a:rPr lang="en-US" altLang="zh-CN" smtClean="0"/>
              <a:t>The servers are categorized as follows to meet different service requirements:</a:t>
            </a:r>
            <a:endParaRPr lang="zh-CN" altLang="en-US" smtClean="0"/>
          </a:p>
          <a:p>
            <a:pPr lvl="1"/>
            <a:r>
              <a:rPr lang="en-US" altLang="zh-CN" smtClean="0"/>
              <a:t>High-density deployment</a:t>
            </a:r>
            <a:endParaRPr lang="zh-CN" altLang="en-US" smtClean="0"/>
          </a:p>
          <a:p>
            <a:pPr lvl="1"/>
            <a:r>
              <a:rPr lang="en-US" altLang="zh-CN" smtClean="0"/>
              <a:t>Flexible configuration</a:t>
            </a:r>
            <a:endParaRPr lang="zh-CN" altLang="en-US" smtClean="0"/>
          </a:p>
          <a:p>
            <a:pPr lvl="1"/>
            <a:r>
              <a:rPr lang="en-US" altLang="zh-CN" smtClean="0"/>
              <a:t>Ultra-large storage</a:t>
            </a:r>
            <a:endParaRPr lang="zh-CN" altLang="en-US" smtClean="0"/>
          </a:p>
          <a:p>
            <a:pPr lvl="1"/>
            <a:r>
              <a:rPr lang="en-US" altLang="zh-CN" smtClean="0"/>
              <a:t>Computing efficiency-focused</a:t>
            </a:r>
            <a:endParaRPr lang="zh-CN" altLang="en-US" smtClean="0"/>
          </a:p>
          <a:p>
            <a:pPr lvl="1"/>
            <a:r>
              <a:rPr lang="en-US" altLang="zh-CN" smtClean="0"/>
              <a:t>High reliability and performance</a:t>
            </a:r>
            <a:endParaRPr lang="zh-CN" altLang="en-US" dirty="0"/>
          </a:p>
        </p:txBody>
      </p:sp>
      <p:sp>
        <p:nvSpPr>
          <p:cNvPr id="7" name="幻灯片图像占位符 6"/>
          <p:cNvSpPr>
            <a:spLocks noGrp="1" noRot="1" noChangeAspect="1"/>
          </p:cNvSpPr>
          <p:nvPr>
            <p:ph type="sldImg"/>
          </p:nvPr>
        </p:nvSpPr>
        <p:spPr>
          <a:xfrm>
            <a:off x="125413" y="768350"/>
            <a:ext cx="6840537" cy="3848100"/>
          </a:xfrm>
        </p:spPr>
      </p:sp>
    </p:spTree>
    <p:extLst>
      <p:ext uri="{BB962C8B-B14F-4D97-AF65-F5344CB8AC3E}">
        <p14:creationId xmlns:p14="http://schemas.microsoft.com/office/powerpoint/2010/main" val="199783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584200" y="765175"/>
            <a:ext cx="5930900" cy="3336925"/>
          </a:xfrm>
          <a:ln/>
        </p:spPr>
      </p:sp>
      <p:sp>
        <p:nvSpPr>
          <p:cNvPr id="37891" name="备注占位符 2"/>
          <p:cNvSpPr>
            <a:spLocks noGrp="1"/>
          </p:cNvSpPr>
          <p:nvPr>
            <p:ph type="body" idx="1"/>
          </p:nvPr>
        </p:nvSpPr>
        <p:spPr>
          <a:noFill/>
          <a:ln/>
        </p:spPr>
        <p:txBody>
          <a:bodyPr/>
          <a:lstStyle/>
          <a:p>
            <a:pPr fontAlgn="ctr"/>
            <a:endParaRPr lang="zh-CN" altLang="en-US">
              <a:latin typeface="FrutigerNext LT Regular"/>
            </a:endParaRPr>
          </a:p>
        </p:txBody>
      </p:sp>
    </p:spTree>
    <p:extLst>
      <p:ext uri="{BB962C8B-B14F-4D97-AF65-F5344CB8AC3E}">
        <p14:creationId xmlns:p14="http://schemas.microsoft.com/office/powerpoint/2010/main" val="330690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84200" y="765175"/>
            <a:ext cx="5930900" cy="3336925"/>
          </a:xfrm>
          <a:ln/>
        </p:spPr>
      </p:sp>
      <p:sp>
        <p:nvSpPr>
          <p:cNvPr id="75779" name="备注占位符 4"/>
          <p:cNvSpPr>
            <a:spLocks noGrp="1"/>
          </p:cNvSpPr>
          <p:nvPr/>
        </p:nvSpPr>
        <p:spPr bwMode="auto">
          <a:xfrm>
            <a:off x="841348" y="4861015"/>
            <a:ext cx="5419786" cy="4603879"/>
          </a:xfrm>
          <a:prstGeom prst="rect">
            <a:avLst/>
          </a:prstGeom>
          <a:noFill/>
          <a:ln w="9525">
            <a:noFill/>
            <a:miter lim="800000"/>
            <a:headEnd/>
            <a:tailEnd/>
          </a:ln>
        </p:spPr>
        <p:txBody>
          <a:bodyPr lIns="99048" tIns="49524" rIns="99048" bIns="49524"/>
          <a:lstStyle/>
          <a:p>
            <a:pPr indent="288889" algn="just" eaLnBrk="0" fontAlgn="ctr" hangingPunct="0">
              <a:lnSpc>
                <a:spcPct val="125000"/>
              </a:lnSpc>
              <a:spcBef>
                <a:spcPct val="50000"/>
              </a:spcBef>
            </a:pPr>
            <a:endParaRPr lang="zh-CN" altLang="en-US" sz="1100" dirty="0">
              <a:ea typeface="宋体" pitchFamily="2" charset="-122"/>
            </a:endParaRPr>
          </a:p>
        </p:txBody>
      </p:sp>
    </p:spTree>
    <p:extLst>
      <p:ext uri="{BB962C8B-B14F-4D97-AF65-F5344CB8AC3E}">
        <p14:creationId xmlns:p14="http://schemas.microsoft.com/office/powerpoint/2010/main" val="38412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67.jpe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jpeg"/><Relationship Id="rId7" Type="http://schemas.openxmlformats.org/officeDocument/2006/relationships/image" Target="../media/image72.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文本占位符 30"/>
          <p:cNvSpPr>
            <a:spLocks noGrp="1"/>
          </p:cNvSpPr>
          <p:nvPr>
            <p:ph type="body" sz="quarter" idx="17"/>
          </p:nvPr>
        </p:nvSpPr>
        <p:spPr/>
        <p:txBody>
          <a:bodyPr/>
          <a:lstStyle/>
          <a:p>
            <a:r>
              <a:rPr lang="en-US" altLang="zh-CN" dirty="0" smtClean="0"/>
              <a:t>HCDCA108</a:t>
            </a:r>
            <a:endParaRPr lang="zh-CN" altLang="en-US" dirty="0"/>
          </a:p>
        </p:txBody>
      </p:sp>
      <p:sp>
        <p:nvSpPr>
          <p:cNvPr id="32" name="文本占位符 31"/>
          <p:cNvSpPr>
            <a:spLocks noGrp="1"/>
          </p:cNvSpPr>
          <p:nvPr>
            <p:ph type="body" sz="quarter" idx="18"/>
          </p:nvPr>
        </p:nvSpPr>
        <p:spPr/>
        <p:txBody>
          <a:bodyPr/>
          <a:lstStyle/>
          <a:p>
            <a:r>
              <a:rPr lang="en-US" altLang="zh-CN" smtClean="0"/>
              <a:t>RH</a:t>
            </a:r>
            <a:endParaRPr lang="en-US" altLang="zh-CN" dirty="0"/>
          </a:p>
        </p:txBody>
      </p:sp>
      <p:sp>
        <p:nvSpPr>
          <p:cNvPr id="33" name="文本占位符 32"/>
          <p:cNvSpPr>
            <a:spLocks noGrp="1"/>
          </p:cNvSpPr>
          <p:nvPr>
            <p:ph type="body" sz="quarter" idx="19"/>
          </p:nvPr>
        </p:nvSpPr>
        <p:spPr/>
        <p:txBody>
          <a:bodyPr/>
          <a:lstStyle/>
          <a:p>
            <a:r>
              <a:rPr lang="en-US" altLang="zh-CN" smtClean="0"/>
              <a:t>V5R2</a:t>
            </a:r>
            <a:endParaRPr lang="zh-CN" altLang="en-US" dirty="0"/>
          </a:p>
        </p:txBody>
      </p:sp>
      <p:sp>
        <p:nvSpPr>
          <p:cNvPr id="34" name="文本占位符 33"/>
          <p:cNvSpPr>
            <a:spLocks noGrp="1"/>
          </p:cNvSpPr>
          <p:nvPr>
            <p:ph type="body" sz="quarter" idx="20"/>
          </p:nvPr>
        </p:nvSpPr>
        <p:spPr/>
        <p:txBody>
          <a:bodyPr/>
          <a:lstStyle/>
          <a:p>
            <a:r>
              <a:rPr lang="en-US" altLang="zh-CN" smtClean="0"/>
              <a:t>1.0</a:t>
            </a:r>
            <a:endParaRPr lang="zh-CN" altLang="en-US" dirty="0"/>
          </a:p>
        </p:txBody>
      </p:sp>
      <p:sp>
        <p:nvSpPr>
          <p:cNvPr id="27" name="文本占位符 26"/>
          <p:cNvSpPr>
            <a:spLocks noGrp="1"/>
          </p:cNvSpPr>
          <p:nvPr>
            <p:ph type="body" sz="quarter" idx="13"/>
          </p:nvPr>
        </p:nvSpPr>
        <p:spPr/>
        <p:txBody>
          <a:bodyPr/>
          <a:lstStyle/>
          <a:p>
            <a:r>
              <a:rPr lang="en-US" altLang="zh-CN" smtClean="0"/>
              <a:t>Cai Wenjun/wx440054</a:t>
            </a:r>
            <a:endParaRPr lang="zh-CN" altLang="en-US" dirty="0"/>
          </a:p>
        </p:txBody>
      </p:sp>
      <p:sp>
        <p:nvSpPr>
          <p:cNvPr id="28" name="文本占位符 27"/>
          <p:cNvSpPr>
            <a:spLocks noGrp="1"/>
          </p:cNvSpPr>
          <p:nvPr>
            <p:ph type="body" sz="quarter" idx="14"/>
          </p:nvPr>
        </p:nvSpPr>
        <p:spPr/>
        <p:txBody>
          <a:bodyPr/>
          <a:lstStyle/>
          <a:p>
            <a:r>
              <a:rPr lang="en-US" altLang="zh-CN" smtClean="0"/>
              <a:t>2017.11.11</a:t>
            </a:r>
            <a:endParaRPr lang="zh-CN" altLang="en-US" dirty="0"/>
          </a:p>
        </p:txBody>
      </p:sp>
      <p:sp>
        <p:nvSpPr>
          <p:cNvPr id="29" name="文本占位符 28"/>
          <p:cNvSpPr>
            <a:spLocks noGrp="1"/>
          </p:cNvSpPr>
          <p:nvPr>
            <p:ph type="body" sz="quarter" idx="15"/>
          </p:nvPr>
        </p:nvSpPr>
        <p:spPr/>
        <p:txBody>
          <a:bodyPr/>
          <a:lstStyle/>
          <a:p>
            <a:r>
              <a:rPr lang="en-US" altLang="zh-CN" dirty="0" smtClean="0"/>
              <a:t>Liu </a:t>
            </a:r>
            <a:r>
              <a:rPr lang="en-US" altLang="zh-CN" dirty="0" err="1" smtClean="0"/>
              <a:t>Lican</a:t>
            </a:r>
            <a:r>
              <a:rPr lang="en-US" altLang="zh-CN" dirty="0" smtClean="0"/>
              <a:t>/00180730</a:t>
            </a:r>
            <a:endParaRPr lang="zh-CN" altLang="en-US" dirty="0"/>
          </a:p>
        </p:txBody>
      </p:sp>
      <p:sp>
        <p:nvSpPr>
          <p:cNvPr id="30" name="文本占位符 29"/>
          <p:cNvSpPr>
            <a:spLocks noGrp="1"/>
          </p:cNvSpPr>
          <p:nvPr>
            <p:ph type="body" sz="quarter" idx="16"/>
          </p:nvPr>
        </p:nvSpPr>
        <p:spPr/>
        <p:txBody>
          <a:bodyPr/>
          <a:lstStyle/>
          <a:p>
            <a:r>
              <a:rPr lang="en-US" altLang="zh-CN" smtClean="0"/>
              <a:t>New</a:t>
            </a:r>
            <a:endParaRPr lang="en-US" altLang="zh-CN" dirty="0"/>
          </a:p>
        </p:txBody>
      </p:sp>
      <p:sp>
        <p:nvSpPr>
          <p:cNvPr id="54" name="文本占位符 53"/>
          <p:cNvSpPr>
            <a:spLocks noGrp="1"/>
          </p:cNvSpPr>
          <p:nvPr>
            <p:ph type="body" sz="quarter" idx="21"/>
          </p:nvPr>
        </p:nvSpPr>
        <p:spPr/>
        <p:txBody>
          <a:bodyPr/>
          <a:lstStyle/>
          <a:p>
            <a:r>
              <a:rPr lang="en-US" altLang="zh-CN" dirty="0" smtClean="0"/>
              <a:t>Yuan </a:t>
            </a:r>
            <a:r>
              <a:rPr lang="en-US" altLang="zh-CN" dirty="0" err="1" smtClean="0"/>
              <a:t>Weihua</a:t>
            </a:r>
            <a:r>
              <a:rPr lang="en-US" altLang="zh-CN" dirty="0" smtClean="0"/>
              <a:t>/wx462781</a:t>
            </a:r>
            <a:endParaRPr lang="zh-CN" altLang="en-US" dirty="0"/>
          </a:p>
        </p:txBody>
      </p:sp>
      <p:sp>
        <p:nvSpPr>
          <p:cNvPr id="55" name="文本占位符 54"/>
          <p:cNvSpPr>
            <a:spLocks noGrp="1"/>
          </p:cNvSpPr>
          <p:nvPr>
            <p:ph type="body" sz="quarter" idx="22"/>
          </p:nvPr>
        </p:nvSpPr>
        <p:spPr/>
        <p:txBody>
          <a:bodyPr/>
          <a:lstStyle/>
          <a:p>
            <a:r>
              <a:rPr lang="en-US" altLang="zh-CN" dirty="0" smtClean="0"/>
              <a:t>2019.4.10</a:t>
            </a:r>
            <a:endParaRPr lang="zh-CN" altLang="en-US" dirty="0"/>
          </a:p>
        </p:txBody>
      </p:sp>
      <p:sp>
        <p:nvSpPr>
          <p:cNvPr id="56" name="文本占位符 55"/>
          <p:cNvSpPr>
            <a:spLocks noGrp="1"/>
          </p:cNvSpPr>
          <p:nvPr>
            <p:ph type="body" sz="quarter" idx="23"/>
          </p:nvPr>
        </p:nvSpPr>
        <p:spPr/>
        <p:txBody>
          <a:bodyPr/>
          <a:lstStyle/>
          <a:p>
            <a:r>
              <a:rPr lang="en-US" altLang="zh-CN" dirty="0"/>
              <a:t>Liu </a:t>
            </a:r>
            <a:r>
              <a:rPr lang="en-US" altLang="zh-CN" dirty="0" err="1" smtClean="0"/>
              <a:t>Lican</a:t>
            </a:r>
            <a:r>
              <a:rPr lang="en-US" altLang="zh-CN" dirty="0" smtClean="0"/>
              <a:t>/00180730</a:t>
            </a:r>
            <a:endParaRPr lang="zh-CN" altLang="en-US" dirty="0"/>
          </a:p>
        </p:txBody>
      </p:sp>
      <p:sp>
        <p:nvSpPr>
          <p:cNvPr id="57" name="文本占位符 56"/>
          <p:cNvSpPr>
            <a:spLocks noGrp="1"/>
          </p:cNvSpPr>
          <p:nvPr>
            <p:ph type="body" sz="quarter" idx="24"/>
          </p:nvPr>
        </p:nvSpPr>
        <p:spPr/>
        <p:txBody>
          <a:bodyPr/>
          <a:lstStyle/>
          <a:p>
            <a:r>
              <a:rPr lang="en-US" altLang="zh-CN" dirty="0" smtClean="0"/>
              <a:t>Update</a:t>
            </a:r>
            <a:endParaRPr lang="zh-CN" altLang="en-US" dirty="0"/>
          </a:p>
        </p:txBody>
      </p:sp>
      <p:sp>
        <p:nvSpPr>
          <p:cNvPr id="58" name="文本占位符 57"/>
          <p:cNvSpPr>
            <a:spLocks noGrp="1"/>
          </p:cNvSpPr>
          <p:nvPr>
            <p:ph type="body" sz="quarter" idx="25"/>
          </p:nvPr>
        </p:nvSpPr>
        <p:spPr/>
        <p:txBody>
          <a:bodyPr/>
          <a:lstStyle/>
          <a:p>
            <a:endParaRPr lang="zh-CN" altLang="en-US"/>
          </a:p>
        </p:txBody>
      </p:sp>
      <p:sp>
        <p:nvSpPr>
          <p:cNvPr id="59" name="文本占位符 58"/>
          <p:cNvSpPr>
            <a:spLocks noGrp="1"/>
          </p:cNvSpPr>
          <p:nvPr>
            <p:ph type="body" sz="quarter" idx="26"/>
          </p:nvPr>
        </p:nvSpPr>
        <p:spPr/>
        <p:txBody>
          <a:bodyPr/>
          <a:lstStyle/>
          <a:p>
            <a:endParaRPr lang="zh-CN" altLang="en-US"/>
          </a:p>
        </p:txBody>
      </p:sp>
      <p:sp>
        <p:nvSpPr>
          <p:cNvPr id="60" name="文本占位符 59"/>
          <p:cNvSpPr>
            <a:spLocks noGrp="1"/>
          </p:cNvSpPr>
          <p:nvPr>
            <p:ph type="body" sz="quarter" idx="27"/>
          </p:nvPr>
        </p:nvSpPr>
        <p:spPr/>
        <p:txBody>
          <a:bodyPr/>
          <a:lstStyle/>
          <a:p>
            <a:endParaRPr lang="zh-CN" altLang="en-US"/>
          </a:p>
        </p:txBody>
      </p:sp>
      <p:sp>
        <p:nvSpPr>
          <p:cNvPr id="61" name="文本占位符 60"/>
          <p:cNvSpPr>
            <a:spLocks noGrp="1"/>
          </p:cNvSpPr>
          <p:nvPr>
            <p:ph type="body" sz="quarter" idx="28"/>
          </p:nvPr>
        </p:nvSpPr>
        <p:spPr/>
        <p:txBody>
          <a:bodyPr/>
          <a:lstStyle/>
          <a:p>
            <a:endParaRPr lang="zh-CN" altLang="en-US"/>
          </a:p>
        </p:txBody>
      </p:sp>
      <p:sp>
        <p:nvSpPr>
          <p:cNvPr id="62" name="文本占位符 61"/>
          <p:cNvSpPr>
            <a:spLocks noGrp="1"/>
          </p:cNvSpPr>
          <p:nvPr>
            <p:ph type="body" sz="quarter" idx="29"/>
          </p:nvPr>
        </p:nvSpPr>
        <p:spPr/>
        <p:txBody>
          <a:bodyPr/>
          <a:lstStyle/>
          <a:p>
            <a:endParaRPr lang="zh-CN" altLang="en-US"/>
          </a:p>
        </p:txBody>
      </p:sp>
      <p:sp>
        <p:nvSpPr>
          <p:cNvPr id="63" name="文本占位符 62"/>
          <p:cNvSpPr>
            <a:spLocks noGrp="1"/>
          </p:cNvSpPr>
          <p:nvPr>
            <p:ph type="body" sz="quarter" idx="30"/>
          </p:nvPr>
        </p:nvSpPr>
        <p:spPr/>
        <p:txBody>
          <a:bodyPr/>
          <a:lstStyle/>
          <a:p>
            <a:endParaRPr lang="zh-CN" altLang="en-US"/>
          </a:p>
        </p:txBody>
      </p:sp>
      <p:sp>
        <p:nvSpPr>
          <p:cNvPr id="4096" name="文本占位符 4095"/>
          <p:cNvSpPr>
            <a:spLocks noGrp="1"/>
          </p:cNvSpPr>
          <p:nvPr>
            <p:ph type="body" sz="quarter" idx="31"/>
          </p:nvPr>
        </p:nvSpPr>
        <p:spPr/>
        <p:txBody>
          <a:bodyPr/>
          <a:lstStyle/>
          <a:p>
            <a:endParaRPr lang="zh-CN" altLang="en-US"/>
          </a:p>
        </p:txBody>
      </p:sp>
      <p:sp>
        <p:nvSpPr>
          <p:cNvPr id="4097" name="文本占位符 4096"/>
          <p:cNvSpPr>
            <a:spLocks noGrp="1"/>
          </p:cNvSpPr>
          <p:nvPr>
            <p:ph type="body" sz="quarter" idx="32"/>
          </p:nvPr>
        </p:nvSpPr>
        <p:spPr/>
        <p:txBody>
          <a:bodyPr/>
          <a:lstStyle/>
          <a:p>
            <a:endParaRPr lang="zh-CN" altLang="en-US"/>
          </a:p>
        </p:txBody>
      </p:sp>
      <p:sp>
        <p:nvSpPr>
          <p:cNvPr id="4099" name="文本占位符 4098"/>
          <p:cNvSpPr>
            <a:spLocks noGrp="1"/>
          </p:cNvSpPr>
          <p:nvPr>
            <p:ph type="body" sz="quarter" idx="33"/>
          </p:nvPr>
        </p:nvSpPr>
        <p:spPr/>
        <p:txBody>
          <a:bodyPr/>
          <a:lstStyle/>
          <a:p>
            <a:endParaRPr lang="zh-CN" altLang="en-US"/>
          </a:p>
        </p:txBody>
      </p:sp>
      <p:sp>
        <p:nvSpPr>
          <p:cNvPr id="4100" name="文本占位符 4099"/>
          <p:cNvSpPr>
            <a:spLocks noGrp="1"/>
          </p:cNvSpPr>
          <p:nvPr>
            <p:ph type="body" sz="quarter" idx="34"/>
          </p:nvPr>
        </p:nvSpPr>
        <p:spPr/>
        <p:txBody>
          <a:bodyPr/>
          <a:lstStyle/>
          <a:p>
            <a:endParaRPr lang="zh-CN" altLang="en-US"/>
          </a:p>
        </p:txBody>
      </p:sp>
      <p:sp>
        <p:nvSpPr>
          <p:cNvPr id="4101" name="文本占位符 4100"/>
          <p:cNvSpPr>
            <a:spLocks noGrp="1"/>
          </p:cNvSpPr>
          <p:nvPr>
            <p:ph type="body" sz="quarter" idx="35"/>
          </p:nvPr>
        </p:nvSpPr>
        <p:spPr/>
        <p:txBody>
          <a:bodyPr/>
          <a:lstStyle/>
          <a:p>
            <a:endParaRPr lang="zh-CN" altLang="en-US"/>
          </a:p>
        </p:txBody>
      </p:sp>
      <p:sp>
        <p:nvSpPr>
          <p:cNvPr id="4102" name="文本占位符 4101"/>
          <p:cNvSpPr>
            <a:spLocks noGrp="1"/>
          </p:cNvSpPr>
          <p:nvPr>
            <p:ph type="body" sz="quarter" idx="36"/>
          </p:nvPr>
        </p:nvSpPr>
        <p:spPr/>
        <p:txBody>
          <a:bodyPr/>
          <a:lstStyle/>
          <a:p>
            <a:endParaRPr lang="zh-CN" altLang="en-US"/>
          </a:p>
        </p:txBody>
      </p:sp>
      <p:sp>
        <p:nvSpPr>
          <p:cNvPr id="4103" name="文本占位符 4102"/>
          <p:cNvSpPr>
            <a:spLocks noGrp="1"/>
          </p:cNvSpPr>
          <p:nvPr>
            <p:ph type="body" sz="quarter" idx="37"/>
          </p:nvPr>
        </p:nvSpPr>
        <p:spPr/>
        <p:txBody>
          <a:bodyPr/>
          <a:lstStyle/>
          <a:p>
            <a:endParaRPr lang="zh-CN" altLang="en-US"/>
          </a:p>
        </p:txBody>
      </p:sp>
      <p:sp>
        <p:nvSpPr>
          <p:cNvPr id="4104" name="文本占位符 4103"/>
          <p:cNvSpPr>
            <a:spLocks noGrp="1"/>
          </p:cNvSpPr>
          <p:nvPr>
            <p:ph type="body" sz="quarter" idx="38"/>
          </p:nvPr>
        </p:nvSpPr>
        <p:spPr/>
        <p:txBody>
          <a:bodyPr/>
          <a:lstStyle/>
          <a:p>
            <a:endParaRPr lang="zh-CN" altLang="en-US"/>
          </a:p>
        </p:txBody>
      </p:sp>
      <p:sp>
        <p:nvSpPr>
          <p:cNvPr id="4105" name="文本占位符 4104"/>
          <p:cNvSpPr>
            <a:spLocks noGrp="1"/>
          </p:cNvSpPr>
          <p:nvPr>
            <p:ph type="body" sz="quarter" idx="39"/>
          </p:nvPr>
        </p:nvSpPr>
        <p:spPr/>
        <p:txBody>
          <a:bodyPr/>
          <a:lstStyle/>
          <a:p>
            <a:endParaRPr lang="zh-CN" altLang="en-US"/>
          </a:p>
        </p:txBody>
      </p:sp>
      <p:sp>
        <p:nvSpPr>
          <p:cNvPr id="4106" name="文本占位符 4105"/>
          <p:cNvSpPr>
            <a:spLocks noGrp="1"/>
          </p:cNvSpPr>
          <p:nvPr>
            <p:ph type="body" sz="quarter" idx="40"/>
          </p:nvPr>
        </p:nvSpPr>
        <p:spPr/>
        <p:txBody>
          <a:bodyPr/>
          <a:lstStyle/>
          <a:p>
            <a:endParaRPr lang="zh-CN" altLang="en-US"/>
          </a:p>
        </p:txBody>
      </p:sp>
      <p:sp>
        <p:nvSpPr>
          <p:cNvPr id="4098" name="44e9dd6e-746b-49c1-982d-f8f9178db67e"/>
          <p:cNvSpPr>
            <a:spLocks noChangeArrowheads="1"/>
          </p:cNvSpPr>
          <p:nvPr/>
        </p:nvSpPr>
        <p:spPr bwMode="auto">
          <a:xfrm>
            <a:off x="2238376" y="519114"/>
            <a:ext cx="7051675" cy="479425"/>
          </a:xfrm>
          <a:prstGeom prst="rect">
            <a:avLst/>
          </a:prstGeom>
          <a:noFill/>
          <a:ln w="9525">
            <a:noFill/>
            <a:miter lim="800000"/>
            <a:headEnd/>
            <a:tailEnd/>
          </a:ln>
        </p:spPr>
        <p:txBody>
          <a:bodyPr lIns="78258" tIns="39127" rIns="78258" bIns="39127" anchor="ctr"/>
          <a:lstStyle/>
          <a:p>
            <a:pPr defTabSz="801688" eaLnBrk="0" fontAlgn="ctr" hangingPunct="0">
              <a:buSzPct val="100000"/>
            </a:pPr>
            <a:endParaRPr lang="en-US" altLang="zh-CN" sz="3500" b="1" dirty="0">
              <a:solidFill>
                <a:srgbClr val="990000"/>
              </a:solidFill>
              <a:latin typeface="FrutigerNext LT Regular"/>
              <a:ea typeface="黑体" pitchFamily="49" charset="-122"/>
              <a:cs typeface="Arial" pitchFamily="34" charset="0"/>
              <a:sym typeface="FrutigerNext LT Regular" pitchFamily="34" charset="0"/>
            </a:endParaRPr>
          </a:p>
        </p:txBody>
      </p:sp>
      <p:sp>
        <p:nvSpPr>
          <p:cNvPr id="4116" name="27a31ed5-af0b-41b0-b03a-82ccba353f74" descr="7061C352C6745DDE801475@9B82G0@C909;?8A9;O89QNQPHOVDH!!!BIHO@]p47096!!!!@5E596E111GC1GED7BE111GC1GED7BE!!!!!!!!!!!!!!!!!!!!!!!!!!!!!!!!!!!!!!!!!!!!!!!!!!!!9:J;Q9:J;P[11036784E!!BIHO@]{11036784!@5E15E311306187719D11306187719D!!!!!!!!!!!!!!!!!!!!!!!!!!!!!!!!!!!!!!!!!!!!!!!!!!!!9=0&gt;b9==9YE71139125!!!BIHO@]e71139125!@5E158G1102E29D086D1102E29D086D!!!!!!!!!!!!!!!!!!!!!!!!!!!!!!!!!!!!!!!!!!!!!!!!!!!!83K;C83K;C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fontAlgn="ctr"/>
            <a:endParaRPr lang="en-US" altLang="zh-CN"/>
          </a:p>
        </p:txBody>
      </p:sp>
    </p:spTree>
    <p:extLst>
      <p:ext uri="{BB962C8B-B14F-4D97-AF65-F5344CB8AC3E}">
        <p14:creationId xmlns:p14="http://schemas.microsoft.com/office/powerpoint/2010/main" val="16889008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dirty="0"/>
              <a:t>2288H V5 Physical Structure</a:t>
            </a:r>
            <a:endParaRPr lang="zh-CN" altLang="en-US" dirty="0"/>
          </a:p>
        </p:txBody>
      </p:sp>
      <p:pic>
        <p:nvPicPr>
          <p:cNvPr id="3" name="图片 2"/>
          <p:cNvPicPr>
            <a:picLocks noChangeAspect="1"/>
          </p:cNvPicPr>
          <p:nvPr/>
        </p:nvPicPr>
        <p:blipFill>
          <a:blip r:embed="rId3"/>
          <a:stretch>
            <a:fillRect/>
          </a:stretch>
        </p:blipFill>
        <p:spPr>
          <a:xfrm>
            <a:off x="1163452" y="1628800"/>
            <a:ext cx="5312420" cy="3708412"/>
          </a:xfrm>
          <a:prstGeom prst="rect">
            <a:avLst/>
          </a:prstGeom>
        </p:spPr>
      </p:pic>
      <p:graphicFrame>
        <p:nvGraphicFramePr>
          <p:cNvPr id="4" name="1622026138"/>
          <p:cNvGraphicFramePr>
            <a:graphicFrameLocks noGrp="1"/>
          </p:cNvGraphicFramePr>
          <p:nvPr>
            <p:extLst>
              <p:ext uri="{D42A27DB-BD31-4B8C-83A1-F6EECF244321}">
                <p14:modId xmlns:p14="http://schemas.microsoft.com/office/powerpoint/2010/main" val="1743621353"/>
              </p:ext>
            </p:extLst>
          </p:nvPr>
        </p:nvGraphicFramePr>
        <p:xfrm>
          <a:off x="6888088" y="1628800"/>
          <a:ext cx="3672408" cy="3865005"/>
        </p:xfrm>
        <a:graphic>
          <a:graphicData uri="http://schemas.openxmlformats.org/drawingml/2006/table">
            <a:tbl>
              <a:tblPr firstRow="1" bandRow="1"/>
              <a:tblGrid>
                <a:gridCol w="604867"/>
                <a:gridCol w="1200772"/>
                <a:gridCol w="484454"/>
                <a:gridCol w="1382315"/>
              </a:tblGrid>
              <a:tr h="292533">
                <a:tc>
                  <a:txBody>
                    <a:bodyPr/>
                    <a:lstStyle/>
                    <a:p>
                      <a:pPr algn="ctr"/>
                      <a:r>
                        <a:rPr lang="en-US" altLang="zh-CN" sz="1200" b="1" dirty="0" smtClean="0">
                          <a:effectLst/>
                        </a:rPr>
                        <a:t>No.</a:t>
                      </a:r>
                      <a:endParaRPr lang="en-US" altLang="zh-CN" sz="1200" b="1" dirty="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200" b="1" dirty="0" smtClean="0">
                          <a:effectLst/>
                        </a:rPr>
                        <a:t>Name</a:t>
                      </a:r>
                      <a:endParaRPr lang="en-US" altLang="zh-CN" sz="1200" b="1" dirty="0">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200" b="1" smtClean="0">
                          <a:effectLst/>
                        </a:rPr>
                        <a:t>No.</a:t>
                      </a:r>
                      <a:endParaRPr lang="en-US" altLang="zh-CN"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200" b="1" dirty="0" smtClean="0">
                          <a:effectLst/>
                        </a:rPr>
                        <a:t>Name</a:t>
                      </a:r>
                      <a:endParaRPr lang="en-US" altLang="zh-CN" sz="1200" b="1"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18918">
                <a:tc>
                  <a:txBody>
                    <a:bodyPr/>
                    <a:lstStyle/>
                    <a:p>
                      <a:r>
                        <a:rPr lang="en-US" altLang="zh-CN" sz="1200">
                          <a:effectLst/>
                        </a:rPr>
                        <a:t>1</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200" smtClean="0">
                          <a:effectLst/>
                        </a:rPr>
                        <a:t>IO</a:t>
                      </a:r>
                      <a:r>
                        <a:rPr lang="en-US" altLang="zh-CN" sz="1200" smtClean="0">
                          <a:effectLst/>
                        </a:rPr>
                        <a:t> module 1</a:t>
                      </a:r>
                      <a:endParaRPr lang="en-US" altLang="zh-CN" sz="1200">
                        <a:effectLst/>
                        <a:latin typeface="+mn-ea"/>
                        <a:ea typeface="+mn-ea"/>
                      </a:endParaRPr>
                    </a:p>
                  </a:txBody>
                  <a:tcPr marL="90000" marR="90000" marT="46800" marB="46800"/>
                </a:tc>
                <a:tc>
                  <a:txBody>
                    <a:bodyPr/>
                    <a:lstStyle/>
                    <a:p>
                      <a:r>
                        <a:rPr lang="en-US" altLang="zh-CN" sz="1200">
                          <a:effectLst/>
                        </a:rPr>
                        <a:t>2</a:t>
                      </a:r>
                      <a:endParaRPr lang="en-US" altLang="zh-CN" sz="1200">
                        <a:effectLst/>
                        <a:latin typeface="+mn-ea"/>
                        <a:ea typeface="+mn-ea"/>
                      </a:endParaRPr>
                    </a:p>
                  </a:txBody>
                  <a:tcPr marL="90000" marR="90000" marT="46800" marB="46800"/>
                </a:tc>
                <a:tc>
                  <a:txBody>
                    <a:bodyPr/>
                    <a:lstStyle/>
                    <a:p>
                      <a:r>
                        <a:rPr lang="en-US" sz="1200" smtClean="0">
                          <a:effectLst/>
                        </a:rPr>
                        <a:t>IO module 2</a:t>
                      </a:r>
                      <a:endParaRPr lang="en-US"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18918">
                <a:tc>
                  <a:txBody>
                    <a:bodyPr/>
                    <a:lstStyle/>
                    <a:p>
                      <a:r>
                        <a:rPr lang="en-US" altLang="zh-CN" sz="1200" dirty="0">
                          <a:effectLst/>
                        </a:rPr>
                        <a:t>3</a:t>
                      </a:r>
                      <a:endParaRPr lang="en-US" altLang="zh-CN" sz="1200" dirty="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200" dirty="0" smtClean="0">
                          <a:effectLst/>
                        </a:rPr>
                        <a:t>Power supply unit</a:t>
                      </a:r>
                      <a:endParaRPr lang="zh-CN" altLang="en-US" sz="1200" dirty="0">
                        <a:effectLst/>
                        <a:latin typeface="+mn-ea"/>
                        <a:ea typeface="+mn-ea"/>
                      </a:endParaRPr>
                    </a:p>
                  </a:txBody>
                  <a:tcPr marL="90000" marR="90000" marT="46800" marB="46800"/>
                </a:tc>
                <a:tc>
                  <a:txBody>
                    <a:bodyPr/>
                    <a:lstStyle/>
                    <a:p>
                      <a:r>
                        <a:rPr lang="en-US" altLang="zh-CN" sz="1200">
                          <a:effectLst/>
                        </a:rPr>
                        <a:t>4</a:t>
                      </a:r>
                      <a:endParaRPr lang="en-US" altLang="zh-CN" sz="1200">
                        <a:effectLst/>
                        <a:latin typeface="+mn-ea"/>
                        <a:ea typeface="+mn-ea"/>
                      </a:endParaRPr>
                    </a:p>
                  </a:txBody>
                  <a:tcPr marL="90000" marR="90000" marT="46800" marB="46800"/>
                </a:tc>
                <a:tc>
                  <a:txBody>
                    <a:bodyPr/>
                    <a:lstStyle/>
                    <a:p>
                      <a:r>
                        <a:rPr lang="en-US" sz="1200" dirty="0" smtClean="0">
                          <a:effectLst/>
                        </a:rPr>
                        <a:t>IO module 3</a:t>
                      </a:r>
                      <a:endParaRPr lang="en-US" sz="12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425190">
                <a:tc>
                  <a:txBody>
                    <a:bodyPr/>
                    <a:lstStyle/>
                    <a:p>
                      <a:r>
                        <a:rPr lang="en-US" altLang="zh-CN" sz="1200">
                          <a:effectLst/>
                        </a:rPr>
                        <a:t>5</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200" dirty="0" smtClean="0">
                          <a:effectLst/>
                        </a:rPr>
                        <a:t>Chassis</a:t>
                      </a:r>
                      <a:endParaRPr lang="zh-CN" altLang="en-US" sz="1200" dirty="0">
                        <a:effectLst/>
                        <a:latin typeface="+mn-ea"/>
                        <a:ea typeface="+mn-ea"/>
                      </a:endParaRPr>
                    </a:p>
                  </a:txBody>
                  <a:tcPr marL="90000" marR="90000" marT="46800" marB="46800"/>
                </a:tc>
                <a:tc>
                  <a:txBody>
                    <a:bodyPr/>
                    <a:lstStyle/>
                    <a:p>
                      <a:r>
                        <a:rPr lang="en-US" altLang="zh-CN" sz="1200">
                          <a:effectLst/>
                        </a:rPr>
                        <a:t>6</a:t>
                      </a:r>
                      <a:endParaRPr lang="en-US" altLang="zh-CN" sz="1200">
                        <a:effectLst/>
                        <a:latin typeface="+mn-ea"/>
                        <a:ea typeface="+mn-ea"/>
                      </a:endParaRPr>
                    </a:p>
                  </a:txBody>
                  <a:tcPr marL="90000" marR="90000" marT="46800" marB="46800"/>
                </a:tc>
                <a:tc>
                  <a:txBody>
                    <a:bodyPr/>
                    <a:lstStyle/>
                    <a:p>
                      <a:r>
                        <a:rPr lang="en-US" altLang="zh-CN" sz="1200" smtClean="0">
                          <a:effectLst/>
                        </a:rPr>
                        <a:t>Supercapacitor tray</a:t>
                      </a:r>
                      <a:endParaRPr lang="zh-CN" altLang="en-US"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425190">
                <a:tc>
                  <a:txBody>
                    <a:bodyPr/>
                    <a:lstStyle/>
                    <a:p>
                      <a:r>
                        <a:rPr lang="en-US" altLang="zh-CN" sz="1200">
                          <a:effectLst/>
                        </a:rPr>
                        <a:t>7</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200" smtClean="0">
                          <a:effectLst/>
                        </a:rPr>
                        <a:t>Air duct</a:t>
                      </a:r>
                      <a:endParaRPr lang="zh-CN" altLang="en-US" sz="1200">
                        <a:effectLst/>
                        <a:latin typeface="+mn-ea"/>
                        <a:ea typeface="+mn-ea"/>
                      </a:endParaRPr>
                    </a:p>
                  </a:txBody>
                  <a:tcPr marL="90000" marR="90000" marT="46800" marB="46800"/>
                </a:tc>
                <a:tc>
                  <a:txBody>
                    <a:bodyPr/>
                    <a:lstStyle/>
                    <a:p>
                      <a:r>
                        <a:rPr lang="en-US" altLang="zh-CN" sz="1200">
                          <a:effectLst/>
                        </a:rPr>
                        <a:t>8</a:t>
                      </a:r>
                      <a:endParaRPr lang="en-US" altLang="zh-CN" sz="1200">
                        <a:effectLst/>
                        <a:latin typeface="+mn-ea"/>
                        <a:ea typeface="+mn-ea"/>
                      </a:endParaRPr>
                    </a:p>
                  </a:txBody>
                  <a:tcPr marL="90000" marR="90000" marT="46800" marB="46800"/>
                </a:tc>
                <a:tc>
                  <a:txBody>
                    <a:bodyPr/>
                    <a:lstStyle/>
                    <a:p>
                      <a:r>
                        <a:rPr lang="en-US" altLang="zh-CN" sz="1200" dirty="0" smtClean="0">
                          <a:effectLst/>
                        </a:rPr>
                        <a:t>Front drive</a:t>
                      </a:r>
                      <a:r>
                        <a:rPr lang="en-US" altLang="zh-CN" sz="1200" baseline="0" dirty="0" smtClean="0">
                          <a:effectLst/>
                        </a:rPr>
                        <a:t> backplane</a:t>
                      </a:r>
                      <a:endParaRPr lang="zh-CN" altLang="en-US" sz="12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18918">
                <a:tc>
                  <a:txBody>
                    <a:bodyPr/>
                    <a:lstStyle/>
                    <a:p>
                      <a:r>
                        <a:rPr lang="en-US" altLang="zh-CN" sz="1200">
                          <a:effectLst/>
                        </a:rPr>
                        <a:t>9</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200" smtClean="0">
                          <a:effectLst/>
                        </a:rPr>
                        <a:t>Fan module bracket </a:t>
                      </a:r>
                      <a:endParaRPr lang="zh-CN" altLang="en-US" sz="1200">
                        <a:effectLst/>
                        <a:latin typeface="+mn-ea"/>
                        <a:ea typeface="+mn-ea"/>
                      </a:endParaRPr>
                    </a:p>
                  </a:txBody>
                  <a:tcPr marL="90000" marR="90000" marT="46800" marB="46800"/>
                </a:tc>
                <a:tc>
                  <a:txBody>
                    <a:bodyPr/>
                    <a:lstStyle/>
                    <a:p>
                      <a:r>
                        <a:rPr lang="en-US" altLang="zh-CN" sz="1200">
                          <a:effectLst/>
                        </a:rPr>
                        <a:t>10</a:t>
                      </a:r>
                      <a:endParaRPr lang="en-US" altLang="zh-CN" sz="1200">
                        <a:effectLst/>
                        <a:latin typeface="+mn-ea"/>
                        <a:ea typeface="+mn-ea"/>
                      </a:endParaRPr>
                    </a:p>
                  </a:txBody>
                  <a:tcPr marL="90000" marR="90000" marT="46800" marB="46800"/>
                </a:tc>
                <a:tc>
                  <a:txBody>
                    <a:bodyPr/>
                    <a:lstStyle/>
                    <a:p>
                      <a:r>
                        <a:rPr lang="en-US" altLang="zh-CN" sz="1200" smtClean="0">
                          <a:effectLst/>
                        </a:rPr>
                        <a:t>Fan module </a:t>
                      </a:r>
                      <a:endParaRPr lang="zh-CN" altLang="en-US"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18918">
                <a:tc>
                  <a:txBody>
                    <a:bodyPr/>
                    <a:lstStyle/>
                    <a:p>
                      <a:r>
                        <a:rPr lang="en-US" altLang="zh-CN" sz="1200">
                          <a:effectLst/>
                        </a:rPr>
                        <a:t>11</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200" dirty="0" smtClean="0">
                          <a:effectLst/>
                        </a:rPr>
                        <a:t>Front drive</a:t>
                      </a:r>
                      <a:r>
                        <a:rPr lang="en-US" altLang="zh-CN" sz="1200" baseline="0" dirty="0" smtClean="0">
                          <a:effectLst/>
                        </a:rPr>
                        <a:t> </a:t>
                      </a:r>
                      <a:endParaRPr lang="zh-CN" altLang="en-US" sz="1200" dirty="0">
                        <a:effectLst/>
                        <a:latin typeface="+mn-ea"/>
                        <a:ea typeface="+mn-ea"/>
                      </a:endParaRPr>
                    </a:p>
                  </a:txBody>
                  <a:tcPr marL="90000" marR="90000" marT="46800" marB="46800"/>
                </a:tc>
                <a:tc>
                  <a:txBody>
                    <a:bodyPr/>
                    <a:lstStyle/>
                    <a:p>
                      <a:r>
                        <a:rPr lang="en-US" altLang="zh-CN" sz="1200">
                          <a:effectLst/>
                        </a:rPr>
                        <a:t>12</a:t>
                      </a:r>
                      <a:endParaRPr lang="en-US" altLang="zh-CN" sz="1200">
                        <a:effectLst/>
                        <a:latin typeface="+mn-ea"/>
                        <a:ea typeface="+mn-ea"/>
                      </a:endParaRPr>
                    </a:p>
                  </a:txBody>
                  <a:tcPr marL="90000" marR="90000" marT="46800" marB="46800"/>
                </a:tc>
                <a:tc>
                  <a:txBody>
                    <a:bodyPr/>
                    <a:lstStyle/>
                    <a:p>
                      <a:r>
                        <a:rPr lang="en-US" altLang="zh-CN" sz="1200" smtClean="0">
                          <a:effectLst/>
                        </a:rPr>
                        <a:t>Mainboard</a:t>
                      </a:r>
                      <a:endParaRPr lang="zh-CN" altLang="en-US"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425190">
                <a:tc>
                  <a:txBody>
                    <a:bodyPr/>
                    <a:lstStyle/>
                    <a:p>
                      <a:r>
                        <a:rPr lang="en-US" altLang="zh-CN" sz="1200">
                          <a:effectLst/>
                        </a:rPr>
                        <a:t>13</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altLang="zh-CN" sz="1200" smtClean="0">
                          <a:effectLst/>
                        </a:rPr>
                        <a:t>Flexible NIC</a:t>
                      </a:r>
                      <a:endParaRPr lang="zh-CN" altLang="en-US" sz="1200">
                        <a:effectLst/>
                        <a:latin typeface="+mn-ea"/>
                        <a:ea typeface="+mn-ea"/>
                      </a:endParaRPr>
                    </a:p>
                  </a:txBody>
                  <a:tcPr marL="90000" marR="90000" marT="46800" marB="46800"/>
                </a:tc>
                <a:tc>
                  <a:txBody>
                    <a:bodyPr/>
                    <a:lstStyle/>
                    <a:p>
                      <a:r>
                        <a:rPr lang="en-US" altLang="zh-CN" sz="1200">
                          <a:effectLst/>
                        </a:rPr>
                        <a:t>14</a:t>
                      </a:r>
                      <a:endParaRPr lang="en-US" altLang="zh-CN" sz="1200">
                        <a:effectLst/>
                        <a:latin typeface="+mn-ea"/>
                        <a:ea typeface="+mn-ea"/>
                      </a:endParaRPr>
                    </a:p>
                  </a:txBody>
                  <a:tcPr marL="90000" marR="90000" marT="46800" marB="46800"/>
                </a:tc>
                <a:tc>
                  <a:txBody>
                    <a:bodyPr/>
                    <a:lstStyle/>
                    <a:p>
                      <a:r>
                        <a:rPr lang="en-US" sz="1200" smtClean="0">
                          <a:effectLst/>
                        </a:rPr>
                        <a:t>RAID controller</a:t>
                      </a:r>
                      <a:r>
                        <a:rPr lang="en-US" sz="1200" baseline="0" smtClean="0">
                          <a:effectLst/>
                        </a:rPr>
                        <a:t> card</a:t>
                      </a:r>
                      <a:endParaRPr lang="zh-CN" altLang="en-US"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18918">
                <a:tc>
                  <a:txBody>
                    <a:bodyPr/>
                    <a:lstStyle/>
                    <a:p>
                      <a:r>
                        <a:rPr lang="en-US" altLang="zh-CN" sz="1200">
                          <a:effectLst/>
                        </a:rPr>
                        <a:t>15</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200">
                          <a:effectLst/>
                        </a:rPr>
                        <a:t>DIMM</a:t>
                      </a:r>
                      <a:endParaRPr lang="en-US" sz="1200">
                        <a:effectLst/>
                        <a:latin typeface="+mn-ea"/>
                        <a:ea typeface="+mn-ea"/>
                      </a:endParaRPr>
                    </a:p>
                  </a:txBody>
                  <a:tcPr marL="90000" marR="90000" marT="46800" marB="46800"/>
                </a:tc>
                <a:tc>
                  <a:txBody>
                    <a:bodyPr/>
                    <a:lstStyle/>
                    <a:p>
                      <a:r>
                        <a:rPr lang="en-US" altLang="zh-CN" sz="1200">
                          <a:effectLst/>
                        </a:rPr>
                        <a:t>16</a:t>
                      </a:r>
                      <a:endParaRPr lang="en-US" altLang="zh-CN" sz="1200">
                        <a:effectLst/>
                        <a:latin typeface="+mn-ea"/>
                        <a:ea typeface="+mn-ea"/>
                      </a:endParaRPr>
                    </a:p>
                  </a:txBody>
                  <a:tcPr marL="90000" marR="90000" marT="46800" marB="46800"/>
                </a:tc>
                <a:tc>
                  <a:txBody>
                    <a:bodyPr/>
                    <a:lstStyle/>
                    <a:p>
                      <a:r>
                        <a:rPr lang="en-US" sz="1200">
                          <a:effectLst/>
                        </a:rPr>
                        <a:t>CPU</a:t>
                      </a:r>
                      <a:endParaRPr lang="en-US"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18918">
                <a:tc>
                  <a:txBody>
                    <a:bodyPr/>
                    <a:lstStyle/>
                    <a:p>
                      <a:r>
                        <a:rPr lang="en-US" altLang="zh-CN" sz="1200">
                          <a:effectLst/>
                        </a:rPr>
                        <a:t>17</a:t>
                      </a:r>
                      <a:endParaRPr lang="en-US" altLang="zh-CN" sz="120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altLang="zh-CN" sz="1200" smtClean="0">
                          <a:effectLst/>
                        </a:rPr>
                        <a:t>Heat</a:t>
                      </a:r>
                      <a:r>
                        <a:rPr lang="en-US" altLang="zh-CN" sz="1200" baseline="0" smtClean="0">
                          <a:effectLst/>
                        </a:rPr>
                        <a:t> sink</a:t>
                      </a:r>
                      <a:endParaRPr lang="zh-CN" altLang="en-US" sz="120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r>
                        <a:rPr lang="en-US" altLang="zh-CN" sz="1200">
                          <a:effectLst/>
                        </a:rPr>
                        <a:t>—</a:t>
                      </a:r>
                      <a:endParaRPr lang="en-US" altLang="zh-CN" sz="120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r>
                        <a:rPr lang="en-US" altLang="zh-CN" sz="1200" dirty="0">
                          <a:effectLst/>
                        </a:rPr>
                        <a:t>—</a:t>
                      </a:r>
                      <a:endParaRPr lang="en-US" altLang="zh-CN" sz="12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481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占位符 16"/>
          <p:cNvSpPr>
            <a:spLocks noGrp="1"/>
          </p:cNvSpPr>
          <p:nvPr>
            <p:ph type="body" sz="quarter" idx="12"/>
          </p:nvPr>
        </p:nvSpPr>
        <p:spPr/>
        <p:txBody>
          <a:bodyPr/>
          <a:lstStyle/>
          <a:p>
            <a:r>
              <a:rPr lang="en-US" altLang="zh-CN" dirty="0"/>
              <a:t>2288H V5 Internal Structure</a:t>
            </a:r>
            <a:endParaRPr lang="zh-CN" altLang="en-US" dirty="0"/>
          </a:p>
        </p:txBody>
      </p:sp>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915" y="2498427"/>
            <a:ext cx="4540230" cy="256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p:cNvSpPr>
          <p:nvPr/>
        </p:nvSpPr>
        <p:spPr bwMode="auto">
          <a:xfrm>
            <a:off x="2208212" y="1592820"/>
            <a:ext cx="2699656" cy="838606"/>
          </a:xfrm>
          <a:prstGeom prst="accentBorderCallout3">
            <a:avLst>
              <a:gd name="adj1" fmla="val 15861"/>
              <a:gd name="adj2" fmla="val 104069"/>
              <a:gd name="adj3" fmla="val 67745"/>
              <a:gd name="adj4" fmla="val 125709"/>
              <a:gd name="adj5" fmla="val 73876"/>
              <a:gd name="adj6" fmla="val 126484"/>
              <a:gd name="adj7" fmla="val 147105"/>
              <a:gd name="adj8" fmla="val 135806"/>
            </a:avLst>
          </a:prstGeom>
          <a:noFill/>
          <a:ln w="12700" algn="ctr">
            <a:solidFill>
              <a:srgbClr val="FFC000"/>
            </a:solidFill>
            <a:miter lim="800000"/>
            <a:headEnd type="oval" w="med" len="med"/>
            <a:tailEnd type="oval" w="med" len="med"/>
          </a:ln>
        </p:spPr>
        <p:txBody>
          <a:bodyPr wrap="square" lIns="85839" tIns="42919" rIns="85839" bIns="42919" anchor="ctr"/>
          <a:lstStyle/>
          <a:p>
            <a:pPr defTabSz="857250"/>
            <a:r>
              <a:rPr lang="en-US" altLang="zh-CN" sz="1200" dirty="0">
                <a:latin typeface="+mn-ea"/>
                <a:ea typeface="+mn-ea"/>
              </a:rPr>
              <a:t>Three full-height PCIe 3.0 x8 slots, or a drive module with 2 x 3.5-inch drives</a:t>
            </a:r>
          </a:p>
        </p:txBody>
      </p:sp>
      <p:sp>
        <p:nvSpPr>
          <p:cNvPr id="7" name="AutoShape 4"/>
          <p:cNvSpPr>
            <a:spLocks/>
          </p:cNvSpPr>
          <p:nvPr/>
        </p:nvSpPr>
        <p:spPr bwMode="auto">
          <a:xfrm>
            <a:off x="8821913" y="4411030"/>
            <a:ext cx="1235075" cy="780711"/>
          </a:xfrm>
          <a:prstGeom prst="accentBorderCallout3">
            <a:avLst>
              <a:gd name="adj1" fmla="val 31718"/>
              <a:gd name="adj2" fmla="val -4069"/>
              <a:gd name="adj3" fmla="val 30941"/>
              <a:gd name="adj4" fmla="val -19185"/>
              <a:gd name="adj5" fmla="val 31156"/>
              <a:gd name="adj6" fmla="val -19737"/>
              <a:gd name="adj7" fmla="val -75628"/>
              <a:gd name="adj8" fmla="val -49232"/>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dirty="0">
                <a:latin typeface="+mn-ea"/>
                <a:ea typeface="+mn-ea"/>
              </a:rPr>
              <a:t>Drive tray for</a:t>
            </a:r>
          </a:p>
          <a:p>
            <a:pPr marL="428625" indent="-428625" defTabSz="857250">
              <a:defRPr/>
            </a:pPr>
            <a:r>
              <a:rPr lang="en-US" altLang="zh-CN" sz="1200" dirty="0">
                <a:latin typeface="+mn-ea"/>
                <a:ea typeface="+mn-ea"/>
              </a:rPr>
              <a:t> 12 x 3.5-inch</a:t>
            </a:r>
          </a:p>
          <a:p>
            <a:pPr marL="428625" indent="-428625" defTabSz="857250">
              <a:defRPr/>
            </a:pPr>
            <a:r>
              <a:rPr lang="en-US" altLang="zh-CN" sz="1200" dirty="0">
                <a:latin typeface="+mn-ea"/>
                <a:ea typeface="+mn-ea"/>
              </a:rPr>
              <a:t>or 25 x 2.5-inch </a:t>
            </a:r>
          </a:p>
          <a:p>
            <a:pPr marL="428625" indent="-428625" defTabSz="857250">
              <a:defRPr/>
            </a:pPr>
            <a:r>
              <a:rPr lang="en-US" altLang="zh-CN" sz="1200" dirty="0">
                <a:latin typeface="+mn-ea"/>
                <a:ea typeface="+mn-ea"/>
              </a:rPr>
              <a:t>drives</a:t>
            </a:r>
          </a:p>
        </p:txBody>
      </p:sp>
      <p:sp>
        <p:nvSpPr>
          <p:cNvPr id="8" name="AutoShape 4"/>
          <p:cNvSpPr>
            <a:spLocks/>
          </p:cNvSpPr>
          <p:nvPr/>
        </p:nvSpPr>
        <p:spPr bwMode="auto">
          <a:xfrm>
            <a:off x="8821913" y="3062674"/>
            <a:ext cx="1235075" cy="708487"/>
          </a:xfrm>
          <a:prstGeom prst="accentBorderCallout3">
            <a:avLst>
              <a:gd name="adj1" fmla="val 31718"/>
              <a:gd name="adj2" fmla="val -4069"/>
              <a:gd name="adj3" fmla="val 30941"/>
              <a:gd name="adj4" fmla="val -19185"/>
              <a:gd name="adj5" fmla="val 31156"/>
              <a:gd name="adj6" fmla="val -19737"/>
              <a:gd name="adj7" fmla="val 240000"/>
              <a:gd name="adj8" fmla="val -125167"/>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dirty="0">
                <a:latin typeface="+mn-ea"/>
                <a:ea typeface="+mn-ea"/>
              </a:rPr>
              <a:t>Four 80 fan </a:t>
            </a:r>
          </a:p>
          <a:p>
            <a:pPr marL="428625" indent="-428625" defTabSz="857250">
              <a:defRPr/>
            </a:pPr>
            <a:r>
              <a:rPr lang="en-US" altLang="zh-CN" sz="1200" dirty="0">
                <a:latin typeface="+mn-ea"/>
                <a:ea typeface="+mn-ea"/>
              </a:rPr>
              <a:t>modules in</a:t>
            </a:r>
          </a:p>
          <a:p>
            <a:pPr marL="428625" indent="-428625" defTabSz="857250">
              <a:defRPr/>
            </a:pPr>
            <a:r>
              <a:rPr lang="en-US" altLang="zh-CN" sz="1200" dirty="0">
                <a:latin typeface="+mn-ea"/>
                <a:ea typeface="+mn-ea"/>
              </a:rPr>
              <a:t>N+1 redundancy </a:t>
            </a:r>
          </a:p>
          <a:p>
            <a:pPr marL="428625" indent="-428625" defTabSz="857250">
              <a:defRPr/>
            </a:pPr>
            <a:r>
              <a:rPr lang="en-US" altLang="zh-CN" sz="1200" dirty="0">
                <a:latin typeface="+mn-ea"/>
                <a:ea typeface="+mn-ea"/>
              </a:rPr>
              <a:t>mode</a:t>
            </a:r>
          </a:p>
        </p:txBody>
      </p:sp>
      <p:sp>
        <p:nvSpPr>
          <p:cNvPr id="9" name="AutoShape 4"/>
          <p:cNvSpPr>
            <a:spLocks/>
          </p:cNvSpPr>
          <p:nvPr/>
        </p:nvSpPr>
        <p:spPr bwMode="auto">
          <a:xfrm>
            <a:off x="7140116" y="1432462"/>
            <a:ext cx="2778980" cy="446802"/>
          </a:xfrm>
          <a:prstGeom prst="accentBorderCallout3">
            <a:avLst>
              <a:gd name="adj1" fmla="val 31718"/>
              <a:gd name="adj2" fmla="val -4069"/>
              <a:gd name="adj3" fmla="val 30941"/>
              <a:gd name="adj4" fmla="val -19185"/>
              <a:gd name="adj5" fmla="val 31156"/>
              <a:gd name="adj6" fmla="val -19737"/>
              <a:gd name="adj7" fmla="val 304151"/>
              <a:gd name="adj8" fmla="val -32288"/>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dirty="0">
                <a:latin typeface="+mn-ea"/>
                <a:ea typeface="+mn-ea"/>
              </a:rPr>
              <a:t>24 DDR4 DIMMs, with the memory</a:t>
            </a:r>
          </a:p>
          <a:p>
            <a:pPr marL="428625" indent="-428625" defTabSz="857250">
              <a:defRPr/>
            </a:pPr>
            <a:r>
              <a:rPr lang="en-US" altLang="zh-CN" sz="1200" dirty="0">
                <a:latin typeface="+mn-ea"/>
                <a:ea typeface="+mn-ea"/>
              </a:rPr>
              <a:t>speed of 2666MT/s</a:t>
            </a:r>
          </a:p>
        </p:txBody>
      </p:sp>
      <p:sp>
        <p:nvSpPr>
          <p:cNvPr id="10" name="AutoShape 4"/>
          <p:cNvSpPr>
            <a:spLocks/>
          </p:cNvSpPr>
          <p:nvPr/>
        </p:nvSpPr>
        <p:spPr bwMode="auto">
          <a:xfrm>
            <a:off x="6978824" y="1984625"/>
            <a:ext cx="2573560" cy="446802"/>
          </a:xfrm>
          <a:prstGeom prst="accentBorderCallout3">
            <a:avLst>
              <a:gd name="adj1" fmla="val 31718"/>
              <a:gd name="adj2" fmla="val -4069"/>
              <a:gd name="adj3" fmla="val 30941"/>
              <a:gd name="adj4" fmla="val -19185"/>
              <a:gd name="adj5" fmla="val 31156"/>
              <a:gd name="adj6" fmla="val -19737"/>
              <a:gd name="adj7" fmla="val 284346"/>
              <a:gd name="adj8" fmla="val -28518"/>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dirty="0">
                <a:latin typeface="+mn-ea"/>
                <a:ea typeface="+mn-ea"/>
              </a:rPr>
              <a:t>Two Intel Scalable CPUs,</a:t>
            </a:r>
          </a:p>
          <a:p>
            <a:pPr marL="428625" indent="-428625" defTabSz="857250">
              <a:defRPr/>
            </a:pPr>
            <a:r>
              <a:rPr lang="en-US" altLang="zh-CN" sz="1200" dirty="0">
                <a:latin typeface="+mn-ea"/>
                <a:ea typeface="+mn-ea"/>
              </a:rPr>
              <a:t>with the maximum TDP of 205 W</a:t>
            </a:r>
          </a:p>
        </p:txBody>
      </p:sp>
      <p:sp>
        <p:nvSpPr>
          <p:cNvPr id="11" name="矩形 3"/>
          <p:cNvSpPr>
            <a:spLocks noChangeArrowheads="1"/>
          </p:cNvSpPr>
          <p:nvPr/>
        </p:nvSpPr>
        <p:spPr bwMode="auto">
          <a:xfrm>
            <a:off x="5372250" y="3405204"/>
            <a:ext cx="546189" cy="702295"/>
          </a:xfrm>
          <a:prstGeom prst="rect">
            <a:avLst/>
          </a:prstGeom>
          <a:solidFill>
            <a:schemeClr val="accent1">
              <a:alpha val="50195"/>
            </a:schemeClr>
          </a:solidFill>
          <a:ln w="9525" algn="ctr">
            <a:solidFill>
              <a:schemeClr val="tx1"/>
            </a:solidFill>
            <a:round/>
            <a:headEnd/>
            <a:tailEnd/>
          </a:ln>
        </p:spPr>
        <p:txBody>
          <a:bodyPr/>
          <a:lstStyle>
            <a:lvl1pPr>
              <a:defRPr sz="1500" b="1">
                <a:solidFill>
                  <a:schemeClr val="tx1"/>
                </a:solidFill>
                <a:latin typeface="FrutigerNext LT Regular" panose="020B0503040504020204" pitchFamily="34" charset="0"/>
                <a:ea typeface="华文细黑" panose="02010600040101010101" pitchFamily="2" charset="-122"/>
              </a:defRPr>
            </a:lvl1pPr>
            <a:lvl2pPr marL="742950" indent="-285750">
              <a:defRPr sz="1500" b="1">
                <a:solidFill>
                  <a:schemeClr val="tx1"/>
                </a:solidFill>
                <a:latin typeface="FrutigerNext LT Regular" panose="020B0503040504020204" pitchFamily="34" charset="0"/>
                <a:ea typeface="华文细黑" panose="02010600040101010101" pitchFamily="2" charset="-122"/>
              </a:defRPr>
            </a:lvl2pPr>
            <a:lvl3pPr marL="1143000" indent="-228600">
              <a:defRPr sz="1500" b="1">
                <a:solidFill>
                  <a:schemeClr val="tx1"/>
                </a:solidFill>
                <a:latin typeface="FrutigerNext LT Regular" panose="020B0503040504020204" pitchFamily="34" charset="0"/>
                <a:ea typeface="华文细黑" panose="02010600040101010101" pitchFamily="2" charset="-122"/>
              </a:defRPr>
            </a:lvl3pPr>
            <a:lvl4pPr marL="1600200" indent="-228600">
              <a:defRPr sz="1500" b="1">
                <a:solidFill>
                  <a:schemeClr val="tx1"/>
                </a:solidFill>
                <a:latin typeface="FrutigerNext LT Regular" panose="020B0503040504020204" pitchFamily="34" charset="0"/>
                <a:ea typeface="华文细黑" panose="02010600040101010101" pitchFamily="2" charset="-122"/>
              </a:defRPr>
            </a:lvl4pPr>
            <a:lvl5pPr marL="2057400" indent="-228600">
              <a:defRPr sz="1500" b="1">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spcBef>
                <a:spcPct val="0"/>
              </a:spcBef>
              <a:spcAft>
                <a:spcPct val="0"/>
              </a:spcAft>
              <a:defRPr sz="1500" b="1">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spcBef>
                <a:spcPct val="0"/>
              </a:spcBef>
              <a:spcAft>
                <a:spcPct val="0"/>
              </a:spcAft>
              <a:defRPr sz="1500" b="1">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spcBef>
                <a:spcPct val="0"/>
              </a:spcBef>
              <a:spcAft>
                <a:spcPct val="0"/>
              </a:spcAft>
              <a:defRPr sz="1500" b="1">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spcBef>
                <a:spcPct val="0"/>
              </a:spcBef>
              <a:spcAft>
                <a:spcPct val="0"/>
              </a:spcAft>
              <a:defRPr sz="1500" b="1">
                <a:solidFill>
                  <a:schemeClr val="tx1"/>
                </a:solidFill>
                <a:latin typeface="FrutigerNext LT Regular" panose="020B0503040504020204" pitchFamily="34" charset="0"/>
                <a:ea typeface="华文细黑" panose="02010600040101010101" pitchFamily="2" charset="-122"/>
              </a:defRPr>
            </a:lvl9pPr>
          </a:lstStyle>
          <a:p>
            <a:pPr eaLnBrk="1" fontAlgn="t" hangingPunct="1"/>
            <a:endParaRPr lang="zh-CN" altLang="en-US" sz="1200">
              <a:latin typeface="+mn-ea"/>
              <a:ea typeface="+mn-ea"/>
            </a:endParaRPr>
          </a:p>
        </p:txBody>
      </p:sp>
      <p:sp>
        <p:nvSpPr>
          <p:cNvPr id="12" name="AutoShape 4"/>
          <p:cNvSpPr>
            <a:spLocks/>
          </p:cNvSpPr>
          <p:nvPr/>
        </p:nvSpPr>
        <p:spPr bwMode="auto">
          <a:xfrm>
            <a:off x="7478888" y="5191742"/>
            <a:ext cx="1749461" cy="211477"/>
          </a:xfrm>
          <a:prstGeom prst="accentBorderCallout3">
            <a:avLst>
              <a:gd name="adj1" fmla="val 31718"/>
              <a:gd name="adj2" fmla="val -4069"/>
              <a:gd name="adj3" fmla="val 30941"/>
              <a:gd name="adj4" fmla="val -19185"/>
              <a:gd name="adj5" fmla="val 31156"/>
              <a:gd name="adj6" fmla="val -19737"/>
              <a:gd name="adj7" fmla="val -668723"/>
              <a:gd name="adj8" fmla="val -145378"/>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dirty="0">
                <a:latin typeface="+mn-ea"/>
                <a:ea typeface="+mn-ea"/>
              </a:rPr>
              <a:t>RAID controller card</a:t>
            </a:r>
          </a:p>
        </p:txBody>
      </p:sp>
      <p:sp>
        <p:nvSpPr>
          <p:cNvPr id="13" name="AutoShape 4"/>
          <p:cNvSpPr>
            <a:spLocks/>
          </p:cNvSpPr>
          <p:nvPr/>
        </p:nvSpPr>
        <p:spPr bwMode="auto">
          <a:xfrm>
            <a:off x="7478888" y="5634569"/>
            <a:ext cx="911225" cy="227377"/>
          </a:xfrm>
          <a:prstGeom prst="accentBorderCallout3">
            <a:avLst>
              <a:gd name="adj1" fmla="val 31718"/>
              <a:gd name="adj2" fmla="val -4069"/>
              <a:gd name="adj3" fmla="val 30941"/>
              <a:gd name="adj4" fmla="val -19185"/>
              <a:gd name="adj5" fmla="val 31156"/>
              <a:gd name="adj6" fmla="val -19737"/>
              <a:gd name="adj7" fmla="val -758536"/>
              <a:gd name="adj8" fmla="val -279054"/>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a:latin typeface="+mn-ea"/>
                <a:ea typeface="+mn-ea"/>
              </a:rPr>
              <a:t>Flexible NIC</a:t>
            </a:r>
            <a:endParaRPr lang="en-US" altLang="zh-CN" sz="1200" dirty="0">
              <a:latin typeface="+mn-ea"/>
              <a:ea typeface="+mn-ea"/>
            </a:endParaRPr>
          </a:p>
        </p:txBody>
      </p:sp>
      <p:sp>
        <p:nvSpPr>
          <p:cNvPr id="14" name="AutoShape 4"/>
          <p:cNvSpPr>
            <a:spLocks/>
          </p:cNvSpPr>
          <p:nvPr/>
        </p:nvSpPr>
        <p:spPr bwMode="auto">
          <a:xfrm>
            <a:off x="5918376" y="5555863"/>
            <a:ext cx="746125" cy="227375"/>
          </a:xfrm>
          <a:prstGeom prst="accentBorderCallout3">
            <a:avLst>
              <a:gd name="adj1" fmla="val 31718"/>
              <a:gd name="adj2" fmla="val -4069"/>
              <a:gd name="adj3" fmla="val 30941"/>
              <a:gd name="adj4" fmla="val -19185"/>
              <a:gd name="adj5" fmla="val 31156"/>
              <a:gd name="adj6" fmla="val -19737"/>
              <a:gd name="adj7" fmla="val -382956"/>
              <a:gd name="adj8" fmla="val -83591"/>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a:latin typeface="+mn-ea"/>
                <a:ea typeface="+mn-ea"/>
              </a:rPr>
              <a:t>PSU</a:t>
            </a:r>
            <a:endParaRPr lang="zh-CN" altLang="en-US" sz="1200" dirty="0">
              <a:latin typeface="+mn-ea"/>
              <a:ea typeface="+mn-ea"/>
            </a:endParaRPr>
          </a:p>
        </p:txBody>
      </p:sp>
      <p:sp>
        <p:nvSpPr>
          <p:cNvPr id="15" name="2097145973"/>
          <p:cNvSpPr>
            <a:spLocks/>
          </p:cNvSpPr>
          <p:nvPr/>
        </p:nvSpPr>
        <p:spPr bwMode="auto">
          <a:xfrm>
            <a:off x="2279651" y="5191740"/>
            <a:ext cx="2519537" cy="901556"/>
          </a:xfrm>
          <a:prstGeom prst="accentBorderCallout3">
            <a:avLst>
              <a:gd name="adj1" fmla="val 15861"/>
              <a:gd name="adj2" fmla="val 104069"/>
              <a:gd name="adj3" fmla="val -23231"/>
              <a:gd name="adj4" fmla="val 117806"/>
              <a:gd name="adj5" fmla="val -24350"/>
              <a:gd name="adj6" fmla="val 117984"/>
              <a:gd name="adj7" fmla="val -82905"/>
              <a:gd name="adj8" fmla="val 112035"/>
            </a:avLst>
          </a:prstGeom>
          <a:noFill/>
          <a:ln w="12700" algn="ctr">
            <a:solidFill>
              <a:srgbClr val="FFC000"/>
            </a:solidFill>
            <a:miter lim="800000"/>
            <a:headEnd type="oval" w="med" len="med"/>
            <a:tailEnd type="oval" w="med" len="med"/>
          </a:ln>
        </p:spPr>
        <p:txBody>
          <a:bodyPr wrap="square" lIns="85839" tIns="42919" rIns="85839" bIns="42919" anchor="ctr"/>
          <a:lstStyle/>
          <a:p>
            <a:pPr defTabSz="857250">
              <a:defRPr/>
            </a:pPr>
            <a:r>
              <a:rPr lang="en-US" altLang="zh-CN" sz="1200" dirty="0">
                <a:latin typeface="+mn-ea"/>
                <a:ea typeface="+mn-ea"/>
              </a:rPr>
              <a:t>4 x 2.5-inch drive enclosures at the rear, each providing two full-height half-length 8x PCIe 3.0 slots and one full-height half-length 16x PCIe 3.0 slots </a:t>
            </a:r>
            <a:endParaRPr lang="zh-CN" altLang="en-US" sz="1200" dirty="0">
              <a:latin typeface="+mn-ea"/>
              <a:ea typeface="+mn-ea"/>
            </a:endParaRPr>
          </a:p>
        </p:txBody>
      </p:sp>
      <p:sp>
        <p:nvSpPr>
          <p:cNvPr id="16" name="AutoShape 7"/>
          <p:cNvSpPr>
            <a:spLocks/>
          </p:cNvSpPr>
          <p:nvPr/>
        </p:nvSpPr>
        <p:spPr bwMode="auto">
          <a:xfrm>
            <a:off x="2279650" y="2716490"/>
            <a:ext cx="1676488" cy="800555"/>
          </a:xfrm>
          <a:prstGeom prst="accentBorderCallout3">
            <a:avLst>
              <a:gd name="adj1" fmla="val 15861"/>
              <a:gd name="adj2" fmla="val 104069"/>
              <a:gd name="adj3" fmla="val 67745"/>
              <a:gd name="adj4" fmla="val 125709"/>
              <a:gd name="adj5" fmla="val 67644"/>
              <a:gd name="adj6" fmla="val 126270"/>
              <a:gd name="adj7" fmla="val 95382"/>
              <a:gd name="adj8" fmla="val 187140"/>
            </a:avLst>
          </a:prstGeom>
          <a:noFill/>
          <a:ln w="12700" algn="ctr">
            <a:solidFill>
              <a:srgbClr val="FFC000"/>
            </a:solidFill>
            <a:miter lim="800000"/>
            <a:headEnd type="oval" w="med" len="med"/>
            <a:tailEnd type="oval" w="med" len="med"/>
          </a:ln>
        </p:spPr>
        <p:txBody>
          <a:bodyPr wrap="none" lIns="85839" tIns="42919" rIns="85839" bIns="42919" anchor="ctr"/>
          <a:lstStyle/>
          <a:p>
            <a:pPr marL="428625" indent="-428625" defTabSz="857250">
              <a:defRPr/>
            </a:pPr>
            <a:r>
              <a:rPr lang="en-US" altLang="zh-CN" sz="1200" dirty="0">
                <a:latin typeface="+mn-ea"/>
                <a:ea typeface="+mn-ea"/>
              </a:rPr>
              <a:t>Three full-height PCIe</a:t>
            </a:r>
          </a:p>
          <a:p>
            <a:pPr marL="428625" indent="-428625" defTabSz="857250">
              <a:defRPr/>
            </a:pPr>
            <a:r>
              <a:rPr lang="en-US" altLang="zh-CN" sz="1200" dirty="0">
                <a:latin typeface="+mn-ea"/>
                <a:ea typeface="+mn-ea"/>
              </a:rPr>
              <a:t> 3.0 x8 slots, or a </a:t>
            </a:r>
          </a:p>
          <a:p>
            <a:pPr marL="428625" indent="-428625" defTabSz="857250">
              <a:defRPr/>
            </a:pPr>
            <a:r>
              <a:rPr lang="en-US" altLang="zh-CN" sz="1200" dirty="0">
                <a:latin typeface="+mn-ea"/>
                <a:ea typeface="+mn-ea"/>
              </a:rPr>
              <a:t>drive module with</a:t>
            </a:r>
          </a:p>
          <a:p>
            <a:pPr marL="428625" indent="-428625" defTabSz="857250">
              <a:defRPr/>
            </a:pPr>
            <a:r>
              <a:rPr lang="en-US" altLang="zh-CN" sz="1200" dirty="0">
                <a:latin typeface="+mn-ea"/>
                <a:ea typeface="+mn-ea"/>
              </a:rPr>
              <a:t> 2 x 3.5-inch drives</a:t>
            </a:r>
          </a:p>
        </p:txBody>
      </p:sp>
    </p:spTree>
    <p:extLst>
      <p:ext uri="{BB962C8B-B14F-4D97-AF65-F5344CB8AC3E}">
        <p14:creationId xmlns:p14="http://schemas.microsoft.com/office/powerpoint/2010/main" val="3289852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dirty="0"/>
              <a:t>2288H V5 Logical Structure</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384" y="1427666"/>
            <a:ext cx="6758000" cy="4737639"/>
          </a:xfrm>
          <a:prstGeom prst="rect">
            <a:avLst/>
          </a:prstGeom>
        </p:spPr>
      </p:pic>
    </p:spTree>
    <p:extLst>
      <p:ext uri="{BB962C8B-B14F-4D97-AF65-F5344CB8AC3E}">
        <p14:creationId xmlns:p14="http://schemas.microsoft.com/office/powerpoint/2010/main" val="177121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p:txBody>
          <a:bodyPr/>
          <a:lstStyle/>
          <a:p>
            <a:r>
              <a:rPr lang="en-US" altLang="zh-CN" sz="1800" dirty="0" smtClean="0"/>
              <a:t>The 2288H V5 supports four types of configuration, 8-drive, 12-drive, 24-drive, and 25-drive.</a:t>
            </a:r>
          </a:p>
          <a:p>
            <a:endParaRPr lang="zh-CN" altLang="en-US" sz="1800" dirty="0"/>
          </a:p>
        </p:txBody>
      </p:sp>
      <p:sp>
        <p:nvSpPr>
          <p:cNvPr id="8" name="文本占位符 7"/>
          <p:cNvSpPr>
            <a:spLocks noGrp="1"/>
          </p:cNvSpPr>
          <p:nvPr>
            <p:ph type="body" sz="quarter" idx="12"/>
          </p:nvPr>
        </p:nvSpPr>
        <p:spPr/>
        <p:txBody>
          <a:bodyPr/>
          <a:lstStyle/>
          <a:p>
            <a:r>
              <a:rPr lang="en-US" altLang="zh-CN" smtClean="0"/>
              <a:t>2288H V5 Specifications - Front View</a:t>
            </a:r>
            <a:endParaRPr lang="zh-CN" altLang="en-US" dirty="0"/>
          </a:p>
        </p:txBody>
      </p:sp>
      <p:pic>
        <p:nvPicPr>
          <p:cNvPr id="4" name="d0e2912"/>
          <p:cNvPicPr>
            <a:picLocks noChangeAspect="1" noChangeArrowheads="1"/>
          </p:cNvPicPr>
          <p:nvPr/>
        </p:nvPicPr>
        <p:blipFill rotWithShape="1">
          <a:blip r:embed="rId3">
            <a:extLst>
              <a:ext uri="{28A0092B-C50C-407E-A947-70E740481C1C}">
                <a14:useLocalDpi xmlns:a14="http://schemas.microsoft.com/office/drawing/2010/main" val="0"/>
              </a:ext>
            </a:extLst>
          </a:blip>
          <a:srcRect b="56563"/>
          <a:stretch/>
        </p:blipFill>
        <p:spPr bwMode="auto">
          <a:xfrm>
            <a:off x="3593076" y="4414362"/>
            <a:ext cx="4309296" cy="75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d0e2935"/>
          <p:cNvPicPr>
            <a:picLocks noChangeAspect="1" noChangeArrowheads="1"/>
          </p:cNvPicPr>
          <p:nvPr/>
        </p:nvPicPr>
        <p:blipFill rotWithShape="1">
          <a:blip r:embed="rId4">
            <a:extLst>
              <a:ext uri="{28A0092B-C50C-407E-A947-70E740481C1C}">
                <a14:useLocalDpi xmlns:a14="http://schemas.microsoft.com/office/drawing/2010/main" val="0"/>
              </a:ext>
            </a:extLst>
          </a:blip>
          <a:srcRect b="55681"/>
          <a:stretch/>
        </p:blipFill>
        <p:spPr bwMode="auto">
          <a:xfrm>
            <a:off x="3575720" y="5428350"/>
            <a:ext cx="4341706" cy="80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0e2900"/>
          <p:cNvPicPr>
            <a:picLocks noChangeAspect="1" noChangeArrowheads="1"/>
          </p:cNvPicPr>
          <p:nvPr/>
        </p:nvPicPr>
        <p:blipFill rotWithShape="1">
          <a:blip r:embed="rId5">
            <a:extLst>
              <a:ext uri="{28A0092B-C50C-407E-A947-70E740481C1C}">
                <a14:useLocalDpi xmlns:a14="http://schemas.microsoft.com/office/drawing/2010/main" val="0"/>
              </a:ext>
            </a:extLst>
          </a:blip>
          <a:srcRect b="55470"/>
          <a:stretch/>
        </p:blipFill>
        <p:spPr bwMode="auto">
          <a:xfrm>
            <a:off x="3593076" y="3304114"/>
            <a:ext cx="43092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p:cNvPicPr>
          <p:nvPr/>
        </p:nvPicPr>
        <p:blipFill rotWithShape="1">
          <a:blip r:embed="rId6">
            <a:extLst>
              <a:ext uri="{28A0092B-C50C-407E-A947-70E740481C1C}">
                <a14:useLocalDpi xmlns:a14="http://schemas.microsoft.com/office/drawing/2010/main" val="0"/>
              </a:ext>
            </a:extLst>
          </a:blip>
          <a:srcRect b="53957"/>
          <a:stretch/>
        </p:blipFill>
        <p:spPr bwMode="auto">
          <a:xfrm>
            <a:off x="3553576" y="2296002"/>
            <a:ext cx="4363851" cy="7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340487780"/>
          <p:cNvSpPr txBox="1"/>
          <p:nvPr/>
        </p:nvSpPr>
        <p:spPr bwMode="auto">
          <a:xfrm>
            <a:off x="2207568" y="1963816"/>
            <a:ext cx="7380820" cy="316392"/>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400" dirty="0">
                <a:solidFill>
                  <a:srgbClr val="000000"/>
                </a:solidFill>
                <a:latin typeface="+mn-ea"/>
                <a:ea typeface="+mn-ea"/>
                <a:cs typeface="Arial" pitchFamily="34" charset="0"/>
              </a:rPr>
              <a:t>Components on the front panel of the 4 x 3.5-inch drive configuration</a:t>
            </a:r>
            <a:endParaRPr lang="zh-CN" altLang="en-US" sz="1400" dirty="0">
              <a:solidFill>
                <a:srgbClr val="000000"/>
              </a:solidFill>
              <a:latin typeface="+mn-ea"/>
              <a:ea typeface="+mn-ea"/>
              <a:cs typeface="Arial" pitchFamily="34" charset="0"/>
            </a:endParaRPr>
          </a:p>
        </p:txBody>
      </p:sp>
      <p:sp>
        <p:nvSpPr>
          <p:cNvPr id="10" name="223644686"/>
          <p:cNvSpPr txBox="1"/>
          <p:nvPr/>
        </p:nvSpPr>
        <p:spPr bwMode="auto">
          <a:xfrm>
            <a:off x="2207568" y="2924944"/>
            <a:ext cx="8028892" cy="316392"/>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400" dirty="0">
                <a:solidFill>
                  <a:srgbClr val="000000"/>
                </a:solidFill>
                <a:latin typeface="+mn-ea"/>
                <a:ea typeface="+mn-ea"/>
                <a:cs typeface="Arial" pitchFamily="34" charset="0"/>
              </a:rPr>
              <a:t>Components on the front panel of the 12 x 3.5-inch drive configuration</a:t>
            </a:r>
            <a:endParaRPr lang="zh-CN" altLang="en-US" sz="1400" dirty="0">
              <a:solidFill>
                <a:srgbClr val="000000"/>
              </a:solidFill>
              <a:latin typeface="+mn-ea"/>
              <a:ea typeface="+mn-ea"/>
              <a:cs typeface="Arial" pitchFamily="34" charset="0"/>
            </a:endParaRPr>
          </a:p>
        </p:txBody>
      </p:sp>
      <p:sp>
        <p:nvSpPr>
          <p:cNvPr id="11" name="1720622752"/>
          <p:cNvSpPr txBox="1"/>
          <p:nvPr/>
        </p:nvSpPr>
        <p:spPr bwMode="auto">
          <a:xfrm>
            <a:off x="2207568" y="4096202"/>
            <a:ext cx="7452828" cy="316392"/>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400" dirty="0">
                <a:solidFill>
                  <a:srgbClr val="000000"/>
                </a:solidFill>
                <a:latin typeface="+mn-ea"/>
                <a:ea typeface="+mn-ea"/>
                <a:cs typeface="Arial" pitchFamily="34" charset="0"/>
              </a:rPr>
              <a:t>Components on the front panel of the 24 x 2.5-inch drive configuration</a:t>
            </a:r>
            <a:endParaRPr lang="zh-CN" altLang="en-US" sz="1400" dirty="0">
              <a:solidFill>
                <a:srgbClr val="000000"/>
              </a:solidFill>
              <a:latin typeface="+mn-ea"/>
              <a:ea typeface="+mn-ea"/>
              <a:cs typeface="Arial" pitchFamily="34" charset="0"/>
            </a:endParaRPr>
          </a:p>
        </p:txBody>
      </p:sp>
      <p:sp>
        <p:nvSpPr>
          <p:cNvPr id="12" name="868047745"/>
          <p:cNvSpPr txBox="1"/>
          <p:nvPr/>
        </p:nvSpPr>
        <p:spPr bwMode="auto">
          <a:xfrm>
            <a:off x="2207568" y="5121188"/>
            <a:ext cx="7776864" cy="316392"/>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400" dirty="0">
                <a:solidFill>
                  <a:srgbClr val="000000"/>
                </a:solidFill>
                <a:latin typeface="+mn-ea"/>
                <a:ea typeface="+mn-ea"/>
                <a:cs typeface="Arial" pitchFamily="34" charset="0"/>
              </a:rPr>
              <a:t>Components on the front panel of the 25 x 2.5-inch drive configuration</a:t>
            </a:r>
            <a:endParaRPr lang="zh-CN" altLang="en-US" sz="1400" dirty="0">
              <a:solidFill>
                <a:srgbClr val="000000"/>
              </a:solidFill>
              <a:latin typeface="+mn-ea"/>
              <a:ea typeface="+mn-ea"/>
              <a:cs typeface="Arial" pitchFamily="34" charset="0"/>
            </a:endParaRPr>
          </a:p>
        </p:txBody>
      </p:sp>
    </p:spTree>
    <p:extLst>
      <p:ext uri="{BB962C8B-B14F-4D97-AF65-F5344CB8AC3E}">
        <p14:creationId xmlns:p14="http://schemas.microsoft.com/office/powerpoint/2010/main" val="154645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1595500" y="410400"/>
            <a:ext cx="9831600" cy="1024280"/>
          </a:xfrm>
        </p:spPr>
        <p:txBody>
          <a:bodyPr/>
          <a:lstStyle/>
          <a:p>
            <a:r>
              <a:rPr lang="en-US" altLang="zh-CN" sz="3000" dirty="0"/>
              <a:t>2288H V5 Specifications - Front View</a:t>
            </a:r>
            <a:r>
              <a:rPr lang="zh-CN" altLang="en-US" sz="3000" dirty="0"/>
              <a:t> </a:t>
            </a:r>
            <a:r>
              <a:rPr lang="en-US" altLang="zh-CN" sz="3000" dirty="0"/>
              <a:t>(8-drive Configuration)</a:t>
            </a:r>
            <a:endParaRPr lang="zh-CN" altLang="en-US" sz="3000" dirty="0"/>
          </a:p>
        </p:txBody>
      </p:sp>
      <p:pic>
        <p:nvPicPr>
          <p:cNvPr id="5" name="图片 4"/>
          <p:cNvPicPr>
            <a:picLocks noChangeAspect="1"/>
          </p:cNvPicPr>
          <p:nvPr/>
        </p:nvPicPr>
        <p:blipFill>
          <a:blip r:embed="rId3"/>
          <a:stretch>
            <a:fillRect/>
          </a:stretch>
        </p:blipFill>
        <p:spPr>
          <a:xfrm>
            <a:off x="2620985" y="1772816"/>
            <a:ext cx="7094491" cy="2124236"/>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3176928826"/>
              </p:ext>
            </p:extLst>
          </p:nvPr>
        </p:nvGraphicFramePr>
        <p:xfrm>
          <a:off x="3251794" y="4149080"/>
          <a:ext cx="5688411" cy="1837440"/>
        </p:xfrm>
        <a:graphic>
          <a:graphicData uri="http://schemas.openxmlformats.org/drawingml/2006/table">
            <a:tbl>
              <a:tblPr/>
              <a:tblGrid>
                <a:gridCol w="775906"/>
                <a:gridCol w="1996402"/>
                <a:gridCol w="756084"/>
                <a:gridCol w="2160019"/>
              </a:tblGrid>
              <a:tr h="301486">
                <a:tc>
                  <a:txBody>
                    <a:bodyPr/>
                    <a:lstStyle/>
                    <a:p>
                      <a:r>
                        <a:rPr lang="en-US" altLang="zh-CN" sz="1600" b="1" dirty="0" smtClean="0">
                          <a:effectLst/>
                          <a:latin typeface="+mn-ea"/>
                          <a:ea typeface="+mn-ea"/>
                        </a:rPr>
                        <a:t>No.</a:t>
                      </a:r>
                      <a:endParaRPr lang="en-US" altLang="zh-CN" sz="1600" b="1" dirty="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altLang="zh-CN" sz="1600" b="1" smtClean="0">
                          <a:effectLst/>
                          <a:latin typeface="+mn-ea"/>
                          <a:ea typeface="+mn-ea"/>
                        </a:rPr>
                        <a:t>Name</a:t>
                      </a:r>
                      <a:endParaRPr lang="zh-CN" altLang="en-US" sz="16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altLang="zh-CN" sz="1600" b="1" smtClean="0">
                          <a:effectLst/>
                          <a:latin typeface="+mn-ea"/>
                          <a:ea typeface="+mn-ea"/>
                        </a:rPr>
                        <a:t>No.</a:t>
                      </a:r>
                      <a:endParaRPr lang="en-US" altLang="zh-CN" sz="16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altLang="zh-CN" sz="1600" b="1" smtClean="0">
                          <a:effectLst/>
                          <a:latin typeface="+mn-ea"/>
                          <a:ea typeface="+mn-ea"/>
                        </a:rPr>
                        <a:t>Name</a:t>
                      </a:r>
                      <a:endParaRPr lang="zh-CN" altLang="en-US" sz="1600" b="1">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01486">
                <a:tc>
                  <a:txBody>
                    <a:bodyPr/>
                    <a:lstStyle/>
                    <a:p>
                      <a:r>
                        <a:rPr lang="en-US" altLang="zh-CN" sz="1600" dirty="0">
                          <a:effectLst/>
                          <a:latin typeface="+mn-ea"/>
                          <a:ea typeface="+mn-ea"/>
                        </a:rPr>
                        <a:t>1</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600" dirty="0">
                          <a:effectLst/>
                          <a:latin typeface="+mn-ea"/>
                          <a:ea typeface="+mn-ea"/>
                        </a:rPr>
                        <a:t>USB </a:t>
                      </a:r>
                      <a:r>
                        <a:rPr lang="en-US" sz="1600" dirty="0" smtClean="0">
                          <a:effectLst/>
                          <a:latin typeface="+mn-ea"/>
                          <a:ea typeface="+mn-ea"/>
                        </a:rPr>
                        <a:t>2.0</a:t>
                      </a:r>
                      <a:r>
                        <a:rPr lang="zh-CN" altLang="en-US" sz="1600" dirty="0" smtClean="0">
                          <a:effectLst/>
                          <a:latin typeface="+mn-ea"/>
                          <a:ea typeface="+mn-ea"/>
                        </a:rPr>
                        <a:t> </a:t>
                      </a:r>
                      <a:r>
                        <a:rPr lang="en-US" altLang="zh-CN" sz="1600" dirty="0" smtClean="0">
                          <a:effectLst/>
                          <a:latin typeface="+mn-ea"/>
                          <a:ea typeface="+mn-ea"/>
                        </a:rPr>
                        <a:t>ports</a:t>
                      </a:r>
                      <a:endParaRPr lang="zh-CN" altLang="en-US" sz="1600" dirty="0">
                        <a:effectLst/>
                        <a:latin typeface="+mn-ea"/>
                        <a:ea typeface="+mn-ea"/>
                      </a:endParaRPr>
                    </a:p>
                  </a:txBody>
                  <a:tcPr marL="90000" marR="90000" marT="46800" marB="46800"/>
                </a:tc>
                <a:tc>
                  <a:txBody>
                    <a:bodyPr/>
                    <a:lstStyle/>
                    <a:p>
                      <a:r>
                        <a:rPr lang="en-US" altLang="zh-CN" sz="1600">
                          <a:effectLst/>
                          <a:latin typeface="+mn-ea"/>
                          <a:ea typeface="+mn-ea"/>
                        </a:rPr>
                        <a:t>2</a:t>
                      </a:r>
                    </a:p>
                  </a:txBody>
                  <a:tcPr marL="90000" marR="90000" marT="46800" marB="46800"/>
                </a:tc>
                <a:tc>
                  <a:txBody>
                    <a:bodyPr/>
                    <a:lstStyle/>
                    <a:p>
                      <a:r>
                        <a:rPr lang="en-US" altLang="zh-CN" sz="1600" smtClean="0">
                          <a:effectLst/>
                          <a:latin typeface="+mn-ea"/>
                          <a:ea typeface="+mn-ea"/>
                        </a:rPr>
                        <a:t>Built-in DVD-RW drive (optional)</a:t>
                      </a:r>
                      <a:endParaRPr lang="en-US" altLang="zh-CN" sz="16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01486">
                <a:tc>
                  <a:txBody>
                    <a:bodyPr/>
                    <a:lstStyle/>
                    <a:p>
                      <a:r>
                        <a:rPr lang="en-US" altLang="zh-CN" sz="1600">
                          <a:effectLst/>
                          <a:latin typeface="+mn-ea"/>
                          <a:ea typeface="+mn-ea"/>
                        </a:rPr>
                        <a:t>3</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600">
                          <a:effectLst/>
                          <a:latin typeface="+mn-ea"/>
                          <a:ea typeface="+mn-ea"/>
                        </a:rPr>
                        <a:t>USB </a:t>
                      </a:r>
                      <a:r>
                        <a:rPr lang="en-US" sz="1600" smtClean="0">
                          <a:effectLst/>
                          <a:latin typeface="+mn-ea"/>
                          <a:ea typeface="+mn-ea"/>
                        </a:rPr>
                        <a:t>3.0</a:t>
                      </a:r>
                      <a:r>
                        <a:rPr lang="zh-CN" altLang="en-US" sz="1600" smtClean="0">
                          <a:effectLst/>
                          <a:latin typeface="+mn-ea"/>
                          <a:ea typeface="+mn-ea"/>
                        </a:rPr>
                        <a:t> </a:t>
                      </a:r>
                      <a:r>
                        <a:rPr lang="en-US" altLang="zh-CN" sz="1600" smtClean="0">
                          <a:effectLst/>
                          <a:latin typeface="+mn-ea"/>
                          <a:ea typeface="+mn-ea"/>
                        </a:rPr>
                        <a:t>ports</a:t>
                      </a:r>
                      <a:endParaRPr lang="zh-CN" altLang="en-US" sz="1600">
                        <a:effectLst/>
                        <a:latin typeface="+mn-ea"/>
                        <a:ea typeface="+mn-ea"/>
                      </a:endParaRPr>
                    </a:p>
                  </a:txBody>
                  <a:tcPr marL="90000" marR="90000" marT="46800" marB="46800"/>
                </a:tc>
                <a:tc>
                  <a:txBody>
                    <a:bodyPr/>
                    <a:lstStyle/>
                    <a:p>
                      <a:r>
                        <a:rPr lang="en-US" altLang="zh-CN" sz="1600">
                          <a:effectLst/>
                          <a:latin typeface="+mn-ea"/>
                          <a:ea typeface="+mn-ea"/>
                        </a:rPr>
                        <a:t>4</a:t>
                      </a:r>
                    </a:p>
                  </a:txBody>
                  <a:tcPr marL="90000" marR="90000" marT="46800" marB="46800"/>
                </a:tc>
                <a:tc>
                  <a:txBody>
                    <a:bodyPr/>
                    <a:lstStyle/>
                    <a:p>
                      <a:r>
                        <a:rPr lang="en-US" sz="1600" smtClean="0">
                          <a:effectLst/>
                          <a:latin typeface="+mn-ea"/>
                          <a:ea typeface="+mn-ea"/>
                        </a:rPr>
                        <a:t>VGA</a:t>
                      </a:r>
                      <a:r>
                        <a:rPr lang="zh-CN" altLang="en-US" sz="1600" smtClean="0">
                          <a:effectLst/>
                          <a:latin typeface="+mn-ea"/>
                          <a:ea typeface="+mn-ea"/>
                        </a:rPr>
                        <a:t> </a:t>
                      </a:r>
                      <a:r>
                        <a:rPr lang="en-US" altLang="zh-CN" sz="1600" smtClean="0">
                          <a:effectLst/>
                          <a:latin typeface="+mn-ea"/>
                          <a:ea typeface="+mn-ea"/>
                        </a:rPr>
                        <a:t>port</a:t>
                      </a:r>
                      <a:endParaRPr lang="zh-CN" altLang="en-US" sz="16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247670">
                <a:tc>
                  <a:txBody>
                    <a:bodyPr/>
                    <a:lstStyle/>
                    <a:p>
                      <a:r>
                        <a:rPr lang="en-US" altLang="zh-CN" sz="1600">
                          <a:effectLst/>
                          <a:latin typeface="+mn-ea"/>
                          <a:ea typeface="+mn-ea"/>
                        </a:rPr>
                        <a:t>5</a:t>
                      </a: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altLang="zh-CN" sz="1600" smtClean="0">
                          <a:effectLst/>
                          <a:latin typeface="+mn-ea"/>
                          <a:ea typeface="+mn-ea"/>
                        </a:rPr>
                        <a:t>Label (including SN)</a:t>
                      </a:r>
                      <a:endParaRPr lang="en-US" altLang="zh-CN" sz="160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r>
                        <a:rPr lang="en-US" altLang="zh-CN" sz="1600">
                          <a:effectLst/>
                          <a:latin typeface="+mn-ea"/>
                          <a:ea typeface="+mn-ea"/>
                        </a:rPr>
                        <a:t>6</a:t>
                      </a:r>
                    </a:p>
                  </a:txBody>
                  <a:tcPr marL="90000" marR="90000" marT="46800" marB="46800">
                    <a:lnB w="28575" cap="flat" cmpd="sng" algn="ctr">
                      <a:solidFill>
                        <a:schemeClr val="tx1"/>
                      </a:solidFill>
                      <a:prstDash val="solid"/>
                      <a:round/>
                      <a:headEnd type="none" w="med" len="med"/>
                      <a:tailEnd type="none" w="med" len="med"/>
                    </a:lnB>
                  </a:tcPr>
                </a:tc>
                <a:tc>
                  <a:txBody>
                    <a:bodyPr/>
                    <a:lstStyle/>
                    <a:p>
                      <a:r>
                        <a:rPr lang="en-US" altLang="zh-CN" sz="1600" dirty="0" smtClean="0">
                          <a:effectLst/>
                          <a:latin typeface="+mn-ea"/>
                          <a:ea typeface="+mn-ea"/>
                        </a:rPr>
                        <a:t>Drive</a:t>
                      </a:r>
                      <a:endParaRPr lang="zh-CN" altLang="en-US" sz="16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7019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1595500" y="410400"/>
            <a:ext cx="9831600" cy="562615"/>
          </a:xfrm>
        </p:spPr>
        <p:txBody>
          <a:bodyPr/>
          <a:lstStyle/>
          <a:p>
            <a:r>
              <a:rPr lang="en-US" altLang="zh-CN" sz="3000" dirty="0"/>
              <a:t>2288H V5 Specifications - Rear View (No Drives)</a:t>
            </a:r>
            <a:endParaRPr lang="zh-CN" altLang="en-US" sz="3000" dirty="0"/>
          </a:p>
        </p:txBody>
      </p:sp>
      <p:pic>
        <p:nvPicPr>
          <p:cNvPr id="3" name="图片 2"/>
          <p:cNvPicPr>
            <a:picLocks noChangeAspect="1"/>
          </p:cNvPicPr>
          <p:nvPr/>
        </p:nvPicPr>
        <p:blipFill>
          <a:blip r:embed="rId3"/>
          <a:stretch>
            <a:fillRect/>
          </a:stretch>
        </p:blipFill>
        <p:spPr>
          <a:xfrm>
            <a:off x="1235460" y="1376772"/>
            <a:ext cx="5832648" cy="3459738"/>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987290058"/>
              </p:ext>
            </p:extLst>
          </p:nvPr>
        </p:nvGraphicFramePr>
        <p:xfrm>
          <a:off x="4115780" y="3716338"/>
          <a:ext cx="6588733" cy="2231152"/>
        </p:xfrm>
        <a:graphic>
          <a:graphicData uri="http://schemas.openxmlformats.org/drawingml/2006/table">
            <a:tbl>
              <a:tblPr firstRow="1" bandRow="1"/>
              <a:tblGrid>
                <a:gridCol w="504840"/>
                <a:gridCol w="2912536"/>
                <a:gridCol w="543674"/>
                <a:gridCol w="2627683"/>
              </a:tblGrid>
              <a:tr h="163657">
                <a:tc>
                  <a:txBody>
                    <a:bodyPr/>
                    <a:lstStyle/>
                    <a:p>
                      <a:r>
                        <a:rPr lang="en-US" altLang="zh-CN" sz="1200" b="1" dirty="0" smtClean="0">
                          <a:solidFill>
                            <a:schemeClr val="tx1"/>
                          </a:solidFill>
                          <a:latin typeface="+mn-ea"/>
                          <a:ea typeface="+mn-ea"/>
                        </a:rPr>
                        <a:t>No.</a:t>
                      </a:r>
                      <a:endParaRPr lang="zh-CN" altLang="en-US" sz="1200" b="1"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200" b="1" smtClean="0">
                          <a:solidFill>
                            <a:schemeClr val="tx1"/>
                          </a:solidFill>
                          <a:latin typeface="+mn-ea"/>
                          <a:ea typeface="+mn-ea"/>
                        </a:rPr>
                        <a:t>Name</a:t>
                      </a:r>
                      <a:endParaRPr lang="zh-CN" altLang="en-US" sz="1200" b="1"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200" b="1" smtClean="0">
                          <a:solidFill>
                            <a:schemeClr val="tx1"/>
                          </a:solidFill>
                          <a:latin typeface="+mn-ea"/>
                          <a:ea typeface="+mn-ea"/>
                        </a:rPr>
                        <a:t>No.</a:t>
                      </a:r>
                      <a:endParaRPr lang="zh-CN" altLang="en-US" sz="1200" b="1"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200" b="1" smtClean="0">
                          <a:solidFill>
                            <a:schemeClr val="tx1"/>
                          </a:solidFill>
                          <a:latin typeface="+mn-ea"/>
                          <a:ea typeface="+mn-ea"/>
                        </a:rPr>
                        <a:t>Name</a:t>
                      </a:r>
                      <a:endParaRPr lang="zh-CN" altLang="en-US" sz="1200" b="1"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3657">
                <a:tc>
                  <a:txBody>
                    <a:bodyPr/>
                    <a:lstStyle/>
                    <a:p>
                      <a:r>
                        <a:rPr lang="en-US" altLang="zh-CN" sz="1200" dirty="0" smtClean="0">
                          <a:latin typeface="+mn-ea"/>
                          <a:ea typeface="+mn-ea"/>
                        </a:rPr>
                        <a:t>1</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Three </a:t>
                      </a:r>
                      <a:r>
                        <a:rPr lang="en-US" altLang="zh-CN" sz="1200" dirty="0" err="1" smtClean="0">
                          <a:latin typeface="+mn-ea"/>
                          <a:ea typeface="+mn-ea"/>
                        </a:rPr>
                        <a:t>PCIe</a:t>
                      </a:r>
                      <a:r>
                        <a:rPr lang="en-US" altLang="zh-CN" sz="1200" dirty="0" smtClean="0">
                          <a:latin typeface="+mn-ea"/>
                          <a:ea typeface="+mn-ea"/>
                        </a:rPr>
                        <a:t> 3.0 x8 full-height slots</a:t>
                      </a: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8</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Two USB 3.0 ports</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657">
                <a:tc>
                  <a:txBody>
                    <a:bodyPr/>
                    <a:lstStyle/>
                    <a:p>
                      <a:r>
                        <a:rPr lang="en-US" altLang="zh-CN" sz="1200" dirty="0" smtClean="0">
                          <a:latin typeface="+mn-ea"/>
                          <a:ea typeface="+mn-ea"/>
                        </a:rPr>
                        <a:t>2</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ea"/>
                          <a:ea typeface="+mn-ea"/>
                        </a:rPr>
                        <a:t>Three full-height </a:t>
                      </a:r>
                      <a:r>
                        <a:rPr lang="en-US" altLang="zh-CN" sz="1200" dirty="0" err="1" smtClean="0">
                          <a:latin typeface="+mn-ea"/>
                          <a:ea typeface="+mn-ea"/>
                        </a:rPr>
                        <a:t>PCIe</a:t>
                      </a:r>
                      <a:r>
                        <a:rPr lang="en-US" altLang="zh-CN" sz="1200" dirty="0" smtClean="0">
                          <a:latin typeface="+mn-ea"/>
                          <a:ea typeface="+mn-ea"/>
                        </a:rPr>
                        <a:t> 3.0 x8 slots</a:t>
                      </a: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9</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RJ45 serial port</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11">
                <a:tc>
                  <a:txBody>
                    <a:bodyPr/>
                    <a:lstStyle/>
                    <a:p>
                      <a:r>
                        <a:rPr lang="en-US" altLang="zh-CN" sz="1200" dirty="0" smtClean="0">
                          <a:latin typeface="+mn-ea"/>
                          <a:ea typeface="+mn-ea"/>
                        </a:rPr>
                        <a:t>3</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smtClean="0">
                          <a:latin typeface="+mn-ea"/>
                          <a:ea typeface="+mn-ea"/>
                        </a:rPr>
                        <a:t>Two full-height PCIe 3.0 x8 slots</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10</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RJ45 management network port</a:t>
                      </a: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745">
                <a:tc>
                  <a:txBody>
                    <a:bodyPr/>
                    <a:lstStyle/>
                    <a:p>
                      <a:r>
                        <a:rPr lang="en-US" altLang="zh-CN" sz="1200" dirty="0" smtClean="0">
                          <a:latin typeface="+mn-ea"/>
                          <a:ea typeface="+mn-ea"/>
                        </a:rPr>
                        <a:t>4</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solidFill>
                            <a:schemeClr val="tx1"/>
                          </a:solidFill>
                          <a:latin typeface="+mn-ea"/>
                          <a:ea typeface="+mn-ea"/>
                        </a:rPr>
                        <a:t>PSU</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11</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RJ45 GE service network ports</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657">
                <a:tc>
                  <a:txBody>
                    <a:bodyPr/>
                    <a:lstStyle/>
                    <a:p>
                      <a:r>
                        <a:rPr lang="en-US" altLang="zh-CN" sz="1200" dirty="0" smtClean="0">
                          <a:latin typeface="+mn-ea"/>
                          <a:ea typeface="+mn-ea"/>
                        </a:rPr>
                        <a:t>5</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PSU sockets</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12</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VGA port</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745">
                <a:tc>
                  <a:txBody>
                    <a:bodyPr/>
                    <a:lstStyle/>
                    <a:p>
                      <a:r>
                        <a:rPr lang="en-US" altLang="zh-CN" sz="1200" dirty="0" smtClean="0">
                          <a:latin typeface="+mn-ea"/>
                          <a:ea typeface="+mn-ea"/>
                        </a:rPr>
                        <a:t>6</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PSU</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13</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mtClean="0">
                          <a:latin typeface="+mn-ea"/>
                          <a:ea typeface="+mn-ea"/>
                        </a:rPr>
                        <a:t>Two 10GE RJ45 electrical ports</a:t>
                      </a:r>
                      <a:endParaRPr lang="en-US"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657">
                <a:tc>
                  <a:txBody>
                    <a:bodyPr/>
                    <a:lstStyle/>
                    <a:p>
                      <a:r>
                        <a:rPr lang="en-US" altLang="zh-CN" sz="1200" dirty="0" smtClean="0">
                          <a:latin typeface="+mn-ea"/>
                          <a:ea typeface="+mn-ea"/>
                        </a:rPr>
                        <a:t>7</a:t>
                      </a:r>
                      <a:endParaRPr lang="zh-CN" altLang="en-US" sz="1200" dirty="0">
                        <a:solidFill>
                          <a:schemeClr val="tx1"/>
                        </a:solidFill>
                        <a:latin typeface="+mn-ea"/>
                        <a:ea typeface="+mn-ea"/>
                      </a:endParaRPr>
                    </a:p>
                  </a:txBody>
                  <a:tcPr marL="90000" marR="90000" marT="48007" marB="4800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pl-PL" altLang="zh-CN" sz="1200" smtClean="0">
                          <a:latin typeface="+mn-ea"/>
                          <a:ea typeface="+mn-ea"/>
                        </a:rPr>
                        <a:t>PCIe 3.0 x8 flexible NIC</a:t>
                      </a:r>
                      <a:endParaRPr lang="pl-PL" altLang="zh-CN" sz="1200" dirty="0" smtClean="0">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altLang="zh-CN" sz="1200" dirty="0" smtClean="0">
                          <a:latin typeface="+mn-ea"/>
                          <a:ea typeface="+mn-ea"/>
                        </a:rPr>
                        <a:t>14</a:t>
                      </a:r>
                      <a:endParaRPr lang="zh-CN" altLang="en-US" sz="1200" dirty="0">
                        <a:solidFill>
                          <a:schemeClr val="tx1"/>
                        </a:solidFill>
                        <a:latin typeface="+mn-ea"/>
                        <a:ea typeface="+mn-ea"/>
                      </a:endParaRPr>
                    </a:p>
                  </a:txBody>
                  <a:tcPr marL="90000" marR="90000" marT="48007" marB="48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ea"/>
                          <a:ea typeface="+mn-ea"/>
                        </a:rPr>
                        <a:t>Two 10GE SFP+ optical ports</a:t>
                      </a:r>
                    </a:p>
                  </a:txBody>
                  <a:tcPr marL="90000" marR="90000" marT="48007" marB="4800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577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dirty="0"/>
              <a:t>5885H V5 Physical Structure</a:t>
            </a:r>
            <a:endParaRPr lang="zh-CN" altLang="en-US" dirty="0"/>
          </a:p>
        </p:txBody>
      </p:sp>
      <p:pic>
        <p:nvPicPr>
          <p:cNvPr id="4" name="图片 3"/>
          <p:cNvPicPr>
            <a:picLocks noChangeAspect="1"/>
          </p:cNvPicPr>
          <p:nvPr/>
        </p:nvPicPr>
        <p:blipFill>
          <a:blip r:embed="rId3"/>
          <a:stretch>
            <a:fillRect/>
          </a:stretch>
        </p:blipFill>
        <p:spPr>
          <a:xfrm>
            <a:off x="1271464" y="1592796"/>
            <a:ext cx="4253930" cy="3060340"/>
          </a:xfrm>
          <a:prstGeom prst="rect">
            <a:avLst/>
          </a:prstGeom>
        </p:spPr>
      </p:pic>
      <p:graphicFrame>
        <p:nvGraphicFramePr>
          <p:cNvPr id="3" name="1584010613"/>
          <p:cNvGraphicFramePr>
            <a:graphicFrameLocks noGrp="1"/>
          </p:cNvGraphicFramePr>
          <p:nvPr>
            <p:extLst>
              <p:ext uri="{D42A27DB-BD31-4B8C-83A1-F6EECF244321}">
                <p14:modId xmlns:p14="http://schemas.microsoft.com/office/powerpoint/2010/main" val="2313783479"/>
              </p:ext>
            </p:extLst>
          </p:nvPr>
        </p:nvGraphicFramePr>
        <p:xfrm>
          <a:off x="6492044" y="1601338"/>
          <a:ext cx="4018695" cy="4230000"/>
        </p:xfrm>
        <a:graphic>
          <a:graphicData uri="http://schemas.openxmlformats.org/drawingml/2006/table">
            <a:tbl>
              <a:tblPr/>
              <a:tblGrid>
                <a:gridCol w="502337"/>
                <a:gridCol w="1631227"/>
                <a:gridCol w="519449"/>
                <a:gridCol w="1365682"/>
              </a:tblGrid>
              <a:tr h="170352">
                <a:tc>
                  <a:txBody>
                    <a:bodyPr/>
                    <a:lstStyle/>
                    <a:p>
                      <a:r>
                        <a:rPr lang="en-US" altLang="zh-CN" sz="1400" b="1" dirty="0" smtClean="0">
                          <a:effectLst/>
                          <a:latin typeface="+mn-ea"/>
                          <a:ea typeface="+mn-ea"/>
                        </a:rPr>
                        <a:t>No</a:t>
                      </a:r>
                      <a:endParaRPr lang="en-US" altLang="zh-CN" sz="1400" b="1" dirty="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400" b="1" smtClean="0">
                          <a:effectLst/>
                          <a:latin typeface="+mn-ea"/>
                          <a:ea typeface="+mn-ea"/>
                        </a:rPr>
                        <a:t>Name</a:t>
                      </a:r>
                      <a:endParaRPr lang="en-US" sz="14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altLang="zh-CN" sz="1400" b="1" smtClean="0">
                          <a:effectLst/>
                          <a:latin typeface="+mn-ea"/>
                          <a:ea typeface="+mn-ea"/>
                        </a:rPr>
                        <a:t>No.</a:t>
                      </a:r>
                      <a:endParaRPr lang="en-US" altLang="zh-CN" sz="14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400" b="1" smtClean="0">
                          <a:effectLst/>
                          <a:latin typeface="+mn-ea"/>
                          <a:ea typeface="+mn-ea"/>
                        </a:rPr>
                        <a:t>Name</a:t>
                      </a:r>
                      <a:endParaRPr lang="en-US" sz="1400" b="1">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64173">
                <a:tc>
                  <a:txBody>
                    <a:bodyPr/>
                    <a:lstStyle/>
                    <a:p>
                      <a:r>
                        <a:rPr lang="en-US" altLang="zh-CN" sz="1400">
                          <a:effectLst/>
                          <a:latin typeface="+mn-ea"/>
                          <a:ea typeface="+mn-ea"/>
                        </a:rPr>
                        <a:t>1</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Riser card</a:t>
                      </a:r>
                    </a:p>
                  </a:txBody>
                  <a:tcPr marL="90000" marR="90000" marT="46800" marB="46800"/>
                </a:tc>
                <a:tc>
                  <a:txBody>
                    <a:bodyPr/>
                    <a:lstStyle/>
                    <a:p>
                      <a:r>
                        <a:rPr lang="en-US" altLang="zh-CN" sz="1400">
                          <a:effectLst/>
                          <a:latin typeface="+mn-ea"/>
                          <a:ea typeface="+mn-ea"/>
                        </a:rPr>
                        <a:t>2</a:t>
                      </a:r>
                    </a:p>
                  </a:txBody>
                  <a:tcPr marL="90000" marR="90000" marT="46800" marB="46800"/>
                </a:tc>
                <a:tc>
                  <a:txBody>
                    <a:bodyPr/>
                    <a:lstStyle/>
                    <a:p>
                      <a:r>
                        <a:rPr lang="en-US" sz="1400">
                          <a:effectLst/>
                          <a:latin typeface="+mn-ea"/>
                          <a:ea typeface="+mn-ea"/>
                        </a:rPr>
                        <a:t>PCIe cards</a:t>
                      </a:r>
                    </a:p>
                  </a:txBody>
                  <a:tcPr marL="90000" marR="90000" marT="46800" marB="46800">
                    <a:lnR w="28575" cap="flat" cmpd="sng" algn="ctr">
                      <a:solidFill>
                        <a:schemeClr val="tx1"/>
                      </a:solidFill>
                      <a:prstDash val="solid"/>
                      <a:round/>
                      <a:headEnd type="none" w="med" len="med"/>
                      <a:tailEnd type="none" w="med" len="med"/>
                    </a:lnR>
                  </a:tcPr>
                </a:tc>
              </a:tr>
              <a:tr h="278286">
                <a:tc>
                  <a:txBody>
                    <a:bodyPr/>
                    <a:lstStyle/>
                    <a:p>
                      <a:r>
                        <a:rPr lang="en-US" altLang="zh-CN" sz="1400">
                          <a:effectLst/>
                          <a:latin typeface="+mn-ea"/>
                          <a:ea typeface="+mn-ea"/>
                        </a:rPr>
                        <a:t>3</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PSUs</a:t>
                      </a:r>
                    </a:p>
                  </a:txBody>
                  <a:tcPr marL="90000" marR="90000" marT="46800" marB="46800"/>
                </a:tc>
                <a:tc>
                  <a:txBody>
                    <a:bodyPr/>
                    <a:lstStyle/>
                    <a:p>
                      <a:r>
                        <a:rPr lang="en-US" altLang="zh-CN" sz="1400">
                          <a:effectLst/>
                          <a:latin typeface="+mn-ea"/>
                          <a:ea typeface="+mn-ea"/>
                        </a:rPr>
                        <a:t>4</a:t>
                      </a:r>
                    </a:p>
                  </a:txBody>
                  <a:tcPr marL="90000" marR="90000" marT="46800" marB="46800"/>
                </a:tc>
                <a:tc>
                  <a:txBody>
                    <a:bodyPr/>
                    <a:lstStyle/>
                    <a:p>
                      <a:r>
                        <a:rPr lang="en-US" sz="1400" dirty="0">
                          <a:effectLst/>
                          <a:latin typeface="+mn-ea"/>
                          <a:ea typeface="+mn-ea"/>
                        </a:rPr>
                        <a:t>PSU backplane</a:t>
                      </a:r>
                    </a:p>
                  </a:txBody>
                  <a:tcPr marL="90000" marR="90000" marT="46800" marB="46800">
                    <a:lnR w="28575" cap="flat" cmpd="sng" algn="ctr">
                      <a:solidFill>
                        <a:schemeClr val="tx1"/>
                      </a:solidFill>
                      <a:prstDash val="solid"/>
                      <a:round/>
                      <a:headEnd type="none" w="med" len="med"/>
                      <a:tailEnd type="none" w="med" len="med"/>
                    </a:lnR>
                  </a:tcPr>
                </a:tc>
              </a:tr>
              <a:tr h="164173">
                <a:tc>
                  <a:txBody>
                    <a:bodyPr/>
                    <a:lstStyle/>
                    <a:p>
                      <a:r>
                        <a:rPr lang="en-US" altLang="zh-CN" sz="1400" dirty="0">
                          <a:effectLst/>
                          <a:latin typeface="+mn-ea"/>
                          <a:ea typeface="+mn-ea"/>
                        </a:rPr>
                        <a:t>5</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Cable guide</a:t>
                      </a:r>
                    </a:p>
                  </a:txBody>
                  <a:tcPr marL="90000" marR="90000" marT="46800" marB="46800"/>
                </a:tc>
                <a:tc>
                  <a:txBody>
                    <a:bodyPr/>
                    <a:lstStyle/>
                    <a:p>
                      <a:r>
                        <a:rPr lang="en-US" altLang="zh-CN" sz="1400">
                          <a:effectLst/>
                          <a:latin typeface="+mn-ea"/>
                          <a:ea typeface="+mn-ea"/>
                        </a:rPr>
                        <a:t>6</a:t>
                      </a:r>
                    </a:p>
                  </a:txBody>
                  <a:tcPr marL="90000" marR="90000" marT="46800" marB="46800"/>
                </a:tc>
                <a:tc>
                  <a:txBody>
                    <a:bodyPr/>
                    <a:lstStyle/>
                    <a:p>
                      <a:r>
                        <a:rPr lang="en-US" sz="1400">
                          <a:effectLst/>
                          <a:latin typeface="+mn-ea"/>
                          <a:ea typeface="+mn-ea"/>
                        </a:rPr>
                        <a:t>Chassis</a:t>
                      </a:r>
                    </a:p>
                  </a:txBody>
                  <a:tcPr marL="90000" marR="90000" marT="46800" marB="46800">
                    <a:lnR w="28575" cap="flat" cmpd="sng" algn="ctr">
                      <a:solidFill>
                        <a:schemeClr val="tx1"/>
                      </a:solidFill>
                      <a:prstDash val="solid"/>
                      <a:round/>
                      <a:headEnd type="none" w="med" len="med"/>
                      <a:tailEnd type="none" w="med" len="med"/>
                    </a:lnR>
                  </a:tcPr>
                </a:tc>
              </a:tr>
              <a:tr h="278286">
                <a:tc>
                  <a:txBody>
                    <a:bodyPr/>
                    <a:lstStyle/>
                    <a:p>
                      <a:r>
                        <a:rPr lang="en-US" altLang="zh-CN" sz="1400">
                          <a:effectLst/>
                          <a:latin typeface="+mn-ea"/>
                          <a:ea typeface="+mn-ea"/>
                        </a:rPr>
                        <a:t>7</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Air duct</a:t>
                      </a:r>
                    </a:p>
                  </a:txBody>
                  <a:tcPr marL="90000" marR="90000" marT="46800" marB="46800"/>
                </a:tc>
                <a:tc>
                  <a:txBody>
                    <a:bodyPr/>
                    <a:lstStyle/>
                    <a:p>
                      <a:r>
                        <a:rPr lang="en-US" altLang="zh-CN" sz="1400">
                          <a:effectLst/>
                          <a:latin typeface="+mn-ea"/>
                          <a:ea typeface="+mn-ea"/>
                        </a:rPr>
                        <a:t>8</a:t>
                      </a:r>
                    </a:p>
                  </a:txBody>
                  <a:tcPr marL="90000" marR="90000" marT="46800" marB="46800"/>
                </a:tc>
                <a:tc>
                  <a:txBody>
                    <a:bodyPr/>
                    <a:lstStyle/>
                    <a:p>
                      <a:r>
                        <a:rPr lang="en-US" sz="1400">
                          <a:effectLst/>
                          <a:latin typeface="+mn-ea"/>
                          <a:ea typeface="+mn-ea"/>
                        </a:rPr>
                        <a:t>Fan adapter board</a:t>
                      </a:r>
                    </a:p>
                  </a:txBody>
                  <a:tcPr marL="90000" marR="90000" marT="46800" marB="46800">
                    <a:lnR w="28575" cap="flat" cmpd="sng" algn="ctr">
                      <a:solidFill>
                        <a:schemeClr val="tx1"/>
                      </a:solidFill>
                      <a:prstDash val="solid"/>
                      <a:round/>
                      <a:headEnd type="none" w="med" len="med"/>
                      <a:tailEnd type="none" w="med" len="med"/>
                    </a:lnR>
                  </a:tcPr>
                </a:tc>
              </a:tr>
              <a:tr h="278286">
                <a:tc>
                  <a:txBody>
                    <a:bodyPr/>
                    <a:lstStyle/>
                    <a:p>
                      <a:r>
                        <a:rPr lang="en-US" altLang="zh-CN" sz="1400">
                          <a:effectLst/>
                          <a:latin typeface="+mn-ea"/>
                          <a:ea typeface="+mn-ea"/>
                        </a:rPr>
                        <a:t>9</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dirty="0" smtClean="0">
                          <a:effectLst/>
                          <a:latin typeface="+mn-ea"/>
                          <a:ea typeface="+mn-ea"/>
                        </a:rPr>
                        <a:t>Drive </a:t>
                      </a:r>
                      <a:r>
                        <a:rPr lang="en-US" sz="1400" dirty="0">
                          <a:effectLst/>
                          <a:latin typeface="+mn-ea"/>
                          <a:ea typeface="+mn-ea"/>
                        </a:rPr>
                        <a:t>backplane</a:t>
                      </a:r>
                    </a:p>
                  </a:txBody>
                  <a:tcPr marL="90000" marR="90000" marT="46800" marB="46800"/>
                </a:tc>
                <a:tc>
                  <a:txBody>
                    <a:bodyPr/>
                    <a:lstStyle/>
                    <a:p>
                      <a:r>
                        <a:rPr lang="en-US" altLang="zh-CN" sz="1400">
                          <a:effectLst/>
                          <a:latin typeface="+mn-ea"/>
                          <a:ea typeface="+mn-ea"/>
                        </a:rPr>
                        <a:t>10</a:t>
                      </a:r>
                    </a:p>
                  </a:txBody>
                  <a:tcPr marL="90000" marR="90000" marT="46800" marB="46800"/>
                </a:tc>
                <a:tc>
                  <a:txBody>
                    <a:bodyPr/>
                    <a:lstStyle/>
                    <a:p>
                      <a:r>
                        <a:rPr lang="en-US" sz="1400">
                          <a:effectLst/>
                          <a:latin typeface="+mn-ea"/>
                          <a:ea typeface="+mn-ea"/>
                        </a:rPr>
                        <a:t>Fan modules</a:t>
                      </a:r>
                    </a:p>
                  </a:txBody>
                  <a:tcPr marL="90000" marR="90000" marT="46800" marB="46800">
                    <a:lnR w="28575" cap="flat" cmpd="sng" algn="ctr">
                      <a:solidFill>
                        <a:schemeClr val="tx1"/>
                      </a:solidFill>
                      <a:prstDash val="solid"/>
                      <a:round/>
                      <a:headEnd type="none" w="med" len="med"/>
                      <a:tailEnd type="none" w="med" len="med"/>
                    </a:lnR>
                  </a:tcPr>
                </a:tc>
              </a:tr>
              <a:tr h="278286">
                <a:tc>
                  <a:txBody>
                    <a:bodyPr/>
                    <a:lstStyle/>
                    <a:p>
                      <a:r>
                        <a:rPr lang="en-US" altLang="zh-CN" sz="1400">
                          <a:effectLst/>
                          <a:latin typeface="+mn-ea"/>
                          <a:ea typeface="+mn-ea"/>
                        </a:rPr>
                        <a:t>11</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dirty="0" smtClean="0">
                          <a:effectLst/>
                          <a:latin typeface="+mn-ea"/>
                          <a:ea typeface="+mn-ea"/>
                        </a:rPr>
                        <a:t>Drives</a:t>
                      </a:r>
                      <a:endParaRPr lang="en-US" sz="1400" dirty="0">
                        <a:effectLst/>
                        <a:latin typeface="+mn-ea"/>
                        <a:ea typeface="+mn-ea"/>
                      </a:endParaRPr>
                    </a:p>
                  </a:txBody>
                  <a:tcPr marL="90000" marR="90000" marT="46800" marB="46800"/>
                </a:tc>
                <a:tc>
                  <a:txBody>
                    <a:bodyPr/>
                    <a:lstStyle/>
                    <a:p>
                      <a:r>
                        <a:rPr lang="en-US" altLang="zh-CN" sz="1400">
                          <a:effectLst/>
                          <a:latin typeface="+mn-ea"/>
                          <a:ea typeface="+mn-ea"/>
                        </a:rPr>
                        <a:t>12</a:t>
                      </a:r>
                    </a:p>
                  </a:txBody>
                  <a:tcPr marL="90000" marR="90000" marT="46800" marB="46800"/>
                </a:tc>
                <a:tc>
                  <a:txBody>
                    <a:bodyPr/>
                    <a:lstStyle/>
                    <a:p>
                      <a:r>
                        <a:rPr lang="en-US" sz="1400">
                          <a:effectLst/>
                          <a:latin typeface="+mn-ea"/>
                          <a:ea typeface="+mn-ea"/>
                        </a:rPr>
                        <a:t>DVD drive (or LCD)</a:t>
                      </a:r>
                    </a:p>
                  </a:txBody>
                  <a:tcPr marL="90000" marR="90000" marT="46800" marB="46800">
                    <a:lnR w="28575" cap="flat" cmpd="sng" algn="ctr">
                      <a:solidFill>
                        <a:schemeClr val="tx1"/>
                      </a:solidFill>
                      <a:prstDash val="solid"/>
                      <a:round/>
                      <a:headEnd type="none" w="med" len="med"/>
                      <a:tailEnd type="none" w="med" len="med"/>
                    </a:lnR>
                  </a:tcPr>
                </a:tc>
              </a:tr>
              <a:tr h="164173">
                <a:tc>
                  <a:txBody>
                    <a:bodyPr/>
                    <a:lstStyle/>
                    <a:p>
                      <a:r>
                        <a:rPr lang="en-US" altLang="zh-CN" sz="1400">
                          <a:effectLst/>
                          <a:latin typeface="+mn-ea"/>
                          <a:ea typeface="+mn-ea"/>
                        </a:rPr>
                        <a:t>13</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DIMMs</a:t>
                      </a:r>
                    </a:p>
                  </a:txBody>
                  <a:tcPr marL="90000" marR="90000" marT="46800" marB="46800"/>
                </a:tc>
                <a:tc>
                  <a:txBody>
                    <a:bodyPr/>
                    <a:lstStyle/>
                    <a:p>
                      <a:r>
                        <a:rPr lang="en-US" altLang="zh-CN" sz="1400">
                          <a:effectLst/>
                          <a:latin typeface="+mn-ea"/>
                          <a:ea typeface="+mn-ea"/>
                        </a:rPr>
                        <a:t>14</a:t>
                      </a:r>
                    </a:p>
                  </a:txBody>
                  <a:tcPr marL="90000" marR="90000" marT="46800" marB="46800"/>
                </a:tc>
                <a:tc>
                  <a:txBody>
                    <a:bodyPr/>
                    <a:lstStyle/>
                    <a:p>
                      <a:r>
                        <a:rPr lang="en-US" sz="1400">
                          <a:effectLst/>
                          <a:latin typeface="+mn-ea"/>
                          <a:ea typeface="+mn-ea"/>
                        </a:rPr>
                        <a:t>Heat sinks</a:t>
                      </a:r>
                    </a:p>
                  </a:txBody>
                  <a:tcPr marL="90000" marR="90000" marT="46800" marB="46800">
                    <a:lnR w="28575" cap="flat" cmpd="sng" algn="ctr">
                      <a:solidFill>
                        <a:schemeClr val="tx1"/>
                      </a:solidFill>
                      <a:prstDash val="solid"/>
                      <a:round/>
                      <a:headEnd type="none" w="med" len="med"/>
                      <a:tailEnd type="none" w="med" len="med"/>
                    </a:lnR>
                  </a:tcPr>
                </a:tc>
              </a:tr>
              <a:tr h="278286">
                <a:tc>
                  <a:txBody>
                    <a:bodyPr/>
                    <a:lstStyle/>
                    <a:p>
                      <a:r>
                        <a:rPr lang="en-US" altLang="zh-CN" sz="1400">
                          <a:effectLst/>
                          <a:latin typeface="+mn-ea"/>
                          <a:ea typeface="+mn-ea"/>
                        </a:rPr>
                        <a:t>15</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CPUs</a:t>
                      </a:r>
                    </a:p>
                  </a:txBody>
                  <a:tcPr marL="90000" marR="90000" marT="46800" marB="46800"/>
                </a:tc>
                <a:tc>
                  <a:txBody>
                    <a:bodyPr/>
                    <a:lstStyle/>
                    <a:p>
                      <a:r>
                        <a:rPr lang="en-US" altLang="zh-CN" sz="1400">
                          <a:effectLst/>
                          <a:latin typeface="+mn-ea"/>
                          <a:ea typeface="+mn-ea"/>
                        </a:rPr>
                        <a:t>16</a:t>
                      </a:r>
                    </a:p>
                  </a:txBody>
                  <a:tcPr marL="90000" marR="90000" marT="46800" marB="46800"/>
                </a:tc>
                <a:tc>
                  <a:txBody>
                    <a:bodyPr/>
                    <a:lstStyle/>
                    <a:p>
                      <a:r>
                        <a:rPr lang="en-US" sz="1400">
                          <a:effectLst/>
                          <a:latin typeface="+mn-ea"/>
                          <a:ea typeface="+mn-ea"/>
                        </a:rPr>
                        <a:t>Daughter board</a:t>
                      </a:r>
                    </a:p>
                  </a:txBody>
                  <a:tcPr marL="90000" marR="90000" marT="46800" marB="46800">
                    <a:lnR w="28575" cap="flat" cmpd="sng" algn="ctr">
                      <a:solidFill>
                        <a:schemeClr val="tx1"/>
                      </a:solidFill>
                      <a:prstDash val="solid"/>
                      <a:round/>
                      <a:headEnd type="none" w="med" len="med"/>
                      <a:tailEnd type="none" w="med" len="med"/>
                    </a:lnR>
                  </a:tcPr>
                </a:tc>
              </a:tr>
              <a:tr h="170352">
                <a:tc>
                  <a:txBody>
                    <a:bodyPr/>
                    <a:lstStyle/>
                    <a:p>
                      <a:r>
                        <a:rPr lang="en-US" altLang="zh-CN" sz="1400">
                          <a:effectLst/>
                          <a:latin typeface="+mn-ea"/>
                          <a:ea typeface="+mn-ea"/>
                        </a:rPr>
                        <a:t>17</a:t>
                      </a:r>
                    </a:p>
                  </a:txBody>
                  <a:tcPr marL="90000" marR="90000" marT="46800" marB="46800">
                    <a:lnL w="28575" cap="flat" cmpd="sng" algn="ctr">
                      <a:solidFill>
                        <a:schemeClr val="tx1"/>
                      </a:solidFill>
                      <a:prstDash val="solid"/>
                      <a:round/>
                      <a:headEnd type="none" w="med" len="med"/>
                      <a:tailEnd type="none" w="med" len="med"/>
                    </a:lnL>
                  </a:tcPr>
                </a:tc>
                <a:tc>
                  <a:txBody>
                    <a:bodyPr/>
                    <a:lstStyle/>
                    <a:p>
                      <a:r>
                        <a:rPr lang="en-US" sz="1400">
                          <a:effectLst/>
                          <a:latin typeface="+mn-ea"/>
                          <a:ea typeface="+mn-ea"/>
                        </a:rPr>
                        <a:t>Supercapacitor</a:t>
                      </a:r>
                    </a:p>
                  </a:txBody>
                  <a:tcPr marL="90000" marR="90000" marT="46800" marB="46800"/>
                </a:tc>
                <a:tc>
                  <a:txBody>
                    <a:bodyPr/>
                    <a:lstStyle/>
                    <a:p>
                      <a:r>
                        <a:rPr lang="en-US" altLang="zh-CN" sz="1400">
                          <a:effectLst/>
                          <a:latin typeface="+mn-ea"/>
                          <a:ea typeface="+mn-ea"/>
                        </a:rPr>
                        <a:t>18</a:t>
                      </a:r>
                    </a:p>
                  </a:txBody>
                  <a:tcPr marL="90000" marR="90000" marT="46800" marB="46800"/>
                </a:tc>
                <a:tc>
                  <a:txBody>
                    <a:bodyPr/>
                    <a:lstStyle/>
                    <a:p>
                      <a:r>
                        <a:rPr lang="en-US" sz="1400">
                          <a:effectLst/>
                          <a:latin typeface="+mn-ea"/>
                          <a:ea typeface="+mn-ea"/>
                        </a:rPr>
                        <a:t>Mainboard</a:t>
                      </a:r>
                    </a:p>
                  </a:txBody>
                  <a:tcPr marL="90000" marR="90000" marT="46800" marB="46800">
                    <a:lnR w="28575" cap="flat" cmpd="sng" algn="ctr">
                      <a:solidFill>
                        <a:schemeClr val="tx1"/>
                      </a:solidFill>
                      <a:prstDash val="solid"/>
                      <a:round/>
                      <a:headEnd type="none" w="med" len="med"/>
                      <a:tailEnd type="none" w="med" len="med"/>
                    </a:lnR>
                  </a:tcPr>
                </a:tc>
              </a:tr>
              <a:tr h="164173">
                <a:tc>
                  <a:txBody>
                    <a:bodyPr/>
                    <a:lstStyle/>
                    <a:p>
                      <a:r>
                        <a:rPr lang="en-US" altLang="zh-CN" sz="1400">
                          <a:effectLst/>
                          <a:latin typeface="+mn-ea"/>
                          <a:ea typeface="+mn-ea"/>
                        </a:rPr>
                        <a:t>19</a:t>
                      </a: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sz="1400">
                          <a:effectLst/>
                          <a:latin typeface="+mn-ea"/>
                          <a:ea typeface="+mn-ea"/>
                        </a:rPr>
                        <a:t>TPM</a:t>
                      </a:r>
                    </a:p>
                  </a:txBody>
                  <a:tcPr marL="90000" marR="90000" marT="46800" marB="46800">
                    <a:lnB w="28575" cap="flat" cmpd="sng" algn="ctr">
                      <a:solidFill>
                        <a:schemeClr val="tx1"/>
                      </a:solidFill>
                      <a:prstDash val="solid"/>
                      <a:round/>
                      <a:headEnd type="none" w="med" len="med"/>
                      <a:tailEnd type="none" w="med" len="med"/>
                    </a:lnB>
                  </a:tcPr>
                </a:tc>
                <a:tc>
                  <a:txBody>
                    <a:bodyPr/>
                    <a:lstStyle/>
                    <a:p>
                      <a:r>
                        <a:rPr lang="en-US" altLang="zh-CN" sz="1400">
                          <a:latin typeface="+mn-ea"/>
                          <a:ea typeface="+mn-ea"/>
                        </a:rPr>
                        <a:t>—</a:t>
                      </a:r>
                    </a:p>
                  </a:txBody>
                  <a:tcPr marL="90000" marR="90000" marT="46800" marB="46800">
                    <a:lnB w="28575" cap="flat" cmpd="sng" algn="ctr">
                      <a:solidFill>
                        <a:schemeClr val="tx1"/>
                      </a:solidFill>
                      <a:prstDash val="solid"/>
                      <a:round/>
                      <a:headEnd type="none" w="med" len="med"/>
                      <a:tailEnd type="none" w="med" len="med"/>
                    </a:lnB>
                  </a:tcPr>
                </a:tc>
                <a:tc>
                  <a:txBody>
                    <a:bodyPr/>
                    <a:lstStyle/>
                    <a:p>
                      <a:r>
                        <a:rPr lang="en-US" altLang="zh-CN" sz="1400" dirty="0">
                          <a:latin typeface="+mn-ea"/>
                          <a:ea typeface="+mn-ea"/>
                        </a:rPr>
                        <a:t>—</a:t>
                      </a: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4377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032932042"/>
          <p:cNvSpPr>
            <a:spLocks noGrp="1"/>
          </p:cNvSpPr>
          <p:nvPr>
            <p:ph type="body" sz="quarter" idx="10"/>
          </p:nvPr>
        </p:nvSpPr>
        <p:spPr>
          <a:xfrm>
            <a:off x="5267909" y="1233488"/>
            <a:ext cx="6204424" cy="4680000"/>
          </a:xfrm>
        </p:spPr>
        <p:txBody>
          <a:bodyPr/>
          <a:lstStyle/>
          <a:p>
            <a:r>
              <a:rPr lang="en-US" altLang="zh-CN" sz="1200" dirty="0" smtClean="0"/>
              <a:t>One mainboard, supporting two CPUs, 24 DIMMs, </a:t>
            </a:r>
            <a:r>
              <a:rPr lang="en-US" altLang="zh-CN" sz="1200" dirty="0" err="1" smtClean="0"/>
              <a:t>PCIe</a:t>
            </a:r>
            <a:r>
              <a:rPr lang="en-US" altLang="zh-CN" sz="1200" dirty="0" smtClean="0"/>
              <a:t> riser cards, </a:t>
            </a:r>
            <a:r>
              <a:rPr lang="en-US" altLang="zh-CN" sz="1200" dirty="0" err="1" smtClean="0"/>
              <a:t>PCIe</a:t>
            </a:r>
            <a:r>
              <a:rPr lang="en-US" altLang="zh-CN" sz="1200" dirty="0" smtClean="0"/>
              <a:t> slots, and BMC modules</a:t>
            </a:r>
            <a:endParaRPr lang="zh-CN" altLang="en-US" sz="1200" dirty="0" smtClean="0"/>
          </a:p>
          <a:p>
            <a:r>
              <a:rPr lang="en-US" altLang="zh-CN" sz="1200" dirty="0" smtClean="0"/>
              <a:t>One daughter board, supporting two CPUs and 24 DIMMs</a:t>
            </a:r>
            <a:endParaRPr lang="zh-CN" altLang="en-US" sz="1200" dirty="0" smtClean="0"/>
          </a:p>
          <a:p>
            <a:r>
              <a:rPr lang="en-US" altLang="zh-CN" sz="1200" dirty="0" smtClean="0"/>
              <a:t>Drive configuration at the front:</a:t>
            </a:r>
            <a:endParaRPr lang="zh-CN" altLang="en-US" sz="1200" dirty="0" smtClean="0"/>
          </a:p>
          <a:p>
            <a:pPr lvl="1"/>
            <a:r>
              <a:rPr lang="en-US" altLang="zh-CN" sz="1200" dirty="0" smtClean="0"/>
              <a:t>8 x 2.5-inch drives + one DVD drive</a:t>
            </a:r>
          </a:p>
          <a:p>
            <a:pPr lvl="1"/>
            <a:r>
              <a:rPr lang="en-US" altLang="zh-CN" sz="1200" dirty="0" smtClean="0"/>
              <a:t>25 x 2.5-inch drives</a:t>
            </a:r>
            <a:endParaRPr lang="zh-CN" altLang="en-US" sz="1200" dirty="0" smtClean="0"/>
          </a:p>
          <a:p>
            <a:pPr lvl="1"/>
            <a:r>
              <a:rPr lang="en-US" altLang="zh-CN" sz="1200" dirty="0" smtClean="0"/>
              <a:t>16 SAS + 8 </a:t>
            </a:r>
            <a:r>
              <a:rPr lang="en-US" altLang="zh-CN" sz="1200" dirty="0" err="1" smtClean="0"/>
              <a:t>NVMe</a:t>
            </a:r>
            <a:r>
              <a:rPr lang="en-US" altLang="zh-CN" sz="1200" dirty="0" smtClean="0"/>
              <a:t> 2.5-inch drives</a:t>
            </a:r>
            <a:endParaRPr lang="zh-CN" altLang="en-US" sz="1200" dirty="0" smtClean="0"/>
          </a:p>
          <a:p>
            <a:pPr lvl="1"/>
            <a:r>
              <a:rPr lang="en-US" altLang="zh-CN" sz="1200" dirty="0" smtClean="0"/>
              <a:t>24 x 2.5-inch drives</a:t>
            </a:r>
            <a:endParaRPr lang="zh-CN" altLang="en-US" sz="1200" dirty="0" smtClean="0"/>
          </a:p>
          <a:p>
            <a:r>
              <a:rPr lang="en-US" altLang="zh-CN" sz="1200" dirty="0" smtClean="0"/>
              <a:t>Backplane and front VGA/DVD drive connecting to the RAID controller card and mainboard using cables</a:t>
            </a:r>
            <a:endParaRPr lang="zh-CN" altLang="en-US" sz="1200" dirty="0" smtClean="0"/>
          </a:p>
          <a:p>
            <a:r>
              <a:rPr lang="en-US" altLang="zh-CN" sz="1200" dirty="0" smtClean="0"/>
              <a:t>Rear I/O module, providing six standard </a:t>
            </a:r>
            <a:r>
              <a:rPr lang="en-US" altLang="zh-CN" sz="1200" dirty="0" err="1" smtClean="0"/>
              <a:t>PCIe</a:t>
            </a:r>
            <a:r>
              <a:rPr lang="en-US" altLang="zh-CN" sz="1200" dirty="0" smtClean="0"/>
              <a:t> 3.0 slots, including three x16, seven x8 slots, and one x4 slots (Slots 1 and 3 are on the riser card.)</a:t>
            </a:r>
            <a:endParaRPr lang="zh-CN" altLang="en-US" sz="1200" dirty="0" smtClean="0"/>
          </a:p>
          <a:p>
            <a:r>
              <a:rPr lang="en-US" altLang="zh-CN" sz="1200" dirty="0" smtClean="0"/>
              <a:t>Two AC PSUs, installed vertically and connected to the mainboard through the PSU backplane</a:t>
            </a:r>
            <a:endParaRPr lang="zh-CN" altLang="en-US" sz="1200" dirty="0" smtClean="0"/>
          </a:p>
          <a:p>
            <a:r>
              <a:rPr lang="zh-CN" altLang="en-US" sz="1200" dirty="0" smtClean="0"/>
              <a:t> </a:t>
            </a:r>
            <a:r>
              <a:rPr lang="en-US" altLang="zh-CN" sz="1200" dirty="0" smtClean="0"/>
              <a:t>Only a plug-in </a:t>
            </a:r>
            <a:r>
              <a:rPr lang="en-US" altLang="zh-CN" sz="1200" dirty="0" err="1" smtClean="0"/>
              <a:t>PCIe</a:t>
            </a:r>
            <a:r>
              <a:rPr lang="en-US" altLang="zh-CN" sz="1200" dirty="0" smtClean="0"/>
              <a:t> RAID controller card is supported. The position of the RAID controller card is restricted in slot 4 for 8-drive, 24-drive, 25-drive, and 16 SAS + 8 </a:t>
            </a:r>
            <a:r>
              <a:rPr lang="en-US" altLang="zh-CN" sz="1200" dirty="0" err="1" smtClean="0"/>
              <a:t>NVMe</a:t>
            </a:r>
            <a:r>
              <a:rPr lang="en-US" altLang="zh-CN" sz="1200" dirty="0" smtClean="0"/>
              <a:t> drive configurations and in slot 5 for 8 </a:t>
            </a:r>
            <a:r>
              <a:rPr lang="en-US" altLang="zh-CN" sz="1200" dirty="0" err="1" smtClean="0"/>
              <a:t>NVMe</a:t>
            </a:r>
            <a:r>
              <a:rPr lang="en-US" altLang="zh-CN" sz="1200" dirty="0" smtClean="0"/>
              <a:t> configuration.</a:t>
            </a:r>
            <a:endParaRPr lang="zh-CN" altLang="en-US" sz="1200" dirty="0" smtClean="0"/>
          </a:p>
          <a:p>
            <a:endParaRPr lang="zh-CN" altLang="en-US" sz="1200" dirty="0"/>
          </a:p>
        </p:txBody>
      </p:sp>
      <p:sp>
        <p:nvSpPr>
          <p:cNvPr id="3" name="文本占位符 2"/>
          <p:cNvSpPr>
            <a:spLocks noGrp="1"/>
          </p:cNvSpPr>
          <p:nvPr>
            <p:ph type="body" sz="quarter" idx="12"/>
          </p:nvPr>
        </p:nvSpPr>
        <p:spPr/>
        <p:txBody>
          <a:bodyPr/>
          <a:lstStyle/>
          <a:p>
            <a:r>
              <a:rPr lang="en-US" altLang="zh-CN" smtClean="0"/>
              <a:t>5885H V5 Logical Structure</a:t>
            </a:r>
            <a:endParaRPr lang="zh-CN" altLang="en-US" dirty="0"/>
          </a:p>
        </p:txBody>
      </p:sp>
      <p:pic>
        <p:nvPicPr>
          <p:cNvPr id="4" name="d0e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460" y="1363737"/>
            <a:ext cx="4036324" cy="47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917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41873130"/>
          <p:cNvSpPr>
            <a:spLocks noGrp="1"/>
          </p:cNvSpPr>
          <p:nvPr>
            <p:ph type="body" sz="quarter" idx="10"/>
          </p:nvPr>
        </p:nvSpPr>
        <p:spPr/>
        <p:txBody>
          <a:bodyPr/>
          <a:lstStyle/>
          <a:p>
            <a:r>
              <a:rPr lang="en-US" altLang="zh-CN" sz="1800" dirty="0" smtClean="0"/>
              <a:t>The 5885H V5 supports three types of configuration, 8-drive, 24-drive, or 25-drive.</a:t>
            </a:r>
            <a:endParaRPr lang="zh-CN" altLang="en-US" sz="1800" dirty="0"/>
          </a:p>
        </p:txBody>
      </p:sp>
      <p:sp>
        <p:nvSpPr>
          <p:cNvPr id="7" name="文本占位符 6"/>
          <p:cNvSpPr>
            <a:spLocks noGrp="1"/>
          </p:cNvSpPr>
          <p:nvPr>
            <p:ph type="body" sz="quarter" idx="12"/>
          </p:nvPr>
        </p:nvSpPr>
        <p:spPr/>
        <p:txBody>
          <a:bodyPr/>
          <a:lstStyle/>
          <a:p>
            <a:r>
              <a:rPr lang="en-US" altLang="zh-CN" smtClean="0"/>
              <a:t>5885H V5 Specifications - Front View</a:t>
            </a:r>
            <a:endParaRPr lang="zh-CN" altLang="en-US" dirty="0"/>
          </a:p>
        </p:txBody>
      </p:sp>
      <p:sp>
        <p:nvSpPr>
          <p:cNvPr id="12" name="1172293172"/>
          <p:cNvSpPr txBox="1"/>
          <p:nvPr/>
        </p:nvSpPr>
        <p:spPr bwMode="auto">
          <a:xfrm>
            <a:off x="2487487" y="2223752"/>
            <a:ext cx="4284476" cy="593391"/>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600" dirty="0">
                <a:solidFill>
                  <a:srgbClr val="000000"/>
                </a:solidFill>
                <a:latin typeface="+mn-ea"/>
                <a:ea typeface="+mn-ea"/>
                <a:cs typeface="Arial" pitchFamily="34" charset="0"/>
              </a:rPr>
              <a:t>Components on the front panel of the 8 x 2.5-inch drive configuration</a:t>
            </a:r>
            <a:endParaRPr lang="zh-CN" altLang="en-US" sz="1600" dirty="0">
              <a:solidFill>
                <a:srgbClr val="000000"/>
              </a:solidFill>
              <a:latin typeface="+mn-ea"/>
              <a:ea typeface="+mn-ea"/>
              <a:cs typeface="Arial" pitchFamily="34" charset="0"/>
            </a:endParaRPr>
          </a:p>
        </p:txBody>
      </p:sp>
      <p:sp>
        <p:nvSpPr>
          <p:cNvPr id="13" name="307470322"/>
          <p:cNvSpPr txBox="1"/>
          <p:nvPr/>
        </p:nvSpPr>
        <p:spPr bwMode="auto">
          <a:xfrm>
            <a:off x="2477548" y="3674884"/>
            <a:ext cx="4284476" cy="593391"/>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600" dirty="0">
                <a:solidFill>
                  <a:srgbClr val="000000"/>
                </a:solidFill>
                <a:latin typeface="+mn-ea"/>
                <a:ea typeface="+mn-ea"/>
                <a:cs typeface="Arial" pitchFamily="34" charset="0"/>
              </a:rPr>
              <a:t>Components on the front panel of the 24 x 2.5-inch drive configuration</a:t>
            </a:r>
            <a:endParaRPr lang="zh-CN" altLang="en-US" sz="1600" dirty="0">
              <a:solidFill>
                <a:srgbClr val="000000"/>
              </a:solidFill>
              <a:latin typeface="+mn-ea"/>
              <a:ea typeface="+mn-ea"/>
              <a:cs typeface="Arial" pitchFamily="34" charset="0"/>
            </a:endParaRPr>
          </a:p>
        </p:txBody>
      </p:sp>
      <p:sp>
        <p:nvSpPr>
          <p:cNvPr id="16" name="90653879"/>
          <p:cNvSpPr txBox="1"/>
          <p:nvPr/>
        </p:nvSpPr>
        <p:spPr bwMode="auto">
          <a:xfrm>
            <a:off x="2477548" y="5090027"/>
            <a:ext cx="4284476" cy="593391"/>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altLang="zh-CN" sz="1600" dirty="0">
                <a:solidFill>
                  <a:srgbClr val="000000"/>
                </a:solidFill>
                <a:latin typeface="+mn-ea"/>
                <a:ea typeface="+mn-ea"/>
                <a:cs typeface="Arial" pitchFamily="34" charset="0"/>
              </a:rPr>
              <a:t>Components on the front panel of the 25 x 2.5-inch drive configuration</a:t>
            </a:r>
            <a:endParaRPr lang="zh-CN" altLang="en-US" sz="1600" dirty="0">
              <a:solidFill>
                <a:srgbClr val="000000"/>
              </a:solidFill>
              <a:latin typeface="+mn-ea"/>
              <a:ea typeface="+mn-ea"/>
              <a:cs typeface="Arial" pitchFamily="34" charset="0"/>
            </a:endParaRPr>
          </a:p>
        </p:txBody>
      </p:sp>
      <p:pic>
        <p:nvPicPr>
          <p:cNvPr id="3" name="图片 2"/>
          <p:cNvPicPr>
            <a:picLocks noChangeAspect="1"/>
          </p:cNvPicPr>
          <p:nvPr/>
        </p:nvPicPr>
        <p:blipFill>
          <a:blip r:embed="rId3"/>
          <a:stretch>
            <a:fillRect/>
          </a:stretch>
        </p:blipFill>
        <p:spPr>
          <a:xfrm>
            <a:off x="6749573" y="2168861"/>
            <a:ext cx="3070279" cy="1204311"/>
          </a:xfrm>
          <a:prstGeom prst="rect">
            <a:avLst/>
          </a:prstGeom>
        </p:spPr>
      </p:pic>
      <p:pic>
        <p:nvPicPr>
          <p:cNvPr id="4" name="图片 3"/>
          <p:cNvPicPr>
            <a:picLocks noChangeAspect="1"/>
          </p:cNvPicPr>
          <p:nvPr/>
        </p:nvPicPr>
        <p:blipFill>
          <a:blip r:embed="rId4"/>
          <a:stretch>
            <a:fillRect/>
          </a:stretch>
        </p:blipFill>
        <p:spPr>
          <a:xfrm>
            <a:off x="6739599" y="3638894"/>
            <a:ext cx="3080252" cy="1145040"/>
          </a:xfrm>
          <a:prstGeom prst="rect">
            <a:avLst/>
          </a:prstGeom>
        </p:spPr>
      </p:pic>
      <p:pic>
        <p:nvPicPr>
          <p:cNvPr id="6" name="图片 5"/>
          <p:cNvPicPr>
            <a:picLocks noChangeAspect="1"/>
          </p:cNvPicPr>
          <p:nvPr/>
        </p:nvPicPr>
        <p:blipFill>
          <a:blip r:embed="rId5"/>
          <a:stretch>
            <a:fillRect/>
          </a:stretch>
        </p:blipFill>
        <p:spPr>
          <a:xfrm>
            <a:off x="6772212" y="5033366"/>
            <a:ext cx="3068205" cy="1144640"/>
          </a:xfrm>
          <a:prstGeom prst="rect">
            <a:avLst/>
          </a:prstGeom>
        </p:spPr>
      </p:pic>
    </p:spTree>
    <p:extLst>
      <p:ext uri="{BB962C8B-B14F-4D97-AF65-F5344CB8AC3E}">
        <p14:creationId xmlns:p14="http://schemas.microsoft.com/office/powerpoint/2010/main" val="2026367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9831600" cy="1024280"/>
          </a:xfrm>
        </p:spPr>
        <p:txBody>
          <a:bodyPr/>
          <a:lstStyle/>
          <a:p>
            <a:r>
              <a:rPr lang="en-US" altLang="zh-CN" sz="3000" dirty="0"/>
              <a:t>5885H V5 Specifications - Front View</a:t>
            </a:r>
            <a:r>
              <a:rPr lang="zh-CN" altLang="en-US" sz="3000" dirty="0"/>
              <a:t> </a:t>
            </a:r>
            <a:r>
              <a:rPr lang="en-US" altLang="zh-CN" sz="3000" dirty="0"/>
              <a:t>(8-drive Configuration)</a:t>
            </a:r>
            <a:endParaRPr lang="zh-CN" altLang="en-US" sz="3000" dirty="0"/>
          </a:p>
        </p:txBody>
      </p:sp>
      <p:graphicFrame>
        <p:nvGraphicFramePr>
          <p:cNvPr id="14" name="表格 13"/>
          <p:cNvGraphicFramePr>
            <a:graphicFrameLocks noGrp="1"/>
          </p:cNvGraphicFramePr>
          <p:nvPr>
            <p:extLst>
              <p:ext uri="{D42A27DB-BD31-4B8C-83A1-F6EECF244321}">
                <p14:modId xmlns:p14="http://schemas.microsoft.com/office/powerpoint/2010/main" val="2393901094"/>
              </p:ext>
            </p:extLst>
          </p:nvPr>
        </p:nvGraphicFramePr>
        <p:xfrm>
          <a:off x="3467709" y="4221088"/>
          <a:ext cx="4958769" cy="1654560"/>
        </p:xfrm>
        <a:graphic>
          <a:graphicData uri="http://schemas.openxmlformats.org/drawingml/2006/table">
            <a:tbl>
              <a:tblPr firstRow="1" bandRow="1"/>
              <a:tblGrid>
                <a:gridCol w="612068"/>
                <a:gridCol w="1800200"/>
                <a:gridCol w="648072"/>
                <a:gridCol w="1898429"/>
              </a:tblGrid>
              <a:tr h="273890">
                <a:tc>
                  <a:txBody>
                    <a:bodyPr/>
                    <a:lstStyle/>
                    <a:p>
                      <a:pPr algn="ctr"/>
                      <a:r>
                        <a:rPr lang="en-US" altLang="zh-CN" sz="1400" b="1" dirty="0" smtClean="0">
                          <a:latin typeface="+mn-ea"/>
                          <a:ea typeface="+mn-ea"/>
                        </a:rPr>
                        <a:t>No.</a:t>
                      </a:r>
                      <a:endParaRPr lang="zh-CN" altLang="en-US" sz="1400" b="1" dirty="0">
                        <a:solidFill>
                          <a:schemeClr val="tx1"/>
                        </a:solidFill>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altLang="zh-CN" sz="1400" smtClean="0">
                          <a:latin typeface="+mn-ea"/>
                          <a:ea typeface="+mn-ea"/>
                        </a:rPr>
                        <a:t>Name</a:t>
                      </a:r>
                      <a:endParaRPr lang="zh-CN" altLang="en-US" sz="1400" b="1" dirty="0">
                        <a:solidFill>
                          <a:schemeClr val="tx1"/>
                        </a:solidFill>
                        <a:latin typeface="+mn-ea"/>
                        <a:ea typeface="+mn-ea"/>
                      </a:endParaRPr>
                    </a:p>
                  </a:txBody>
                  <a:tcPr marL="90000" marR="90000" marT="46800" marB="46800">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smtClean="0">
                          <a:latin typeface="+mn-ea"/>
                          <a:ea typeface="+mn-ea"/>
                        </a:rPr>
                        <a:t>No.</a:t>
                      </a:r>
                      <a:endParaRPr lang="zh-CN" altLang="en-US" sz="1400" b="1" kern="1200" dirty="0">
                        <a:solidFill>
                          <a:schemeClr val="tx1"/>
                        </a:solidFill>
                        <a:latin typeface="+mn-ea"/>
                        <a:ea typeface="+mn-ea"/>
                        <a:cs typeface="+mn-cs"/>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smtClean="0">
                          <a:latin typeface="+mn-ea"/>
                          <a:ea typeface="+mn-ea"/>
                        </a:rPr>
                        <a:t>Name</a:t>
                      </a:r>
                      <a:endParaRPr lang="zh-CN" altLang="en-US" sz="1400" b="1" kern="1200" dirty="0" smtClean="0">
                        <a:solidFill>
                          <a:schemeClr val="tx1"/>
                        </a:solidFill>
                        <a:latin typeface="+mn-ea"/>
                        <a:ea typeface="+mn-ea"/>
                        <a:cs typeface="+mn-cs"/>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273890">
                <a:tc>
                  <a:txBody>
                    <a:bodyPr/>
                    <a:lstStyle/>
                    <a:p>
                      <a:pPr algn="ctr"/>
                      <a:r>
                        <a:rPr lang="en-US" altLang="zh-CN" sz="1400" b="1">
                          <a:effectLst/>
                          <a:latin typeface="+mn-ea"/>
                          <a:ea typeface="+mn-ea"/>
                        </a:rPr>
                        <a:t>1</a:t>
                      </a:r>
                    </a:p>
                  </a:txBody>
                  <a:tcPr marL="90000" marR="90000" marT="46800" marB="46800">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1400" dirty="0">
                          <a:effectLst/>
                          <a:latin typeface="+mn-ea"/>
                          <a:ea typeface="+mn-ea"/>
                        </a:rPr>
                        <a:t>USB </a:t>
                      </a:r>
                      <a:r>
                        <a:rPr lang="en-US" sz="1400" dirty="0" smtClean="0">
                          <a:effectLst/>
                          <a:latin typeface="+mn-ea"/>
                          <a:ea typeface="+mn-ea"/>
                        </a:rPr>
                        <a:t>2.0</a:t>
                      </a:r>
                      <a:r>
                        <a:rPr lang="zh-CN" altLang="en-US" sz="1400" baseline="0" dirty="0" smtClean="0">
                          <a:effectLst/>
                          <a:latin typeface="+mn-ea"/>
                          <a:ea typeface="+mn-ea"/>
                        </a:rPr>
                        <a:t> </a:t>
                      </a:r>
                      <a:r>
                        <a:rPr lang="en-US" altLang="zh-CN" sz="1400" baseline="0" dirty="0" smtClean="0">
                          <a:effectLst/>
                          <a:latin typeface="+mn-ea"/>
                          <a:ea typeface="+mn-ea"/>
                        </a:rPr>
                        <a:t>ports</a:t>
                      </a:r>
                      <a:endParaRPr lang="zh-CN" altLang="en-US" sz="1400" dirty="0">
                        <a:effectLst/>
                        <a:latin typeface="+mn-ea"/>
                        <a:ea typeface="+mn-ea"/>
                      </a:endParaRPr>
                    </a:p>
                  </a:txBody>
                  <a:tcPr marL="90000" marR="90000" marT="46800" marB="46800"/>
                </a:tc>
                <a:tc>
                  <a:txBody>
                    <a:bodyPr/>
                    <a:lstStyle/>
                    <a:p>
                      <a:pPr algn="ctr"/>
                      <a:r>
                        <a:rPr lang="en-US" altLang="zh-CN" sz="1400" b="1">
                          <a:effectLst/>
                          <a:latin typeface="+mn-ea"/>
                          <a:ea typeface="+mn-ea"/>
                        </a:rPr>
                        <a:t>2</a:t>
                      </a:r>
                    </a:p>
                  </a:txBody>
                  <a:tcPr marL="90000" marR="90000" marT="46800" marB="46800">
                    <a:solidFill>
                      <a:schemeClr val="bg1">
                        <a:lumMod val="85000"/>
                      </a:schemeClr>
                    </a:solidFill>
                  </a:tcPr>
                </a:tc>
                <a:tc>
                  <a:txBody>
                    <a:bodyPr/>
                    <a:lstStyle/>
                    <a:p>
                      <a:r>
                        <a:rPr lang="en-US" sz="1400" dirty="0" smtClean="0">
                          <a:effectLst/>
                          <a:latin typeface="+mn-ea"/>
                          <a:ea typeface="+mn-ea"/>
                        </a:rPr>
                        <a:t>SAS/SATA drives</a:t>
                      </a:r>
                    </a:p>
                  </a:txBody>
                  <a:tcPr marL="90000" marR="90000" marT="46800" marB="46800">
                    <a:lnR w="28575" cap="flat" cmpd="sng" algn="ctr">
                      <a:solidFill>
                        <a:schemeClr val="tx1"/>
                      </a:solidFill>
                      <a:prstDash val="solid"/>
                      <a:round/>
                      <a:headEnd type="none" w="med" len="med"/>
                      <a:tailEnd type="none" w="med" len="med"/>
                    </a:lnR>
                  </a:tcPr>
                </a:tc>
              </a:tr>
              <a:tr h="273890">
                <a:tc>
                  <a:txBody>
                    <a:bodyPr/>
                    <a:lstStyle/>
                    <a:p>
                      <a:pPr algn="ctr"/>
                      <a:r>
                        <a:rPr lang="en-US" altLang="zh-CN" sz="1400" b="1">
                          <a:effectLst/>
                          <a:latin typeface="+mn-ea"/>
                          <a:ea typeface="+mn-ea"/>
                        </a:rPr>
                        <a:t>3</a:t>
                      </a:r>
                    </a:p>
                  </a:txBody>
                  <a:tcPr marL="90000" marR="90000" marT="46800" marB="46800">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altLang="zh-CN" sz="1400" smtClean="0">
                          <a:effectLst/>
                          <a:latin typeface="+mn-ea"/>
                          <a:ea typeface="+mn-ea"/>
                        </a:rPr>
                        <a:t>Built-in DVD drive or LCD</a:t>
                      </a:r>
                      <a:endParaRPr lang="en-US" altLang="zh-CN" sz="1400">
                        <a:effectLst/>
                        <a:latin typeface="+mn-ea"/>
                        <a:ea typeface="+mn-ea"/>
                      </a:endParaRPr>
                    </a:p>
                  </a:txBody>
                  <a:tcPr marL="90000" marR="90000" marT="46800" marB="46800"/>
                </a:tc>
                <a:tc>
                  <a:txBody>
                    <a:bodyPr/>
                    <a:lstStyle/>
                    <a:p>
                      <a:pPr algn="ctr"/>
                      <a:r>
                        <a:rPr lang="en-US" altLang="zh-CN" sz="1400" b="1">
                          <a:effectLst/>
                          <a:latin typeface="+mn-ea"/>
                          <a:ea typeface="+mn-ea"/>
                        </a:rPr>
                        <a:t>4</a:t>
                      </a:r>
                    </a:p>
                  </a:txBody>
                  <a:tcPr marL="90000" marR="90000" marT="46800" marB="46800">
                    <a:solidFill>
                      <a:schemeClr val="bg1">
                        <a:lumMod val="85000"/>
                      </a:schemeClr>
                    </a:solidFill>
                  </a:tcPr>
                </a:tc>
                <a:tc>
                  <a:txBody>
                    <a:bodyPr/>
                    <a:lstStyle/>
                    <a:p>
                      <a:r>
                        <a:rPr lang="en-US" sz="1400">
                          <a:effectLst/>
                          <a:latin typeface="+mn-ea"/>
                          <a:ea typeface="+mn-ea"/>
                        </a:rPr>
                        <a:t>USB </a:t>
                      </a:r>
                      <a:r>
                        <a:rPr lang="en-US" sz="1400" smtClean="0">
                          <a:effectLst/>
                          <a:latin typeface="+mn-ea"/>
                          <a:ea typeface="+mn-ea"/>
                        </a:rPr>
                        <a:t>3.0</a:t>
                      </a:r>
                      <a:r>
                        <a:rPr lang="zh-CN" altLang="en-US" sz="1400" baseline="0" smtClean="0">
                          <a:effectLst/>
                          <a:latin typeface="+mn-ea"/>
                          <a:ea typeface="+mn-ea"/>
                        </a:rPr>
                        <a:t> </a:t>
                      </a:r>
                      <a:r>
                        <a:rPr lang="en-US" altLang="zh-CN" sz="1400" baseline="0" smtClean="0">
                          <a:effectLst/>
                          <a:latin typeface="+mn-ea"/>
                          <a:ea typeface="+mn-ea"/>
                        </a:rPr>
                        <a:t>prots</a:t>
                      </a:r>
                      <a:endParaRPr lang="zh-CN" altLang="en-US" sz="14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273890">
                <a:tc>
                  <a:txBody>
                    <a:bodyPr/>
                    <a:lstStyle/>
                    <a:p>
                      <a:pPr algn="ctr"/>
                      <a:r>
                        <a:rPr lang="en-US" altLang="zh-CN" sz="1400" b="1" dirty="0">
                          <a:effectLst/>
                          <a:latin typeface="+mn-ea"/>
                          <a:ea typeface="+mn-ea"/>
                        </a:rPr>
                        <a:t>5</a:t>
                      </a: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smtClean="0">
                          <a:effectLst/>
                          <a:latin typeface="+mn-ea"/>
                          <a:ea typeface="+mn-ea"/>
                        </a:rPr>
                        <a:t>VGA</a:t>
                      </a:r>
                      <a:r>
                        <a:rPr lang="zh-CN" altLang="en-US" sz="1400" baseline="0" smtClean="0">
                          <a:effectLst/>
                          <a:latin typeface="+mn-ea"/>
                          <a:ea typeface="+mn-ea"/>
                        </a:rPr>
                        <a:t> </a:t>
                      </a:r>
                      <a:r>
                        <a:rPr lang="en-US" altLang="zh-CN" sz="1400" baseline="0" smtClean="0">
                          <a:effectLst/>
                          <a:latin typeface="+mn-ea"/>
                          <a:ea typeface="+mn-ea"/>
                        </a:rPr>
                        <a:t>port</a:t>
                      </a:r>
                      <a:endParaRPr lang="zh-CN" altLang="en-US" sz="140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lgn="ctr"/>
                      <a:r>
                        <a:rPr lang="en-US" altLang="zh-CN" sz="1400" b="1" dirty="0">
                          <a:effectLst/>
                          <a:latin typeface="+mn-ea"/>
                          <a:ea typeface="+mn-ea"/>
                        </a:rPr>
                        <a:t>6</a:t>
                      </a:r>
                    </a:p>
                  </a:txBody>
                  <a:tcPr marL="90000" marR="90000" marT="46800" marB="46800">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400" dirty="0" smtClean="0">
                          <a:effectLst/>
                          <a:latin typeface="+mn-ea"/>
                          <a:ea typeface="+mn-ea"/>
                        </a:rPr>
                        <a:t>Label (with the ESN label)</a:t>
                      </a:r>
                      <a:endParaRPr lang="zh-CN" altLang="en-US" sz="14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3" name="图片 2"/>
          <p:cNvPicPr>
            <a:picLocks noChangeAspect="1"/>
          </p:cNvPicPr>
          <p:nvPr/>
        </p:nvPicPr>
        <p:blipFill>
          <a:blip r:embed="rId3"/>
          <a:stretch>
            <a:fillRect/>
          </a:stretch>
        </p:blipFill>
        <p:spPr>
          <a:xfrm>
            <a:off x="3228790" y="1383868"/>
            <a:ext cx="5436604" cy="2709067"/>
          </a:xfrm>
          <a:prstGeom prst="rect">
            <a:avLst/>
          </a:prstGeom>
        </p:spPr>
      </p:pic>
    </p:spTree>
    <p:extLst>
      <p:ext uri="{BB962C8B-B14F-4D97-AF65-F5344CB8AC3E}">
        <p14:creationId xmlns:p14="http://schemas.microsoft.com/office/powerpoint/2010/main" val="67162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060cfc3-cd43-4e63-b74e-bca410af5309"/>
          <p:cNvSpPr>
            <a:spLocks noGrp="1" noChangeArrowheads="1"/>
          </p:cNvSpPr>
          <p:nvPr>
            <p:ph type="ctrTitle" sz="quarter"/>
          </p:nvPr>
        </p:nvSpPr>
        <p:spPr/>
        <p:txBody>
          <a:bodyPr/>
          <a:lstStyle/>
          <a:p>
            <a:r>
              <a:rPr lang="en-US" altLang="zh-CN" sz="4000" dirty="0" smtClean="0"/>
              <a:t>Huawei </a:t>
            </a:r>
            <a:r>
              <a:rPr lang="en-US" altLang="zh-CN" sz="4000" dirty="0" smtClean="0"/>
              <a:t>Data Center Servers </a:t>
            </a:r>
            <a:r>
              <a:rPr lang="en-US" altLang="zh-CN" sz="4000" dirty="0" smtClean="0"/>
              <a:t>Introduction and Maintenance</a:t>
            </a:r>
            <a:endParaRPr lang="en-US" altLang="zh-CN" sz="4000" dirty="0"/>
          </a:p>
        </p:txBody>
      </p:sp>
      <p:sp>
        <p:nvSpPr>
          <p:cNvPr id="4" name="文本占位符 3"/>
          <p:cNvSpPr>
            <a:spLocks noGrp="1"/>
          </p:cNvSpPr>
          <p:nvPr>
            <p:ph type="body" sz="quarter" idx="10"/>
          </p:nvPr>
        </p:nvSpPr>
        <p:spPr/>
        <p:txBody>
          <a:bodyPr/>
          <a:lstStyle/>
          <a:p>
            <a:r>
              <a:rPr lang="en-US" altLang="zh-CN" dirty="0"/>
              <a:t>Huawei Data Center Series of Courses</a:t>
            </a:r>
            <a:endParaRPr lang="zh-CN" altLang="en-US" dirty="0"/>
          </a:p>
          <a:p>
            <a:endParaRPr lang="zh-CN" altLang="en-US" dirty="0"/>
          </a:p>
        </p:txBody>
      </p:sp>
      <p:sp>
        <p:nvSpPr>
          <p:cNvPr id="5123" name="314e75e6-ce95-4fea-a00f-bda15f23784a"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fontAlgn="ctr"/>
            <a:endParaRPr lang="en-US" altLang="zh-CN"/>
          </a:p>
        </p:txBody>
      </p:sp>
    </p:spTree>
    <p:extLst>
      <p:ext uri="{BB962C8B-B14F-4D97-AF65-F5344CB8AC3E}">
        <p14:creationId xmlns:p14="http://schemas.microsoft.com/office/powerpoint/2010/main" val="338170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5885H V5 Specifications - Rear View</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2089674795"/>
              </p:ext>
            </p:extLst>
          </p:nvPr>
        </p:nvGraphicFramePr>
        <p:xfrm>
          <a:off x="2207664" y="4257092"/>
          <a:ext cx="7776671" cy="1837440"/>
        </p:xfrm>
        <a:graphic>
          <a:graphicData uri="http://schemas.openxmlformats.org/drawingml/2006/table">
            <a:tbl>
              <a:tblPr/>
              <a:tblGrid>
                <a:gridCol w="512855"/>
                <a:gridCol w="1368152"/>
                <a:gridCol w="504056"/>
                <a:gridCol w="1152128"/>
                <a:gridCol w="504056"/>
                <a:gridCol w="1044116"/>
                <a:gridCol w="540060"/>
                <a:gridCol w="2151248"/>
              </a:tblGrid>
              <a:tr h="168657">
                <a:tc>
                  <a:txBody>
                    <a:bodyPr/>
                    <a:lstStyle/>
                    <a:p>
                      <a:pPr algn="l"/>
                      <a:r>
                        <a:rPr lang="en-US" altLang="zh-CN" sz="1200" b="1" dirty="0" smtClean="0">
                          <a:effectLst/>
                          <a:latin typeface="+mn-ea"/>
                          <a:ea typeface="+mn-ea"/>
                        </a:rPr>
                        <a:t>No.</a:t>
                      </a:r>
                      <a:endParaRPr lang="en-US" altLang="zh-CN" sz="1200" b="1" dirty="0">
                        <a:effectLst/>
                        <a:latin typeface="+mn-ea"/>
                        <a:ea typeface="+mn-ea"/>
                      </a:endParaRPr>
                    </a:p>
                  </a:txBody>
                  <a:tcPr marL="90000" marR="90000" marT="46800" marB="468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smtClean="0">
                          <a:effectLst/>
                          <a:latin typeface="+mn-ea"/>
                          <a:ea typeface="+mn-ea"/>
                        </a:rPr>
                        <a:t>Name</a:t>
                      </a:r>
                      <a:endParaRPr lang="en-US" altLang="zh-CN"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smtClean="0">
                          <a:effectLst/>
                          <a:latin typeface="+mn-ea"/>
                          <a:ea typeface="+mn-ea"/>
                        </a:rPr>
                        <a:t>No.</a:t>
                      </a:r>
                      <a:endParaRPr lang="en-US" altLang="zh-CN"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smtClean="0">
                          <a:effectLst/>
                          <a:latin typeface="+mn-ea"/>
                          <a:ea typeface="+mn-ea"/>
                        </a:rPr>
                        <a:t>Name</a:t>
                      </a:r>
                      <a:endParaRPr lang="zh-CN" altLang="en-US"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smtClean="0">
                          <a:effectLst/>
                          <a:latin typeface="+mn-ea"/>
                          <a:ea typeface="+mn-ea"/>
                        </a:rPr>
                        <a:t>No.</a:t>
                      </a:r>
                      <a:endParaRPr lang="en-US" altLang="zh-CN"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smtClean="0">
                          <a:effectLst/>
                          <a:latin typeface="+mn-ea"/>
                          <a:ea typeface="+mn-ea"/>
                        </a:rPr>
                        <a:t>Name</a:t>
                      </a:r>
                      <a:endParaRPr lang="en-US" altLang="zh-CN"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smtClean="0">
                          <a:effectLst/>
                          <a:latin typeface="+mn-ea"/>
                          <a:ea typeface="+mn-ea"/>
                        </a:rPr>
                        <a:t>No.</a:t>
                      </a:r>
                      <a:endParaRPr lang="en-US" altLang="zh-CN" sz="1200" b="1">
                        <a:effectLst/>
                        <a:latin typeface="+mn-ea"/>
                        <a:ea typeface="+mn-ea"/>
                      </a:endParaRPr>
                    </a:p>
                  </a:txBody>
                  <a:tcPr marL="90000" marR="90000" marT="46800" marB="46800">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200" b="1" dirty="0" smtClean="0">
                          <a:effectLst/>
                          <a:latin typeface="+mn-ea"/>
                          <a:ea typeface="+mn-ea"/>
                        </a:rPr>
                        <a:t>Name</a:t>
                      </a:r>
                      <a:endParaRPr lang="zh-CN" altLang="en-US" sz="1200" b="1"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68657">
                <a:tc>
                  <a:txBody>
                    <a:bodyPr/>
                    <a:lstStyle/>
                    <a:p>
                      <a:pPr algn="l"/>
                      <a:r>
                        <a:rPr lang="en-US" altLang="zh-CN" sz="1200" dirty="0">
                          <a:effectLst/>
                          <a:latin typeface="+mn-ea"/>
                          <a:ea typeface="+mn-ea"/>
                        </a:rPr>
                        <a:t>1</a:t>
                      </a:r>
                    </a:p>
                  </a:txBody>
                  <a:tcPr marL="90000" marR="90000" marT="46800" marB="46800">
                    <a:lnL w="28575" cap="flat" cmpd="sng" algn="ctr">
                      <a:solidFill>
                        <a:schemeClr val="tx1"/>
                      </a:solidFill>
                      <a:prstDash val="solid"/>
                      <a:round/>
                      <a:headEnd type="none" w="med" len="med"/>
                      <a:tailEnd type="none" w="med" len="med"/>
                    </a:lnL>
                  </a:tcPr>
                </a:tc>
                <a:tc>
                  <a:txBody>
                    <a:bodyPr/>
                    <a:lstStyle/>
                    <a:p>
                      <a:pPr algn="l"/>
                      <a:r>
                        <a:rPr lang="en-US" altLang="zh-CN" sz="1200" smtClean="0">
                          <a:effectLst/>
                          <a:latin typeface="+mn-ea"/>
                          <a:ea typeface="+mn-ea"/>
                        </a:rPr>
                        <a:t>PSU 1</a:t>
                      </a:r>
                      <a:endParaRPr lang="en-US" altLang="zh-CN" sz="1200">
                        <a:effectLst/>
                        <a:latin typeface="+mn-ea"/>
                        <a:ea typeface="+mn-ea"/>
                      </a:endParaRPr>
                    </a:p>
                  </a:txBody>
                  <a:tcPr marL="90000" marR="90000" marT="46800" marB="46800"/>
                </a:tc>
                <a:tc>
                  <a:txBody>
                    <a:bodyPr/>
                    <a:lstStyle/>
                    <a:p>
                      <a:pPr algn="l"/>
                      <a:r>
                        <a:rPr lang="en-US" altLang="zh-CN" sz="1200">
                          <a:effectLst/>
                          <a:latin typeface="+mn-ea"/>
                          <a:ea typeface="+mn-ea"/>
                        </a:rPr>
                        <a:t>2</a:t>
                      </a:r>
                    </a:p>
                  </a:txBody>
                  <a:tcPr marL="90000" marR="90000" marT="46800" marB="46800"/>
                </a:tc>
                <a:tc>
                  <a:txBody>
                    <a:bodyPr/>
                    <a:lstStyle/>
                    <a:p>
                      <a:pPr algn="l"/>
                      <a:r>
                        <a:rPr lang="en-US" altLang="zh-CN" sz="1200" smtClean="0">
                          <a:effectLst/>
                          <a:latin typeface="+mn-ea"/>
                          <a:ea typeface="+mn-ea"/>
                        </a:rPr>
                        <a:t>PSU 2</a:t>
                      </a:r>
                      <a:endParaRPr lang="en-US" altLang="zh-CN" sz="1200">
                        <a:effectLst/>
                        <a:latin typeface="+mn-ea"/>
                        <a:ea typeface="+mn-ea"/>
                      </a:endParaRPr>
                    </a:p>
                  </a:txBody>
                  <a:tcPr marL="90000" marR="90000" marT="46800" marB="46800"/>
                </a:tc>
                <a:tc>
                  <a:txBody>
                    <a:bodyPr/>
                    <a:lstStyle/>
                    <a:p>
                      <a:pPr algn="l"/>
                      <a:r>
                        <a:rPr lang="en-US" altLang="zh-CN" sz="1200">
                          <a:effectLst/>
                          <a:latin typeface="+mn-ea"/>
                          <a:ea typeface="+mn-ea"/>
                        </a:rPr>
                        <a:t>3</a:t>
                      </a:r>
                    </a:p>
                  </a:txBody>
                  <a:tcPr marL="90000" marR="90000" marT="46800" marB="46800"/>
                </a:tc>
                <a:tc>
                  <a:txBody>
                    <a:bodyPr/>
                    <a:lstStyle/>
                    <a:p>
                      <a:pPr algn="l"/>
                      <a:r>
                        <a:rPr lang="en-US" altLang="zh-CN" sz="1200" smtClean="0">
                          <a:effectLst/>
                          <a:latin typeface="+mn-ea"/>
                          <a:ea typeface="+mn-ea"/>
                        </a:rPr>
                        <a:t>PSU 3</a:t>
                      </a:r>
                      <a:endParaRPr lang="en-US" altLang="zh-CN" sz="1200">
                        <a:effectLst/>
                        <a:latin typeface="+mn-ea"/>
                        <a:ea typeface="+mn-ea"/>
                      </a:endParaRPr>
                    </a:p>
                  </a:txBody>
                  <a:tcPr marL="90000" marR="90000" marT="46800" marB="46800"/>
                </a:tc>
                <a:tc>
                  <a:txBody>
                    <a:bodyPr/>
                    <a:lstStyle/>
                    <a:p>
                      <a:pPr algn="l"/>
                      <a:r>
                        <a:rPr lang="en-US" altLang="zh-CN" sz="1200">
                          <a:effectLst/>
                          <a:latin typeface="+mn-ea"/>
                          <a:ea typeface="+mn-ea"/>
                        </a:rPr>
                        <a:t>4</a:t>
                      </a:r>
                    </a:p>
                  </a:txBody>
                  <a:tcPr marL="90000" marR="90000" marT="46800" marB="46800"/>
                </a:tc>
                <a:tc>
                  <a:txBody>
                    <a:bodyPr/>
                    <a:lstStyle/>
                    <a:p>
                      <a:pPr algn="l"/>
                      <a:r>
                        <a:rPr lang="en-US" altLang="zh-CN" sz="1200" smtClean="0">
                          <a:effectLst/>
                          <a:latin typeface="+mn-ea"/>
                          <a:ea typeface="+mn-ea"/>
                        </a:rPr>
                        <a:t>PSU 4</a:t>
                      </a:r>
                      <a:endParaRPr lang="en-US" altLang="zh-CN"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280217">
                <a:tc>
                  <a:txBody>
                    <a:bodyPr/>
                    <a:lstStyle/>
                    <a:p>
                      <a:pPr algn="l"/>
                      <a:r>
                        <a:rPr lang="en-US" altLang="zh-CN" sz="1200">
                          <a:effectLst/>
                          <a:latin typeface="+mn-ea"/>
                          <a:ea typeface="+mn-ea"/>
                        </a:rPr>
                        <a:t>5</a:t>
                      </a:r>
                    </a:p>
                  </a:txBody>
                  <a:tcPr marL="90000" marR="90000" marT="46800" marB="46800">
                    <a:lnL w="28575" cap="flat" cmpd="sng" algn="ctr">
                      <a:solidFill>
                        <a:schemeClr val="tx1"/>
                      </a:solidFill>
                      <a:prstDash val="solid"/>
                      <a:round/>
                      <a:headEnd type="none" w="med" len="med"/>
                      <a:tailEnd type="none" w="med" len="med"/>
                    </a:lnL>
                  </a:tcPr>
                </a:tc>
                <a:tc>
                  <a:txBody>
                    <a:bodyPr/>
                    <a:lstStyle/>
                    <a:p>
                      <a:pPr algn="l"/>
                      <a:r>
                        <a:rPr lang="en-US" sz="1200" smtClean="0">
                          <a:effectLst/>
                          <a:latin typeface="+mn-ea"/>
                          <a:ea typeface="+mn-ea"/>
                        </a:rPr>
                        <a:t>PCIe slots 7 to 15 (from left to right)</a:t>
                      </a:r>
                      <a:endParaRPr lang="en-US" sz="1200">
                        <a:effectLst/>
                        <a:latin typeface="+mn-ea"/>
                        <a:ea typeface="+mn-ea"/>
                      </a:endParaRPr>
                    </a:p>
                  </a:txBody>
                  <a:tcPr marL="90000" marR="90000" marT="46800" marB="46800"/>
                </a:tc>
                <a:tc>
                  <a:txBody>
                    <a:bodyPr/>
                    <a:lstStyle/>
                    <a:p>
                      <a:pPr algn="l"/>
                      <a:r>
                        <a:rPr lang="en-US" altLang="zh-CN" sz="1200">
                          <a:effectLst/>
                          <a:latin typeface="+mn-ea"/>
                          <a:ea typeface="+mn-ea"/>
                        </a:rPr>
                        <a:t>6</a:t>
                      </a:r>
                    </a:p>
                  </a:txBody>
                  <a:tcPr marL="90000" marR="90000" marT="46800" marB="46800"/>
                </a:tc>
                <a:tc>
                  <a:txBody>
                    <a:bodyPr/>
                    <a:lstStyle/>
                    <a:p>
                      <a:pPr algn="l"/>
                      <a:r>
                        <a:rPr lang="en-US" sz="1200" smtClean="0">
                          <a:effectLst/>
                          <a:latin typeface="+mn-ea"/>
                          <a:ea typeface="+mn-ea"/>
                        </a:rPr>
                        <a:t>VGA</a:t>
                      </a:r>
                      <a:r>
                        <a:rPr lang="zh-CN" altLang="en-US" sz="1200" baseline="0" smtClean="0">
                          <a:effectLst/>
                          <a:latin typeface="+mn-ea"/>
                          <a:ea typeface="+mn-ea"/>
                        </a:rPr>
                        <a:t> </a:t>
                      </a:r>
                      <a:r>
                        <a:rPr lang="en-US" altLang="zh-CN" sz="1200" baseline="0" smtClean="0">
                          <a:effectLst/>
                          <a:latin typeface="+mn-ea"/>
                          <a:ea typeface="+mn-ea"/>
                        </a:rPr>
                        <a:t>port</a:t>
                      </a:r>
                      <a:endParaRPr lang="zh-CN" altLang="en-US" sz="1200">
                        <a:effectLst/>
                        <a:latin typeface="+mn-ea"/>
                        <a:ea typeface="+mn-ea"/>
                      </a:endParaRPr>
                    </a:p>
                  </a:txBody>
                  <a:tcPr marL="90000" marR="90000" marT="46800" marB="46800"/>
                </a:tc>
                <a:tc>
                  <a:txBody>
                    <a:bodyPr/>
                    <a:lstStyle/>
                    <a:p>
                      <a:pPr algn="l"/>
                      <a:r>
                        <a:rPr lang="en-US" altLang="zh-CN" sz="1200">
                          <a:effectLst/>
                          <a:latin typeface="+mn-ea"/>
                          <a:ea typeface="+mn-ea"/>
                        </a:rPr>
                        <a:t>7</a:t>
                      </a:r>
                    </a:p>
                  </a:txBody>
                  <a:tcPr marL="90000" marR="90000" marT="46800" marB="46800"/>
                </a:tc>
                <a:tc>
                  <a:txBody>
                    <a:bodyPr/>
                    <a:lstStyle/>
                    <a:p>
                      <a:pPr algn="l"/>
                      <a:r>
                        <a:rPr lang="en-US" altLang="zh-CN" sz="1200" smtClean="0">
                          <a:effectLst/>
                          <a:latin typeface="+mn-ea"/>
                          <a:ea typeface="+mn-ea"/>
                        </a:rPr>
                        <a:t>Serial port</a:t>
                      </a:r>
                    </a:p>
                    <a:p>
                      <a:pPr algn="l"/>
                      <a:endParaRPr lang="en-US" altLang="zh-CN" sz="1200">
                        <a:effectLst/>
                        <a:latin typeface="+mn-ea"/>
                        <a:ea typeface="+mn-ea"/>
                      </a:endParaRPr>
                    </a:p>
                  </a:txBody>
                  <a:tcPr marL="90000" marR="90000" marT="46800" marB="46800"/>
                </a:tc>
                <a:tc>
                  <a:txBody>
                    <a:bodyPr/>
                    <a:lstStyle/>
                    <a:p>
                      <a:pPr algn="l"/>
                      <a:r>
                        <a:rPr lang="en-US" altLang="zh-CN" sz="1200">
                          <a:effectLst/>
                          <a:latin typeface="+mn-ea"/>
                          <a:ea typeface="+mn-ea"/>
                        </a:rPr>
                        <a:t>8</a:t>
                      </a:r>
                    </a:p>
                  </a:txBody>
                  <a:tcPr marL="90000" marR="90000" marT="46800" marB="46800"/>
                </a:tc>
                <a:tc>
                  <a:txBody>
                    <a:bodyPr/>
                    <a:lstStyle/>
                    <a:p>
                      <a:pPr algn="l"/>
                      <a:r>
                        <a:rPr lang="en-US" altLang="zh-CN" sz="1200" smtClean="0">
                          <a:effectLst/>
                          <a:latin typeface="+mn-ea"/>
                          <a:ea typeface="+mn-ea"/>
                        </a:rPr>
                        <a:t>Management network port</a:t>
                      </a:r>
                    </a:p>
                    <a:p>
                      <a:pPr algn="l"/>
                      <a:endParaRPr lang="en-US" altLang="zh-CN" sz="120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tcPr>
                </a:tc>
              </a:tr>
              <a:tr h="391777">
                <a:tc>
                  <a:txBody>
                    <a:bodyPr/>
                    <a:lstStyle/>
                    <a:p>
                      <a:pPr algn="l"/>
                      <a:r>
                        <a:rPr lang="en-US" altLang="zh-CN" sz="1200">
                          <a:effectLst/>
                          <a:latin typeface="+mn-ea"/>
                          <a:ea typeface="+mn-ea"/>
                        </a:rPr>
                        <a:t>9</a:t>
                      </a:r>
                    </a:p>
                  </a:txBody>
                  <a:tcPr marL="90000" marR="90000" marT="46800" marB="4680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r>
                        <a:rPr lang="en-US" sz="1200" smtClean="0">
                          <a:effectLst/>
                          <a:latin typeface="+mn-ea"/>
                          <a:ea typeface="+mn-ea"/>
                        </a:rPr>
                        <a:t>10GE optical port</a:t>
                      </a:r>
                    </a:p>
                    <a:p>
                      <a:pPr algn="l"/>
                      <a:endParaRPr lang="en-US" sz="1200" smtClean="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lgn="l"/>
                      <a:r>
                        <a:rPr lang="en-US" altLang="zh-CN" sz="1200">
                          <a:effectLst/>
                          <a:latin typeface="+mn-ea"/>
                          <a:ea typeface="+mn-ea"/>
                        </a:rPr>
                        <a:t>10</a:t>
                      </a:r>
                    </a:p>
                  </a:txBody>
                  <a:tcPr marL="90000" marR="90000" marT="46800" marB="46800">
                    <a:lnB w="28575" cap="flat" cmpd="sng" algn="ctr">
                      <a:solidFill>
                        <a:schemeClr val="tx1"/>
                      </a:solidFill>
                      <a:prstDash val="solid"/>
                      <a:round/>
                      <a:headEnd type="none" w="med" len="med"/>
                      <a:tailEnd type="none" w="med" len="med"/>
                    </a:lnB>
                  </a:tcPr>
                </a:tc>
                <a:tc>
                  <a:txBody>
                    <a:bodyPr/>
                    <a:lstStyle/>
                    <a:p>
                      <a:pPr algn="l"/>
                      <a:r>
                        <a:rPr lang="en-US" sz="1200" smtClean="0">
                          <a:effectLst/>
                          <a:latin typeface="+mn-ea"/>
                          <a:ea typeface="+mn-ea"/>
                        </a:rPr>
                        <a:t>GE electrical port</a:t>
                      </a:r>
                    </a:p>
                  </a:txBody>
                  <a:tcPr marL="90000" marR="90000" marT="46800" marB="46800">
                    <a:lnB w="28575" cap="flat" cmpd="sng" algn="ctr">
                      <a:solidFill>
                        <a:schemeClr val="tx1"/>
                      </a:solidFill>
                      <a:prstDash val="solid"/>
                      <a:round/>
                      <a:headEnd type="none" w="med" len="med"/>
                      <a:tailEnd type="none" w="med" len="med"/>
                    </a:lnB>
                  </a:tcPr>
                </a:tc>
                <a:tc>
                  <a:txBody>
                    <a:bodyPr/>
                    <a:lstStyle/>
                    <a:p>
                      <a:pPr algn="l"/>
                      <a:r>
                        <a:rPr lang="en-US" altLang="zh-CN" sz="1200" dirty="0">
                          <a:effectLst/>
                          <a:latin typeface="+mn-ea"/>
                          <a:ea typeface="+mn-ea"/>
                        </a:rPr>
                        <a:t>11</a:t>
                      </a:r>
                    </a:p>
                  </a:txBody>
                  <a:tcPr marL="90000" marR="90000" marT="46800" marB="46800">
                    <a:lnB w="28575" cap="flat" cmpd="sng" algn="ctr">
                      <a:solidFill>
                        <a:schemeClr val="tx1"/>
                      </a:solidFill>
                      <a:prstDash val="solid"/>
                      <a:round/>
                      <a:headEnd type="none" w="med" len="med"/>
                      <a:tailEnd type="none" w="med" len="med"/>
                    </a:lnB>
                  </a:tcPr>
                </a:tc>
                <a:tc>
                  <a:txBody>
                    <a:bodyPr/>
                    <a:lstStyle/>
                    <a:p>
                      <a:pPr algn="l"/>
                      <a:r>
                        <a:rPr lang="en-US" sz="1200" smtClean="0">
                          <a:effectLst/>
                          <a:latin typeface="+mn-ea"/>
                          <a:ea typeface="+mn-ea"/>
                        </a:rPr>
                        <a:t>USB 3.0 port</a:t>
                      </a:r>
                    </a:p>
                    <a:p>
                      <a:pPr algn="l"/>
                      <a:endParaRPr lang="en-US" sz="1200" smtClean="0">
                        <a:effectLst/>
                        <a:latin typeface="+mn-ea"/>
                        <a:ea typeface="+mn-ea"/>
                      </a:endParaRPr>
                    </a:p>
                  </a:txBody>
                  <a:tcPr marL="90000" marR="90000" marT="46800" marB="46800">
                    <a:lnB w="28575" cap="flat" cmpd="sng" algn="ctr">
                      <a:solidFill>
                        <a:schemeClr val="tx1"/>
                      </a:solidFill>
                      <a:prstDash val="solid"/>
                      <a:round/>
                      <a:headEnd type="none" w="med" len="med"/>
                      <a:tailEnd type="none" w="med" len="med"/>
                    </a:lnB>
                  </a:tcPr>
                </a:tc>
                <a:tc>
                  <a:txBody>
                    <a:bodyPr/>
                    <a:lstStyle/>
                    <a:p>
                      <a:pPr algn="l"/>
                      <a:r>
                        <a:rPr lang="en-US" altLang="zh-CN" sz="1200">
                          <a:effectLst/>
                          <a:latin typeface="+mn-ea"/>
                          <a:ea typeface="+mn-ea"/>
                        </a:rPr>
                        <a:t>12</a:t>
                      </a:r>
                    </a:p>
                  </a:txBody>
                  <a:tcPr marL="90000" marR="90000" marT="46800" marB="46800">
                    <a:lnB w="28575" cap="flat" cmpd="sng" algn="ctr">
                      <a:solidFill>
                        <a:schemeClr val="tx1"/>
                      </a:solidFill>
                      <a:prstDash val="solid"/>
                      <a:round/>
                      <a:headEnd type="none" w="med" len="med"/>
                      <a:tailEnd type="none" w="med" len="med"/>
                    </a:lnB>
                  </a:tcPr>
                </a:tc>
                <a:tc>
                  <a:txBody>
                    <a:bodyPr/>
                    <a:lstStyle/>
                    <a:p>
                      <a:pPr algn="l"/>
                      <a:r>
                        <a:rPr lang="en-US" sz="1200" dirty="0" smtClean="0">
                          <a:effectLst/>
                          <a:latin typeface="+mn-ea"/>
                          <a:ea typeface="+mn-ea"/>
                        </a:rPr>
                        <a:t>PCIe slots 1 to 6 (from top to bottom)</a:t>
                      </a:r>
                      <a:endParaRPr lang="en-US" sz="1200" dirty="0">
                        <a:effectLst/>
                        <a:latin typeface="+mn-ea"/>
                        <a:ea typeface="+mn-ea"/>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3" name="图片 2"/>
          <p:cNvPicPr>
            <a:picLocks noChangeAspect="1"/>
          </p:cNvPicPr>
          <p:nvPr/>
        </p:nvPicPr>
        <p:blipFill>
          <a:blip r:embed="rId3"/>
          <a:stretch>
            <a:fillRect/>
          </a:stretch>
        </p:blipFill>
        <p:spPr>
          <a:xfrm>
            <a:off x="2963653" y="1376363"/>
            <a:ext cx="5771939" cy="2764388"/>
          </a:xfrm>
          <a:prstGeom prst="rect">
            <a:avLst/>
          </a:prstGeom>
        </p:spPr>
      </p:pic>
    </p:spTree>
    <p:extLst>
      <p:ext uri="{BB962C8B-B14F-4D97-AF65-F5344CB8AC3E}">
        <p14:creationId xmlns:p14="http://schemas.microsoft.com/office/powerpoint/2010/main" val="2820080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de0db2d-8ee4-4e6b-856b-a70d5e74aa15"/>
          <p:cNvSpPr>
            <a:spLocks noGrp="1"/>
          </p:cNvSpPr>
          <p:nvPr>
            <p:ph type="body" sz="quarter" idx="10"/>
          </p:nvPr>
        </p:nvSpPr>
        <p:spPr/>
        <p:txBody>
          <a:bodyPr/>
          <a:lstStyle/>
          <a:p>
            <a:r>
              <a:rPr lang="en-US" altLang="zh-CN" sz="1600" dirty="0" smtClean="0"/>
              <a:t>The RH5885H V5 supports one, two, or four processors.</a:t>
            </a:r>
          </a:p>
          <a:p>
            <a:r>
              <a:rPr lang="en-US" altLang="zh-CN" sz="1600" dirty="0" smtClean="0"/>
              <a:t>If only one processor is to be configured, install it in socket CPU1.</a:t>
            </a:r>
          </a:p>
          <a:p>
            <a:r>
              <a:rPr lang="en-US" altLang="zh-CN" sz="1600" dirty="0" smtClean="0"/>
              <a:t>If two processors are to be configured, install them in sockets CPU1 and CPU2.</a:t>
            </a:r>
          </a:p>
          <a:p>
            <a:r>
              <a:rPr lang="en-US" altLang="zh-CN" sz="1600" dirty="0" smtClean="0"/>
              <a:t>If four processors are to be configured, install them in sockets from CPU1 to CPU4.</a:t>
            </a:r>
          </a:p>
          <a:p>
            <a:endParaRPr lang="en-US" altLang="zh-CN" sz="1600" dirty="0"/>
          </a:p>
        </p:txBody>
      </p:sp>
      <p:sp>
        <p:nvSpPr>
          <p:cNvPr id="2" name="文本占位符 1"/>
          <p:cNvSpPr>
            <a:spLocks noGrp="1"/>
          </p:cNvSpPr>
          <p:nvPr>
            <p:ph type="body" sz="quarter" idx="12"/>
          </p:nvPr>
        </p:nvSpPr>
        <p:spPr/>
        <p:txBody>
          <a:bodyPr/>
          <a:lstStyle/>
          <a:p>
            <a:r>
              <a:rPr lang="en-US" altLang="zh-CN" smtClean="0"/>
              <a:t>Processor Installation Rules</a:t>
            </a:r>
            <a:endParaRPr lang="zh-CN" altLang="en-US" dirty="0"/>
          </a:p>
        </p:txBody>
      </p:sp>
      <p:pic>
        <p:nvPicPr>
          <p:cNvPr id="32773" name="b323024f-2430-4d03-b66f-d20fa82485f4" descr="C:\Users\l230009\Desktop\201312\用服培训PPT\用服照片\CPU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6753" y="3034016"/>
            <a:ext cx="2298917" cy="3276364"/>
          </a:xfrm>
          <a:prstGeom prst="rect">
            <a:avLst/>
          </a:prstGeom>
          <a:noFill/>
          <a:ln w="9525">
            <a:noFill/>
            <a:miter lim="800000"/>
            <a:headEnd/>
            <a:tailEnd/>
          </a:ln>
        </p:spPr>
      </p:pic>
      <p:pic>
        <p:nvPicPr>
          <p:cNvPr id="32774" name="63d3e7e2-a0e3-4c00-a188-3d7317010130" descr="C:\Users\l230009\Desktop\201312\用服培训PPT\用服照片\CPU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8962" y="3078097"/>
            <a:ext cx="2381177" cy="3267227"/>
          </a:xfrm>
          <a:prstGeom prst="rect">
            <a:avLst/>
          </a:prstGeom>
          <a:noFill/>
          <a:ln w="9525">
            <a:noFill/>
            <a:miter lim="800000"/>
            <a:headEnd/>
            <a:tailEnd/>
          </a:ln>
        </p:spPr>
      </p:pic>
      <p:pic>
        <p:nvPicPr>
          <p:cNvPr id="32775" name="2eb29c26-2b7e-4447-96e7-9573ee92cab9" descr="C:\Users\l230009\Desktop\201312\用服培训PPT\用服照片\CPU123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34095" y="3010061"/>
            <a:ext cx="2431750" cy="3335262"/>
          </a:xfrm>
          <a:prstGeom prst="rect">
            <a:avLst/>
          </a:prstGeom>
          <a:noFill/>
          <a:ln w="9525">
            <a:noFill/>
            <a:miter lim="800000"/>
            <a:headEnd/>
            <a:tailEnd/>
          </a:ln>
        </p:spPr>
      </p:pic>
    </p:spTree>
    <p:extLst>
      <p:ext uri="{BB962C8B-B14F-4D97-AF65-F5344CB8AC3E}">
        <p14:creationId xmlns:p14="http://schemas.microsoft.com/office/powerpoint/2010/main" val="27580032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RH5885(H) V5 Hard Disk Backplane</a:t>
            </a:r>
            <a:endParaRPr lang="zh-CN" altLang="en-US" dirty="0"/>
          </a:p>
        </p:txBody>
      </p:sp>
      <p:pic>
        <p:nvPicPr>
          <p:cNvPr id="49157" name="63db2632-0b90-4595-a0c1-0e91e3224270" descr="\\10.78.115.76\rh5885h v3照片\IMG_0628（修改）.jpg"/>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2279576" y="3719030"/>
            <a:ext cx="6484938" cy="1849438"/>
          </a:xfrm>
          <a:noFill/>
        </p:spPr>
      </p:pic>
      <p:pic>
        <p:nvPicPr>
          <p:cNvPr id="49156" name="08e63963-c1d2-4fa9-9b8e-96cc819e151b" descr="\\10.78.115.76\rh5885h v3照片\IMG_0627（修改）.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72772" y="1854555"/>
            <a:ext cx="6563338" cy="1945821"/>
          </a:xfrm>
          <a:prstGeom prst="rect">
            <a:avLst/>
          </a:prstGeom>
          <a:noFill/>
          <a:ln w="9525">
            <a:noFill/>
            <a:miter lim="800000"/>
            <a:headEnd/>
            <a:tailEnd/>
          </a:ln>
        </p:spPr>
      </p:pic>
      <p:sp>
        <p:nvSpPr>
          <p:cNvPr id="49158" name="4939562c-15ce-43f2-b391-19cac8085597"/>
          <p:cNvSpPr>
            <a:spLocks noChangeArrowheads="1"/>
          </p:cNvSpPr>
          <p:nvPr/>
        </p:nvSpPr>
        <p:spPr bwMode="auto">
          <a:xfrm>
            <a:off x="5140018" y="2333828"/>
            <a:ext cx="3568253" cy="1371298"/>
          </a:xfrm>
          <a:prstGeom prst="rect">
            <a:avLst/>
          </a:prstGeom>
          <a:solidFill>
            <a:schemeClr val="accent1">
              <a:alpha val="0"/>
            </a:schemeClr>
          </a:solidFill>
          <a:ln w="38100" algn="ctr">
            <a:solidFill>
              <a:srgbClr val="FF0000"/>
            </a:solidFill>
            <a:prstDash val="dash"/>
            <a:round/>
            <a:headEnd/>
            <a:tailEnd/>
          </a:ln>
        </p:spPr>
        <p:txBody>
          <a:bodyPr lIns="83448" tIns="41724" rIns="83448" bIns="41724"/>
          <a:lstStyle/>
          <a:p>
            <a:pPr fontAlgn="ctr"/>
            <a:endParaRPr lang="en-US" altLang="zh-CN">
              <a:latin typeface="+mn-ea"/>
              <a:ea typeface="+mn-ea"/>
            </a:endParaRPr>
          </a:p>
        </p:txBody>
      </p:sp>
      <p:sp>
        <p:nvSpPr>
          <p:cNvPr id="49159" name="c24b8d50-c287-4f80-9bd7-d5016bb07baa"/>
          <p:cNvSpPr>
            <a:spLocks noChangeArrowheads="1"/>
          </p:cNvSpPr>
          <p:nvPr/>
        </p:nvSpPr>
        <p:spPr bwMode="auto">
          <a:xfrm>
            <a:off x="5719028" y="4021996"/>
            <a:ext cx="701008" cy="754441"/>
          </a:xfrm>
          <a:prstGeom prst="rect">
            <a:avLst/>
          </a:prstGeom>
          <a:solidFill>
            <a:schemeClr val="accent1">
              <a:alpha val="0"/>
            </a:schemeClr>
          </a:solidFill>
          <a:ln w="38100" algn="ctr">
            <a:solidFill>
              <a:srgbClr val="FF0000"/>
            </a:solidFill>
            <a:prstDash val="dash"/>
            <a:round/>
            <a:headEnd/>
            <a:tailEnd/>
          </a:ln>
        </p:spPr>
        <p:txBody>
          <a:bodyPr lIns="83448" tIns="41724" rIns="83448" bIns="41724"/>
          <a:lstStyle/>
          <a:p>
            <a:pPr fontAlgn="ctr"/>
            <a:endParaRPr lang="en-US" altLang="zh-CN">
              <a:latin typeface="+mn-ea"/>
              <a:ea typeface="+mn-ea"/>
            </a:endParaRPr>
          </a:p>
        </p:txBody>
      </p:sp>
      <p:sp>
        <p:nvSpPr>
          <p:cNvPr id="49160" name="18365e70-3805-482c-b85d-20d1d13e9091"/>
          <p:cNvSpPr>
            <a:spLocks noChangeArrowheads="1"/>
          </p:cNvSpPr>
          <p:nvPr/>
        </p:nvSpPr>
        <p:spPr bwMode="auto">
          <a:xfrm>
            <a:off x="2423593" y="5741535"/>
            <a:ext cx="701007" cy="343202"/>
          </a:xfrm>
          <a:prstGeom prst="rect">
            <a:avLst/>
          </a:prstGeom>
          <a:solidFill>
            <a:schemeClr val="accent1">
              <a:alpha val="0"/>
            </a:schemeClr>
          </a:solidFill>
          <a:ln w="38100" algn="ctr">
            <a:solidFill>
              <a:srgbClr val="FF0000"/>
            </a:solidFill>
            <a:prstDash val="dash"/>
            <a:round/>
            <a:headEnd/>
            <a:tailEnd/>
          </a:ln>
        </p:spPr>
        <p:txBody>
          <a:bodyPr lIns="83448" tIns="41724" rIns="83448" bIns="41724"/>
          <a:lstStyle/>
          <a:p>
            <a:pPr fontAlgn="ctr"/>
            <a:endParaRPr lang="en-US" altLang="zh-CN">
              <a:latin typeface="+mn-ea"/>
              <a:ea typeface="+mn-ea"/>
            </a:endParaRPr>
          </a:p>
        </p:txBody>
      </p:sp>
      <p:sp>
        <p:nvSpPr>
          <p:cNvPr id="13" name="de031697-45fc-4ae5-ba43-e77dd66fea85"/>
          <p:cNvSpPr txBox="1"/>
          <p:nvPr/>
        </p:nvSpPr>
        <p:spPr>
          <a:xfrm>
            <a:off x="3287688" y="5686158"/>
            <a:ext cx="3132348" cy="515150"/>
          </a:xfrm>
          <a:prstGeom prst="rect">
            <a:avLst/>
          </a:prstGeom>
          <a:noFill/>
        </p:spPr>
        <p:txBody>
          <a:bodyPr wrap="square" lIns="83448" tIns="41724" rIns="83448" bIns="41724">
            <a:spAutoFit/>
          </a:bodyPr>
          <a:lstStyle/>
          <a:p>
            <a:pPr algn="l" fontAlgn="ctr">
              <a:defRPr/>
            </a:pPr>
            <a:r>
              <a:rPr lang="en-US" altLang="zh-CN" sz="1400" dirty="0">
                <a:latin typeface="+mn-ea"/>
                <a:ea typeface="+mn-ea"/>
              </a:rPr>
              <a:t>The server does not provide the components in the red rectangles.</a:t>
            </a:r>
          </a:p>
        </p:txBody>
      </p:sp>
      <p:sp>
        <p:nvSpPr>
          <p:cNvPr id="49162" name="44b539e8-ba7e-4e2c-933f-63d020adb944"/>
          <p:cNvSpPr>
            <a:spLocks noChangeArrowheads="1"/>
          </p:cNvSpPr>
          <p:nvPr/>
        </p:nvSpPr>
        <p:spPr bwMode="auto">
          <a:xfrm>
            <a:off x="8472581" y="4193789"/>
            <a:ext cx="126434" cy="822476"/>
          </a:xfrm>
          <a:prstGeom prst="rect">
            <a:avLst/>
          </a:prstGeom>
          <a:solidFill>
            <a:schemeClr val="accent1">
              <a:alpha val="0"/>
            </a:schemeClr>
          </a:solidFill>
          <a:ln w="19050" algn="ctr">
            <a:solidFill>
              <a:srgbClr val="FF0000"/>
            </a:solidFill>
            <a:round/>
            <a:headEnd/>
            <a:tailEnd/>
          </a:ln>
        </p:spPr>
        <p:txBody>
          <a:bodyPr lIns="83448" tIns="41724" rIns="83448" bIns="41724"/>
          <a:lstStyle/>
          <a:p>
            <a:pPr fontAlgn="ctr"/>
            <a:endParaRPr lang="en-US" altLang="zh-CN">
              <a:solidFill>
                <a:srgbClr val="FF0000"/>
              </a:solidFill>
              <a:latin typeface="+mn-ea"/>
              <a:ea typeface="+mn-ea"/>
            </a:endParaRPr>
          </a:p>
        </p:txBody>
      </p:sp>
      <p:cxnSp>
        <p:nvCxnSpPr>
          <p:cNvPr id="49163" name="16d0c79d-d575-4209-a7d1-db69eaa8d19e"/>
          <p:cNvCxnSpPr>
            <a:cxnSpLocks noChangeShapeType="1"/>
            <a:stCxn id="49162" idx="3"/>
          </p:cNvCxnSpPr>
          <p:nvPr/>
        </p:nvCxnSpPr>
        <p:spPr bwMode="auto">
          <a:xfrm>
            <a:off x="8599015" y="4605029"/>
            <a:ext cx="509952" cy="479273"/>
          </a:xfrm>
          <a:prstGeom prst="line">
            <a:avLst/>
          </a:prstGeom>
          <a:noFill/>
          <a:ln w="9525" algn="ctr">
            <a:solidFill>
              <a:schemeClr val="tx1"/>
            </a:solidFill>
            <a:round/>
            <a:headEnd/>
            <a:tailEnd/>
          </a:ln>
        </p:spPr>
      </p:cxnSp>
      <p:sp>
        <p:nvSpPr>
          <p:cNvPr id="17" name="7689b167-6636-45df-86a3-066b1cbca702"/>
          <p:cNvSpPr txBox="1"/>
          <p:nvPr/>
        </p:nvSpPr>
        <p:spPr>
          <a:xfrm>
            <a:off x="9097392" y="4958832"/>
            <a:ext cx="1427100" cy="299707"/>
          </a:xfrm>
          <a:prstGeom prst="rect">
            <a:avLst/>
          </a:prstGeom>
          <a:noFill/>
        </p:spPr>
        <p:txBody>
          <a:bodyPr wrap="square" lIns="83448" tIns="41724" rIns="83448" bIns="41724">
            <a:spAutoFit/>
          </a:bodyPr>
          <a:lstStyle/>
          <a:p>
            <a:pPr algn="l" fontAlgn="ctr">
              <a:defRPr/>
            </a:pPr>
            <a:r>
              <a:rPr lang="en-US" altLang="zh-CN" sz="1400" dirty="0">
                <a:latin typeface="+mn-ea"/>
                <a:ea typeface="+mn-ea"/>
              </a:rPr>
              <a:t>SN barcode</a:t>
            </a:r>
          </a:p>
        </p:txBody>
      </p:sp>
      <p:cxnSp>
        <p:nvCxnSpPr>
          <p:cNvPr id="49165" name="4c05d195-a3c4-47c2-94f3-aed628c95899"/>
          <p:cNvCxnSpPr>
            <a:cxnSpLocks noChangeShapeType="1"/>
            <a:endCxn id="20" idx="2"/>
          </p:cNvCxnSpPr>
          <p:nvPr/>
        </p:nvCxnSpPr>
        <p:spPr bwMode="auto">
          <a:xfrm flipV="1">
            <a:off x="2783633" y="1856589"/>
            <a:ext cx="538081" cy="744321"/>
          </a:xfrm>
          <a:prstGeom prst="line">
            <a:avLst/>
          </a:prstGeom>
          <a:noFill/>
          <a:ln w="9525" algn="ctr">
            <a:solidFill>
              <a:schemeClr val="tx1"/>
            </a:solidFill>
            <a:round/>
            <a:headEnd/>
            <a:tailEnd/>
          </a:ln>
        </p:spPr>
      </p:cxnSp>
      <p:sp>
        <p:nvSpPr>
          <p:cNvPr id="20" name="18f73a79-b63f-48f4-bbbd-54c1ab3b69f6"/>
          <p:cNvSpPr txBox="1"/>
          <p:nvPr/>
        </p:nvSpPr>
        <p:spPr>
          <a:xfrm>
            <a:off x="2779451" y="1341438"/>
            <a:ext cx="1084524" cy="515150"/>
          </a:xfrm>
          <a:prstGeom prst="rect">
            <a:avLst/>
          </a:prstGeom>
          <a:noFill/>
        </p:spPr>
        <p:txBody>
          <a:bodyPr lIns="83448" tIns="41724" rIns="83448" bIns="41724">
            <a:spAutoFit/>
          </a:bodyPr>
          <a:lstStyle/>
          <a:p>
            <a:pPr fontAlgn="ctr">
              <a:defRPr/>
            </a:pPr>
            <a:r>
              <a:rPr lang="en-US" altLang="zh-CN" sz="1400" dirty="0">
                <a:latin typeface="+mn-ea"/>
                <a:ea typeface="+mn-ea"/>
              </a:rPr>
              <a:t>Hard disk connector</a:t>
            </a:r>
          </a:p>
        </p:txBody>
      </p:sp>
      <p:cxnSp>
        <p:nvCxnSpPr>
          <p:cNvPr id="49167" name="58b77ec4-0abe-43bb-8b2d-d01110eba9c7"/>
          <p:cNvCxnSpPr>
            <a:cxnSpLocks noChangeShapeType="1"/>
          </p:cNvCxnSpPr>
          <p:nvPr/>
        </p:nvCxnSpPr>
        <p:spPr bwMode="auto">
          <a:xfrm>
            <a:off x="8517214" y="1990625"/>
            <a:ext cx="509952" cy="343202"/>
          </a:xfrm>
          <a:prstGeom prst="line">
            <a:avLst/>
          </a:prstGeom>
          <a:noFill/>
          <a:ln w="9525" algn="ctr">
            <a:solidFill>
              <a:schemeClr val="tx1"/>
            </a:solidFill>
            <a:round/>
            <a:headEnd/>
            <a:tailEnd/>
          </a:ln>
        </p:spPr>
      </p:cxnSp>
      <p:sp>
        <p:nvSpPr>
          <p:cNvPr id="23" name="83d8dbc7-6b36-4c2d-bd0c-ada0d0646c6d"/>
          <p:cNvSpPr txBox="1"/>
          <p:nvPr/>
        </p:nvSpPr>
        <p:spPr>
          <a:xfrm>
            <a:off x="8963950" y="2310780"/>
            <a:ext cx="1704558" cy="299707"/>
          </a:xfrm>
          <a:prstGeom prst="rect">
            <a:avLst/>
          </a:prstGeom>
          <a:noFill/>
        </p:spPr>
        <p:txBody>
          <a:bodyPr wrap="square" lIns="83448" tIns="41724" rIns="83448" bIns="41724">
            <a:spAutoFit/>
          </a:bodyPr>
          <a:lstStyle/>
          <a:p>
            <a:pPr algn="l" fontAlgn="ctr">
              <a:defRPr/>
            </a:pPr>
            <a:r>
              <a:rPr lang="en-US" altLang="zh-CN" sz="1400" dirty="0">
                <a:latin typeface="+mn-ea"/>
                <a:ea typeface="+mn-ea"/>
              </a:rPr>
              <a:t>Fan connector</a:t>
            </a:r>
          </a:p>
        </p:txBody>
      </p:sp>
    </p:spTree>
    <p:extLst>
      <p:ext uri="{BB962C8B-B14F-4D97-AF65-F5344CB8AC3E}">
        <p14:creationId xmlns:p14="http://schemas.microsoft.com/office/powerpoint/2010/main" val="7361529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The LCD on the front panel provides the following functions:</a:t>
            </a:r>
          </a:p>
          <a:p>
            <a:pPr lvl="1"/>
            <a:r>
              <a:rPr lang="en-US" altLang="zh-CN" dirty="0"/>
              <a:t>Monitors the installation status and running status of server components.</a:t>
            </a:r>
          </a:p>
          <a:p>
            <a:pPr lvl="1"/>
            <a:r>
              <a:rPr lang="en-US" altLang="zh-CN" dirty="0"/>
              <a:t>Queries alarms and fault information to locate faults.</a:t>
            </a:r>
          </a:p>
          <a:p>
            <a:pPr lvl="1"/>
            <a:r>
              <a:rPr lang="en-US" altLang="zh-CN" dirty="0"/>
              <a:t>Sets an IP address for the server.</a:t>
            </a:r>
          </a:p>
          <a:p>
            <a:endParaRPr lang="zh-CN" altLang="en-US" dirty="0"/>
          </a:p>
        </p:txBody>
      </p:sp>
      <p:sp>
        <p:nvSpPr>
          <p:cNvPr id="3" name="文本占位符 2"/>
          <p:cNvSpPr>
            <a:spLocks noGrp="1"/>
          </p:cNvSpPr>
          <p:nvPr>
            <p:ph type="body" sz="quarter" idx="12"/>
          </p:nvPr>
        </p:nvSpPr>
        <p:spPr/>
        <p:txBody>
          <a:bodyPr/>
          <a:lstStyle/>
          <a:p>
            <a:r>
              <a:rPr lang="en-US" altLang="zh-CN" dirty="0"/>
              <a:t>RH5885(H) V5 LCD</a:t>
            </a:r>
            <a:endParaRPr lang="zh-CN" altLang="en-US" dirty="0"/>
          </a:p>
        </p:txBody>
      </p:sp>
      <p:grpSp>
        <p:nvGrpSpPr>
          <p:cNvPr id="14" name="组合 13"/>
          <p:cNvGrpSpPr/>
          <p:nvPr/>
        </p:nvGrpSpPr>
        <p:grpSpPr>
          <a:xfrm>
            <a:off x="2459596" y="4506156"/>
            <a:ext cx="7391020" cy="1403174"/>
            <a:chOff x="935596" y="4473105"/>
            <a:chExt cx="7391020" cy="1403174"/>
          </a:xfrm>
        </p:grpSpPr>
        <p:pic>
          <p:nvPicPr>
            <p:cNvPr id="51205" name="9365b5f1-c3d9-4ce5-a924-e8d822078da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596" y="4473105"/>
              <a:ext cx="1728192" cy="1393659"/>
            </a:xfrm>
            <a:prstGeom prst="rect">
              <a:avLst/>
            </a:prstGeom>
            <a:noFill/>
            <a:ln w="9525">
              <a:noFill/>
              <a:miter lim="800000"/>
              <a:headEnd/>
              <a:tailEnd/>
            </a:ln>
          </p:spPr>
        </p:pic>
        <p:pic>
          <p:nvPicPr>
            <p:cNvPr id="51206" name="7a566a45-af68-4c51-9c38-a4ebbc7724a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9792" y="4473105"/>
              <a:ext cx="1907984" cy="1393991"/>
            </a:xfrm>
            <a:prstGeom prst="rect">
              <a:avLst/>
            </a:prstGeom>
            <a:noFill/>
            <a:ln w="9525">
              <a:noFill/>
              <a:miter lim="800000"/>
              <a:headEnd/>
              <a:tailEnd/>
            </a:ln>
          </p:spPr>
        </p:pic>
        <p:pic>
          <p:nvPicPr>
            <p:cNvPr id="51207" name="f951d776-a145-4fac-9d1b-8d3f7704565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4473105"/>
              <a:ext cx="1908212" cy="1372043"/>
            </a:xfrm>
            <a:prstGeom prst="rect">
              <a:avLst/>
            </a:prstGeom>
            <a:noFill/>
            <a:ln w="9525">
              <a:noFill/>
              <a:miter lim="800000"/>
              <a:headEnd/>
              <a:tailEnd/>
            </a:ln>
          </p:spPr>
        </p:pic>
        <p:pic>
          <p:nvPicPr>
            <p:cNvPr id="51208" name="03712928-1653-45ef-bf1e-6f7651e1cb64" descr="C:\Users\l230009\Desktop\Setting-IPV4 IP Addr.bm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8224" y="4473105"/>
              <a:ext cx="1738392" cy="1403174"/>
            </a:xfrm>
            <a:prstGeom prst="rect">
              <a:avLst/>
            </a:prstGeom>
            <a:noFill/>
            <a:ln w="9525">
              <a:noFill/>
              <a:miter lim="800000"/>
              <a:headEnd/>
              <a:tailEnd/>
            </a:ln>
          </p:spPr>
        </p:pic>
      </p:grpSp>
      <p:grpSp>
        <p:nvGrpSpPr>
          <p:cNvPr id="12" name="组合 11"/>
          <p:cNvGrpSpPr/>
          <p:nvPr/>
        </p:nvGrpSpPr>
        <p:grpSpPr>
          <a:xfrm>
            <a:off x="6586086" y="3016601"/>
            <a:ext cx="3470170" cy="1368152"/>
            <a:chOff x="5134080" y="1772816"/>
            <a:chExt cx="3470170" cy="1368152"/>
          </a:xfrm>
        </p:grpSpPr>
        <p:pic>
          <p:nvPicPr>
            <p:cNvPr id="238594" name="cbb17977-60c7-46b4-b4a3-28234a11bd9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34080" y="1772816"/>
              <a:ext cx="3470170" cy="1311180"/>
            </a:xfrm>
            <a:prstGeom prst="rect">
              <a:avLst/>
            </a:prstGeom>
            <a:noFill/>
            <a:ln w="9525">
              <a:noFill/>
              <a:miter lim="800000"/>
              <a:headEnd/>
              <a:tailEnd/>
            </a:ln>
          </p:spPr>
        </p:pic>
        <p:sp>
          <p:nvSpPr>
            <p:cNvPr id="11" name="be4f1cfc-e621-49c8-8be1-872d0a422cb6"/>
            <p:cNvSpPr/>
            <p:nvPr/>
          </p:nvSpPr>
          <p:spPr bwMode="auto">
            <a:xfrm>
              <a:off x="5256076" y="2348880"/>
              <a:ext cx="360040" cy="792088"/>
            </a:xfrm>
            <a:prstGeom prst="ellipse">
              <a:avLst/>
            </a:prstGeom>
            <a:noFill/>
            <a:ln w="28575" cap="flat" cmpd="sng" algn="ctr">
              <a:solidFill>
                <a:srgbClr val="FF09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endParaRPr lang="en-US" altLang="zh-CN">
                <a:latin typeface="FrutigerNext LT Regular"/>
                <a:ea typeface="宋体" pitchFamily="2" charset="-122"/>
              </a:endParaRPr>
            </a:p>
          </p:txBody>
        </p:sp>
      </p:grpSp>
    </p:spTree>
    <p:extLst>
      <p:ext uri="{BB962C8B-B14F-4D97-AF65-F5344CB8AC3E}">
        <p14:creationId xmlns:p14="http://schemas.microsoft.com/office/powerpoint/2010/main" val="549371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1800" dirty="0" smtClean="0"/>
              <a:t>The BMC card is installed on the mainboard and provides the following functions:</a:t>
            </a:r>
          </a:p>
          <a:p>
            <a:pPr lvl="1"/>
            <a:r>
              <a:rPr lang="en-US" altLang="zh-CN" sz="1600" dirty="0" smtClean="0"/>
              <a:t>Manages and monitors the server.</a:t>
            </a:r>
          </a:p>
          <a:p>
            <a:pPr lvl="1"/>
            <a:r>
              <a:rPr lang="en-US" altLang="zh-CN" sz="1600" dirty="0" smtClean="0"/>
              <a:t>Supports the KVM function.</a:t>
            </a:r>
          </a:p>
          <a:p>
            <a:pPr lvl="1"/>
            <a:r>
              <a:rPr lang="en-US" altLang="zh-CN" sz="1600" dirty="0" smtClean="0"/>
              <a:t>Supports the SOL redirection function.</a:t>
            </a:r>
          </a:p>
          <a:p>
            <a:pPr lvl="1"/>
            <a:r>
              <a:rPr lang="en-US" altLang="zh-CN" sz="1600" dirty="0" smtClean="0"/>
              <a:t>Supports the online upgrades of the BIOS, FPGA, and CPLD.</a:t>
            </a:r>
          </a:p>
          <a:p>
            <a:pPr lvl="1"/>
            <a:r>
              <a:rPr lang="en-US" altLang="zh-CN" sz="1600" dirty="0" smtClean="0"/>
              <a:t>Provides one VGA port, two USB ports, one 10/100Base-T management network port, and one serial port (system serial port by default).</a:t>
            </a:r>
          </a:p>
          <a:p>
            <a:pPr lvl="1"/>
            <a:endParaRPr lang="zh-CN" altLang="en-US" sz="1600" dirty="0"/>
          </a:p>
        </p:txBody>
      </p:sp>
      <p:sp>
        <p:nvSpPr>
          <p:cNvPr id="3" name="文本占位符 2"/>
          <p:cNvSpPr>
            <a:spLocks noGrp="1"/>
          </p:cNvSpPr>
          <p:nvPr>
            <p:ph type="body" sz="quarter" idx="12"/>
          </p:nvPr>
        </p:nvSpPr>
        <p:spPr/>
        <p:txBody>
          <a:bodyPr/>
          <a:lstStyle/>
          <a:p>
            <a:r>
              <a:rPr lang="en-US" altLang="zh-CN" smtClean="0"/>
              <a:t>BMC Card</a:t>
            </a:r>
            <a:endParaRPr lang="zh-CN" altLang="en-US" dirty="0"/>
          </a:p>
        </p:txBody>
      </p:sp>
      <p:pic>
        <p:nvPicPr>
          <p:cNvPr id="2396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1801" y="3861048"/>
            <a:ext cx="4065433" cy="2232224"/>
          </a:xfrm>
          <a:prstGeom prst="rect">
            <a:avLst/>
          </a:prstGeom>
          <a:noFill/>
          <a:ln w="9525">
            <a:noFill/>
            <a:miter lim="800000"/>
            <a:headEnd/>
            <a:tailEnd/>
          </a:ln>
        </p:spPr>
      </p:pic>
      <p:sp>
        <p:nvSpPr>
          <p:cNvPr id="54277" name="9e9e4412-89a6-4d4d-8486-0f89c8e006c6"/>
          <p:cNvSpPr>
            <a:spLocks noChangeArrowheads="1"/>
          </p:cNvSpPr>
          <p:nvPr/>
        </p:nvSpPr>
        <p:spPr bwMode="auto">
          <a:xfrm rot="17845138">
            <a:off x="6373877" y="4510268"/>
            <a:ext cx="239217" cy="386807"/>
          </a:xfrm>
          <a:prstGeom prst="rect">
            <a:avLst/>
          </a:prstGeom>
          <a:solidFill>
            <a:schemeClr val="accent1">
              <a:alpha val="0"/>
            </a:schemeClr>
          </a:solidFill>
          <a:ln w="22225" algn="ctr">
            <a:solidFill>
              <a:srgbClr val="FF0000"/>
            </a:solidFill>
            <a:round/>
            <a:headEnd/>
            <a:tailEnd/>
          </a:ln>
        </p:spPr>
        <p:txBody>
          <a:bodyPr lIns="83448" tIns="41724" rIns="83448" bIns="41724"/>
          <a:lstStyle/>
          <a:p>
            <a:pPr fontAlgn="ctr"/>
            <a:endParaRPr lang="en-US" altLang="zh-CN">
              <a:latin typeface="FrutigerNext LT Regular"/>
            </a:endParaRPr>
          </a:p>
        </p:txBody>
      </p:sp>
      <p:sp>
        <p:nvSpPr>
          <p:cNvPr id="54278" name="7131e265-afdb-45e9-9530-79ffe152b40b"/>
          <p:cNvSpPr txBox="1">
            <a:spLocks noChangeArrowheads="1"/>
          </p:cNvSpPr>
          <p:nvPr/>
        </p:nvSpPr>
        <p:spPr bwMode="auto">
          <a:xfrm>
            <a:off x="5990646" y="5185869"/>
            <a:ext cx="2213463" cy="299707"/>
          </a:xfrm>
          <a:prstGeom prst="rect">
            <a:avLst/>
          </a:prstGeom>
          <a:noFill/>
          <a:ln w="9525">
            <a:noFill/>
            <a:miter lim="800000"/>
            <a:headEnd/>
            <a:tailEnd/>
          </a:ln>
        </p:spPr>
        <p:txBody>
          <a:bodyPr lIns="83448" tIns="41724" rIns="83448" bIns="41724">
            <a:spAutoFit/>
          </a:bodyPr>
          <a:lstStyle/>
          <a:p>
            <a:pPr fontAlgn="ctr"/>
            <a:r>
              <a:rPr lang="en-US" altLang="zh-CN" sz="1400" dirty="0">
                <a:latin typeface="+mn-ea"/>
                <a:ea typeface="+mn-ea"/>
              </a:rPr>
              <a:t>SN barcode</a:t>
            </a:r>
          </a:p>
        </p:txBody>
      </p:sp>
      <p:pic>
        <p:nvPicPr>
          <p:cNvPr id="239620" name="97ce45a0-d1d5-4d45-a67d-15f2e27933f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3718" y="4624755"/>
            <a:ext cx="3600326" cy="1419030"/>
          </a:xfrm>
          <a:prstGeom prst="rect">
            <a:avLst/>
          </a:prstGeom>
          <a:noFill/>
          <a:ln w="9525">
            <a:noFill/>
            <a:miter lim="800000"/>
            <a:headEnd/>
            <a:tailEnd/>
          </a:ln>
        </p:spPr>
      </p:pic>
      <p:sp>
        <p:nvSpPr>
          <p:cNvPr id="15" name="7fada84a-a140-4473-97f5-68dbbac111b6"/>
          <p:cNvSpPr/>
          <p:nvPr/>
        </p:nvSpPr>
        <p:spPr bwMode="auto">
          <a:xfrm>
            <a:off x="4447880" y="5625244"/>
            <a:ext cx="1296000" cy="252028"/>
          </a:xfrm>
          <a:prstGeom prst="ellipse">
            <a:avLst/>
          </a:prstGeom>
          <a:noFill/>
          <a:ln w="12700" cap="flat" cmpd="sng" algn="ctr">
            <a:solidFill>
              <a:srgbClr val="FF09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endParaRPr lang="en-US" altLang="zh-CN">
              <a:latin typeface="FrutigerNext LT Regular"/>
              <a:ea typeface="宋体" pitchFamily="2" charset="-122"/>
            </a:endParaRPr>
          </a:p>
        </p:txBody>
      </p:sp>
    </p:spTree>
    <p:extLst>
      <p:ext uri="{BB962C8B-B14F-4D97-AF65-F5344CB8AC3E}">
        <p14:creationId xmlns:p14="http://schemas.microsoft.com/office/powerpoint/2010/main" val="2422592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LOM</a:t>
            </a:r>
            <a:endParaRPr lang="zh-CN" altLang="en-US" dirty="0"/>
          </a:p>
        </p:txBody>
      </p:sp>
      <p:pic>
        <p:nvPicPr>
          <p:cNvPr id="56324" name="64ba65b7-cffa-4f97-9318-4ec7a7cd7d04"/>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1347787" y="1700808"/>
            <a:ext cx="4748213" cy="3300412"/>
          </a:xfrm>
          <a:noFill/>
        </p:spPr>
      </p:pic>
      <p:pic>
        <p:nvPicPr>
          <p:cNvPr id="56332" name="6f66254b-2a08-490a-885c-79b9701531f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8545" y="3404234"/>
            <a:ext cx="3798644" cy="2019905"/>
          </a:xfrm>
          <a:prstGeom prst="rect">
            <a:avLst/>
          </a:prstGeom>
          <a:noFill/>
          <a:ln w="9525" algn="ctr">
            <a:noFill/>
            <a:miter lim="800000"/>
            <a:headEnd/>
            <a:tailEnd/>
          </a:ln>
        </p:spPr>
      </p:pic>
      <p:cxnSp>
        <p:nvCxnSpPr>
          <p:cNvPr id="56333" name="b5dbda13-8c4d-40f1-8cf1-2a7fe87b95e4"/>
          <p:cNvCxnSpPr>
            <a:cxnSpLocks noChangeShapeType="1"/>
          </p:cNvCxnSpPr>
          <p:nvPr/>
        </p:nvCxnSpPr>
        <p:spPr bwMode="auto">
          <a:xfrm>
            <a:off x="9505743" y="4296258"/>
            <a:ext cx="63217" cy="1371297"/>
          </a:xfrm>
          <a:prstGeom prst="line">
            <a:avLst/>
          </a:prstGeom>
          <a:noFill/>
          <a:ln w="9525" algn="ctr">
            <a:solidFill>
              <a:schemeClr val="tx1"/>
            </a:solidFill>
            <a:round/>
            <a:headEnd/>
            <a:tailEnd/>
          </a:ln>
        </p:spPr>
      </p:cxnSp>
      <p:sp>
        <p:nvSpPr>
          <p:cNvPr id="56334" name="15459d1c-0c26-4690-aa78-e376a7eff3c2"/>
          <p:cNvSpPr txBox="1">
            <a:spLocks noChangeArrowheads="1"/>
          </p:cNvSpPr>
          <p:nvPr/>
        </p:nvSpPr>
        <p:spPr bwMode="auto">
          <a:xfrm>
            <a:off x="9164156" y="5680466"/>
            <a:ext cx="1144312" cy="515150"/>
          </a:xfrm>
          <a:prstGeom prst="rect">
            <a:avLst/>
          </a:prstGeom>
          <a:noFill/>
          <a:ln w="9525">
            <a:noFill/>
            <a:miter lim="800000"/>
            <a:headEnd/>
            <a:tailEnd/>
          </a:ln>
        </p:spPr>
        <p:txBody>
          <a:bodyPr wrap="square" lIns="83448" tIns="41724" rIns="83448" bIns="41724">
            <a:spAutoFit/>
          </a:bodyPr>
          <a:lstStyle/>
          <a:p>
            <a:pPr algn="ctr" fontAlgn="ctr"/>
            <a:r>
              <a:rPr lang="en-US" altLang="zh-CN" sz="1400" dirty="0">
                <a:latin typeface="+mn-ea"/>
                <a:ea typeface="+mn-ea"/>
              </a:rPr>
              <a:t>SN barcode</a:t>
            </a:r>
          </a:p>
        </p:txBody>
      </p:sp>
      <p:cxnSp>
        <p:nvCxnSpPr>
          <p:cNvPr id="56335" name="ee7b10df-c42e-4669-b6b3-0f643cb03f5e"/>
          <p:cNvCxnSpPr>
            <a:cxnSpLocks noChangeShapeType="1"/>
          </p:cNvCxnSpPr>
          <p:nvPr/>
        </p:nvCxnSpPr>
        <p:spPr bwMode="auto">
          <a:xfrm>
            <a:off x="8294783" y="4637948"/>
            <a:ext cx="0" cy="960059"/>
          </a:xfrm>
          <a:prstGeom prst="line">
            <a:avLst/>
          </a:prstGeom>
          <a:noFill/>
          <a:ln w="9525" algn="ctr">
            <a:solidFill>
              <a:schemeClr val="tx1"/>
            </a:solidFill>
            <a:round/>
            <a:headEnd/>
            <a:tailEnd/>
          </a:ln>
        </p:spPr>
      </p:cxnSp>
      <p:sp>
        <p:nvSpPr>
          <p:cNvPr id="56336" name="3a84a890-9465-4951-82ea-7f2cb80c2dfb"/>
          <p:cNvSpPr txBox="1">
            <a:spLocks noChangeArrowheads="1"/>
          </p:cNvSpPr>
          <p:nvPr/>
        </p:nvSpPr>
        <p:spPr bwMode="auto">
          <a:xfrm>
            <a:off x="7852403" y="5680466"/>
            <a:ext cx="1082581" cy="515150"/>
          </a:xfrm>
          <a:prstGeom prst="rect">
            <a:avLst/>
          </a:prstGeom>
          <a:noFill/>
          <a:ln w="9525">
            <a:noFill/>
            <a:miter lim="800000"/>
            <a:headEnd/>
            <a:tailEnd/>
          </a:ln>
        </p:spPr>
        <p:txBody>
          <a:bodyPr wrap="square" lIns="83448" tIns="41724" rIns="83448" bIns="41724">
            <a:spAutoFit/>
          </a:bodyPr>
          <a:lstStyle/>
          <a:p>
            <a:pPr algn="ctr" fontAlgn="ctr"/>
            <a:r>
              <a:rPr lang="en-US" altLang="zh-CN" sz="1400" dirty="0">
                <a:latin typeface="+mn-ea"/>
                <a:ea typeface="+mn-ea"/>
              </a:rPr>
              <a:t>MAC address</a:t>
            </a:r>
          </a:p>
        </p:txBody>
      </p:sp>
    </p:spTree>
    <p:extLst>
      <p:ext uri="{BB962C8B-B14F-4D97-AF65-F5344CB8AC3E}">
        <p14:creationId xmlns:p14="http://schemas.microsoft.com/office/powerpoint/2010/main" val="425438636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Riser Card</a:t>
            </a:r>
            <a:endParaRPr lang="zh-CN" altLang="en-US" dirty="0"/>
          </a:p>
        </p:txBody>
      </p:sp>
      <p:pic>
        <p:nvPicPr>
          <p:cNvPr id="4" name="d257ac4c-6b0e-49c3-b54c-47c511aba7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4736" y="1375026"/>
            <a:ext cx="4346451" cy="2208212"/>
          </a:xfrm>
          <a:prstGeom prst="rect">
            <a:avLst/>
          </a:prstGeom>
          <a:noFill/>
          <a:ln w="9525" algn="ctr">
            <a:noFill/>
            <a:miter lim="800000"/>
            <a:headEnd/>
            <a:tailEnd/>
          </a:ln>
        </p:spPr>
      </p:pic>
      <p:pic>
        <p:nvPicPr>
          <p:cNvPr id="5" name="b685b8b1-7cbb-4e91-90cf-4a20ada2c0f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2070" y="3824254"/>
            <a:ext cx="3600524" cy="1788738"/>
          </a:xfrm>
          <a:prstGeom prst="rect">
            <a:avLst/>
          </a:prstGeom>
          <a:noFill/>
          <a:ln w="9525" algn="ctr">
            <a:noFill/>
            <a:miter lim="800000"/>
            <a:headEnd/>
            <a:tailEnd/>
          </a:ln>
        </p:spPr>
      </p:pic>
      <p:pic>
        <p:nvPicPr>
          <p:cNvPr id="6" name="9d81fe3f-9e20-4162-afa5-127a306803b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7738" y="3789040"/>
            <a:ext cx="3816424" cy="1836416"/>
          </a:xfrm>
          <a:prstGeom prst="rect">
            <a:avLst/>
          </a:prstGeom>
          <a:noFill/>
          <a:ln w="9525" algn="ctr">
            <a:noFill/>
            <a:miter lim="800000"/>
            <a:headEnd/>
            <a:tailEnd/>
          </a:ln>
        </p:spPr>
      </p:pic>
      <p:sp>
        <p:nvSpPr>
          <p:cNvPr id="7" name="1716a133-654c-4bab-9c06-8a3a524da14e"/>
          <p:cNvSpPr/>
          <p:nvPr/>
        </p:nvSpPr>
        <p:spPr>
          <a:xfrm>
            <a:off x="3473483" y="5795393"/>
            <a:ext cx="1669688" cy="307777"/>
          </a:xfrm>
          <a:prstGeom prst="rect">
            <a:avLst/>
          </a:prstGeom>
        </p:spPr>
        <p:txBody>
          <a:bodyPr wrap="none">
            <a:spAutoFit/>
          </a:bodyPr>
          <a:lstStyle/>
          <a:p>
            <a:pPr fontAlgn="ctr"/>
            <a:r>
              <a:rPr lang="en-US" altLang="zh-CN" sz="1400" dirty="0" err="1">
                <a:latin typeface="+mn-ea"/>
                <a:ea typeface="+mn-ea"/>
              </a:rPr>
              <a:t>PCIe</a:t>
            </a:r>
            <a:r>
              <a:rPr lang="en-US" altLang="zh-CN" sz="1400" dirty="0">
                <a:latin typeface="+mn-ea"/>
                <a:ea typeface="+mn-ea"/>
              </a:rPr>
              <a:t> x8 riser card</a:t>
            </a:r>
          </a:p>
        </p:txBody>
      </p:sp>
      <p:sp>
        <p:nvSpPr>
          <p:cNvPr id="8" name="97a00683-4d6c-4634-8e96-d7d917acf745"/>
          <p:cNvSpPr/>
          <p:nvPr/>
        </p:nvSpPr>
        <p:spPr>
          <a:xfrm>
            <a:off x="7428148" y="5795393"/>
            <a:ext cx="1775486" cy="307777"/>
          </a:xfrm>
          <a:prstGeom prst="rect">
            <a:avLst/>
          </a:prstGeom>
        </p:spPr>
        <p:txBody>
          <a:bodyPr wrap="none">
            <a:spAutoFit/>
          </a:bodyPr>
          <a:lstStyle/>
          <a:p>
            <a:pPr fontAlgn="ctr"/>
            <a:r>
              <a:rPr lang="en-US" altLang="zh-CN" sz="1400">
                <a:latin typeface="+mn-ea"/>
                <a:ea typeface="+mn-ea"/>
              </a:rPr>
              <a:t>PCIe </a:t>
            </a:r>
            <a:r>
              <a:rPr lang="en-US" altLang="zh-CN" sz="1400" dirty="0">
                <a:latin typeface="+mn-ea"/>
                <a:ea typeface="+mn-ea"/>
              </a:rPr>
              <a:t>x16 riser card</a:t>
            </a:r>
          </a:p>
        </p:txBody>
      </p:sp>
    </p:spTree>
    <p:extLst>
      <p:ext uri="{BB962C8B-B14F-4D97-AF65-F5344CB8AC3E}">
        <p14:creationId xmlns:p14="http://schemas.microsoft.com/office/powerpoint/2010/main" val="2090624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Hot-Swappable Riser Card</a:t>
            </a:r>
            <a:endParaRPr lang="zh-CN" altLang="en-US" dirty="0"/>
          </a:p>
        </p:txBody>
      </p:sp>
      <p:pic>
        <p:nvPicPr>
          <p:cNvPr id="6" name="64be8e51-15b2-4d77-a57e-be57bedc06da"/>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6960096" y="2350294"/>
            <a:ext cx="3060700" cy="2732087"/>
          </a:xfrm>
          <a:noFill/>
        </p:spPr>
      </p:pic>
      <p:pic>
        <p:nvPicPr>
          <p:cNvPr id="60421" name="2b8d1dbf-223c-4747-ba72-4076b1657c0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5580" y="4603122"/>
            <a:ext cx="3816424" cy="1571677"/>
          </a:xfrm>
          <a:prstGeom prst="rect">
            <a:avLst/>
          </a:prstGeom>
          <a:noFill/>
          <a:ln w="9525" algn="ctr">
            <a:noFill/>
            <a:miter lim="800000"/>
            <a:headEnd/>
            <a:tailEnd/>
          </a:ln>
        </p:spPr>
      </p:pic>
      <p:sp>
        <p:nvSpPr>
          <p:cNvPr id="7" name="f57f5879-9025-4b0d-a75f-07daa2efe2fc"/>
          <p:cNvSpPr>
            <a:spLocks noChangeArrowheads="1"/>
          </p:cNvSpPr>
          <p:nvPr/>
        </p:nvSpPr>
        <p:spPr bwMode="auto">
          <a:xfrm rot="-8843453">
            <a:off x="9979127" y="4902494"/>
            <a:ext cx="859592" cy="231750"/>
          </a:xfrm>
          <a:prstGeom prst="leftArrow">
            <a:avLst>
              <a:gd name="adj1" fmla="val 50000"/>
              <a:gd name="adj2" fmla="val 49813"/>
            </a:avLst>
          </a:prstGeom>
          <a:solidFill>
            <a:schemeClr val="accent1"/>
          </a:solidFill>
          <a:ln w="9525" algn="ctr">
            <a:solidFill>
              <a:schemeClr val="tx1"/>
            </a:solidFill>
            <a:round/>
            <a:headEnd/>
            <a:tailEnd/>
          </a:ln>
        </p:spPr>
        <p:txBody>
          <a:bodyPr lIns="83448" tIns="41724" rIns="83448" bIns="41724"/>
          <a:lstStyle/>
          <a:p>
            <a:pPr fontAlgn="ctr"/>
            <a:endParaRPr lang="en-US" altLang="zh-CN" sz="1400">
              <a:latin typeface="+mn-ea"/>
              <a:ea typeface="+mn-ea"/>
            </a:endParaRPr>
          </a:p>
        </p:txBody>
      </p:sp>
      <p:sp>
        <p:nvSpPr>
          <p:cNvPr id="8" name="4db91d9c-5b65-4b5d-8800-cbf0bda9e8fe"/>
          <p:cNvSpPr txBox="1">
            <a:spLocks noChangeArrowheads="1"/>
          </p:cNvSpPr>
          <p:nvPr/>
        </p:nvSpPr>
        <p:spPr bwMode="auto">
          <a:xfrm>
            <a:off x="10344472" y="4689140"/>
            <a:ext cx="325476" cy="299707"/>
          </a:xfrm>
          <a:prstGeom prst="rect">
            <a:avLst/>
          </a:prstGeom>
          <a:noFill/>
          <a:ln w="9525">
            <a:noFill/>
            <a:miter lim="800000"/>
            <a:headEnd/>
            <a:tailEnd/>
          </a:ln>
        </p:spPr>
        <p:txBody>
          <a:bodyPr wrap="square" lIns="83448" tIns="41724" rIns="83448" bIns="41724">
            <a:spAutoFit/>
          </a:bodyPr>
          <a:lstStyle/>
          <a:p>
            <a:pPr fontAlgn="ctr"/>
            <a:r>
              <a:rPr lang="en-US" altLang="zh-CN" sz="1400" dirty="0">
                <a:latin typeface="+mn-ea"/>
                <a:ea typeface="+mn-ea"/>
              </a:rPr>
              <a:t>2</a:t>
            </a:r>
          </a:p>
        </p:txBody>
      </p:sp>
      <p:sp>
        <p:nvSpPr>
          <p:cNvPr id="9" name="e8b57238-e3d9-4410-b378-0f9f569c0fcc"/>
          <p:cNvSpPr txBox="1">
            <a:spLocks noChangeArrowheads="1"/>
          </p:cNvSpPr>
          <p:nvPr/>
        </p:nvSpPr>
        <p:spPr bwMode="auto">
          <a:xfrm>
            <a:off x="9264352" y="4869160"/>
            <a:ext cx="216984" cy="299707"/>
          </a:xfrm>
          <a:prstGeom prst="rect">
            <a:avLst/>
          </a:prstGeom>
          <a:noFill/>
          <a:ln w="9525">
            <a:noFill/>
            <a:miter lim="800000"/>
            <a:headEnd/>
            <a:tailEnd/>
          </a:ln>
        </p:spPr>
        <p:txBody>
          <a:bodyPr wrap="square" lIns="83448" tIns="41724" rIns="83448" bIns="41724">
            <a:spAutoFit/>
          </a:bodyPr>
          <a:lstStyle/>
          <a:p>
            <a:pPr fontAlgn="ctr"/>
            <a:r>
              <a:rPr lang="en-US" altLang="zh-CN" sz="1400" dirty="0">
                <a:latin typeface="+mn-ea"/>
                <a:ea typeface="+mn-ea"/>
              </a:rPr>
              <a:t>1</a:t>
            </a:r>
          </a:p>
        </p:txBody>
      </p:sp>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7900" y="1379123"/>
            <a:ext cx="3804104" cy="3089833"/>
          </a:xfrm>
          <a:prstGeom prst="rect">
            <a:avLst/>
          </a:prstGeom>
          <a:noFill/>
          <a:ln w="9525" algn="ctr">
            <a:noFill/>
            <a:miter lim="800000"/>
            <a:headEnd/>
            <a:tailEnd/>
          </a:ln>
        </p:spPr>
      </p:pic>
      <p:sp>
        <p:nvSpPr>
          <p:cNvPr id="11" name="21a6b818-21aa-4e3f-a2a8-44506a0ed2ef"/>
          <p:cNvSpPr/>
          <p:nvPr/>
        </p:nvSpPr>
        <p:spPr bwMode="auto">
          <a:xfrm rot="16200000">
            <a:off x="4755267" y="1359674"/>
            <a:ext cx="184148" cy="316647"/>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lIns="83448" tIns="41724" rIns="83448" bIns="41724"/>
          <a:lstStyle/>
          <a:p>
            <a:pPr fontAlgn="ctr">
              <a:defRPr/>
            </a:pPr>
            <a:endParaRPr lang="en-US" altLang="zh-CN" sz="1400">
              <a:latin typeface="+mn-ea"/>
              <a:ea typeface="+mn-ea"/>
            </a:endParaRPr>
          </a:p>
        </p:txBody>
      </p:sp>
      <p:sp>
        <p:nvSpPr>
          <p:cNvPr id="12" name="c52b4a71-7aa1-4132-a840-248bbf73dedd"/>
          <p:cNvSpPr/>
          <p:nvPr/>
        </p:nvSpPr>
        <p:spPr bwMode="auto">
          <a:xfrm rot="16736590" flipV="1">
            <a:off x="3148175" y="1825131"/>
            <a:ext cx="184149" cy="344119"/>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lIns="83448" tIns="41724" rIns="83448" bIns="41724"/>
          <a:lstStyle/>
          <a:p>
            <a:pPr fontAlgn="ctr">
              <a:defRPr/>
            </a:pPr>
            <a:endParaRPr lang="en-US" altLang="zh-CN" sz="1400" dirty="0">
              <a:latin typeface="+mn-ea"/>
              <a:ea typeface="+mn-ea"/>
            </a:endParaRPr>
          </a:p>
        </p:txBody>
      </p:sp>
      <p:sp>
        <p:nvSpPr>
          <p:cNvPr id="13" name="1b893af1-b982-4364-940e-ef70f672beaf"/>
          <p:cNvSpPr>
            <a:spLocks noChangeArrowheads="1"/>
          </p:cNvSpPr>
          <p:nvPr/>
        </p:nvSpPr>
        <p:spPr bwMode="auto">
          <a:xfrm rot="10638973">
            <a:off x="3509182" y="2809583"/>
            <a:ext cx="328214" cy="692847"/>
          </a:xfrm>
          <a:prstGeom prst="downArrow">
            <a:avLst>
              <a:gd name="adj1" fmla="val 50000"/>
              <a:gd name="adj2" fmla="val 50000"/>
            </a:avLst>
          </a:prstGeom>
          <a:solidFill>
            <a:schemeClr val="accent1"/>
          </a:solidFill>
          <a:ln w="9525" algn="ctr">
            <a:solidFill>
              <a:schemeClr val="tx1"/>
            </a:solidFill>
            <a:round/>
            <a:headEnd/>
            <a:tailEnd/>
          </a:ln>
        </p:spPr>
        <p:txBody>
          <a:bodyPr lIns="83448" tIns="41724" rIns="83448" bIns="41724"/>
          <a:lstStyle/>
          <a:p>
            <a:pPr fontAlgn="ctr"/>
            <a:endParaRPr lang="en-US" altLang="zh-CN" sz="1400">
              <a:latin typeface="+mn-ea"/>
              <a:ea typeface="+mn-ea"/>
            </a:endParaRPr>
          </a:p>
        </p:txBody>
      </p:sp>
      <p:sp>
        <p:nvSpPr>
          <p:cNvPr id="14" name="af650268-63b9-4460-8c90-17560f2ab941"/>
          <p:cNvSpPr txBox="1">
            <a:spLocks noChangeArrowheads="1"/>
          </p:cNvSpPr>
          <p:nvPr/>
        </p:nvSpPr>
        <p:spPr bwMode="auto">
          <a:xfrm>
            <a:off x="3555445" y="3133114"/>
            <a:ext cx="328214" cy="299707"/>
          </a:xfrm>
          <a:prstGeom prst="rect">
            <a:avLst/>
          </a:prstGeom>
          <a:noFill/>
          <a:ln w="9525">
            <a:noFill/>
            <a:miter lim="800000"/>
            <a:headEnd/>
            <a:tailEnd/>
          </a:ln>
        </p:spPr>
        <p:txBody>
          <a:bodyPr lIns="83448" tIns="41724" rIns="83448" bIns="41724">
            <a:spAutoFit/>
          </a:bodyPr>
          <a:lstStyle/>
          <a:p>
            <a:pPr fontAlgn="ctr"/>
            <a:r>
              <a:rPr lang="en-US" altLang="zh-CN" sz="1400">
                <a:latin typeface="+mn-ea"/>
                <a:ea typeface="+mn-ea"/>
              </a:rPr>
              <a:t>3</a:t>
            </a:r>
            <a:endParaRPr lang="en-US" altLang="zh-CN" sz="1400" dirty="0">
              <a:latin typeface="+mn-ea"/>
              <a:ea typeface="+mn-ea"/>
            </a:endParaRPr>
          </a:p>
        </p:txBody>
      </p:sp>
      <p:sp>
        <p:nvSpPr>
          <p:cNvPr id="15" name="54a742b5-baf6-46a1-9b07-c1a788d2ec86"/>
          <p:cNvSpPr txBox="1">
            <a:spLocks noChangeArrowheads="1"/>
          </p:cNvSpPr>
          <p:nvPr/>
        </p:nvSpPr>
        <p:spPr bwMode="auto">
          <a:xfrm>
            <a:off x="2973360" y="1765388"/>
            <a:ext cx="458344" cy="299707"/>
          </a:xfrm>
          <a:prstGeom prst="rect">
            <a:avLst/>
          </a:prstGeom>
          <a:noFill/>
          <a:ln w="9525">
            <a:noFill/>
            <a:miter lim="800000"/>
            <a:headEnd/>
            <a:tailEnd/>
          </a:ln>
        </p:spPr>
        <p:txBody>
          <a:bodyPr lIns="83448" tIns="41724" rIns="83448" bIns="41724">
            <a:spAutoFit/>
          </a:bodyPr>
          <a:lstStyle/>
          <a:p>
            <a:pPr fontAlgn="ctr"/>
            <a:r>
              <a:rPr lang="en-US" altLang="zh-CN" sz="1400">
                <a:latin typeface="+mn-ea"/>
                <a:ea typeface="+mn-ea"/>
              </a:rPr>
              <a:t>2</a:t>
            </a:r>
            <a:endParaRPr lang="en-US" altLang="zh-CN" sz="1400" dirty="0">
              <a:latin typeface="+mn-ea"/>
              <a:ea typeface="+mn-ea"/>
            </a:endParaRPr>
          </a:p>
        </p:txBody>
      </p:sp>
      <p:sp>
        <p:nvSpPr>
          <p:cNvPr id="16" name="20b3b975-6f6a-4123-90f7-eee3a131dfc1"/>
          <p:cNvSpPr txBox="1">
            <a:spLocks noChangeArrowheads="1"/>
          </p:cNvSpPr>
          <p:nvPr/>
        </p:nvSpPr>
        <p:spPr bwMode="auto">
          <a:xfrm>
            <a:off x="4971382" y="1333340"/>
            <a:ext cx="328214" cy="299707"/>
          </a:xfrm>
          <a:prstGeom prst="rect">
            <a:avLst/>
          </a:prstGeom>
          <a:noFill/>
          <a:ln w="9525">
            <a:noFill/>
            <a:miter lim="800000"/>
            <a:headEnd/>
            <a:tailEnd/>
          </a:ln>
        </p:spPr>
        <p:txBody>
          <a:bodyPr lIns="83448" tIns="41724" rIns="83448" bIns="41724">
            <a:spAutoFit/>
          </a:bodyPr>
          <a:lstStyle/>
          <a:p>
            <a:pPr fontAlgn="ctr"/>
            <a:r>
              <a:rPr lang="en-US" altLang="zh-CN" sz="1400" dirty="0">
                <a:latin typeface="+mn-ea"/>
                <a:ea typeface="+mn-ea"/>
              </a:rPr>
              <a:t>2</a:t>
            </a:r>
          </a:p>
        </p:txBody>
      </p:sp>
      <p:sp>
        <p:nvSpPr>
          <p:cNvPr id="17" name="e603f9fe-d7c8-49f2-a0fa-3118ea0ce4fe"/>
          <p:cNvSpPr>
            <a:spLocks noChangeArrowheads="1"/>
          </p:cNvSpPr>
          <p:nvPr/>
        </p:nvSpPr>
        <p:spPr bwMode="auto">
          <a:xfrm>
            <a:off x="3509183" y="1933603"/>
            <a:ext cx="131575" cy="184149"/>
          </a:xfrm>
          <a:prstGeom prst="downArrow">
            <a:avLst>
              <a:gd name="adj1" fmla="val 50000"/>
              <a:gd name="adj2" fmla="val 49726"/>
            </a:avLst>
          </a:prstGeom>
          <a:solidFill>
            <a:schemeClr val="accent1"/>
          </a:solidFill>
          <a:ln w="9525" algn="ctr">
            <a:solidFill>
              <a:schemeClr val="tx1"/>
            </a:solidFill>
            <a:round/>
            <a:headEnd/>
            <a:tailEnd/>
          </a:ln>
        </p:spPr>
        <p:txBody>
          <a:bodyPr lIns="83448" tIns="41724" rIns="83448" bIns="41724"/>
          <a:lstStyle/>
          <a:p>
            <a:pPr fontAlgn="ctr"/>
            <a:endParaRPr lang="en-US" altLang="zh-CN" sz="1400">
              <a:latin typeface="+mn-ea"/>
              <a:ea typeface="+mn-ea"/>
            </a:endParaRPr>
          </a:p>
        </p:txBody>
      </p:sp>
      <p:sp>
        <p:nvSpPr>
          <p:cNvPr id="18" name="7eaddc7b-e492-4967-a7f4-ffd74ead70b2"/>
          <p:cNvSpPr>
            <a:spLocks noChangeArrowheads="1"/>
          </p:cNvSpPr>
          <p:nvPr/>
        </p:nvSpPr>
        <p:spPr bwMode="auto">
          <a:xfrm>
            <a:off x="4623955" y="1564288"/>
            <a:ext cx="131575" cy="184148"/>
          </a:xfrm>
          <a:prstGeom prst="downArrow">
            <a:avLst>
              <a:gd name="adj1" fmla="val 50000"/>
              <a:gd name="adj2" fmla="val 49725"/>
            </a:avLst>
          </a:prstGeom>
          <a:solidFill>
            <a:schemeClr val="accent1"/>
          </a:solidFill>
          <a:ln w="9525" algn="ctr">
            <a:solidFill>
              <a:schemeClr val="tx1"/>
            </a:solidFill>
            <a:round/>
            <a:headEnd/>
            <a:tailEnd/>
          </a:ln>
        </p:spPr>
        <p:txBody>
          <a:bodyPr lIns="83448" tIns="41724" rIns="83448" bIns="41724"/>
          <a:lstStyle/>
          <a:p>
            <a:pPr fontAlgn="ctr"/>
            <a:endParaRPr lang="en-US" altLang="zh-CN" sz="1400">
              <a:latin typeface="+mn-ea"/>
              <a:ea typeface="+mn-ea"/>
            </a:endParaRPr>
          </a:p>
        </p:txBody>
      </p:sp>
      <p:sp>
        <p:nvSpPr>
          <p:cNvPr id="19" name="3db5b284-5e0f-4c40-a39a-22ccac7b5285"/>
          <p:cNvSpPr txBox="1">
            <a:spLocks noChangeArrowheads="1"/>
          </p:cNvSpPr>
          <p:nvPr/>
        </p:nvSpPr>
        <p:spPr bwMode="auto">
          <a:xfrm>
            <a:off x="3431705" y="1657376"/>
            <a:ext cx="196639" cy="299707"/>
          </a:xfrm>
          <a:prstGeom prst="rect">
            <a:avLst/>
          </a:prstGeom>
          <a:noFill/>
          <a:ln w="9525">
            <a:noFill/>
            <a:miter lim="800000"/>
            <a:headEnd/>
            <a:tailEnd/>
          </a:ln>
        </p:spPr>
        <p:txBody>
          <a:bodyPr lIns="83448" tIns="41724" rIns="83448" bIns="41724">
            <a:spAutoFit/>
          </a:bodyPr>
          <a:lstStyle/>
          <a:p>
            <a:pPr fontAlgn="ctr"/>
            <a:r>
              <a:rPr lang="en-US" altLang="zh-CN" sz="1400">
                <a:latin typeface="+mn-ea"/>
                <a:ea typeface="+mn-ea"/>
              </a:rPr>
              <a:t>1</a:t>
            </a:r>
            <a:endParaRPr lang="en-US" altLang="zh-CN" sz="1400" dirty="0">
              <a:latin typeface="+mn-ea"/>
              <a:ea typeface="+mn-ea"/>
            </a:endParaRPr>
          </a:p>
        </p:txBody>
      </p:sp>
      <p:sp>
        <p:nvSpPr>
          <p:cNvPr id="20" name="74068075-7c45-4b36-986e-e9572cd3e1bc"/>
          <p:cNvSpPr txBox="1">
            <a:spLocks noChangeArrowheads="1"/>
          </p:cNvSpPr>
          <p:nvPr/>
        </p:nvSpPr>
        <p:spPr bwMode="auto">
          <a:xfrm>
            <a:off x="4407738" y="1517488"/>
            <a:ext cx="196639" cy="299707"/>
          </a:xfrm>
          <a:prstGeom prst="rect">
            <a:avLst/>
          </a:prstGeom>
          <a:noFill/>
          <a:ln w="9525">
            <a:noFill/>
            <a:miter lim="800000"/>
            <a:headEnd/>
            <a:tailEnd/>
          </a:ln>
        </p:spPr>
        <p:txBody>
          <a:bodyPr lIns="83448" tIns="41724" rIns="83448" bIns="41724">
            <a:spAutoFit/>
          </a:bodyPr>
          <a:lstStyle/>
          <a:p>
            <a:pPr fontAlgn="ctr"/>
            <a:r>
              <a:rPr lang="en-US" altLang="zh-CN" sz="1400">
                <a:latin typeface="+mn-ea"/>
                <a:ea typeface="+mn-ea"/>
              </a:rPr>
              <a:t>1</a:t>
            </a:r>
            <a:endParaRPr lang="en-US" altLang="zh-CN" sz="1400" dirty="0">
              <a:latin typeface="+mn-ea"/>
              <a:ea typeface="+mn-ea"/>
            </a:endParaRPr>
          </a:p>
        </p:txBody>
      </p:sp>
      <p:sp>
        <p:nvSpPr>
          <p:cNvPr id="21" name="c21bb144-641c-47d8-9983-468468c09e6b"/>
          <p:cNvSpPr/>
          <p:nvPr/>
        </p:nvSpPr>
        <p:spPr bwMode="auto">
          <a:xfrm rot="13400284" flipV="1">
            <a:off x="9058435" y="4734378"/>
            <a:ext cx="269442" cy="346352"/>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lIns="83448" tIns="41724" rIns="83448" bIns="41724"/>
          <a:lstStyle/>
          <a:p>
            <a:pPr fontAlgn="ctr">
              <a:defRPr/>
            </a:pPr>
            <a:endParaRPr lang="en-US" altLang="zh-CN" sz="1400">
              <a:latin typeface="+mn-ea"/>
              <a:ea typeface="+mn-ea"/>
            </a:endParaRPr>
          </a:p>
        </p:txBody>
      </p:sp>
    </p:spTree>
    <p:extLst>
      <p:ext uri="{BB962C8B-B14F-4D97-AF65-F5344CB8AC3E}">
        <p14:creationId xmlns:p14="http://schemas.microsoft.com/office/powerpoint/2010/main" val="10754360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d4ebfe9-76cc-4292-8251-52477af907f1"/>
          <p:cNvSpPr>
            <a:spLocks noGrp="1"/>
          </p:cNvSpPr>
          <p:nvPr>
            <p:ph type="body" sz="quarter" idx="10"/>
          </p:nvPr>
        </p:nvSpPr>
        <p:spPr/>
        <p:txBody>
          <a:bodyPr/>
          <a:lstStyle/>
          <a:p>
            <a:r>
              <a:rPr lang="en-US" altLang="zh-CN" dirty="0">
                <a:solidFill>
                  <a:schemeClr val="bg1">
                    <a:lumMod val="50000"/>
                  </a:schemeClr>
                </a:solidFill>
              </a:rPr>
              <a:t>RH Series Server Overview and Positioning</a:t>
            </a:r>
          </a:p>
          <a:p>
            <a:r>
              <a:rPr lang="en-US" altLang="zh-CN" dirty="0">
                <a:solidFill>
                  <a:schemeClr val="bg1">
                    <a:lumMod val="50000"/>
                  </a:schemeClr>
                </a:solidFill>
              </a:rPr>
              <a:t>RH Series Server Description</a:t>
            </a:r>
          </a:p>
          <a:p>
            <a:r>
              <a:rPr lang="en-US" altLang="zh-CN" b="1" dirty="0"/>
              <a:t>RH Series Server Routine Maintenance</a:t>
            </a:r>
          </a:p>
        </p:txBody>
      </p:sp>
    </p:spTree>
    <p:extLst>
      <p:ext uri="{BB962C8B-B14F-4D97-AF65-F5344CB8AC3E}">
        <p14:creationId xmlns:p14="http://schemas.microsoft.com/office/powerpoint/2010/main" val="2270718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67528049"/>
          <p:cNvSpPr>
            <a:spLocks noGrp="1"/>
          </p:cNvSpPr>
          <p:nvPr>
            <p:ph type="body" sz="quarter" idx="10"/>
          </p:nvPr>
        </p:nvSpPr>
        <p:spPr/>
        <p:txBody>
          <a:bodyPr/>
          <a:lstStyle/>
          <a:p>
            <a:r>
              <a:rPr lang="en-US" altLang="zh-CN" smtClean="0"/>
              <a:t>Use unique IDs or names to identify devices.</a:t>
            </a:r>
            <a:endParaRPr lang="zh-CN" altLang="en-US" smtClean="0"/>
          </a:p>
          <a:p>
            <a:r>
              <a:rPr lang="en-US" altLang="zh-CN" smtClean="0"/>
              <a:t>Keep records of the rectification of identified issues.</a:t>
            </a:r>
            <a:endParaRPr lang="zh-CN" altLang="en-US" smtClean="0"/>
          </a:p>
          <a:p>
            <a:pPr lvl="1"/>
            <a:r>
              <a:rPr lang="en-US" altLang="zh-CN" smtClean="0"/>
              <a:t>Make one change at a time and record the change result.</a:t>
            </a:r>
            <a:endParaRPr lang="zh-CN" altLang="en-US" smtClean="0"/>
          </a:p>
          <a:p>
            <a:r>
              <a:rPr lang="en-US" altLang="zh-CN" smtClean="0"/>
              <a:t>Use the tools, resources, and software provided by Huawei</a:t>
            </a:r>
            <a:endParaRPr lang="zh-CN" altLang="en-US" smtClean="0"/>
          </a:p>
          <a:p>
            <a:pPr lvl="1"/>
            <a:r>
              <a:rPr lang="en-US" altLang="zh-CN" smtClean="0"/>
              <a:t>Be familiar with the updates to operating systems and application software</a:t>
            </a:r>
            <a:endParaRPr lang="zh-CN" altLang="en-US" smtClean="0"/>
          </a:p>
          <a:p>
            <a:r>
              <a:rPr lang="fr-FR" altLang="zh-CN" smtClean="0"/>
              <a:t>Make reliable backup plan.</a:t>
            </a:r>
            <a:endParaRPr lang="zh-CN" altLang="en-US" smtClean="0"/>
          </a:p>
          <a:p>
            <a:r>
              <a:rPr lang="en-US" altLang="zh-CN" smtClean="0"/>
              <a:t>Keep spare parts on site for replacements in case of anomalies.</a:t>
            </a:r>
            <a:endParaRPr lang="zh-CN" altLang="en-US" smtClean="0"/>
          </a:p>
          <a:p>
            <a:r>
              <a:rPr lang="en-US" altLang="zh-CN" smtClean="0"/>
              <a:t>Save the latest network topology for later troubleshooting.</a:t>
            </a:r>
            <a:endParaRPr lang="zh-CN" altLang="en-US" smtClean="0"/>
          </a:p>
          <a:p>
            <a:endParaRPr lang="zh-CN" altLang="en-US" dirty="0"/>
          </a:p>
        </p:txBody>
      </p:sp>
      <p:sp>
        <p:nvSpPr>
          <p:cNvPr id="2" name="文本占位符 1"/>
          <p:cNvSpPr>
            <a:spLocks noGrp="1"/>
          </p:cNvSpPr>
          <p:nvPr>
            <p:ph type="body" sz="quarter" idx="12"/>
          </p:nvPr>
        </p:nvSpPr>
        <p:spPr/>
        <p:txBody>
          <a:bodyPr/>
          <a:lstStyle/>
          <a:p>
            <a:r>
              <a:rPr lang="en-US" altLang="zh-CN" smtClean="0"/>
              <a:t>Routine Inspection - Basic Principle</a:t>
            </a:r>
            <a:endParaRPr lang="zh-CN" altLang="en-US" dirty="0"/>
          </a:p>
        </p:txBody>
      </p:sp>
    </p:spTree>
    <p:extLst>
      <p:ext uri="{BB962C8B-B14F-4D97-AF65-F5344CB8AC3E}">
        <p14:creationId xmlns:p14="http://schemas.microsoft.com/office/powerpoint/2010/main" val="2366396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Huawei </a:t>
            </a:r>
            <a:r>
              <a:rPr lang="en-US" altLang="zh-CN" dirty="0" err="1"/>
              <a:t>FusionServer</a:t>
            </a:r>
            <a:r>
              <a:rPr lang="en-US" altLang="zh-CN" dirty="0"/>
              <a:t> V5 series rack servers are new-generation rack servers that can be widely used for the Internet, Internet Data Center (IDC), cloud computing, enterprise market, and telecom service applications. </a:t>
            </a:r>
          </a:p>
          <a:p>
            <a:r>
              <a:rPr lang="en-US" altLang="zh-CN" dirty="0"/>
              <a:t>V5 rack servers combine low power consumption with high scalability and reliability, and easy deployment and management, and are ideal for IT core services, cloud computing virtualization, high-performance computing, distributed storage, big data processing, enterprise or telecom service applications, and other complex workloads. </a:t>
            </a:r>
          </a:p>
        </p:txBody>
      </p:sp>
    </p:spTree>
    <p:extLst>
      <p:ext uri="{BB962C8B-B14F-4D97-AF65-F5344CB8AC3E}">
        <p14:creationId xmlns:p14="http://schemas.microsoft.com/office/powerpoint/2010/main" val="2025271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724592550"/>
          <p:cNvSpPr>
            <a:spLocks noGrp="1"/>
          </p:cNvSpPr>
          <p:nvPr>
            <p:ph type="body" sz="quarter" idx="10"/>
          </p:nvPr>
        </p:nvSpPr>
        <p:spPr/>
        <p:txBody>
          <a:bodyPr/>
          <a:lstStyle/>
          <a:p>
            <a:r>
              <a:rPr lang="en-US" altLang="zh-CN" sz="1200" dirty="0" smtClean="0"/>
              <a:t>On-site inspection covers equipment room environment and device running status.</a:t>
            </a:r>
          </a:p>
          <a:p>
            <a:r>
              <a:rPr lang="en-US" altLang="zh-CN" sz="1200" dirty="0" smtClean="0"/>
              <a:t>The following table lists the safety indicators that are commonly used in the inspections on equipment room environment:</a:t>
            </a:r>
            <a:endParaRPr lang="zh-CN" altLang="en-US" sz="1200" dirty="0" smtClean="0"/>
          </a:p>
          <a:p>
            <a:endParaRPr lang="zh-CN" altLang="en-US" sz="1200" dirty="0"/>
          </a:p>
        </p:txBody>
      </p:sp>
      <p:sp>
        <p:nvSpPr>
          <p:cNvPr id="2" name="文本占位符 1"/>
          <p:cNvSpPr>
            <a:spLocks noGrp="1"/>
          </p:cNvSpPr>
          <p:nvPr>
            <p:ph type="body" sz="quarter" idx="12"/>
          </p:nvPr>
        </p:nvSpPr>
        <p:spPr/>
        <p:txBody>
          <a:bodyPr/>
          <a:lstStyle/>
          <a:p>
            <a:r>
              <a:rPr lang="en-US" altLang="zh-CN" smtClean="0"/>
              <a:t>On-site Inspection (1)</a:t>
            </a:r>
            <a:endParaRPr lang="zh-CN" altLang="en-US" dirty="0"/>
          </a:p>
        </p:txBody>
      </p:sp>
      <p:graphicFrame>
        <p:nvGraphicFramePr>
          <p:cNvPr id="21" name="1955880090"/>
          <p:cNvGraphicFramePr>
            <a:graphicFrameLocks noGrp="1"/>
          </p:cNvGraphicFramePr>
          <p:nvPr>
            <p:extLst>
              <p:ext uri="{D42A27DB-BD31-4B8C-83A1-F6EECF244321}">
                <p14:modId xmlns:p14="http://schemas.microsoft.com/office/powerpoint/2010/main" val="729748597"/>
              </p:ext>
            </p:extLst>
          </p:nvPr>
        </p:nvGraphicFramePr>
        <p:xfrm>
          <a:off x="2207568" y="1913395"/>
          <a:ext cx="8977262" cy="4468355"/>
        </p:xfrm>
        <a:graphic>
          <a:graphicData uri="http://schemas.openxmlformats.org/drawingml/2006/table">
            <a:tbl>
              <a:tblPr firstRow="1" bandRow="1"/>
              <a:tblGrid>
                <a:gridCol w="1111816">
                  <a:extLst>
                    <a:ext uri="{9D8B030D-6E8A-4147-A177-3AD203B41FA5}">
                      <a16:colId xmlns:a16="http://schemas.microsoft.com/office/drawing/2014/main" xmlns="" val="20000"/>
                    </a:ext>
                  </a:extLst>
                </a:gridCol>
                <a:gridCol w="7865446">
                  <a:extLst>
                    <a:ext uri="{9D8B030D-6E8A-4147-A177-3AD203B41FA5}">
                      <a16:colId xmlns:a16="http://schemas.microsoft.com/office/drawing/2014/main" xmlns="" val="20001"/>
                    </a:ext>
                  </a:extLst>
                </a:gridCol>
              </a:tblGrid>
              <a:tr h="224423">
                <a:tc>
                  <a:txBody>
                    <a:bodyPr/>
                    <a:lstStyle/>
                    <a:p>
                      <a:pPr algn="ctr">
                        <a:lnSpc>
                          <a:spcPct val="100000"/>
                        </a:lnSpc>
                      </a:pPr>
                      <a:r>
                        <a:rPr lang="fr-FR" altLang="zh-CN" sz="1200" b="1" dirty="0">
                          <a:latin typeface="+mn-ea"/>
                          <a:ea typeface="+mn-ea"/>
                        </a:rPr>
                        <a:t>Indicator</a:t>
                      </a:r>
                      <a:endParaRPr lang="zh-CN" altLang="en-US" sz="1200" b="1" dirty="0">
                        <a:solidFill>
                          <a:schemeClr val="tx1"/>
                        </a:solidFill>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lang="fr-FR" altLang="zh-CN" sz="1200" b="1" dirty="0">
                          <a:latin typeface="+mn-ea"/>
                          <a:ea typeface="+mn-ea"/>
                        </a:rPr>
                        <a:t>Description</a:t>
                      </a:r>
                      <a:endParaRPr lang="zh-CN" altLang="en-US" sz="1200" b="1" dirty="0">
                        <a:solidFill>
                          <a:schemeClr val="tx1"/>
                        </a:solidFill>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669762">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en-US" altLang="zh-CN" sz="1200" kern="1200" dirty="0">
                          <a:latin typeface="+mn-ea"/>
                          <a:ea typeface="+mn-ea"/>
                        </a:rPr>
                        <a:t>Indicates that the marked device is a dangerous power device.</a:t>
                      </a:r>
                      <a:r>
                        <a:rPr lang="fr-FR" altLang="zh-CN" sz="1200" kern="1200" dirty="0">
                          <a:latin typeface="+mn-ea"/>
                          <a:ea typeface="+mn-ea"/>
                        </a:rPr>
                        <a:t> To avoid electric shocks, </a:t>
                      </a:r>
                      <a:r>
                        <a:rPr lang="en-US" altLang="zh-CN" sz="1200" kern="1200" dirty="0">
                          <a:latin typeface="+mn-ea"/>
                          <a:ea typeface="+mn-ea"/>
                        </a:rPr>
                        <a:t>Do not open the cover of the device.</a:t>
                      </a:r>
                      <a:endParaRPr lang="zh-CN" altLang="zh-CN" sz="1200" kern="1200" dirty="0">
                        <a:latin typeface="+mn-ea"/>
                        <a:ea typeface="+mn-ea"/>
                      </a:endParaRPr>
                    </a:p>
                    <a:p>
                      <a:pPr marL="0" algn="l" defTabSz="914400" rtl="0" eaLnBrk="1" latinLnBrk="0" hangingPunct="1">
                        <a:lnSpc>
                          <a:spcPct val="100000"/>
                        </a:lnSpc>
                      </a:pPr>
                      <a:r>
                        <a:rPr lang="en-US" altLang="zh-CN" sz="1200" kern="1200" dirty="0">
                          <a:latin typeface="+mn-ea"/>
                          <a:ea typeface="+mn-ea"/>
                        </a:rPr>
                        <a:t>Warning: All devices with this label may cause electric shocks, and no maintainable components are inside.</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521315">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en-US" altLang="zh-CN" sz="1200" kern="1200" dirty="0">
                          <a:latin typeface="+mn-ea"/>
                          <a:ea typeface="+mn-ea"/>
                        </a:rPr>
                        <a:t>Indicates that the marked device is a dangerous power device. Such a device may cause electric shocks. Do not uncover the device. No maintainable components are inside.</a:t>
                      </a:r>
                      <a:endParaRPr lang="zh-CN" altLang="zh-CN" sz="1200" kern="1200" dirty="0">
                        <a:latin typeface="+mn-ea"/>
                        <a:ea typeface="+mn-ea"/>
                      </a:endParaRPr>
                    </a:p>
                    <a:p>
                      <a:pPr marL="0" algn="l" defTabSz="914400" rtl="0" eaLnBrk="1" latinLnBrk="0" hangingPunct="1">
                        <a:lnSpc>
                          <a:spcPct val="100000"/>
                        </a:lnSpc>
                      </a:pPr>
                      <a:r>
                        <a:rPr lang="en-US" altLang="zh-CN" sz="1200" kern="1200" dirty="0">
                          <a:latin typeface="+mn-ea"/>
                          <a:ea typeface="+mn-ea"/>
                        </a:rPr>
                        <a:t>Warning: To prevent an electric shock, do not remove the cover of the device!</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72869">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en-US" altLang="zh-CN" sz="1200" kern="1200" dirty="0">
                          <a:latin typeface="+mn-ea"/>
                          <a:ea typeface="+mn-ea"/>
                        </a:rPr>
                        <a:t>Indicates that the temperature of the surface of the marked device is high.</a:t>
                      </a:r>
                      <a:endParaRPr lang="zh-CN" altLang="zh-CN" sz="1200" kern="1200" dirty="0">
                        <a:latin typeface="+mn-ea"/>
                        <a:ea typeface="+mn-ea"/>
                      </a:endParaRPr>
                    </a:p>
                    <a:p>
                      <a:pPr marL="0" algn="l" defTabSz="914400" rtl="0" eaLnBrk="1" latinLnBrk="0" hangingPunct="1">
                        <a:lnSpc>
                          <a:spcPct val="100000"/>
                        </a:lnSpc>
                      </a:pPr>
                      <a:r>
                        <a:rPr lang="en-US" altLang="zh-CN" sz="1200" kern="1200" dirty="0">
                          <a:latin typeface="+mn-ea"/>
                          <a:ea typeface="+mn-ea"/>
                        </a:rPr>
                        <a:t>Warning: To avoid burns, do not touch the surface until it cools down!</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72869">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en-US" altLang="zh-CN" sz="1200" kern="1200" dirty="0">
                          <a:latin typeface="+mn-ea"/>
                          <a:ea typeface="+mn-ea"/>
                        </a:rPr>
                        <a:t>Indicates that the marked device is a dangerous power device. Any operations on the marked device may cause damages to the device or operator.</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521315">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en-US" altLang="zh-CN" sz="1200" kern="1200" dirty="0">
                          <a:latin typeface="+mn-ea"/>
                          <a:ea typeface="+mn-ea"/>
                        </a:rPr>
                        <a:t>Indicates the external ground point of a device. The two ends of each power cable are connected to different devices. To ensure device operation and safety of operators, connected devices must be safely grounded using the ground point.</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521315">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en-US" altLang="zh-CN" sz="1200" kern="1200" dirty="0">
                          <a:latin typeface="+mn-ea"/>
                          <a:ea typeface="+mn-ea"/>
                        </a:rPr>
                        <a:t>Indicates the internal ground point of a device. The two ends of each power cable are connected to different devices. To ensure device operation and safety of operators, connected devices must be safely grounded using the ground point.</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521315">
                <a:tc>
                  <a:txBody>
                    <a:bodyPr/>
                    <a:lstStyle/>
                    <a:p>
                      <a:pPr algn="l">
                        <a:lnSpc>
                          <a:spcPct val="100000"/>
                        </a:lnSpc>
                      </a:pPr>
                      <a:endParaRPr lang="zh-CN" altLang="en-US" sz="1200"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pPr>
                      <a:r>
                        <a:rPr lang="en-US" altLang="zh-CN" sz="1200" kern="1200" dirty="0">
                          <a:latin typeface="+mn-ea"/>
                          <a:ea typeface="+mn-ea"/>
                        </a:rPr>
                        <a:t>It indicates an electrostatic sensitive area. Do not touch the device with bare hands. When you operate the device in this area, take antistatic measures, such as wearing an ESD wrist strap or ESD gloves.</a:t>
                      </a:r>
                      <a:endParaRPr lang="zh-CN" altLang="en-US" sz="1200" kern="1200" dirty="0">
                        <a:solidFill>
                          <a:schemeClr val="dk1"/>
                        </a:solidFill>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10273" name="1582644204" desc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3612" y="242088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973213088" descr="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3612" y="3176972"/>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1255696077" descr="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7069" y="376082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19967988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03612" y="4257092"/>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82408528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03612" y="4797152"/>
            <a:ext cx="333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182638866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03612" y="5337212"/>
            <a:ext cx="342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212469347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67608" y="591327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891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997426217"/>
          <p:cNvSpPr>
            <a:spLocks noGrp="1"/>
          </p:cNvSpPr>
          <p:nvPr>
            <p:ph type="body" sz="quarter" idx="10"/>
          </p:nvPr>
        </p:nvSpPr>
        <p:spPr/>
        <p:txBody>
          <a:bodyPr/>
          <a:lstStyle/>
          <a:p>
            <a:r>
              <a:rPr lang="en-US" altLang="zh-CN" sz="1800" dirty="0" smtClean="0"/>
              <a:t>The equipment room environment checks involve the checks over the temperature, humidity, and power supplies within the room.</a:t>
            </a:r>
            <a:endParaRPr lang="zh-CN" altLang="en-US" sz="1800" dirty="0"/>
          </a:p>
        </p:txBody>
      </p:sp>
      <p:sp>
        <p:nvSpPr>
          <p:cNvPr id="2" name="文本占位符 1"/>
          <p:cNvSpPr>
            <a:spLocks noGrp="1"/>
          </p:cNvSpPr>
          <p:nvPr>
            <p:ph type="body" sz="quarter" idx="12"/>
          </p:nvPr>
        </p:nvSpPr>
        <p:spPr/>
        <p:txBody>
          <a:bodyPr/>
          <a:lstStyle/>
          <a:p>
            <a:r>
              <a:rPr lang="en-US" altLang="zh-CN" smtClean="0"/>
              <a:t>On-site Inspection (2)</a:t>
            </a:r>
            <a:endParaRPr lang="zh-CN" altLang="en-US" dirty="0"/>
          </a:p>
        </p:txBody>
      </p:sp>
      <p:graphicFrame>
        <p:nvGraphicFramePr>
          <p:cNvPr id="12" name="1079051187"/>
          <p:cNvGraphicFramePr>
            <a:graphicFrameLocks noGrp="1"/>
          </p:cNvGraphicFramePr>
          <p:nvPr>
            <p:extLst>
              <p:ext uri="{D42A27DB-BD31-4B8C-83A1-F6EECF244321}">
                <p14:modId xmlns:p14="http://schemas.microsoft.com/office/powerpoint/2010/main" val="1777991234"/>
              </p:ext>
            </p:extLst>
          </p:nvPr>
        </p:nvGraphicFramePr>
        <p:xfrm>
          <a:off x="2462213" y="2168525"/>
          <a:ext cx="7594600" cy="3848004"/>
        </p:xfrm>
        <a:graphic>
          <a:graphicData uri="http://schemas.openxmlformats.org/drawingml/2006/table">
            <a:tbl>
              <a:tblPr bandRow="1"/>
              <a:tblGrid>
                <a:gridCol w="501949">
                  <a:extLst>
                    <a:ext uri="{9D8B030D-6E8A-4147-A177-3AD203B41FA5}">
                      <a16:colId xmlns:a16="http://schemas.microsoft.com/office/drawing/2014/main" xmlns="" val="20000"/>
                    </a:ext>
                  </a:extLst>
                </a:gridCol>
                <a:gridCol w="2088192">
                  <a:extLst>
                    <a:ext uri="{9D8B030D-6E8A-4147-A177-3AD203B41FA5}">
                      <a16:colId xmlns:a16="http://schemas.microsoft.com/office/drawing/2014/main" xmlns="" val="20001"/>
                    </a:ext>
                  </a:extLst>
                </a:gridCol>
                <a:gridCol w="3240297">
                  <a:extLst>
                    <a:ext uri="{9D8B030D-6E8A-4147-A177-3AD203B41FA5}">
                      <a16:colId xmlns:a16="http://schemas.microsoft.com/office/drawing/2014/main" xmlns="" val="20002"/>
                    </a:ext>
                  </a:extLst>
                </a:gridCol>
                <a:gridCol w="1764162">
                  <a:extLst>
                    <a:ext uri="{9D8B030D-6E8A-4147-A177-3AD203B41FA5}">
                      <a16:colId xmlns:a16="http://schemas.microsoft.com/office/drawing/2014/main" xmlns="" val="20003"/>
                    </a:ext>
                  </a:extLst>
                </a:gridCol>
              </a:tblGrid>
              <a:tr h="360101">
                <a:tc>
                  <a:txBody>
                    <a:bodyPr/>
                    <a:lstStyle/>
                    <a:p>
                      <a:pPr algn="ctr">
                        <a:lnSpc>
                          <a:spcPct val="100000"/>
                        </a:lnSpc>
                        <a:spcBef>
                          <a:spcPts val="0"/>
                        </a:spcBef>
                        <a:spcAft>
                          <a:spcPts val="0"/>
                        </a:spcAft>
                      </a:pPr>
                      <a:r>
                        <a:rPr lang="fr-FR" altLang="zh-CN" sz="1200" b="1" kern="100" dirty="0">
                          <a:latin typeface="+mn-ea"/>
                          <a:ea typeface="+mn-ea"/>
                        </a:rPr>
                        <a:t>No.</a:t>
                      </a:r>
                      <a:endParaRPr lang="zh-CN" sz="1200" b="1"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fr-FR" altLang="zh-CN" sz="1200" b="1" kern="100" dirty="0">
                          <a:latin typeface="+mn-ea"/>
                          <a:ea typeface="+mn-ea"/>
                        </a:rPr>
                        <a:t>Technical Indicator</a:t>
                      </a:r>
                      <a:endParaRPr lang="zh-CN" sz="1200" b="1" kern="100" dirty="0">
                        <a:latin typeface="+mn-ea"/>
                        <a:ea typeface="+mn-ea"/>
                        <a:cs typeface="Times New Roman"/>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fr-FR" altLang="zh-CN" sz="1200" b="1" kern="100" dirty="0">
                          <a:latin typeface="+mn-ea"/>
                          <a:ea typeface="+mn-ea"/>
                        </a:rPr>
                        <a:t>Reference Value</a:t>
                      </a:r>
                      <a:endParaRPr lang="zh-CN" sz="1200" b="1" kern="100" dirty="0">
                        <a:latin typeface="+mn-ea"/>
                        <a:ea typeface="+mn-ea"/>
                        <a:cs typeface="Times New Roman"/>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altLang="zh-CN" sz="1200" b="1" kern="100" dirty="0">
                          <a:latin typeface="+mn-ea"/>
                          <a:ea typeface="+mn-ea"/>
                        </a:rPr>
                        <a:t>Check Result</a:t>
                      </a:r>
                      <a:endParaRPr lang="zh-CN" altLang="en-US" sz="1200" b="1"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487769">
                <a:tc>
                  <a:txBody>
                    <a:bodyPr/>
                    <a:lstStyle/>
                    <a:p>
                      <a:pPr algn="ctr">
                        <a:lnSpc>
                          <a:spcPct val="100000"/>
                        </a:lnSpc>
                        <a:spcBef>
                          <a:spcPts val="0"/>
                        </a:spcBef>
                        <a:spcAft>
                          <a:spcPts val="0"/>
                        </a:spcAft>
                      </a:pPr>
                      <a:r>
                        <a:rPr lang="en-US" sz="1400" kern="100" dirty="0">
                          <a:latin typeface="+mn-ea"/>
                          <a:ea typeface="+mn-ea"/>
                        </a:rPr>
                        <a:t>1</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Bef>
                          <a:spcPts val="0"/>
                        </a:spcBef>
                        <a:spcAft>
                          <a:spcPts val="0"/>
                        </a:spcAft>
                      </a:pPr>
                      <a:r>
                        <a:rPr lang="fr-FR" altLang="zh-CN" sz="1400" kern="100" dirty="0">
                          <a:latin typeface="+mn-ea"/>
                          <a:ea typeface="+mn-ea"/>
                        </a:rPr>
                        <a:t>Operating temperature</a:t>
                      </a:r>
                      <a:endParaRPr lang="zh-CN" sz="1400" kern="100" dirty="0">
                        <a:latin typeface="+mn-ea"/>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en-US" altLang="zh-CN" sz="1400" kern="100" dirty="0">
                          <a:latin typeface="+mn-ea"/>
                          <a:ea typeface="+mn-ea"/>
                        </a:rPr>
                        <a:t>10</a:t>
                      </a:r>
                      <a:r>
                        <a:rPr lang="fr-FR" altLang="zh-CN" sz="1400" kern="100" dirty="0">
                          <a:latin typeface="+mn-ea"/>
                          <a:ea typeface="+mn-ea"/>
                        </a:rPr>
                        <a:t>℃</a:t>
                      </a:r>
                      <a:r>
                        <a:rPr lang="en-US" altLang="zh-CN" sz="1400" kern="100" dirty="0">
                          <a:latin typeface="+mn-ea"/>
                          <a:ea typeface="+mn-ea"/>
                        </a:rPr>
                        <a:t> to 35℃ (41℉ to 95℉)</a:t>
                      </a:r>
                      <a:endParaRPr lang="en-US" sz="1400" kern="100" dirty="0">
                        <a:solidFill>
                          <a:schemeClr val="tx1"/>
                        </a:solidFill>
                        <a:latin typeface="+mn-ea"/>
                        <a:ea typeface="+mn-ea"/>
                        <a:cs typeface="Arial"/>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endParaRPr lang="en-US"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43885">
                <a:tc>
                  <a:txBody>
                    <a:bodyPr/>
                    <a:lstStyle/>
                    <a:p>
                      <a:pPr algn="ctr">
                        <a:lnSpc>
                          <a:spcPct val="100000"/>
                        </a:lnSpc>
                        <a:spcBef>
                          <a:spcPts val="0"/>
                        </a:spcBef>
                        <a:spcAft>
                          <a:spcPts val="0"/>
                        </a:spcAft>
                      </a:pPr>
                      <a:r>
                        <a:rPr lang="en-US" sz="1400" kern="100" dirty="0">
                          <a:latin typeface="+mn-ea"/>
                          <a:ea typeface="+mn-ea"/>
                        </a:rPr>
                        <a:t>2</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Bef>
                          <a:spcPts val="0"/>
                        </a:spcBef>
                        <a:spcAft>
                          <a:spcPts val="0"/>
                        </a:spcAft>
                      </a:pPr>
                      <a:r>
                        <a:rPr lang="fr-FR" altLang="zh-CN" sz="1400" kern="100" dirty="0">
                          <a:latin typeface="+mn-ea"/>
                          <a:ea typeface="+mn-ea"/>
                        </a:rPr>
                        <a:t>Storage temperature</a:t>
                      </a:r>
                      <a:endParaRPr lang="zh-CN" sz="1400" kern="100" dirty="0">
                        <a:latin typeface="+mn-ea"/>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en-US" altLang="zh-CN" sz="1400" kern="100" dirty="0">
                          <a:latin typeface="+mn-ea"/>
                          <a:ea typeface="+mn-ea"/>
                        </a:rPr>
                        <a:t>-40</a:t>
                      </a:r>
                      <a:r>
                        <a:rPr lang="fr-FR" altLang="zh-CN" sz="1400" kern="100" dirty="0">
                          <a:latin typeface="+mn-ea"/>
                          <a:ea typeface="+mn-ea"/>
                        </a:rPr>
                        <a:t>℃ to </a:t>
                      </a:r>
                      <a:r>
                        <a:rPr lang="en-US" altLang="zh-CN" sz="1400" kern="100" dirty="0">
                          <a:latin typeface="+mn-ea"/>
                          <a:ea typeface="+mn-ea"/>
                        </a:rPr>
                        <a:t>+65</a:t>
                      </a:r>
                      <a:r>
                        <a:rPr lang="fr-FR" altLang="zh-CN" sz="1400" kern="100" dirty="0">
                          <a:latin typeface="+mn-ea"/>
                          <a:ea typeface="+mn-ea"/>
                        </a:rPr>
                        <a:t>℃</a:t>
                      </a:r>
                      <a:r>
                        <a:rPr lang="en-US" altLang="zh-CN" sz="1400" kern="100" dirty="0">
                          <a:latin typeface="+mn-ea"/>
                          <a:ea typeface="+mn-ea"/>
                        </a:rPr>
                        <a:t> (-40℉ to 149℉)</a:t>
                      </a:r>
                      <a:endParaRPr lang="en-US" sz="1400" kern="100" dirty="0">
                        <a:solidFill>
                          <a:schemeClr val="tx1"/>
                        </a:solidFill>
                        <a:latin typeface="+mn-ea"/>
                        <a:ea typeface="+mn-ea"/>
                        <a:cs typeface="Arial"/>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endParaRPr lang="en-US"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87769">
                <a:tc>
                  <a:txBody>
                    <a:bodyPr/>
                    <a:lstStyle/>
                    <a:p>
                      <a:pPr algn="ctr">
                        <a:lnSpc>
                          <a:spcPct val="100000"/>
                        </a:lnSpc>
                        <a:spcBef>
                          <a:spcPts val="0"/>
                        </a:spcBef>
                        <a:spcAft>
                          <a:spcPts val="0"/>
                        </a:spcAft>
                      </a:pPr>
                      <a:r>
                        <a:rPr lang="en-US" sz="1400" kern="100" dirty="0">
                          <a:latin typeface="+mn-ea"/>
                          <a:ea typeface="+mn-ea"/>
                        </a:rPr>
                        <a:t>3</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Bef>
                          <a:spcPts val="0"/>
                        </a:spcBef>
                        <a:spcAft>
                          <a:spcPts val="0"/>
                        </a:spcAft>
                      </a:pPr>
                      <a:r>
                        <a:rPr lang="fr-FR" altLang="zh-CN" sz="1400" kern="100" dirty="0">
                          <a:latin typeface="+mn-ea"/>
                          <a:ea typeface="+mn-ea"/>
                        </a:rPr>
                        <a:t>Temperature change rate</a:t>
                      </a:r>
                      <a:endParaRPr lang="zh-CN" sz="1400" kern="100" dirty="0">
                        <a:latin typeface="+mn-ea"/>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en-US" altLang="zh-CN" sz="1400" kern="100" dirty="0">
                          <a:latin typeface="+mn-ea"/>
                          <a:ea typeface="+mn-ea"/>
                        </a:rPr>
                        <a:t>15</a:t>
                      </a:r>
                      <a:r>
                        <a:rPr lang="fr-FR" altLang="zh-CN" sz="1400" kern="100" dirty="0">
                          <a:latin typeface="+mn-ea"/>
                          <a:ea typeface="+mn-ea"/>
                        </a:rPr>
                        <a:t>℃</a:t>
                      </a:r>
                      <a:r>
                        <a:rPr lang="en-US" altLang="zh-CN" sz="1400" kern="100" dirty="0">
                          <a:latin typeface="+mn-ea"/>
                          <a:ea typeface="+mn-ea"/>
                        </a:rPr>
                        <a:t>/h (59℉/h)</a:t>
                      </a:r>
                      <a:endParaRPr lang="en-US" sz="1400" kern="100" dirty="0">
                        <a:solidFill>
                          <a:schemeClr val="tx1"/>
                        </a:solidFill>
                        <a:latin typeface="+mn-ea"/>
                        <a:ea typeface="+mn-ea"/>
                        <a:cs typeface="Arial"/>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endParaRPr lang="en-US"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43885">
                <a:tc>
                  <a:txBody>
                    <a:bodyPr/>
                    <a:lstStyle/>
                    <a:p>
                      <a:pPr algn="ctr">
                        <a:lnSpc>
                          <a:spcPct val="100000"/>
                        </a:lnSpc>
                        <a:spcBef>
                          <a:spcPts val="0"/>
                        </a:spcBef>
                        <a:spcAft>
                          <a:spcPts val="0"/>
                        </a:spcAft>
                      </a:pPr>
                      <a:r>
                        <a:rPr lang="en-US" sz="1400" kern="100" dirty="0">
                          <a:latin typeface="+mn-ea"/>
                          <a:ea typeface="+mn-ea"/>
                        </a:rPr>
                        <a:t>4</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Bef>
                          <a:spcPts val="0"/>
                        </a:spcBef>
                        <a:spcAft>
                          <a:spcPts val="0"/>
                        </a:spcAft>
                      </a:pPr>
                      <a:r>
                        <a:rPr lang="fr-FR" altLang="zh-CN" sz="1400" kern="100" dirty="0">
                          <a:latin typeface="+mn-ea"/>
                          <a:ea typeface="+mn-ea"/>
                        </a:rPr>
                        <a:t>Operating humidity</a:t>
                      </a:r>
                      <a:endParaRPr lang="zh-CN" sz="1400" kern="100" dirty="0">
                        <a:latin typeface="+mn-ea"/>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en-US" altLang="zh-CN" sz="1400" kern="100" dirty="0">
                          <a:latin typeface="+mn-ea"/>
                          <a:ea typeface="+mn-ea"/>
                        </a:rPr>
                        <a:t>8% RH to 90% RH (non-condensing)</a:t>
                      </a:r>
                      <a:endParaRPr lang="zh-CN" sz="1400" kern="100" dirty="0">
                        <a:solidFill>
                          <a:schemeClr val="tx1"/>
                        </a:solidFill>
                        <a:latin typeface="+mn-ea"/>
                        <a:ea typeface="+mn-ea"/>
                        <a:cs typeface="Arial"/>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endParaRPr lang="zh-CN"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43885">
                <a:tc>
                  <a:txBody>
                    <a:bodyPr/>
                    <a:lstStyle/>
                    <a:p>
                      <a:pPr algn="ctr">
                        <a:lnSpc>
                          <a:spcPct val="100000"/>
                        </a:lnSpc>
                        <a:spcBef>
                          <a:spcPts val="0"/>
                        </a:spcBef>
                        <a:spcAft>
                          <a:spcPts val="0"/>
                        </a:spcAft>
                      </a:pPr>
                      <a:r>
                        <a:rPr lang="en-US" sz="1400" kern="100" dirty="0">
                          <a:latin typeface="+mn-ea"/>
                          <a:ea typeface="+mn-ea"/>
                        </a:rPr>
                        <a:t>5</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Bef>
                          <a:spcPts val="0"/>
                        </a:spcBef>
                        <a:spcAft>
                          <a:spcPts val="0"/>
                        </a:spcAft>
                      </a:pPr>
                      <a:r>
                        <a:rPr lang="fr-FR" altLang="zh-CN" sz="1400" kern="100" dirty="0">
                          <a:latin typeface="+mn-ea"/>
                          <a:ea typeface="+mn-ea"/>
                        </a:rPr>
                        <a:t>Storage humidity</a:t>
                      </a:r>
                      <a:endParaRPr lang="zh-CN" sz="1400" kern="100" dirty="0">
                        <a:latin typeface="+mn-ea"/>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en-US" altLang="zh-CN" sz="1400" kern="100" dirty="0">
                          <a:latin typeface="+mn-ea"/>
                          <a:ea typeface="+mn-ea"/>
                        </a:rPr>
                        <a:t>5% RH to 95% RH (non-condensing)</a:t>
                      </a:r>
                      <a:endParaRPr lang="zh-CN" sz="1400" kern="100" dirty="0">
                        <a:solidFill>
                          <a:schemeClr val="tx1"/>
                        </a:solidFill>
                        <a:latin typeface="+mn-ea"/>
                        <a:ea typeface="+mn-ea"/>
                        <a:cs typeface="Arial"/>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endParaRPr lang="zh-CN"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43885">
                <a:tc>
                  <a:txBody>
                    <a:bodyPr/>
                    <a:lstStyle/>
                    <a:p>
                      <a:pPr algn="ctr">
                        <a:lnSpc>
                          <a:spcPct val="100000"/>
                        </a:lnSpc>
                        <a:spcBef>
                          <a:spcPts val="0"/>
                        </a:spcBef>
                        <a:spcAft>
                          <a:spcPts val="0"/>
                        </a:spcAft>
                      </a:pPr>
                      <a:r>
                        <a:rPr lang="en-US" sz="1400" kern="100" dirty="0">
                          <a:latin typeface="+mn-ea"/>
                          <a:ea typeface="+mn-ea"/>
                        </a:rPr>
                        <a:t>6</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Bef>
                          <a:spcPts val="0"/>
                        </a:spcBef>
                        <a:spcAft>
                          <a:spcPts val="0"/>
                        </a:spcAft>
                      </a:pPr>
                      <a:r>
                        <a:rPr lang="fr-FR" altLang="zh-CN" sz="1400" kern="100" dirty="0">
                          <a:latin typeface="+mn-ea"/>
                          <a:ea typeface="+mn-ea"/>
                        </a:rPr>
                        <a:t>Altitude</a:t>
                      </a:r>
                      <a:endParaRPr lang="zh-CN" sz="1400" kern="100" dirty="0">
                        <a:latin typeface="+mn-ea"/>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zh-CN" altLang="zh-CN" sz="1400" kern="100" dirty="0">
                          <a:latin typeface="+mn-ea"/>
                          <a:ea typeface="+mn-ea"/>
                        </a:rPr>
                        <a:t>≤</a:t>
                      </a:r>
                      <a:r>
                        <a:rPr lang="en-US" altLang="zh-CN" sz="1400" kern="100" dirty="0">
                          <a:latin typeface="+mn-ea"/>
                          <a:ea typeface="+mn-ea"/>
                        </a:rPr>
                        <a:t>3000m</a:t>
                      </a:r>
                      <a:endParaRPr lang="zh-CN" sz="1400" kern="100" dirty="0">
                        <a:solidFill>
                          <a:schemeClr val="tx1"/>
                        </a:solidFill>
                        <a:latin typeface="+mn-ea"/>
                        <a:ea typeface="+mn-ea"/>
                        <a:cs typeface="Arial"/>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endParaRPr lang="zh-CN"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1219423">
                <a:tc>
                  <a:txBody>
                    <a:bodyPr/>
                    <a:lstStyle/>
                    <a:p>
                      <a:pPr algn="ctr">
                        <a:lnSpc>
                          <a:spcPct val="100000"/>
                        </a:lnSpc>
                        <a:spcBef>
                          <a:spcPts val="0"/>
                        </a:spcBef>
                        <a:spcAft>
                          <a:spcPts val="0"/>
                        </a:spcAft>
                      </a:pPr>
                      <a:r>
                        <a:rPr lang="en-US" sz="1400" kern="100" dirty="0">
                          <a:latin typeface="+mn-ea"/>
                          <a:ea typeface="+mn-ea"/>
                        </a:rPr>
                        <a:t>7</a:t>
                      </a:r>
                      <a:endParaRPr lang="zh-CN" sz="14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fr-FR" altLang="zh-CN" sz="1400" kern="100" dirty="0">
                          <a:latin typeface="+mn-ea"/>
                          <a:ea typeface="+mn-ea"/>
                        </a:rPr>
                        <a:t>PSU</a:t>
                      </a:r>
                      <a:endParaRPr lang="zh-CN" sz="1400" kern="100" dirty="0">
                        <a:latin typeface="+mn-ea"/>
                        <a:ea typeface="+mn-ea"/>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spcBef>
                          <a:spcPts val="0"/>
                        </a:spcBef>
                        <a:spcAft>
                          <a:spcPts val="0"/>
                        </a:spcAft>
                      </a:pPr>
                      <a:r>
                        <a:rPr lang="en-US" altLang="zh-CN" sz="1400" kern="100" dirty="0">
                          <a:latin typeface="+mn-ea"/>
                          <a:ea typeface="+mn-ea"/>
                        </a:rPr>
                        <a:t>AC input voltage: 100V AC to 240V AC, 50/60Hz</a:t>
                      </a:r>
                      <a:endParaRPr lang="zh-CN" altLang="zh-CN" sz="1400" kern="100" dirty="0">
                        <a:latin typeface="+mn-ea"/>
                        <a:ea typeface="+mn-ea"/>
                      </a:endParaRPr>
                    </a:p>
                    <a:p>
                      <a:pPr marL="0" algn="l" defTabSz="914400" rtl="0" eaLnBrk="1" latinLnBrk="0" hangingPunct="1">
                        <a:lnSpc>
                          <a:spcPct val="100000"/>
                        </a:lnSpc>
                        <a:spcBef>
                          <a:spcPts val="0"/>
                        </a:spcBef>
                        <a:spcAft>
                          <a:spcPts val="0"/>
                        </a:spcAft>
                      </a:pPr>
                      <a:r>
                        <a:rPr lang="en-US" altLang="zh-CN" sz="1400" kern="100" dirty="0">
                          <a:latin typeface="+mn-ea"/>
                          <a:ea typeface="+mn-ea"/>
                        </a:rPr>
                        <a:t>DC power supply: -48V DC, nominal voltage fluctuation range-38.4V to 38.4V DC</a:t>
                      </a:r>
                      <a:endParaRPr lang="zh-CN" sz="1400" kern="100" dirty="0">
                        <a:solidFill>
                          <a:schemeClr val="tx1"/>
                        </a:solidFill>
                        <a:latin typeface="+mn-ea"/>
                        <a:ea typeface="+mn-ea"/>
                        <a:cs typeface="Arial"/>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spcBef>
                          <a:spcPts val="0"/>
                        </a:spcBef>
                        <a:spcAft>
                          <a:spcPts val="0"/>
                        </a:spcAft>
                      </a:pPr>
                      <a:endParaRPr lang="zh-CN" sz="1200" kern="100" dirty="0">
                        <a:solidFill>
                          <a:schemeClr val="tx1"/>
                        </a:solidFill>
                        <a:latin typeface="+mn-ea"/>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60180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55432511"/>
          <p:cNvSpPr>
            <a:spLocks noGrp="1"/>
          </p:cNvSpPr>
          <p:nvPr>
            <p:ph type="body" sz="quarter" idx="10"/>
          </p:nvPr>
        </p:nvSpPr>
        <p:spPr>
          <a:xfrm>
            <a:off x="912815" y="1223769"/>
            <a:ext cx="10560048" cy="4680000"/>
          </a:xfrm>
        </p:spPr>
        <p:txBody>
          <a:bodyPr/>
          <a:lstStyle/>
          <a:p>
            <a:r>
              <a:rPr lang="en-US" altLang="zh-CN" sz="1800" dirty="0" smtClean="0"/>
              <a:t>To connect or remove cables, obtain the permissions from the client. The following table lists the inspections about the cable layout for servers:</a:t>
            </a:r>
            <a:endParaRPr lang="zh-CN" altLang="en-US" sz="1800" dirty="0" smtClean="0"/>
          </a:p>
          <a:p>
            <a:endParaRPr lang="zh-CN" altLang="en-US" sz="1800" dirty="0"/>
          </a:p>
        </p:txBody>
      </p:sp>
      <p:sp>
        <p:nvSpPr>
          <p:cNvPr id="4" name="文本占位符 3"/>
          <p:cNvSpPr>
            <a:spLocks noGrp="1"/>
          </p:cNvSpPr>
          <p:nvPr>
            <p:ph type="body" sz="quarter" idx="12"/>
          </p:nvPr>
        </p:nvSpPr>
        <p:spPr/>
        <p:txBody>
          <a:bodyPr/>
          <a:lstStyle/>
          <a:p>
            <a:r>
              <a:rPr lang="en-US" altLang="zh-CN" dirty="0"/>
              <a:t>On-site Inspection (3)</a:t>
            </a:r>
            <a:endParaRPr lang="zh-CN" altLang="en-US" dirty="0"/>
          </a:p>
        </p:txBody>
      </p:sp>
      <p:graphicFrame>
        <p:nvGraphicFramePr>
          <p:cNvPr id="5" name="844776355"/>
          <p:cNvGraphicFramePr>
            <a:graphicFrameLocks noGrp="1"/>
          </p:cNvGraphicFramePr>
          <p:nvPr>
            <p:extLst>
              <p:ext uri="{D42A27DB-BD31-4B8C-83A1-F6EECF244321}">
                <p14:modId xmlns:p14="http://schemas.microsoft.com/office/powerpoint/2010/main" val="3423622823"/>
              </p:ext>
            </p:extLst>
          </p:nvPr>
        </p:nvGraphicFramePr>
        <p:xfrm>
          <a:off x="2283618" y="2096852"/>
          <a:ext cx="7624763" cy="4102174"/>
        </p:xfrm>
        <a:graphic>
          <a:graphicData uri="http://schemas.openxmlformats.org/drawingml/2006/table">
            <a:tbl>
              <a:tblPr bandRow="1"/>
              <a:tblGrid>
                <a:gridCol w="459558">
                  <a:extLst>
                    <a:ext uri="{9D8B030D-6E8A-4147-A177-3AD203B41FA5}">
                      <a16:colId xmlns:a16="http://schemas.microsoft.com/office/drawing/2014/main" xmlns="" val="20000"/>
                    </a:ext>
                  </a:extLst>
                </a:gridCol>
                <a:gridCol w="1080182">
                  <a:extLst>
                    <a:ext uri="{9D8B030D-6E8A-4147-A177-3AD203B41FA5}">
                      <a16:colId xmlns:a16="http://schemas.microsoft.com/office/drawing/2014/main" xmlns="" val="20001"/>
                    </a:ext>
                  </a:extLst>
                </a:gridCol>
                <a:gridCol w="5292891">
                  <a:extLst>
                    <a:ext uri="{9D8B030D-6E8A-4147-A177-3AD203B41FA5}">
                      <a16:colId xmlns:a16="http://schemas.microsoft.com/office/drawing/2014/main" xmlns="" val="20002"/>
                    </a:ext>
                  </a:extLst>
                </a:gridCol>
                <a:gridCol w="792132">
                  <a:extLst>
                    <a:ext uri="{9D8B030D-6E8A-4147-A177-3AD203B41FA5}">
                      <a16:colId xmlns:a16="http://schemas.microsoft.com/office/drawing/2014/main" xmlns="" val="20003"/>
                    </a:ext>
                  </a:extLst>
                </a:gridCol>
              </a:tblGrid>
              <a:tr h="314977">
                <a:tc>
                  <a:txBody>
                    <a:bodyPr/>
                    <a:lstStyle/>
                    <a:p>
                      <a:pPr algn="ctr">
                        <a:lnSpc>
                          <a:spcPct val="100000"/>
                        </a:lnSpc>
                        <a:spcBef>
                          <a:spcPts val="0"/>
                        </a:spcBef>
                        <a:spcAft>
                          <a:spcPts val="0"/>
                        </a:spcAft>
                      </a:pPr>
                      <a:r>
                        <a:rPr lang="fr-FR" altLang="zh-CN" sz="1200" b="1" kern="100" dirty="0">
                          <a:latin typeface="+mn-ea"/>
                          <a:ea typeface="+mn-ea"/>
                        </a:rPr>
                        <a:t>No.</a:t>
                      </a:r>
                      <a:endParaRPr lang="zh-CN" sz="1200" b="1"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fr-FR" altLang="zh-CN" sz="1200" b="1" kern="100" dirty="0">
                          <a:latin typeface="+mn-ea"/>
                          <a:ea typeface="+mn-ea"/>
                        </a:rPr>
                        <a:t>Item</a:t>
                      </a:r>
                      <a:endParaRPr lang="zh-CN" sz="1200" b="1" kern="100" dirty="0">
                        <a:latin typeface="+mn-ea"/>
                        <a:ea typeface="+mn-ea"/>
                        <a:cs typeface="Times New Roman"/>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fr-FR" altLang="zh-CN" sz="1200" b="1" kern="100" dirty="0">
                          <a:latin typeface="+mn-ea"/>
                          <a:ea typeface="+mn-ea"/>
                        </a:rPr>
                        <a:t>Remarks</a:t>
                      </a:r>
                      <a:endParaRPr lang="zh-CN" sz="1200" b="1" kern="100" dirty="0">
                        <a:latin typeface="+mn-ea"/>
                        <a:ea typeface="+mn-ea"/>
                        <a:cs typeface="Times New Roman"/>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en-US" altLang="zh-CN" sz="1200" b="1" kern="100" dirty="0">
                          <a:latin typeface="+mn-ea"/>
                          <a:ea typeface="+mn-ea"/>
                        </a:rPr>
                        <a:t>Result</a:t>
                      </a:r>
                      <a:endParaRPr lang="zh-CN" sz="1200" b="1"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971746">
                <a:tc>
                  <a:txBody>
                    <a:bodyPr/>
                    <a:lstStyle/>
                    <a:p>
                      <a:pPr algn="ctr">
                        <a:lnSpc>
                          <a:spcPct val="100000"/>
                        </a:lnSpc>
                        <a:spcBef>
                          <a:spcPts val="0"/>
                        </a:spcBef>
                        <a:spcAft>
                          <a:spcPts val="0"/>
                        </a:spcAft>
                      </a:pPr>
                      <a:r>
                        <a:rPr lang="en-US" sz="1200" kern="100" dirty="0">
                          <a:latin typeface="+mn-ea"/>
                          <a:ea typeface="+mn-ea"/>
                        </a:rPr>
                        <a:t>1</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200" kern="100" dirty="0">
                          <a:latin typeface="+mn-ea"/>
                          <a:ea typeface="+mn-ea"/>
                        </a:rPr>
                        <a:t>General cable layout</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r>
                        <a:rPr lang="en-US" altLang="zh-CN" sz="1200" kern="100" dirty="0">
                          <a:latin typeface="+mn-ea"/>
                          <a:ea typeface="+mn-ea"/>
                        </a:rPr>
                        <a:t>The strong current cables and weak current cables must be respectively routed from the two sides of cabinets. That is, service cables are separated from power cables. Check whether any optical fiber is bent strongly or extended forcedly.</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636104">
                <a:tc>
                  <a:txBody>
                    <a:bodyPr/>
                    <a:lstStyle/>
                    <a:p>
                      <a:pPr algn="ctr">
                        <a:lnSpc>
                          <a:spcPct val="100000"/>
                        </a:lnSpc>
                        <a:spcBef>
                          <a:spcPts val="0"/>
                        </a:spcBef>
                        <a:spcAft>
                          <a:spcPts val="0"/>
                        </a:spcAft>
                      </a:pPr>
                      <a:r>
                        <a:rPr lang="en-US" sz="1200" kern="100" dirty="0">
                          <a:latin typeface="+mn-ea"/>
                          <a:ea typeface="+mn-ea"/>
                        </a:rPr>
                        <a:t>2</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200" kern="100" dirty="0">
                          <a:latin typeface="+mn-ea"/>
                          <a:ea typeface="+mn-ea"/>
                        </a:rPr>
                        <a:t>Power cable layout</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r>
                        <a:rPr lang="en-US" altLang="zh-CN" sz="1200" kern="100" dirty="0">
                          <a:latin typeface="+mn-ea"/>
                          <a:ea typeface="+mn-ea"/>
                        </a:rPr>
                        <a:t>The cable layout is neat and in order, with the cabling style being the same as that in other racks in the equipment room. Do not bend power cables or wrap the power cables in a loop.</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636104">
                <a:tc>
                  <a:txBody>
                    <a:bodyPr/>
                    <a:lstStyle/>
                    <a:p>
                      <a:pPr algn="ctr">
                        <a:lnSpc>
                          <a:spcPct val="100000"/>
                        </a:lnSpc>
                        <a:spcBef>
                          <a:spcPts val="0"/>
                        </a:spcBef>
                        <a:spcAft>
                          <a:spcPts val="0"/>
                        </a:spcAft>
                      </a:pPr>
                      <a:r>
                        <a:rPr lang="en-US" sz="1200" kern="100" dirty="0">
                          <a:latin typeface="+mn-ea"/>
                          <a:ea typeface="+mn-ea"/>
                        </a:rPr>
                        <a:t>3</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200" kern="100" dirty="0">
                          <a:latin typeface="+mn-ea"/>
                          <a:ea typeface="+mn-ea"/>
                        </a:rPr>
                        <a:t>Service cable layout</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r>
                        <a:rPr lang="en-US" altLang="zh-CN" sz="1200" kern="100" dirty="0">
                          <a:latin typeface="+mn-ea"/>
                          <a:ea typeface="+mn-ea"/>
                        </a:rPr>
                        <a:t>The cable layout is tidy and in order, with the cabling style being the same as that in other racks in the equipment room. Do not bend power cables or wrap the power cables in a loop.</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28008">
                <a:tc>
                  <a:txBody>
                    <a:bodyPr/>
                    <a:lstStyle/>
                    <a:p>
                      <a:pPr algn="ctr">
                        <a:lnSpc>
                          <a:spcPct val="100000"/>
                        </a:lnSpc>
                        <a:spcBef>
                          <a:spcPts val="0"/>
                        </a:spcBef>
                        <a:spcAft>
                          <a:spcPts val="0"/>
                        </a:spcAft>
                      </a:pPr>
                      <a:r>
                        <a:rPr lang="en-US" sz="1200" kern="100" dirty="0">
                          <a:latin typeface="+mn-ea"/>
                          <a:ea typeface="+mn-ea"/>
                        </a:rPr>
                        <a:t>4</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200" kern="100" dirty="0">
                          <a:latin typeface="+mn-ea"/>
                          <a:ea typeface="+mn-ea"/>
                        </a:rPr>
                        <a:t>PGND</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r>
                        <a:rPr lang="en-US" altLang="zh-CN" sz="1200" kern="100" dirty="0">
                          <a:latin typeface="+mn-ea"/>
                          <a:ea typeface="+mn-ea"/>
                        </a:rPr>
                        <a:t>Servers must be properly grounded.</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420018">
                <a:tc>
                  <a:txBody>
                    <a:bodyPr/>
                    <a:lstStyle/>
                    <a:p>
                      <a:pPr algn="ctr">
                        <a:lnSpc>
                          <a:spcPct val="100000"/>
                        </a:lnSpc>
                        <a:spcBef>
                          <a:spcPts val="0"/>
                        </a:spcBef>
                        <a:spcAft>
                          <a:spcPts val="0"/>
                        </a:spcAft>
                      </a:pPr>
                      <a:r>
                        <a:rPr lang="en-US" sz="1200" kern="100" dirty="0">
                          <a:latin typeface="+mn-ea"/>
                          <a:ea typeface="+mn-ea"/>
                        </a:rPr>
                        <a:t>5</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200" kern="100" dirty="0">
                          <a:latin typeface="+mn-ea"/>
                          <a:ea typeface="+mn-ea"/>
                        </a:rPr>
                        <a:t>Cable labels</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r>
                        <a:rPr lang="en-US" altLang="zh-CN" sz="1200" kern="100" dirty="0">
                          <a:latin typeface="+mn-ea"/>
                          <a:ea typeface="+mn-ea"/>
                        </a:rPr>
                        <a:t>The characters on the label are clear, marks are clear and correct, and labels are firmly attached to cables.</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318052">
                <a:tc>
                  <a:txBody>
                    <a:bodyPr/>
                    <a:lstStyle/>
                    <a:p>
                      <a:pPr algn="ctr">
                        <a:lnSpc>
                          <a:spcPct val="100000"/>
                        </a:lnSpc>
                        <a:spcBef>
                          <a:spcPts val="0"/>
                        </a:spcBef>
                        <a:spcAft>
                          <a:spcPts val="0"/>
                        </a:spcAft>
                      </a:pPr>
                      <a:r>
                        <a:rPr lang="en-US" sz="1200" kern="100" dirty="0">
                          <a:latin typeface="+mn-ea"/>
                          <a:ea typeface="+mn-ea"/>
                        </a:rPr>
                        <a:t>6</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200" kern="100" dirty="0">
                          <a:latin typeface="+mn-ea"/>
                          <a:ea typeface="+mn-ea"/>
                        </a:rPr>
                        <a:t>Power plugs</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r>
                        <a:rPr lang="en-US" altLang="zh-CN" sz="1200" kern="100" dirty="0">
                          <a:latin typeface="+mn-ea"/>
                          <a:ea typeface="+mn-ea"/>
                        </a:rPr>
                        <a:t>Power cables are securely plugged into the power socket.</a:t>
                      </a:r>
                      <a:endParaRPr lang="zh-CN" sz="1200" kern="100" dirty="0">
                        <a:latin typeface="+mn-ea"/>
                        <a:ea typeface="+mn-ea"/>
                        <a:cs typeface="Times New Roman"/>
                      </a:endParaRPr>
                    </a:p>
                  </a:txBody>
                  <a:tcPr marL="90000" marR="90000" marT="46800" marB="46800" anchor="ct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477079">
                <a:tc>
                  <a:txBody>
                    <a:bodyPr/>
                    <a:lstStyle/>
                    <a:p>
                      <a:pPr algn="ctr">
                        <a:lnSpc>
                          <a:spcPct val="100000"/>
                        </a:lnSpc>
                        <a:spcBef>
                          <a:spcPts val="0"/>
                        </a:spcBef>
                        <a:spcAft>
                          <a:spcPts val="0"/>
                        </a:spcAft>
                      </a:pPr>
                      <a:r>
                        <a:rPr lang="en-US" sz="1200" kern="100" dirty="0">
                          <a:latin typeface="+mn-ea"/>
                          <a:ea typeface="+mn-ea"/>
                        </a:rPr>
                        <a:t>7</a:t>
                      </a:r>
                      <a:endParaRPr lang="zh-CN" sz="1200" kern="100" dirty="0">
                        <a:latin typeface="+mn-ea"/>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r>
                        <a:rPr lang="fr-FR" altLang="zh-CN" sz="1200" kern="100" dirty="0">
                          <a:latin typeface="+mn-ea"/>
                          <a:ea typeface="+mn-ea"/>
                        </a:rPr>
                        <a:t>Signaling plugs</a:t>
                      </a:r>
                      <a:endParaRPr lang="zh-CN" sz="1200" kern="100" dirty="0">
                        <a:latin typeface="+mn-ea"/>
                        <a:ea typeface="+mn-ea"/>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r>
                        <a:rPr lang="en-US" altLang="zh-CN" sz="1200" kern="100" dirty="0">
                          <a:latin typeface="+mn-ea"/>
                          <a:ea typeface="+mn-ea"/>
                        </a:rPr>
                        <a:t>Check the signals between server devices and switches, and check whether the data link in between is firmly connected.</a:t>
                      </a:r>
                      <a:endParaRPr lang="zh-CN" sz="1200" kern="100" dirty="0">
                        <a:latin typeface="+mn-ea"/>
                        <a:ea typeface="+mn-ea"/>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endParaRPr lang="zh-CN" sz="1200" kern="100" dirty="0">
                        <a:latin typeface="+mn-ea"/>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370083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50058523"/>
          <p:cNvSpPr>
            <a:spLocks noGrp="1"/>
          </p:cNvSpPr>
          <p:nvPr>
            <p:ph type="body" sz="quarter" idx="10"/>
          </p:nvPr>
        </p:nvSpPr>
        <p:spPr/>
        <p:txBody>
          <a:bodyPr/>
          <a:lstStyle/>
          <a:p>
            <a:r>
              <a:rPr lang="en-US" altLang="zh-CN" sz="2400" dirty="0"/>
              <a:t>To inspect server running status, see to items lists in the following table:</a:t>
            </a:r>
            <a:endParaRPr lang="zh-CN" altLang="en-US" sz="2400" dirty="0"/>
          </a:p>
          <a:p>
            <a:endParaRPr lang="zh-CN" altLang="en-US" sz="2400" dirty="0"/>
          </a:p>
        </p:txBody>
      </p:sp>
      <p:sp>
        <p:nvSpPr>
          <p:cNvPr id="2" name="文本占位符 1"/>
          <p:cNvSpPr>
            <a:spLocks noGrp="1"/>
          </p:cNvSpPr>
          <p:nvPr>
            <p:ph type="body" sz="quarter" idx="12"/>
          </p:nvPr>
        </p:nvSpPr>
        <p:spPr/>
        <p:txBody>
          <a:bodyPr/>
          <a:lstStyle/>
          <a:p>
            <a:r>
              <a:rPr lang="en-US" altLang="zh-CN" dirty="0"/>
              <a:t>On-site Inspection (4)</a:t>
            </a:r>
            <a:endParaRPr lang="zh-CN" altLang="en-US" dirty="0"/>
          </a:p>
        </p:txBody>
      </p:sp>
      <p:graphicFrame>
        <p:nvGraphicFramePr>
          <p:cNvPr id="5" name="133167544"/>
          <p:cNvGraphicFramePr>
            <a:graphicFrameLocks noGrp="1"/>
          </p:cNvGraphicFramePr>
          <p:nvPr>
            <p:extLst>
              <p:ext uri="{D42A27DB-BD31-4B8C-83A1-F6EECF244321}">
                <p14:modId xmlns:p14="http://schemas.microsoft.com/office/powerpoint/2010/main" val="1741533779"/>
              </p:ext>
            </p:extLst>
          </p:nvPr>
        </p:nvGraphicFramePr>
        <p:xfrm>
          <a:off x="2370137" y="2564904"/>
          <a:ext cx="7596187" cy="2627760"/>
        </p:xfrm>
        <a:graphic>
          <a:graphicData uri="http://schemas.openxmlformats.org/drawingml/2006/table">
            <a:tbl>
              <a:tblPr bandRow="1"/>
              <a:tblGrid>
                <a:gridCol w="448962">
                  <a:extLst>
                    <a:ext uri="{9D8B030D-6E8A-4147-A177-3AD203B41FA5}">
                      <a16:colId xmlns:a16="http://schemas.microsoft.com/office/drawing/2014/main" xmlns="" val="20000"/>
                    </a:ext>
                  </a:extLst>
                </a:gridCol>
                <a:gridCol w="1293270">
                  <a:extLst>
                    <a:ext uri="{9D8B030D-6E8A-4147-A177-3AD203B41FA5}">
                      <a16:colId xmlns:a16="http://schemas.microsoft.com/office/drawing/2014/main" xmlns="" val="20001"/>
                    </a:ext>
                  </a:extLst>
                </a:gridCol>
                <a:gridCol w="5853955">
                  <a:extLst>
                    <a:ext uri="{9D8B030D-6E8A-4147-A177-3AD203B41FA5}">
                      <a16:colId xmlns:a16="http://schemas.microsoft.com/office/drawing/2014/main" xmlns="" val="20002"/>
                    </a:ext>
                  </a:extLst>
                </a:gridCol>
              </a:tblGrid>
              <a:tr h="301538">
                <a:tc>
                  <a:txBody>
                    <a:bodyPr/>
                    <a:lstStyle/>
                    <a:p>
                      <a:pPr algn="ctr">
                        <a:lnSpc>
                          <a:spcPct val="100000"/>
                        </a:lnSpc>
                        <a:spcBef>
                          <a:spcPts val="0"/>
                        </a:spcBef>
                        <a:spcAft>
                          <a:spcPts val="0"/>
                        </a:spcAft>
                      </a:pPr>
                      <a:r>
                        <a:rPr lang="fr-FR" altLang="zh-CN" sz="1400" b="1" kern="100" dirty="0"/>
                        <a:t>No.</a:t>
                      </a:r>
                      <a:endParaRPr lang="zh-CN" sz="1400" b="1" kern="100" dirty="0">
                        <a:latin typeface="FrutigerNext LT Regular" pitchFamily="34" charset="0"/>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fr-FR" altLang="zh-CN" sz="1400" b="1" kern="100" dirty="0"/>
                        <a:t>Inspection</a:t>
                      </a:r>
                      <a:endParaRPr lang="zh-CN" sz="1400" b="1" kern="100" dirty="0">
                        <a:latin typeface="FrutigerNext LT Regular" pitchFamily="34" charset="0"/>
                        <a:ea typeface="+mn-ea"/>
                        <a:cs typeface="Times New Roman"/>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0"/>
                        </a:spcBef>
                        <a:spcAft>
                          <a:spcPts val="0"/>
                        </a:spcAft>
                      </a:pPr>
                      <a:r>
                        <a:rPr lang="fr-FR" altLang="zh-CN" sz="1400" b="1" kern="100" dirty="0"/>
                        <a:t>Remarks</a:t>
                      </a:r>
                      <a:endParaRPr lang="zh-CN" sz="1400" b="1" kern="100" dirty="0">
                        <a:latin typeface="FrutigerNext LT Regular" pitchFamily="34" charset="0"/>
                        <a:ea typeface="+mn-ea"/>
                        <a:cs typeface="Times New Roman"/>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1147806">
                <a:tc>
                  <a:txBody>
                    <a:bodyPr/>
                    <a:lstStyle/>
                    <a:p>
                      <a:pPr algn="l">
                        <a:lnSpc>
                          <a:spcPct val="100000"/>
                        </a:lnSpc>
                        <a:spcBef>
                          <a:spcPts val="0"/>
                        </a:spcBef>
                        <a:spcAft>
                          <a:spcPts val="0"/>
                        </a:spcAft>
                      </a:pPr>
                      <a:r>
                        <a:rPr lang="en-US" sz="1400" kern="100" dirty="0"/>
                        <a:t>1</a:t>
                      </a:r>
                      <a:endParaRPr lang="zh-CN" sz="1400" kern="100" dirty="0">
                        <a:latin typeface="FrutigerNext LT Regular" pitchFamily="34" charset="0"/>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spcBef>
                          <a:spcPts val="0"/>
                        </a:spcBef>
                        <a:spcAft>
                          <a:spcPts val="0"/>
                        </a:spcAft>
                      </a:pPr>
                      <a:r>
                        <a:rPr lang="fr-FR" altLang="zh-CN" sz="1400" kern="1200" dirty="0"/>
                        <a:t>Indicators</a:t>
                      </a:r>
                      <a:endParaRPr lang="zh-CN" sz="1400" kern="100" dirty="0">
                        <a:latin typeface="FrutigerNext LT Regular" pitchFamily="34" charset="0"/>
                        <a:ea typeface="+mn-ea"/>
                        <a:cs typeface="Times New Roman"/>
                      </a:endParaRPr>
                    </a:p>
                  </a:txBody>
                  <a:tcPr marL="90000" marR="90000" marT="46800" marB="46800" anchor="ctr"/>
                </a:tc>
                <a:tc>
                  <a:txBody>
                    <a:bodyPr/>
                    <a:lstStyle/>
                    <a:p>
                      <a:pPr marL="0" algn="l" defTabSz="914400" rtl="0" eaLnBrk="1" latinLnBrk="0" hangingPunct="1">
                        <a:lnSpc>
                          <a:spcPct val="100000"/>
                        </a:lnSpc>
                        <a:spcBef>
                          <a:spcPts val="0"/>
                        </a:spcBef>
                        <a:spcAft>
                          <a:spcPts val="0"/>
                        </a:spcAft>
                      </a:pPr>
                      <a:r>
                        <a:rPr lang="en-US" altLang="zh-CN" sz="1400" kern="1200" dirty="0"/>
                        <a:t>On the front and rear panels of the servers, there are UID buttons/indicators, HEALTHY indicators, network port indicators, and power buttons/indicators. You can know the current status of the server based on the status of these indicators. For details on indicator status, refer to the server product documentation.</a:t>
                      </a:r>
                      <a:endParaRPr lang="zh-CN" altLang="zh-CN" sz="1400" kern="1200" dirty="0">
                        <a:solidFill>
                          <a:schemeClr val="tx1"/>
                        </a:solidFill>
                        <a:latin typeface="FrutigerNext LT Regular" pitchFamily="34" charset="0"/>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147806">
                <a:tc>
                  <a:txBody>
                    <a:bodyPr/>
                    <a:lstStyle/>
                    <a:p>
                      <a:pPr algn="l">
                        <a:lnSpc>
                          <a:spcPct val="100000"/>
                        </a:lnSpc>
                        <a:spcBef>
                          <a:spcPts val="0"/>
                        </a:spcBef>
                        <a:spcAft>
                          <a:spcPts val="0"/>
                        </a:spcAft>
                      </a:pPr>
                      <a:r>
                        <a:rPr lang="en-US" sz="1400" kern="100" dirty="0"/>
                        <a:t>2</a:t>
                      </a:r>
                      <a:endParaRPr lang="zh-CN" sz="1400" kern="100" dirty="0">
                        <a:latin typeface="FrutigerNext LT Regular" pitchFamily="34" charset="0"/>
                        <a:ea typeface="+mn-ea"/>
                        <a:cs typeface="Times New Roman"/>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r>
                        <a:rPr lang="fr-FR" altLang="zh-CN" sz="1400" kern="1200" dirty="0"/>
                        <a:t>iBMC health inspection</a:t>
                      </a:r>
                      <a:endParaRPr lang="zh-CN" sz="1400" kern="100" dirty="0">
                        <a:latin typeface="FrutigerNext LT Regular" pitchFamily="34" charset="0"/>
                        <a:ea typeface="+mn-ea"/>
                        <a:cs typeface="Times New Roman"/>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spcBef>
                          <a:spcPts val="0"/>
                        </a:spcBef>
                        <a:spcAft>
                          <a:spcPts val="0"/>
                        </a:spcAft>
                      </a:pPr>
                      <a:r>
                        <a:rPr lang="en-US" altLang="zh-CN" sz="1400" kern="1200" dirty="0"/>
                        <a:t>Use the on-site management network to perform the inspection. If no management network is available on site, use a network cable to connect the portable computer to the </a:t>
                      </a:r>
                      <a:r>
                        <a:rPr lang="en-US" altLang="zh-CN" sz="1400" kern="1200" dirty="0" err="1"/>
                        <a:t>iBMC</a:t>
                      </a:r>
                      <a:r>
                        <a:rPr lang="en-US" altLang="zh-CN" sz="1400" kern="1200" dirty="0"/>
                        <a:t>. Then, log in to the </a:t>
                      </a:r>
                      <a:r>
                        <a:rPr lang="en-US" altLang="zh-CN" sz="1400" kern="1200" dirty="0" err="1"/>
                        <a:t>iBMC</a:t>
                      </a:r>
                      <a:r>
                        <a:rPr lang="en-US" altLang="zh-CN" sz="1400" kern="1200" dirty="0"/>
                        <a:t> web UI to perform the health inspection. For details on alarms, see the </a:t>
                      </a:r>
                      <a:r>
                        <a:rPr lang="en-US" altLang="zh-CN" sz="1400" kern="1200" dirty="0" err="1"/>
                        <a:t>iBMC</a:t>
                      </a:r>
                      <a:r>
                        <a:rPr lang="en-US" altLang="zh-CN" sz="1400" kern="1200" dirty="0"/>
                        <a:t> Alarm Reference.</a:t>
                      </a:r>
                      <a:endParaRPr lang="zh-CN" altLang="zh-CN" sz="1400" kern="1200" dirty="0">
                        <a:solidFill>
                          <a:schemeClr val="tx1"/>
                        </a:solidFill>
                        <a:latin typeface="FrutigerNext LT Regular" pitchFamily="34" charset="0"/>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46319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type="body" sz="quarter" idx="10"/>
          </p:nvPr>
        </p:nvSpPr>
        <p:spPr/>
        <p:txBody>
          <a:bodyPr/>
          <a:lstStyle/>
          <a:p>
            <a:r>
              <a:rPr lang="en-US" altLang="zh-CN" dirty="0" smtClean="0"/>
              <a:t>If a server becomes faulty, collect the following information for fault diagnosis:</a:t>
            </a:r>
          </a:p>
          <a:p>
            <a:pPr lvl="1"/>
            <a:r>
              <a:rPr lang="en-US" altLang="zh-CN" dirty="0" smtClean="0"/>
              <a:t>Basic fault information (including the basic information about the customer, Equipment model and configuration, fault symptom)</a:t>
            </a:r>
            <a:r>
              <a:rPr lang="en-US" altLang="zh-CN" dirty="0"/>
              <a:t>.</a:t>
            </a:r>
            <a:endParaRPr lang="en-US" altLang="zh-CN" dirty="0" smtClean="0"/>
          </a:p>
          <a:p>
            <a:pPr lvl="1"/>
            <a:r>
              <a:rPr lang="en-US" altLang="zh-CN" dirty="0" smtClean="0"/>
              <a:t>Server hardware logs (using the </a:t>
            </a:r>
            <a:r>
              <a:rPr lang="en-US" altLang="zh-CN" dirty="0" err="1" smtClean="0"/>
              <a:t>iBMC</a:t>
            </a:r>
            <a:r>
              <a:rPr lang="en-US" altLang="zh-CN" dirty="0" smtClean="0"/>
              <a:t> to collect information about the server hardware) for system fault identification.</a:t>
            </a:r>
          </a:p>
          <a:p>
            <a:pPr lvl="1"/>
            <a:r>
              <a:rPr lang="en-US" altLang="zh-CN" dirty="0" smtClean="0"/>
              <a:t>Service plane logs (operating system logs and service software logs) for the analysis of software-level issues.</a:t>
            </a:r>
          </a:p>
          <a:p>
            <a:endParaRPr lang="en-US" altLang="zh-CN" dirty="0"/>
          </a:p>
        </p:txBody>
      </p:sp>
      <p:sp>
        <p:nvSpPr>
          <p:cNvPr id="4" name="文本占位符 3"/>
          <p:cNvSpPr>
            <a:spLocks noGrp="1"/>
          </p:cNvSpPr>
          <p:nvPr>
            <p:ph type="body" sz="quarter" idx="12"/>
          </p:nvPr>
        </p:nvSpPr>
        <p:spPr/>
        <p:txBody>
          <a:bodyPr/>
          <a:lstStyle/>
          <a:p>
            <a:r>
              <a:rPr lang="en-US" altLang="zh-CN" dirty="0"/>
              <a:t>Fault Information Collection (1)</a:t>
            </a:r>
            <a:endParaRPr lang="zh-CN" altLang="en-US" dirty="0"/>
          </a:p>
        </p:txBody>
      </p:sp>
    </p:spTree>
    <p:extLst>
      <p:ext uri="{BB962C8B-B14F-4D97-AF65-F5344CB8AC3E}">
        <p14:creationId xmlns:p14="http://schemas.microsoft.com/office/powerpoint/2010/main" val="1061985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685962636"/>
          <p:cNvSpPr>
            <a:spLocks noGrp="1"/>
          </p:cNvSpPr>
          <p:nvPr>
            <p:ph type="body" sz="quarter" idx="10"/>
          </p:nvPr>
        </p:nvSpPr>
        <p:spPr/>
        <p:txBody>
          <a:bodyPr/>
          <a:lstStyle/>
          <a:p>
            <a:r>
              <a:rPr lang="en-US" altLang="zh-CN" smtClean="0"/>
              <a:t>Collect the basic fault information using the following table:</a:t>
            </a:r>
            <a:endParaRPr lang="zh-CN" altLang="en-US" dirty="0"/>
          </a:p>
        </p:txBody>
      </p:sp>
      <p:sp>
        <p:nvSpPr>
          <p:cNvPr id="2" name="文本占位符 1"/>
          <p:cNvSpPr>
            <a:spLocks noGrp="1"/>
          </p:cNvSpPr>
          <p:nvPr>
            <p:ph type="body" sz="quarter" idx="12"/>
          </p:nvPr>
        </p:nvSpPr>
        <p:spPr/>
        <p:txBody>
          <a:bodyPr/>
          <a:lstStyle/>
          <a:p>
            <a:r>
              <a:rPr lang="en-US" altLang="zh-CN" smtClean="0"/>
              <a:t>Fault Information Collection (2)</a:t>
            </a:r>
            <a:endParaRPr lang="zh-CN" altLang="en-US" dirty="0"/>
          </a:p>
        </p:txBody>
      </p:sp>
      <p:graphicFrame>
        <p:nvGraphicFramePr>
          <p:cNvPr id="5" name="372896733"/>
          <p:cNvGraphicFramePr>
            <a:graphicFrameLocks noGrp="1"/>
          </p:cNvGraphicFramePr>
          <p:nvPr>
            <p:extLst>
              <p:ext uri="{D42A27DB-BD31-4B8C-83A1-F6EECF244321}">
                <p14:modId xmlns:p14="http://schemas.microsoft.com/office/powerpoint/2010/main" val="3056251566"/>
              </p:ext>
            </p:extLst>
          </p:nvPr>
        </p:nvGraphicFramePr>
        <p:xfrm>
          <a:off x="2357439" y="1911351"/>
          <a:ext cx="7704137" cy="4258320"/>
        </p:xfrm>
        <a:graphic>
          <a:graphicData uri="http://schemas.openxmlformats.org/drawingml/2006/table">
            <a:tbl>
              <a:tblPr firstRow="1" bandRow="1"/>
              <a:tblGrid>
                <a:gridCol w="2232097">
                  <a:extLst>
                    <a:ext uri="{9D8B030D-6E8A-4147-A177-3AD203B41FA5}">
                      <a16:colId xmlns:a16="http://schemas.microsoft.com/office/drawing/2014/main" xmlns="" val="20000"/>
                    </a:ext>
                  </a:extLst>
                </a:gridCol>
                <a:gridCol w="1726056">
                  <a:extLst>
                    <a:ext uri="{9D8B030D-6E8A-4147-A177-3AD203B41FA5}">
                      <a16:colId xmlns:a16="http://schemas.microsoft.com/office/drawing/2014/main" xmlns="" val="20001"/>
                    </a:ext>
                  </a:extLst>
                </a:gridCol>
                <a:gridCol w="1590359">
                  <a:extLst>
                    <a:ext uri="{9D8B030D-6E8A-4147-A177-3AD203B41FA5}">
                      <a16:colId xmlns:a16="http://schemas.microsoft.com/office/drawing/2014/main" xmlns="" val="20002"/>
                    </a:ext>
                  </a:extLst>
                </a:gridCol>
                <a:gridCol w="2155625">
                  <a:extLst>
                    <a:ext uri="{9D8B030D-6E8A-4147-A177-3AD203B41FA5}">
                      <a16:colId xmlns:a16="http://schemas.microsoft.com/office/drawing/2014/main" xmlns="" val="20003"/>
                    </a:ext>
                  </a:extLst>
                </a:gridCol>
              </a:tblGrid>
              <a:tr h="264066">
                <a:tc gridSpan="4">
                  <a:txBody>
                    <a:bodyPr/>
                    <a:lstStyle/>
                    <a:p>
                      <a:pPr algn="ctr">
                        <a:lnSpc>
                          <a:spcPct val="100000"/>
                        </a:lnSpc>
                      </a:pPr>
                      <a:r>
                        <a:rPr lang="fr-FR" altLang="zh-CN" sz="1200" b="1" dirty="0"/>
                        <a:t>Basic Server Fault Information</a:t>
                      </a:r>
                      <a:endParaRPr lang="zh-CN" altLang="en-US" sz="1200" b="1" dirty="0">
                        <a:solidFill>
                          <a:schemeClr val="tx1"/>
                        </a:solidFill>
                        <a:latin typeface="FrutigerNext LT Regular" pitchFamily="34" charset="0"/>
                        <a:ea typeface="+mn-ea"/>
                      </a:endParaRPr>
                    </a:p>
                  </a:txBody>
                  <a:tcPr marL="90000" marR="90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456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zh-CN" sz="1200" dirty="0"/>
                        <a:t>Trouble Ticket Number</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lnSpc>
                          <a:spcPct val="100000"/>
                        </a:lnSpc>
                      </a:pPr>
                      <a:r>
                        <a:rPr lang="fr-FR" altLang="zh-CN" sz="1100" kern="1200" dirty="0"/>
                        <a:t>For example, 123456</a:t>
                      </a:r>
                      <a:endParaRPr lang="zh-CN" altLang="en-US" sz="1100" i="1" kern="1200" dirty="0">
                        <a:solidFill>
                          <a:schemeClr val="dk1"/>
                        </a:solidFill>
                        <a:latin typeface="FrutigerNext LT Regular" pitchFamily="34" charset="0"/>
                        <a:ea typeface="+mn-ea"/>
                        <a:cs typeface="+mn-cs"/>
                      </a:endParaRPr>
                    </a:p>
                  </a:txBody>
                  <a:tcPr marL="90000" marR="90000" marT="46800" marB="46800" anchor="ctr"/>
                </a:tc>
                <a:tc>
                  <a:txBody>
                    <a:bodyPr/>
                    <a:lstStyle/>
                    <a:p>
                      <a:pPr algn="l">
                        <a:lnSpc>
                          <a:spcPct val="100000"/>
                        </a:lnSpc>
                      </a:pPr>
                      <a:r>
                        <a:rPr lang="fr-FR" altLang="zh-CN" sz="1200" dirty="0"/>
                        <a:t>Ticket Submission Time</a:t>
                      </a:r>
                      <a:endParaRPr lang="zh-CN" altLang="en-US" sz="1200" dirty="0">
                        <a:solidFill>
                          <a:schemeClr val="tx1"/>
                        </a:solidFill>
                        <a:latin typeface="FrutigerNext LT Regular" pitchFamily="34" charset="0"/>
                        <a:ea typeface="+mn-ea"/>
                      </a:endParaRPr>
                    </a:p>
                  </a:txBody>
                  <a:tcPr marL="90000" marR="90000" marT="46800" marB="468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t>YYYY-MM-DD HH:MM:SS</a:t>
                      </a:r>
                      <a:endParaRPr lang="zh-CN" altLang="en-US" sz="1100" i="1" kern="1200" dirty="0">
                        <a:solidFill>
                          <a:schemeClr val="dk1"/>
                        </a:solidFill>
                        <a:latin typeface="FrutigerNext LT Regular" pitchFamily="34" charset="0"/>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401248">
                <a:tc>
                  <a:txBody>
                    <a:bodyPr/>
                    <a:lstStyle/>
                    <a:p>
                      <a:pPr algn="l">
                        <a:lnSpc>
                          <a:spcPct val="100000"/>
                        </a:lnSpc>
                      </a:pPr>
                      <a:r>
                        <a:rPr lang="fr-FR" altLang="zh-CN" sz="1200" dirty="0"/>
                        <a:t>Customer</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en-US" altLang="zh-CN" sz="1100" dirty="0"/>
                        <a:t>Xxx</a:t>
                      </a:r>
                      <a:endParaRPr lang="zh-CN" altLang="en-US" sz="1100" i="1" dirty="0">
                        <a:latin typeface="FrutigerNext LT Regular" pitchFamily="34" charset="0"/>
                        <a:ea typeface="+mn-ea"/>
                      </a:endParaRPr>
                    </a:p>
                  </a:txBody>
                  <a:tcPr marL="90000" marR="90000" marT="46800" marB="46800" anchor="ctr"/>
                </a:tc>
                <a:tc>
                  <a:txBody>
                    <a:bodyPr/>
                    <a:lstStyle/>
                    <a:p>
                      <a:pPr algn="l">
                        <a:lnSpc>
                          <a:spcPct val="100000"/>
                        </a:lnSpc>
                      </a:pPr>
                      <a:r>
                        <a:rPr lang="fr-FR" altLang="zh-CN" sz="1200" dirty="0"/>
                        <a:t>Address</a:t>
                      </a:r>
                      <a:endParaRPr lang="zh-CN" altLang="en-US" sz="1200" dirty="0">
                        <a:latin typeface="FrutigerNext LT Regular" pitchFamily="34" charset="0"/>
                        <a:ea typeface="+mn-ea"/>
                      </a:endParaRPr>
                    </a:p>
                  </a:txBody>
                  <a:tcPr marL="90000" marR="90000" marT="46800" marB="46800" anchor="ctr"/>
                </a:tc>
                <a:tc>
                  <a:txBody>
                    <a:bodyPr/>
                    <a:lstStyle/>
                    <a:p>
                      <a:pPr algn="l">
                        <a:lnSpc>
                          <a:spcPct val="100000"/>
                        </a:lnSpc>
                      </a:pPr>
                      <a:r>
                        <a:rPr lang="en-US" altLang="zh-CN" sz="1100" dirty="0"/>
                        <a:t>Xx county/town/street, xx city, xx province</a:t>
                      </a:r>
                      <a:endParaRPr lang="zh-CN" altLang="en-US" sz="1100" i="1" dirty="0">
                        <a:latin typeface="FrutigerNext LT Regular"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01248">
                <a:tc>
                  <a:txBody>
                    <a:bodyPr/>
                    <a:lstStyle/>
                    <a:p>
                      <a:pPr algn="l">
                        <a:lnSpc>
                          <a:spcPct val="100000"/>
                        </a:lnSpc>
                      </a:pPr>
                      <a:r>
                        <a:rPr lang="fr-FR" altLang="zh-CN" sz="1200" dirty="0"/>
                        <a:t>Name</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fr-FR" altLang="zh-CN" sz="1100" dirty="0"/>
                        <a:t>Jack</a:t>
                      </a:r>
                      <a:endParaRPr lang="zh-CN" altLang="en-US" sz="1100" i="1" dirty="0">
                        <a:latin typeface="FrutigerNext LT Regular" pitchFamily="34" charset="0"/>
                        <a:ea typeface="+mn-ea"/>
                      </a:endParaRPr>
                    </a:p>
                  </a:txBody>
                  <a:tcPr marL="90000" marR="90000" marT="46800" marB="46800" anchor="ctr"/>
                </a:tc>
                <a:tc>
                  <a:txBody>
                    <a:bodyPr/>
                    <a:lstStyle/>
                    <a:p>
                      <a:pPr algn="l">
                        <a:lnSpc>
                          <a:spcPct val="100000"/>
                        </a:lnSpc>
                      </a:pPr>
                      <a:r>
                        <a:rPr lang="fr-FR" altLang="zh-CN" sz="1200" dirty="0"/>
                        <a:t>Contact</a:t>
                      </a:r>
                      <a:endParaRPr lang="zh-CN" altLang="en-US" sz="1200" dirty="0">
                        <a:latin typeface="FrutigerNext LT Regular" pitchFamily="34" charset="0"/>
                        <a:ea typeface="+mn-ea"/>
                      </a:endParaRPr>
                    </a:p>
                  </a:txBody>
                  <a:tcPr marL="90000" marR="90000" marT="46800" marB="46800" anchor="ctr"/>
                </a:tc>
                <a:tc>
                  <a:txBody>
                    <a:bodyPr/>
                    <a:lstStyle/>
                    <a:p>
                      <a:pPr algn="l">
                        <a:lnSpc>
                          <a:spcPct val="100000"/>
                        </a:lnSpc>
                      </a:pPr>
                      <a:r>
                        <a:rPr lang="fr-FR" altLang="zh-CN" sz="1100" dirty="0"/>
                        <a:t>Telephone number / Email address</a:t>
                      </a:r>
                      <a:endParaRPr lang="zh-CN" altLang="en-US" sz="1100" i="1" dirty="0">
                        <a:latin typeface="FrutigerNext LT Regular"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40295">
                <a:tc>
                  <a:txBody>
                    <a:bodyPr/>
                    <a:lstStyle/>
                    <a:p>
                      <a:pPr algn="l">
                        <a:lnSpc>
                          <a:spcPct val="100000"/>
                        </a:lnSpc>
                      </a:pPr>
                      <a:r>
                        <a:rPr lang="fr-FR" altLang="zh-CN" sz="1200" dirty="0"/>
                        <a:t>Server Model</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en-US" altLang="zh-CN" sz="1100" dirty="0"/>
                        <a:t>For example, RH2285 </a:t>
                      </a:r>
                      <a:r>
                        <a:rPr lang="en-US" altLang="zh-CN" sz="1100" dirty="0" smtClean="0"/>
                        <a:t>V5</a:t>
                      </a:r>
                      <a:endParaRPr lang="zh-CN" altLang="en-US" sz="1100" i="1" dirty="0">
                        <a:latin typeface="FrutigerNext LT Regular" pitchFamily="34" charset="0"/>
                        <a:ea typeface="+mn-ea"/>
                      </a:endParaRPr>
                    </a:p>
                  </a:txBody>
                  <a:tcPr marL="90000" marR="90000" marT="46800" marB="46800" anchor="ctr"/>
                </a:tc>
                <a:tc>
                  <a:txBody>
                    <a:bodyPr/>
                    <a:lstStyle/>
                    <a:p>
                      <a:pPr algn="l">
                        <a:lnSpc>
                          <a:spcPct val="100000"/>
                        </a:lnSpc>
                      </a:pPr>
                      <a:r>
                        <a:rPr lang="fr-FR" altLang="zh-CN" sz="1200" dirty="0"/>
                        <a:t>ESN</a:t>
                      </a:r>
                      <a:endParaRPr lang="zh-CN" altLang="en-US" sz="1200" dirty="0">
                        <a:latin typeface="FrutigerNext LT Regular" pitchFamily="34" charset="0"/>
                        <a:ea typeface="+mn-ea"/>
                      </a:endParaRPr>
                    </a:p>
                  </a:txBody>
                  <a:tcPr marL="90000" marR="90000" marT="46800" marB="46800" anchor="ctr"/>
                </a:tc>
                <a:tc>
                  <a:txBody>
                    <a:bodyPr/>
                    <a:lstStyle/>
                    <a:p>
                      <a:pPr algn="l">
                        <a:lnSpc>
                          <a:spcPct val="100000"/>
                        </a:lnSpc>
                      </a:pPr>
                      <a:r>
                        <a:rPr lang="en-US" altLang="zh-CN" sz="1100" dirty="0"/>
                        <a:t>2102310XXXXX</a:t>
                      </a:r>
                      <a:endParaRPr lang="zh-CN" altLang="en-US" sz="1100" i="1" dirty="0">
                        <a:latin typeface="FrutigerNext LT Regular"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456121">
                <a:tc>
                  <a:txBody>
                    <a:bodyPr/>
                    <a:lstStyle/>
                    <a:p>
                      <a:pPr algn="l">
                        <a:lnSpc>
                          <a:spcPct val="100000"/>
                        </a:lnSpc>
                      </a:pPr>
                      <a:r>
                        <a:rPr lang="fr-FR" altLang="zh-CN" sz="1200" dirty="0"/>
                        <a:t>Hardware Configuration</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en-US" altLang="zh-CN" sz="1100" dirty="0"/>
                        <a:t>Such as CPU, memory, RAID, and NIC model</a:t>
                      </a:r>
                      <a:endParaRPr lang="zh-CN" altLang="en-US" sz="1100" i="1" dirty="0">
                        <a:latin typeface="FrutigerNext LT Regular" pitchFamily="34" charset="0"/>
                        <a:ea typeface="+mn-ea"/>
                      </a:endParaRPr>
                    </a:p>
                  </a:txBody>
                  <a:tcPr marL="90000" marR="90000" marT="46800" marB="46800" anchor="ctr"/>
                </a:tc>
                <a:tc>
                  <a:txBody>
                    <a:bodyPr/>
                    <a:lstStyle/>
                    <a:p>
                      <a:pPr algn="l">
                        <a:lnSpc>
                          <a:spcPct val="100000"/>
                        </a:lnSpc>
                      </a:pPr>
                      <a:r>
                        <a:rPr lang="en-US" altLang="zh-CN" sz="1200" dirty="0"/>
                        <a:t>OS and Service Software Version</a:t>
                      </a:r>
                      <a:endParaRPr lang="zh-CN" altLang="en-US" sz="1200" dirty="0">
                        <a:latin typeface="FrutigerNext LT Regular" pitchFamily="34" charset="0"/>
                        <a:ea typeface="+mn-ea"/>
                      </a:endParaRPr>
                    </a:p>
                  </a:txBody>
                  <a:tcPr marL="90000" marR="90000" marT="46800" marB="46800" anchor="ctr"/>
                </a:tc>
                <a:tc>
                  <a:txBody>
                    <a:bodyPr/>
                    <a:lstStyle/>
                    <a:p>
                      <a:pPr algn="l">
                        <a:lnSpc>
                          <a:spcPct val="100000"/>
                        </a:lnSpc>
                      </a:pPr>
                      <a:r>
                        <a:rPr lang="fr-FR" altLang="zh-CN" sz="1100" dirty="0"/>
                        <a:t>For example, SUSE11 SP1 64 bits, Oracle 10u2</a:t>
                      </a:r>
                      <a:endParaRPr lang="zh-CN" altLang="en-US" sz="1100" i="1" dirty="0">
                        <a:latin typeface="FrutigerNext LT Regular"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64066">
                <a:tc>
                  <a:txBody>
                    <a:bodyPr/>
                    <a:lstStyle/>
                    <a:p>
                      <a:pPr algn="l">
                        <a:lnSpc>
                          <a:spcPct val="100000"/>
                        </a:lnSpc>
                      </a:pPr>
                      <a:r>
                        <a:rPr lang="fr-FR" altLang="zh-CN" sz="1200" dirty="0"/>
                        <a:t>Fault Occurs on</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gridSpan="3">
                  <a:txBody>
                    <a:bodyPr/>
                    <a:lstStyle/>
                    <a:p>
                      <a:pPr algn="l">
                        <a:lnSpc>
                          <a:spcPct val="100000"/>
                        </a:lnSpc>
                      </a:pPr>
                      <a:r>
                        <a:rPr lang="en-US" altLang="zh-CN" sz="1100" dirty="0"/>
                        <a:t>YYYY-MM-DD HH:MM:SS</a:t>
                      </a:r>
                      <a:endParaRPr lang="zh-CN" altLang="en-US" sz="1100" i="1" dirty="0">
                        <a:latin typeface="FrutigerNext LT Regular" pitchFamily="34" charset="0"/>
                        <a:ea typeface="+mn-ea"/>
                      </a:endParaRPr>
                    </a:p>
                  </a:txBody>
                  <a:tcPr marL="90000" marR="90000" marT="46800" marB="46800" anchor="ctr">
                    <a:lnR w="28575" cap="flat" cmpd="sng" algn="ctr">
                      <a:solidFill>
                        <a:schemeClr val="tx1"/>
                      </a:solidFill>
                      <a:prstDash val="solid"/>
                      <a:round/>
                      <a:headEnd type="none" w="med" len="med"/>
                      <a:tailEnd type="none" w="med" len="med"/>
                    </a:lnR>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6"/>
                  </a:ext>
                </a:extLst>
              </a:tr>
              <a:tr h="264066">
                <a:tc>
                  <a:txBody>
                    <a:bodyPr/>
                    <a:lstStyle/>
                    <a:p>
                      <a:pPr algn="l">
                        <a:lnSpc>
                          <a:spcPct val="100000"/>
                        </a:lnSpc>
                      </a:pPr>
                      <a:r>
                        <a:rPr lang="fr-FR" altLang="zh-CN" sz="1200" dirty="0"/>
                        <a:t>Symptom</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gridSpan="3">
                  <a:txBody>
                    <a:bodyPr/>
                    <a:lstStyle/>
                    <a:p>
                      <a:pPr algn="l">
                        <a:lnSpc>
                          <a:spcPct val="100000"/>
                        </a:lnSpc>
                      </a:pPr>
                      <a:r>
                        <a:rPr lang="en-US" altLang="zh-CN" sz="1100" dirty="0"/>
                        <a:t>For example, the system automatically restarts during the installation.</a:t>
                      </a:r>
                      <a:endParaRPr lang="zh-CN" altLang="en-US" sz="1100" i="1" dirty="0">
                        <a:latin typeface="FrutigerNext LT Regular" pitchFamily="34" charset="0"/>
                        <a:ea typeface="+mn-ea"/>
                      </a:endParaRPr>
                    </a:p>
                  </a:txBody>
                  <a:tcPr marL="90000" marR="90000" marT="46800" marB="46800" anchor="ctr">
                    <a:lnR w="28575" cap="flat" cmpd="sng" algn="ctr">
                      <a:solidFill>
                        <a:schemeClr val="tx1"/>
                      </a:solidFill>
                      <a:prstDash val="solid"/>
                      <a:round/>
                      <a:headEnd type="none" w="med" len="med"/>
                      <a:tailEnd type="none" w="med" len="med"/>
                    </a:lnR>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7"/>
                  </a:ext>
                </a:extLst>
              </a:tr>
              <a:tr h="456121">
                <a:tc>
                  <a:txBody>
                    <a:bodyPr/>
                    <a:lstStyle/>
                    <a:p>
                      <a:pPr algn="l">
                        <a:lnSpc>
                          <a:spcPct val="100000"/>
                        </a:lnSpc>
                      </a:pPr>
                      <a:r>
                        <a:rPr lang="en-US" altLang="zh-CN" sz="1200" dirty="0"/>
                        <a:t>Operation Before the Fault Occurs</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gridSpan="3">
                  <a:txBody>
                    <a:bodyPr/>
                    <a:lstStyle/>
                    <a:p>
                      <a:pPr algn="l">
                        <a:lnSpc>
                          <a:spcPct val="100000"/>
                        </a:lnSpc>
                      </a:pPr>
                      <a:r>
                        <a:rPr lang="en-US" altLang="zh-CN" sz="1100" dirty="0"/>
                        <a:t>For example, changed the BIOS hardware watchdog.</a:t>
                      </a:r>
                      <a:endParaRPr lang="zh-CN" altLang="en-US" sz="1100" i="1" dirty="0">
                        <a:latin typeface="FrutigerNext LT Regular" pitchFamily="34" charset="0"/>
                        <a:ea typeface="+mn-ea"/>
                      </a:endParaRPr>
                    </a:p>
                  </a:txBody>
                  <a:tcPr marL="90000" marR="90000" marT="46800" marB="46800" anchor="ctr">
                    <a:lnR w="28575" cap="flat" cmpd="sng" algn="ctr">
                      <a:solidFill>
                        <a:schemeClr val="tx1"/>
                      </a:solidFill>
                      <a:prstDash val="solid"/>
                      <a:round/>
                      <a:headEnd type="none" w="med" len="med"/>
                      <a:tailEnd type="none" w="med" len="med"/>
                    </a:lnR>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8"/>
                  </a:ext>
                </a:extLst>
              </a:tr>
              <a:tr h="730485">
                <a:tc>
                  <a:txBody>
                    <a:bodyPr/>
                    <a:lstStyle/>
                    <a:p>
                      <a:pPr algn="l">
                        <a:lnSpc>
                          <a:spcPct val="100000"/>
                        </a:lnSpc>
                      </a:pPr>
                      <a:r>
                        <a:rPr lang="en-US" altLang="zh-CN" sz="1200" dirty="0"/>
                        <a:t>Operations After the Fault Occurs and Consequences</a:t>
                      </a:r>
                      <a:endParaRPr lang="zh-CN" altLang="en-US" sz="1200" dirty="0">
                        <a:latin typeface="FrutigerNext LT Regular"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gridSpan="3">
                  <a:txBody>
                    <a:bodyPr/>
                    <a:lstStyle/>
                    <a:p>
                      <a:pPr algn="l">
                        <a:lnSpc>
                          <a:spcPct val="100000"/>
                        </a:lnSpc>
                      </a:pPr>
                      <a:r>
                        <a:rPr lang="en-US" altLang="zh-CN" sz="1100" dirty="0"/>
                        <a:t>For example, powered off the server and then powered on the server, and the fault still persisted.</a:t>
                      </a:r>
                    </a:p>
                    <a:p>
                      <a:pPr algn="l">
                        <a:lnSpc>
                          <a:spcPct val="100000"/>
                        </a:lnSpc>
                      </a:pPr>
                      <a:r>
                        <a:rPr lang="en-US" altLang="zh-CN" sz="1100" dirty="0"/>
                        <a:t>Used another CD-ROM, and the fault still persisted.</a:t>
                      </a:r>
                    </a:p>
                    <a:p>
                      <a:pPr algn="l">
                        <a:lnSpc>
                          <a:spcPct val="100000"/>
                        </a:lnSpc>
                      </a:pPr>
                      <a:r>
                        <a:rPr lang="en-US" altLang="zh-CN" sz="1100" dirty="0"/>
                        <a:t>…</a:t>
                      </a:r>
                      <a:endParaRPr lang="en-US" altLang="zh-CN" sz="1100" i="1" dirty="0">
                        <a:latin typeface="FrutigerNext LT Regular" pitchFamily="34" charset="0"/>
                        <a:ea typeface="+mn-ea"/>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en-US" altLang="zh-CN"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90833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smtClean="0"/>
              <a:t>The indicators on the server panel shows the server’s status.</a:t>
            </a:r>
          </a:p>
          <a:p>
            <a:endParaRPr lang="zh-CN" altLang="en-US" dirty="0"/>
          </a:p>
        </p:txBody>
      </p:sp>
      <p:sp>
        <p:nvSpPr>
          <p:cNvPr id="3" name="文本占位符 2"/>
          <p:cNvSpPr>
            <a:spLocks noGrp="1"/>
          </p:cNvSpPr>
          <p:nvPr>
            <p:ph type="body" sz="quarter" idx="12"/>
          </p:nvPr>
        </p:nvSpPr>
        <p:spPr/>
        <p:txBody>
          <a:bodyPr/>
          <a:lstStyle/>
          <a:p>
            <a:r>
              <a:rPr lang="en-US" altLang="zh-CN" smtClean="0"/>
              <a:t>Colleting Indicator Status</a:t>
            </a:r>
            <a:endParaRPr lang="zh-CN" altLang="en-US" dirty="0"/>
          </a:p>
        </p:txBody>
      </p:sp>
      <p:graphicFrame>
        <p:nvGraphicFramePr>
          <p:cNvPr id="5" name="内容占位符 4"/>
          <p:cNvGraphicFramePr>
            <a:graphicFrameLocks noGrp="1"/>
          </p:cNvGraphicFramePr>
          <p:nvPr>
            <p:ph idx="4294967295"/>
            <p:extLst>
              <p:ext uri="{D42A27DB-BD31-4B8C-83A1-F6EECF244321}">
                <p14:modId xmlns:p14="http://schemas.microsoft.com/office/powerpoint/2010/main" val="1492152451"/>
              </p:ext>
            </p:extLst>
          </p:nvPr>
        </p:nvGraphicFramePr>
        <p:xfrm>
          <a:off x="2369344" y="4041068"/>
          <a:ext cx="7453312" cy="1892601"/>
        </p:xfrm>
        <a:graphic>
          <a:graphicData uri="http://schemas.openxmlformats.org/drawingml/2006/table">
            <a:tbl>
              <a:tblPr/>
              <a:tblGrid>
                <a:gridCol w="576262">
                  <a:extLst>
                    <a:ext uri="{9D8B030D-6E8A-4147-A177-3AD203B41FA5}">
                      <a16:colId xmlns:a16="http://schemas.microsoft.com/office/drawing/2014/main" xmlns="" val="20000"/>
                    </a:ext>
                  </a:extLst>
                </a:gridCol>
                <a:gridCol w="2898775">
                  <a:extLst>
                    <a:ext uri="{9D8B030D-6E8A-4147-A177-3AD203B41FA5}">
                      <a16:colId xmlns:a16="http://schemas.microsoft.com/office/drawing/2014/main" xmlns="" val="20001"/>
                    </a:ext>
                  </a:extLst>
                </a:gridCol>
                <a:gridCol w="595313">
                  <a:extLst>
                    <a:ext uri="{9D8B030D-6E8A-4147-A177-3AD203B41FA5}">
                      <a16:colId xmlns:a16="http://schemas.microsoft.com/office/drawing/2014/main" xmlns="" val="20002"/>
                    </a:ext>
                  </a:extLst>
                </a:gridCol>
                <a:gridCol w="3382962">
                  <a:extLst>
                    <a:ext uri="{9D8B030D-6E8A-4147-A177-3AD203B41FA5}">
                      <a16:colId xmlns:a16="http://schemas.microsoft.com/office/drawing/2014/main" xmlns="" val="20003"/>
                    </a:ext>
                  </a:extLst>
                </a:gridCol>
              </a:tblGrid>
              <a:tr h="332667">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1</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Fault diagnosis digital tube</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2</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Health indicator</a:t>
                      </a:r>
                    </a:p>
                  </a:txBody>
                  <a:tcPr marL="5356" marR="5356" marT="5356" marB="535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10477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3</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UID button/indicator</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4</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Power button/indicator</a:t>
                      </a:r>
                    </a:p>
                  </a:txBody>
                  <a:tcPr marL="5356" marR="5356" marT="5356" marB="535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203200">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5</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Label (including ESN label)</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6</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Hard disk (numbered 0 to 11 from top to bottom and from left to right)</a:t>
                      </a:r>
                    </a:p>
                  </a:txBody>
                  <a:tcPr marL="5356" marR="5356" marT="5356" marB="535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10477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7</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Hard disk active indicator</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8</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Hard disk fault indicator</a:t>
                      </a:r>
                    </a:p>
                  </a:txBody>
                  <a:tcPr marL="5356" marR="5356" marT="5356" marB="535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10477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9</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USB 2.0 port</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10</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Ethernet port indicator 4</a:t>
                      </a:r>
                    </a:p>
                  </a:txBody>
                  <a:tcPr marL="5356" marR="5356" marT="5356" marB="535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10477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11</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Ethernet port indicator 3</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12</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Ethernet port indicator 2</a:t>
                      </a:r>
                    </a:p>
                  </a:txBody>
                  <a:tcPr marL="5356" marR="5356" marT="5356" marB="535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10477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13</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mn-ea"/>
                          <a:ea typeface="+mn-ea"/>
                        </a:rPr>
                        <a:t>Ethernet port indicator 1</a:t>
                      </a:r>
                    </a:p>
                  </a:txBody>
                  <a:tcPr marL="5356" marR="5356" marT="5356" marB="5356"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chemeClr val="tx1"/>
                        </a:solidFill>
                        <a:effectLst/>
                        <a:latin typeface="+mn-ea"/>
                        <a:ea typeface="+mn-ea"/>
                      </a:endParaRPr>
                    </a:p>
                  </a:txBody>
                  <a:tcPr marL="12853" marR="12853" marT="6427" marB="6427" horzOverflow="overflow">
                    <a:lnL>
                      <a:noFill/>
                    </a:lnL>
                    <a:lnR>
                      <a:noFill/>
                    </a:lnR>
                    <a:lnT>
                      <a:noFill/>
                    </a:lnT>
                    <a:lnB>
                      <a:noFill/>
                    </a:lnB>
                    <a:lnTlToBr>
                      <a:noFill/>
                    </a:lnTlToBr>
                    <a:lnBlToTr>
                      <a:noFill/>
                    </a:lnBlToTr>
                    <a:no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mn-ea"/>
                        <a:ea typeface="+mn-ea"/>
                      </a:endParaRPr>
                    </a:p>
                  </a:txBody>
                  <a:tcPr marL="12853" marR="12853" marT="6427" marB="64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2972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672" y="2240868"/>
            <a:ext cx="4962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70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内容占位符 2"/>
          <p:cNvSpPr>
            <a:spLocks noGrp="1"/>
          </p:cNvSpPr>
          <p:nvPr>
            <p:ph type="body" sz="quarter" idx="10"/>
          </p:nvPr>
        </p:nvSpPr>
        <p:spPr/>
        <p:txBody>
          <a:bodyPr/>
          <a:lstStyle/>
          <a:p>
            <a:r>
              <a:rPr lang="en-US" altLang="zh-CN" sz="1600" dirty="0" smtClean="0"/>
              <a:t>You can observe the indicators to determine the current status of the server.</a:t>
            </a:r>
            <a:endParaRPr lang="en-US" altLang="zh-CN" sz="1600" dirty="0"/>
          </a:p>
        </p:txBody>
      </p:sp>
      <p:sp>
        <p:nvSpPr>
          <p:cNvPr id="2" name="文本占位符 1"/>
          <p:cNvSpPr>
            <a:spLocks noGrp="1"/>
          </p:cNvSpPr>
          <p:nvPr>
            <p:ph type="body" sz="quarter" idx="12"/>
          </p:nvPr>
        </p:nvSpPr>
        <p:spPr/>
        <p:txBody>
          <a:bodyPr/>
          <a:lstStyle/>
          <a:p>
            <a:r>
              <a:rPr lang="en-US" altLang="zh-CN" smtClean="0"/>
              <a:t>Indicators and Buttons </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34660242"/>
              </p:ext>
            </p:extLst>
          </p:nvPr>
        </p:nvGraphicFramePr>
        <p:xfrm>
          <a:off x="1019275" y="1604248"/>
          <a:ext cx="10453977" cy="4777502"/>
        </p:xfrm>
        <a:graphic>
          <a:graphicData uri="http://schemas.openxmlformats.org/drawingml/2006/table">
            <a:tbl>
              <a:tblPr/>
              <a:tblGrid>
                <a:gridCol w="1055125">
                  <a:extLst>
                    <a:ext uri="{9D8B030D-6E8A-4147-A177-3AD203B41FA5}">
                      <a16:colId xmlns:a16="http://schemas.microsoft.com/office/drawing/2014/main" xmlns="" val="20000"/>
                    </a:ext>
                  </a:extLst>
                </a:gridCol>
                <a:gridCol w="1246650">
                  <a:extLst>
                    <a:ext uri="{9D8B030D-6E8A-4147-A177-3AD203B41FA5}">
                      <a16:colId xmlns:a16="http://schemas.microsoft.com/office/drawing/2014/main" xmlns="" val="20001"/>
                    </a:ext>
                  </a:extLst>
                </a:gridCol>
                <a:gridCol w="863203">
                  <a:extLst>
                    <a:ext uri="{9D8B030D-6E8A-4147-A177-3AD203B41FA5}">
                      <a16:colId xmlns:a16="http://schemas.microsoft.com/office/drawing/2014/main" xmlns="" val="20002"/>
                    </a:ext>
                  </a:extLst>
                </a:gridCol>
                <a:gridCol w="7288999">
                  <a:extLst>
                    <a:ext uri="{9D8B030D-6E8A-4147-A177-3AD203B41FA5}">
                      <a16:colId xmlns:a16="http://schemas.microsoft.com/office/drawing/2014/main" xmlns="" val="20003"/>
                    </a:ext>
                  </a:extLst>
                </a:gridCol>
              </a:tblGrid>
              <a:tr h="233647">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u="none" strike="noStrike" cap="none" normalizeH="0" baseline="0" dirty="0">
                          <a:ln>
                            <a:noFill/>
                          </a:ln>
                          <a:effectLst/>
                          <a:latin typeface="+mn-ea"/>
                          <a:ea typeface="+mn-ea"/>
                        </a:rPr>
                        <a:t>Silk Screen</a:t>
                      </a:r>
                      <a:endParaRPr kumimoji="0" lang="en-US" altLang="zh-CN" sz="1000" b="1" i="0" u="none" strike="noStrike" cap="none" normalizeH="0" baseline="0" dirty="0">
                        <a:ln>
                          <a:noFill/>
                        </a:ln>
                        <a:solidFill>
                          <a:schemeClr val="tx1"/>
                        </a:solidFill>
                        <a:effectLst/>
                        <a:latin typeface="+mn-ea"/>
                        <a:ea typeface="+mn-ea"/>
                      </a:endParaRP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u="none" strike="noStrike" cap="none" normalizeH="0" baseline="0" dirty="0">
                          <a:ln>
                            <a:noFill/>
                          </a:ln>
                          <a:effectLst/>
                          <a:latin typeface="+mn-ea"/>
                          <a:ea typeface="+mn-ea"/>
                        </a:rPr>
                        <a:t>Meaning</a:t>
                      </a:r>
                      <a:endParaRPr kumimoji="0" lang="en-US" altLang="zh-CN" sz="1000" b="1" i="0" u="none" strike="noStrike" cap="none" normalizeH="0" baseline="0" dirty="0">
                        <a:ln>
                          <a:noFill/>
                        </a:ln>
                        <a:solidFill>
                          <a:schemeClr val="tx1"/>
                        </a:solidFill>
                        <a:effectLst/>
                        <a:latin typeface="+mn-ea"/>
                        <a:ea typeface="+mn-ea"/>
                      </a:endParaRP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u="none" strike="noStrike" cap="none" normalizeH="0" baseline="0">
                          <a:ln>
                            <a:noFill/>
                          </a:ln>
                          <a:effectLst/>
                          <a:latin typeface="+mn-ea"/>
                          <a:ea typeface="+mn-ea"/>
                        </a:rPr>
                        <a:t>Color</a:t>
                      </a:r>
                      <a:endParaRPr kumimoji="0" lang="en-US" altLang="zh-CN" sz="1000" b="1" i="0" u="none" strike="noStrike" cap="none" normalizeH="0" baseline="0">
                        <a:ln>
                          <a:noFill/>
                        </a:ln>
                        <a:solidFill>
                          <a:schemeClr val="tx1"/>
                        </a:solidFill>
                        <a:effectLst/>
                        <a:latin typeface="+mn-ea"/>
                        <a:ea typeface="+mn-ea"/>
                      </a:endParaRP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u="none" strike="noStrike" cap="none" normalizeH="0" baseline="0" dirty="0">
                          <a:ln>
                            <a:noFill/>
                          </a:ln>
                          <a:effectLst/>
                          <a:latin typeface="+mn-ea"/>
                          <a:ea typeface="+mn-ea"/>
                        </a:rPr>
                        <a:t>State Description</a:t>
                      </a:r>
                      <a:endParaRPr kumimoji="0" lang="en-US" altLang="zh-CN" sz="1000" b="1" i="0" u="none" strike="noStrike" cap="none" normalizeH="0" baseline="0" dirty="0">
                        <a:ln>
                          <a:noFill/>
                        </a:ln>
                        <a:solidFill>
                          <a:schemeClr val="tx1"/>
                        </a:solidFill>
                        <a:effectLst/>
                        <a:latin typeface="+mn-ea"/>
                        <a:ea typeface="+mn-ea"/>
                      </a:endParaRP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38106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Fault diagnosis digital tube</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dirty="0">
                          <a:ln>
                            <a:noFill/>
                          </a:ln>
                          <a:effectLst/>
                          <a:latin typeface="+mn-ea"/>
                          <a:ea typeface="+mn-ea"/>
                        </a:rPr>
                        <a:t>-</a:t>
                      </a:r>
                      <a:endParaRPr kumimoji="0" lang="en-US" altLang="zh-CN" sz="1000" b="0" i="0" u="none" strike="noStrike" cap="none" normalizeH="0" baseline="0" dirty="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000" u="none" strike="noStrike" cap="none" normalizeH="0" baseline="0" dirty="0">
                          <a:ln>
                            <a:noFill/>
                          </a:ln>
                          <a:effectLst/>
                          <a:latin typeface="+mn-ea"/>
                          <a:ea typeface="+mn-ea"/>
                        </a:rPr>
                        <a:t>---: The server is operating properly. </a:t>
                      </a:r>
                    </a:p>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000" u="none" strike="noStrike" cap="none" normalizeH="0" baseline="0" dirty="0">
                          <a:ln>
                            <a:noFill/>
                          </a:ln>
                          <a:effectLst/>
                          <a:latin typeface="+mn-ea"/>
                          <a:ea typeface="+mn-ea"/>
                        </a:rPr>
                        <a:t>Error Code: A fault occurs in server hardware.</a:t>
                      </a:r>
                      <a:endParaRPr kumimoji="0" lang="en-US" altLang="zh-CN" sz="1000" b="0" i="0" u="none" strike="noStrike" cap="none" normalizeH="0" baseline="0" dirty="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528484">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Power button/indicator</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Yellow and green</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000" u="none" strike="noStrike" cap="none" normalizeH="0" baseline="0" dirty="0">
                          <a:ln>
                            <a:noFill/>
                          </a:ln>
                          <a:effectLst/>
                          <a:latin typeface="+mn-ea"/>
                          <a:ea typeface="+mn-ea"/>
                        </a:rPr>
                        <a:t>Off: The server is not powered on.     Blinking yellow: The </a:t>
                      </a:r>
                      <a:r>
                        <a:rPr kumimoji="0" lang="en-US" altLang="zh-CN" sz="1000" u="none" strike="noStrike" cap="none" normalizeH="0" baseline="0" dirty="0" err="1">
                          <a:ln>
                            <a:noFill/>
                          </a:ln>
                          <a:effectLst/>
                          <a:latin typeface="+mn-ea"/>
                          <a:ea typeface="+mn-ea"/>
                        </a:rPr>
                        <a:t>iBMC</a:t>
                      </a:r>
                      <a:r>
                        <a:rPr kumimoji="0" lang="en-US" altLang="zh-CN" sz="1000" u="none" strike="noStrike" cap="none" normalizeH="0" baseline="0" dirty="0">
                          <a:ln>
                            <a:noFill/>
                          </a:ln>
                          <a:effectLst/>
                          <a:latin typeface="+mn-ea"/>
                          <a:ea typeface="+mn-ea"/>
                        </a:rPr>
                        <a:t> is being started.   Steady yellow: The system is in the standby state.     Steady green: The system is properly powered on.</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dirty="0">
                          <a:ln>
                            <a:noFill/>
                          </a:ln>
                          <a:effectLst/>
                          <a:latin typeface="+mn-ea"/>
                          <a:ea typeface="+mn-ea"/>
                        </a:rPr>
                        <a:t>NOTE: You can hold down the power button for 6 seconds to power off the server.</a:t>
                      </a:r>
                      <a:endParaRPr kumimoji="0" lang="en-US" altLang="zh-CN" sz="1000" b="0" i="0" u="none" strike="noStrike" cap="none" normalizeH="0" baseline="0" dirty="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675902">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UID button/indicator</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Blue</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Identify and locate a server in a rack. </a:t>
                      </a:r>
                    </a:p>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Manually pressing the UID button or remotely running a command on the iBMC CLI to turn on or off the UID indicator. </a:t>
                      </a:r>
                    </a:p>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You can hold down the UID button for 4 to 6 seconds to reset iBMC.</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8106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Health indicator</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Red and green</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Steady green: The server is operating properly.     Blinking red at 1 Hz: A major alarm is generated.</a:t>
                      </a:r>
                    </a:p>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Blinking red at 5 Hz: A critical alarm is generated.</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823320">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NMI button</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None</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The NMI button triggers a server to generate a non-maskable interrupt. You can press this buttton or control it remotely through the iBMC WebUI. NOTICE: Click the NMI button only when the OS is abnormal. Do not click this button when the server is operating properly. </a:t>
                      </a:r>
                    </a:p>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Click the NMI button only for internal commissioning. Before clicking this button, ensure that the OS has the handler for NMI interrupt. Otherwise, the OS may crash. Exercise caution when clicking this button.</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381065">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Hard disk active indicator</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Green</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Off: The hard disk is not detected or is faulty.  Blinking green: Data is being read from, written to the hard disk, or synchronized between hard disks.    Steady green: The hard disk is inactive.</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528484">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Hard disk fault indicator</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Yellow</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a:ln>
                            <a:noFill/>
                          </a:ln>
                          <a:effectLst/>
                          <a:latin typeface="+mn-ea"/>
                          <a:ea typeface="+mn-ea"/>
                        </a:rPr>
                        <a:t>Off: The hard disk is operating properly or hard disks cannot be detected in the RAID group.  Blinking yellow: The hard disk is being located, or the RAID is being reconstructed.  Steady yellow: The hard disk is not detected or is faulty.</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675902">
                <a:tc>
                  <a:txBody>
                    <a:bodyPr/>
                    <a:lstStyle>
                      <a:lvl1pPr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Network port link status indicator</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B w="28575" cap="flat" cmpd="sng" algn="ctr">
                      <a:solidFill>
                        <a:schemeClr val="tx1"/>
                      </a:solidFill>
                      <a:prstDash val="solid"/>
                      <a:round/>
                      <a:headEnd type="none" w="med" len="med"/>
                      <a:tailEnd type="none" w="med" len="med"/>
                    </a:lnB>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a:ln>
                            <a:noFill/>
                          </a:ln>
                          <a:effectLst/>
                          <a:latin typeface="+mn-ea"/>
                          <a:ea typeface="+mn-ea"/>
                        </a:rPr>
                        <a:t>Green</a:t>
                      </a:r>
                      <a:endParaRPr kumimoji="0" lang="en-US" altLang="zh-CN" sz="1000" b="0" i="0" u="none" strike="noStrike" cap="none" normalizeH="0" baseline="0">
                        <a:ln>
                          <a:noFill/>
                        </a:ln>
                        <a:solidFill>
                          <a:schemeClr val="tx1"/>
                        </a:solidFill>
                        <a:effectLst/>
                        <a:latin typeface="+mn-ea"/>
                        <a:ea typeface="+mn-ea"/>
                      </a:endParaRPr>
                    </a:p>
                  </a:txBody>
                  <a:tcPr marL="90000" marR="90000" marT="46800" marB="46800" horzOverflow="overflow">
                    <a:lnB w="28575" cap="flat" cmpd="sng" algn="ctr">
                      <a:solidFill>
                        <a:schemeClr val="tx1"/>
                      </a:solidFill>
                      <a:prstDash val="solid"/>
                      <a:round/>
                      <a:headEnd type="none" w="med" len="med"/>
                      <a:tailEnd type="none" w="med" len="med"/>
                    </a:lnB>
                  </a:tcPr>
                </a:tc>
                <a:tc>
                  <a:txBody>
                    <a:bodyPr/>
                    <a:lstStyle>
                      <a:lvl1pPr marL="34925" eaLnBrk="0" hangingPunct="0">
                        <a:lnSpc>
                          <a:spcPct val="140000"/>
                        </a:lnSpc>
                        <a:spcBef>
                          <a:spcPct val="30000"/>
                        </a:spcBef>
                        <a:buClr>
                          <a:srgbClr val="808080"/>
                        </a:buClr>
                        <a:buSzPct val="60000"/>
                        <a:buFont typeface="Wingdings" panose="05000000000000000000" pitchFamily="2" charset="2"/>
                        <a:defRPr sz="2000">
                          <a:solidFill>
                            <a:schemeClr val="tx1"/>
                          </a:solidFill>
                          <a:latin typeface="FrutigerNext LT Regular" panose="020B0503040504020204" pitchFamily="34" charset="0"/>
                          <a:ea typeface="华文细黑" panose="02010600040101010101" pitchFamily="2" charset="-122"/>
                        </a:defRPr>
                      </a:lvl1pPr>
                      <a:lvl2pPr marL="742950" indent="-285750" eaLnBrk="0" hangingPunct="0">
                        <a:lnSpc>
                          <a:spcPct val="140000"/>
                        </a:lnSpc>
                        <a:spcBef>
                          <a:spcPct val="30000"/>
                        </a:spcBef>
                        <a:buClr>
                          <a:schemeClr val="tx1"/>
                        </a:buClr>
                        <a:buSzPct val="50000"/>
                        <a:buFont typeface="Wingdings" panose="05000000000000000000" pitchFamily="2" charset="2"/>
                        <a:defRPr>
                          <a:solidFill>
                            <a:schemeClr val="tx1"/>
                          </a:solidFill>
                          <a:latin typeface="FrutigerNext LT Regular" panose="020B0503040504020204" pitchFamily="34" charset="0"/>
                          <a:ea typeface="华文细黑" panose="02010600040101010101" pitchFamily="2" charset="-122"/>
                        </a:defRPr>
                      </a:lvl2pPr>
                      <a:lvl3pPr marL="1143000" indent="-228600" eaLnBrk="0" hangingPunct="0">
                        <a:lnSpc>
                          <a:spcPct val="140000"/>
                        </a:lnSpc>
                        <a:spcBef>
                          <a:spcPct val="30000"/>
                        </a:spcBef>
                        <a:buSzPct val="50000"/>
                        <a:buFont typeface="Wingdings" panose="05000000000000000000" pitchFamily="2" charset="2"/>
                        <a:defRPr sz="1600">
                          <a:solidFill>
                            <a:schemeClr val="tx1"/>
                          </a:solidFill>
                          <a:latin typeface="FrutigerNext LT Regular" panose="020B0503040504020204" pitchFamily="34" charset="0"/>
                          <a:ea typeface="华文细黑" panose="02010600040101010101" pitchFamily="2" charset="-122"/>
                        </a:defRPr>
                      </a:lvl3pPr>
                      <a:lvl4pPr marL="1600200" indent="-228600" eaLnBrk="0" hangingPunct="0">
                        <a:lnSpc>
                          <a:spcPct val="140000"/>
                        </a:lnSpc>
                        <a:spcBef>
                          <a:spcPct val="30000"/>
                        </a:spcBef>
                        <a:defRPr sz="1400">
                          <a:solidFill>
                            <a:schemeClr val="tx1"/>
                          </a:solidFill>
                          <a:latin typeface="FrutigerNext LT Regular" panose="020B0503040504020204" pitchFamily="34" charset="0"/>
                          <a:ea typeface="华文细黑" panose="02010600040101010101" pitchFamily="2" charset="-122"/>
                        </a:defRPr>
                      </a:lvl4pPr>
                      <a:lvl5pPr marL="2057400" indent="-228600" eaLnBrk="0" hangingPunct="0">
                        <a:lnSpc>
                          <a:spcPct val="140000"/>
                        </a:lnSpc>
                        <a:spcBef>
                          <a:spcPct val="30000"/>
                        </a:spcBef>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defRPr sz="1400">
                          <a:solidFill>
                            <a:schemeClr val="tx1"/>
                          </a:solidFill>
                          <a:latin typeface="FrutigerNext LT Regular" panose="020B0503040504020204" pitchFamily="34" charset="0"/>
                          <a:ea typeface="华文细黑" panose="02010600040101010101" pitchFamily="2" charset="-122"/>
                        </a:defRPr>
                      </a:lvl9pPr>
                    </a:lstStyle>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dirty="0">
                          <a:ln>
                            <a:noFill/>
                          </a:ln>
                          <a:effectLst/>
                          <a:latin typeface="+mn-ea"/>
                          <a:ea typeface="+mn-ea"/>
                        </a:rPr>
                        <a:t>Steady green: The port is properly connected.</a:t>
                      </a:r>
                    </a:p>
                    <a:p>
                      <a:pPr marL="34925"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000" u="none" strike="noStrike" cap="none" normalizeH="0" baseline="0" dirty="0">
                          <a:ln>
                            <a:noFill/>
                          </a:ln>
                          <a:effectLst/>
                          <a:latin typeface="+mn-ea"/>
                          <a:ea typeface="+mn-ea"/>
                        </a:rPr>
                        <a:t>Off: The port is not in use.</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en-US" altLang="zh-CN" sz="1000" u="none" strike="noStrike" cap="none" normalizeH="0" baseline="0" dirty="0">
                          <a:ln>
                            <a:noFill/>
                          </a:ln>
                          <a:effectLst/>
                          <a:latin typeface="+mn-ea"/>
                          <a:ea typeface="+mn-ea"/>
                        </a:rPr>
                        <a:t>NOTE: If the NIC provides two network ports, they correspond to network port indicators 1 and 2 on the front panel.</a:t>
                      </a:r>
                      <a:endParaRPr kumimoji="0" lang="en-US" altLang="zh-CN" sz="1000" b="0" i="0" u="none" strike="noStrike" cap="none" normalizeH="0" baseline="0" dirty="0">
                        <a:ln>
                          <a:noFill/>
                        </a:ln>
                        <a:solidFill>
                          <a:schemeClr val="tx1"/>
                        </a:solidFill>
                        <a:effectLst/>
                        <a:latin typeface="+mn-ea"/>
                        <a:ea typeface="+mn-ea"/>
                      </a:endParaRPr>
                    </a:p>
                  </a:txBody>
                  <a:tcPr marL="90000" marR="90000" marT="46800" marB="46800"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30781" name="Picture 6" descr="http://localhost:7890/pages/YEE0409N/13/YEE0409N/13/resources/semi/rhv3/en/SemiXML(rh2288_v3_hedex)/rh2288_v3/inst/fig/inst_08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5460" y="5805264"/>
            <a:ext cx="650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2" name="Picture 8" descr="http://localhost:7890/pages/YEE0409N/13/YEE0409N/13/resources/semi/rhv3/en/SemiXML(rh2288_v3_hedex)/cbb/collection_file/fig/led_cod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5480" y="1988840"/>
            <a:ext cx="2286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3" name="Picture 10" descr="http://localhost:7890/pages/YEE0409N/13/YEE0409N/13/resources/semi/rhv3/en/SemiXML(rh2288_v3_hedex)/cbb/collection_file/fig/led_pwr.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15480" y="2384884"/>
            <a:ext cx="2095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4" name="Picture 12" descr="http://localhost:7890/pages/YEE0409N/13/YEE0409N/13/resources/semi/rhv3/en/SemiXML(rh2288_v3_hedex)/cbb/collection_file/fig/led_uid.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15480" y="3032956"/>
            <a:ext cx="2095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5" name="Picture 14" descr="http://localhost:7890/pages/YEE0409N/13/YEE0409N/13/resources/semi/rhv3/en/SemiXML(rh2288_v3_hedex)/cbb/collection_file/fig/led_hly.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15480" y="3606800"/>
            <a:ext cx="276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6" name="Picture 16" descr="http://localhost:7890/pages/YEE0409N/13/YEE0409N/13/resources/semi/rhv3/en/SemiXML(rh2288_v3_hedex)/cbb/collection_file/fig/NMI.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15480" y="4257092"/>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089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sz="1800" dirty="0" smtClean="0"/>
              <a:t>A standard alarm consists of five fields separated by commas. The content of each field is the string after each colon. The alarm attributes are described as follows:</a:t>
            </a:r>
          </a:p>
          <a:p>
            <a:pPr lvl="1"/>
            <a:r>
              <a:rPr lang="en-US" sz="1600" dirty="0" smtClean="0">
                <a:latin typeface="+mn-ea"/>
              </a:rPr>
              <a:t>Time</a:t>
            </a:r>
          </a:p>
          <a:p>
            <a:pPr lvl="2"/>
            <a:r>
              <a:rPr lang="en-US" sz="1400" dirty="0" smtClean="0">
                <a:latin typeface="+mn-ea"/>
              </a:rPr>
              <a:t>Time when an alarm is generated, for example, </a:t>
            </a:r>
            <a:r>
              <a:rPr lang="en-US" sz="1400" dirty="0" err="1" smtClean="0">
                <a:latin typeface="+mn-ea"/>
              </a:rPr>
              <a:t>Time:Wed</a:t>
            </a:r>
            <a:r>
              <a:rPr lang="en-US" sz="1400" dirty="0" smtClean="0">
                <a:latin typeface="+mn-ea"/>
              </a:rPr>
              <a:t> Sep 19 09:28:11 2012.</a:t>
            </a:r>
          </a:p>
          <a:p>
            <a:pPr lvl="1"/>
            <a:r>
              <a:rPr lang="en-US" sz="1600" dirty="0" smtClean="0">
                <a:latin typeface="+mn-ea"/>
              </a:rPr>
              <a:t>Sensor</a:t>
            </a:r>
          </a:p>
          <a:p>
            <a:pPr lvl="2"/>
            <a:r>
              <a:rPr lang="en-US" sz="1400" dirty="0" smtClean="0">
                <a:latin typeface="+mn-ea"/>
              </a:rPr>
              <a:t>Name of the sensor where an alarm is generated, for example, </a:t>
            </a:r>
            <a:r>
              <a:rPr lang="en-US" sz="1400" dirty="0" err="1" smtClean="0">
                <a:latin typeface="+mn-ea"/>
              </a:rPr>
              <a:t>Sensor:CPU</a:t>
            </a:r>
            <a:r>
              <a:rPr lang="en-US" sz="1400" dirty="0" smtClean="0">
                <a:latin typeface="+mn-ea"/>
              </a:rPr>
              <a:t> 1 Status.</a:t>
            </a:r>
          </a:p>
          <a:p>
            <a:pPr lvl="1"/>
            <a:r>
              <a:rPr lang="en-US" sz="1600" dirty="0" smtClean="0">
                <a:latin typeface="+mn-ea"/>
              </a:rPr>
              <a:t>Event</a:t>
            </a:r>
          </a:p>
          <a:p>
            <a:pPr lvl="2"/>
            <a:r>
              <a:rPr lang="en-US" sz="1400" dirty="0" smtClean="0">
                <a:latin typeface="+mn-ea"/>
              </a:rPr>
              <a:t>Details of an alarm, for example, </a:t>
            </a:r>
            <a:r>
              <a:rPr lang="en-US" sz="1400" dirty="0" err="1" smtClean="0">
                <a:latin typeface="+mn-ea"/>
              </a:rPr>
              <a:t>Description:Configuration</a:t>
            </a:r>
            <a:r>
              <a:rPr lang="en-US" sz="1400" dirty="0" smtClean="0">
                <a:latin typeface="+mn-ea"/>
              </a:rPr>
              <a:t> error.</a:t>
            </a:r>
          </a:p>
          <a:p>
            <a:pPr lvl="1"/>
            <a:r>
              <a:rPr lang="en-US" sz="1600" dirty="0" smtClean="0">
                <a:latin typeface="+mn-ea"/>
              </a:rPr>
              <a:t>Assertion</a:t>
            </a:r>
          </a:p>
          <a:p>
            <a:pPr lvl="2"/>
            <a:r>
              <a:rPr lang="en-US" sz="1400" dirty="0" smtClean="0">
                <a:latin typeface="+mn-ea"/>
              </a:rPr>
              <a:t>Severity of an alarm, for example, </a:t>
            </a:r>
            <a:r>
              <a:rPr lang="en-US" sz="1400" dirty="0" err="1" smtClean="0">
                <a:latin typeface="+mn-ea"/>
              </a:rPr>
              <a:t>Severity:Assertion</a:t>
            </a:r>
            <a:r>
              <a:rPr lang="en-US" sz="1400" dirty="0" smtClean="0">
                <a:latin typeface="+mn-ea"/>
              </a:rPr>
              <a:t> Critical.</a:t>
            </a:r>
          </a:p>
          <a:p>
            <a:pPr lvl="1"/>
            <a:r>
              <a:rPr lang="en-US" sz="1600" dirty="0" smtClean="0">
                <a:latin typeface="+mn-ea"/>
              </a:rPr>
              <a:t>Event code</a:t>
            </a:r>
          </a:p>
          <a:p>
            <a:pPr lvl="2"/>
            <a:r>
              <a:rPr lang="en-US" sz="1400" dirty="0" smtClean="0">
                <a:latin typeface="+mn-ea"/>
              </a:rPr>
              <a:t>Event code that corresponds to an alarm, for example, Code:0x0705ffff.</a:t>
            </a:r>
          </a:p>
        </p:txBody>
      </p:sp>
      <p:sp>
        <p:nvSpPr>
          <p:cNvPr id="2" name="文本占位符 1"/>
          <p:cNvSpPr>
            <a:spLocks noGrp="1"/>
          </p:cNvSpPr>
          <p:nvPr>
            <p:ph type="body" sz="quarter" idx="12"/>
          </p:nvPr>
        </p:nvSpPr>
        <p:spPr/>
        <p:txBody>
          <a:bodyPr/>
          <a:lstStyle/>
          <a:p>
            <a:r>
              <a:rPr lang="en-US" altLang="zh-CN" smtClean="0"/>
              <a:t>Alarm Syntax</a:t>
            </a:r>
            <a:endParaRPr lang="zh-CN" altLang="en-US" dirty="0"/>
          </a:p>
        </p:txBody>
      </p:sp>
    </p:spTree>
    <p:extLst>
      <p:ext uri="{BB962C8B-B14F-4D97-AF65-F5344CB8AC3E}">
        <p14:creationId xmlns:p14="http://schemas.microsoft.com/office/powerpoint/2010/main" val="3974683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t>Rules for Fault Locating</a:t>
            </a:r>
          </a:p>
          <a:p>
            <a:pPr lvl="1"/>
            <a:r>
              <a:rPr lang="en-US" altLang="zh-CN" dirty="0" smtClean="0"/>
              <a:t>Ensure that all your operation will not cause any data losing.</a:t>
            </a:r>
          </a:p>
          <a:p>
            <a:pPr lvl="1"/>
            <a:r>
              <a:rPr lang="en-US" altLang="zh-CN" dirty="0" smtClean="0"/>
              <a:t>Check the equipment running environment first then check the equipment.</a:t>
            </a:r>
          </a:p>
          <a:p>
            <a:pPr lvl="1"/>
            <a:r>
              <a:rPr lang="en-US" altLang="zh-CN" dirty="0" smtClean="0"/>
              <a:t>Do the easy checking first.</a:t>
            </a:r>
          </a:p>
          <a:p>
            <a:pPr lvl="1"/>
            <a:r>
              <a:rPr lang="en-US" altLang="zh-CN" dirty="0" smtClean="0"/>
              <a:t>For example, both HDD and HDD back plane can cause data can not be accessed. But checking HDD status is much easier than checking a HDD back plane.</a:t>
            </a:r>
          </a:p>
          <a:p>
            <a:endParaRPr lang="zh-CN" altLang="en-US" dirty="0"/>
          </a:p>
        </p:txBody>
      </p:sp>
      <p:sp>
        <p:nvSpPr>
          <p:cNvPr id="2" name="文本占位符 1"/>
          <p:cNvSpPr>
            <a:spLocks noGrp="1"/>
          </p:cNvSpPr>
          <p:nvPr>
            <p:ph type="body" sz="quarter" idx="12"/>
          </p:nvPr>
        </p:nvSpPr>
        <p:spPr/>
        <p:txBody>
          <a:bodyPr/>
          <a:lstStyle/>
          <a:p>
            <a:r>
              <a:rPr lang="en-US" altLang="zh-CN" smtClean="0"/>
              <a:t>Rules for Fault Locating</a:t>
            </a:r>
            <a:endParaRPr lang="zh-CN" altLang="en-US" dirty="0"/>
          </a:p>
        </p:txBody>
      </p:sp>
    </p:spTree>
    <p:extLst>
      <p:ext uri="{BB962C8B-B14F-4D97-AF65-F5344CB8AC3E}">
        <p14:creationId xmlns:p14="http://schemas.microsoft.com/office/powerpoint/2010/main" val="199251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01318f4f-7d0a-4397-b156-0927565b083d"/>
          <p:cNvSpPr>
            <a:spLocks noGrp="1" noChangeArrowheads="1"/>
          </p:cNvSpPr>
          <p:nvPr>
            <p:ph idx="1"/>
          </p:nvPr>
        </p:nvSpPr>
        <p:spPr/>
        <p:txBody>
          <a:bodyPr/>
          <a:lstStyle/>
          <a:p>
            <a:r>
              <a:rPr lang="en-US" altLang="zh-CN" dirty="0">
                <a:sym typeface="FrutigerNext LT Regular" pitchFamily="34" charset="0"/>
              </a:rPr>
              <a:t>Upon completion of this course, you will be proficient in:</a:t>
            </a:r>
          </a:p>
          <a:p>
            <a:pPr lvl="1"/>
            <a:r>
              <a:rPr lang="en-US" altLang="zh-CN" dirty="0">
                <a:sym typeface="FrutigerNext LT Regular" pitchFamily="34" charset="0"/>
              </a:rPr>
              <a:t>RH series </a:t>
            </a:r>
            <a:r>
              <a:rPr lang="en-US" altLang="zh-CN" dirty="0" smtClean="0">
                <a:sym typeface="FrutigerNext LT Regular" pitchFamily="34" charset="0"/>
              </a:rPr>
              <a:t>servers.</a:t>
            </a:r>
            <a:endParaRPr lang="en-US" altLang="zh-CN" dirty="0">
              <a:sym typeface="FrutigerNext LT Regular" pitchFamily="34" charset="0"/>
            </a:endParaRPr>
          </a:p>
          <a:p>
            <a:pPr lvl="1"/>
            <a:r>
              <a:rPr lang="en-US" altLang="zh-CN" dirty="0">
                <a:sym typeface="FrutigerNext LT Regular" pitchFamily="34" charset="0"/>
              </a:rPr>
              <a:t>Installation of key components for RH series </a:t>
            </a:r>
            <a:r>
              <a:rPr lang="en-US" altLang="zh-CN" dirty="0" smtClean="0">
                <a:sym typeface="FrutigerNext LT Regular" pitchFamily="34" charset="0"/>
              </a:rPr>
              <a:t>servers.</a:t>
            </a:r>
            <a:endParaRPr lang="en-US" altLang="zh-CN" dirty="0">
              <a:sym typeface="FrutigerNext LT Regular" pitchFamily="34" charset="0"/>
            </a:endParaRPr>
          </a:p>
          <a:p>
            <a:pPr lvl="1"/>
            <a:r>
              <a:rPr lang="en-US" altLang="zh-CN" dirty="0">
                <a:sym typeface="FrutigerNext LT Regular" pitchFamily="34" charset="0"/>
              </a:rPr>
              <a:t>Know about the routine maintenance and troubleshooting procedures for servers.</a:t>
            </a:r>
          </a:p>
          <a:p>
            <a:pPr lvl="1"/>
            <a:r>
              <a:rPr lang="en-US" altLang="zh-CN" dirty="0">
                <a:sym typeface="FrutigerNext LT Regular" pitchFamily="34" charset="0"/>
              </a:rPr>
              <a:t>Know about the roadmap for server fault diagnosis.</a:t>
            </a:r>
          </a:p>
          <a:p>
            <a:pPr lvl="1"/>
            <a:r>
              <a:rPr lang="en-US" altLang="zh-CN" dirty="0">
                <a:sym typeface="FrutigerNext LT Regular" pitchFamily="34" charset="0"/>
              </a:rPr>
              <a:t>Know about collecting logs from servers.</a:t>
            </a:r>
          </a:p>
        </p:txBody>
      </p:sp>
    </p:spTree>
    <p:extLst>
      <p:ext uri="{BB962C8B-B14F-4D97-AF65-F5344CB8AC3E}">
        <p14:creationId xmlns:p14="http://schemas.microsoft.com/office/powerpoint/2010/main" val="1124249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内容占位符 2"/>
          <p:cNvSpPr>
            <a:spLocks noGrp="1"/>
          </p:cNvSpPr>
          <p:nvPr>
            <p:ph type="body" sz="quarter" idx="10"/>
          </p:nvPr>
        </p:nvSpPr>
        <p:spPr/>
        <p:txBody>
          <a:bodyPr/>
          <a:lstStyle/>
          <a:p>
            <a:r>
              <a:rPr lang="en-US" altLang="zh-CN" dirty="0" err="1" smtClean="0"/>
              <a:t>Analyse</a:t>
            </a:r>
            <a:r>
              <a:rPr lang="en-US" altLang="zh-CN" dirty="0" smtClean="0"/>
              <a:t> all the information you have collected</a:t>
            </a:r>
          </a:p>
          <a:p>
            <a:r>
              <a:rPr lang="en-US" altLang="zh-CN" dirty="0" smtClean="0"/>
              <a:t>Using fault diagnosis tools</a:t>
            </a:r>
          </a:p>
          <a:p>
            <a:r>
              <a:rPr lang="en-US" altLang="zh-CN" dirty="0" smtClean="0"/>
              <a:t>Referring to cases</a:t>
            </a:r>
          </a:p>
          <a:p>
            <a:r>
              <a:rPr lang="en-US" altLang="zh-CN" dirty="0" smtClean="0"/>
              <a:t>Some </a:t>
            </a:r>
            <a:r>
              <a:rPr lang="en-US" altLang="zh-CN" dirty="0" err="1" smtClean="0"/>
              <a:t>usefull</a:t>
            </a:r>
            <a:r>
              <a:rPr lang="en-US" altLang="zh-CN" dirty="0" smtClean="0"/>
              <a:t> method</a:t>
            </a:r>
          </a:p>
          <a:p>
            <a:pPr lvl="1"/>
            <a:r>
              <a:rPr lang="en-US" altLang="zh-CN" dirty="0" smtClean="0"/>
              <a:t>Minimum system</a:t>
            </a:r>
          </a:p>
          <a:p>
            <a:pPr lvl="1"/>
            <a:r>
              <a:rPr lang="en-US" altLang="zh-CN" dirty="0" smtClean="0"/>
              <a:t>Switch the component and Compare</a:t>
            </a:r>
          </a:p>
          <a:p>
            <a:pPr lvl="1"/>
            <a:r>
              <a:rPr lang="en-US" altLang="zh-CN" dirty="0" smtClean="0"/>
              <a:t>Add or Remove the Component one by one</a:t>
            </a:r>
          </a:p>
          <a:p>
            <a:r>
              <a:rPr lang="en-US" altLang="zh-CN" dirty="0" smtClean="0"/>
              <a:t>Contact Huawei TAC</a:t>
            </a:r>
            <a:endParaRPr lang="zh-CN" altLang="en-US" dirty="0"/>
          </a:p>
        </p:txBody>
      </p:sp>
      <p:sp>
        <p:nvSpPr>
          <p:cNvPr id="2" name="文本占位符 1"/>
          <p:cNvSpPr>
            <a:spLocks noGrp="1"/>
          </p:cNvSpPr>
          <p:nvPr>
            <p:ph type="body" sz="quarter" idx="12"/>
          </p:nvPr>
        </p:nvSpPr>
        <p:spPr/>
        <p:txBody>
          <a:bodyPr/>
          <a:lstStyle/>
          <a:p>
            <a:r>
              <a:rPr lang="en-US" altLang="zh-CN" smtClean="0"/>
              <a:t>Method for Fault Locating</a:t>
            </a:r>
            <a:endParaRPr lang="zh-CN" altLang="en-US" dirty="0"/>
          </a:p>
        </p:txBody>
      </p:sp>
    </p:spTree>
    <p:extLst>
      <p:ext uri="{BB962C8B-B14F-4D97-AF65-F5344CB8AC3E}">
        <p14:creationId xmlns:p14="http://schemas.microsoft.com/office/powerpoint/2010/main" val="1656947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03809978"/>
          <p:cNvSpPr>
            <a:spLocks noGrp="1"/>
          </p:cNvSpPr>
          <p:nvPr>
            <p:ph type="body" sz="quarter" idx="10"/>
          </p:nvPr>
        </p:nvSpPr>
        <p:spPr/>
        <p:txBody>
          <a:bodyPr/>
          <a:lstStyle/>
          <a:p>
            <a:r>
              <a:rPr lang="en-US" altLang="zh-CN" dirty="0" smtClean="0"/>
              <a:t>The server parts to be replaced in route maintenance are as follows:</a:t>
            </a:r>
          </a:p>
          <a:p>
            <a:pPr lvl="1"/>
            <a:r>
              <a:rPr lang="en-US" altLang="zh-CN" dirty="0" smtClean="0"/>
              <a:t>CPU/memory/Hard drive</a:t>
            </a:r>
          </a:p>
          <a:p>
            <a:pPr lvl="1"/>
            <a:r>
              <a:rPr lang="fr-FR" altLang="zh-CN" dirty="0" smtClean="0"/>
              <a:t>Main board</a:t>
            </a:r>
            <a:endParaRPr lang="zh-CN" altLang="en-US" dirty="0" smtClean="0"/>
          </a:p>
          <a:p>
            <a:pPr lvl="1"/>
            <a:r>
              <a:rPr lang="fr-FR" altLang="zh-CN" dirty="0" smtClean="0"/>
              <a:t>Power supply backplane/power module</a:t>
            </a:r>
            <a:endParaRPr lang="zh-CN" altLang="en-US" dirty="0" smtClean="0"/>
          </a:p>
          <a:p>
            <a:pPr lvl="1"/>
            <a:r>
              <a:rPr lang="en-US" altLang="zh-CN" dirty="0" smtClean="0"/>
              <a:t>RAID card (storage controller)</a:t>
            </a:r>
          </a:p>
          <a:p>
            <a:pPr lvl="1"/>
            <a:r>
              <a:rPr lang="en-US" altLang="zh-CN" dirty="0" smtClean="0"/>
              <a:t>RAID card battery (capacitor)</a:t>
            </a:r>
            <a:endParaRPr lang="zh-CN" altLang="en-US" dirty="0" smtClean="0"/>
          </a:p>
          <a:p>
            <a:pPr lvl="1"/>
            <a:r>
              <a:rPr lang="fr-FR" altLang="zh-CN" dirty="0" smtClean="0"/>
              <a:t>Fan module</a:t>
            </a:r>
            <a:endParaRPr lang="zh-CN" altLang="en-US" dirty="0" smtClean="0"/>
          </a:p>
          <a:p>
            <a:pPr lvl="1"/>
            <a:r>
              <a:rPr lang="en-US" altLang="zh-CN" dirty="0" smtClean="0"/>
              <a:t>Riser card</a:t>
            </a:r>
            <a:endParaRPr lang="zh-CN" altLang="en-US" dirty="0" smtClean="0"/>
          </a:p>
          <a:p>
            <a:pPr lvl="1"/>
            <a:r>
              <a:rPr lang="en-US" altLang="zh-CN" dirty="0" smtClean="0"/>
              <a:t>PCI-E card</a:t>
            </a:r>
            <a:endParaRPr lang="zh-CN" altLang="en-US" dirty="0"/>
          </a:p>
        </p:txBody>
      </p:sp>
      <p:sp>
        <p:nvSpPr>
          <p:cNvPr id="2" name="文本占位符 1"/>
          <p:cNvSpPr>
            <a:spLocks noGrp="1"/>
          </p:cNvSpPr>
          <p:nvPr>
            <p:ph type="body" sz="quarter" idx="12"/>
          </p:nvPr>
        </p:nvSpPr>
        <p:spPr>
          <a:xfrm>
            <a:off x="1595500" y="410400"/>
            <a:ext cx="10801200" cy="547226"/>
          </a:xfrm>
        </p:spPr>
        <p:txBody>
          <a:bodyPr/>
          <a:lstStyle/>
          <a:p>
            <a:r>
              <a:rPr lang="en-US" altLang="zh-CN" sz="2800" dirty="0" smtClean="0"/>
              <a:t>Component Replacement Procedures and Precautions (1)</a:t>
            </a:r>
            <a:endParaRPr lang="zh-CN" altLang="en-US" sz="2800" dirty="0"/>
          </a:p>
        </p:txBody>
      </p:sp>
      <p:sp>
        <p:nvSpPr>
          <p:cNvPr id="5" name="1998522521"/>
          <p:cNvSpPr/>
          <p:nvPr/>
        </p:nvSpPr>
        <p:spPr>
          <a:xfrm>
            <a:off x="6888088" y="1880829"/>
            <a:ext cx="4068762" cy="2092881"/>
          </a:xfrm>
          <a:prstGeom prst="rect">
            <a:avLst/>
          </a:prstGeom>
        </p:spPr>
        <p:txBody>
          <a:bodyPr>
            <a:spAutoFit/>
          </a:bodyPr>
          <a:lstStyle/>
          <a:p>
            <a:pPr marL="654050" lvl="1" indent="-252413" defTabSz="801688" fontAlgn="base">
              <a:lnSpc>
                <a:spcPct val="140000"/>
              </a:lnSpc>
              <a:spcBef>
                <a:spcPct val="30000"/>
              </a:spcBef>
              <a:buClr>
                <a:schemeClr val="tx1"/>
              </a:buClr>
              <a:buSzPct val="50000"/>
              <a:buFont typeface="Wingdings" pitchFamily="2" charset="2"/>
              <a:buChar char="p"/>
              <a:defRPr/>
            </a:pPr>
            <a:r>
              <a:rPr lang="fr-FR" altLang="zh-CN" sz="2000" dirty="0">
                <a:latin typeface="+mn-lt"/>
                <a:ea typeface="+mn-ea"/>
              </a:rPr>
              <a:t>Hard drive disk backplane</a:t>
            </a:r>
            <a:endParaRPr lang="zh-CN" altLang="en-US" sz="2000" dirty="0">
              <a:latin typeface="+mn-lt"/>
              <a:ea typeface="+mn-ea"/>
            </a:endParaRP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2000" dirty="0">
                <a:latin typeface="+mn-lt"/>
                <a:ea typeface="+mn-ea"/>
              </a:rPr>
              <a:t>SAS cable</a:t>
            </a:r>
          </a:p>
          <a:p>
            <a:pPr marL="654050" lvl="1" indent="-252413" defTabSz="801688" fontAlgn="base">
              <a:lnSpc>
                <a:spcPct val="140000"/>
              </a:lnSpc>
              <a:spcBef>
                <a:spcPct val="30000"/>
              </a:spcBef>
              <a:buClr>
                <a:schemeClr val="tx1"/>
              </a:buClr>
              <a:buSzPct val="50000"/>
              <a:buFont typeface="Wingdings" pitchFamily="2" charset="2"/>
              <a:buChar char="p"/>
              <a:defRPr/>
            </a:pPr>
            <a:r>
              <a:rPr lang="en-US" altLang="zh-CN" sz="2000" dirty="0">
                <a:latin typeface="+mn-lt"/>
                <a:ea typeface="+mn-ea"/>
              </a:rPr>
              <a:t>IO rack</a:t>
            </a:r>
          </a:p>
          <a:p>
            <a:pPr marL="654050" lvl="1" indent="-252413" defTabSz="801688" fontAlgn="base">
              <a:lnSpc>
                <a:spcPct val="140000"/>
              </a:lnSpc>
              <a:spcBef>
                <a:spcPct val="30000"/>
              </a:spcBef>
              <a:buClr>
                <a:schemeClr val="tx1"/>
              </a:buClr>
              <a:buSzPct val="50000"/>
              <a:buFont typeface="Wingdings" pitchFamily="2" charset="2"/>
              <a:buChar char="p"/>
              <a:defRPr/>
            </a:pPr>
            <a:r>
              <a:rPr lang="fr-FR" altLang="zh-CN" sz="2000" dirty="0">
                <a:latin typeface="+mn-lt"/>
                <a:ea typeface="+mn-ea"/>
              </a:rPr>
              <a:t>Switching module</a:t>
            </a:r>
            <a:endParaRPr lang="en-US" altLang="zh-CN" sz="2000" dirty="0">
              <a:latin typeface="+mn-lt"/>
              <a:ea typeface="+mn-ea"/>
            </a:endParaRPr>
          </a:p>
        </p:txBody>
      </p:sp>
    </p:spTree>
    <p:extLst>
      <p:ext uri="{BB962C8B-B14F-4D97-AF65-F5344CB8AC3E}">
        <p14:creationId xmlns:p14="http://schemas.microsoft.com/office/powerpoint/2010/main" val="3276258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778713115"/>
          <p:cNvSpPr>
            <a:spLocks noGrp="1"/>
          </p:cNvSpPr>
          <p:nvPr>
            <p:ph type="body" sz="quarter" idx="10"/>
          </p:nvPr>
        </p:nvSpPr>
        <p:spPr>
          <a:xfrm>
            <a:off x="912285" y="1233488"/>
            <a:ext cx="5183715" cy="4680000"/>
          </a:xfrm>
        </p:spPr>
        <p:txBody>
          <a:bodyPr/>
          <a:lstStyle/>
          <a:p>
            <a:r>
              <a:rPr lang="fr-FR" altLang="zh-CN" dirty="0"/>
              <a:t>Notes:</a:t>
            </a:r>
            <a:endParaRPr lang="en-US" altLang="zh-CN" dirty="0"/>
          </a:p>
          <a:p>
            <a:pPr lvl="1"/>
            <a:r>
              <a:rPr lang="fr-FR" altLang="zh-CN" dirty="0">
                <a:latin typeface="+mn-ea"/>
              </a:rPr>
              <a:t>Prevent static electricity.</a:t>
            </a:r>
            <a:endParaRPr lang="zh-CN" altLang="en-US" dirty="0">
              <a:latin typeface="+mn-ea"/>
            </a:endParaRPr>
          </a:p>
          <a:p>
            <a:pPr lvl="1"/>
            <a:r>
              <a:rPr lang="fr-FR" altLang="zh-CN" dirty="0">
                <a:latin typeface="+mn-ea"/>
              </a:rPr>
              <a:t>Ground the rack properly.</a:t>
            </a:r>
            <a:endParaRPr lang="zh-CN" altLang="en-US" dirty="0">
              <a:latin typeface="+mn-ea"/>
            </a:endParaRPr>
          </a:p>
          <a:p>
            <a:pPr lvl="1"/>
            <a:r>
              <a:rPr lang="en-US" altLang="zh-CN" dirty="0">
                <a:latin typeface="+mn-ea"/>
              </a:rPr>
              <a:t>Follow the operation procedure in replacing server parts.</a:t>
            </a:r>
            <a:endParaRPr lang="zh-CN" altLang="en-US" dirty="0">
              <a:latin typeface="+mn-ea"/>
            </a:endParaRPr>
          </a:p>
          <a:p>
            <a:pPr lvl="1"/>
            <a:r>
              <a:rPr lang="en-US" altLang="zh-CN" dirty="0">
                <a:latin typeface="+mn-ea"/>
              </a:rPr>
              <a:t>Carefully hold server parts during the replacement.</a:t>
            </a:r>
          </a:p>
        </p:txBody>
      </p:sp>
      <p:sp>
        <p:nvSpPr>
          <p:cNvPr id="2" name="文本占位符 1"/>
          <p:cNvSpPr>
            <a:spLocks noGrp="1"/>
          </p:cNvSpPr>
          <p:nvPr>
            <p:ph type="body" sz="quarter" idx="12"/>
          </p:nvPr>
        </p:nvSpPr>
        <p:spPr>
          <a:xfrm>
            <a:off x="1595500" y="410400"/>
            <a:ext cx="10441160" cy="962725"/>
          </a:xfrm>
        </p:spPr>
        <p:txBody>
          <a:bodyPr/>
          <a:lstStyle/>
          <a:p>
            <a:r>
              <a:rPr lang="en-US" altLang="zh-CN" sz="2800" dirty="0"/>
              <a:t>Component Replacement Procedures and </a:t>
            </a:r>
            <a:r>
              <a:rPr lang="en-US" altLang="zh-CN" sz="2800" dirty="0" smtClean="0"/>
              <a:t>Precautions (2)</a:t>
            </a:r>
            <a:endParaRPr lang="zh-CN" altLang="en-US" sz="2800" dirty="0"/>
          </a:p>
        </p:txBody>
      </p:sp>
      <p:sp>
        <p:nvSpPr>
          <p:cNvPr id="4" name="164830378"/>
          <p:cNvSpPr/>
          <p:nvPr/>
        </p:nvSpPr>
        <p:spPr bwMode="auto">
          <a:xfrm>
            <a:off x="6992939" y="1458914"/>
            <a:ext cx="2974975" cy="4222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lIns="0" rIns="0" anchor="ctr"/>
          <a:lstStyle/>
          <a:p>
            <a:pPr algn="ctr" fontAlgn="ctr">
              <a:defRPr/>
            </a:pPr>
            <a:r>
              <a:rPr lang="fr-FR" altLang="zh-CN" sz="1600" dirty="0">
                <a:latin typeface="+mn-ea"/>
                <a:ea typeface="+mn-ea"/>
              </a:rPr>
              <a:t>Locate the fault.</a:t>
            </a:r>
            <a:endParaRPr lang="zh-CN" altLang="en-US" sz="1600" dirty="0">
              <a:latin typeface="+mn-ea"/>
              <a:ea typeface="+mn-ea"/>
            </a:endParaRPr>
          </a:p>
        </p:txBody>
      </p:sp>
      <p:sp>
        <p:nvSpPr>
          <p:cNvPr id="5" name="1538994667"/>
          <p:cNvSpPr/>
          <p:nvPr/>
        </p:nvSpPr>
        <p:spPr bwMode="auto">
          <a:xfrm>
            <a:off x="7026275" y="2262188"/>
            <a:ext cx="2909888" cy="3746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lIns="0" rIns="0" anchor="ctr"/>
          <a:lstStyle/>
          <a:p>
            <a:pPr algn="ctr" fontAlgn="ctr">
              <a:defRPr/>
            </a:pPr>
            <a:r>
              <a:rPr lang="fr-FR" altLang="zh-CN" sz="1600" dirty="0">
                <a:latin typeface="+mn-ea"/>
                <a:ea typeface="+mn-ea"/>
              </a:rPr>
              <a:t>Prepare spare parts.</a:t>
            </a:r>
            <a:endParaRPr lang="zh-CN" altLang="en-US" sz="1600" dirty="0">
              <a:latin typeface="+mn-ea"/>
              <a:ea typeface="+mn-ea"/>
            </a:endParaRPr>
          </a:p>
        </p:txBody>
      </p:sp>
      <p:sp>
        <p:nvSpPr>
          <p:cNvPr id="6" name="1738188184"/>
          <p:cNvSpPr/>
          <p:nvPr/>
        </p:nvSpPr>
        <p:spPr bwMode="auto">
          <a:xfrm>
            <a:off x="6992939" y="2992438"/>
            <a:ext cx="2974975" cy="4000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lIns="0" rIns="0" anchor="ctr"/>
          <a:lstStyle/>
          <a:p>
            <a:pPr algn="ctr" fontAlgn="ctr">
              <a:defRPr/>
            </a:pPr>
            <a:r>
              <a:rPr lang="fr-FR" altLang="zh-CN" sz="1600" dirty="0">
                <a:latin typeface="+mn-ea"/>
                <a:ea typeface="+mn-ea"/>
              </a:rPr>
              <a:t>Verify that the impact</a:t>
            </a:r>
            <a:endParaRPr lang="zh-CN" altLang="en-US" sz="1600" dirty="0">
              <a:latin typeface="+mn-ea"/>
              <a:ea typeface="+mn-ea"/>
            </a:endParaRPr>
          </a:p>
        </p:txBody>
      </p:sp>
      <p:sp>
        <p:nvSpPr>
          <p:cNvPr id="7" name="177565334"/>
          <p:cNvSpPr/>
          <p:nvPr/>
        </p:nvSpPr>
        <p:spPr bwMode="auto">
          <a:xfrm>
            <a:off x="6992939" y="3827463"/>
            <a:ext cx="2974975" cy="4302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lIns="0" rIns="0" anchor="ctr"/>
          <a:lstStyle/>
          <a:p>
            <a:pPr algn="ctr" fontAlgn="ctr">
              <a:defRPr/>
            </a:pPr>
            <a:r>
              <a:rPr lang="fr-FR" altLang="zh-CN" sz="1600" dirty="0">
                <a:latin typeface="+mn-ea"/>
                <a:ea typeface="+mn-ea"/>
              </a:rPr>
              <a:t>Determine the workaround.</a:t>
            </a:r>
            <a:endParaRPr lang="zh-CN" altLang="en-US" sz="1600" dirty="0">
              <a:latin typeface="+mn-ea"/>
              <a:ea typeface="+mn-ea"/>
            </a:endParaRPr>
          </a:p>
        </p:txBody>
      </p:sp>
      <p:sp>
        <p:nvSpPr>
          <p:cNvPr id="8" name="1209140374"/>
          <p:cNvSpPr/>
          <p:nvPr/>
        </p:nvSpPr>
        <p:spPr bwMode="auto">
          <a:xfrm>
            <a:off x="6992939" y="4562476"/>
            <a:ext cx="2974975" cy="3794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lIns="0" rIns="0" anchor="ctr"/>
          <a:lstStyle/>
          <a:p>
            <a:pPr algn="ctr" fontAlgn="ctr">
              <a:defRPr/>
            </a:pPr>
            <a:r>
              <a:rPr lang="fr-FR" altLang="zh-CN" sz="1600" dirty="0">
                <a:latin typeface="+mn-ea"/>
                <a:ea typeface="+mn-ea"/>
              </a:rPr>
              <a:t>Replace the faulty parts.</a:t>
            </a:r>
            <a:endParaRPr lang="zh-CN" altLang="en-US" sz="1600" dirty="0">
              <a:latin typeface="+mn-ea"/>
              <a:ea typeface="+mn-ea"/>
            </a:endParaRPr>
          </a:p>
        </p:txBody>
      </p:sp>
      <p:sp>
        <p:nvSpPr>
          <p:cNvPr id="9" name="792352212"/>
          <p:cNvSpPr/>
          <p:nvPr/>
        </p:nvSpPr>
        <p:spPr bwMode="auto">
          <a:xfrm>
            <a:off x="6959600" y="5365750"/>
            <a:ext cx="3041650" cy="5476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lIns="0" rIns="0" anchor="ctr"/>
          <a:lstStyle/>
          <a:p>
            <a:pPr algn="ctr" fontAlgn="ctr">
              <a:defRPr/>
            </a:pPr>
            <a:r>
              <a:rPr lang="en-US" altLang="zh-CN" sz="1600" dirty="0">
                <a:latin typeface="+mn-ea"/>
                <a:ea typeface="+mn-ea"/>
              </a:rPr>
              <a:t>Verify the replacement</a:t>
            </a:r>
            <a:endParaRPr lang="zh-CN" altLang="en-US" sz="1600" dirty="0">
              <a:latin typeface="+mn-ea"/>
              <a:ea typeface="+mn-ea"/>
            </a:endParaRPr>
          </a:p>
        </p:txBody>
      </p:sp>
      <p:cxnSp>
        <p:nvCxnSpPr>
          <p:cNvPr id="39946" name="1240815579"/>
          <p:cNvCxnSpPr>
            <a:cxnSpLocks noChangeShapeType="1"/>
          </p:cNvCxnSpPr>
          <p:nvPr/>
        </p:nvCxnSpPr>
        <p:spPr bwMode="auto">
          <a:xfrm flipH="1">
            <a:off x="8478838" y="1881188"/>
            <a:ext cx="4762"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7" name="850147991"/>
          <p:cNvCxnSpPr>
            <a:cxnSpLocks noChangeShapeType="1"/>
          </p:cNvCxnSpPr>
          <p:nvPr/>
        </p:nvCxnSpPr>
        <p:spPr bwMode="auto">
          <a:xfrm flipH="1">
            <a:off x="8475664" y="3392489"/>
            <a:ext cx="9525" cy="434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8" name="995446122"/>
          <p:cNvCxnSpPr>
            <a:cxnSpLocks noChangeShapeType="1"/>
          </p:cNvCxnSpPr>
          <p:nvPr/>
        </p:nvCxnSpPr>
        <p:spPr bwMode="auto">
          <a:xfrm flipH="1">
            <a:off x="8475664" y="2636838"/>
            <a:ext cx="9525" cy="355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9" name="2104726822"/>
          <p:cNvCxnSpPr>
            <a:cxnSpLocks noChangeShapeType="1"/>
          </p:cNvCxnSpPr>
          <p:nvPr/>
        </p:nvCxnSpPr>
        <p:spPr bwMode="auto">
          <a:xfrm flipH="1">
            <a:off x="8475664" y="4257675"/>
            <a:ext cx="9525"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50" name="371743010"/>
          <p:cNvCxnSpPr>
            <a:cxnSpLocks noChangeShapeType="1"/>
          </p:cNvCxnSpPr>
          <p:nvPr/>
        </p:nvCxnSpPr>
        <p:spPr bwMode="auto">
          <a:xfrm>
            <a:off x="8480425" y="4941888"/>
            <a:ext cx="0" cy="4238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7302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type="body" sz="quarter" idx="10"/>
          </p:nvPr>
        </p:nvSpPr>
        <p:spPr/>
        <p:txBody>
          <a:bodyPr/>
          <a:lstStyle/>
          <a:p>
            <a:r>
              <a:rPr lang="en-US" altLang="zh-CN" dirty="0" smtClean="0"/>
              <a:t>Check  the warranty</a:t>
            </a:r>
          </a:p>
          <a:p>
            <a:pPr lvl="1"/>
            <a:r>
              <a:rPr lang="en-US" altLang="zh-CN" dirty="0" smtClean="0"/>
              <a:t>Server SN</a:t>
            </a:r>
          </a:p>
          <a:p>
            <a:r>
              <a:rPr lang="en-US" altLang="zh-CN" dirty="0" smtClean="0"/>
              <a:t>Apply the Component</a:t>
            </a:r>
          </a:p>
          <a:p>
            <a:pPr lvl="1"/>
            <a:r>
              <a:rPr lang="en-US" altLang="zh-CN" dirty="0" smtClean="0"/>
              <a:t>Part SN</a:t>
            </a:r>
            <a:endParaRPr lang="zh-CN" altLang="en-US" dirty="0"/>
          </a:p>
        </p:txBody>
      </p:sp>
      <p:sp>
        <p:nvSpPr>
          <p:cNvPr id="2" name="文本占位符 1"/>
          <p:cNvSpPr>
            <a:spLocks noGrp="1"/>
          </p:cNvSpPr>
          <p:nvPr>
            <p:ph type="body" sz="quarter" idx="12"/>
          </p:nvPr>
        </p:nvSpPr>
        <p:spPr>
          <a:xfrm>
            <a:off x="1595500" y="410400"/>
            <a:ext cx="10596500" cy="962725"/>
          </a:xfrm>
        </p:spPr>
        <p:txBody>
          <a:bodyPr/>
          <a:lstStyle/>
          <a:p>
            <a:r>
              <a:rPr lang="en-US" altLang="zh-CN" sz="2800" smtClean="0"/>
              <a:t>Component Replacement Procedures and Precautions (3)</a:t>
            </a:r>
            <a:endParaRPr lang="zh-CN" altLang="en-US" sz="2800" dirty="0"/>
          </a:p>
        </p:txBody>
      </p:sp>
      <p:pic>
        <p:nvPicPr>
          <p:cNvPr id="4096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6989" y="3852864"/>
            <a:ext cx="41052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3450" y="2241551"/>
            <a:ext cx="2693988"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矩形 7"/>
          <p:cNvSpPr>
            <a:spLocks noChangeArrowheads="1"/>
          </p:cNvSpPr>
          <p:nvPr/>
        </p:nvSpPr>
        <p:spPr bwMode="auto">
          <a:xfrm>
            <a:off x="3719514" y="4221163"/>
            <a:ext cx="1296987" cy="14446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000">
                <a:solidFill>
                  <a:schemeClr val="tx1"/>
                </a:solidFill>
                <a:latin typeface="FrutigerNext LT Regular" panose="020B0503040504020204" pitchFamily="34" charset="0"/>
                <a:ea typeface="宋体" panose="02010600030101010101" pitchFamily="2" charset="-122"/>
              </a:defRPr>
            </a:lvl1pPr>
            <a:lvl2pPr marL="742950" indent="-285750" eaLnBrk="0" hangingPunct="0">
              <a:defRPr sz="1000">
                <a:solidFill>
                  <a:schemeClr val="tx1"/>
                </a:solidFill>
                <a:latin typeface="FrutigerNext LT Regular" panose="020B0503040504020204" pitchFamily="34" charset="0"/>
                <a:ea typeface="宋体" panose="02010600030101010101" pitchFamily="2" charset="-122"/>
              </a:defRPr>
            </a:lvl2pPr>
            <a:lvl3pPr marL="1143000" indent="-228600" eaLnBrk="0" hangingPunct="0">
              <a:defRPr sz="1000">
                <a:solidFill>
                  <a:schemeClr val="tx1"/>
                </a:solidFill>
                <a:latin typeface="FrutigerNext LT Regular" panose="020B0503040504020204" pitchFamily="34" charset="0"/>
                <a:ea typeface="宋体" panose="02010600030101010101" pitchFamily="2" charset="-122"/>
              </a:defRPr>
            </a:lvl3pPr>
            <a:lvl4pPr marL="1600200" indent="-228600" eaLnBrk="0" hangingPunct="0">
              <a:defRPr sz="1000">
                <a:solidFill>
                  <a:schemeClr val="tx1"/>
                </a:solidFill>
                <a:latin typeface="FrutigerNext LT Regular" panose="020B0503040504020204" pitchFamily="34" charset="0"/>
                <a:ea typeface="宋体" panose="02010600030101010101" pitchFamily="2" charset="-122"/>
              </a:defRPr>
            </a:lvl4pPr>
            <a:lvl5pPr marL="2057400" indent="-228600" eaLnBrk="0" hangingPunct="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a:p>
        </p:txBody>
      </p:sp>
      <p:sp>
        <p:nvSpPr>
          <p:cNvPr id="40967" name="TextBox 9"/>
          <p:cNvSpPr txBox="1">
            <a:spLocks noChangeArrowheads="1"/>
          </p:cNvSpPr>
          <p:nvPr/>
        </p:nvSpPr>
        <p:spPr bwMode="auto">
          <a:xfrm>
            <a:off x="4727576" y="3357564"/>
            <a:ext cx="154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FrutigerNext LT Regular" panose="020B0503040504020204" pitchFamily="34" charset="0"/>
                <a:ea typeface="宋体" panose="02010600030101010101" pitchFamily="2" charset="-122"/>
              </a:defRPr>
            </a:lvl1pPr>
            <a:lvl2pPr marL="742950" indent="-285750" eaLnBrk="0" hangingPunct="0">
              <a:defRPr sz="1000">
                <a:solidFill>
                  <a:schemeClr val="tx1"/>
                </a:solidFill>
                <a:latin typeface="FrutigerNext LT Regular" panose="020B0503040504020204" pitchFamily="34" charset="0"/>
                <a:ea typeface="宋体" panose="02010600030101010101" pitchFamily="2" charset="-122"/>
              </a:defRPr>
            </a:lvl2pPr>
            <a:lvl3pPr marL="1143000" indent="-228600" eaLnBrk="0" hangingPunct="0">
              <a:defRPr sz="1000">
                <a:solidFill>
                  <a:schemeClr val="tx1"/>
                </a:solidFill>
                <a:latin typeface="FrutigerNext LT Regular" panose="020B0503040504020204" pitchFamily="34" charset="0"/>
                <a:ea typeface="宋体" panose="02010600030101010101" pitchFamily="2" charset="-122"/>
              </a:defRPr>
            </a:lvl3pPr>
            <a:lvl4pPr marL="1600200" indent="-228600" eaLnBrk="0" hangingPunct="0">
              <a:defRPr sz="1000">
                <a:solidFill>
                  <a:schemeClr val="tx1"/>
                </a:solidFill>
                <a:latin typeface="FrutigerNext LT Regular" panose="020B0503040504020204" pitchFamily="34" charset="0"/>
                <a:ea typeface="宋体" panose="02010600030101010101" pitchFamily="2" charset="-122"/>
              </a:defRPr>
            </a:lvl4pPr>
            <a:lvl5pPr marL="2057400" indent="-228600" eaLnBrk="0" hangingPunct="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hangingPunct="1"/>
            <a:r>
              <a:rPr lang="en-US" altLang="zh-CN" sz="1600">
                <a:latin typeface="+mn-ea"/>
                <a:ea typeface="+mn-ea"/>
              </a:rPr>
              <a:t>Server SN</a:t>
            </a:r>
            <a:endParaRPr lang="zh-CN" altLang="en-US" sz="1600">
              <a:latin typeface="+mn-ea"/>
              <a:ea typeface="+mn-ea"/>
            </a:endParaRPr>
          </a:p>
        </p:txBody>
      </p:sp>
      <p:cxnSp>
        <p:nvCxnSpPr>
          <p:cNvPr id="40968" name="直接箭头连接符 11"/>
          <p:cNvCxnSpPr>
            <a:cxnSpLocks noChangeShapeType="1"/>
          </p:cNvCxnSpPr>
          <p:nvPr/>
        </p:nvCxnSpPr>
        <p:spPr bwMode="auto">
          <a:xfrm flipV="1">
            <a:off x="4295776" y="3716339"/>
            <a:ext cx="504825" cy="54133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969" name="矩形 17"/>
          <p:cNvSpPr>
            <a:spLocks noChangeArrowheads="1"/>
          </p:cNvSpPr>
          <p:nvPr/>
        </p:nvSpPr>
        <p:spPr bwMode="auto">
          <a:xfrm>
            <a:off x="8904288" y="5300663"/>
            <a:ext cx="755650" cy="14446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000">
                <a:solidFill>
                  <a:schemeClr val="tx1"/>
                </a:solidFill>
                <a:latin typeface="FrutigerNext LT Regular" panose="020B0503040504020204" pitchFamily="34" charset="0"/>
                <a:ea typeface="宋体" panose="02010600030101010101" pitchFamily="2" charset="-122"/>
              </a:defRPr>
            </a:lvl1pPr>
            <a:lvl2pPr marL="742950" indent="-285750" eaLnBrk="0" hangingPunct="0">
              <a:defRPr sz="1000">
                <a:solidFill>
                  <a:schemeClr val="tx1"/>
                </a:solidFill>
                <a:latin typeface="FrutigerNext LT Regular" panose="020B0503040504020204" pitchFamily="34" charset="0"/>
                <a:ea typeface="宋体" panose="02010600030101010101" pitchFamily="2" charset="-122"/>
              </a:defRPr>
            </a:lvl2pPr>
            <a:lvl3pPr marL="1143000" indent="-228600" eaLnBrk="0" hangingPunct="0">
              <a:defRPr sz="1000">
                <a:solidFill>
                  <a:schemeClr val="tx1"/>
                </a:solidFill>
                <a:latin typeface="FrutigerNext LT Regular" panose="020B0503040504020204" pitchFamily="34" charset="0"/>
                <a:ea typeface="宋体" panose="02010600030101010101" pitchFamily="2" charset="-122"/>
              </a:defRPr>
            </a:lvl3pPr>
            <a:lvl4pPr marL="1600200" indent="-228600" eaLnBrk="0" hangingPunct="0">
              <a:defRPr sz="1000">
                <a:solidFill>
                  <a:schemeClr val="tx1"/>
                </a:solidFill>
                <a:latin typeface="FrutigerNext LT Regular" panose="020B0503040504020204" pitchFamily="34" charset="0"/>
                <a:ea typeface="宋体" panose="02010600030101010101" pitchFamily="2" charset="-122"/>
              </a:defRPr>
            </a:lvl4pPr>
            <a:lvl5pPr marL="2057400" indent="-228600" eaLnBrk="0" hangingPunct="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a:p>
        </p:txBody>
      </p:sp>
      <p:sp>
        <p:nvSpPr>
          <p:cNvPr id="40970" name="TextBox 18"/>
          <p:cNvSpPr txBox="1">
            <a:spLocks noChangeArrowheads="1"/>
          </p:cNvSpPr>
          <p:nvPr/>
        </p:nvSpPr>
        <p:spPr bwMode="auto">
          <a:xfrm>
            <a:off x="8472488" y="4868864"/>
            <a:ext cx="1547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FrutigerNext LT Regular" panose="020B0503040504020204" pitchFamily="34" charset="0"/>
                <a:ea typeface="宋体" panose="02010600030101010101" pitchFamily="2" charset="-122"/>
              </a:defRPr>
            </a:lvl1pPr>
            <a:lvl2pPr marL="742950" indent="-285750" eaLnBrk="0" hangingPunct="0">
              <a:defRPr sz="1000">
                <a:solidFill>
                  <a:schemeClr val="tx1"/>
                </a:solidFill>
                <a:latin typeface="FrutigerNext LT Regular" panose="020B0503040504020204" pitchFamily="34" charset="0"/>
                <a:ea typeface="宋体" panose="02010600030101010101" pitchFamily="2" charset="-122"/>
              </a:defRPr>
            </a:lvl2pPr>
            <a:lvl3pPr marL="1143000" indent="-228600" eaLnBrk="0" hangingPunct="0">
              <a:defRPr sz="1000">
                <a:solidFill>
                  <a:schemeClr val="tx1"/>
                </a:solidFill>
                <a:latin typeface="FrutigerNext LT Regular" panose="020B0503040504020204" pitchFamily="34" charset="0"/>
                <a:ea typeface="宋体" panose="02010600030101010101" pitchFamily="2" charset="-122"/>
              </a:defRPr>
            </a:lvl3pPr>
            <a:lvl4pPr marL="1600200" indent="-228600" eaLnBrk="0" hangingPunct="0">
              <a:defRPr sz="1000">
                <a:solidFill>
                  <a:schemeClr val="tx1"/>
                </a:solidFill>
                <a:latin typeface="FrutigerNext LT Regular" panose="020B0503040504020204" pitchFamily="34" charset="0"/>
                <a:ea typeface="宋体" panose="02010600030101010101" pitchFamily="2" charset="-122"/>
              </a:defRPr>
            </a:lvl4pPr>
            <a:lvl5pPr marL="2057400" indent="-228600" eaLnBrk="0" hangingPunct="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hangingPunct="1"/>
            <a:r>
              <a:rPr lang="en-US" altLang="zh-CN" sz="1400" dirty="0">
                <a:solidFill>
                  <a:srgbClr val="C00000"/>
                </a:solidFill>
                <a:latin typeface="+mj-lt"/>
              </a:rPr>
              <a:t>Part SN</a:t>
            </a:r>
            <a:r>
              <a:rPr lang="zh-CN" altLang="en-US" sz="1400" dirty="0">
                <a:solidFill>
                  <a:srgbClr val="C00000"/>
                </a:solidFill>
                <a:latin typeface="+mj-lt"/>
              </a:rPr>
              <a:t> </a:t>
            </a:r>
          </a:p>
        </p:txBody>
      </p:sp>
    </p:spTree>
    <p:extLst>
      <p:ext uri="{BB962C8B-B14F-4D97-AF65-F5344CB8AC3E}">
        <p14:creationId xmlns:p14="http://schemas.microsoft.com/office/powerpoint/2010/main" val="2392656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78762413"/>
          <p:cNvSpPr>
            <a:spLocks noGrp="1"/>
          </p:cNvSpPr>
          <p:nvPr>
            <p:ph type="body" sz="quarter" idx="10"/>
          </p:nvPr>
        </p:nvSpPr>
        <p:spPr/>
        <p:txBody>
          <a:bodyPr/>
          <a:lstStyle/>
          <a:p>
            <a:r>
              <a:rPr lang="en-US" altLang="zh-CN" smtClean="0"/>
              <a:t>When replacing server components, pay attention to the following items:</a:t>
            </a:r>
          </a:p>
          <a:p>
            <a:pPr lvl="1"/>
            <a:r>
              <a:rPr lang="en-US" altLang="zh-CN" smtClean="0"/>
              <a:t>Service interruption occurs during the replacement of non-hot-swappable components. Ask for the permission before the replacement.</a:t>
            </a:r>
          </a:p>
          <a:p>
            <a:pPr lvl="1"/>
            <a:r>
              <a:rPr lang="en-US" altLang="zh-CN" smtClean="0"/>
              <a:t>Wear ESD gloves for the replacement of PCB boards and cards.</a:t>
            </a:r>
          </a:p>
          <a:p>
            <a:pPr lvl="1"/>
            <a:r>
              <a:rPr lang="en-US" altLang="zh-CN" smtClean="0"/>
              <a:t>Wear ESD wrists for the replacement of CPUs. Do not wear ESD gloves.</a:t>
            </a:r>
          </a:p>
          <a:p>
            <a:pPr lvl="1"/>
            <a:r>
              <a:rPr lang="en-US" altLang="zh-CN" smtClean="0"/>
              <a:t>Carefully handle the CPU. Install or remove the CPU by nudging it down or lifting it up vertically. Do not move the CPU horizontally, preventing CPU pins from bending over.</a:t>
            </a:r>
          </a:p>
          <a:p>
            <a:pPr lvl="1"/>
            <a:r>
              <a:rPr lang="en-US" altLang="zh-CN" smtClean="0"/>
              <a:t>Before the replacement of main board, verify related software versions (especially, iBMC/BIOS versions) .	</a:t>
            </a:r>
            <a:endParaRPr lang="en-US" altLang="zh-CN" dirty="0"/>
          </a:p>
        </p:txBody>
      </p:sp>
      <p:sp>
        <p:nvSpPr>
          <p:cNvPr id="5" name="文本占位符 4"/>
          <p:cNvSpPr>
            <a:spLocks noGrp="1"/>
          </p:cNvSpPr>
          <p:nvPr>
            <p:ph type="body" sz="quarter" idx="12"/>
          </p:nvPr>
        </p:nvSpPr>
        <p:spPr>
          <a:xfrm>
            <a:off x="1595500" y="410400"/>
            <a:ext cx="10477164" cy="962725"/>
          </a:xfrm>
        </p:spPr>
        <p:txBody>
          <a:bodyPr/>
          <a:lstStyle/>
          <a:p>
            <a:r>
              <a:rPr lang="en-US" altLang="zh-CN" sz="2800" dirty="0"/>
              <a:t>Component Replacement Procedures and </a:t>
            </a:r>
            <a:r>
              <a:rPr lang="en-US" altLang="zh-CN" sz="2800" dirty="0" smtClean="0"/>
              <a:t>Precautions (4)</a:t>
            </a:r>
            <a:endParaRPr lang="zh-CN" altLang="en-US" sz="2800" dirty="0"/>
          </a:p>
        </p:txBody>
      </p:sp>
      <p:sp>
        <p:nvSpPr>
          <p:cNvPr id="41988" name="390414774"/>
          <p:cNvSpPr>
            <a:spLocks noChangeArrowheads="1"/>
          </p:cNvSpPr>
          <p:nvPr/>
        </p:nvSpPr>
        <p:spPr bwMode="auto">
          <a:xfrm>
            <a:off x="3810000" y="238283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000">
                <a:solidFill>
                  <a:schemeClr val="tx1"/>
                </a:solidFill>
                <a:latin typeface="FrutigerNext LT Regular" panose="020B0503040504020204" pitchFamily="34" charset="0"/>
                <a:ea typeface="宋体" panose="02010600030101010101" pitchFamily="2" charset="-122"/>
              </a:defRPr>
            </a:lvl1pPr>
            <a:lvl2pPr marL="742950" indent="-285750" eaLnBrk="0" hangingPunct="0">
              <a:defRPr sz="1000">
                <a:solidFill>
                  <a:schemeClr val="tx1"/>
                </a:solidFill>
                <a:latin typeface="FrutigerNext LT Regular" panose="020B0503040504020204" pitchFamily="34" charset="0"/>
                <a:ea typeface="宋体" panose="02010600030101010101" pitchFamily="2" charset="-122"/>
              </a:defRPr>
            </a:lvl2pPr>
            <a:lvl3pPr marL="1143000" indent="-228600" eaLnBrk="0" hangingPunct="0">
              <a:defRPr sz="1000">
                <a:solidFill>
                  <a:schemeClr val="tx1"/>
                </a:solidFill>
                <a:latin typeface="FrutigerNext LT Regular" panose="020B0503040504020204" pitchFamily="34" charset="0"/>
                <a:ea typeface="宋体" panose="02010600030101010101" pitchFamily="2" charset="-122"/>
              </a:defRPr>
            </a:lvl3pPr>
            <a:lvl4pPr marL="1600200" indent="-228600" eaLnBrk="0" hangingPunct="0">
              <a:defRPr sz="1000">
                <a:solidFill>
                  <a:schemeClr val="tx1"/>
                </a:solidFill>
                <a:latin typeface="FrutigerNext LT Regular" panose="020B0503040504020204" pitchFamily="34" charset="0"/>
                <a:ea typeface="宋体" panose="02010600030101010101" pitchFamily="2" charset="-122"/>
              </a:defRPr>
            </a:lvl4pPr>
            <a:lvl5pPr marL="2057400" indent="-228600" eaLnBrk="0" hangingPunct="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ctr" hangingPunct="1">
              <a:buSzPct val="100000"/>
            </a:pPr>
            <a:endParaRPr lang="zh-CN" altLang="zh-CN"/>
          </a:p>
        </p:txBody>
      </p:sp>
    </p:spTree>
    <p:extLst>
      <p:ext uri="{BB962C8B-B14F-4D97-AF65-F5344CB8AC3E}">
        <p14:creationId xmlns:p14="http://schemas.microsoft.com/office/powerpoint/2010/main" val="2600941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b00a4d55-40b4-4137-8519-c5237ba555ec"/>
          <p:cNvSpPr>
            <a:spLocks noGrp="1"/>
          </p:cNvSpPr>
          <p:nvPr>
            <p:ph type="body" sz="quarter" idx="10"/>
          </p:nvPr>
        </p:nvSpPr>
        <p:spPr/>
        <p:txBody>
          <a:bodyPr/>
          <a:lstStyle/>
          <a:p>
            <a:r>
              <a:rPr lang="en-US" altLang="zh-CN" dirty="0">
                <a:sym typeface="FrutigerNext LT Regular" panose="020B0503040504020204" pitchFamily="34" charset="0"/>
              </a:rPr>
              <a:t>Huawei RH2285 V5 and RH2288 V5 series servers are 2U 2-Socket servers</a:t>
            </a:r>
            <a:r>
              <a:rPr lang="en-US" altLang="zh-CN" dirty="0" smtClean="0">
                <a:sym typeface="FrutigerNext LT Regular" panose="020B0503040504020204" pitchFamily="34" charset="0"/>
              </a:rPr>
              <a:t>.(</a:t>
            </a:r>
            <a:r>
              <a:rPr lang="en-US" altLang="zh-CN" dirty="0" err="1" smtClean="0">
                <a:sym typeface="FrutigerNext LT Regular" panose="020B0503040504020204" pitchFamily="34" charset="0"/>
              </a:rPr>
              <a:t>Ture</a:t>
            </a:r>
            <a:r>
              <a:rPr lang="en-US" altLang="zh-CN" dirty="0" smtClean="0">
                <a:sym typeface="FrutigerNext LT Regular" panose="020B0503040504020204" pitchFamily="34" charset="0"/>
              </a:rPr>
              <a:t> or False)</a:t>
            </a:r>
          </a:p>
          <a:p>
            <a:r>
              <a:rPr lang="en-US" altLang="zh-CN" dirty="0">
                <a:sym typeface="FrutigerNext LT Regular" panose="020B0503040504020204" pitchFamily="34" charset="0"/>
              </a:rPr>
              <a:t>The rear panel of Huawei RH2285 V5 series servers are equipped with two 2.5-inch hard disks for system area, reducing the capacity of the occupied data area and improving data security and </a:t>
            </a:r>
            <a:r>
              <a:rPr lang="en-US" altLang="zh-CN" dirty="0" smtClean="0">
                <a:sym typeface="FrutigerNext LT Regular" panose="020B0503040504020204" pitchFamily="34" charset="0"/>
              </a:rPr>
              <a:t>reliability.(</a:t>
            </a:r>
            <a:r>
              <a:rPr lang="en-US" altLang="zh-CN" dirty="0" err="1">
                <a:sym typeface="FrutigerNext LT Regular" panose="020B0503040504020204" pitchFamily="34" charset="0"/>
              </a:rPr>
              <a:t>Ture</a:t>
            </a:r>
            <a:r>
              <a:rPr lang="en-US" altLang="zh-CN" dirty="0">
                <a:sym typeface="FrutigerNext LT Regular" panose="020B0503040504020204" pitchFamily="34" charset="0"/>
              </a:rPr>
              <a:t> or False)</a:t>
            </a:r>
          </a:p>
        </p:txBody>
      </p:sp>
    </p:spTree>
    <p:extLst>
      <p:ext uri="{BB962C8B-B14F-4D97-AF65-F5344CB8AC3E}">
        <p14:creationId xmlns:p14="http://schemas.microsoft.com/office/powerpoint/2010/main" val="1941779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44ba6800-23ca-4702-ba4d-ddf8ae9e2a70"/>
          <p:cNvSpPr>
            <a:spLocks noGrp="1" noChangeArrowheads="1"/>
          </p:cNvSpPr>
          <p:nvPr>
            <p:ph sz="quarter" idx="11"/>
          </p:nvPr>
        </p:nvSpPr>
        <p:spPr>
          <a:xfrm>
            <a:off x="911225" y="1233488"/>
            <a:ext cx="10560050" cy="4679950"/>
          </a:xfrm>
        </p:spPr>
        <p:txBody>
          <a:bodyPr/>
          <a:lstStyle/>
          <a:p>
            <a:pPr lvl="0"/>
            <a:r>
              <a:rPr lang="en-US" altLang="zh-CN" smtClean="0"/>
              <a:t>RH series server overview and positioning</a:t>
            </a:r>
          </a:p>
          <a:p>
            <a:pPr lvl="0"/>
            <a:r>
              <a:rPr lang="en-US" altLang="zh-CN" smtClean="0"/>
              <a:t>RH series server description, including the structures, and components</a:t>
            </a:r>
          </a:p>
          <a:p>
            <a:pPr lvl="0"/>
            <a:r>
              <a:rPr lang="en-US" altLang="zh-CN" smtClean="0"/>
              <a:t>Typical applications of RH series servers</a:t>
            </a:r>
          </a:p>
          <a:p>
            <a:r>
              <a:rPr lang="en-US" altLang="zh-CN" smtClean="0"/>
              <a:t>RH V5 series server routine maintenance</a:t>
            </a:r>
          </a:p>
          <a:p>
            <a:r>
              <a:rPr lang="en-US" altLang="zh-CN" smtClean="0"/>
              <a:t>RH V5 series server fault information collection</a:t>
            </a:r>
          </a:p>
          <a:p>
            <a:r>
              <a:rPr lang="en-US" altLang="zh-CN" smtClean="0"/>
              <a:t>RH V5 series server fault diagnosis and alarm handling</a:t>
            </a:r>
            <a:endParaRPr lang="en-US" altLang="zh-CN" dirty="0"/>
          </a:p>
        </p:txBody>
      </p:sp>
    </p:spTree>
    <p:extLst>
      <p:ext uri="{BB962C8B-B14F-4D97-AF65-F5344CB8AC3E}">
        <p14:creationId xmlns:p14="http://schemas.microsoft.com/office/powerpoint/2010/main" val="1354211502"/>
      </p:ext>
    </p:extLst>
  </p:cSld>
  <p:clrMapOvr>
    <a:masterClrMapping/>
  </p:clrMapOvr>
  <p:transition advClick="0" advTm="8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Huawei Learning Website</a:t>
            </a:r>
          </a:p>
          <a:p>
            <a:pPr lvl="1"/>
            <a:r>
              <a:rPr lang="en-US" altLang="zh-CN" dirty="0" smtClean="0">
                <a:latin typeface="微软雅黑" panose="020B0503020204020204" pitchFamily="34" charset="-122"/>
                <a:ea typeface="微软雅黑" panose="020B0503020204020204" pitchFamily="34" charset="-122"/>
              </a:rPr>
              <a:t>http://support.huawei.com/learning/Index!toTrainIndex</a:t>
            </a:r>
          </a:p>
          <a:p>
            <a:r>
              <a:rPr lang="en-US" altLang="zh-CN" dirty="0" smtClean="0">
                <a:latin typeface="微软雅黑" panose="020B0503020204020204" pitchFamily="34" charset="-122"/>
                <a:ea typeface="微软雅黑" panose="020B0503020204020204" pitchFamily="34" charset="-122"/>
              </a:rPr>
              <a:t>Huawei Support Case Library</a:t>
            </a:r>
          </a:p>
          <a:p>
            <a:pPr lvl="1"/>
            <a:r>
              <a:rPr lang="en-US" altLang="zh-CN" dirty="0" smtClean="0">
                <a:latin typeface="微软雅黑" panose="020B0503020204020204" pitchFamily="34" charset="-122"/>
                <a:ea typeface="微软雅黑" panose="020B0503020204020204" pitchFamily="34" charset="-122"/>
              </a:rPr>
              <a:t>http://support.huawei.com/enterprise/servicecenter?lang=zh</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2007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a:extLst>
              <a:ext uri="{FF2B5EF4-FFF2-40B4-BE49-F238E27FC236}">
                <a16:creationId xmlns="" xmlns:a16="http://schemas.microsoft.com/office/drawing/2014/main" id="{AE58B7BA-7E16-437F-B7AB-84C001B5A48B}"/>
              </a:ext>
            </a:extLst>
          </p:cNvPr>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Cloud DC solution</a:t>
            </a:r>
          </a:p>
          <a:p>
            <a:pPr lvl="1"/>
            <a:r>
              <a:rPr lang="en-US" altLang="zh-CN" dirty="0" smtClean="0">
                <a:latin typeface="微软雅黑" panose="020B0503020204020204" pitchFamily="34" charset="-122"/>
                <a:ea typeface="微软雅黑" panose="020B0503020204020204" pitchFamily="34" charset="-122"/>
              </a:rPr>
              <a:t>http://e.huawei.com/cn/solutions/business-needs/data-center</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8566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34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d4ebfe9-76cc-4292-8251-52477af907f1"/>
          <p:cNvSpPr>
            <a:spLocks noGrp="1"/>
          </p:cNvSpPr>
          <p:nvPr>
            <p:ph type="body" sz="quarter" idx="10"/>
          </p:nvPr>
        </p:nvSpPr>
        <p:spPr/>
        <p:txBody>
          <a:bodyPr/>
          <a:lstStyle/>
          <a:p>
            <a:r>
              <a:rPr lang="en-US" altLang="zh-CN" b="1" dirty="0"/>
              <a:t>RH Series Server Overview and Positioning</a:t>
            </a:r>
          </a:p>
          <a:p>
            <a:r>
              <a:rPr lang="en-US" altLang="zh-CN" dirty="0">
                <a:solidFill>
                  <a:schemeClr val="bg1">
                    <a:lumMod val="50000"/>
                  </a:schemeClr>
                </a:solidFill>
              </a:rPr>
              <a:t>RH Series Server Description</a:t>
            </a:r>
          </a:p>
          <a:p>
            <a:r>
              <a:rPr lang="en-US" altLang="zh-CN" dirty="0">
                <a:solidFill>
                  <a:schemeClr val="bg1">
                    <a:lumMod val="50000"/>
                  </a:schemeClr>
                </a:solidFill>
              </a:rPr>
              <a:t>RH Series Server Routine Maintenance</a:t>
            </a:r>
          </a:p>
        </p:txBody>
      </p:sp>
    </p:spTree>
    <p:extLst>
      <p:ext uri="{BB962C8B-B14F-4D97-AF65-F5344CB8AC3E}">
        <p14:creationId xmlns:p14="http://schemas.microsoft.com/office/powerpoint/2010/main" val="1816346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1108661"/>
            <a:ext cx="10891210" cy="5215354"/>
            <a:chOff x="1369354" y="1178820"/>
            <a:chExt cx="9101132" cy="4301176"/>
          </a:xfrm>
        </p:grpSpPr>
        <p:sp>
          <p:nvSpPr>
            <p:cNvPr id="131" name="标题 1"/>
            <p:cNvSpPr txBox="1">
              <a:spLocks/>
            </p:cNvSpPr>
            <p:nvPr/>
          </p:nvSpPr>
          <p:spPr>
            <a:xfrm>
              <a:off x="1775520" y="1178820"/>
              <a:ext cx="8694966" cy="593999"/>
            </a:xfrm>
            <a:prstGeom prst="rect">
              <a:avLst/>
            </a:prstGeom>
          </p:spPr>
          <p:txBody>
            <a:bodyPr lIns="68548" tIns="34270" rIns="68548" bIns="34270"/>
            <a:lstStyle/>
            <a:p>
              <a:pPr indent="-341141" defTabSz="685527">
                <a:spcBef>
                  <a:spcPct val="20000"/>
                </a:spcBef>
                <a:buClr>
                  <a:srgbClr val="808080"/>
                </a:buClr>
                <a:buSzPct val="60000"/>
                <a:tabLst>
                  <a:tab pos="5984652" algn="l"/>
                </a:tabLst>
                <a:defRPr/>
              </a:pPr>
              <a:endParaRPr lang="zh-CN" altLang="en-US" sz="3600" b="1" dirty="0">
                <a:latin typeface="Arial" panose="020B0604020202020204" pitchFamily="34" charset="0"/>
                <a:ea typeface="+mn-ea"/>
                <a:cs typeface="Arial" panose="020B0604020202020204" pitchFamily="34" charset="0"/>
              </a:endParaRPr>
            </a:p>
          </p:txBody>
        </p:sp>
        <p:pic>
          <p:nvPicPr>
            <p:cNvPr id="89" name="Picture 2" descr="E:\Onebox\服务器\合作伙伴联合营销\huawei logo\huawei logo\HuaweiLOGO1-baizi-01.png"/>
            <p:cNvPicPr>
              <a:picLocks noChangeAspect="1" noChangeArrowheads="1"/>
            </p:cNvPicPr>
            <p:nvPr/>
          </p:nvPicPr>
          <p:blipFill>
            <a:blip r:embed="rId3" cstate="print"/>
            <a:srcRect/>
            <a:stretch>
              <a:fillRect/>
            </a:stretch>
          </p:blipFill>
          <p:spPr bwMode="auto">
            <a:xfrm>
              <a:off x="9613461" y="1448963"/>
              <a:ext cx="432048" cy="432048"/>
            </a:xfrm>
            <a:prstGeom prst="rect">
              <a:avLst/>
            </a:prstGeom>
            <a:noFill/>
          </p:spPr>
        </p:pic>
        <p:grpSp>
          <p:nvGrpSpPr>
            <p:cNvPr id="8" name="组合 7"/>
            <p:cNvGrpSpPr/>
            <p:nvPr/>
          </p:nvGrpSpPr>
          <p:grpSpPr>
            <a:xfrm>
              <a:off x="1369354" y="1429627"/>
              <a:ext cx="8875484" cy="4050369"/>
              <a:chOff x="-576973" y="1618464"/>
              <a:chExt cx="9527679" cy="3861531"/>
            </a:xfrm>
          </p:grpSpPr>
          <p:sp>
            <p:nvSpPr>
              <p:cNvPr id="186" name="矩形 185"/>
              <p:cNvSpPr/>
              <p:nvPr/>
            </p:nvSpPr>
            <p:spPr bwMode="auto">
              <a:xfrm>
                <a:off x="1098564" y="1794357"/>
                <a:ext cx="7649900" cy="661234"/>
              </a:xfrm>
              <a:prstGeom prst="rect">
                <a:avLst/>
              </a:prstGeom>
              <a:solidFill>
                <a:schemeClr val="accent1">
                  <a:lumMod val="20000"/>
                  <a:lumOff val="80000"/>
                  <a:alpha val="6000"/>
                </a:schemeClr>
              </a:solidFill>
              <a:ln w="9525">
                <a:noFill/>
                <a:round/>
                <a:headEnd/>
                <a:tailEnd/>
              </a:ln>
              <a:extLst/>
            </p:spPr>
            <p:txBody>
              <a:bodyPr lIns="91434" tIns="45717" rIns="91434" bIns="45717" anchor="ctr"/>
              <a:lstStyle/>
              <a:p>
                <a:pPr indent="-171356" algn="ctr" fontAlgn="ctr">
                  <a:buClr>
                    <a:srgbClr val="990000"/>
                  </a:buClr>
                  <a:buSzPct val="60000"/>
                  <a:buFont typeface="Wingdings" pitchFamily="2" charset="2"/>
                  <a:buChar char="n"/>
                </a:pPr>
                <a:endParaRPr lang="zh-CN" altLang="en-US" dirty="0">
                  <a:latin typeface="Arial" panose="020B0604020202020204" pitchFamily="34" charset="0"/>
                  <a:ea typeface="+mn-ea"/>
                  <a:cs typeface="Arial" panose="020B0604020202020204" pitchFamily="34" charset="0"/>
                </a:endParaRPr>
              </a:p>
            </p:txBody>
          </p:sp>
          <p:sp>
            <p:nvSpPr>
              <p:cNvPr id="93" name="Freeform 3"/>
              <p:cNvSpPr/>
              <p:nvPr/>
            </p:nvSpPr>
            <p:spPr>
              <a:xfrm>
                <a:off x="6936844" y="3449564"/>
                <a:ext cx="2013862" cy="2030431"/>
              </a:xfrm>
              <a:prstGeom prst="rect">
                <a:avLst/>
              </a:prstGeom>
              <a:solidFill>
                <a:schemeClr val="accent1">
                  <a:lumMod val="20000"/>
                  <a:lumOff val="80000"/>
                  <a:alpha val="6000"/>
                </a:schemeClr>
              </a:solidFill>
              <a:ln w="9525">
                <a:noFill/>
                <a:round/>
                <a:headEnd/>
                <a:tailEnd/>
              </a:ln>
            </p:spPr>
            <p:txBody>
              <a:bodyPr lIns="91434" tIns="45717" rIns="91434" bIns="45717" anchor="ctr"/>
              <a:lstStyle/>
              <a:p>
                <a:pPr indent="-171356" algn="ctr" fontAlgn="ctr">
                  <a:buClr>
                    <a:srgbClr val="990000"/>
                  </a:buClr>
                  <a:buSzPct val="60000"/>
                </a:pPr>
                <a:endParaRPr lang="zh-CN" altLang="en-US" sz="1200" dirty="0">
                  <a:latin typeface="Arial" panose="020B0604020202020204" pitchFamily="34" charset="0"/>
                  <a:ea typeface="+mn-ea"/>
                  <a:cs typeface="Arial" panose="020B0604020202020204" pitchFamily="34" charset="0"/>
                </a:endParaRPr>
              </a:p>
            </p:txBody>
          </p:sp>
          <p:sp>
            <p:nvSpPr>
              <p:cNvPr id="53" name="Freeform 3"/>
              <p:cNvSpPr/>
              <p:nvPr/>
            </p:nvSpPr>
            <p:spPr>
              <a:xfrm>
                <a:off x="432754" y="3434404"/>
                <a:ext cx="6392463" cy="2034777"/>
              </a:xfrm>
              <a:prstGeom prst="rect">
                <a:avLst/>
              </a:prstGeom>
              <a:solidFill>
                <a:schemeClr val="accent1">
                  <a:lumMod val="20000"/>
                  <a:lumOff val="80000"/>
                  <a:alpha val="6000"/>
                </a:schemeClr>
              </a:solidFill>
              <a:ln w="9525">
                <a:noFill/>
                <a:round/>
                <a:headEnd/>
                <a:tailEnd/>
              </a:ln>
            </p:spPr>
            <p:txBody>
              <a:bodyPr lIns="91434" tIns="45717" rIns="91434" bIns="45717" anchor="ctr"/>
              <a:lstStyle/>
              <a:p>
                <a:pPr indent="-171356" algn="ctr" fontAlgn="ctr">
                  <a:buClr>
                    <a:srgbClr val="990000"/>
                  </a:buClr>
                  <a:buSzPct val="60000"/>
                </a:pPr>
                <a:endParaRPr lang="zh-CN" altLang="en-US" dirty="0">
                  <a:latin typeface="Arial" panose="020B0604020202020204" pitchFamily="34" charset="0"/>
                  <a:ea typeface="+mn-ea"/>
                  <a:cs typeface="Arial" panose="020B0604020202020204" pitchFamily="34" charset="0"/>
                </a:endParaRPr>
              </a:p>
            </p:txBody>
          </p:sp>
          <p:sp>
            <p:nvSpPr>
              <p:cNvPr id="54" name="矩形 53"/>
              <p:cNvSpPr/>
              <p:nvPr/>
            </p:nvSpPr>
            <p:spPr bwMode="auto">
              <a:xfrm>
                <a:off x="1115545" y="4582051"/>
                <a:ext cx="5699601" cy="867530"/>
              </a:xfrm>
              <a:prstGeom prst="rect">
                <a:avLst/>
              </a:prstGeom>
              <a:solidFill>
                <a:schemeClr val="accent1">
                  <a:lumMod val="20000"/>
                  <a:lumOff val="80000"/>
                  <a:alpha val="6000"/>
                </a:schemeClr>
              </a:solidFill>
              <a:ln w="9525">
                <a:noFill/>
                <a:round/>
                <a:headEnd/>
                <a:tailEnd/>
              </a:ln>
              <a:extLst/>
            </p:spPr>
            <p:txBody>
              <a:bodyPr lIns="91434" tIns="45717" rIns="91434" bIns="45717" anchor="ctr"/>
              <a:lstStyle/>
              <a:p>
                <a:pPr indent="-171356" algn="ctr" fontAlgn="ctr">
                  <a:buClr>
                    <a:srgbClr val="990000"/>
                  </a:buClr>
                  <a:buSzPct val="60000"/>
                  <a:buFont typeface="Wingdings" pitchFamily="2" charset="2"/>
                  <a:buChar char="n"/>
                </a:pPr>
                <a:endParaRPr lang="zh-CN" altLang="en-US" dirty="0">
                  <a:latin typeface="Arial" panose="020B0604020202020204" pitchFamily="34" charset="0"/>
                  <a:ea typeface="+mn-ea"/>
                  <a:cs typeface="Arial" panose="020B0604020202020204" pitchFamily="34" charset="0"/>
                </a:endParaRPr>
              </a:p>
            </p:txBody>
          </p:sp>
          <p:sp>
            <p:nvSpPr>
              <p:cNvPr id="55" name="矩形 54"/>
              <p:cNvSpPr/>
              <p:nvPr/>
            </p:nvSpPr>
            <p:spPr bwMode="auto">
              <a:xfrm>
                <a:off x="4577255" y="3690032"/>
                <a:ext cx="2237890" cy="838406"/>
              </a:xfrm>
              <a:prstGeom prst="rect">
                <a:avLst/>
              </a:prstGeom>
              <a:solidFill>
                <a:schemeClr val="accent1">
                  <a:lumMod val="20000"/>
                  <a:lumOff val="80000"/>
                  <a:alpha val="6000"/>
                </a:schemeClr>
              </a:solidFill>
              <a:ln w="9525">
                <a:noFill/>
                <a:round/>
                <a:headEnd/>
                <a:tailEnd/>
              </a:ln>
              <a:extLst/>
            </p:spPr>
            <p:txBody>
              <a:bodyPr lIns="91434" tIns="45717" rIns="91434" bIns="45717" anchor="ctr"/>
              <a:lstStyle/>
              <a:p>
                <a:pPr indent="-171356" algn="ctr" fontAlgn="ctr">
                  <a:buClr>
                    <a:srgbClr val="990000"/>
                  </a:buClr>
                  <a:buSzPct val="60000"/>
                  <a:buFont typeface="Wingdings" pitchFamily="2" charset="2"/>
                  <a:buChar char="n"/>
                </a:pPr>
                <a:endParaRPr lang="zh-CN" altLang="en-US" dirty="0">
                  <a:latin typeface="Arial" panose="020B0604020202020204" pitchFamily="34" charset="0"/>
                  <a:ea typeface="+mn-ea"/>
                  <a:cs typeface="Arial" panose="020B0604020202020204" pitchFamily="34" charset="0"/>
                </a:endParaRPr>
              </a:p>
            </p:txBody>
          </p:sp>
          <p:sp>
            <p:nvSpPr>
              <p:cNvPr id="56" name="矩形 55"/>
              <p:cNvSpPr/>
              <p:nvPr/>
            </p:nvSpPr>
            <p:spPr bwMode="auto">
              <a:xfrm>
                <a:off x="1115546" y="3699084"/>
                <a:ext cx="2687972" cy="838406"/>
              </a:xfrm>
              <a:prstGeom prst="rect">
                <a:avLst/>
              </a:prstGeom>
              <a:solidFill>
                <a:schemeClr val="accent1">
                  <a:lumMod val="20000"/>
                  <a:lumOff val="80000"/>
                  <a:alpha val="6000"/>
                </a:schemeClr>
              </a:solidFill>
              <a:ln w="9525">
                <a:noFill/>
                <a:round/>
                <a:headEnd/>
                <a:tailEnd/>
              </a:ln>
              <a:extLst/>
            </p:spPr>
            <p:txBody>
              <a:bodyPr lIns="91434" tIns="45717" rIns="91434" bIns="45717" anchor="ctr"/>
              <a:lstStyle/>
              <a:p>
                <a:pPr indent="-171356" algn="ctr" fontAlgn="ctr">
                  <a:buClr>
                    <a:srgbClr val="990000"/>
                  </a:buClr>
                  <a:buSzPct val="60000"/>
                  <a:buFont typeface="Wingdings" pitchFamily="2" charset="2"/>
                  <a:buChar char="n"/>
                </a:pPr>
                <a:endParaRPr lang="zh-CN" altLang="en-US" sz="1200" dirty="0">
                  <a:latin typeface="Arial" panose="020B0604020202020204" pitchFamily="34" charset="0"/>
                  <a:ea typeface="+mn-ea"/>
                  <a:cs typeface="Arial" panose="020B0604020202020204" pitchFamily="34" charset="0"/>
                </a:endParaRPr>
              </a:p>
            </p:txBody>
          </p:sp>
          <p:sp>
            <p:nvSpPr>
              <p:cNvPr id="63" name="Freeform 3"/>
              <p:cNvSpPr/>
              <p:nvPr/>
            </p:nvSpPr>
            <p:spPr>
              <a:xfrm>
                <a:off x="3202616" y="2516975"/>
                <a:ext cx="2726290" cy="890108"/>
              </a:xfrm>
              <a:prstGeom prst="rect">
                <a:avLst/>
              </a:prstGeom>
              <a:solidFill>
                <a:schemeClr val="accent1">
                  <a:lumMod val="20000"/>
                  <a:lumOff val="80000"/>
                  <a:alpha val="6000"/>
                </a:schemeClr>
              </a:solidFill>
              <a:ln w="9525">
                <a:noFill/>
                <a:round/>
                <a:headEnd/>
                <a:tailEnd/>
              </a:ln>
            </p:spPr>
            <p:txBody>
              <a:bodyPr lIns="91434" tIns="45717" rIns="91434" bIns="45717" anchor="ctr"/>
              <a:lstStyle/>
              <a:p>
                <a:pPr indent="-171356" algn="ctr" fontAlgn="ctr">
                  <a:buClr>
                    <a:srgbClr val="990000"/>
                  </a:buClr>
                  <a:buSzPct val="60000"/>
                </a:pPr>
                <a:endParaRPr lang="zh-CN" altLang="en-US" dirty="0">
                  <a:latin typeface="Arial" panose="020B0604020202020204" pitchFamily="34" charset="0"/>
                  <a:ea typeface="+mn-ea"/>
                  <a:cs typeface="Arial" panose="020B0604020202020204" pitchFamily="34" charset="0"/>
                </a:endParaRPr>
              </a:p>
            </p:txBody>
          </p:sp>
          <p:sp>
            <p:nvSpPr>
              <p:cNvPr id="70" name="矩形 69"/>
              <p:cNvSpPr/>
              <p:nvPr/>
            </p:nvSpPr>
            <p:spPr bwMode="auto">
              <a:xfrm>
                <a:off x="416162" y="4582051"/>
                <a:ext cx="616211" cy="867530"/>
              </a:xfrm>
              <a:prstGeom prst="rect">
                <a:avLst/>
              </a:prstGeom>
              <a:solidFill>
                <a:srgbClr val="00B0F0">
                  <a:alpha val="40000"/>
                </a:srgbClr>
              </a:solidFill>
              <a:ln>
                <a:noFill/>
              </a:ln>
              <a:effectLst/>
              <a:extLst/>
            </p:spPr>
            <p:txBody>
              <a:bodyPr vert="horz" wrap="square" lIns="91434" tIns="45717" rIns="91434" bIns="45717" numCol="1" rtlCol="0" anchor="t" anchorCtr="0" compatLnSpc="1">
                <a:prstTxWarp prst="textNoShape">
                  <a:avLst/>
                </a:prstTxWarp>
              </a:bodyPr>
              <a:lstStyle/>
              <a:p>
                <a:pPr defTabSz="685433" fontAlgn="base">
                  <a:buClr>
                    <a:srgbClr val="CC9900"/>
                  </a:buClr>
                  <a:buFont typeface="Wingdings" pitchFamily="2" charset="2"/>
                  <a:buChar char="n"/>
                </a:pPr>
                <a:endParaRPr lang="zh-CN" altLang="en-US" sz="1600" dirty="0">
                  <a:latin typeface="Arial" panose="020B0604020202020204" pitchFamily="34" charset="0"/>
                  <a:ea typeface="+mn-ea"/>
                  <a:cs typeface="Arial" panose="020B0604020202020204" pitchFamily="34" charset="0"/>
                </a:endParaRPr>
              </a:p>
            </p:txBody>
          </p:sp>
          <p:sp>
            <p:nvSpPr>
              <p:cNvPr id="71" name="矩形 70"/>
              <p:cNvSpPr/>
              <p:nvPr/>
            </p:nvSpPr>
            <p:spPr bwMode="auto">
              <a:xfrm>
                <a:off x="3861039" y="3725784"/>
                <a:ext cx="616211" cy="838406"/>
              </a:xfrm>
              <a:prstGeom prst="rect">
                <a:avLst/>
              </a:prstGeom>
              <a:solidFill>
                <a:srgbClr val="00B0F0">
                  <a:alpha val="40000"/>
                </a:srgbClr>
              </a:solidFill>
              <a:ln>
                <a:noFill/>
              </a:ln>
              <a:effectLst/>
              <a:extLst/>
            </p:spPr>
            <p:txBody>
              <a:bodyPr vert="horz" wrap="square" lIns="91434" tIns="45717" rIns="91434" bIns="45717" numCol="1" rtlCol="0" anchor="t" anchorCtr="0" compatLnSpc="1">
                <a:prstTxWarp prst="textNoShape">
                  <a:avLst/>
                </a:prstTxWarp>
              </a:bodyPr>
              <a:lstStyle/>
              <a:p>
                <a:pPr defTabSz="685433" fontAlgn="base">
                  <a:buClr>
                    <a:srgbClr val="CC9900"/>
                  </a:buClr>
                  <a:buFont typeface="Wingdings" pitchFamily="2" charset="2"/>
                  <a:buChar char="n"/>
                </a:pPr>
                <a:endParaRPr lang="zh-CN" altLang="en-US" sz="1600" dirty="0">
                  <a:latin typeface="Arial" panose="020B0604020202020204" pitchFamily="34" charset="0"/>
                  <a:ea typeface="+mn-ea"/>
                  <a:cs typeface="Arial" panose="020B0604020202020204" pitchFamily="34" charset="0"/>
                </a:endParaRPr>
              </a:p>
            </p:txBody>
          </p:sp>
          <p:sp>
            <p:nvSpPr>
              <p:cNvPr id="72" name="矩形 71"/>
              <p:cNvSpPr/>
              <p:nvPr/>
            </p:nvSpPr>
            <p:spPr bwMode="auto">
              <a:xfrm>
                <a:off x="416162" y="3699084"/>
                <a:ext cx="616211" cy="838406"/>
              </a:xfrm>
              <a:prstGeom prst="rect">
                <a:avLst/>
              </a:prstGeom>
              <a:solidFill>
                <a:srgbClr val="00B0F0">
                  <a:alpha val="40000"/>
                </a:srgbClr>
              </a:solidFill>
              <a:ln>
                <a:noFill/>
              </a:ln>
              <a:effectLst/>
              <a:extLst/>
            </p:spPr>
            <p:txBody>
              <a:bodyPr vert="horz" wrap="square" lIns="91434" tIns="45717" rIns="91434" bIns="45717" numCol="1" rtlCol="0" anchor="t" anchorCtr="0" compatLnSpc="1">
                <a:prstTxWarp prst="textNoShape">
                  <a:avLst/>
                </a:prstTxWarp>
              </a:bodyPr>
              <a:lstStyle/>
              <a:p>
                <a:pPr defTabSz="685433" fontAlgn="base">
                  <a:buClr>
                    <a:srgbClr val="CC9900"/>
                  </a:buClr>
                  <a:buFont typeface="Wingdings" pitchFamily="2" charset="2"/>
                  <a:buChar char="n"/>
                </a:pPr>
                <a:endParaRPr lang="zh-CN" altLang="en-US" sz="1600" dirty="0">
                  <a:latin typeface="Arial" panose="020B0604020202020204" pitchFamily="34" charset="0"/>
                  <a:ea typeface="+mn-ea"/>
                  <a:cs typeface="Arial" panose="020B0604020202020204" pitchFamily="34" charset="0"/>
                </a:endParaRPr>
              </a:p>
            </p:txBody>
          </p:sp>
          <p:pic>
            <p:nvPicPr>
              <p:cNvPr id="76" name="Picture 11" descr="F:\HCC2015\keynote\图片\研发产品图片\RH8100V3.png"/>
              <p:cNvPicPr>
                <a:picLocks noChangeAspect="1" noChangeArrowheads="1"/>
              </p:cNvPicPr>
              <p:nvPr/>
            </p:nvPicPr>
            <p:blipFill>
              <a:blip r:embed="rId4" cstate="email"/>
              <a:srcRect/>
              <a:stretch>
                <a:fillRect/>
              </a:stretch>
            </p:blipFill>
            <p:spPr bwMode="auto">
              <a:xfrm>
                <a:off x="6084168" y="4844015"/>
                <a:ext cx="498852" cy="370929"/>
              </a:xfrm>
              <a:prstGeom prst="rect">
                <a:avLst/>
              </a:prstGeom>
              <a:noFill/>
            </p:spPr>
          </p:pic>
          <p:sp>
            <p:nvSpPr>
              <p:cNvPr id="78" name="TextBox 1"/>
              <p:cNvSpPr txBox="1"/>
              <p:nvPr/>
            </p:nvSpPr>
            <p:spPr>
              <a:xfrm>
                <a:off x="2051722" y="5208539"/>
                <a:ext cx="918212"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2288H V5</a:t>
                </a:r>
              </a:p>
            </p:txBody>
          </p:sp>
          <p:sp>
            <p:nvSpPr>
              <p:cNvPr id="80" name="TextBox 1"/>
              <p:cNvSpPr txBox="1"/>
              <p:nvPr/>
            </p:nvSpPr>
            <p:spPr>
              <a:xfrm>
                <a:off x="3880043" y="5208539"/>
                <a:ext cx="1299944"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2488 V5/2488H V5</a:t>
                </a:r>
              </a:p>
            </p:txBody>
          </p:sp>
          <p:sp>
            <p:nvSpPr>
              <p:cNvPr id="83" name="TextBox 1"/>
              <p:cNvSpPr txBox="1"/>
              <p:nvPr/>
            </p:nvSpPr>
            <p:spPr>
              <a:xfrm>
                <a:off x="1157332" y="5208539"/>
                <a:ext cx="918212"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dirty="0">
                    <a:solidFill>
                      <a:schemeClr val="tx1"/>
                    </a:solidFill>
                    <a:latin typeface="Arial" panose="020B0604020202020204" pitchFamily="34" charset="0"/>
                    <a:ea typeface="+mn-ea"/>
                    <a:cs typeface="Arial" panose="020B0604020202020204" pitchFamily="34" charset="0"/>
                  </a:rPr>
                  <a:t>1288H V5</a:t>
                </a:r>
              </a:p>
            </p:txBody>
          </p:sp>
          <p:sp>
            <p:nvSpPr>
              <p:cNvPr id="91" name="TextBox 1"/>
              <p:cNvSpPr txBox="1"/>
              <p:nvPr/>
            </p:nvSpPr>
            <p:spPr>
              <a:xfrm>
                <a:off x="5129186" y="5208539"/>
                <a:ext cx="918212"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5885 V5</a:t>
                </a:r>
              </a:p>
            </p:txBody>
          </p:sp>
          <p:sp>
            <p:nvSpPr>
              <p:cNvPr id="95" name="TextBox 1"/>
              <p:cNvSpPr txBox="1"/>
              <p:nvPr/>
            </p:nvSpPr>
            <p:spPr>
              <a:xfrm>
                <a:off x="3043206" y="5208539"/>
                <a:ext cx="918212"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5288 V5</a:t>
                </a:r>
              </a:p>
            </p:txBody>
          </p:sp>
          <p:pic>
            <p:nvPicPr>
              <p:cNvPr id="96" name="Picture 4" descr="F:\HCC2015\keynote\图片\研发产品图片\RH2288H V3.png"/>
              <p:cNvPicPr>
                <a:picLocks noChangeArrowheads="1"/>
              </p:cNvPicPr>
              <p:nvPr/>
            </p:nvPicPr>
            <p:blipFill>
              <a:blip r:embed="rId5" cstate="email"/>
              <a:srcRect/>
              <a:stretch>
                <a:fillRect/>
              </a:stretch>
            </p:blipFill>
            <p:spPr bwMode="auto">
              <a:xfrm>
                <a:off x="2151742" y="5026081"/>
                <a:ext cx="558569" cy="140200"/>
              </a:xfrm>
              <a:prstGeom prst="rect">
                <a:avLst/>
              </a:prstGeom>
              <a:noFill/>
            </p:spPr>
          </p:pic>
          <p:pic>
            <p:nvPicPr>
              <p:cNvPr id="98" name="Picture 6" descr="F:\HCC2015\keynote\图片\研发产品图片\RH2288 V3.png"/>
              <p:cNvPicPr>
                <a:picLocks noChangeAspect="1" noChangeArrowheads="1"/>
              </p:cNvPicPr>
              <p:nvPr/>
            </p:nvPicPr>
            <p:blipFill>
              <a:blip r:embed="rId6" cstate="email"/>
              <a:srcRect/>
              <a:stretch>
                <a:fillRect/>
              </a:stretch>
            </p:blipFill>
            <p:spPr bwMode="auto">
              <a:xfrm>
                <a:off x="4198774" y="4982424"/>
                <a:ext cx="559597" cy="133969"/>
              </a:xfrm>
              <a:prstGeom prst="rect">
                <a:avLst/>
              </a:prstGeom>
              <a:noFill/>
            </p:spPr>
          </p:pic>
          <p:pic>
            <p:nvPicPr>
              <p:cNvPr id="99" name="Picture 7" descr="F:\HCC2015\keynote\图片\研发产品图片\RH1288 V3.png"/>
              <p:cNvPicPr>
                <a:picLocks noChangeArrowheads="1"/>
              </p:cNvPicPr>
              <p:nvPr/>
            </p:nvPicPr>
            <p:blipFill>
              <a:blip r:embed="rId7" cstate="email"/>
              <a:srcRect/>
              <a:stretch>
                <a:fillRect/>
              </a:stretch>
            </p:blipFill>
            <p:spPr bwMode="auto">
              <a:xfrm>
                <a:off x="1291916" y="5057236"/>
                <a:ext cx="538168" cy="109044"/>
              </a:xfrm>
              <a:prstGeom prst="rect">
                <a:avLst/>
              </a:prstGeom>
              <a:noFill/>
            </p:spPr>
          </p:pic>
          <p:pic>
            <p:nvPicPr>
              <p:cNvPr id="100" name="Picture 8" descr="F:\HCC2015\keynote\图片\研发产品图片\5288 V3.png"/>
              <p:cNvPicPr>
                <a:picLocks noChangeAspect="1" noChangeArrowheads="1"/>
              </p:cNvPicPr>
              <p:nvPr/>
            </p:nvPicPr>
            <p:blipFill>
              <a:blip r:embed="rId8" cstate="email"/>
              <a:srcRect/>
              <a:stretch>
                <a:fillRect/>
              </a:stretch>
            </p:blipFill>
            <p:spPr bwMode="auto">
              <a:xfrm>
                <a:off x="3208325" y="4922779"/>
                <a:ext cx="531590" cy="193562"/>
              </a:xfrm>
              <a:prstGeom prst="rect">
                <a:avLst/>
              </a:prstGeom>
              <a:noFill/>
            </p:spPr>
          </p:pic>
          <p:pic>
            <p:nvPicPr>
              <p:cNvPr id="101" name="Picture 10" descr="F:\HCC2015\keynote\图片\研发产品图片\RH5885(H) V3.png"/>
              <p:cNvPicPr>
                <a:picLocks noChangeAspect="1" noChangeArrowheads="1"/>
              </p:cNvPicPr>
              <p:nvPr/>
            </p:nvPicPr>
            <p:blipFill>
              <a:blip r:embed="rId9" cstate="email"/>
              <a:srcRect/>
              <a:stretch>
                <a:fillRect/>
              </a:stretch>
            </p:blipFill>
            <p:spPr bwMode="auto">
              <a:xfrm>
                <a:off x="5227092" y="4929300"/>
                <a:ext cx="531590" cy="193562"/>
              </a:xfrm>
              <a:prstGeom prst="rect">
                <a:avLst/>
              </a:prstGeom>
              <a:noFill/>
            </p:spPr>
          </p:pic>
          <p:pic>
            <p:nvPicPr>
              <p:cNvPr id="103" name="Picture 9" descr="F:\HCC2015\keynote\图片\研发产品图片\E9000.png"/>
              <p:cNvPicPr>
                <a:picLocks noChangeAspect="1" noChangeArrowheads="1"/>
              </p:cNvPicPr>
              <p:nvPr/>
            </p:nvPicPr>
            <p:blipFill>
              <a:blip r:embed="rId10" cstate="email"/>
              <a:srcRect/>
              <a:stretch>
                <a:fillRect/>
              </a:stretch>
            </p:blipFill>
            <p:spPr bwMode="auto">
              <a:xfrm>
                <a:off x="1148259" y="3989058"/>
                <a:ext cx="405225" cy="419010"/>
              </a:xfrm>
              <a:prstGeom prst="rect">
                <a:avLst/>
              </a:prstGeom>
              <a:noFill/>
            </p:spPr>
          </p:pic>
          <p:sp>
            <p:nvSpPr>
              <p:cNvPr id="104" name="TextBox 1"/>
              <p:cNvSpPr txBox="1"/>
              <p:nvPr/>
            </p:nvSpPr>
            <p:spPr>
              <a:xfrm>
                <a:off x="2994011" y="4288157"/>
                <a:ext cx="772828"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CH121 V5</a:t>
                </a:r>
              </a:p>
            </p:txBody>
          </p:sp>
          <p:sp>
            <p:nvSpPr>
              <p:cNvPr id="107" name="TextBox 1"/>
              <p:cNvSpPr txBox="1"/>
              <p:nvPr/>
            </p:nvSpPr>
            <p:spPr>
              <a:xfrm>
                <a:off x="2232885" y="4288157"/>
                <a:ext cx="772828"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dirty="0">
                    <a:solidFill>
                      <a:schemeClr val="tx1"/>
                    </a:solidFill>
                    <a:latin typeface="Arial" panose="020B0604020202020204" pitchFamily="34" charset="0"/>
                    <a:ea typeface="+mn-ea"/>
                    <a:cs typeface="Arial" panose="020B0604020202020204" pitchFamily="34" charset="0"/>
                  </a:rPr>
                  <a:t>CH225 V5</a:t>
                </a:r>
              </a:p>
            </p:txBody>
          </p:sp>
          <p:sp>
            <p:nvSpPr>
              <p:cNvPr id="108" name="TextBox 1"/>
              <p:cNvSpPr txBox="1"/>
              <p:nvPr/>
            </p:nvSpPr>
            <p:spPr>
              <a:xfrm>
                <a:off x="1548455" y="4288157"/>
                <a:ext cx="747576"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CH242 V5</a:t>
                </a:r>
              </a:p>
            </p:txBody>
          </p:sp>
          <p:sp>
            <p:nvSpPr>
              <p:cNvPr id="110" name="TextBox 109"/>
              <p:cNvSpPr txBox="1"/>
              <p:nvPr/>
            </p:nvSpPr>
            <p:spPr>
              <a:xfrm>
                <a:off x="323528" y="4787611"/>
                <a:ext cx="813752" cy="411384"/>
              </a:xfrm>
              <a:prstGeom prst="rect">
                <a:avLst/>
              </a:prstGeom>
              <a:noFill/>
            </p:spPr>
            <p:txBody>
              <a:bodyPr wrap="square" lIns="91434" tIns="45717" rIns="91434" bIns="45717" rtlCol="0">
                <a:spAutoFit/>
              </a:bodyPr>
              <a:lstStyle/>
              <a:p>
                <a:pPr algn="ctr"/>
                <a:r>
                  <a:rPr lang="en-US" sz="1400">
                    <a:latin typeface="Arial" panose="020B0604020202020204" pitchFamily="34" charset="0"/>
                    <a:ea typeface="+mn-ea"/>
                    <a:cs typeface="Arial" panose="020B0604020202020204" pitchFamily="34" charset="0"/>
                  </a:rPr>
                  <a:t>Rack</a:t>
                </a:r>
              </a:p>
              <a:p>
                <a:pPr algn="ctr"/>
                <a:r>
                  <a:rPr lang="en-US" sz="1400">
                    <a:latin typeface="Arial" panose="020B0604020202020204" pitchFamily="34" charset="0"/>
                    <a:ea typeface="+mn-ea"/>
                    <a:cs typeface="Arial" panose="020B0604020202020204" pitchFamily="34" charset="0"/>
                  </a:rPr>
                  <a:t>servers</a:t>
                </a:r>
              </a:p>
            </p:txBody>
          </p:sp>
          <p:sp>
            <p:nvSpPr>
              <p:cNvPr id="111" name="TextBox 110"/>
              <p:cNvSpPr txBox="1"/>
              <p:nvPr/>
            </p:nvSpPr>
            <p:spPr>
              <a:xfrm>
                <a:off x="3779912" y="3895931"/>
                <a:ext cx="720080" cy="580780"/>
              </a:xfrm>
              <a:prstGeom prst="rect">
                <a:avLst/>
              </a:prstGeom>
              <a:noFill/>
            </p:spPr>
            <p:txBody>
              <a:bodyPr wrap="square" lIns="91434" tIns="45717" rIns="91434" bIns="45717" rtlCol="0">
                <a:spAutoFit/>
              </a:bodyPr>
              <a:lstStyle/>
              <a:p>
                <a:pPr algn="ctr"/>
                <a:r>
                  <a:rPr lang="en-US" sz="1400">
                    <a:latin typeface="Arial" panose="020B0604020202020204" pitchFamily="34" charset="0"/>
                    <a:ea typeface="+mn-ea"/>
                    <a:cs typeface="Arial" panose="020B0604020202020204" pitchFamily="34" charset="0"/>
                  </a:rPr>
                  <a:t>High-density</a:t>
                </a:r>
              </a:p>
              <a:p>
                <a:pPr algn="ctr"/>
                <a:r>
                  <a:rPr lang="en-US" sz="1400">
                    <a:latin typeface="Arial" panose="020B0604020202020204" pitchFamily="34" charset="0"/>
                    <a:ea typeface="+mn-ea"/>
                    <a:cs typeface="Arial" panose="020B0604020202020204" pitchFamily="34" charset="0"/>
                  </a:rPr>
                  <a:t>servers</a:t>
                </a:r>
              </a:p>
            </p:txBody>
          </p:sp>
          <p:sp>
            <p:nvSpPr>
              <p:cNvPr id="112" name="TextBox 1"/>
              <p:cNvSpPr txBox="1"/>
              <p:nvPr/>
            </p:nvSpPr>
            <p:spPr>
              <a:xfrm>
                <a:off x="5970732" y="5208539"/>
                <a:ext cx="926565"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8100 V5</a:t>
                </a:r>
              </a:p>
            </p:txBody>
          </p:sp>
          <p:sp>
            <p:nvSpPr>
              <p:cNvPr id="113" name="TextBox 1"/>
              <p:cNvSpPr txBox="1"/>
              <p:nvPr/>
            </p:nvSpPr>
            <p:spPr>
              <a:xfrm>
                <a:off x="971820" y="3775376"/>
                <a:ext cx="792602" cy="145196"/>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200">
                    <a:solidFill>
                      <a:schemeClr val="tx1"/>
                    </a:solidFill>
                    <a:latin typeface="Arial" panose="020B0604020202020204" pitchFamily="34" charset="0"/>
                    <a:ea typeface="+mn-ea"/>
                    <a:cs typeface="Arial" panose="020B0604020202020204" pitchFamily="34" charset="0"/>
                  </a:rPr>
                  <a:t>E9000</a:t>
                </a:r>
              </a:p>
            </p:txBody>
          </p:sp>
          <p:sp>
            <p:nvSpPr>
              <p:cNvPr id="116" name="TextBox 115"/>
              <p:cNvSpPr txBox="1"/>
              <p:nvPr/>
            </p:nvSpPr>
            <p:spPr>
              <a:xfrm>
                <a:off x="323529" y="3922127"/>
                <a:ext cx="742873" cy="411384"/>
              </a:xfrm>
              <a:prstGeom prst="rect">
                <a:avLst/>
              </a:prstGeom>
              <a:noFill/>
              <a:ln>
                <a:noFill/>
              </a:ln>
            </p:spPr>
            <p:txBody>
              <a:bodyPr wrap="square" lIns="91434" tIns="45717" rIns="91434" bIns="45717" rtlCol="0">
                <a:spAutoFit/>
              </a:bodyPr>
              <a:lstStyle/>
              <a:p>
                <a:pPr algn="ctr"/>
                <a:r>
                  <a:rPr lang="en-US" sz="1400">
                    <a:latin typeface="Arial" panose="020B0604020202020204" pitchFamily="34" charset="0"/>
                    <a:ea typeface="+mn-ea"/>
                    <a:cs typeface="Arial" panose="020B0604020202020204" pitchFamily="34" charset="0"/>
                  </a:rPr>
                  <a:t>Blade</a:t>
                </a:r>
              </a:p>
              <a:p>
                <a:pPr algn="ctr"/>
                <a:r>
                  <a:rPr lang="en-US" sz="1400">
                    <a:latin typeface="Arial" panose="020B0604020202020204" pitchFamily="34" charset="0"/>
                    <a:ea typeface="+mn-ea"/>
                    <a:cs typeface="Arial" panose="020B0604020202020204" pitchFamily="34" charset="0"/>
                  </a:rPr>
                  <a:t>servers</a:t>
                </a:r>
              </a:p>
            </p:txBody>
          </p:sp>
          <p:sp>
            <p:nvSpPr>
              <p:cNvPr id="121" name="Freeform 3"/>
              <p:cNvSpPr/>
              <p:nvPr/>
            </p:nvSpPr>
            <p:spPr>
              <a:xfrm>
                <a:off x="5998704" y="2489421"/>
                <a:ext cx="2726290" cy="890108"/>
              </a:xfrm>
              <a:prstGeom prst="rect">
                <a:avLst/>
              </a:prstGeom>
              <a:solidFill>
                <a:schemeClr val="accent1">
                  <a:lumMod val="20000"/>
                  <a:lumOff val="80000"/>
                  <a:alpha val="6000"/>
                </a:schemeClr>
              </a:solidFill>
              <a:ln w="9525">
                <a:noFill/>
                <a:round/>
                <a:headEnd/>
                <a:tailEnd/>
              </a:ln>
            </p:spPr>
            <p:txBody>
              <a:bodyPr lIns="91434" tIns="45717" rIns="91434" bIns="45717" anchor="ctr"/>
              <a:lstStyle/>
              <a:p>
                <a:pPr indent="-171356" algn="ctr" fontAlgn="ctr">
                  <a:buClr>
                    <a:srgbClr val="990000"/>
                  </a:buClr>
                  <a:buSzPct val="60000"/>
                </a:pPr>
                <a:endParaRPr lang="zh-CN" altLang="en-US" dirty="0">
                  <a:latin typeface="Arial" panose="020B0604020202020204" pitchFamily="34" charset="0"/>
                  <a:ea typeface="+mn-ea"/>
                  <a:cs typeface="Arial" panose="020B0604020202020204" pitchFamily="34" charset="0"/>
                </a:endParaRPr>
              </a:p>
            </p:txBody>
          </p:sp>
          <p:sp>
            <p:nvSpPr>
              <p:cNvPr id="123" name="Freeform 3"/>
              <p:cNvSpPr/>
              <p:nvPr/>
            </p:nvSpPr>
            <p:spPr>
              <a:xfrm>
                <a:off x="1126475" y="1797473"/>
                <a:ext cx="7598521" cy="647850"/>
              </a:xfrm>
              <a:prstGeom prst="rect">
                <a:avLst/>
              </a:prstGeom>
              <a:solidFill>
                <a:schemeClr val="accent1">
                  <a:lumMod val="20000"/>
                  <a:lumOff val="80000"/>
                  <a:alpha val="6000"/>
                </a:schemeClr>
              </a:solidFill>
              <a:ln w="9525">
                <a:noFill/>
                <a:round/>
                <a:headEnd/>
                <a:tailEnd/>
              </a:ln>
            </p:spPr>
            <p:txBody>
              <a:bodyPr lIns="91434" tIns="45717" rIns="91434" bIns="45717" anchor="ctr"/>
              <a:lstStyle/>
              <a:p>
                <a:pPr indent="-171356" algn="ctr" fontAlgn="ctr">
                  <a:buClr>
                    <a:srgbClr val="990000"/>
                  </a:buClr>
                  <a:buSzPct val="60000"/>
                </a:pPr>
                <a:endParaRPr lang="zh-CN" altLang="en-US" dirty="0">
                  <a:latin typeface="Arial" panose="020B0604020202020204" pitchFamily="34" charset="0"/>
                  <a:ea typeface="+mn-ea"/>
                  <a:cs typeface="Arial" panose="020B0604020202020204" pitchFamily="34" charset="0"/>
                </a:endParaRPr>
              </a:p>
            </p:txBody>
          </p:sp>
          <p:pic>
            <p:nvPicPr>
              <p:cNvPr id="124" name="Picture 13" descr="G:\产品图片\解决方案图标\SAP HANA.png"/>
              <p:cNvPicPr>
                <a:picLocks noChangeAspect="1" noChangeArrowheads="1"/>
              </p:cNvPicPr>
              <p:nvPr/>
            </p:nvPicPr>
            <p:blipFill>
              <a:blip r:embed="rId11" cstate="email"/>
              <a:srcRect/>
              <a:stretch>
                <a:fillRect/>
              </a:stretch>
            </p:blipFill>
            <p:spPr bwMode="auto">
              <a:xfrm>
                <a:off x="3556379" y="2029459"/>
                <a:ext cx="485205" cy="485219"/>
              </a:xfrm>
              <a:prstGeom prst="rect">
                <a:avLst/>
              </a:prstGeom>
              <a:noFill/>
            </p:spPr>
          </p:pic>
          <p:pic>
            <p:nvPicPr>
              <p:cNvPr id="125" name="Picture 17" descr="G:\产品图片\解决方案图标\虚拟化.png"/>
              <p:cNvPicPr>
                <a:picLocks noChangeAspect="1" noChangeArrowheads="1"/>
              </p:cNvPicPr>
              <p:nvPr/>
            </p:nvPicPr>
            <p:blipFill>
              <a:blip r:embed="rId12" cstate="email"/>
              <a:srcRect/>
              <a:stretch>
                <a:fillRect/>
              </a:stretch>
            </p:blipFill>
            <p:spPr bwMode="auto">
              <a:xfrm>
                <a:off x="5400496" y="1980506"/>
                <a:ext cx="485205" cy="485219"/>
              </a:xfrm>
              <a:prstGeom prst="rect">
                <a:avLst/>
              </a:prstGeom>
              <a:noFill/>
            </p:spPr>
          </p:pic>
          <p:pic>
            <p:nvPicPr>
              <p:cNvPr id="127" name="Picture 3" descr="I:\工作夹-张东\4月\0410-D201304095 陈亚利 服务器鼠标改版设计  服务器大型海报设计\连接图\图标.png"/>
              <p:cNvPicPr>
                <a:picLocks noChangeAspect="1" noChangeArrowheads="1"/>
              </p:cNvPicPr>
              <p:nvPr/>
            </p:nvPicPr>
            <p:blipFill>
              <a:blip r:embed="rId13" cstate="email"/>
              <a:srcRect/>
              <a:stretch>
                <a:fillRect/>
              </a:stretch>
            </p:blipFill>
            <p:spPr bwMode="auto">
              <a:xfrm>
                <a:off x="1828717" y="2032255"/>
                <a:ext cx="485205" cy="485219"/>
              </a:xfrm>
              <a:prstGeom prst="rect">
                <a:avLst/>
              </a:prstGeom>
              <a:noFill/>
            </p:spPr>
          </p:pic>
          <p:sp>
            <p:nvSpPr>
              <p:cNvPr id="129" name="矩形 128"/>
              <p:cNvSpPr/>
              <p:nvPr/>
            </p:nvSpPr>
            <p:spPr bwMode="auto">
              <a:xfrm>
                <a:off x="432755" y="1797473"/>
                <a:ext cx="798917" cy="647850"/>
              </a:xfrm>
              <a:prstGeom prst="rect">
                <a:avLst/>
              </a:prstGeom>
              <a:solidFill>
                <a:schemeClr val="tx2">
                  <a:lumMod val="60000"/>
                  <a:lumOff val="40000"/>
                  <a:alpha val="48000"/>
                </a:schemeClr>
              </a:solidFill>
              <a:ln w="9525">
                <a:noFill/>
                <a:round/>
                <a:headEnd/>
                <a:tailEnd/>
              </a:ln>
              <a:extLst/>
            </p:spPr>
            <p:txBody>
              <a:bodyPr lIns="0" tIns="0" rIns="0" bIns="0" anchor="ctr"/>
              <a:lstStyle/>
              <a:p>
                <a:pPr algn="ctr"/>
                <a:r>
                  <a:rPr lang="en-US" sz="1400" b="1" dirty="0" smtClean="0">
                    <a:latin typeface="Arial" panose="020B0604020202020204" pitchFamily="34" charset="0"/>
                    <a:ea typeface="+mn-ea"/>
                    <a:cs typeface="Arial" panose="020B0604020202020204" pitchFamily="34" charset="0"/>
                    <a:sym typeface="Arial" pitchFamily="34" charset="0"/>
                  </a:rPr>
                  <a:t>Solutions</a:t>
                </a:r>
                <a:endParaRPr lang="en-US" sz="1400" b="1" dirty="0">
                  <a:latin typeface="Arial" panose="020B0604020202020204" pitchFamily="34" charset="0"/>
                  <a:ea typeface="+mn-ea"/>
                  <a:cs typeface="Arial" panose="020B0604020202020204" pitchFamily="34" charset="0"/>
                  <a:sym typeface="Arial" pitchFamily="34" charset="0"/>
                </a:endParaRPr>
              </a:p>
            </p:txBody>
          </p:sp>
          <p:pic>
            <p:nvPicPr>
              <p:cNvPr id="137" name="Picture 7" descr="F:\HCC2015\keynote\图片\研发产品图片\CH121 V3.png"/>
              <p:cNvPicPr>
                <a:picLocks noChangeAspect="1" noChangeArrowheads="1"/>
              </p:cNvPicPr>
              <p:nvPr/>
            </p:nvPicPr>
            <p:blipFill>
              <a:blip r:embed="rId14" cstate="email"/>
              <a:srcRect/>
              <a:stretch>
                <a:fillRect/>
              </a:stretch>
            </p:blipFill>
            <p:spPr bwMode="auto">
              <a:xfrm>
                <a:off x="3235113" y="4112729"/>
                <a:ext cx="210256" cy="70397"/>
              </a:xfrm>
              <a:prstGeom prst="rect">
                <a:avLst/>
              </a:prstGeom>
              <a:noFill/>
            </p:spPr>
          </p:pic>
          <p:pic>
            <p:nvPicPr>
              <p:cNvPr id="139" name="Picture 9" descr="F:\HCC2015\keynote\图片\研发产品图片\CH242 V3.png"/>
              <p:cNvPicPr>
                <a:picLocks noChangeAspect="1" noChangeArrowheads="1"/>
              </p:cNvPicPr>
              <p:nvPr/>
            </p:nvPicPr>
            <p:blipFill>
              <a:blip r:embed="rId15" cstate="email"/>
              <a:srcRect/>
              <a:stretch>
                <a:fillRect/>
              </a:stretch>
            </p:blipFill>
            <p:spPr bwMode="auto">
              <a:xfrm>
                <a:off x="1656438" y="4112858"/>
                <a:ext cx="420512" cy="75504"/>
              </a:xfrm>
              <a:prstGeom prst="rect">
                <a:avLst/>
              </a:prstGeom>
              <a:noFill/>
            </p:spPr>
          </p:pic>
          <p:pic>
            <p:nvPicPr>
              <p:cNvPr id="142" name="Picture 13" descr="F:\HCC2015\keynote\图片\研发产品图片\CH140 V3.png"/>
              <p:cNvPicPr>
                <a:picLocks noChangeArrowheads="1"/>
              </p:cNvPicPr>
              <p:nvPr/>
            </p:nvPicPr>
            <p:blipFill>
              <a:blip r:embed="rId16" cstate="email"/>
              <a:srcRect/>
              <a:stretch>
                <a:fillRect/>
              </a:stretch>
            </p:blipFill>
            <p:spPr bwMode="auto">
              <a:xfrm>
                <a:off x="2412854" y="4123666"/>
                <a:ext cx="430955" cy="97423"/>
              </a:xfrm>
              <a:prstGeom prst="rect">
                <a:avLst/>
              </a:prstGeom>
              <a:noFill/>
            </p:spPr>
          </p:pic>
          <p:pic>
            <p:nvPicPr>
              <p:cNvPr id="143" name="Picture 15"/>
              <p:cNvPicPr>
                <a:picLocks noChangeAspect="1" noChangeArrowheads="1"/>
              </p:cNvPicPr>
              <p:nvPr/>
            </p:nvPicPr>
            <p:blipFill>
              <a:blip r:embed="rId17" cstate="email">
                <a:clrChange>
                  <a:clrFrom>
                    <a:srgbClr val="EEF3FA"/>
                  </a:clrFrom>
                  <a:clrTo>
                    <a:srgbClr val="EEF3FA">
                      <a:alpha val="0"/>
                    </a:srgbClr>
                  </a:clrTo>
                </a:clrChange>
              </a:blip>
              <a:srcRect/>
              <a:stretch>
                <a:fillRect/>
              </a:stretch>
            </p:blipFill>
            <p:spPr bwMode="auto">
              <a:xfrm>
                <a:off x="7244612" y="2029460"/>
                <a:ext cx="388164" cy="404349"/>
              </a:xfrm>
              <a:prstGeom prst="rect">
                <a:avLst/>
              </a:prstGeom>
              <a:noFill/>
              <a:ln w="9525">
                <a:noFill/>
                <a:miter lim="800000"/>
                <a:headEnd/>
                <a:tailEnd/>
              </a:ln>
            </p:spPr>
          </p:pic>
          <p:sp>
            <p:nvSpPr>
              <p:cNvPr id="147" name="TextBox 146"/>
              <p:cNvSpPr txBox="1"/>
              <p:nvPr/>
            </p:nvSpPr>
            <p:spPr>
              <a:xfrm>
                <a:off x="1350871" y="1618464"/>
                <a:ext cx="1295663" cy="361745"/>
              </a:xfrm>
              <a:prstGeom prst="rect">
                <a:avLst/>
              </a:prstGeom>
              <a:solidFill>
                <a:srgbClr val="FFC000">
                  <a:alpha val="70000"/>
                </a:srgbClr>
              </a:solidFill>
            </p:spPr>
            <p:txBody>
              <a:bodyPr wrap="square" lIns="91434" tIns="45717" rIns="91434" bIns="45717" rtlCol="0" anchor="ctr" anchorCtr="0">
                <a:noAutofit/>
              </a:bodyPr>
              <a:lstStyle/>
              <a:p>
                <a:pPr algn="ctr" fontAlgn="base">
                  <a:spcBef>
                    <a:spcPct val="0"/>
                  </a:spcBef>
                  <a:spcAft>
                    <a:spcPct val="0"/>
                  </a:spcAft>
                </a:pPr>
                <a:r>
                  <a:rPr lang="en-US" sz="1400" dirty="0">
                    <a:latin typeface="Arial" panose="020B0604020202020204" pitchFamily="34" charset="0"/>
                    <a:ea typeface="+mn-ea"/>
                    <a:cs typeface="Arial" panose="020B0604020202020204" pitchFamily="34" charset="0"/>
                  </a:rPr>
                  <a:t>RISC-to-IA migration</a:t>
                </a:r>
              </a:p>
            </p:txBody>
          </p:sp>
          <p:sp>
            <p:nvSpPr>
              <p:cNvPr id="148" name="TextBox 147"/>
              <p:cNvSpPr txBox="1"/>
              <p:nvPr/>
            </p:nvSpPr>
            <p:spPr>
              <a:xfrm>
                <a:off x="2996286" y="1618464"/>
                <a:ext cx="1593456" cy="362310"/>
              </a:xfrm>
              <a:prstGeom prst="rect">
                <a:avLst/>
              </a:prstGeom>
              <a:solidFill>
                <a:srgbClr val="FFC000">
                  <a:alpha val="70000"/>
                </a:srgbClr>
              </a:solidFill>
            </p:spPr>
            <p:txBody>
              <a:bodyPr wrap="square" lIns="91434" tIns="45717" rIns="91434" bIns="45717" rtlCol="0" anchor="ctr" anchorCtr="0">
                <a:noAutofit/>
              </a:bodyPr>
              <a:lstStyle/>
              <a:p>
                <a:pPr algn="ctr" fontAlgn="base">
                  <a:spcBef>
                    <a:spcPct val="0"/>
                  </a:spcBef>
                  <a:spcAft>
                    <a:spcPct val="0"/>
                  </a:spcAft>
                </a:pPr>
                <a:r>
                  <a:rPr lang="en-US" sz="1400">
                    <a:latin typeface="Arial" panose="020B0604020202020204" pitchFamily="34" charset="0"/>
                    <a:ea typeface="+mn-ea"/>
                    <a:cs typeface="Arial" panose="020B0604020202020204" pitchFamily="34" charset="0"/>
                  </a:rPr>
                  <a:t>SAP HANA appliance</a:t>
                </a:r>
              </a:p>
            </p:txBody>
          </p:sp>
          <p:sp>
            <p:nvSpPr>
              <p:cNvPr id="149" name="TextBox 148"/>
              <p:cNvSpPr txBox="1"/>
              <p:nvPr/>
            </p:nvSpPr>
            <p:spPr>
              <a:xfrm>
                <a:off x="5004049" y="1618464"/>
                <a:ext cx="1295663" cy="361745"/>
              </a:xfrm>
              <a:prstGeom prst="rect">
                <a:avLst/>
              </a:prstGeom>
              <a:solidFill>
                <a:srgbClr val="FFC000">
                  <a:alpha val="70000"/>
                </a:srgbClr>
              </a:solidFill>
            </p:spPr>
            <p:txBody>
              <a:bodyPr wrap="square" lIns="91434" tIns="45717" rIns="91434" bIns="45717" rtlCol="0" anchor="ctr" anchorCtr="0">
                <a:noAutofit/>
              </a:bodyPr>
              <a:lstStyle/>
              <a:p>
                <a:pPr algn="ctr" defTabSz="685433">
                  <a:defRPr/>
                </a:pPr>
                <a:r>
                  <a:rPr lang="en-US" sz="1400" dirty="0">
                    <a:latin typeface="Arial" panose="020B0604020202020204" pitchFamily="34" charset="0"/>
                    <a:ea typeface="+mn-ea"/>
                    <a:cs typeface="Arial" panose="020B0604020202020204" pitchFamily="34" charset="0"/>
                  </a:rPr>
                  <a:t>Virtualization</a:t>
                </a:r>
                <a:r>
                  <a:rPr lang="en-US" sz="1400" dirty="0" smtClean="0">
                    <a:latin typeface="Arial" panose="020B0604020202020204" pitchFamily="34" charset="0"/>
                    <a:ea typeface="+mn-ea"/>
                    <a:cs typeface="Arial" panose="020B0604020202020204" pitchFamily="34" charset="0"/>
                  </a:rPr>
                  <a:t>/</a:t>
                </a:r>
              </a:p>
              <a:p>
                <a:pPr algn="ctr" defTabSz="685433">
                  <a:defRPr/>
                </a:pPr>
                <a:r>
                  <a:rPr lang="en-US" sz="1400" dirty="0" smtClean="0">
                    <a:latin typeface="Arial" panose="020B0604020202020204" pitchFamily="34" charset="0"/>
                    <a:ea typeface="+mn-ea"/>
                    <a:cs typeface="Arial" panose="020B0604020202020204" pitchFamily="34" charset="0"/>
                  </a:rPr>
                  <a:t>Cloud</a:t>
                </a:r>
                <a:endParaRPr lang="en-US" sz="1400" dirty="0">
                  <a:latin typeface="Arial" panose="020B0604020202020204" pitchFamily="34" charset="0"/>
                  <a:ea typeface="+mn-ea"/>
                  <a:cs typeface="Arial" panose="020B0604020202020204" pitchFamily="34" charset="0"/>
                </a:endParaRPr>
              </a:p>
            </p:txBody>
          </p:sp>
          <p:sp>
            <p:nvSpPr>
              <p:cNvPr id="150" name="TextBox 149"/>
              <p:cNvSpPr txBox="1"/>
              <p:nvPr/>
            </p:nvSpPr>
            <p:spPr>
              <a:xfrm>
                <a:off x="6714018" y="1618464"/>
                <a:ext cx="1295663" cy="361745"/>
              </a:xfrm>
              <a:prstGeom prst="rect">
                <a:avLst/>
              </a:prstGeom>
              <a:solidFill>
                <a:srgbClr val="FFC000">
                  <a:alpha val="70000"/>
                </a:srgbClr>
              </a:solidFill>
            </p:spPr>
            <p:txBody>
              <a:bodyPr wrap="square" lIns="91434" tIns="45717" rIns="91434" bIns="45717" rtlCol="0" anchor="ctr" anchorCtr="0">
                <a:noAutofit/>
              </a:bodyPr>
              <a:lstStyle/>
              <a:p>
                <a:pPr algn="ctr" defTabSz="685433">
                  <a:defRPr/>
                </a:pPr>
                <a:r>
                  <a:rPr lang="en-US" sz="1400" dirty="0">
                    <a:latin typeface="Arial" panose="020B0604020202020204" pitchFamily="34" charset="0"/>
                    <a:ea typeface="+mn-ea"/>
                    <a:cs typeface="Arial" panose="020B0604020202020204" pitchFamily="34" charset="0"/>
                  </a:rPr>
                  <a:t>Big data</a:t>
                </a:r>
              </a:p>
            </p:txBody>
          </p:sp>
          <p:sp>
            <p:nvSpPr>
              <p:cNvPr id="152" name="TextBox 151"/>
              <p:cNvSpPr txBox="1"/>
              <p:nvPr/>
            </p:nvSpPr>
            <p:spPr>
              <a:xfrm>
                <a:off x="1602446" y="3783735"/>
                <a:ext cx="512866" cy="188956"/>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4P</a:t>
                </a:r>
              </a:p>
            </p:txBody>
          </p:sp>
          <p:sp>
            <p:nvSpPr>
              <p:cNvPr id="154" name="TextBox 153"/>
              <p:cNvSpPr txBox="1"/>
              <p:nvPr/>
            </p:nvSpPr>
            <p:spPr>
              <a:xfrm>
                <a:off x="2267744" y="3783734"/>
                <a:ext cx="1483930" cy="221330"/>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2P</a:t>
                </a:r>
              </a:p>
            </p:txBody>
          </p:sp>
          <p:sp>
            <p:nvSpPr>
              <p:cNvPr id="155" name="TextBox 154"/>
              <p:cNvSpPr txBox="1"/>
              <p:nvPr/>
            </p:nvSpPr>
            <p:spPr>
              <a:xfrm>
                <a:off x="6039394" y="4644960"/>
                <a:ext cx="690145" cy="188956"/>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8U 8P</a:t>
                </a:r>
              </a:p>
            </p:txBody>
          </p:sp>
          <p:sp>
            <p:nvSpPr>
              <p:cNvPr id="156" name="TextBox 155"/>
              <p:cNvSpPr txBox="1"/>
              <p:nvPr/>
            </p:nvSpPr>
            <p:spPr>
              <a:xfrm>
                <a:off x="1115616" y="4653136"/>
                <a:ext cx="988080" cy="192515"/>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1U 2P</a:t>
                </a:r>
              </a:p>
            </p:txBody>
          </p:sp>
          <p:sp>
            <p:nvSpPr>
              <p:cNvPr id="158" name="TextBox 157"/>
              <p:cNvSpPr txBox="1"/>
              <p:nvPr/>
            </p:nvSpPr>
            <p:spPr>
              <a:xfrm>
                <a:off x="3040315" y="4662446"/>
                <a:ext cx="904322" cy="183205"/>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4U 2P</a:t>
                </a:r>
              </a:p>
            </p:txBody>
          </p:sp>
          <p:sp>
            <p:nvSpPr>
              <p:cNvPr id="159" name="TextBox 158"/>
              <p:cNvSpPr txBox="1"/>
              <p:nvPr/>
            </p:nvSpPr>
            <p:spPr>
              <a:xfrm>
                <a:off x="2135993" y="4653136"/>
                <a:ext cx="876179" cy="192515"/>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2U 2P</a:t>
                </a:r>
              </a:p>
            </p:txBody>
          </p:sp>
          <p:pic>
            <p:nvPicPr>
              <p:cNvPr id="162" name="图片 161" descr="FusionServer X6000.png"/>
              <p:cNvPicPr>
                <a:picLocks noChangeAspect="1"/>
              </p:cNvPicPr>
              <p:nvPr/>
            </p:nvPicPr>
            <p:blipFill>
              <a:blip r:embed="rId18" cstate="email"/>
              <a:stretch>
                <a:fillRect/>
              </a:stretch>
            </p:blipFill>
            <p:spPr>
              <a:xfrm>
                <a:off x="5670848" y="3924991"/>
                <a:ext cx="773361" cy="251754"/>
              </a:xfrm>
              <a:prstGeom prst="rect">
                <a:avLst/>
              </a:prstGeom>
            </p:spPr>
          </p:pic>
          <p:sp>
            <p:nvSpPr>
              <p:cNvPr id="163" name="TextBox 162"/>
              <p:cNvSpPr txBox="1"/>
              <p:nvPr/>
            </p:nvSpPr>
            <p:spPr>
              <a:xfrm>
                <a:off x="5825868" y="3704466"/>
                <a:ext cx="687369" cy="217790"/>
              </a:xfrm>
              <a:prstGeom prst="rect">
                <a:avLst/>
              </a:prstGeom>
              <a:noFill/>
            </p:spPr>
            <p:txBody>
              <a:bodyPr wrap="square" lIns="91434" tIns="45717" rIns="91434" bIns="45717" rtlCol="0" anchor="ctr">
                <a:spAutoFit/>
              </a:bodyPr>
              <a:lstStyle/>
              <a:p>
                <a:r>
                  <a:rPr lang="en-US" sz="1200">
                    <a:latin typeface="Arial" panose="020B0604020202020204" pitchFamily="34" charset="0"/>
                    <a:ea typeface="+mn-ea"/>
                    <a:cs typeface="Arial" panose="020B0604020202020204" pitchFamily="34" charset="0"/>
                  </a:rPr>
                  <a:t>X6000</a:t>
                </a:r>
              </a:p>
            </p:txBody>
          </p:sp>
          <p:sp>
            <p:nvSpPr>
              <p:cNvPr id="164" name="TextBox 163"/>
              <p:cNvSpPr txBox="1"/>
              <p:nvPr/>
            </p:nvSpPr>
            <p:spPr>
              <a:xfrm>
                <a:off x="5494904" y="4288157"/>
                <a:ext cx="1254529" cy="217790"/>
              </a:xfrm>
              <a:prstGeom prst="rect">
                <a:avLst/>
              </a:prstGeom>
              <a:noFill/>
            </p:spPr>
            <p:txBody>
              <a:bodyPr wrap="square" lIns="91434" tIns="45717" rIns="91434" bIns="45717" rtlCol="0">
                <a:spAutoFit/>
              </a:bodyPr>
              <a:lstStyle/>
              <a:p>
                <a:r>
                  <a:rPr lang="en-US" sz="1200" dirty="0">
                    <a:latin typeface="Arial" panose="020B0604020202020204" pitchFamily="34" charset="0"/>
                    <a:ea typeface="+mn-ea"/>
                    <a:cs typeface="Arial" panose="020B0604020202020204" pitchFamily="34" charset="0"/>
                  </a:rPr>
                  <a:t>        2U 4 nodes</a:t>
                </a:r>
              </a:p>
            </p:txBody>
          </p:sp>
          <p:sp>
            <p:nvSpPr>
              <p:cNvPr id="119" name="TextBox 1"/>
              <p:cNvSpPr txBox="1"/>
              <p:nvPr/>
            </p:nvSpPr>
            <p:spPr>
              <a:xfrm>
                <a:off x="3195754" y="2503215"/>
                <a:ext cx="2726290" cy="215950"/>
              </a:xfrm>
              <a:prstGeom prst="rect">
                <a:avLst/>
              </a:prstGeom>
              <a:solidFill>
                <a:schemeClr val="bg1">
                  <a:lumMod val="85000"/>
                  <a:alpha val="20000"/>
                </a:schemeClr>
              </a:solidFill>
              <a:ln w="9525">
                <a:noFill/>
                <a:round/>
                <a:headEnd/>
                <a:tailEnd/>
              </a:ln>
            </p:spPr>
            <p:txBody>
              <a:bodyPr lIns="91434" tIns="45717" rIns="91434" bIns="45717" anchor="ctr"/>
              <a:lstStyle/>
              <a:p>
                <a:pPr algn="ctr" fontAlgn="base">
                  <a:spcBef>
                    <a:spcPct val="0"/>
                  </a:spcBef>
                  <a:spcAft>
                    <a:spcPct val="0"/>
                  </a:spcAft>
                  <a:buSzPct val="60000"/>
                </a:pPr>
                <a:r>
                  <a:rPr lang="en-US" sz="1400" b="1">
                    <a:latin typeface="Arial" panose="020B0604020202020204" pitchFamily="34" charset="0"/>
                    <a:ea typeface="+mn-ea"/>
                    <a:cs typeface="Arial" panose="020B0604020202020204" pitchFamily="34" charset="0"/>
                    <a:sym typeface="Arial" pitchFamily="34" charset="0"/>
                  </a:rPr>
                  <a:t>FusionCube</a:t>
                </a:r>
              </a:p>
            </p:txBody>
          </p:sp>
          <p:sp>
            <p:nvSpPr>
              <p:cNvPr id="120" name="TextBox 1"/>
              <p:cNvSpPr txBox="1"/>
              <p:nvPr/>
            </p:nvSpPr>
            <p:spPr>
              <a:xfrm>
                <a:off x="4378053" y="2872159"/>
                <a:ext cx="1308622" cy="435589"/>
              </a:xfrm>
              <a:prstGeom prst="rect">
                <a:avLst/>
              </a:prstGeom>
              <a:noFill/>
            </p:spPr>
            <p:txBody>
              <a:bodyPr wrap="square" lIns="0" tIns="0" rIns="0" bIns="0" rtlCol="0">
                <a:spAutoFit/>
              </a:bodyPr>
              <a:lstStyle/>
              <a:p>
                <a:pPr algn="ctr" fontAlgn="base">
                  <a:tabLst>
                    <a:tab pos="66639" algn="l"/>
                  </a:tabLst>
                </a:pPr>
                <a:r>
                  <a:rPr lang="en-US" sz="1200">
                    <a:latin typeface="Arial" panose="020B0604020202020204" pitchFamily="34" charset="0"/>
                    <a:ea typeface="+mn-ea"/>
                    <a:cs typeface="Arial" panose="020B0604020202020204" pitchFamily="34" charset="0"/>
                  </a:rPr>
                  <a:t>FusionCube </a:t>
                </a:r>
              </a:p>
              <a:p>
                <a:pPr algn="ctr" fontAlgn="base">
                  <a:tabLst>
                    <a:tab pos="66639" algn="l"/>
                  </a:tabLst>
                </a:pPr>
                <a:r>
                  <a:rPr lang="en-US" sz="1200">
                    <a:latin typeface="Arial" panose="020B0604020202020204" pitchFamily="34" charset="0"/>
                    <a:ea typeface="+mn-ea"/>
                    <a:cs typeface="Arial" panose="020B0604020202020204" pitchFamily="34" charset="0"/>
                  </a:rPr>
                  <a:t>9000/6000/</a:t>
                </a:r>
              </a:p>
              <a:p>
                <a:pPr algn="ctr" fontAlgn="base">
                  <a:tabLst>
                    <a:tab pos="66639" algn="l"/>
                  </a:tabLst>
                </a:pPr>
                <a:r>
                  <a:rPr lang="en-US" sz="1200">
                    <a:latin typeface="Arial" panose="020B0604020202020204" pitchFamily="34" charset="0"/>
                    <a:ea typeface="+mn-ea"/>
                    <a:cs typeface="Arial" panose="020B0604020202020204" pitchFamily="34" charset="0"/>
                  </a:rPr>
                  <a:t>6000C/2000</a:t>
                </a:r>
              </a:p>
            </p:txBody>
          </p:sp>
          <p:pic>
            <p:nvPicPr>
              <p:cNvPr id="165" name="图片 164"/>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803519" y="2775476"/>
                <a:ext cx="468967" cy="678664"/>
              </a:xfrm>
              <a:prstGeom prst="rect">
                <a:avLst/>
              </a:prstGeom>
            </p:spPr>
          </p:pic>
          <p:grpSp>
            <p:nvGrpSpPr>
              <p:cNvPr id="3" name="组合 2"/>
              <p:cNvGrpSpPr/>
              <p:nvPr/>
            </p:nvGrpSpPr>
            <p:grpSpPr>
              <a:xfrm>
                <a:off x="422039" y="2489421"/>
                <a:ext cx="2726290" cy="853270"/>
                <a:chOff x="3215729" y="1632170"/>
                <a:chExt cx="2726290" cy="853270"/>
              </a:xfrm>
            </p:grpSpPr>
            <p:sp>
              <p:nvSpPr>
                <p:cNvPr id="118" name="TextBox 1"/>
                <p:cNvSpPr txBox="1"/>
                <p:nvPr/>
              </p:nvSpPr>
              <p:spPr>
                <a:xfrm>
                  <a:off x="3215729" y="1632170"/>
                  <a:ext cx="2726290" cy="215950"/>
                </a:xfrm>
                <a:prstGeom prst="rect">
                  <a:avLst/>
                </a:prstGeom>
                <a:solidFill>
                  <a:schemeClr val="bg1">
                    <a:lumMod val="85000"/>
                    <a:alpha val="20000"/>
                  </a:schemeClr>
                </a:solidFill>
                <a:ln w="9525">
                  <a:noFill/>
                  <a:round/>
                  <a:headEnd/>
                  <a:tailEnd/>
                </a:ln>
              </p:spPr>
              <p:txBody>
                <a:bodyPr lIns="91434" tIns="45717" rIns="91434" bIns="45717" anchor="ctr"/>
                <a:lstStyle/>
                <a:p>
                  <a:pPr algn="ctr" fontAlgn="base">
                    <a:spcBef>
                      <a:spcPct val="0"/>
                    </a:spcBef>
                    <a:spcAft>
                      <a:spcPct val="0"/>
                    </a:spcAft>
                    <a:buSzPct val="60000"/>
                  </a:pPr>
                  <a:r>
                    <a:rPr lang="en-US" sz="1400" b="1">
                      <a:latin typeface="Arial" panose="020B0604020202020204" pitchFamily="34" charset="0"/>
                      <a:ea typeface="+mn-ea"/>
                      <a:cs typeface="Arial" panose="020B0604020202020204" pitchFamily="34" charset="0"/>
                      <a:sym typeface="Arial" pitchFamily="34" charset="0"/>
                    </a:rPr>
                    <a:t>KunLun</a:t>
                  </a:r>
                </a:p>
              </p:txBody>
            </p:sp>
            <p:sp>
              <p:nvSpPr>
                <p:cNvPr id="128" name="TextBox 1"/>
                <p:cNvSpPr txBox="1"/>
                <p:nvPr/>
              </p:nvSpPr>
              <p:spPr>
                <a:xfrm>
                  <a:off x="4464020" y="2016875"/>
                  <a:ext cx="1113956" cy="290392"/>
                </a:xfrm>
                <a:prstGeom prst="rect">
                  <a:avLst/>
                </a:prstGeom>
                <a:noFill/>
              </p:spPr>
              <p:txBody>
                <a:bodyPr wrap="square" lIns="0" tIns="0" rIns="0" bIns="0" rtlCol="0">
                  <a:spAutoFit/>
                </a:bodyPr>
                <a:lstStyle/>
                <a:p>
                  <a:pPr algn="ctr" fontAlgn="base">
                    <a:tabLst>
                      <a:tab pos="66639" algn="l"/>
                    </a:tabLst>
                  </a:pPr>
                  <a:r>
                    <a:rPr lang="en-US" sz="1200">
                      <a:latin typeface="Arial" panose="020B0604020202020204" pitchFamily="34" charset="0"/>
                      <a:ea typeface="+mn-ea"/>
                      <a:cs typeface="Arial" panose="020B0604020202020204" pitchFamily="34" charset="0"/>
                    </a:rPr>
                    <a:t>KunLun 9008/9016/9032</a:t>
                  </a:r>
                </a:p>
              </p:txBody>
            </p:sp>
            <p:pic>
              <p:nvPicPr>
                <p:cNvPr id="1026" name="Picture 2" descr="C:\Users\w00130581\Desktop\1111_副本.png"/>
                <p:cNvPicPr>
                  <a:picLocks noChangeAspect="1" noChangeArrowheads="1"/>
                </p:cNvPicPr>
                <p:nvPr/>
              </p:nvPicPr>
              <p:blipFill>
                <a:blip r:embed="rId20" cstate="print"/>
                <a:srcRect/>
                <a:stretch>
                  <a:fillRect/>
                </a:stretch>
              </p:blipFill>
              <p:spPr bwMode="auto">
                <a:xfrm>
                  <a:off x="3720646" y="1901621"/>
                  <a:ext cx="353121" cy="583819"/>
                </a:xfrm>
                <a:prstGeom prst="rect">
                  <a:avLst/>
                </a:prstGeom>
                <a:noFill/>
              </p:spPr>
            </p:pic>
          </p:grpSp>
          <p:sp>
            <p:nvSpPr>
              <p:cNvPr id="122" name="TextBox 1"/>
              <p:cNvSpPr txBox="1"/>
              <p:nvPr/>
            </p:nvSpPr>
            <p:spPr>
              <a:xfrm>
                <a:off x="6947822" y="3441501"/>
                <a:ext cx="1800642" cy="245029"/>
              </a:xfrm>
              <a:prstGeom prst="rect">
                <a:avLst/>
              </a:prstGeom>
              <a:solidFill>
                <a:schemeClr val="bg1">
                  <a:lumMod val="85000"/>
                  <a:alpha val="20000"/>
                </a:schemeClr>
              </a:solidFill>
              <a:ln w="9525">
                <a:noFill/>
                <a:round/>
                <a:headEnd/>
                <a:tailEnd/>
              </a:ln>
            </p:spPr>
            <p:txBody>
              <a:bodyPr lIns="91434" tIns="45717" rIns="91434" bIns="45717" anchor="ctr"/>
              <a:lstStyle/>
              <a:p>
                <a:pPr algn="ctr" fontAlgn="base">
                  <a:spcBef>
                    <a:spcPct val="0"/>
                  </a:spcBef>
                  <a:spcAft>
                    <a:spcPct val="0"/>
                  </a:spcAft>
                  <a:buSzPct val="60000"/>
                </a:pPr>
                <a:r>
                  <a:rPr lang="en-US" sz="1400" b="1">
                    <a:latin typeface="Arial" panose="020B0604020202020204" pitchFamily="34" charset="0"/>
                    <a:ea typeface="+mn-ea"/>
                    <a:cs typeface="Arial" panose="020B0604020202020204" pitchFamily="34" charset="0"/>
                    <a:sym typeface="Arial" pitchFamily="34" charset="0"/>
                  </a:rPr>
                  <a:t>SSD</a:t>
                </a:r>
              </a:p>
            </p:txBody>
          </p:sp>
          <p:sp>
            <p:nvSpPr>
              <p:cNvPr id="161" name="TextBox 1"/>
              <p:cNvSpPr txBox="1"/>
              <p:nvPr/>
            </p:nvSpPr>
            <p:spPr>
              <a:xfrm>
                <a:off x="7824259" y="4048445"/>
                <a:ext cx="777926" cy="145196"/>
              </a:xfrm>
              <a:prstGeom prst="rect">
                <a:avLst/>
              </a:prstGeom>
              <a:noFill/>
            </p:spPr>
            <p:txBody>
              <a:bodyPr wrap="square" lIns="0" tIns="0" rIns="0" bIns="0" rtlCol="0">
                <a:spAutoFit/>
              </a:bodyPr>
              <a:lstStyle/>
              <a:p>
                <a:pPr algn="ctr" fontAlgn="base">
                  <a:tabLst>
                    <a:tab pos="66639" algn="l"/>
                  </a:tabLst>
                </a:pPr>
                <a:r>
                  <a:rPr lang="en-US" sz="1200">
                    <a:latin typeface="Arial" panose="020B0604020202020204" pitchFamily="34" charset="0"/>
                    <a:ea typeface="+mn-ea"/>
                    <a:cs typeface="Arial" panose="020B0604020202020204" pitchFamily="34" charset="0"/>
                  </a:rPr>
                  <a:t>ES3000P</a:t>
                </a:r>
              </a:p>
            </p:txBody>
          </p:sp>
          <p:sp>
            <p:nvSpPr>
              <p:cNvPr id="174" name="TextBox 1"/>
              <p:cNvSpPr txBox="1"/>
              <p:nvPr/>
            </p:nvSpPr>
            <p:spPr>
              <a:xfrm>
                <a:off x="6989032" y="4056831"/>
                <a:ext cx="777926" cy="145196"/>
              </a:xfrm>
              <a:prstGeom prst="rect">
                <a:avLst/>
              </a:prstGeom>
              <a:noFill/>
            </p:spPr>
            <p:txBody>
              <a:bodyPr wrap="square" lIns="0" tIns="0" rIns="0" bIns="0" rtlCol="0">
                <a:spAutoFit/>
              </a:bodyPr>
              <a:lstStyle/>
              <a:p>
                <a:pPr algn="ctr" fontAlgn="base">
                  <a:tabLst>
                    <a:tab pos="66639" algn="l"/>
                  </a:tabLst>
                </a:pPr>
                <a:r>
                  <a:rPr lang="en-US" sz="1200">
                    <a:latin typeface="Arial" panose="020B0604020202020204" pitchFamily="34" charset="0"/>
                    <a:ea typeface="+mn-ea"/>
                    <a:cs typeface="Arial" panose="020B0604020202020204" pitchFamily="34" charset="0"/>
                  </a:rPr>
                  <a:t>ES3000C</a:t>
                </a:r>
              </a:p>
            </p:txBody>
          </p:sp>
          <p:sp>
            <p:nvSpPr>
              <p:cNvPr id="176" name="TextBox 1"/>
              <p:cNvSpPr txBox="1"/>
              <p:nvPr/>
            </p:nvSpPr>
            <p:spPr>
              <a:xfrm>
                <a:off x="6887236" y="4881138"/>
                <a:ext cx="803878" cy="290392"/>
              </a:xfrm>
              <a:prstGeom prst="rect">
                <a:avLst/>
              </a:prstGeom>
              <a:noFill/>
            </p:spPr>
            <p:txBody>
              <a:bodyPr wrap="square" lIns="0" tIns="0" rIns="0" bIns="0" rtlCol="0">
                <a:spAutoFit/>
              </a:bodyPr>
              <a:lstStyle/>
              <a:p>
                <a:pPr algn="ctr" fontAlgn="base">
                  <a:spcBef>
                    <a:spcPct val="0"/>
                  </a:spcBef>
                  <a:spcAft>
                    <a:spcPct val="0"/>
                  </a:spcAft>
                </a:pPr>
                <a:r>
                  <a:rPr lang="en-US" sz="1200" dirty="0" err="1">
                    <a:latin typeface="Arial" panose="020B0604020202020204" pitchFamily="34" charset="0"/>
                    <a:ea typeface="+mn-ea"/>
                    <a:cs typeface="Arial" panose="020B0604020202020204" pitchFamily="34" charset="0"/>
                  </a:rPr>
                  <a:t>NVMe</a:t>
                </a:r>
                <a:r>
                  <a:rPr lang="en-US" sz="1200" dirty="0">
                    <a:latin typeface="Arial" panose="020B0604020202020204" pitchFamily="34" charset="0"/>
                    <a:ea typeface="+mn-ea"/>
                    <a:cs typeface="Arial" panose="020B0604020202020204" pitchFamily="34" charset="0"/>
                  </a:rPr>
                  <a:t> SSD card</a:t>
                </a:r>
              </a:p>
            </p:txBody>
          </p:sp>
          <p:sp>
            <p:nvSpPr>
              <p:cNvPr id="177" name="TextBox 1"/>
              <p:cNvSpPr txBox="1"/>
              <p:nvPr/>
            </p:nvSpPr>
            <p:spPr>
              <a:xfrm>
                <a:off x="7788006" y="4884650"/>
                <a:ext cx="916926" cy="290392"/>
              </a:xfrm>
              <a:prstGeom prst="rect">
                <a:avLst/>
              </a:prstGeom>
              <a:noFill/>
            </p:spPr>
            <p:txBody>
              <a:bodyPr wrap="square" lIns="0" tIns="0" rIns="0" bIns="0" rtlCol="0">
                <a:spAutoFit/>
              </a:bodyPr>
              <a:lstStyle/>
              <a:p>
                <a:pPr algn="ctr" fontAlgn="base">
                  <a:spcBef>
                    <a:spcPct val="0"/>
                  </a:spcBef>
                  <a:spcAft>
                    <a:spcPct val="0"/>
                  </a:spcAft>
                </a:pPr>
                <a:r>
                  <a:rPr lang="en-US" sz="1200" dirty="0" err="1">
                    <a:latin typeface="Arial" panose="020B0604020202020204" pitchFamily="34" charset="0"/>
                    <a:ea typeface="+mn-ea"/>
                    <a:cs typeface="Arial" panose="020B0604020202020204" pitchFamily="34" charset="0"/>
                  </a:rPr>
                  <a:t>NVMe</a:t>
                </a:r>
                <a:r>
                  <a:rPr lang="en-US" sz="1200" dirty="0">
                    <a:latin typeface="Arial" panose="020B0604020202020204" pitchFamily="34" charset="0"/>
                    <a:ea typeface="+mn-ea"/>
                    <a:cs typeface="Arial" panose="020B0604020202020204" pitchFamily="34" charset="0"/>
                  </a:rPr>
                  <a:t> SSD disk</a:t>
                </a:r>
              </a:p>
            </p:txBody>
          </p:sp>
          <p:sp>
            <p:nvSpPr>
              <p:cNvPr id="117" name="Freeform 3"/>
              <p:cNvSpPr/>
              <p:nvPr/>
            </p:nvSpPr>
            <p:spPr>
              <a:xfrm>
                <a:off x="-576973" y="2864046"/>
                <a:ext cx="2698152" cy="890108"/>
              </a:xfrm>
              <a:prstGeom prst="rect">
                <a:avLst/>
              </a:prstGeom>
              <a:solidFill>
                <a:schemeClr val="accent1">
                  <a:lumMod val="20000"/>
                  <a:lumOff val="80000"/>
                  <a:alpha val="6000"/>
                </a:schemeClr>
              </a:solidFill>
              <a:ln w="9525">
                <a:noFill/>
                <a:round/>
                <a:headEnd/>
                <a:tailEnd/>
              </a:ln>
            </p:spPr>
            <p:txBody>
              <a:bodyPr lIns="91434" tIns="45717" rIns="91434" bIns="45717" anchor="ctr"/>
              <a:lstStyle/>
              <a:p>
                <a:pPr indent="-171356" algn="ctr" fontAlgn="ctr">
                  <a:buClr>
                    <a:srgbClr val="990000"/>
                  </a:buClr>
                  <a:buSzPct val="60000"/>
                </a:pPr>
                <a:endParaRPr lang="zh-CN" altLang="en-US" dirty="0">
                  <a:latin typeface="Arial" panose="020B0604020202020204" pitchFamily="34" charset="0"/>
                  <a:ea typeface="+mn-ea"/>
                  <a:cs typeface="Arial" panose="020B0604020202020204" pitchFamily="34" charset="0"/>
                </a:endParaRPr>
              </a:p>
            </p:txBody>
          </p:sp>
          <p:sp>
            <p:nvSpPr>
              <p:cNvPr id="130" name="TextBox 1"/>
              <p:cNvSpPr txBox="1"/>
              <p:nvPr/>
            </p:nvSpPr>
            <p:spPr>
              <a:xfrm>
                <a:off x="6461993" y="2849055"/>
                <a:ext cx="826001" cy="120997"/>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000">
                    <a:solidFill>
                      <a:schemeClr val="tx1"/>
                    </a:solidFill>
                    <a:latin typeface="Arial" panose="020B0604020202020204" pitchFamily="34" charset="0"/>
                    <a:ea typeface="+mn-ea"/>
                    <a:cs typeface="Arial" panose="020B0604020202020204" pitchFamily="34" charset="0"/>
                  </a:rPr>
                  <a:t>G5500</a:t>
                </a:r>
              </a:p>
            </p:txBody>
          </p:sp>
          <p:pic>
            <p:nvPicPr>
              <p:cNvPr id="132" name="Picture 8" descr="F:\HCC2015\keynote\图片\研发产品图片\5288 V3.png"/>
              <p:cNvPicPr>
                <a:picLocks noChangeAspect="1" noChangeArrowheads="1"/>
              </p:cNvPicPr>
              <p:nvPr/>
            </p:nvPicPr>
            <p:blipFill>
              <a:blip r:embed="rId8" cstate="email"/>
              <a:srcRect/>
              <a:stretch>
                <a:fillRect/>
              </a:stretch>
            </p:blipFill>
            <p:spPr bwMode="auto">
              <a:xfrm>
                <a:off x="6585806" y="3093973"/>
                <a:ext cx="531590" cy="193562"/>
              </a:xfrm>
              <a:prstGeom prst="rect">
                <a:avLst/>
              </a:prstGeom>
              <a:noFill/>
            </p:spPr>
          </p:pic>
          <p:sp>
            <p:nvSpPr>
              <p:cNvPr id="135" name="TextBox 1"/>
              <p:cNvSpPr txBox="1"/>
              <p:nvPr/>
            </p:nvSpPr>
            <p:spPr>
              <a:xfrm>
                <a:off x="7461371" y="2860147"/>
                <a:ext cx="826001" cy="120997"/>
              </a:xfrm>
              <a:prstGeom prst="rect">
                <a:avLst/>
              </a:prstGeom>
              <a:noFill/>
            </p:spPr>
            <p:txBody>
              <a:bodyPr wrap="square" lIns="0" tIns="0" rIns="0" bIns="0" rtlCol="0">
                <a:spAutoFit/>
              </a:bodyPr>
              <a:lstStyle>
                <a:defPPr>
                  <a:defRPr lang="zh-CN"/>
                </a:defPPr>
                <a:lvl1pPr algn="ctr" fontAlgn="base">
                  <a:spcBef>
                    <a:spcPct val="0"/>
                  </a:spcBef>
                  <a:spcAft>
                    <a:spcPct val="0"/>
                  </a:spcAft>
                  <a:tabLst>
                    <a:tab pos="88900" algn="l"/>
                  </a:tabLst>
                  <a:defRPr sz="800">
                    <a:solidFill>
                      <a:srgbClr val="000000"/>
                    </a:solidFill>
                    <a:latin typeface="微软雅黑" pitchFamily="34" charset="-122"/>
                    <a:ea typeface="微软雅黑" pitchFamily="34" charset="-122"/>
                    <a:cs typeface="微软雅黑" pitchFamily="18" charset="0"/>
                  </a:defRPr>
                </a:lvl1pPr>
              </a:lstStyle>
              <a:p>
                <a:r>
                  <a:rPr lang="en-US" sz="1000">
                    <a:solidFill>
                      <a:schemeClr val="tx1"/>
                    </a:solidFill>
                    <a:latin typeface="Arial" panose="020B0604020202020204" pitchFamily="34" charset="0"/>
                    <a:ea typeface="+mn-ea"/>
                    <a:cs typeface="Arial" panose="020B0604020202020204" pitchFamily="34" charset="0"/>
                  </a:rPr>
                  <a:t>G2500</a:t>
                </a:r>
              </a:p>
            </p:txBody>
          </p:sp>
          <p:pic>
            <p:nvPicPr>
              <p:cNvPr id="136" name="Picture 8" descr="F:\HCC2015\keynote\图片\研发产品图片\5288 V3.png"/>
              <p:cNvPicPr>
                <a:picLocks noChangeAspect="1" noChangeArrowheads="1"/>
              </p:cNvPicPr>
              <p:nvPr/>
            </p:nvPicPr>
            <p:blipFill>
              <a:blip r:embed="rId8" cstate="email"/>
              <a:srcRect/>
              <a:stretch>
                <a:fillRect/>
              </a:stretch>
            </p:blipFill>
            <p:spPr bwMode="auto">
              <a:xfrm>
                <a:off x="7608576" y="3093973"/>
                <a:ext cx="531590" cy="193562"/>
              </a:xfrm>
              <a:prstGeom prst="rect">
                <a:avLst/>
              </a:prstGeom>
              <a:noFill/>
            </p:spPr>
          </p:pic>
          <p:sp>
            <p:nvSpPr>
              <p:cNvPr id="184" name="TextBox 183"/>
              <p:cNvSpPr txBox="1"/>
              <p:nvPr/>
            </p:nvSpPr>
            <p:spPr>
              <a:xfrm>
                <a:off x="3995937" y="4653136"/>
                <a:ext cx="1111401" cy="192515"/>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2U 4P</a:t>
                </a:r>
              </a:p>
            </p:txBody>
          </p:sp>
          <p:sp>
            <p:nvSpPr>
              <p:cNvPr id="86" name="TextBox 85"/>
              <p:cNvSpPr txBox="1"/>
              <p:nvPr/>
            </p:nvSpPr>
            <p:spPr>
              <a:xfrm>
                <a:off x="4745747" y="3731248"/>
                <a:ext cx="687369" cy="217790"/>
              </a:xfrm>
              <a:prstGeom prst="rect">
                <a:avLst/>
              </a:prstGeom>
              <a:noFill/>
            </p:spPr>
            <p:txBody>
              <a:bodyPr wrap="square" lIns="91434" tIns="45717" rIns="91434" bIns="45717" rtlCol="0" anchor="ctr">
                <a:spAutoFit/>
              </a:bodyPr>
              <a:lstStyle/>
              <a:p>
                <a:r>
                  <a:rPr lang="en-US" sz="1200">
                    <a:latin typeface="Arial" panose="020B0604020202020204" pitchFamily="34" charset="0"/>
                    <a:ea typeface="+mn-ea"/>
                    <a:cs typeface="Arial" panose="020B0604020202020204" pitchFamily="34" charset="0"/>
                  </a:rPr>
                  <a:t>X6800</a:t>
                </a:r>
              </a:p>
            </p:txBody>
          </p:sp>
          <p:sp>
            <p:nvSpPr>
              <p:cNvPr id="87" name="TextBox 86"/>
              <p:cNvSpPr txBox="1"/>
              <p:nvPr/>
            </p:nvSpPr>
            <p:spPr>
              <a:xfrm>
                <a:off x="4299907" y="4288157"/>
                <a:ext cx="1398603" cy="217790"/>
              </a:xfrm>
              <a:prstGeom prst="rect">
                <a:avLst/>
              </a:prstGeom>
              <a:noFill/>
            </p:spPr>
            <p:txBody>
              <a:bodyPr wrap="square" lIns="91434" tIns="45717" rIns="91434" bIns="45717" rtlCol="0">
                <a:spAutoFit/>
              </a:bodyPr>
              <a:lstStyle/>
              <a:p>
                <a:r>
                  <a:rPr lang="en-US" sz="1200" dirty="0">
                    <a:latin typeface="Arial" panose="020B0604020202020204" pitchFamily="34" charset="0"/>
                    <a:ea typeface="+mn-ea"/>
                    <a:cs typeface="Arial" panose="020B0604020202020204" pitchFamily="34" charset="0"/>
                  </a:rPr>
                  <a:t>        4U 4/8 nodes</a:t>
                </a:r>
              </a:p>
            </p:txBody>
          </p:sp>
          <p:pic>
            <p:nvPicPr>
              <p:cNvPr id="88" name="Picture 5" descr="F:\HCC2015\keynote\图片\华为+6800+20150210 copy.png"/>
              <p:cNvPicPr>
                <a:picLocks noChangeAspect="1" noChangeArrowheads="1"/>
              </p:cNvPicPr>
              <p:nvPr/>
            </p:nvPicPr>
            <p:blipFill>
              <a:blip r:embed="rId21" cstate="email"/>
              <a:srcRect/>
              <a:stretch>
                <a:fillRect/>
              </a:stretch>
            </p:blipFill>
            <p:spPr bwMode="auto">
              <a:xfrm>
                <a:off x="4793226" y="3998125"/>
                <a:ext cx="570863" cy="239023"/>
              </a:xfrm>
              <a:prstGeom prst="rect">
                <a:avLst/>
              </a:prstGeom>
              <a:noFill/>
            </p:spPr>
          </p:pic>
          <p:sp>
            <p:nvSpPr>
              <p:cNvPr id="92" name="TextBox 183"/>
              <p:cNvSpPr txBox="1"/>
              <p:nvPr/>
            </p:nvSpPr>
            <p:spPr>
              <a:xfrm>
                <a:off x="5158702" y="4643388"/>
                <a:ext cx="852957" cy="202263"/>
              </a:xfrm>
              <a:prstGeom prst="rect">
                <a:avLst/>
              </a:prstGeom>
              <a:solidFill>
                <a:srgbClr val="00B0F0">
                  <a:alpha val="70000"/>
                </a:srgbClr>
              </a:solidFill>
            </p:spPr>
            <p:txBody>
              <a:bodyPr wrap="square" lIns="91434" tIns="45717" rIns="91434" bIns="45717" rtlCol="0" anchor="ctr" anchorCtr="0">
                <a:noAutofit/>
              </a:bodyPr>
              <a:lstStyle/>
              <a:p>
                <a:pPr algn="ctr"/>
                <a:r>
                  <a:rPr lang="en-US" sz="1200">
                    <a:latin typeface="Arial" panose="020B0604020202020204" pitchFamily="34" charset="0"/>
                    <a:ea typeface="+mn-ea"/>
                    <a:cs typeface="Arial" panose="020B0604020202020204" pitchFamily="34" charset="0"/>
                  </a:rPr>
                  <a:t>4U 4P</a:t>
                </a:r>
              </a:p>
            </p:txBody>
          </p:sp>
          <p:sp>
            <p:nvSpPr>
              <p:cNvPr id="75" name="TextBox 1"/>
              <p:cNvSpPr txBox="1"/>
              <p:nvPr/>
            </p:nvSpPr>
            <p:spPr>
              <a:xfrm>
                <a:off x="422040" y="3438749"/>
                <a:ext cx="6393106" cy="247780"/>
              </a:xfrm>
              <a:prstGeom prst="rect">
                <a:avLst/>
              </a:prstGeom>
              <a:solidFill>
                <a:schemeClr val="bg1">
                  <a:lumMod val="85000"/>
                  <a:alpha val="20000"/>
                </a:schemeClr>
              </a:solidFill>
              <a:ln w="9525">
                <a:noFill/>
                <a:round/>
                <a:headEnd/>
                <a:tailEnd/>
              </a:ln>
            </p:spPr>
            <p:txBody>
              <a:bodyPr lIns="91434" tIns="45717" rIns="91434" bIns="45717" anchor="ctr"/>
              <a:lstStyle>
                <a:defPPr>
                  <a:defRPr lang="zh-CN"/>
                </a:defPPr>
                <a:lvl1pPr algn="ctr" defTabSz="588012" eaLnBrk="0" fontAlgn="base" hangingPunct="0">
                  <a:spcBef>
                    <a:spcPct val="0"/>
                  </a:spcBef>
                  <a:spcAft>
                    <a:spcPct val="0"/>
                  </a:spcAft>
                  <a:buSzPct val="60000"/>
                  <a:defRPr sz="1200" b="1">
                    <a:solidFill>
                      <a:schemeClr val="bg1"/>
                    </a:solidFill>
                    <a:latin typeface="微软雅黑" pitchFamily="34" charset="-122"/>
                    <a:ea typeface="微软雅黑" pitchFamily="34" charset="-122"/>
                    <a:cs typeface="Arial" pitchFamily="34" charset="0"/>
                  </a:defRPr>
                </a:lvl1pPr>
              </a:lstStyle>
              <a:p>
                <a:pPr defTabSz="913966" eaLnBrk="1" hangingPunct="1"/>
                <a:r>
                  <a:rPr lang="en-US" sz="1400">
                    <a:solidFill>
                      <a:schemeClr val="tx1"/>
                    </a:solidFill>
                    <a:latin typeface="Arial" panose="020B0604020202020204" pitchFamily="34" charset="0"/>
                    <a:ea typeface="+mn-ea"/>
                    <a:sym typeface="Arial" pitchFamily="34" charset="0"/>
                  </a:rPr>
                  <a:t>FusionServer</a:t>
                </a:r>
              </a:p>
            </p:txBody>
          </p:sp>
          <p:sp>
            <p:nvSpPr>
              <p:cNvPr id="97" name="TextBox 1"/>
              <p:cNvSpPr txBox="1"/>
              <p:nvPr/>
            </p:nvSpPr>
            <p:spPr>
              <a:xfrm>
                <a:off x="6022174" y="2503215"/>
                <a:ext cx="2726290" cy="215950"/>
              </a:xfrm>
              <a:prstGeom prst="rect">
                <a:avLst/>
              </a:prstGeom>
              <a:solidFill>
                <a:schemeClr val="bg1">
                  <a:lumMod val="85000"/>
                  <a:alpha val="20000"/>
                </a:schemeClr>
              </a:solidFill>
              <a:ln w="9525">
                <a:noFill/>
                <a:round/>
                <a:headEnd/>
                <a:tailEnd/>
              </a:ln>
            </p:spPr>
            <p:txBody>
              <a:bodyPr lIns="91434" tIns="45717" rIns="91434" bIns="45717" anchor="ctr"/>
              <a:lstStyle/>
              <a:p>
                <a:pPr algn="ctr" fontAlgn="base">
                  <a:spcBef>
                    <a:spcPct val="0"/>
                  </a:spcBef>
                  <a:spcAft>
                    <a:spcPct val="0"/>
                  </a:spcAft>
                  <a:buSzPct val="60000"/>
                </a:pPr>
                <a:r>
                  <a:rPr lang="en-US" sz="1400" b="1">
                    <a:latin typeface="Arial" panose="020B0604020202020204" pitchFamily="34" charset="0"/>
                    <a:ea typeface="+mn-ea"/>
                    <a:cs typeface="Arial" panose="020B0604020202020204" pitchFamily="34" charset="0"/>
                    <a:sym typeface="Arial" pitchFamily="34" charset="0"/>
                  </a:rPr>
                  <a:t>Heterogeneous servers</a:t>
                </a:r>
              </a:p>
            </p:txBody>
          </p:sp>
          <p:pic>
            <p:nvPicPr>
              <p:cNvPr id="2" name="图片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09681" y="4286580"/>
                <a:ext cx="338869" cy="487124"/>
              </a:xfrm>
              <a:prstGeom prst="rect">
                <a:avLst/>
              </a:prstGeom>
            </p:spPr>
          </p:pic>
          <p:pic>
            <p:nvPicPr>
              <p:cNvPr id="5" name="图片 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013061" y="4400051"/>
                <a:ext cx="720008" cy="328279"/>
              </a:xfrm>
              <a:prstGeom prst="rect">
                <a:avLst/>
              </a:prstGeom>
            </p:spPr>
          </p:pic>
        </p:grpSp>
      </p:grpSp>
      <p:sp>
        <p:nvSpPr>
          <p:cNvPr id="7" name="文本占位符 6"/>
          <p:cNvSpPr>
            <a:spLocks noGrp="1"/>
          </p:cNvSpPr>
          <p:nvPr>
            <p:ph type="body" sz="quarter" idx="12"/>
          </p:nvPr>
        </p:nvSpPr>
        <p:spPr/>
        <p:txBody>
          <a:bodyPr/>
          <a:lstStyle/>
          <a:p>
            <a:r>
              <a:rPr lang="en-US" altLang="zh-CN" smtClean="0"/>
              <a:t>Huawei V5 Server Portfolio</a:t>
            </a:r>
            <a:endParaRPr lang="zh-CN" altLang="en-US" dirty="0"/>
          </a:p>
        </p:txBody>
      </p:sp>
    </p:spTree>
    <p:extLst>
      <p:ext uri="{BB962C8B-B14F-4D97-AF65-F5344CB8AC3E}">
        <p14:creationId xmlns:p14="http://schemas.microsoft.com/office/powerpoint/2010/main" val="1729699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593393"/>
          </a:xfrm>
        </p:spPr>
        <p:txBody>
          <a:bodyPr/>
          <a:lstStyle/>
          <a:p>
            <a:r>
              <a:rPr lang="en-US" altLang="zh-CN" sz="3200" dirty="0"/>
              <a:t>Huawei </a:t>
            </a:r>
            <a:r>
              <a:rPr lang="en-US" altLang="zh-CN" sz="3200" dirty="0" err="1"/>
              <a:t>FusionServer</a:t>
            </a:r>
            <a:r>
              <a:rPr lang="en-US" altLang="zh-CN" sz="3200" dirty="0"/>
              <a:t> V5 Rack Server Portfolio</a:t>
            </a:r>
            <a:endParaRPr lang="zh-CN" altLang="en-US" sz="3200" dirty="0"/>
          </a:p>
        </p:txBody>
      </p:sp>
      <p:grpSp>
        <p:nvGrpSpPr>
          <p:cNvPr id="4" name="组合 3"/>
          <p:cNvGrpSpPr/>
          <p:nvPr/>
        </p:nvGrpSpPr>
        <p:grpSpPr>
          <a:xfrm>
            <a:off x="1595500" y="1233489"/>
            <a:ext cx="8580403" cy="4887746"/>
            <a:chOff x="2229088" y="1374195"/>
            <a:chExt cx="7946815" cy="4751740"/>
          </a:xfrm>
        </p:grpSpPr>
        <p:sp>
          <p:nvSpPr>
            <p:cNvPr id="5" name="TextBox 10"/>
            <p:cNvSpPr txBox="1"/>
            <p:nvPr/>
          </p:nvSpPr>
          <p:spPr>
            <a:xfrm>
              <a:off x="8904313" y="1807963"/>
              <a:ext cx="911401" cy="184666"/>
            </a:xfrm>
            <a:prstGeom prst="rect">
              <a:avLst/>
            </a:prstGeom>
            <a:noFill/>
          </p:spPr>
          <p:txBody>
            <a:bodyPr wrap="square" lIns="0" tIns="0" rIns="0" bIns="0" rtlCol="0">
              <a:spAutoFit/>
            </a:bodyPr>
            <a:lstStyle/>
            <a:p>
              <a:pPr algn="ctr" defTabSz="453277">
                <a:defRPr/>
              </a:pPr>
              <a:r>
                <a:rPr lang="en-US" altLang="zh-CN" sz="1200" kern="0" dirty="0">
                  <a:latin typeface="+mn-ea"/>
                  <a:ea typeface="+mn-ea"/>
                </a:rPr>
                <a:t>Scale-Up</a:t>
              </a:r>
              <a:endParaRPr lang="zh-CN" altLang="en-US" sz="1200" kern="0" dirty="0">
                <a:latin typeface="+mn-ea"/>
                <a:ea typeface="+mn-ea"/>
              </a:endParaRPr>
            </a:p>
          </p:txBody>
        </p:sp>
        <p:cxnSp>
          <p:nvCxnSpPr>
            <p:cNvPr id="8" name="直接箭头连接符 7"/>
            <p:cNvCxnSpPr/>
            <p:nvPr/>
          </p:nvCxnSpPr>
          <p:spPr>
            <a:xfrm>
              <a:off x="2317098" y="1991537"/>
              <a:ext cx="4276815" cy="1"/>
            </a:xfrm>
            <a:prstGeom prst="straightConnector1">
              <a:avLst/>
            </a:prstGeom>
            <a:ln w="25400">
              <a:gradFill flip="none" rotWithShape="1">
                <a:gsLst>
                  <a:gs pos="0">
                    <a:schemeClr val="tx2">
                      <a:lumMod val="60000"/>
                      <a:lumOff val="40000"/>
                    </a:schemeClr>
                  </a:gs>
                  <a:gs pos="100000">
                    <a:schemeClr val="bg1"/>
                  </a:gs>
                </a:gsLst>
                <a:lin ang="0" scaled="1"/>
                <a:tileRect/>
              </a:gra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0" name="Text Box 25"/>
            <p:cNvSpPr txBox="1">
              <a:spLocks noChangeArrowheads="1"/>
            </p:cNvSpPr>
            <p:nvPr/>
          </p:nvSpPr>
          <p:spPr bwMode="auto">
            <a:xfrm>
              <a:off x="2375908" y="3217954"/>
              <a:ext cx="1140484" cy="179528"/>
            </a:xfrm>
            <a:prstGeom prst="rect">
              <a:avLst/>
            </a:prstGeom>
            <a:noFill/>
            <a:ln w="25400">
              <a:noFill/>
              <a:miter lim="800000"/>
              <a:headEnd/>
              <a:tailEnd/>
            </a:ln>
            <a:effectLst/>
          </p:spPr>
          <p:txBody>
            <a:bodyPr wrap="square" lIns="0" tIns="0" rIns="0" bIns="0">
              <a:spAutoFit/>
            </a:bodyPr>
            <a:lstStyle/>
            <a:p>
              <a:pPr algn="ctr" defTabSz="407636" eaLnBrk="0" hangingPunct="0">
                <a:defRPr/>
              </a:pPr>
              <a:r>
                <a:rPr lang="en-US" altLang="zh-CN" sz="1200" b="1" kern="0" dirty="0">
                  <a:solidFill>
                    <a:srgbClr val="15B0E8"/>
                  </a:solidFill>
                  <a:latin typeface="+mn-ea"/>
                  <a:ea typeface="+mn-ea"/>
                  <a:cs typeface="Arial" pitchFamily="34" charset="0"/>
                </a:rPr>
                <a:t>1288H V5</a:t>
              </a:r>
            </a:p>
          </p:txBody>
        </p:sp>
        <p:pic>
          <p:nvPicPr>
            <p:cNvPr id="13" name="Picture 5" descr="E:\Onebox\服务器\V5上市\V5 2路机架服务器 MOR\02 产品照片集\1288H V5\1288_out.png"/>
            <p:cNvPicPr>
              <a:picLocks noChangeAspect="1" noChangeArrowheads="1"/>
            </p:cNvPicPr>
            <p:nvPr/>
          </p:nvPicPr>
          <p:blipFill>
            <a:blip r:embed="rId3" cstate="print"/>
            <a:srcRect/>
            <a:stretch>
              <a:fillRect/>
            </a:stretch>
          </p:blipFill>
          <p:spPr bwMode="auto">
            <a:xfrm>
              <a:off x="2447927" y="2644212"/>
              <a:ext cx="1026435" cy="193418"/>
            </a:xfrm>
            <a:prstGeom prst="rect">
              <a:avLst/>
            </a:prstGeom>
            <a:noFill/>
          </p:spPr>
        </p:pic>
        <p:cxnSp>
          <p:nvCxnSpPr>
            <p:cNvPr id="6" name="直接连接符 5"/>
            <p:cNvCxnSpPr/>
            <p:nvPr/>
          </p:nvCxnSpPr>
          <p:spPr bwMode="auto">
            <a:xfrm>
              <a:off x="4393041" y="2715492"/>
              <a:ext cx="38116" cy="1"/>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25"/>
            <p:cNvSpPr txBox="1">
              <a:spLocks noChangeArrowheads="1"/>
            </p:cNvSpPr>
            <p:nvPr/>
          </p:nvSpPr>
          <p:spPr bwMode="auto">
            <a:xfrm>
              <a:off x="3724193" y="3217954"/>
              <a:ext cx="1140484" cy="179528"/>
            </a:xfrm>
            <a:prstGeom prst="rect">
              <a:avLst/>
            </a:prstGeom>
            <a:noFill/>
            <a:ln w="25400">
              <a:noFill/>
              <a:miter lim="800000"/>
              <a:headEnd/>
              <a:tailEnd/>
            </a:ln>
            <a:effectLst/>
          </p:spPr>
          <p:txBody>
            <a:bodyPr wrap="square" lIns="0" tIns="0" rIns="0" bIns="0">
              <a:spAutoFit/>
            </a:bodyPr>
            <a:lstStyle/>
            <a:p>
              <a:pPr algn="ctr" defTabSz="407636" eaLnBrk="0" hangingPunct="0">
                <a:defRPr/>
              </a:pPr>
              <a:r>
                <a:rPr lang="en-US" altLang="zh-CN" sz="1200" b="1" kern="0" dirty="0">
                  <a:solidFill>
                    <a:srgbClr val="15B0E8"/>
                  </a:solidFill>
                  <a:latin typeface="+mn-ea"/>
                  <a:ea typeface="+mn-ea"/>
                  <a:cs typeface="Arial" pitchFamily="34" charset="0"/>
                </a:rPr>
                <a:t>2288H V5</a:t>
              </a:r>
            </a:p>
          </p:txBody>
        </p:sp>
        <p:pic>
          <p:nvPicPr>
            <p:cNvPr id="14" name="Picture 6" descr="E:\Onebox\服务器\V5上市\V5 2路机架服务器 MOR\02 产品照片集\2288H V5\2288_out.png"/>
            <p:cNvPicPr>
              <a:picLocks noChangeAspect="1" noChangeArrowheads="1"/>
            </p:cNvPicPr>
            <p:nvPr/>
          </p:nvPicPr>
          <p:blipFill>
            <a:blip r:embed="rId4" cstate="print"/>
            <a:srcRect/>
            <a:stretch>
              <a:fillRect/>
            </a:stretch>
          </p:blipFill>
          <p:spPr bwMode="auto">
            <a:xfrm>
              <a:off x="3737371" y="2593574"/>
              <a:ext cx="1026435" cy="330829"/>
            </a:xfrm>
            <a:prstGeom prst="rect">
              <a:avLst/>
            </a:prstGeom>
            <a:noFill/>
          </p:spPr>
        </p:pic>
        <p:pic>
          <p:nvPicPr>
            <p:cNvPr id="12" name="Picture 4"/>
            <p:cNvPicPr>
              <a:picLocks noChangeAspect="1" noChangeArrowheads="1"/>
            </p:cNvPicPr>
            <p:nvPr/>
          </p:nvPicPr>
          <p:blipFill>
            <a:blip r:embed="rId5" cstate="print"/>
            <a:srcRect/>
            <a:stretch>
              <a:fillRect/>
            </a:stretch>
          </p:blipFill>
          <p:spPr bwMode="auto">
            <a:xfrm>
              <a:off x="9124521" y="2463380"/>
              <a:ext cx="805423" cy="606335"/>
            </a:xfrm>
            <a:prstGeom prst="rect">
              <a:avLst/>
            </a:prstGeom>
            <a:noFill/>
            <a:ln w="9525">
              <a:noFill/>
              <a:miter lim="800000"/>
              <a:headEnd/>
              <a:tailEnd/>
            </a:ln>
          </p:spPr>
        </p:pic>
        <p:sp>
          <p:nvSpPr>
            <p:cNvPr id="16" name="Text Box 25"/>
            <p:cNvSpPr txBox="1">
              <a:spLocks noChangeArrowheads="1"/>
            </p:cNvSpPr>
            <p:nvPr/>
          </p:nvSpPr>
          <p:spPr bwMode="auto">
            <a:xfrm>
              <a:off x="9035419" y="3190364"/>
              <a:ext cx="1140484" cy="179528"/>
            </a:xfrm>
            <a:prstGeom prst="rect">
              <a:avLst/>
            </a:prstGeom>
            <a:noFill/>
            <a:ln w="25400">
              <a:noFill/>
              <a:miter lim="800000"/>
              <a:headEnd/>
              <a:tailEnd/>
            </a:ln>
            <a:effectLst/>
          </p:spPr>
          <p:txBody>
            <a:bodyPr wrap="square" lIns="0" tIns="0" rIns="0" bIns="0">
              <a:spAutoFit/>
            </a:bodyPr>
            <a:lstStyle/>
            <a:p>
              <a:pPr algn="ctr" defTabSz="407636" eaLnBrk="0" hangingPunct="0">
                <a:defRPr/>
              </a:pPr>
              <a:r>
                <a:rPr lang="en-US" altLang="zh-CN" sz="1200" b="1" kern="0" dirty="0">
                  <a:solidFill>
                    <a:srgbClr val="00B0F0"/>
                  </a:solidFill>
                  <a:latin typeface="+mn-ea"/>
                  <a:ea typeface="+mn-ea"/>
                  <a:cs typeface="Arial" pitchFamily="34" charset="0"/>
                </a:rPr>
                <a:t>8100 V5</a:t>
              </a:r>
              <a:endParaRPr lang="en-US" altLang="zh-TW" sz="1200" b="1" kern="0" dirty="0">
                <a:solidFill>
                  <a:srgbClr val="00B0F0"/>
                </a:solidFill>
                <a:latin typeface="+mn-ea"/>
                <a:ea typeface="+mn-ea"/>
                <a:cs typeface="Arial" pitchFamily="34" charset="0"/>
              </a:endParaRPr>
            </a:p>
          </p:txBody>
        </p:sp>
        <p:pic>
          <p:nvPicPr>
            <p:cNvPr id="11" name="Picture 2" descr="E:\Onebox\服务器\产品图片\5288 V3\5288 V3\IMG_170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19299" y="2491391"/>
              <a:ext cx="1019761" cy="608100"/>
            </a:xfrm>
            <a:prstGeom prst="rect">
              <a:avLst/>
            </a:prstGeom>
            <a:noFill/>
          </p:spPr>
        </p:pic>
        <p:sp>
          <p:nvSpPr>
            <p:cNvPr id="17" name="Text Box 25"/>
            <p:cNvSpPr txBox="1">
              <a:spLocks noChangeArrowheads="1"/>
            </p:cNvSpPr>
            <p:nvPr/>
          </p:nvSpPr>
          <p:spPr bwMode="auto">
            <a:xfrm>
              <a:off x="5072478" y="3219027"/>
              <a:ext cx="1140484" cy="179528"/>
            </a:xfrm>
            <a:prstGeom prst="rect">
              <a:avLst/>
            </a:prstGeom>
            <a:noFill/>
            <a:ln w="25400">
              <a:noFill/>
              <a:miter lim="800000"/>
              <a:headEnd/>
              <a:tailEnd/>
            </a:ln>
            <a:effectLst/>
          </p:spPr>
          <p:txBody>
            <a:bodyPr wrap="square" lIns="0" tIns="0" rIns="0" bIns="0">
              <a:spAutoFit/>
            </a:bodyPr>
            <a:lstStyle/>
            <a:p>
              <a:pPr algn="ctr" defTabSz="407636" eaLnBrk="0" hangingPunct="0">
                <a:defRPr/>
              </a:pPr>
              <a:r>
                <a:rPr lang="en-US" altLang="zh-CN" sz="1200" b="1" kern="0" dirty="0">
                  <a:solidFill>
                    <a:srgbClr val="15B0E8"/>
                  </a:solidFill>
                  <a:latin typeface="+mn-ea"/>
                  <a:ea typeface="+mn-ea"/>
                  <a:cs typeface="Arial" pitchFamily="34" charset="0"/>
                </a:rPr>
                <a:t>5288 V5</a:t>
              </a:r>
              <a:endParaRPr lang="en-US" altLang="zh-TW" sz="1200" b="1" kern="0" dirty="0">
                <a:solidFill>
                  <a:srgbClr val="15B0E8"/>
                </a:solidFill>
                <a:latin typeface="+mn-ea"/>
                <a:ea typeface="+mn-ea"/>
                <a:cs typeface="Arial" pitchFamily="34" charset="0"/>
              </a:endParaRPr>
            </a:p>
          </p:txBody>
        </p:sp>
        <p:sp>
          <p:nvSpPr>
            <p:cNvPr id="18" name="TextBox 33"/>
            <p:cNvSpPr txBox="1"/>
            <p:nvPr/>
          </p:nvSpPr>
          <p:spPr>
            <a:xfrm>
              <a:off x="2281711" y="1807963"/>
              <a:ext cx="911401" cy="184666"/>
            </a:xfrm>
            <a:prstGeom prst="rect">
              <a:avLst/>
            </a:prstGeom>
            <a:noFill/>
          </p:spPr>
          <p:txBody>
            <a:bodyPr wrap="square" lIns="0" tIns="0" rIns="0" bIns="0" rtlCol="0">
              <a:spAutoFit/>
            </a:bodyPr>
            <a:lstStyle/>
            <a:p>
              <a:pPr algn="ctr" defTabSz="453277">
                <a:defRPr/>
              </a:pPr>
              <a:r>
                <a:rPr lang="en-US" altLang="zh-CN" sz="1200" kern="0" dirty="0">
                  <a:latin typeface="+mn-ea"/>
                  <a:ea typeface="+mn-ea"/>
                </a:rPr>
                <a:t>Scale-Out</a:t>
              </a:r>
              <a:endParaRPr lang="zh-CN" altLang="en-US" sz="1200" kern="0" dirty="0">
                <a:latin typeface="+mn-ea"/>
                <a:ea typeface="+mn-ea"/>
              </a:endParaRPr>
            </a:p>
          </p:txBody>
        </p:sp>
        <p:cxnSp>
          <p:nvCxnSpPr>
            <p:cNvPr id="19" name="直接箭头连接符 18"/>
            <p:cNvCxnSpPr/>
            <p:nvPr/>
          </p:nvCxnSpPr>
          <p:spPr>
            <a:xfrm flipH="1">
              <a:off x="6312025" y="1991536"/>
              <a:ext cx="3514883" cy="0"/>
            </a:xfrm>
            <a:prstGeom prst="straightConnector1">
              <a:avLst/>
            </a:prstGeom>
            <a:ln w="25400">
              <a:gradFill flip="none" rotWithShape="1">
                <a:gsLst>
                  <a:gs pos="0">
                    <a:schemeClr val="tx2">
                      <a:lumMod val="60000"/>
                      <a:lumOff val="40000"/>
                    </a:schemeClr>
                  </a:gs>
                  <a:gs pos="100000">
                    <a:schemeClr val="bg1"/>
                  </a:gs>
                </a:gsLst>
                <a:lin ang="0" scaled="1"/>
                <a:tileRect/>
              </a:gra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614954" y="2142205"/>
              <a:ext cx="0" cy="952821"/>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047886" y="2142205"/>
              <a:ext cx="0" cy="952821"/>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374786" y="2142205"/>
              <a:ext cx="0" cy="952821"/>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7788188" y="2142205"/>
              <a:ext cx="0" cy="952821"/>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sp>
          <p:nvSpPr>
            <p:cNvPr id="24" name="1725335305"/>
            <p:cNvSpPr>
              <a:spLocks noChangeArrowheads="1"/>
            </p:cNvSpPr>
            <p:nvPr/>
          </p:nvSpPr>
          <p:spPr bwMode="auto">
            <a:xfrm>
              <a:off x="2279651" y="1374195"/>
              <a:ext cx="4070744" cy="406240"/>
            </a:xfrm>
            <a:prstGeom prst="roundRect">
              <a:avLst>
                <a:gd name="adj" fmla="val 16667"/>
              </a:avLst>
            </a:prstGeom>
            <a:gradFill flip="none" rotWithShape="1">
              <a:gsLst>
                <a:gs pos="0">
                  <a:schemeClr val="accent5">
                    <a:lumMod val="20000"/>
                    <a:lumOff val="80000"/>
                  </a:schemeClr>
                </a:gs>
                <a:gs pos="100000">
                  <a:schemeClr val="bg1">
                    <a:lumMod val="95000"/>
                  </a:schemeClr>
                </a:gs>
              </a:gsLst>
              <a:path path="circle">
                <a:fillToRect l="50000" t="50000" r="50000" b="50000"/>
              </a:path>
              <a:tileRect/>
            </a:gradFill>
            <a:ln w="12700" algn="ctr">
              <a:solidFill>
                <a:srgbClr val="FFFFFF"/>
              </a:solidFill>
              <a:round/>
              <a:headEnd/>
              <a:tailEnd/>
            </a:ln>
          </p:spPr>
          <p:txBody>
            <a:bodyPr lIns="81587" tIns="42416" rIns="81587" bIns="42416" anchor="ctr"/>
            <a:lstStyle/>
            <a:p>
              <a:pPr algn="ctr"/>
              <a:r>
                <a:rPr kumimoji="1" lang="en-US" altLang="zh-CN" sz="1600" b="1" dirty="0">
                  <a:solidFill>
                    <a:srgbClr val="15B0E8"/>
                  </a:solidFill>
                  <a:latin typeface="+mn-ea"/>
                  <a:ea typeface="+mn-ea"/>
                  <a:cs typeface="Tahoma" pitchFamily="34" charset="0"/>
                </a:rPr>
                <a:t>2-Socket (1U–4U)</a:t>
              </a:r>
            </a:p>
          </p:txBody>
        </p:sp>
        <p:sp>
          <p:nvSpPr>
            <p:cNvPr id="25" name="1884091906"/>
            <p:cNvSpPr>
              <a:spLocks noChangeArrowheads="1"/>
            </p:cNvSpPr>
            <p:nvPr/>
          </p:nvSpPr>
          <p:spPr bwMode="auto">
            <a:xfrm>
              <a:off x="6384034" y="1374195"/>
              <a:ext cx="2088231" cy="406240"/>
            </a:xfrm>
            <a:prstGeom prst="roundRect">
              <a:avLst>
                <a:gd name="adj" fmla="val 16667"/>
              </a:avLst>
            </a:prstGeom>
            <a:gradFill flip="none" rotWithShape="1">
              <a:gsLst>
                <a:gs pos="0">
                  <a:schemeClr val="accent5">
                    <a:lumMod val="20000"/>
                    <a:lumOff val="80000"/>
                  </a:schemeClr>
                </a:gs>
                <a:gs pos="100000">
                  <a:schemeClr val="bg1">
                    <a:lumMod val="95000"/>
                  </a:schemeClr>
                </a:gs>
              </a:gsLst>
              <a:path path="circle">
                <a:fillToRect l="50000" t="50000" r="50000" b="50000"/>
              </a:path>
              <a:tileRect/>
            </a:gradFill>
            <a:ln w="12700" algn="ctr">
              <a:solidFill>
                <a:srgbClr val="FFFFFF"/>
              </a:solidFill>
              <a:round/>
              <a:headEnd/>
              <a:tailEnd/>
            </a:ln>
          </p:spPr>
          <p:txBody>
            <a:bodyPr lIns="81587" tIns="42416" rIns="81587" bIns="42416" anchor="ctr"/>
            <a:lstStyle/>
            <a:p>
              <a:pPr algn="ctr"/>
              <a:r>
                <a:rPr kumimoji="1" lang="en-US" altLang="zh-CN" sz="1600" b="1">
                  <a:solidFill>
                    <a:srgbClr val="15B0E8"/>
                  </a:solidFill>
                  <a:latin typeface="+mn-ea"/>
                  <a:ea typeface="+mn-ea"/>
                  <a:cs typeface="Tahoma" pitchFamily="34" charset="0"/>
                </a:rPr>
                <a:t>4-Socket (2U–4U)</a:t>
              </a:r>
              <a:endParaRPr kumimoji="1" lang="en-US" altLang="zh-CN" sz="1600" b="1" dirty="0">
                <a:solidFill>
                  <a:srgbClr val="15B0E8"/>
                </a:solidFill>
                <a:latin typeface="+mn-ea"/>
                <a:ea typeface="+mn-ea"/>
                <a:cs typeface="Tahoma" pitchFamily="34" charset="0"/>
              </a:endParaRPr>
            </a:p>
          </p:txBody>
        </p:sp>
        <p:sp>
          <p:nvSpPr>
            <p:cNvPr id="26" name="AutoShape 12"/>
            <p:cNvSpPr>
              <a:spLocks noChangeArrowheads="1"/>
            </p:cNvSpPr>
            <p:nvPr/>
          </p:nvSpPr>
          <p:spPr bwMode="auto">
            <a:xfrm>
              <a:off x="8544272" y="1374195"/>
              <a:ext cx="1583904" cy="406240"/>
            </a:xfrm>
            <a:prstGeom prst="roundRect">
              <a:avLst>
                <a:gd name="adj" fmla="val 16667"/>
              </a:avLst>
            </a:prstGeom>
            <a:gradFill flip="none" rotWithShape="1">
              <a:gsLst>
                <a:gs pos="0">
                  <a:schemeClr val="accent5">
                    <a:lumMod val="20000"/>
                    <a:lumOff val="80000"/>
                  </a:schemeClr>
                </a:gs>
                <a:gs pos="100000">
                  <a:schemeClr val="bg1">
                    <a:lumMod val="95000"/>
                  </a:schemeClr>
                </a:gs>
              </a:gsLst>
              <a:path path="circle">
                <a:fillToRect l="50000" t="50000" r="50000" b="50000"/>
              </a:path>
              <a:tileRect/>
            </a:gradFill>
            <a:ln w="12700" algn="ctr">
              <a:solidFill>
                <a:srgbClr val="FFFFFF"/>
              </a:solidFill>
              <a:round/>
              <a:headEnd/>
              <a:tailEnd/>
            </a:ln>
          </p:spPr>
          <p:txBody>
            <a:bodyPr lIns="81587" tIns="42416" rIns="81587" bIns="42416" anchor="ctr"/>
            <a:lstStyle/>
            <a:p>
              <a:pPr algn="ctr"/>
              <a:r>
                <a:rPr kumimoji="1" lang="en-US" altLang="zh-CN" sz="1600" b="1">
                  <a:solidFill>
                    <a:srgbClr val="15B0E8"/>
                  </a:solidFill>
                  <a:latin typeface="+mn-ea"/>
                  <a:ea typeface="+mn-ea"/>
                  <a:cs typeface="Tahoma" pitchFamily="34" charset="0"/>
                </a:rPr>
                <a:t>8-Socket (8U)</a:t>
              </a:r>
            </a:p>
          </p:txBody>
        </p:sp>
        <p:sp>
          <p:nvSpPr>
            <p:cNvPr id="27" name="矩形 26"/>
            <p:cNvSpPr/>
            <p:nvPr/>
          </p:nvSpPr>
          <p:spPr>
            <a:xfrm>
              <a:off x="2229088" y="5048709"/>
              <a:ext cx="1418641" cy="1077226"/>
            </a:xfrm>
            <a:prstGeom prst="rect">
              <a:avLst/>
            </a:prstGeom>
          </p:spPr>
          <p:txBody>
            <a:bodyPr wrap="square" lIns="91448" tIns="45724" rIns="91448" bIns="45724">
              <a:spAutoFit/>
            </a:bodyPr>
            <a:lstStyle/>
            <a:p>
              <a:pPr algn="ctr"/>
              <a:r>
                <a:rPr lang="en-US" altLang="zh-CN" sz="1600" b="1" dirty="0">
                  <a:solidFill>
                    <a:srgbClr val="C00000"/>
                  </a:solidFill>
                  <a:latin typeface="+mn-ea"/>
                  <a:ea typeface="+mn-ea"/>
                </a:rPr>
                <a:t>High-Density </a:t>
              </a:r>
            </a:p>
            <a:p>
              <a:pPr algn="ctr"/>
              <a:r>
                <a:rPr lang="en-US" altLang="zh-CN" sz="1600" b="1" dirty="0">
                  <a:solidFill>
                    <a:srgbClr val="C00000"/>
                  </a:solidFill>
                  <a:latin typeface="+mn-ea"/>
                  <a:ea typeface="+mn-ea"/>
                </a:rPr>
                <a:t>Deployment</a:t>
              </a:r>
            </a:p>
          </p:txBody>
        </p:sp>
        <p:sp>
          <p:nvSpPr>
            <p:cNvPr id="28" name="矩形 27"/>
            <p:cNvSpPr/>
            <p:nvPr/>
          </p:nvSpPr>
          <p:spPr>
            <a:xfrm>
              <a:off x="3539717" y="5212966"/>
              <a:ext cx="1500911" cy="831005"/>
            </a:xfrm>
            <a:prstGeom prst="rect">
              <a:avLst/>
            </a:prstGeom>
          </p:spPr>
          <p:txBody>
            <a:bodyPr wrap="square" lIns="91448" tIns="45724" rIns="91448" bIns="45724">
              <a:spAutoFit/>
            </a:bodyPr>
            <a:lstStyle/>
            <a:p>
              <a:pPr algn="ctr"/>
              <a:r>
                <a:rPr lang="en-US" altLang="zh-CN" sz="1600" b="1">
                  <a:solidFill>
                    <a:srgbClr val="C00000"/>
                  </a:solidFill>
                  <a:latin typeface="+mn-ea"/>
                  <a:ea typeface="+mn-ea"/>
                </a:rPr>
                <a:t>Flexible </a:t>
              </a:r>
            </a:p>
            <a:p>
              <a:pPr algn="ctr"/>
              <a:r>
                <a:rPr lang="en-US" altLang="zh-CN" sz="1600" b="1">
                  <a:solidFill>
                    <a:srgbClr val="C00000"/>
                  </a:solidFill>
                  <a:latin typeface="+mn-ea"/>
                  <a:ea typeface="+mn-ea"/>
                </a:rPr>
                <a:t>Configuration</a:t>
              </a:r>
              <a:endParaRPr lang="en-US" altLang="zh-CN" sz="1600" b="1" dirty="0">
                <a:solidFill>
                  <a:srgbClr val="C00000"/>
                </a:solidFill>
                <a:latin typeface="+mn-ea"/>
                <a:ea typeface="+mn-ea"/>
              </a:endParaRPr>
            </a:p>
          </p:txBody>
        </p:sp>
        <p:sp>
          <p:nvSpPr>
            <p:cNvPr id="29" name="矩形 28"/>
            <p:cNvSpPr/>
            <p:nvPr/>
          </p:nvSpPr>
          <p:spPr>
            <a:xfrm>
              <a:off x="5065590" y="5212966"/>
              <a:ext cx="1309130" cy="584784"/>
            </a:xfrm>
            <a:prstGeom prst="rect">
              <a:avLst/>
            </a:prstGeom>
          </p:spPr>
          <p:txBody>
            <a:bodyPr wrap="square" lIns="91448" tIns="45724" rIns="91448" bIns="45724">
              <a:spAutoFit/>
            </a:bodyPr>
            <a:lstStyle/>
            <a:p>
              <a:pPr algn="ctr"/>
              <a:r>
                <a:rPr lang="en-US" altLang="zh-CN" sz="1600" b="1">
                  <a:solidFill>
                    <a:srgbClr val="C00000"/>
                  </a:solidFill>
                  <a:latin typeface="+mn-ea"/>
                  <a:ea typeface="+mn-ea"/>
                </a:rPr>
                <a:t>Ultra-large </a:t>
              </a:r>
            </a:p>
            <a:p>
              <a:pPr algn="ctr"/>
              <a:r>
                <a:rPr lang="en-US" altLang="zh-CN" sz="1600" b="1">
                  <a:solidFill>
                    <a:srgbClr val="C00000"/>
                  </a:solidFill>
                  <a:latin typeface="+mn-ea"/>
                  <a:ea typeface="+mn-ea"/>
                </a:rPr>
                <a:t>Storage</a:t>
              </a:r>
              <a:endParaRPr lang="en-US" altLang="zh-CN" sz="1600" b="1" dirty="0">
                <a:solidFill>
                  <a:srgbClr val="C00000"/>
                </a:solidFill>
                <a:latin typeface="+mn-ea"/>
                <a:ea typeface="+mn-ea"/>
              </a:endParaRPr>
            </a:p>
          </p:txBody>
        </p:sp>
        <p:sp>
          <p:nvSpPr>
            <p:cNvPr id="30" name="矩形 29"/>
            <p:cNvSpPr/>
            <p:nvPr/>
          </p:nvSpPr>
          <p:spPr>
            <a:xfrm>
              <a:off x="6399683" y="5212966"/>
              <a:ext cx="1584176" cy="831005"/>
            </a:xfrm>
            <a:prstGeom prst="rect">
              <a:avLst/>
            </a:prstGeom>
          </p:spPr>
          <p:txBody>
            <a:bodyPr wrap="square" lIns="91448" tIns="45724" rIns="91448" bIns="45724">
              <a:spAutoFit/>
            </a:bodyPr>
            <a:lstStyle/>
            <a:p>
              <a:pPr algn="ctr"/>
              <a:r>
                <a:rPr lang="en-US" altLang="zh-CN" sz="1600" b="1">
                  <a:solidFill>
                    <a:srgbClr val="C00000"/>
                  </a:solidFill>
                  <a:latin typeface="+mn-ea"/>
                  <a:ea typeface="+mn-ea"/>
                </a:rPr>
                <a:t>High Compute </a:t>
              </a:r>
            </a:p>
            <a:p>
              <a:pPr algn="ctr"/>
              <a:r>
                <a:rPr lang="en-US" altLang="zh-CN" sz="1600" b="1">
                  <a:solidFill>
                    <a:srgbClr val="C00000"/>
                  </a:solidFill>
                  <a:latin typeface="+mn-ea"/>
                  <a:ea typeface="+mn-ea"/>
                </a:rPr>
                <a:t>Efficiency</a:t>
              </a:r>
              <a:endParaRPr lang="en-US" altLang="zh-CN" sz="1600" b="1" dirty="0">
                <a:solidFill>
                  <a:srgbClr val="C00000"/>
                </a:solidFill>
                <a:latin typeface="+mn-ea"/>
                <a:ea typeface="+mn-ea"/>
              </a:endParaRPr>
            </a:p>
          </p:txBody>
        </p:sp>
        <p:sp>
          <p:nvSpPr>
            <p:cNvPr id="31" name="矩形 30"/>
            <p:cNvSpPr/>
            <p:nvPr/>
          </p:nvSpPr>
          <p:spPr>
            <a:xfrm>
              <a:off x="8008823" y="5212966"/>
              <a:ext cx="1734622" cy="831005"/>
            </a:xfrm>
            <a:prstGeom prst="rect">
              <a:avLst/>
            </a:prstGeom>
          </p:spPr>
          <p:txBody>
            <a:bodyPr wrap="square" lIns="91448" tIns="45724" rIns="91448" bIns="45724">
              <a:spAutoFit/>
            </a:bodyPr>
            <a:lstStyle/>
            <a:p>
              <a:pPr algn="ctr"/>
              <a:r>
                <a:rPr lang="en-US" altLang="zh-CN" sz="1600" b="1">
                  <a:solidFill>
                    <a:srgbClr val="C00000"/>
                  </a:solidFill>
                  <a:latin typeface="+mn-ea"/>
                  <a:ea typeface="+mn-ea"/>
                </a:rPr>
                <a:t>High Reliability &amp; Performance</a:t>
              </a:r>
              <a:endParaRPr lang="en-US" altLang="zh-CN" sz="1600" b="1" dirty="0">
                <a:solidFill>
                  <a:srgbClr val="C00000"/>
                </a:solidFill>
                <a:latin typeface="+mn-ea"/>
                <a:ea typeface="+mn-ea"/>
              </a:endParaRPr>
            </a:p>
          </p:txBody>
        </p:sp>
        <p:pic>
          <p:nvPicPr>
            <p:cNvPr id="32" name="Picture 19" descr="\\Bchief-sever180\共享\华为\2016\6月\D-201606417-金融营销材料设计-刘泉\文件\link\组 26.png"/>
            <p:cNvPicPr>
              <a:picLocks noChangeAspect="1" noChangeArrowheads="1"/>
            </p:cNvPicPr>
            <p:nvPr/>
          </p:nvPicPr>
          <p:blipFill>
            <a:blip r:embed="rId7" cstate="print">
              <a:lum bright="-10000" contrast="5000"/>
            </a:blip>
            <a:srcRect/>
            <a:stretch>
              <a:fillRect/>
            </a:stretch>
          </p:blipFill>
          <p:spPr bwMode="auto">
            <a:xfrm rot="10800000" flipV="1">
              <a:off x="2279577" y="3524364"/>
              <a:ext cx="7857019" cy="465514"/>
            </a:xfrm>
            <a:prstGeom prst="rect">
              <a:avLst/>
            </a:prstGeom>
            <a:noFill/>
          </p:spPr>
        </p:pic>
        <p:pic>
          <p:nvPicPr>
            <p:cNvPr id="33" name="Picture 19" descr="\\Bchief-sever180\共享\华为\2016\6月\D-201606417-金融营销材料设计-刘泉\文件\link\组 26.png"/>
            <p:cNvPicPr>
              <a:picLocks noChangeAspect="1" noChangeArrowheads="1"/>
            </p:cNvPicPr>
            <p:nvPr/>
          </p:nvPicPr>
          <p:blipFill>
            <a:blip r:embed="rId7" cstate="print">
              <a:lum bright="-10000" contrast="5000"/>
            </a:blip>
            <a:srcRect/>
            <a:stretch>
              <a:fillRect/>
            </a:stretch>
          </p:blipFill>
          <p:spPr bwMode="auto">
            <a:xfrm flipV="1">
              <a:off x="2279576" y="4514601"/>
              <a:ext cx="7848600" cy="465514"/>
            </a:xfrm>
            <a:prstGeom prst="rect">
              <a:avLst/>
            </a:prstGeom>
            <a:noFill/>
          </p:spPr>
        </p:pic>
        <p:cxnSp>
          <p:nvCxnSpPr>
            <p:cNvPr id="35" name="直接连接符 34"/>
            <p:cNvCxnSpPr/>
            <p:nvPr/>
          </p:nvCxnSpPr>
          <p:spPr>
            <a:xfrm flipV="1">
              <a:off x="3614954" y="5212966"/>
              <a:ext cx="0" cy="476410"/>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054401" y="5212966"/>
              <a:ext cx="0" cy="476410"/>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6384032" y="5212966"/>
              <a:ext cx="0" cy="476410"/>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7968208" y="5212966"/>
              <a:ext cx="0" cy="476410"/>
            </a:xfrm>
            <a:prstGeom prst="line">
              <a:avLst/>
            </a:prstGeom>
            <a:ln w="12700">
              <a:gradFill flip="none" rotWithShape="1">
                <a:gsLst>
                  <a:gs pos="33000">
                    <a:schemeClr val="bg2">
                      <a:lumMod val="50000"/>
                    </a:schemeClr>
                  </a:gs>
                  <a:gs pos="100000">
                    <a:schemeClr val="bg1">
                      <a:alpha val="0"/>
                    </a:schemeClr>
                  </a:gs>
                </a:gsLst>
                <a:path path="circle">
                  <a:fillToRect l="50000" t="50000" r="50000" b="50000"/>
                </a:path>
                <a:tileRect/>
              </a:gradFill>
              <a:prstDash val="soli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23229" y="4167018"/>
              <a:ext cx="1145394" cy="461673"/>
            </a:xfrm>
            <a:prstGeom prst="rect">
              <a:avLst/>
            </a:prstGeom>
          </p:spPr>
          <p:txBody>
            <a:bodyPr wrap="square" lIns="91448" tIns="45724" rIns="91448" bIns="45724">
              <a:spAutoFit/>
            </a:bodyPr>
            <a:lstStyle/>
            <a:p>
              <a:pPr algn="ctr"/>
              <a:r>
                <a:rPr lang="en-US" altLang="zh-CN" sz="1200" b="1" dirty="0">
                  <a:solidFill>
                    <a:srgbClr val="00B0F0"/>
                  </a:solidFill>
                  <a:latin typeface="+mn-ea"/>
                  <a:ea typeface="+mn-ea"/>
                </a:rPr>
                <a:t>Value </a:t>
              </a:r>
            </a:p>
            <a:p>
              <a:pPr algn="ctr"/>
              <a:r>
                <a:rPr lang="en-US" altLang="zh-CN" sz="1200" b="1" dirty="0">
                  <a:solidFill>
                    <a:srgbClr val="00B0F0"/>
                  </a:solidFill>
                  <a:latin typeface="+mn-ea"/>
                  <a:ea typeface="+mn-ea"/>
                </a:rPr>
                <a:t>Positioning</a:t>
              </a:r>
            </a:p>
          </p:txBody>
        </p:sp>
        <p:sp>
          <p:nvSpPr>
            <p:cNvPr id="39" name="等腰三角形 38"/>
            <p:cNvSpPr/>
            <p:nvPr/>
          </p:nvSpPr>
          <p:spPr>
            <a:xfrm rot="5400000">
              <a:off x="5069114" y="4154876"/>
              <a:ext cx="338864" cy="30129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zh-CN" altLang="en-US">
                <a:latin typeface="+mn-ea"/>
              </a:endParaRPr>
            </a:p>
          </p:txBody>
        </p:sp>
        <p:sp>
          <p:nvSpPr>
            <p:cNvPr id="40" name="等腰三角形 39"/>
            <p:cNvSpPr/>
            <p:nvPr/>
          </p:nvSpPr>
          <p:spPr>
            <a:xfrm rot="16200000">
              <a:off x="6783873" y="4154874"/>
              <a:ext cx="338868" cy="30129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zh-CN" altLang="en-US">
                <a:latin typeface="+mn-ea"/>
              </a:endParaRPr>
            </a:p>
          </p:txBody>
        </p:sp>
        <p:sp>
          <p:nvSpPr>
            <p:cNvPr id="15" name="Text Box 25"/>
            <p:cNvSpPr txBox="1">
              <a:spLocks noChangeArrowheads="1"/>
            </p:cNvSpPr>
            <p:nvPr/>
          </p:nvSpPr>
          <p:spPr bwMode="auto">
            <a:xfrm>
              <a:off x="7835836" y="3219027"/>
              <a:ext cx="1140484" cy="179528"/>
            </a:xfrm>
            <a:prstGeom prst="rect">
              <a:avLst/>
            </a:prstGeom>
            <a:noFill/>
            <a:ln w="25400">
              <a:noFill/>
              <a:miter lim="800000"/>
              <a:headEnd/>
              <a:tailEnd/>
            </a:ln>
            <a:effectLst/>
          </p:spPr>
          <p:txBody>
            <a:bodyPr wrap="square" lIns="0" tIns="0" rIns="0" bIns="0">
              <a:spAutoFit/>
            </a:bodyPr>
            <a:lstStyle/>
            <a:p>
              <a:pPr algn="ctr" defTabSz="407636" eaLnBrk="0" hangingPunct="0">
                <a:defRPr/>
              </a:pPr>
              <a:r>
                <a:rPr lang="en-US" altLang="zh-CN" sz="1200" b="1" kern="0" dirty="0">
                  <a:solidFill>
                    <a:srgbClr val="15B0E8"/>
                  </a:solidFill>
                  <a:latin typeface="+mn-ea"/>
                  <a:ea typeface="+mn-ea"/>
                  <a:cs typeface="Arial" pitchFamily="34" charset="0"/>
                </a:rPr>
                <a:t>5885H V5</a:t>
              </a:r>
              <a:endParaRPr lang="en-US" altLang="zh-TW" sz="1200" b="1" kern="0" dirty="0">
                <a:solidFill>
                  <a:srgbClr val="92D050"/>
                </a:solidFill>
                <a:latin typeface="+mn-ea"/>
                <a:ea typeface="+mn-ea"/>
                <a:cs typeface="Arial" pitchFamily="34" charset="0"/>
              </a:endParaRPr>
            </a:p>
          </p:txBody>
        </p:sp>
        <p:pic>
          <p:nvPicPr>
            <p:cNvPr id="42" name="Picture 1" descr="E:\Onebox\服务器\V5上市\V5 2路机架服务器 MOR\02 产品照片集\2488H-5885H-8100 V5\5885H_V5-01.24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922942" y="2531997"/>
              <a:ext cx="958007" cy="497915"/>
            </a:xfrm>
            <a:prstGeom prst="rect">
              <a:avLst/>
            </a:prstGeom>
            <a:noFill/>
          </p:spPr>
        </p:pic>
        <p:sp>
          <p:nvSpPr>
            <p:cNvPr id="9" name="Text Box 25"/>
            <p:cNvSpPr txBox="1">
              <a:spLocks noChangeArrowheads="1"/>
            </p:cNvSpPr>
            <p:nvPr/>
          </p:nvSpPr>
          <p:spPr bwMode="auto">
            <a:xfrm>
              <a:off x="6446860" y="3217954"/>
              <a:ext cx="1140484" cy="179528"/>
            </a:xfrm>
            <a:prstGeom prst="rect">
              <a:avLst/>
            </a:prstGeom>
            <a:noFill/>
            <a:ln w="25400">
              <a:noFill/>
              <a:miter lim="800000"/>
              <a:headEnd/>
              <a:tailEnd/>
            </a:ln>
            <a:effectLst/>
          </p:spPr>
          <p:txBody>
            <a:bodyPr wrap="square" lIns="0" tIns="0" rIns="0" bIns="0">
              <a:spAutoFit/>
            </a:bodyPr>
            <a:lstStyle/>
            <a:p>
              <a:pPr algn="ctr" defTabSz="407636" eaLnBrk="0" hangingPunct="0">
                <a:defRPr/>
              </a:pPr>
              <a:r>
                <a:rPr lang="en-US" altLang="zh-CN" sz="1200" b="1" kern="0" dirty="0">
                  <a:solidFill>
                    <a:srgbClr val="15B0E8"/>
                  </a:solidFill>
                  <a:latin typeface="+mn-ea"/>
                  <a:ea typeface="+mn-ea"/>
                  <a:cs typeface="Arial" pitchFamily="34" charset="0"/>
                </a:rPr>
                <a:t>2488/2488H V5</a:t>
              </a:r>
              <a:endParaRPr lang="en-US" altLang="zh-TW" sz="1200" b="1" kern="0" dirty="0">
                <a:solidFill>
                  <a:srgbClr val="92D050"/>
                </a:solidFill>
                <a:latin typeface="+mn-ea"/>
                <a:ea typeface="+mn-ea"/>
                <a:cs typeface="Arial" pitchFamily="34" charset="0"/>
              </a:endParaRPr>
            </a:p>
          </p:txBody>
        </p:sp>
        <p:pic>
          <p:nvPicPr>
            <p:cNvPr id="44" name="Picture 2" descr="E:\Onebox\服务器\V5上市\V5 2路机架服务器 MOR\02 产品照片集\2488 V5\IMG_6330.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22318" y="2463379"/>
              <a:ext cx="1026168" cy="684112"/>
            </a:xfrm>
            <a:prstGeom prst="rect">
              <a:avLst/>
            </a:prstGeom>
            <a:noFill/>
          </p:spPr>
        </p:pic>
      </p:grpSp>
    </p:spTree>
    <p:extLst>
      <p:ext uri="{BB962C8B-B14F-4D97-AF65-F5344CB8AC3E}">
        <p14:creationId xmlns:p14="http://schemas.microsoft.com/office/powerpoint/2010/main" val="2714046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Server Positioning</a:t>
            </a:r>
            <a:endParaRPr lang="zh-CN" altLang="en-US" dirty="0"/>
          </a:p>
        </p:txBody>
      </p:sp>
      <p:sp>
        <p:nvSpPr>
          <p:cNvPr id="393228" name="097d5bd5-52bd-4d59-85c7-75c5faf561d7"/>
          <p:cNvSpPr>
            <a:spLocks noChangeArrowheads="1"/>
          </p:cNvSpPr>
          <p:nvPr/>
        </p:nvSpPr>
        <p:spPr bwMode="gray">
          <a:xfrm rot="5400000">
            <a:off x="6607299" y="2353280"/>
            <a:ext cx="669590" cy="5292588"/>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DDDDDD"/>
            </a:solidFill>
            <a:round/>
            <a:headEnd/>
            <a:tailEnd/>
          </a:ln>
          <a:effectLst/>
        </p:spPr>
        <p:txBody>
          <a:bodyPr wrap="none" anchor="ctr"/>
          <a:lstStyle/>
          <a:p>
            <a:pPr fontAlgn="ctr">
              <a:defRPr/>
            </a:pPr>
            <a:endParaRPr lang="en-US" altLang="zh-CN">
              <a:latin typeface="+mn-ea"/>
              <a:ea typeface="+mn-ea"/>
            </a:endParaRPr>
          </a:p>
        </p:txBody>
      </p:sp>
      <p:sp>
        <p:nvSpPr>
          <p:cNvPr id="13385" name="74d846f3-0ded-486b-852e-48ab5c208202"/>
          <p:cNvSpPr txBox="1">
            <a:spLocks noChangeArrowheads="1"/>
          </p:cNvSpPr>
          <p:nvPr/>
        </p:nvSpPr>
        <p:spPr bwMode="gray">
          <a:xfrm>
            <a:off x="4389842" y="4737860"/>
            <a:ext cx="5292588" cy="523202"/>
          </a:xfrm>
          <a:prstGeom prst="rect">
            <a:avLst/>
          </a:prstGeom>
          <a:noFill/>
          <a:ln w="9525" algn="ctr">
            <a:noFill/>
            <a:miter lim="800000"/>
            <a:headEnd/>
            <a:tailEnd/>
          </a:ln>
        </p:spPr>
        <p:txBody>
          <a:bodyPr wrap="square" lIns="0" tIns="45711" rIns="0" bIns="45711" anchor="ctr">
            <a:spAutoFit/>
          </a:bodyPr>
          <a:lstStyle/>
          <a:p>
            <a:pPr marL="4763" lvl="1" eaLnBrk="0" fontAlgn="ctr" hangingPunct="0">
              <a:buSzPct val="100000"/>
            </a:pPr>
            <a:r>
              <a:rPr lang="en-US" altLang="zh-CN" sz="1400">
                <a:solidFill>
                  <a:srgbClr val="000000"/>
                </a:solidFill>
                <a:latin typeface="+mn-ea"/>
                <a:ea typeface="+mn-ea"/>
                <a:cs typeface="Arial" pitchFamily="34" charset="0"/>
                <a:sym typeface="FrutigerNext LT Regular" pitchFamily="34" charset="0"/>
              </a:rPr>
              <a:t>The </a:t>
            </a:r>
            <a:r>
              <a:rPr lang="en-US" altLang="zh-CN" sz="1400" dirty="0">
                <a:solidFill>
                  <a:srgbClr val="000000"/>
                </a:solidFill>
                <a:latin typeface="+mn-ea"/>
                <a:ea typeface="+mn-ea"/>
                <a:cs typeface="Arial" pitchFamily="34" charset="0"/>
                <a:sym typeface="FrutigerNext LT Regular" pitchFamily="34" charset="0"/>
              </a:rPr>
              <a:t>economical 2U 2-socket </a:t>
            </a:r>
            <a:r>
              <a:rPr lang="en-US" altLang="zh-CN" sz="1400">
                <a:solidFill>
                  <a:srgbClr val="000000"/>
                </a:solidFill>
                <a:latin typeface="+mn-ea"/>
                <a:ea typeface="+mn-ea"/>
                <a:cs typeface="Arial" pitchFamily="34" charset="0"/>
                <a:sym typeface="FrutigerNext LT Regular" pitchFamily="34" charset="0"/>
              </a:rPr>
              <a:t>rack server </a:t>
            </a:r>
            <a:r>
              <a:rPr lang="en-US" altLang="zh-CN" sz="1400" dirty="0">
                <a:solidFill>
                  <a:srgbClr val="000000"/>
                </a:solidFill>
                <a:latin typeface="+mn-ea"/>
                <a:ea typeface="+mn-ea"/>
                <a:cs typeface="Arial" pitchFamily="34" charset="0"/>
                <a:sym typeface="FrutigerNext LT Regular" pitchFamily="34" charset="0"/>
              </a:rPr>
              <a:t>meets </a:t>
            </a:r>
            <a:r>
              <a:rPr lang="en-US" altLang="zh-CN" sz="1400">
                <a:solidFill>
                  <a:srgbClr val="000000"/>
                </a:solidFill>
                <a:latin typeface="+mn-ea"/>
                <a:ea typeface="+mn-ea"/>
                <a:cs typeface="Arial" pitchFamily="34" charset="0"/>
                <a:sym typeface="FrutigerNext LT Regular" pitchFamily="34" charset="0"/>
              </a:rPr>
              <a:t>requirements for </a:t>
            </a:r>
            <a:r>
              <a:rPr lang="en-US" altLang="zh-CN" sz="1400" dirty="0">
                <a:solidFill>
                  <a:srgbClr val="000000"/>
                </a:solidFill>
                <a:latin typeface="+mn-ea"/>
                <a:ea typeface="+mn-ea"/>
                <a:cs typeface="Arial" pitchFamily="34" charset="0"/>
                <a:sym typeface="FrutigerNext LT Regular" pitchFamily="34" charset="0"/>
              </a:rPr>
              <a:t>IT infrastructure and ultra-large local storage applications.</a:t>
            </a:r>
          </a:p>
        </p:txBody>
      </p:sp>
      <p:sp>
        <p:nvSpPr>
          <p:cNvPr id="393232" name="b1f4ca1b-b099-4fdc-91ec-4225413883fe"/>
          <p:cNvSpPr>
            <a:spLocks noChangeArrowheads="1"/>
          </p:cNvSpPr>
          <p:nvPr/>
        </p:nvSpPr>
        <p:spPr bwMode="gray">
          <a:xfrm>
            <a:off x="2387588" y="4773790"/>
            <a:ext cx="1800200" cy="500428"/>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13387" name="0172ef4b-4ac3-4210-afba-d3e2a8724288"/>
          <p:cNvSpPr>
            <a:spLocks noChangeArrowheads="1"/>
          </p:cNvSpPr>
          <p:nvPr/>
        </p:nvSpPr>
        <p:spPr bwMode="gray">
          <a:xfrm>
            <a:off x="2423592" y="4746690"/>
            <a:ext cx="1728192" cy="480113"/>
          </a:xfrm>
          <a:prstGeom prst="rect">
            <a:avLst/>
          </a:prstGeom>
          <a:noFill/>
          <a:ln w="9525" algn="ctr">
            <a:noFill/>
            <a:miter lim="800000"/>
            <a:headEnd/>
            <a:tailEnd/>
          </a:ln>
        </p:spPr>
        <p:txBody>
          <a:bodyPr wrap="square" lIns="91422" tIns="45711" rIns="91422" bIns="45711" anchor="ctr">
            <a:spAutoFit/>
          </a:bodyPr>
          <a:lstStyle/>
          <a:p>
            <a:pPr eaLnBrk="1" fontAlgn="ctr" hangingPunct="1">
              <a:lnSpc>
                <a:spcPct val="140000"/>
              </a:lnSpc>
              <a:buClr>
                <a:schemeClr val="accent2"/>
              </a:buClr>
              <a:buSzPct val="50000"/>
              <a:buFont typeface="Wingdings" pitchFamily="2" charset="2"/>
              <a:buNone/>
            </a:pPr>
            <a:r>
              <a:rPr lang="en-US" altLang="zh-CN" sz="1800" dirty="0">
                <a:latin typeface="+mn-ea"/>
                <a:ea typeface="+mn-ea"/>
              </a:rPr>
              <a:t>RH2285 </a:t>
            </a:r>
            <a:r>
              <a:rPr lang="en-US" altLang="zh-CN" sz="1800" dirty="0" smtClean="0">
                <a:latin typeface="+mn-ea"/>
                <a:ea typeface="+mn-ea"/>
              </a:rPr>
              <a:t>V5</a:t>
            </a:r>
            <a:endParaRPr lang="en-US" altLang="zh-CN" sz="1800" dirty="0">
              <a:latin typeface="+mn-ea"/>
              <a:ea typeface="+mn-ea"/>
            </a:endParaRPr>
          </a:p>
        </p:txBody>
      </p:sp>
      <p:sp>
        <p:nvSpPr>
          <p:cNvPr id="13388" name="d79a486e-3fc8-418a-bd1c-b4bc85203b84"/>
          <p:cNvSpPr>
            <a:spLocks noChangeArrowheads="1"/>
          </p:cNvSpPr>
          <p:nvPr/>
        </p:nvSpPr>
        <p:spPr bwMode="auto">
          <a:xfrm>
            <a:off x="2279576" y="4619621"/>
            <a:ext cx="7344816" cy="736548"/>
          </a:xfrm>
          <a:prstGeom prst="roundRect">
            <a:avLst>
              <a:gd name="adj" fmla="val 16667"/>
            </a:avLst>
          </a:prstGeom>
          <a:noFill/>
          <a:ln w="12700" algn="ctr">
            <a:solidFill>
              <a:srgbClr val="0070C0"/>
            </a:solidFill>
            <a:round/>
            <a:headEnd/>
            <a:tailEnd/>
          </a:ln>
        </p:spPr>
        <p:txBody>
          <a:bodyPr wrap="none" lIns="85854" tIns="42926" rIns="85854" bIns="42926" anchor="ctr"/>
          <a:lstStyle/>
          <a:p>
            <a:pPr marL="430213" indent="-430213" defTabSz="858838" fontAlgn="ctr"/>
            <a:endParaRPr lang="en-US" altLang="zh-CN">
              <a:latin typeface="+mn-ea"/>
              <a:ea typeface="+mn-ea"/>
            </a:endParaRPr>
          </a:p>
        </p:txBody>
      </p:sp>
      <p:sp>
        <p:nvSpPr>
          <p:cNvPr id="393220" name="ce016749-8d20-474b-8805-19cd92ac7570"/>
          <p:cNvSpPr>
            <a:spLocks noChangeArrowheads="1"/>
          </p:cNvSpPr>
          <p:nvPr/>
        </p:nvSpPr>
        <p:spPr bwMode="gray">
          <a:xfrm rot="5400000">
            <a:off x="6607299" y="1537930"/>
            <a:ext cx="669588" cy="5292588"/>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DDDDDD"/>
            </a:solidFill>
            <a:round/>
            <a:headEnd/>
            <a:tailEnd/>
          </a:ln>
          <a:effectLst/>
        </p:spPr>
        <p:txBody>
          <a:bodyPr wrap="none" anchor="ctr"/>
          <a:lstStyle/>
          <a:p>
            <a:pPr fontAlgn="ctr">
              <a:defRPr/>
            </a:pPr>
            <a:endParaRPr lang="en-US" altLang="zh-CN">
              <a:latin typeface="+mn-ea"/>
              <a:ea typeface="+mn-ea"/>
            </a:endParaRPr>
          </a:p>
        </p:txBody>
      </p:sp>
      <p:sp>
        <p:nvSpPr>
          <p:cNvPr id="13374" name="69079232-f5b6-48a9-bef1-086981a903be"/>
          <p:cNvSpPr txBox="1">
            <a:spLocks noChangeArrowheads="1"/>
          </p:cNvSpPr>
          <p:nvPr/>
        </p:nvSpPr>
        <p:spPr bwMode="gray">
          <a:xfrm>
            <a:off x="4303864" y="3931799"/>
            <a:ext cx="5328592" cy="523202"/>
          </a:xfrm>
          <a:prstGeom prst="rect">
            <a:avLst/>
          </a:prstGeom>
          <a:noFill/>
          <a:ln w="9525" algn="ctr">
            <a:noFill/>
            <a:miter lim="800000"/>
            <a:headEnd/>
            <a:tailEnd/>
          </a:ln>
        </p:spPr>
        <p:txBody>
          <a:bodyPr wrap="square" lIns="91422" tIns="45711" rIns="91422" bIns="45711" anchor="ctr">
            <a:spAutoFit/>
          </a:bodyPr>
          <a:lstStyle/>
          <a:p>
            <a:pPr marL="6350" lvl="1" fontAlgn="ctr">
              <a:buClr>
                <a:schemeClr val="accent2"/>
              </a:buClr>
              <a:buSzPct val="50000"/>
            </a:pPr>
            <a:r>
              <a:rPr lang="en-US" altLang="zh-CN" sz="1400">
                <a:solidFill>
                  <a:srgbClr val="000000"/>
                </a:solidFill>
                <a:latin typeface="+mn-ea"/>
                <a:ea typeface="+mn-ea"/>
                <a:cs typeface="Arial" pitchFamily="34" charset="0"/>
                <a:sym typeface="FrutigerNext LT Regular" pitchFamily="34" charset="0"/>
              </a:rPr>
              <a:t>The </a:t>
            </a:r>
            <a:r>
              <a:rPr lang="en-US" altLang="zh-CN" sz="1400" dirty="0">
                <a:solidFill>
                  <a:srgbClr val="000000"/>
                </a:solidFill>
                <a:latin typeface="+mn-ea"/>
                <a:ea typeface="+mn-ea"/>
                <a:cs typeface="Arial" pitchFamily="34" charset="0"/>
                <a:sym typeface="FrutigerNext LT Regular" pitchFamily="34" charset="0"/>
              </a:rPr>
              <a:t>2U 2-socket </a:t>
            </a:r>
            <a:r>
              <a:rPr lang="en-US" altLang="zh-CN" sz="1400">
                <a:solidFill>
                  <a:srgbClr val="000000"/>
                </a:solidFill>
                <a:latin typeface="+mn-ea"/>
                <a:ea typeface="+mn-ea"/>
                <a:cs typeface="Arial" pitchFamily="34" charset="0"/>
                <a:sym typeface="FrutigerNext LT Regular" pitchFamily="34" charset="0"/>
              </a:rPr>
              <a:t>rack server </a:t>
            </a:r>
            <a:r>
              <a:rPr lang="en-US" altLang="zh-CN" sz="1400" dirty="0">
                <a:solidFill>
                  <a:srgbClr val="000000"/>
                </a:solidFill>
                <a:latin typeface="+mn-ea"/>
                <a:ea typeface="+mn-ea"/>
                <a:cs typeface="Arial" pitchFamily="34" charset="0"/>
                <a:sym typeface="FrutigerNext LT Regular" pitchFamily="34" charset="0"/>
              </a:rPr>
              <a:t>features high performance and scalability, and </a:t>
            </a:r>
            <a:r>
              <a:rPr lang="en-US" altLang="zh-CN" sz="1400">
                <a:solidFill>
                  <a:srgbClr val="000000"/>
                </a:solidFill>
                <a:latin typeface="+mn-ea"/>
                <a:ea typeface="+mn-ea"/>
                <a:cs typeface="Arial" pitchFamily="34" charset="0"/>
                <a:sym typeface="FrutigerNext LT Regular" pitchFamily="34" charset="0"/>
              </a:rPr>
              <a:t>is the </a:t>
            </a:r>
            <a:r>
              <a:rPr lang="en-US" altLang="zh-CN" sz="1400" dirty="0">
                <a:solidFill>
                  <a:srgbClr val="000000"/>
                </a:solidFill>
                <a:latin typeface="+mn-ea"/>
                <a:ea typeface="+mn-ea"/>
                <a:cs typeface="Arial" pitchFamily="34" charset="0"/>
                <a:sym typeface="FrutigerNext LT Regular" pitchFamily="34" charset="0"/>
              </a:rPr>
              <a:t>most </a:t>
            </a:r>
            <a:r>
              <a:rPr lang="en-US" altLang="zh-CN" sz="1400">
                <a:solidFill>
                  <a:srgbClr val="000000"/>
                </a:solidFill>
                <a:latin typeface="+mn-ea"/>
                <a:ea typeface="+mn-ea"/>
                <a:cs typeface="Arial" pitchFamily="34" charset="0"/>
                <a:sym typeface="FrutigerNext LT Regular" pitchFamily="34" charset="0"/>
              </a:rPr>
              <a:t>widely used 2U server.</a:t>
            </a:r>
            <a:endParaRPr lang="en-US" altLang="zh-CN" sz="1400" dirty="0">
              <a:latin typeface="+mn-ea"/>
              <a:ea typeface="+mn-ea"/>
            </a:endParaRPr>
          </a:p>
        </p:txBody>
      </p:sp>
      <p:sp>
        <p:nvSpPr>
          <p:cNvPr id="393224" name="AutoShape 8"/>
          <p:cNvSpPr>
            <a:spLocks noChangeArrowheads="1"/>
          </p:cNvSpPr>
          <p:nvPr/>
        </p:nvSpPr>
        <p:spPr bwMode="gray">
          <a:xfrm>
            <a:off x="2387590" y="3949092"/>
            <a:ext cx="1731417" cy="50042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393225" name="f2ef4ebd-1d64-4019-8674-a675399ab7a7"/>
          <p:cNvSpPr>
            <a:spLocks noChangeArrowheads="1"/>
          </p:cNvSpPr>
          <p:nvPr/>
        </p:nvSpPr>
        <p:spPr bwMode="gray">
          <a:xfrm>
            <a:off x="2403554" y="3977140"/>
            <a:ext cx="1783665" cy="447283"/>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13376" name="4691a794-aab2-4b44-beb1-c9b56f9a8636"/>
          <p:cNvSpPr>
            <a:spLocks noChangeArrowheads="1"/>
          </p:cNvSpPr>
          <p:nvPr/>
        </p:nvSpPr>
        <p:spPr bwMode="gray">
          <a:xfrm>
            <a:off x="2423593" y="3918597"/>
            <a:ext cx="1774445" cy="480113"/>
          </a:xfrm>
          <a:prstGeom prst="rect">
            <a:avLst/>
          </a:prstGeom>
          <a:noFill/>
          <a:ln w="9525" algn="ctr">
            <a:noFill/>
            <a:miter lim="800000"/>
            <a:headEnd/>
            <a:tailEnd/>
          </a:ln>
        </p:spPr>
        <p:txBody>
          <a:bodyPr wrap="square" lIns="91422" tIns="45711" rIns="91422" bIns="45711" anchor="ctr">
            <a:spAutoFit/>
          </a:bodyPr>
          <a:lstStyle/>
          <a:p>
            <a:pPr eaLnBrk="1" fontAlgn="ctr" hangingPunct="1">
              <a:lnSpc>
                <a:spcPct val="140000"/>
              </a:lnSpc>
              <a:buClr>
                <a:schemeClr val="accent2"/>
              </a:buClr>
              <a:buSzPct val="50000"/>
              <a:buFont typeface="Wingdings" pitchFamily="2" charset="2"/>
              <a:buNone/>
            </a:pPr>
            <a:r>
              <a:rPr lang="en-US" altLang="zh-CN" sz="1800" dirty="0">
                <a:latin typeface="+mn-ea"/>
                <a:ea typeface="+mn-ea"/>
              </a:rPr>
              <a:t>RH2288 </a:t>
            </a:r>
            <a:r>
              <a:rPr lang="en-US" altLang="zh-CN" sz="1800" dirty="0" smtClean="0">
                <a:latin typeface="+mn-ea"/>
                <a:ea typeface="+mn-ea"/>
              </a:rPr>
              <a:t>V5</a:t>
            </a:r>
            <a:endParaRPr lang="en-US" altLang="zh-CN" sz="1800" dirty="0">
              <a:latin typeface="+mn-ea"/>
              <a:ea typeface="+mn-ea"/>
            </a:endParaRPr>
          </a:p>
        </p:txBody>
      </p:sp>
      <p:sp>
        <p:nvSpPr>
          <p:cNvPr id="13377" name="17c1e153-c0e9-4898-9fdb-db90d427da36"/>
          <p:cNvSpPr>
            <a:spLocks noChangeArrowheads="1"/>
          </p:cNvSpPr>
          <p:nvPr/>
        </p:nvSpPr>
        <p:spPr bwMode="auto">
          <a:xfrm>
            <a:off x="2279576" y="3815175"/>
            <a:ext cx="7344816" cy="736547"/>
          </a:xfrm>
          <a:prstGeom prst="roundRect">
            <a:avLst>
              <a:gd name="adj" fmla="val 16667"/>
            </a:avLst>
          </a:prstGeom>
          <a:noFill/>
          <a:ln w="12700" algn="ctr">
            <a:solidFill>
              <a:srgbClr val="0070C0"/>
            </a:solidFill>
            <a:round/>
            <a:headEnd/>
            <a:tailEnd/>
          </a:ln>
        </p:spPr>
        <p:txBody>
          <a:bodyPr wrap="none" lIns="85854" tIns="42926" rIns="85854" bIns="42926" anchor="ctr"/>
          <a:lstStyle/>
          <a:p>
            <a:pPr marL="430213" indent="-430213" defTabSz="858838" fontAlgn="ctr"/>
            <a:endParaRPr lang="en-US" altLang="zh-CN">
              <a:latin typeface="+mn-ea"/>
              <a:ea typeface="+mn-ea"/>
            </a:endParaRPr>
          </a:p>
        </p:txBody>
      </p:sp>
      <p:sp>
        <p:nvSpPr>
          <p:cNvPr id="39" name="AutoShape 17"/>
          <p:cNvSpPr>
            <a:spLocks noChangeArrowheads="1"/>
          </p:cNvSpPr>
          <p:nvPr/>
        </p:nvSpPr>
        <p:spPr bwMode="gray">
          <a:xfrm>
            <a:off x="2387588" y="3192658"/>
            <a:ext cx="1744266" cy="447598"/>
          </a:xfrm>
          <a:prstGeom prst="roundRect">
            <a:avLst>
              <a:gd name="adj" fmla="val 50000"/>
            </a:avLst>
          </a:prstGeom>
          <a:gradFill rotWithShape="1">
            <a:gsLst>
              <a:gs pos="0">
                <a:srgbClr val="93C052">
                  <a:alpha val="89999"/>
                </a:srgbClr>
              </a:gs>
              <a:gs pos="50000">
                <a:srgbClr val="93C052">
                  <a:gamma/>
                  <a:tint val="33725"/>
                  <a:invGamma/>
                </a:srgbClr>
              </a:gs>
              <a:gs pos="100000">
                <a:srgbClr val="93C052">
                  <a:alpha val="89999"/>
                </a:srgbClr>
              </a:gs>
            </a:gsLst>
            <a:lin ang="0" scaled="1"/>
          </a:gradFill>
          <a:ln w="9525" algn="ctr">
            <a:noFill/>
            <a:round/>
            <a:headEnd/>
            <a:tailEnd/>
          </a:ln>
          <a:effectLst/>
        </p:spPr>
        <p:txBody>
          <a:bodyPr wrap="none" anchor="ctr"/>
          <a:lstStyle/>
          <a:p>
            <a:pPr fontAlgn="ctr">
              <a:defRPr/>
            </a:pPr>
            <a:endParaRPr lang="en-US" altLang="zh-CN">
              <a:latin typeface="+mn-ea"/>
              <a:ea typeface="+mn-ea"/>
            </a:endParaRPr>
          </a:p>
        </p:txBody>
      </p:sp>
      <p:sp>
        <p:nvSpPr>
          <p:cNvPr id="38" name="14145726-13ae-40cb-befe-430db39afc7d"/>
          <p:cNvSpPr>
            <a:spLocks noChangeArrowheads="1"/>
          </p:cNvSpPr>
          <p:nvPr/>
        </p:nvSpPr>
        <p:spPr bwMode="gray">
          <a:xfrm>
            <a:off x="2387589" y="3164591"/>
            <a:ext cx="1771701" cy="500778"/>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13361" name="a191f853-85b5-4ace-856e-15789a5fc123"/>
          <p:cNvSpPr>
            <a:spLocks noChangeArrowheads="1"/>
          </p:cNvSpPr>
          <p:nvPr/>
        </p:nvSpPr>
        <p:spPr bwMode="gray">
          <a:xfrm>
            <a:off x="2423593" y="3126509"/>
            <a:ext cx="1621063" cy="480113"/>
          </a:xfrm>
          <a:prstGeom prst="rect">
            <a:avLst/>
          </a:prstGeom>
          <a:noFill/>
          <a:ln w="9525" algn="ctr">
            <a:noFill/>
            <a:miter lim="800000"/>
            <a:headEnd/>
            <a:tailEnd/>
          </a:ln>
        </p:spPr>
        <p:txBody>
          <a:bodyPr wrap="square" lIns="91422" tIns="45711" rIns="91422" bIns="45711" anchor="ctr">
            <a:spAutoFit/>
          </a:bodyPr>
          <a:lstStyle/>
          <a:p>
            <a:pPr eaLnBrk="1" fontAlgn="ctr" hangingPunct="1">
              <a:lnSpc>
                <a:spcPct val="140000"/>
              </a:lnSpc>
              <a:buClr>
                <a:schemeClr val="accent2"/>
              </a:buClr>
              <a:buSzPct val="50000"/>
              <a:buFont typeface="Wingdings" pitchFamily="2" charset="2"/>
              <a:buNone/>
            </a:pPr>
            <a:r>
              <a:rPr lang="en-US" altLang="zh-CN" sz="1800" dirty="0">
                <a:latin typeface="+mn-ea"/>
                <a:ea typeface="+mn-ea"/>
              </a:rPr>
              <a:t>RH2485 </a:t>
            </a:r>
            <a:r>
              <a:rPr lang="en-US" altLang="zh-CN" sz="1800" dirty="0" smtClean="0">
                <a:latin typeface="+mn-ea"/>
                <a:ea typeface="+mn-ea"/>
              </a:rPr>
              <a:t>V5</a:t>
            </a:r>
            <a:endParaRPr lang="en-US" altLang="zh-CN" sz="1800" dirty="0">
              <a:latin typeface="+mn-ea"/>
              <a:ea typeface="+mn-ea"/>
            </a:endParaRPr>
          </a:p>
        </p:txBody>
      </p:sp>
      <p:sp>
        <p:nvSpPr>
          <p:cNvPr id="40" name="555fcdd9-4415-4554-94d8-6eec22b7fb52"/>
          <p:cNvSpPr>
            <a:spLocks noChangeArrowheads="1"/>
          </p:cNvSpPr>
          <p:nvPr/>
        </p:nvSpPr>
        <p:spPr bwMode="gray">
          <a:xfrm rot="5400000">
            <a:off x="6607065" y="751055"/>
            <a:ext cx="670059" cy="5292588"/>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DDDDDD"/>
            </a:solidFill>
            <a:round/>
            <a:headEnd/>
            <a:tailEnd/>
          </a:ln>
          <a:effectLst/>
        </p:spPr>
        <p:txBody>
          <a:bodyPr wrap="none" anchor="ctr"/>
          <a:lstStyle/>
          <a:p>
            <a:pPr fontAlgn="ctr">
              <a:defRPr/>
            </a:pPr>
            <a:endParaRPr lang="en-US" altLang="zh-CN">
              <a:latin typeface="+mn-ea"/>
              <a:ea typeface="+mn-ea"/>
            </a:endParaRPr>
          </a:p>
        </p:txBody>
      </p:sp>
      <p:sp>
        <p:nvSpPr>
          <p:cNvPr id="13365" name="001b5727-7530-47eb-99f1-7a4197ecadcb"/>
          <p:cNvSpPr txBox="1">
            <a:spLocks noChangeArrowheads="1"/>
          </p:cNvSpPr>
          <p:nvPr/>
        </p:nvSpPr>
        <p:spPr bwMode="gray">
          <a:xfrm>
            <a:off x="4292847" y="3084639"/>
            <a:ext cx="5364596" cy="679399"/>
          </a:xfrm>
          <a:prstGeom prst="rect">
            <a:avLst/>
          </a:prstGeom>
          <a:noFill/>
          <a:ln w="9525" algn="ctr">
            <a:noFill/>
            <a:miter lim="800000"/>
            <a:headEnd/>
            <a:tailEnd/>
          </a:ln>
        </p:spPr>
        <p:txBody>
          <a:bodyPr wrap="square" lIns="91422" tIns="45711" rIns="91422" bIns="45711" anchor="ctr">
            <a:spAutoFit/>
          </a:bodyPr>
          <a:lstStyle/>
          <a:p>
            <a:pPr marL="6350" lvl="1" fontAlgn="ctr">
              <a:lnSpc>
                <a:spcPct val="90000"/>
              </a:lnSpc>
              <a:buClr>
                <a:schemeClr val="accent2"/>
              </a:buClr>
              <a:buSzPct val="50000"/>
            </a:pPr>
            <a:r>
              <a:rPr lang="en-US" altLang="zh-CN" sz="1400">
                <a:solidFill>
                  <a:srgbClr val="000000"/>
                </a:solidFill>
                <a:latin typeface="+mn-ea"/>
                <a:ea typeface="+mn-ea"/>
                <a:cs typeface="Arial" pitchFamily="34" charset="0"/>
                <a:sym typeface="FrutigerNext LT Regular" pitchFamily="34" charset="0"/>
              </a:rPr>
              <a:t>The </a:t>
            </a:r>
            <a:r>
              <a:rPr lang="en-US" altLang="zh-CN" sz="1400" dirty="0">
                <a:solidFill>
                  <a:srgbClr val="000000"/>
                </a:solidFill>
                <a:latin typeface="+mn-ea"/>
                <a:ea typeface="+mn-ea"/>
                <a:cs typeface="Arial" pitchFamily="34" charset="0"/>
                <a:sym typeface="FrutigerNext LT Regular" pitchFamily="34" charset="0"/>
              </a:rPr>
              <a:t>mid-range 4-socket </a:t>
            </a:r>
            <a:r>
              <a:rPr lang="en-US" altLang="zh-CN" sz="1400">
                <a:solidFill>
                  <a:srgbClr val="000000"/>
                </a:solidFill>
                <a:latin typeface="+mn-ea"/>
                <a:ea typeface="+mn-ea"/>
                <a:cs typeface="Arial" pitchFamily="34" charset="0"/>
                <a:sym typeface="FrutigerNext LT Regular" pitchFamily="34" charset="0"/>
              </a:rPr>
              <a:t>rack server </a:t>
            </a:r>
            <a:r>
              <a:rPr lang="en-US" altLang="zh-CN" sz="1400" dirty="0">
                <a:solidFill>
                  <a:srgbClr val="000000"/>
                </a:solidFill>
                <a:latin typeface="+mn-ea"/>
                <a:ea typeface="+mn-ea"/>
                <a:cs typeface="Arial" pitchFamily="34" charset="0"/>
                <a:sym typeface="FrutigerNext LT Regular" pitchFamily="34" charset="0"/>
              </a:rPr>
              <a:t>integrates computing and storage resources into a compact 2U space, making it a cost-effective solution with </a:t>
            </a:r>
            <a:r>
              <a:rPr lang="en-US" altLang="zh-CN" sz="1400">
                <a:solidFill>
                  <a:srgbClr val="000000"/>
                </a:solidFill>
                <a:latin typeface="+mn-ea"/>
                <a:ea typeface="+mn-ea"/>
                <a:cs typeface="Arial" pitchFamily="34" charset="0"/>
                <a:sym typeface="FrutigerNext LT Regular" pitchFamily="34" charset="0"/>
              </a:rPr>
              <a:t>less equipment footprint.</a:t>
            </a:r>
            <a:endParaRPr lang="en-US" altLang="zh-CN" sz="1400" dirty="0">
              <a:latin typeface="+mn-ea"/>
              <a:ea typeface="+mn-ea"/>
            </a:endParaRPr>
          </a:p>
        </p:txBody>
      </p:sp>
      <p:sp>
        <p:nvSpPr>
          <p:cNvPr id="13366" name="23ad416f-1f81-402f-a404-0aacd5b6562f"/>
          <p:cNvSpPr>
            <a:spLocks noChangeArrowheads="1"/>
          </p:cNvSpPr>
          <p:nvPr/>
        </p:nvSpPr>
        <p:spPr bwMode="auto">
          <a:xfrm>
            <a:off x="2279576" y="3028038"/>
            <a:ext cx="7344816" cy="737065"/>
          </a:xfrm>
          <a:prstGeom prst="roundRect">
            <a:avLst>
              <a:gd name="adj" fmla="val 16667"/>
            </a:avLst>
          </a:prstGeom>
          <a:noFill/>
          <a:ln w="12700" algn="ctr">
            <a:solidFill>
              <a:srgbClr val="0070C0"/>
            </a:solidFill>
            <a:round/>
            <a:headEnd/>
            <a:tailEnd/>
          </a:ln>
        </p:spPr>
        <p:txBody>
          <a:bodyPr wrap="none" lIns="85854" tIns="42926" rIns="85854" bIns="42926" anchor="ctr"/>
          <a:lstStyle/>
          <a:p>
            <a:pPr marL="430213" indent="-430213" defTabSz="858838" fontAlgn="ctr"/>
            <a:endParaRPr lang="en-US" altLang="zh-CN">
              <a:latin typeface="+mn-ea"/>
              <a:ea typeface="+mn-ea"/>
            </a:endParaRPr>
          </a:p>
        </p:txBody>
      </p:sp>
      <p:sp>
        <p:nvSpPr>
          <p:cNvPr id="48" name="AutoShape 16"/>
          <p:cNvSpPr>
            <a:spLocks noChangeArrowheads="1"/>
          </p:cNvSpPr>
          <p:nvPr/>
        </p:nvSpPr>
        <p:spPr bwMode="gray">
          <a:xfrm>
            <a:off x="2387784" y="2337162"/>
            <a:ext cx="1764000" cy="500341"/>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49" name="7b09484b-9dc2-426d-888f-a65948ee71d5"/>
          <p:cNvSpPr>
            <a:spLocks noChangeArrowheads="1"/>
          </p:cNvSpPr>
          <p:nvPr/>
        </p:nvSpPr>
        <p:spPr bwMode="gray">
          <a:xfrm>
            <a:off x="2398066" y="2365205"/>
            <a:ext cx="1736093" cy="447207"/>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13339" name="41dff319-52c1-4c3d-8263-c84127fcee05"/>
          <p:cNvSpPr>
            <a:spLocks noChangeArrowheads="1"/>
          </p:cNvSpPr>
          <p:nvPr/>
        </p:nvSpPr>
        <p:spPr bwMode="gray">
          <a:xfrm>
            <a:off x="2423592" y="2298417"/>
            <a:ext cx="1800000" cy="480113"/>
          </a:xfrm>
          <a:prstGeom prst="rect">
            <a:avLst/>
          </a:prstGeom>
          <a:noFill/>
          <a:ln w="9525" algn="ctr">
            <a:noFill/>
            <a:miter lim="800000"/>
            <a:headEnd/>
            <a:tailEnd/>
          </a:ln>
        </p:spPr>
        <p:txBody>
          <a:bodyPr wrap="square" lIns="91422" tIns="45711" rIns="91422" bIns="45711" anchor="ctr">
            <a:spAutoFit/>
          </a:bodyPr>
          <a:lstStyle/>
          <a:p>
            <a:pPr eaLnBrk="1" fontAlgn="ctr" hangingPunct="1">
              <a:lnSpc>
                <a:spcPct val="140000"/>
              </a:lnSpc>
              <a:buClr>
                <a:schemeClr val="accent2"/>
              </a:buClr>
              <a:buSzPct val="50000"/>
              <a:buFont typeface="Wingdings" pitchFamily="2" charset="2"/>
              <a:buNone/>
            </a:pPr>
            <a:r>
              <a:rPr lang="en-US" altLang="zh-CN" sz="1800" dirty="0">
                <a:latin typeface="+mn-ea"/>
                <a:ea typeface="+mn-ea"/>
              </a:rPr>
              <a:t>RH5885 </a:t>
            </a:r>
            <a:r>
              <a:rPr lang="en-US" altLang="zh-CN" sz="1800" dirty="0" smtClean="0">
                <a:latin typeface="+mn-ea"/>
                <a:ea typeface="+mn-ea"/>
              </a:rPr>
              <a:t>V5</a:t>
            </a:r>
            <a:endParaRPr lang="en-US" altLang="zh-CN" sz="1800" dirty="0">
              <a:latin typeface="+mn-ea"/>
              <a:ea typeface="+mn-ea"/>
            </a:endParaRPr>
          </a:p>
        </p:txBody>
      </p:sp>
      <p:sp>
        <p:nvSpPr>
          <p:cNvPr id="51" name="75e318d8-ebbf-4e0d-be49-bfea32023923"/>
          <p:cNvSpPr>
            <a:spLocks noChangeArrowheads="1"/>
          </p:cNvSpPr>
          <p:nvPr/>
        </p:nvSpPr>
        <p:spPr bwMode="gray">
          <a:xfrm rot="5400000">
            <a:off x="6607357" y="-41343"/>
            <a:ext cx="669474" cy="5292587"/>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DDDDDD"/>
            </a:solidFill>
            <a:round/>
            <a:headEnd/>
            <a:tailEnd/>
          </a:ln>
          <a:effectLst/>
        </p:spPr>
        <p:txBody>
          <a:bodyPr wrap="none" anchor="ctr"/>
          <a:lstStyle/>
          <a:p>
            <a:pPr fontAlgn="ctr">
              <a:defRPr/>
            </a:pPr>
            <a:endParaRPr lang="en-US" altLang="zh-CN">
              <a:latin typeface="+mn-ea"/>
              <a:ea typeface="+mn-ea"/>
            </a:endParaRPr>
          </a:p>
        </p:txBody>
      </p:sp>
      <p:sp>
        <p:nvSpPr>
          <p:cNvPr id="13343" name="0aa93e5d-7f7d-40da-a582-d77f4f91858b"/>
          <p:cNvSpPr txBox="1">
            <a:spLocks noChangeArrowheads="1"/>
          </p:cNvSpPr>
          <p:nvPr/>
        </p:nvSpPr>
        <p:spPr bwMode="gray">
          <a:xfrm>
            <a:off x="4292847" y="2343994"/>
            <a:ext cx="5328592" cy="523202"/>
          </a:xfrm>
          <a:prstGeom prst="rect">
            <a:avLst/>
          </a:prstGeom>
          <a:noFill/>
          <a:ln w="9525" algn="ctr">
            <a:noFill/>
            <a:miter lim="800000"/>
            <a:headEnd/>
            <a:tailEnd/>
          </a:ln>
        </p:spPr>
        <p:txBody>
          <a:bodyPr wrap="square" lIns="91422" tIns="45711" rIns="91422" bIns="45711" anchor="ctr">
            <a:spAutoFit/>
          </a:bodyPr>
          <a:lstStyle/>
          <a:p>
            <a:pPr marL="6350" lvl="1" fontAlgn="ctr">
              <a:buClr>
                <a:schemeClr val="accent2"/>
              </a:buClr>
              <a:buSzPct val="50000"/>
            </a:pPr>
            <a:r>
              <a:rPr lang="en-US" altLang="zh-CN" sz="1400" dirty="0">
                <a:latin typeface="+mn-ea"/>
                <a:ea typeface="+mn-ea"/>
              </a:rPr>
              <a:t>The 4U 4-socket enterprise-level rack server is ideal for databases, virtualization, and in-memory computing.</a:t>
            </a:r>
          </a:p>
        </p:txBody>
      </p:sp>
      <p:sp>
        <p:nvSpPr>
          <p:cNvPr id="13344" name="2593f176-0696-4a32-8e5b-0fe913e4fe48"/>
          <p:cNvSpPr>
            <a:spLocks noChangeArrowheads="1"/>
          </p:cNvSpPr>
          <p:nvPr/>
        </p:nvSpPr>
        <p:spPr bwMode="auto">
          <a:xfrm>
            <a:off x="2298574" y="2225066"/>
            <a:ext cx="7325818" cy="736421"/>
          </a:xfrm>
          <a:prstGeom prst="roundRect">
            <a:avLst>
              <a:gd name="adj" fmla="val 16667"/>
            </a:avLst>
          </a:prstGeom>
          <a:noFill/>
          <a:ln w="12700" algn="ctr">
            <a:solidFill>
              <a:srgbClr val="0070C0"/>
            </a:solidFill>
            <a:round/>
            <a:headEnd/>
            <a:tailEnd/>
          </a:ln>
        </p:spPr>
        <p:txBody>
          <a:bodyPr wrap="none" lIns="85854" tIns="42926" rIns="85854" bIns="42926" anchor="ctr"/>
          <a:lstStyle/>
          <a:p>
            <a:pPr marL="430213" indent="-430213" defTabSz="858838" fontAlgn="ctr"/>
            <a:endParaRPr lang="en-US" altLang="zh-CN">
              <a:latin typeface="+mn-ea"/>
              <a:ea typeface="+mn-ea"/>
            </a:endParaRPr>
          </a:p>
        </p:txBody>
      </p:sp>
      <p:sp>
        <p:nvSpPr>
          <p:cNvPr id="13336" name="Freeform 6"/>
          <p:cNvSpPr>
            <a:spLocks noChangeArrowheads="1"/>
          </p:cNvSpPr>
          <p:nvPr/>
        </p:nvSpPr>
        <p:spPr bwMode="auto">
          <a:xfrm>
            <a:off x="9624392" y="1376364"/>
            <a:ext cx="503858" cy="4860925"/>
          </a:xfrm>
          <a:custGeom>
            <a:avLst/>
            <a:gdLst>
              <a:gd name="T0" fmla="*/ 5 w 429"/>
              <a:gd name="T1" fmla="*/ 0 h 3114"/>
              <a:gd name="T2" fmla="*/ 0 w 429"/>
              <a:gd name="T3" fmla="*/ 27 h 3114"/>
              <a:gd name="T4" fmla="*/ 5 w 429"/>
              <a:gd name="T5" fmla="*/ 27 h 3114"/>
              <a:gd name="T6" fmla="*/ 5 w 429"/>
              <a:gd name="T7" fmla="*/ 269 h 3114"/>
              <a:gd name="T8" fmla="*/ 5 w 429"/>
              <a:gd name="T9" fmla="*/ 269 h 3114"/>
              <a:gd name="T10" fmla="*/ 5 w 429"/>
              <a:gd name="T11" fmla="*/ 27 h 3114"/>
              <a:gd name="T12" fmla="*/ 5 w 429"/>
              <a:gd name="T13" fmla="*/ 27 h 3114"/>
              <a:gd name="T14" fmla="*/ 0 60000 65536"/>
              <a:gd name="T15" fmla="*/ 0 60000 65536"/>
              <a:gd name="T16" fmla="*/ 0 60000 65536"/>
              <a:gd name="T17" fmla="*/ 0 60000 65536"/>
              <a:gd name="T18" fmla="*/ 0 60000 65536"/>
              <a:gd name="T19" fmla="*/ 0 60000 65536"/>
              <a:gd name="T20" fmla="*/ 0 60000 65536"/>
              <a:gd name="T21" fmla="*/ 0 w 429"/>
              <a:gd name="T22" fmla="*/ 0 h 3114"/>
              <a:gd name="T23" fmla="*/ 429 w 429"/>
              <a:gd name="T24" fmla="*/ 3114 h 3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9" h="3114">
                <a:moveTo>
                  <a:pt x="238" y="0"/>
                </a:moveTo>
                <a:lnTo>
                  <a:pt x="0" y="298"/>
                </a:lnTo>
                <a:lnTo>
                  <a:pt x="114" y="298"/>
                </a:lnTo>
                <a:lnTo>
                  <a:pt x="114" y="3114"/>
                </a:lnTo>
                <a:lnTo>
                  <a:pt x="333" y="3114"/>
                </a:lnTo>
                <a:lnTo>
                  <a:pt x="325" y="299"/>
                </a:lnTo>
                <a:lnTo>
                  <a:pt x="429" y="299"/>
                </a:lnTo>
                <a:close/>
              </a:path>
            </a:pathLst>
          </a:custGeom>
          <a:gradFill rotWithShape="0">
            <a:gsLst>
              <a:gs pos="0">
                <a:srgbClr val="83A5E9"/>
              </a:gs>
              <a:gs pos="100000">
                <a:srgbClr val="CEDBF6"/>
              </a:gs>
            </a:gsLst>
            <a:lin ang="5400000" scaled="1"/>
          </a:gradFill>
          <a:ln w="25400">
            <a:noFill/>
            <a:round/>
            <a:headEnd/>
            <a:tailEnd/>
          </a:ln>
        </p:spPr>
        <p:txBody>
          <a:bodyPr wrap="none"/>
          <a:lstStyle/>
          <a:p>
            <a:pPr fontAlgn="ctr"/>
            <a:endParaRPr lang="en-US" altLang="zh-CN">
              <a:latin typeface="+mn-ea"/>
              <a:ea typeface="+mn-ea"/>
            </a:endParaRPr>
          </a:p>
        </p:txBody>
      </p:sp>
      <p:sp>
        <p:nvSpPr>
          <p:cNvPr id="13337" name="a2e8cf3b-f770-4337-a1e4-2b9d1328f865"/>
          <p:cNvSpPr txBox="1">
            <a:spLocks noChangeArrowheads="1"/>
          </p:cNvSpPr>
          <p:nvPr/>
        </p:nvSpPr>
        <p:spPr bwMode="auto">
          <a:xfrm rot="16200000">
            <a:off x="7857633" y="3839612"/>
            <a:ext cx="4032209" cy="153888"/>
          </a:xfrm>
          <a:prstGeom prst="rect">
            <a:avLst/>
          </a:prstGeom>
          <a:noFill/>
          <a:ln w="25400">
            <a:noFill/>
            <a:miter lim="800000"/>
            <a:headEnd/>
            <a:tailEnd/>
          </a:ln>
        </p:spPr>
        <p:txBody>
          <a:bodyPr lIns="0" tIns="0" rIns="0" bIns="0" anchor="ctr">
            <a:spAutoFit/>
          </a:bodyPr>
          <a:lstStyle/>
          <a:p>
            <a:pPr defTabSz="901700" fontAlgn="ctr">
              <a:spcAft>
                <a:spcPct val="15000"/>
              </a:spcAft>
            </a:pPr>
            <a:endParaRPr lang="en-US" altLang="zh-TW">
              <a:solidFill>
                <a:srgbClr val="2E5582"/>
              </a:solidFill>
              <a:latin typeface="+mn-ea"/>
              <a:ea typeface="+mn-ea"/>
              <a:cs typeface="Arial" charset="0"/>
            </a:endParaRPr>
          </a:p>
        </p:txBody>
      </p:sp>
      <p:sp>
        <p:nvSpPr>
          <p:cNvPr id="13322" name="798187f6-c25d-4ff2-a84f-24ef665537f9"/>
          <p:cNvSpPr txBox="1">
            <a:spLocks noChangeArrowheads="1"/>
          </p:cNvSpPr>
          <p:nvPr/>
        </p:nvSpPr>
        <p:spPr bwMode="auto">
          <a:xfrm rot="16200000">
            <a:off x="9553179" y="5676973"/>
            <a:ext cx="647700" cy="307777"/>
          </a:xfrm>
          <a:prstGeom prst="rect">
            <a:avLst/>
          </a:prstGeom>
          <a:noFill/>
          <a:ln w="9525">
            <a:noFill/>
            <a:miter lim="800000"/>
            <a:headEnd/>
            <a:tailEnd/>
          </a:ln>
        </p:spPr>
        <p:txBody>
          <a:bodyPr>
            <a:spAutoFit/>
          </a:bodyPr>
          <a:lstStyle/>
          <a:p>
            <a:pPr fontAlgn="ctr"/>
            <a:r>
              <a:rPr lang="en-US" altLang="zh-CN" sz="1400" dirty="0">
                <a:latin typeface="+mn-ea"/>
                <a:ea typeface="+mn-ea"/>
              </a:rPr>
              <a:t>Low</a:t>
            </a:r>
          </a:p>
        </p:txBody>
      </p:sp>
      <p:sp>
        <p:nvSpPr>
          <p:cNvPr id="13323" name="367068fb-a8da-4553-93f1-7f1c4d477a1b"/>
          <p:cNvSpPr txBox="1">
            <a:spLocks noChangeArrowheads="1"/>
          </p:cNvSpPr>
          <p:nvPr/>
        </p:nvSpPr>
        <p:spPr bwMode="auto">
          <a:xfrm>
            <a:off x="9683136" y="1715141"/>
            <a:ext cx="400110" cy="646331"/>
          </a:xfrm>
          <a:prstGeom prst="rect">
            <a:avLst/>
          </a:prstGeom>
          <a:noFill/>
          <a:ln w="9525">
            <a:noFill/>
            <a:miter lim="800000"/>
            <a:headEnd/>
            <a:tailEnd/>
          </a:ln>
        </p:spPr>
        <p:txBody>
          <a:bodyPr vert="vert270" wrap="square">
            <a:spAutoFit/>
          </a:bodyPr>
          <a:lstStyle/>
          <a:p>
            <a:pPr algn="ctr" fontAlgn="ctr"/>
            <a:r>
              <a:rPr lang="en-US" altLang="zh-CN" sz="1400" dirty="0">
                <a:latin typeface="+mn-ea"/>
                <a:ea typeface="+mn-ea"/>
              </a:rPr>
              <a:t>High</a:t>
            </a:r>
          </a:p>
        </p:txBody>
      </p:sp>
      <p:sp>
        <p:nvSpPr>
          <p:cNvPr id="52" name="5c41d49e-f323-4814-b257-306f5f2675c9"/>
          <p:cNvSpPr>
            <a:spLocks noChangeArrowheads="1"/>
          </p:cNvSpPr>
          <p:nvPr/>
        </p:nvSpPr>
        <p:spPr bwMode="gray">
          <a:xfrm rot="5400000">
            <a:off x="6607300" y="3109925"/>
            <a:ext cx="669589" cy="5292588"/>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DDDDDD"/>
            </a:solidFill>
            <a:round/>
            <a:headEnd/>
            <a:tailEnd/>
          </a:ln>
          <a:effectLst/>
        </p:spPr>
        <p:txBody>
          <a:bodyPr wrap="none" anchor="ctr"/>
          <a:lstStyle/>
          <a:p>
            <a:pPr fontAlgn="ctr">
              <a:defRPr/>
            </a:pPr>
            <a:endParaRPr lang="en-US" altLang="zh-CN">
              <a:latin typeface="+mn-ea"/>
              <a:ea typeface="+mn-ea"/>
            </a:endParaRPr>
          </a:p>
        </p:txBody>
      </p:sp>
      <p:sp>
        <p:nvSpPr>
          <p:cNvPr id="13328" name="0fb8e184-a177-469a-b635-88da329c6347"/>
          <p:cNvSpPr txBox="1">
            <a:spLocks noChangeArrowheads="1"/>
          </p:cNvSpPr>
          <p:nvPr/>
        </p:nvSpPr>
        <p:spPr bwMode="gray">
          <a:xfrm>
            <a:off x="4259796" y="5399652"/>
            <a:ext cx="5292588" cy="738646"/>
          </a:xfrm>
          <a:prstGeom prst="rect">
            <a:avLst/>
          </a:prstGeom>
          <a:noFill/>
          <a:ln w="9525" algn="ctr">
            <a:noFill/>
            <a:miter lim="800000"/>
            <a:headEnd/>
            <a:tailEnd/>
          </a:ln>
        </p:spPr>
        <p:txBody>
          <a:bodyPr wrap="square" lIns="91422" tIns="45711" rIns="91422" bIns="45711" anchor="ctr">
            <a:spAutoFit/>
          </a:bodyPr>
          <a:lstStyle/>
          <a:p>
            <a:pPr marL="6350" lvl="1" fontAlgn="ctr">
              <a:buClr>
                <a:schemeClr val="accent2"/>
              </a:buClr>
              <a:buSzPct val="50000"/>
            </a:pPr>
            <a:r>
              <a:rPr lang="en-US" altLang="zh-CN" sz="1400">
                <a:solidFill>
                  <a:srgbClr val="000000"/>
                </a:solidFill>
                <a:latin typeface="+mn-ea"/>
                <a:ea typeface="+mn-ea"/>
                <a:cs typeface="Arial" pitchFamily="34" charset="0"/>
                <a:sym typeface="FrutigerNext LT Regular" pitchFamily="34" charset="0"/>
              </a:rPr>
              <a:t>The </a:t>
            </a:r>
            <a:r>
              <a:rPr lang="en-US" altLang="zh-CN" sz="1400" dirty="0">
                <a:solidFill>
                  <a:srgbClr val="000000"/>
                </a:solidFill>
                <a:latin typeface="+mn-ea"/>
                <a:ea typeface="+mn-ea"/>
                <a:cs typeface="Arial" pitchFamily="34" charset="0"/>
                <a:sym typeface="FrutigerNext LT Regular" pitchFamily="34" charset="0"/>
              </a:rPr>
              <a:t>compact 1U 2-socket </a:t>
            </a:r>
            <a:r>
              <a:rPr lang="en-US" altLang="zh-CN" sz="1400">
                <a:solidFill>
                  <a:srgbClr val="000000"/>
                </a:solidFill>
                <a:latin typeface="+mn-ea"/>
                <a:ea typeface="+mn-ea"/>
                <a:cs typeface="Arial" pitchFamily="34" charset="0"/>
                <a:sym typeface="FrutigerNext LT Regular" pitchFamily="34" charset="0"/>
              </a:rPr>
              <a:t>rack server </a:t>
            </a:r>
            <a:r>
              <a:rPr lang="en-US" altLang="zh-CN" sz="1400" dirty="0">
                <a:solidFill>
                  <a:srgbClr val="000000"/>
                </a:solidFill>
                <a:latin typeface="+mn-ea"/>
                <a:ea typeface="+mn-ea"/>
                <a:cs typeface="Arial" pitchFamily="34" charset="0"/>
                <a:sym typeface="FrutigerNext LT Regular" pitchFamily="34" charset="0"/>
              </a:rPr>
              <a:t>provides high computing density and large memory capacity in 1U space, which is </a:t>
            </a:r>
            <a:r>
              <a:rPr lang="en-US" altLang="zh-CN" sz="1400">
                <a:solidFill>
                  <a:srgbClr val="000000"/>
                </a:solidFill>
                <a:latin typeface="+mn-ea"/>
                <a:ea typeface="+mn-ea"/>
                <a:cs typeface="Arial" pitchFamily="34" charset="0"/>
                <a:sym typeface="FrutigerNext LT Regular" pitchFamily="34" charset="0"/>
              </a:rPr>
              <a:t>suitable for </a:t>
            </a:r>
            <a:r>
              <a:rPr lang="en-US" altLang="zh-CN" sz="1400" dirty="0">
                <a:solidFill>
                  <a:srgbClr val="000000"/>
                </a:solidFill>
                <a:latin typeface="+mn-ea"/>
                <a:ea typeface="+mn-ea"/>
                <a:cs typeface="Arial" pitchFamily="34" charset="0"/>
                <a:sym typeface="FrutigerNext LT Regular" pitchFamily="34" charset="0"/>
              </a:rPr>
              <a:t>dense </a:t>
            </a:r>
            <a:r>
              <a:rPr lang="en-US" altLang="zh-CN" sz="1400">
                <a:solidFill>
                  <a:srgbClr val="000000"/>
                </a:solidFill>
                <a:latin typeface="+mn-ea"/>
                <a:ea typeface="+mn-ea"/>
                <a:cs typeface="Arial" pitchFamily="34" charset="0"/>
                <a:sym typeface="FrutigerNext LT Regular" pitchFamily="34" charset="0"/>
              </a:rPr>
              <a:t>computing applications.</a:t>
            </a:r>
            <a:endParaRPr lang="en-US" altLang="zh-CN" sz="1400" dirty="0">
              <a:latin typeface="+mn-ea"/>
              <a:ea typeface="+mn-ea"/>
            </a:endParaRPr>
          </a:p>
        </p:txBody>
      </p:sp>
      <p:sp>
        <p:nvSpPr>
          <p:cNvPr id="57" name="AutoShape 8"/>
          <p:cNvSpPr>
            <a:spLocks noChangeArrowheads="1"/>
          </p:cNvSpPr>
          <p:nvPr/>
        </p:nvSpPr>
        <p:spPr bwMode="gray">
          <a:xfrm>
            <a:off x="2387588" y="5521086"/>
            <a:ext cx="1836204" cy="500427"/>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58" name="e6120e9a-08c2-4f25-b235-a6e61c906835"/>
          <p:cNvSpPr>
            <a:spLocks noChangeArrowheads="1"/>
          </p:cNvSpPr>
          <p:nvPr/>
        </p:nvSpPr>
        <p:spPr bwMode="gray">
          <a:xfrm>
            <a:off x="2387589" y="5549133"/>
            <a:ext cx="1816299" cy="447284"/>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13330" name="83752e4a-7220-4639-8b18-d156e604f304"/>
          <p:cNvSpPr>
            <a:spLocks noChangeArrowheads="1"/>
          </p:cNvSpPr>
          <p:nvPr/>
        </p:nvSpPr>
        <p:spPr bwMode="gray">
          <a:xfrm>
            <a:off x="2423592" y="5466770"/>
            <a:ext cx="1696972" cy="480113"/>
          </a:xfrm>
          <a:prstGeom prst="rect">
            <a:avLst/>
          </a:prstGeom>
          <a:noFill/>
          <a:ln w="9525" algn="ctr">
            <a:noFill/>
            <a:miter lim="800000"/>
            <a:headEnd/>
            <a:tailEnd/>
          </a:ln>
        </p:spPr>
        <p:txBody>
          <a:bodyPr wrap="square" lIns="91422" tIns="45711" rIns="91422" bIns="45711" anchor="ctr">
            <a:spAutoFit/>
          </a:bodyPr>
          <a:lstStyle/>
          <a:p>
            <a:pPr eaLnBrk="1" fontAlgn="ctr" hangingPunct="1">
              <a:lnSpc>
                <a:spcPct val="140000"/>
              </a:lnSpc>
              <a:buClr>
                <a:schemeClr val="accent2"/>
              </a:buClr>
              <a:buSzPct val="50000"/>
              <a:buFont typeface="Wingdings" pitchFamily="2" charset="2"/>
              <a:buNone/>
            </a:pPr>
            <a:r>
              <a:rPr lang="en-US" altLang="zh-CN" sz="1800" dirty="0">
                <a:latin typeface="+mn-ea"/>
                <a:ea typeface="+mn-ea"/>
              </a:rPr>
              <a:t>RH1288 </a:t>
            </a:r>
            <a:r>
              <a:rPr lang="en-US" altLang="zh-CN" sz="1800" dirty="0" smtClean="0">
                <a:latin typeface="+mn-ea"/>
                <a:ea typeface="+mn-ea"/>
              </a:rPr>
              <a:t>V5</a:t>
            </a:r>
            <a:endParaRPr lang="en-US" altLang="zh-CN" sz="1800" dirty="0">
              <a:latin typeface="+mn-ea"/>
              <a:ea typeface="+mn-ea"/>
            </a:endParaRPr>
          </a:p>
        </p:txBody>
      </p:sp>
      <p:sp>
        <p:nvSpPr>
          <p:cNvPr id="13331" name="38c30a01-541d-4b2b-a6b9-39efde21b240"/>
          <p:cNvSpPr>
            <a:spLocks noChangeArrowheads="1"/>
          </p:cNvSpPr>
          <p:nvPr/>
        </p:nvSpPr>
        <p:spPr bwMode="auto">
          <a:xfrm>
            <a:off x="2279576" y="5387167"/>
            <a:ext cx="7344816" cy="736548"/>
          </a:xfrm>
          <a:prstGeom prst="roundRect">
            <a:avLst>
              <a:gd name="adj" fmla="val 16667"/>
            </a:avLst>
          </a:prstGeom>
          <a:noFill/>
          <a:ln w="12700" algn="ctr">
            <a:solidFill>
              <a:srgbClr val="0070C0"/>
            </a:solidFill>
            <a:round/>
            <a:headEnd/>
            <a:tailEnd/>
          </a:ln>
        </p:spPr>
        <p:txBody>
          <a:bodyPr wrap="none" lIns="85854" tIns="42926" rIns="85854" bIns="42926" anchor="ctr"/>
          <a:lstStyle/>
          <a:p>
            <a:pPr marL="430213" indent="-430213" defTabSz="858838" fontAlgn="ctr"/>
            <a:endParaRPr lang="en-US" altLang="zh-CN">
              <a:latin typeface="+mn-ea"/>
              <a:ea typeface="+mn-ea"/>
            </a:endParaRPr>
          </a:p>
        </p:txBody>
      </p:sp>
      <p:sp>
        <p:nvSpPr>
          <p:cNvPr id="60" name="AutoShape 16"/>
          <p:cNvSpPr>
            <a:spLocks noChangeArrowheads="1"/>
          </p:cNvSpPr>
          <p:nvPr/>
        </p:nvSpPr>
        <p:spPr bwMode="gray">
          <a:xfrm>
            <a:off x="2387589" y="1550660"/>
            <a:ext cx="1734159" cy="500341"/>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61" name="ce32d68c-2cce-4d14-ad71-4d4cb7aa65b1"/>
          <p:cNvSpPr>
            <a:spLocks noChangeArrowheads="1"/>
          </p:cNvSpPr>
          <p:nvPr/>
        </p:nvSpPr>
        <p:spPr bwMode="gray">
          <a:xfrm>
            <a:off x="2400583" y="1578703"/>
            <a:ext cx="1728384" cy="447207"/>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ctr">
              <a:defRPr/>
            </a:pPr>
            <a:endParaRPr lang="en-US" altLang="zh-CN">
              <a:latin typeface="+mn-ea"/>
            </a:endParaRPr>
          </a:p>
        </p:txBody>
      </p:sp>
      <p:sp>
        <p:nvSpPr>
          <p:cNvPr id="54" name="de3250cb-8fa3-44ba-a8b2-2bf1b007a079"/>
          <p:cNvSpPr>
            <a:spLocks noChangeArrowheads="1"/>
          </p:cNvSpPr>
          <p:nvPr/>
        </p:nvSpPr>
        <p:spPr bwMode="gray">
          <a:xfrm>
            <a:off x="2423592" y="1523187"/>
            <a:ext cx="1800000" cy="480113"/>
          </a:xfrm>
          <a:prstGeom prst="rect">
            <a:avLst/>
          </a:prstGeom>
          <a:noFill/>
          <a:ln w="9525" algn="ctr">
            <a:noFill/>
            <a:miter lim="800000"/>
            <a:headEnd/>
            <a:tailEnd/>
          </a:ln>
        </p:spPr>
        <p:txBody>
          <a:bodyPr wrap="square" lIns="91422" tIns="45711" rIns="91422" bIns="45711" anchor="ctr">
            <a:spAutoFit/>
          </a:bodyPr>
          <a:lstStyle/>
          <a:p>
            <a:pPr eaLnBrk="1" fontAlgn="ctr" hangingPunct="1">
              <a:lnSpc>
                <a:spcPct val="140000"/>
              </a:lnSpc>
              <a:buClr>
                <a:schemeClr val="accent2"/>
              </a:buClr>
              <a:buSzPct val="50000"/>
              <a:buFont typeface="Wingdings" pitchFamily="2" charset="2"/>
              <a:buNone/>
            </a:pPr>
            <a:r>
              <a:rPr lang="en-US" altLang="zh-CN" sz="1800" dirty="0">
                <a:latin typeface="+mn-ea"/>
                <a:ea typeface="+mn-ea"/>
              </a:rPr>
              <a:t>RH8100 </a:t>
            </a:r>
            <a:r>
              <a:rPr lang="en-US" altLang="zh-CN" sz="1800" dirty="0" smtClean="0">
                <a:latin typeface="+mn-ea"/>
                <a:ea typeface="+mn-ea"/>
              </a:rPr>
              <a:t>V5</a:t>
            </a:r>
            <a:endParaRPr lang="en-US" altLang="zh-CN" sz="1800" dirty="0">
              <a:latin typeface="+mn-ea"/>
              <a:ea typeface="+mn-ea"/>
            </a:endParaRPr>
          </a:p>
        </p:txBody>
      </p:sp>
      <p:sp>
        <p:nvSpPr>
          <p:cNvPr id="55" name="faf91292-e5dc-4ed4-8062-d9f41f3f0b32"/>
          <p:cNvSpPr>
            <a:spLocks noChangeArrowheads="1"/>
          </p:cNvSpPr>
          <p:nvPr/>
        </p:nvSpPr>
        <p:spPr bwMode="gray">
          <a:xfrm rot="5400000">
            <a:off x="6607357" y="-827846"/>
            <a:ext cx="669474" cy="5292587"/>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DDDDDD"/>
            </a:solidFill>
            <a:round/>
            <a:headEnd/>
            <a:tailEnd/>
          </a:ln>
          <a:effectLst/>
        </p:spPr>
        <p:txBody>
          <a:bodyPr wrap="none" anchor="ctr"/>
          <a:lstStyle/>
          <a:p>
            <a:pPr fontAlgn="ctr">
              <a:defRPr/>
            </a:pPr>
            <a:endParaRPr lang="en-US" altLang="zh-CN">
              <a:latin typeface="+mn-ea"/>
              <a:ea typeface="+mn-ea"/>
            </a:endParaRPr>
          </a:p>
        </p:txBody>
      </p:sp>
      <p:sp>
        <p:nvSpPr>
          <p:cNvPr id="56" name="cb8ccea5-fd15-457f-bb61-401cd39ec11f"/>
          <p:cNvSpPr txBox="1">
            <a:spLocks noChangeArrowheads="1"/>
          </p:cNvSpPr>
          <p:nvPr/>
        </p:nvSpPr>
        <p:spPr bwMode="gray">
          <a:xfrm>
            <a:off x="4292847" y="1422150"/>
            <a:ext cx="5436604" cy="738646"/>
          </a:xfrm>
          <a:prstGeom prst="rect">
            <a:avLst/>
          </a:prstGeom>
          <a:noFill/>
          <a:ln w="9525" algn="ctr">
            <a:noFill/>
            <a:miter lim="800000"/>
            <a:headEnd/>
            <a:tailEnd/>
          </a:ln>
        </p:spPr>
        <p:txBody>
          <a:bodyPr wrap="square" lIns="91422" tIns="45711" rIns="91422" bIns="45711" anchor="ctr">
            <a:spAutoFit/>
          </a:bodyPr>
          <a:lstStyle/>
          <a:p>
            <a:pPr marL="6350" lvl="1" fontAlgn="ctr">
              <a:buClr>
                <a:schemeClr val="accent2"/>
              </a:buClr>
              <a:buSzPct val="50000"/>
            </a:pPr>
            <a:r>
              <a:rPr lang="en-US" altLang="zh-CN" sz="1400">
                <a:latin typeface="+mn-ea"/>
                <a:ea typeface="+mn-ea"/>
              </a:rPr>
              <a:t>The </a:t>
            </a:r>
            <a:r>
              <a:rPr lang="en-US" altLang="zh-CN" sz="1400" dirty="0">
                <a:latin typeface="+mn-ea"/>
                <a:ea typeface="+mn-ea"/>
              </a:rPr>
              <a:t>high-end 8-socket </a:t>
            </a:r>
            <a:r>
              <a:rPr lang="en-US" altLang="zh-CN" sz="1400">
                <a:latin typeface="+mn-ea"/>
                <a:ea typeface="+mn-ea"/>
              </a:rPr>
              <a:t>rack server </a:t>
            </a:r>
            <a:r>
              <a:rPr lang="en-US" altLang="zh-CN" sz="1400" dirty="0">
                <a:latin typeface="+mn-ea"/>
                <a:ea typeface="+mn-ea"/>
              </a:rPr>
              <a:t>is </a:t>
            </a:r>
            <a:r>
              <a:rPr lang="en-US" altLang="zh-CN" sz="1400">
                <a:latin typeface="+mn-ea"/>
                <a:ea typeface="+mn-ea"/>
              </a:rPr>
              <a:t>designed for </a:t>
            </a:r>
            <a:r>
              <a:rPr lang="en-US" altLang="zh-CN" sz="1400" dirty="0">
                <a:latin typeface="+mn-ea"/>
                <a:ea typeface="+mn-ea"/>
              </a:rPr>
              <a:t>mission-critical business, in-memory databases, virtualization, and HPC.</a:t>
            </a:r>
          </a:p>
        </p:txBody>
      </p:sp>
      <p:sp>
        <p:nvSpPr>
          <p:cNvPr id="59" name="4fd02146-bde1-4c33-965c-3a7345b6ec20"/>
          <p:cNvSpPr>
            <a:spLocks noChangeArrowheads="1"/>
          </p:cNvSpPr>
          <p:nvPr/>
        </p:nvSpPr>
        <p:spPr bwMode="auto">
          <a:xfrm>
            <a:off x="2282529" y="1438563"/>
            <a:ext cx="7308812" cy="736421"/>
          </a:xfrm>
          <a:prstGeom prst="roundRect">
            <a:avLst>
              <a:gd name="adj" fmla="val 16667"/>
            </a:avLst>
          </a:prstGeom>
          <a:noFill/>
          <a:ln w="12700" algn="ctr">
            <a:solidFill>
              <a:srgbClr val="0070C0"/>
            </a:solidFill>
            <a:round/>
            <a:headEnd/>
            <a:tailEnd/>
          </a:ln>
        </p:spPr>
        <p:txBody>
          <a:bodyPr wrap="none" lIns="85854" tIns="42926" rIns="85854" bIns="42926" anchor="ctr"/>
          <a:lstStyle/>
          <a:p>
            <a:pPr marL="430213" indent="-430213" defTabSz="858838" fontAlgn="ctr"/>
            <a:endParaRPr lang="en-US" altLang="zh-CN">
              <a:latin typeface="+mn-ea"/>
              <a:ea typeface="+mn-ea"/>
            </a:endParaRPr>
          </a:p>
        </p:txBody>
      </p:sp>
    </p:spTree>
    <p:extLst>
      <p:ext uri="{BB962C8B-B14F-4D97-AF65-F5344CB8AC3E}">
        <p14:creationId xmlns:p14="http://schemas.microsoft.com/office/powerpoint/2010/main" val="27881158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d4ebfe9-76cc-4292-8251-52477af907f1"/>
          <p:cNvSpPr>
            <a:spLocks noGrp="1"/>
          </p:cNvSpPr>
          <p:nvPr>
            <p:ph type="body" sz="quarter" idx="10"/>
          </p:nvPr>
        </p:nvSpPr>
        <p:spPr/>
        <p:txBody>
          <a:bodyPr/>
          <a:lstStyle/>
          <a:p>
            <a:r>
              <a:rPr lang="en-US" altLang="zh-CN" smtClean="0">
                <a:solidFill>
                  <a:schemeClr val="bg1">
                    <a:lumMod val="50000"/>
                  </a:schemeClr>
                </a:solidFill>
              </a:rPr>
              <a:t>RH Series Server Overview and Positioning</a:t>
            </a:r>
          </a:p>
          <a:p>
            <a:r>
              <a:rPr lang="en-US" altLang="zh-CN" b="1" smtClean="0"/>
              <a:t>RH Series Server Description</a:t>
            </a:r>
          </a:p>
          <a:p>
            <a:r>
              <a:rPr lang="en-US" altLang="zh-CN" smtClean="0">
                <a:solidFill>
                  <a:schemeClr val="bg1">
                    <a:lumMod val="50000"/>
                  </a:schemeClr>
                </a:solidFill>
              </a:rPr>
              <a:t>RH Series Server Routine Maintenance</a:t>
            </a:r>
            <a:endParaRPr lang="en-US" altLang="zh-CN" dirty="0">
              <a:solidFill>
                <a:schemeClr val="bg1">
                  <a:lumMod val="50000"/>
                </a:schemeClr>
              </a:solidFill>
            </a:endParaRPr>
          </a:p>
        </p:txBody>
      </p:sp>
    </p:spTree>
    <p:extLst>
      <p:ext uri="{BB962C8B-B14F-4D97-AF65-F5344CB8AC3E}">
        <p14:creationId xmlns:p14="http://schemas.microsoft.com/office/powerpoint/2010/main" val="3874627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3093B-232B-4C15-AB25-7F1FBE134870}">
  <ds:schemaRefs>
    <ds:schemaRef ds:uri="http://schemas.microsoft.com/office/2006/metadata/properties"/>
  </ds:schemaRefs>
</ds:datastoreItem>
</file>

<file path=customXml/itemProps2.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3E6701-3943-4A44-84F3-F772B5088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69667</TotalTime>
  <Words>4195</Words>
  <Application>Microsoft Office PowerPoint</Application>
  <PresentationFormat>宽屏</PresentationFormat>
  <Paragraphs>697</Paragraphs>
  <Slides>49</Slides>
  <Notes>49</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MS PGothic</vt:lpstr>
      <vt:lpstr>黑体</vt:lpstr>
      <vt:lpstr>宋体</vt:lpstr>
      <vt:lpstr>微软雅黑</vt:lpstr>
      <vt:lpstr>Arial</vt:lpstr>
      <vt:lpstr>FrutigerNext LT Light</vt:lpstr>
      <vt:lpstr>FrutigerNext LT Medium</vt:lpstr>
      <vt:lpstr>FrutigerNext LT Regular</vt:lpstr>
      <vt:lpstr>Tahoma</vt:lpstr>
      <vt:lpstr>Times New Roman</vt:lpstr>
      <vt:lpstr>Wingdings</vt:lpstr>
      <vt:lpstr>培训与认证部-母版</vt:lpstr>
      <vt:lpstr>PowerPoint 演示文稿</vt:lpstr>
      <vt:lpstr>Huawei Data Center Servers Introduction and Maintenance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2447</cp:revision>
  <dcterms:created xsi:type="dcterms:W3CDTF">2003-08-21T06:48:56Z</dcterms:created>
  <dcterms:modified xsi:type="dcterms:W3CDTF">2019-06-12T06:22:33Z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(3)AINvkOler9U8Vj++jY2FMn6+OU4+RkYYqSPX/tY6aBuhJyF27gE7P+N9g2K+K6a6Wzof4GbF
1eEMdjD6dq6Ty1fDRDlarEYeBXbMwXGneFUhdWeuXRhrAgqqhB63ytG+eeRdNFqsNdm/1Og9
3bXmqRM5M2gzuG+ZBRSV6awym4vjdhRMKkXcl+nZAx6wEnsb7nfAPNUl1DP/wkaN35qQa5rF
CIE5CHVg21cadamfkd</vt:lpwstr>
  </property>
  <property fmtid="{D5CDD505-2E9C-101B-9397-08002B2CF9AE}" pid="18" name="_2015_ms_pID_7253431">
    <vt:lpwstr>4k3/E1lCrK57Jq+UlBsKLpS5/phV1nPRh95m9kVzzidghxe8b4QmXk
Lnp/P0zEee2SN2lY79/udzP5Bq4ZKtCnIOUbLeYwlXQ4rqc7rOrAMugXCg3hWpES877+Q1FD
JCA9sWa9bifVqhyiNc2Isslk7eObaz5J4irMlsHcmlk+v/NRMk28mkGzerM54lMbi2KlRs+D
QQR5WvCoQEx6+pI6QwLFsCBVQg/EBHFJDRLu</vt:lpwstr>
  </property>
  <property fmtid="{D5CDD505-2E9C-101B-9397-08002B2CF9AE}" pid="19" name="_2015_ms_pID_7253432">
    <vt:lpwstr>AtKnFm8mYULy7v6LpHHwENfbh9Poh5+qNBFv
pjH40/5Qdsm8mje7Posy7wyJ+DdDQw==</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1560173631</vt:lpwstr>
  </property>
</Properties>
</file>